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tags/tag1.xml" ContentType="application/vnd.openxmlformats-officedocument.presentationml.tags+xml"/>
  <Override PartName="/ppt/notesSlides/notesSlide98.xml" ContentType="application/vnd.openxmlformats-officedocument.presentationml.notesSlide+xml"/>
  <Override PartName="/ppt/tags/tag2.xml" ContentType="application/vnd.openxmlformats-officedocument.presentationml.tags+xml"/>
  <Override PartName="/ppt/notesSlides/notesSlide99.xml" ContentType="application/vnd.openxmlformats-officedocument.presentationml.notesSlide+xml"/>
  <Override PartName="/ppt/tags/tag3.xml" ContentType="application/vnd.openxmlformats-officedocument.presentationml.tags+xml"/>
  <Override PartName="/ppt/notesSlides/notesSlide100.xml" ContentType="application/vnd.openxmlformats-officedocument.presentationml.notesSlide+xml"/>
  <Override PartName="/ppt/tags/tag4.xml" ContentType="application/vnd.openxmlformats-officedocument.presentationml.tags+xml"/>
  <Override PartName="/ppt/notesSlides/notesSlide101.xml" ContentType="application/vnd.openxmlformats-officedocument.presentationml.notesSlide+xml"/>
  <Override PartName="/ppt/tags/tag5.xml" ContentType="application/vnd.openxmlformats-officedocument.presentationml.tags+xml"/>
  <Override PartName="/ppt/notesSlides/notesSlide102.xml" ContentType="application/vnd.openxmlformats-officedocument.presentationml.notesSlide+xml"/>
  <Override PartName="/ppt/tags/tag6.xml" ContentType="application/vnd.openxmlformats-officedocument.presentationml.tags+xml"/>
  <Override PartName="/ppt/notesSlides/notesSlide103.xml" ContentType="application/vnd.openxmlformats-officedocument.presentationml.notesSlide+xml"/>
  <Override PartName="/ppt/tags/tag7.xml" ContentType="application/vnd.openxmlformats-officedocument.presentationml.tags+xml"/>
  <Override PartName="/ppt/notesSlides/notesSlide104.xml" ContentType="application/vnd.openxmlformats-officedocument.presentationml.notesSlide+xml"/>
  <Override PartName="/ppt/tags/tag8.xml" ContentType="application/vnd.openxmlformats-officedocument.presentationml.tags+xml"/>
  <Override PartName="/ppt/notesSlides/notesSlide105.xml" ContentType="application/vnd.openxmlformats-officedocument.presentationml.notesSlide+xml"/>
  <Override PartName="/ppt/tags/tag9.xml" ContentType="application/vnd.openxmlformats-officedocument.presentationml.tags+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tags/tag10.xml" ContentType="application/vnd.openxmlformats-officedocument.presentationml.tags+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120"/>
  </p:notesMasterIdLst>
  <p:handoutMasterIdLst>
    <p:handoutMasterId r:id="rId121"/>
  </p:handoutMasterIdLst>
  <p:sldIdLst>
    <p:sldId id="259" r:id="rId5"/>
    <p:sldId id="260" r:id="rId6"/>
    <p:sldId id="361" r:id="rId7"/>
    <p:sldId id="362" r:id="rId8"/>
    <p:sldId id="363" r:id="rId9"/>
    <p:sldId id="385" r:id="rId10"/>
    <p:sldId id="386" r:id="rId11"/>
    <p:sldId id="387" r:id="rId12"/>
    <p:sldId id="372" r:id="rId13"/>
    <p:sldId id="388" r:id="rId14"/>
    <p:sldId id="389" r:id="rId15"/>
    <p:sldId id="382" r:id="rId16"/>
    <p:sldId id="379" r:id="rId17"/>
    <p:sldId id="380" r:id="rId18"/>
    <p:sldId id="381" r:id="rId19"/>
    <p:sldId id="383" r:id="rId20"/>
    <p:sldId id="384" r:id="rId21"/>
    <p:sldId id="390" r:id="rId22"/>
    <p:sldId id="364" r:id="rId23"/>
    <p:sldId id="373" r:id="rId24"/>
    <p:sldId id="398" r:id="rId25"/>
    <p:sldId id="428" r:id="rId26"/>
    <p:sldId id="391" r:id="rId27"/>
    <p:sldId id="392" r:id="rId28"/>
    <p:sldId id="394" r:id="rId29"/>
    <p:sldId id="395" r:id="rId30"/>
    <p:sldId id="396" r:id="rId31"/>
    <p:sldId id="397" r:id="rId32"/>
    <p:sldId id="393" r:id="rId33"/>
    <p:sldId id="399" r:id="rId34"/>
    <p:sldId id="400" r:id="rId35"/>
    <p:sldId id="401" r:id="rId36"/>
    <p:sldId id="402" r:id="rId37"/>
    <p:sldId id="403" r:id="rId38"/>
    <p:sldId id="404" r:id="rId39"/>
    <p:sldId id="405" r:id="rId40"/>
    <p:sldId id="406" r:id="rId41"/>
    <p:sldId id="407" r:id="rId42"/>
    <p:sldId id="408" r:id="rId43"/>
    <p:sldId id="409" r:id="rId44"/>
    <p:sldId id="412" r:id="rId45"/>
    <p:sldId id="410" r:id="rId46"/>
    <p:sldId id="411" r:id="rId47"/>
    <p:sldId id="413" r:id="rId48"/>
    <p:sldId id="414" r:id="rId49"/>
    <p:sldId id="415" r:id="rId50"/>
    <p:sldId id="417" r:id="rId51"/>
    <p:sldId id="418" r:id="rId52"/>
    <p:sldId id="419" r:id="rId53"/>
    <p:sldId id="420" r:id="rId54"/>
    <p:sldId id="421" r:id="rId55"/>
    <p:sldId id="422" r:id="rId56"/>
    <p:sldId id="423" r:id="rId57"/>
    <p:sldId id="424" r:id="rId58"/>
    <p:sldId id="427" r:id="rId59"/>
    <p:sldId id="425" r:id="rId60"/>
    <p:sldId id="429" r:id="rId61"/>
    <p:sldId id="426" r:id="rId62"/>
    <p:sldId id="365" r:id="rId63"/>
    <p:sldId id="416" r:id="rId64"/>
    <p:sldId id="374" r:id="rId65"/>
    <p:sldId id="431" r:id="rId66"/>
    <p:sldId id="432" r:id="rId67"/>
    <p:sldId id="433" r:id="rId68"/>
    <p:sldId id="456" r:id="rId69"/>
    <p:sldId id="434" r:id="rId70"/>
    <p:sldId id="457" r:id="rId71"/>
    <p:sldId id="454" r:id="rId72"/>
    <p:sldId id="458" r:id="rId73"/>
    <p:sldId id="435" r:id="rId74"/>
    <p:sldId id="436" r:id="rId75"/>
    <p:sldId id="437" r:id="rId76"/>
    <p:sldId id="455" r:id="rId77"/>
    <p:sldId id="366" r:id="rId78"/>
    <p:sldId id="430" r:id="rId79"/>
    <p:sldId id="472" r:id="rId80"/>
    <p:sldId id="461" r:id="rId81"/>
    <p:sldId id="474" r:id="rId82"/>
    <p:sldId id="475" r:id="rId83"/>
    <p:sldId id="476" r:id="rId84"/>
    <p:sldId id="477" r:id="rId85"/>
    <p:sldId id="462" r:id="rId86"/>
    <p:sldId id="463" r:id="rId87"/>
    <p:sldId id="464" r:id="rId88"/>
    <p:sldId id="465" r:id="rId89"/>
    <p:sldId id="478" r:id="rId90"/>
    <p:sldId id="479" r:id="rId91"/>
    <p:sldId id="466" r:id="rId92"/>
    <p:sldId id="467" r:id="rId93"/>
    <p:sldId id="480" r:id="rId94"/>
    <p:sldId id="481" r:id="rId95"/>
    <p:sldId id="482" r:id="rId96"/>
    <p:sldId id="483" r:id="rId97"/>
    <p:sldId id="484" r:id="rId98"/>
    <p:sldId id="485" r:id="rId99"/>
    <p:sldId id="486" r:id="rId100"/>
    <p:sldId id="367" r:id="rId101"/>
    <p:sldId id="488" r:id="rId102"/>
    <p:sldId id="489" r:id="rId103"/>
    <p:sldId id="490" r:id="rId104"/>
    <p:sldId id="491" r:id="rId105"/>
    <p:sldId id="492" r:id="rId106"/>
    <p:sldId id="493" r:id="rId107"/>
    <p:sldId id="494" r:id="rId108"/>
    <p:sldId id="495" r:id="rId109"/>
    <p:sldId id="496" r:id="rId110"/>
    <p:sldId id="487" r:id="rId111"/>
    <p:sldId id="498" r:id="rId112"/>
    <p:sldId id="497" r:id="rId113"/>
    <p:sldId id="368" r:id="rId114"/>
    <p:sldId id="377" r:id="rId115"/>
    <p:sldId id="369" r:id="rId116"/>
    <p:sldId id="378" r:id="rId117"/>
    <p:sldId id="370" r:id="rId118"/>
    <p:sldId id="371" r:id="rId119"/>
  </p:sldIdLst>
  <p:sldSz cx="9144000" cy="6858000" type="screen4x3"/>
  <p:notesSz cx="6794500" cy="9921875"/>
  <p:defaultTextStyle>
    <a:defPPr>
      <a:defRPr lang="en-GB"/>
    </a:defPPr>
    <a:lvl1pPr algn="l" rtl="0" fontAlgn="base">
      <a:spcBef>
        <a:spcPct val="0"/>
      </a:spcBef>
      <a:spcAft>
        <a:spcPct val="0"/>
      </a:spcAft>
      <a:defRPr sz="1000" kern="1200">
        <a:solidFill>
          <a:schemeClr val="tx1"/>
        </a:solidFill>
        <a:latin typeface="Arial" charset="0"/>
        <a:ea typeface="+mn-ea"/>
        <a:cs typeface="Arial" charset="0"/>
      </a:defRPr>
    </a:lvl1pPr>
    <a:lvl2pPr marL="457200" algn="l" rtl="0" fontAlgn="base">
      <a:spcBef>
        <a:spcPct val="0"/>
      </a:spcBef>
      <a:spcAft>
        <a:spcPct val="0"/>
      </a:spcAft>
      <a:defRPr sz="1000" kern="1200">
        <a:solidFill>
          <a:schemeClr val="tx1"/>
        </a:solidFill>
        <a:latin typeface="Arial" charset="0"/>
        <a:ea typeface="+mn-ea"/>
        <a:cs typeface="Arial" charset="0"/>
      </a:defRPr>
    </a:lvl2pPr>
    <a:lvl3pPr marL="914400" algn="l" rtl="0" fontAlgn="base">
      <a:spcBef>
        <a:spcPct val="0"/>
      </a:spcBef>
      <a:spcAft>
        <a:spcPct val="0"/>
      </a:spcAft>
      <a:defRPr sz="1000" kern="1200">
        <a:solidFill>
          <a:schemeClr val="tx1"/>
        </a:solidFill>
        <a:latin typeface="Arial" charset="0"/>
        <a:ea typeface="+mn-ea"/>
        <a:cs typeface="Arial" charset="0"/>
      </a:defRPr>
    </a:lvl3pPr>
    <a:lvl4pPr marL="1371600" algn="l" rtl="0" fontAlgn="base">
      <a:spcBef>
        <a:spcPct val="0"/>
      </a:spcBef>
      <a:spcAft>
        <a:spcPct val="0"/>
      </a:spcAft>
      <a:defRPr sz="1000" kern="1200">
        <a:solidFill>
          <a:schemeClr val="tx1"/>
        </a:solidFill>
        <a:latin typeface="Arial" charset="0"/>
        <a:ea typeface="+mn-ea"/>
        <a:cs typeface="Arial" charset="0"/>
      </a:defRPr>
    </a:lvl4pPr>
    <a:lvl5pPr marL="1828800" algn="l" rtl="0" fontAlgn="base">
      <a:spcBef>
        <a:spcPct val="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000" kern="1200">
        <a:solidFill>
          <a:schemeClr val="tx1"/>
        </a:solidFill>
        <a:latin typeface="Arial" charset="0"/>
        <a:ea typeface="+mn-ea"/>
        <a:cs typeface="Arial" charset="0"/>
      </a:defRPr>
    </a:lvl6pPr>
    <a:lvl7pPr marL="2743200" algn="l" defTabSz="914400" rtl="0" eaLnBrk="1" latinLnBrk="0" hangingPunct="1">
      <a:defRPr sz="1000" kern="1200">
        <a:solidFill>
          <a:schemeClr val="tx1"/>
        </a:solidFill>
        <a:latin typeface="Arial" charset="0"/>
        <a:ea typeface="+mn-ea"/>
        <a:cs typeface="Arial" charset="0"/>
      </a:defRPr>
    </a:lvl7pPr>
    <a:lvl8pPr marL="3200400" algn="l" defTabSz="914400" rtl="0" eaLnBrk="1" latinLnBrk="0" hangingPunct="1">
      <a:defRPr sz="1000" kern="1200">
        <a:solidFill>
          <a:schemeClr val="tx1"/>
        </a:solidFill>
        <a:latin typeface="Arial" charset="0"/>
        <a:ea typeface="+mn-ea"/>
        <a:cs typeface="Arial" charset="0"/>
      </a:defRPr>
    </a:lvl8pPr>
    <a:lvl9pPr marL="3657600" algn="l" defTabSz="914400" rtl="0" eaLnBrk="1" latinLnBrk="0" hangingPunct="1">
      <a:defRPr sz="1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a:srgbClr val="134183"/>
    <a:srgbClr val="0000C8"/>
    <a:srgbClr val="0000CC"/>
    <a:srgbClr val="005AA9"/>
    <a:srgbClr val="DFFFCD"/>
    <a:srgbClr val="C80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47" autoAdjust="0"/>
    <p:restoredTop sz="75912" autoAdjust="0"/>
  </p:normalViewPr>
  <p:slideViewPr>
    <p:cSldViewPr snapToGrid="0">
      <p:cViewPr varScale="1">
        <p:scale>
          <a:sx n="82" d="100"/>
          <a:sy n="82" d="100"/>
        </p:scale>
        <p:origin x="47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0340"/>
    </p:cViewPr>
  </p:sorterViewPr>
  <p:notesViewPr>
    <p:cSldViewPr snapToGrid="0">
      <p:cViewPr varScale="1">
        <p:scale>
          <a:sx n="60" d="100"/>
          <a:sy n="60" d="100"/>
        </p:scale>
        <p:origin x="3202" y="53"/>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30" name="Chapter Title"/>
          <p:cNvSpPr>
            <a:spLocks noGrp="1" noChangeArrowheads="1"/>
          </p:cNvSpPr>
          <p:nvPr>
            <p:ph type="hdr" sz="quarter"/>
          </p:nvPr>
        </p:nvSpPr>
        <p:spPr bwMode="auto">
          <a:xfrm>
            <a:off x="492125" y="260350"/>
            <a:ext cx="5789613"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a:cs typeface="+mn-cs"/>
              </a:defRPr>
            </a:lvl1pPr>
          </a:lstStyle>
          <a:p>
            <a:pPr>
              <a:defRPr/>
            </a:pPr>
            <a:endParaRPr lang="en-US" dirty="0"/>
          </a:p>
        </p:txBody>
      </p:sp>
      <p:sp>
        <p:nvSpPr>
          <p:cNvPr id="13331" name="Top Line"/>
          <p:cNvSpPr>
            <a:spLocks noChangeShapeType="1"/>
          </p:cNvSpPr>
          <p:nvPr/>
        </p:nvSpPr>
        <p:spPr bwMode="auto">
          <a:xfrm>
            <a:off x="515938" y="661988"/>
            <a:ext cx="5740400" cy="0"/>
          </a:xfrm>
          <a:prstGeom prst="line">
            <a:avLst/>
          </a:prstGeom>
          <a:noFill/>
          <a:ln w="9525">
            <a:solidFill>
              <a:schemeClr val="tx1"/>
            </a:solidFill>
            <a:round/>
            <a:headEnd/>
            <a:tailEnd/>
          </a:ln>
          <a:effectLst/>
        </p:spPr>
        <p:txBody>
          <a:bodyPr wrap="none" anchor="ctr"/>
          <a:lstStyle/>
          <a:p>
            <a:pPr eaLnBrk="0" hangingPunct="0">
              <a:spcBef>
                <a:spcPct val="50000"/>
              </a:spcBef>
              <a:defRPr/>
            </a:pPr>
            <a:endParaRPr lang="en-GB" dirty="0">
              <a:cs typeface="+mn-cs"/>
            </a:endParaRPr>
          </a:p>
        </p:txBody>
      </p:sp>
      <p:sp>
        <p:nvSpPr>
          <p:cNvPr id="13334" name="Bottom Line"/>
          <p:cNvSpPr>
            <a:spLocks noChangeShapeType="1"/>
          </p:cNvSpPr>
          <p:nvPr/>
        </p:nvSpPr>
        <p:spPr bwMode="auto">
          <a:xfrm>
            <a:off x="515938" y="9429750"/>
            <a:ext cx="5740400" cy="0"/>
          </a:xfrm>
          <a:prstGeom prst="line">
            <a:avLst/>
          </a:prstGeom>
          <a:noFill/>
          <a:ln w="9525">
            <a:solidFill>
              <a:schemeClr val="tx1"/>
            </a:solidFill>
            <a:round/>
            <a:headEnd/>
            <a:tailEnd/>
          </a:ln>
          <a:effectLst/>
        </p:spPr>
        <p:txBody>
          <a:bodyPr wrap="none" anchor="ctr"/>
          <a:lstStyle/>
          <a:p>
            <a:pPr eaLnBrk="0" hangingPunct="0">
              <a:spcBef>
                <a:spcPct val="50000"/>
              </a:spcBef>
              <a:defRPr/>
            </a:pPr>
            <a:endParaRPr lang="en-GB" dirty="0">
              <a:cs typeface="+mn-cs"/>
            </a:endParaRPr>
          </a:p>
        </p:txBody>
      </p:sp>
      <p:sp>
        <p:nvSpPr>
          <p:cNvPr id="13348" name="Rectangle 36"/>
          <p:cNvSpPr>
            <a:spLocks noGrp="1" noChangeArrowheads="1"/>
          </p:cNvSpPr>
          <p:nvPr>
            <p:ph type="sldNum" sz="quarter" idx="3"/>
          </p:nvPr>
        </p:nvSpPr>
        <p:spPr bwMode="auto">
          <a:xfrm>
            <a:off x="5207000" y="9545638"/>
            <a:ext cx="1079500" cy="2873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a:cs typeface="+mn-cs"/>
              </a:defRPr>
            </a:lvl1pPr>
          </a:lstStyle>
          <a:p>
            <a:pPr>
              <a:defRPr/>
            </a:pPr>
            <a:r>
              <a:rPr lang="en-GB" dirty="0"/>
              <a:t>Page </a:t>
            </a:r>
            <a:fld id="{1C04BD07-749F-4167-9A59-D62C6325CB74}" type="slidenum">
              <a:rPr lang="en-GB"/>
              <a:pPr>
                <a:defRPr/>
              </a:pPr>
              <a:t>‹#›</a:t>
            </a:fld>
            <a:endParaRPr lang="en-GB" dirty="0"/>
          </a:p>
        </p:txBody>
      </p:sp>
      <p:sp>
        <p:nvSpPr>
          <p:cNvPr id="13349" name="Text Box 37"/>
          <p:cNvSpPr txBox="1">
            <a:spLocks noChangeArrowheads="1"/>
          </p:cNvSpPr>
          <p:nvPr/>
        </p:nvSpPr>
        <p:spPr bwMode="auto">
          <a:xfrm>
            <a:off x="2708275" y="9548813"/>
            <a:ext cx="1331913" cy="287337"/>
          </a:xfrm>
          <a:prstGeom prst="rect">
            <a:avLst/>
          </a:prstGeom>
          <a:noFill/>
          <a:ln w="9525">
            <a:noFill/>
            <a:miter lim="800000"/>
            <a:headEnd/>
            <a:tailEnd/>
          </a:ln>
          <a:effectLst/>
        </p:spPr>
        <p:txBody>
          <a:bodyPr tIns="72000" bIns="36000"/>
          <a:lstStyle/>
          <a:p>
            <a:pPr algn="ctr" eaLnBrk="0" hangingPunct="0">
              <a:spcBef>
                <a:spcPct val="50000"/>
              </a:spcBef>
              <a:defRPr/>
            </a:pPr>
            <a:r>
              <a:rPr lang="en-GB" sz="1200" dirty="0">
                <a:cs typeface="+mn-cs"/>
              </a:rPr>
              <a:t>© QA Ltd</a:t>
            </a:r>
          </a:p>
        </p:txBody>
      </p:sp>
      <p:sp>
        <p:nvSpPr>
          <p:cNvPr id="13351" name="Rectangle 39"/>
          <p:cNvSpPr>
            <a:spLocks noGrp="1" noChangeArrowheads="1"/>
          </p:cNvSpPr>
          <p:nvPr>
            <p:ph type="ftr" sz="quarter" idx="2"/>
          </p:nvPr>
        </p:nvSpPr>
        <p:spPr bwMode="auto">
          <a:xfrm>
            <a:off x="463550" y="9545638"/>
            <a:ext cx="2246313" cy="287337"/>
          </a:xfrm>
          <a:prstGeom prst="rect">
            <a:avLst/>
          </a:prstGeom>
          <a:noFill/>
          <a:ln w="9525">
            <a:noFill/>
            <a:miter lim="800000"/>
            <a:headEnd/>
            <a:tailEnd/>
          </a:ln>
          <a:effectLst/>
        </p:spPr>
        <p:txBody>
          <a:bodyPr vert="horz" wrap="square" lIns="91440" tIns="36000" rIns="180000" bIns="36000" numCol="1" anchor="b" anchorCtr="0" compatLnSpc="1">
            <a:prstTxWarp prst="textNoShape">
              <a:avLst/>
            </a:prstTxWarp>
          </a:bodyPr>
          <a:lstStyle>
            <a:lvl1pPr eaLnBrk="0" hangingPunct="0">
              <a:spcBef>
                <a:spcPct val="0"/>
              </a:spcBef>
              <a:defRPr sz="1200">
                <a:cs typeface="+mn-cs"/>
              </a:defRPr>
            </a:lvl1pPr>
          </a:lstStyle>
          <a:p>
            <a:pPr>
              <a:defRPr/>
            </a:pPr>
            <a:r>
              <a:rPr lang="en-GB" smtClean="0"/>
              <a:t>QAAPRDRM</a:t>
            </a:r>
            <a:endParaRPr lang="en-GB" dirty="0">
              <a:latin typeface="Times New Roman" pitchFamily="18" charset="0"/>
            </a:endParaRPr>
          </a:p>
        </p:txBody>
      </p:sp>
    </p:spTree>
    <p:extLst>
      <p:ext uri="{BB962C8B-B14F-4D97-AF65-F5344CB8AC3E}">
        <p14:creationId xmlns:p14="http://schemas.microsoft.com/office/powerpoint/2010/main" val="4117755999"/>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Slide"/>
          <p:cNvSpPr>
            <a:spLocks noGrp="1" noRot="1" noChangeAspect="1" noChangeArrowheads="1" noTextEdit="1"/>
          </p:cNvSpPr>
          <p:nvPr>
            <p:ph type="sldImg" idx="2"/>
          </p:nvPr>
        </p:nvSpPr>
        <p:spPr bwMode="auto">
          <a:xfrm>
            <a:off x="779463" y="717550"/>
            <a:ext cx="5270500" cy="3952875"/>
          </a:xfrm>
          <a:prstGeom prst="rect">
            <a:avLst/>
          </a:prstGeom>
          <a:noFill/>
          <a:ln w="12700">
            <a:solidFill>
              <a:srgbClr val="000000"/>
            </a:solidFill>
            <a:miter lim="800000"/>
            <a:headEnd/>
            <a:tailEnd/>
          </a:ln>
        </p:spPr>
      </p:sp>
      <p:sp>
        <p:nvSpPr>
          <p:cNvPr id="3077" name="Notes"/>
          <p:cNvSpPr>
            <a:spLocks noGrp="1" noChangeArrowheads="1"/>
          </p:cNvSpPr>
          <p:nvPr>
            <p:ph type="body" sz="quarter" idx="3"/>
          </p:nvPr>
        </p:nvSpPr>
        <p:spPr bwMode="auto">
          <a:xfrm>
            <a:off x="600075" y="4783138"/>
            <a:ext cx="5627688" cy="4684712"/>
          </a:xfrm>
          <a:prstGeom prst="rect">
            <a:avLst/>
          </a:prstGeom>
          <a:noFill/>
          <a:ln w="9525">
            <a:noFill/>
            <a:miter lim="800000"/>
            <a:headEnd/>
            <a:tailEnd/>
          </a:ln>
          <a:effectLst/>
        </p:spPr>
        <p:txBody>
          <a:bodyPr vert="horz" wrap="square" lIns="91440" tIns="46800" rIns="91440" bIns="46800" numCol="1" anchor="t" anchorCtr="0" compatLnSpc="1">
            <a:prstTxWarp prst="textNoShape">
              <a:avLst/>
            </a:prstTxWarp>
          </a:bodyPr>
          <a:lstStyle/>
          <a:p>
            <a:pPr lvl="0"/>
            <a:r>
              <a:rPr lang="en-GB" noProof="0" smtClean="0"/>
              <a:t>First level</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 name="Footer Placeholder 1"/>
          <p:cNvSpPr>
            <a:spLocks noGrp="1"/>
          </p:cNvSpPr>
          <p:nvPr>
            <p:ph type="ftr" sz="quarter" idx="4"/>
          </p:nvPr>
        </p:nvSpPr>
        <p:spPr>
          <a:xfrm>
            <a:off x="0" y="9423400"/>
            <a:ext cx="2944813" cy="496888"/>
          </a:xfrm>
          <a:prstGeom prst="rect">
            <a:avLst/>
          </a:prstGeom>
        </p:spPr>
        <p:txBody>
          <a:bodyPr vert="horz" lIns="91440" tIns="45720" rIns="91440" bIns="45720" rtlCol="0" anchor="b"/>
          <a:lstStyle>
            <a:lvl1pPr algn="l">
              <a:defRPr sz="1200"/>
            </a:lvl1pPr>
          </a:lstStyle>
          <a:p>
            <a:r>
              <a:rPr lang="en-GB" dirty="0" smtClean="0"/>
              <a:t>QAAPRDRM</a:t>
            </a:r>
            <a:endParaRPr lang="en-GB" dirty="0"/>
          </a:p>
        </p:txBody>
      </p:sp>
    </p:spTree>
    <p:extLst>
      <p:ext uri="{BB962C8B-B14F-4D97-AF65-F5344CB8AC3E}">
        <p14:creationId xmlns:p14="http://schemas.microsoft.com/office/powerpoint/2010/main" val="2831075313"/>
      </p:ext>
    </p:extLst>
  </p:cSld>
  <p:clrMap bg1="lt1" tx1="dk1" bg2="lt2" tx2="dk2" accent1="accent1" accent2="accent2" accent3="accent3" accent4="accent4" accent5="accent5" accent6="accent6" hlink="hlink" folHlink="folHlink"/>
  <p:hf sldNum="0"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777517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Indexed files</a:t>
            </a:r>
            <a:r>
              <a:rPr lang="en-GB" baseline="0" dirty="0" smtClean="0"/>
              <a:t> are a fairly simple idea, but fiddly in practice.</a:t>
            </a:r>
          </a:p>
          <a:p>
            <a:r>
              <a:rPr lang="en-GB" baseline="0" dirty="0" smtClean="0"/>
              <a:t>You set aside the first few records of a file, and you populate these with pairs of data.  The first data item is a unique ID for an </a:t>
            </a:r>
            <a:r>
              <a:rPr lang="en-GB" b="1" i="1" baseline="0" dirty="0" smtClean="0"/>
              <a:t>occurrence</a:t>
            </a:r>
            <a:r>
              <a:rPr lang="en-GB" b="0" i="0" baseline="0" dirty="0" smtClean="0"/>
              <a:t> of the files </a:t>
            </a:r>
            <a:r>
              <a:rPr lang="en-GB" b="1" i="1" baseline="0" dirty="0" smtClean="0"/>
              <a:t>entity</a:t>
            </a:r>
            <a:r>
              <a:rPr lang="en-GB" b="0" i="0" baseline="0" dirty="0" smtClean="0"/>
              <a:t>, and the second is the location of the record in the main body of the file.</a:t>
            </a:r>
          </a:p>
          <a:p>
            <a:r>
              <a:rPr lang="en-GB" b="0" i="0" baseline="0" dirty="0" smtClean="0"/>
              <a:t>Now, to find a record quickly, you simply find it’s ID in the index, grab the location, then jump to that point in the file.</a:t>
            </a:r>
          </a:p>
          <a:p>
            <a:endParaRPr lang="en-GB" b="0" i="0" baseline="0" dirty="0" smtClean="0"/>
          </a:p>
          <a:p>
            <a:r>
              <a:rPr lang="en-GB" b="0" i="0" baseline="0" dirty="0" smtClean="0"/>
              <a:t>However, there are a couple of flies in the ointment, so to speak.</a:t>
            </a:r>
          </a:p>
          <a:p>
            <a:r>
              <a:rPr lang="en-GB" b="0" i="0" baseline="0" dirty="0" smtClean="0"/>
              <a:t>The index needs housekeeping to keep things tidy.</a:t>
            </a:r>
          </a:p>
          <a:p>
            <a:r>
              <a:rPr lang="en-GB" b="0" i="0" baseline="0" dirty="0" smtClean="0"/>
              <a:t>You have to specify a size for the file in terms of the number of records it can hold.</a:t>
            </a:r>
          </a:p>
          <a:p>
            <a:r>
              <a:rPr lang="en-GB" b="0" i="0" baseline="0" dirty="0" smtClean="0"/>
              <a:t>You cannot exceed this number of records, so any expansion involves bespoke software, or intervention from a skilled programmer.</a:t>
            </a:r>
            <a:endParaRPr lang="en-GB" dirty="0"/>
          </a:p>
        </p:txBody>
      </p:sp>
    </p:spTree>
    <p:extLst>
      <p:ext uri="{BB962C8B-B14F-4D97-AF65-F5344CB8AC3E}">
        <p14:creationId xmlns:p14="http://schemas.microsoft.com/office/powerpoint/2010/main" val="52500105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ChangeArrowheads="1"/>
          </p:cNvSpPr>
          <p:nvPr/>
        </p:nvSpPr>
        <p:spPr bwMode="auto">
          <a:xfrm>
            <a:off x="3848495" y="6157"/>
            <a:ext cx="2946005" cy="46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76" tIns="44088" rIns="88176" bIns="44088"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spcBef>
                <a:spcPct val="50000"/>
              </a:spcBef>
            </a:pPr>
            <a:endParaRPr lang="en-US" altLang="en-US"/>
          </a:p>
        </p:txBody>
      </p:sp>
      <p:sp>
        <p:nvSpPr>
          <p:cNvPr id="13318" name="Rectangle 3"/>
          <p:cNvSpPr>
            <a:spLocks noChangeArrowheads="1"/>
          </p:cNvSpPr>
          <p:nvPr/>
        </p:nvSpPr>
        <p:spPr bwMode="auto">
          <a:xfrm>
            <a:off x="0" y="9446326"/>
            <a:ext cx="2946006" cy="46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76" tIns="44088" rIns="88176" bIns="44088"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spcBef>
                <a:spcPct val="50000"/>
              </a:spcBef>
            </a:pPr>
            <a:endParaRPr lang="en-US" altLang="en-US"/>
          </a:p>
        </p:txBody>
      </p:sp>
      <p:sp>
        <p:nvSpPr>
          <p:cNvPr id="13319" name="Rectangle 4"/>
          <p:cNvSpPr>
            <a:spLocks noChangeArrowheads="1"/>
          </p:cNvSpPr>
          <p:nvPr/>
        </p:nvSpPr>
        <p:spPr bwMode="auto">
          <a:xfrm>
            <a:off x="0" y="6157"/>
            <a:ext cx="2946006" cy="46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76" tIns="44088" rIns="88176" bIns="44088"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spcBef>
                <a:spcPct val="50000"/>
              </a:spcBef>
            </a:pPr>
            <a:endParaRPr lang="en-US" altLang="en-US"/>
          </a:p>
        </p:txBody>
      </p:sp>
      <p:sp>
        <p:nvSpPr>
          <p:cNvPr id="13320" name="Rectangle 7"/>
          <p:cNvSpPr>
            <a:spLocks noGrp="1" noRot="1" noChangeAspect="1" noChangeArrowheads="1" noTextEdit="1"/>
          </p:cNvSpPr>
          <p:nvPr>
            <p:ph type="sldImg"/>
          </p:nvPr>
        </p:nvSpPr>
        <p:spPr>
          <a:ln/>
        </p:spPr>
      </p:sp>
      <p:sp>
        <p:nvSpPr>
          <p:cNvPr id="13321" name="Rectangle 8"/>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GB" altLang="en-US" smtClean="0"/>
              <a:t>Most modern DBMSs support the idea of referential integrity. However, many of them choose to do so in non-standard ways. The most common mechanism is to use a trigger. This is a piece of SQL that gets executed automatically (triggered) when an event (insert, update or delete operation) occurs on a table. Triggers are inherently non-standard as they invariably utilise procedural extensions to the SQL language which are not part of the SQL-92 standard. On the other hand, this does give the developer a great deal of control and it is often possible to achieve effects with triggers that are not possible with declarative referential integrity (selective restrictive deletes; for example - only delete customers that have placed less than 3 orders in the last year).</a:t>
            </a:r>
          </a:p>
          <a:p>
            <a:r>
              <a:rPr lang="en-GB" altLang="en-US" smtClean="0"/>
              <a:t>With declarative referential integrity the constraint specifications are specified in the SQL CREATE command that is used to build the relational table(s). For example, in DB2/2, the specifications are stored in the SYSRELS catalogue table so that they can be enforced each time the table is accessed. </a:t>
            </a:r>
          </a:p>
          <a:p>
            <a:r>
              <a:rPr lang="en-GB" altLang="en-US" smtClean="0"/>
              <a:t>The rest of the chapter deals with declarative referential integrity.</a:t>
            </a:r>
          </a:p>
        </p:txBody>
      </p:sp>
    </p:spTree>
    <p:extLst>
      <p:ext uri="{BB962C8B-B14F-4D97-AF65-F5344CB8AC3E}">
        <p14:creationId xmlns:p14="http://schemas.microsoft.com/office/powerpoint/2010/main" val="14887481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ChangeArrowheads="1"/>
          </p:cNvSpPr>
          <p:nvPr/>
        </p:nvSpPr>
        <p:spPr bwMode="auto">
          <a:xfrm>
            <a:off x="3848495" y="6157"/>
            <a:ext cx="2946005" cy="46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76" tIns="44088" rIns="88176" bIns="44088"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spcBef>
                <a:spcPct val="50000"/>
              </a:spcBef>
            </a:pPr>
            <a:endParaRPr lang="en-US" altLang="en-US"/>
          </a:p>
        </p:txBody>
      </p:sp>
      <p:sp>
        <p:nvSpPr>
          <p:cNvPr id="15366" name="Rectangle 3"/>
          <p:cNvSpPr>
            <a:spLocks noChangeArrowheads="1"/>
          </p:cNvSpPr>
          <p:nvPr/>
        </p:nvSpPr>
        <p:spPr bwMode="auto">
          <a:xfrm>
            <a:off x="0" y="9446326"/>
            <a:ext cx="2946006" cy="46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76" tIns="44088" rIns="88176" bIns="44088"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spcBef>
                <a:spcPct val="50000"/>
              </a:spcBef>
            </a:pPr>
            <a:endParaRPr lang="en-US" altLang="en-US"/>
          </a:p>
        </p:txBody>
      </p:sp>
      <p:sp>
        <p:nvSpPr>
          <p:cNvPr id="15367" name="Rectangle 4"/>
          <p:cNvSpPr>
            <a:spLocks noChangeArrowheads="1"/>
          </p:cNvSpPr>
          <p:nvPr/>
        </p:nvSpPr>
        <p:spPr bwMode="auto">
          <a:xfrm>
            <a:off x="0" y="6157"/>
            <a:ext cx="2946006" cy="46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76" tIns="44088" rIns="88176" bIns="44088"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spcBef>
                <a:spcPct val="50000"/>
              </a:spcBef>
            </a:pPr>
            <a:endParaRPr lang="en-US" altLang="en-US"/>
          </a:p>
        </p:txBody>
      </p:sp>
      <p:sp>
        <p:nvSpPr>
          <p:cNvPr id="15368" name="Rectangle 7"/>
          <p:cNvSpPr>
            <a:spLocks noGrp="1" noRot="1" noChangeAspect="1" noChangeArrowheads="1" noTextEdit="1"/>
          </p:cNvSpPr>
          <p:nvPr>
            <p:ph type="sldImg"/>
          </p:nvPr>
        </p:nvSpPr>
        <p:spPr>
          <a:ln/>
        </p:spPr>
      </p:sp>
      <p:sp>
        <p:nvSpPr>
          <p:cNvPr id="15369" name="Rectangle 8"/>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GB" altLang="en-US" smtClean="0"/>
              <a:t>Here we observe a relationship between two tables. The DEPARTMENT table is the parent, whilst the EMPLOYEE table is the dependent table.</a:t>
            </a:r>
          </a:p>
          <a:p>
            <a:r>
              <a:rPr lang="en-GB" altLang="en-US" smtClean="0"/>
              <a:t>With the CASCADE option, if department D1 is deleted from the parent table, the records of all employees belonging to that department will also be deleted. Risky business! This option should be used with great care!</a:t>
            </a:r>
          </a:p>
        </p:txBody>
      </p:sp>
    </p:spTree>
    <p:extLst>
      <p:ext uri="{BB962C8B-B14F-4D97-AF65-F5344CB8AC3E}">
        <p14:creationId xmlns:p14="http://schemas.microsoft.com/office/powerpoint/2010/main" val="273713921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ChangeArrowheads="1"/>
          </p:cNvSpPr>
          <p:nvPr/>
        </p:nvSpPr>
        <p:spPr bwMode="auto">
          <a:xfrm>
            <a:off x="3848495" y="6157"/>
            <a:ext cx="2946005" cy="46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76" tIns="44088" rIns="88176" bIns="44088"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spcBef>
                <a:spcPct val="50000"/>
              </a:spcBef>
            </a:pPr>
            <a:endParaRPr lang="en-US" altLang="en-US"/>
          </a:p>
        </p:txBody>
      </p:sp>
      <p:sp>
        <p:nvSpPr>
          <p:cNvPr id="17414" name="Rectangle 3"/>
          <p:cNvSpPr>
            <a:spLocks noChangeArrowheads="1"/>
          </p:cNvSpPr>
          <p:nvPr/>
        </p:nvSpPr>
        <p:spPr bwMode="auto">
          <a:xfrm>
            <a:off x="0" y="9446326"/>
            <a:ext cx="2946006" cy="46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76" tIns="44088" rIns="88176" bIns="44088"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spcBef>
                <a:spcPct val="50000"/>
              </a:spcBef>
            </a:pPr>
            <a:endParaRPr lang="en-US" altLang="en-US"/>
          </a:p>
        </p:txBody>
      </p:sp>
      <p:sp>
        <p:nvSpPr>
          <p:cNvPr id="17415" name="Rectangle 4"/>
          <p:cNvSpPr>
            <a:spLocks noChangeArrowheads="1"/>
          </p:cNvSpPr>
          <p:nvPr/>
        </p:nvSpPr>
        <p:spPr bwMode="auto">
          <a:xfrm>
            <a:off x="0" y="6157"/>
            <a:ext cx="2946006" cy="46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76" tIns="44088" rIns="88176" bIns="44088"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spcBef>
                <a:spcPct val="50000"/>
              </a:spcBef>
            </a:pPr>
            <a:endParaRPr lang="en-US" altLang="en-US"/>
          </a:p>
        </p:txBody>
      </p:sp>
      <p:sp>
        <p:nvSpPr>
          <p:cNvPr id="17416" name="Rectangle 7"/>
          <p:cNvSpPr>
            <a:spLocks noGrp="1" noRot="1" noChangeAspect="1" noChangeArrowheads="1" noTextEdit="1"/>
          </p:cNvSpPr>
          <p:nvPr>
            <p:ph type="sldImg"/>
          </p:nvPr>
        </p:nvSpPr>
        <p:spPr>
          <a:ln/>
        </p:spPr>
      </p:sp>
      <p:sp>
        <p:nvSpPr>
          <p:cNvPr id="17417" name="Rectangle 8"/>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GB" altLang="en-US" smtClean="0"/>
              <a:t>This option is definitely safer but still risky. Should department D1 be deleted from the DEPARTMENT table, all entries in the EMPLOYEE table for the DEPT_ID that contain “D1” will be set to NULL. The rows will not be deleted.</a:t>
            </a:r>
          </a:p>
          <a:p>
            <a:r>
              <a:rPr lang="en-GB" altLang="en-US" smtClean="0"/>
              <a:t>This option can only be set if the “NOT NULL” condition was not specified for the foreign key column in the dependent table!</a:t>
            </a:r>
          </a:p>
          <a:p>
            <a:r>
              <a:rPr lang="en-GB" altLang="en-US" smtClean="0"/>
              <a:t>SET DEFAULT is a variation in which a default value is used in place of NULL.</a:t>
            </a:r>
          </a:p>
        </p:txBody>
      </p:sp>
    </p:spTree>
    <p:extLst>
      <p:ext uri="{BB962C8B-B14F-4D97-AF65-F5344CB8AC3E}">
        <p14:creationId xmlns:p14="http://schemas.microsoft.com/office/powerpoint/2010/main" val="91336743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ChangeArrowheads="1"/>
          </p:cNvSpPr>
          <p:nvPr/>
        </p:nvSpPr>
        <p:spPr bwMode="auto">
          <a:xfrm>
            <a:off x="3848495" y="6157"/>
            <a:ext cx="2946005" cy="46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76" tIns="44088" rIns="88176" bIns="44088"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spcBef>
                <a:spcPct val="50000"/>
              </a:spcBef>
            </a:pPr>
            <a:endParaRPr lang="en-US" altLang="en-US"/>
          </a:p>
        </p:txBody>
      </p:sp>
      <p:sp>
        <p:nvSpPr>
          <p:cNvPr id="19462" name="Rectangle 3"/>
          <p:cNvSpPr>
            <a:spLocks noChangeArrowheads="1"/>
          </p:cNvSpPr>
          <p:nvPr/>
        </p:nvSpPr>
        <p:spPr bwMode="auto">
          <a:xfrm>
            <a:off x="0" y="9446326"/>
            <a:ext cx="2946006" cy="46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76" tIns="44088" rIns="88176" bIns="44088"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spcBef>
                <a:spcPct val="50000"/>
              </a:spcBef>
            </a:pPr>
            <a:endParaRPr lang="en-US" altLang="en-US"/>
          </a:p>
        </p:txBody>
      </p:sp>
      <p:sp>
        <p:nvSpPr>
          <p:cNvPr id="19463" name="Rectangle 4"/>
          <p:cNvSpPr>
            <a:spLocks noChangeArrowheads="1"/>
          </p:cNvSpPr>
          <p:nvPr/>
        </p:nvSpPr>
        <p:spPr bwMode="auto">
          <a:xfrm>
            <a:off x="0" y="6157"/>
            <a:ext cx="2946006" cy="46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76" tIns="44088" rIns="88176" bIns="44088"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spcBef>
                <a:spcPct val="50000"/>
              </a:spcBef>
            </a:pPr>
            <a:endParaRPr lang="en-US" altLang="en-US"/>
          </a:p>
        </p:txBody>
      </p:sp>
      <p:sp>
        <p:nvSpPr>
          <p:cNvPr id="19464" name="Rectangle 7"/>
          <p:cNvSpPr>
            <a:spLocks noGrp="1" noRot="1" noChangeAspect="1" noChangeArrowheads="1" noTextEdit="1"/>
          </p:cNvSpPr>
          <p:nvPr>
            <p:ph type="sldImg"/>
          </p:nvPr>
        </p:nvSpPr>
        <p:spPr>
          <a:ln/>
        </p:spPr>
      </p:sp>
      <p:sp>
        <p:nvSpPr>
          <p:cNvPr id="19465" name="Rectangle 8"/>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GB" altLang="en-US" smtClean="0"/>
              <a:t>This is by far the safest, albeit the strictest, option of the three - strictly this is called NO ACTION.</a:t>
            </a:r>
          </a:p>
          <a:p>
            <a:r>
              <a:rPr lang="en-GB" altLang="en-US" smtClean="0"/>
              <a:t>If dependent rows participating in a relationship exist, the DELETE operation is halted. The row values in both parent and dependent rows remain unchanged.</a:t>
            </a:r>
          </a:p>
        </p:txBody>
      </p:sp>
    </p:spTree>
    <p:extLst>
      <p:ext uri="{BB962C8B-B14F-4D97-AF65-F5344CB8AC3E}">
        <p14:creationId xmlns:p14="http://schemas.microsoft.com/office/powerpoint/2010/main" val="84144931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ChangeArrowheads="1"/>
          </p:cNvSpPr>
          <p:nvPr/>
        </p:nvSpPr>
        <p:spPr bwMode="auto">
          <a:xfrm>
            <a:off x="3848495" y="6157"/>
            <a:ext cx="2946005" cy="46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76" tIns="44088" rIns="88176" bIns="44088"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spcBef>
                <a:spcPct val="50000"/>
              </a:spcBef>
            </a:pPr>
            <a:endParaRPr lang="en-US" altLang="en-US"/>
          </a:p>
        </p:txBody>
      </p:sp>
      <p:sp>
        <p:nvSpPr>
          <p:cNvPr id="21510" name="Rectangle 3"/>
          <p:cNvSpPr>
            <a:spLocks noChangeArrowheads="1"/>
          </p:cNvSpPr>
          <p:nvPr/>
        </p:nvSpPr>
        <p:spPr bwMode="auto">
          <a:xfrm>
            <a:off x="0" y="9446326"/>
            <a:ext cx="2946006" cy="46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76" tIns="44088" rIns="88176" bIns="44088"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spcBef>
                <a:spcPct val="50000"/>
              </a:spcBef>
            </a:pPr>
            <a:endParaRPr lang="en-US" altLang="en-US"/>
          </a:p>
        </p:txBody>
      </p:sp>
      <p:sp>
        <p:nvSpPr>
          <p:cNvPr id="21511" name="Rectangle 4"/>
          <p:cNvSpPr>
            <a:spLocks noChangeArrowheads="1"/>
          </p:cNvSpPr>
          <p:nvPr/>
        </p:nvSpPr>
        <p:spPr bwMode="auto">
          <a:xfrm>
            <a:off x="0" y="6157"/>
            <a:ext cx="2946006" cy="46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76" tIns="44088" rIns="88176" bIns="44088"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spcBef>
                <a:spcPct val="50000"/>
              </a:spcBef>
            </a:pPr>
            <a:endParaRPr lang="en-US" altLang="en-US"/>
          </a:p>
        </p:txBody>
      </p:sp>
      <p:sp>
        <p:nvSpPr>
          <p:cNvPr id="21512" name="Rectangle 7"/>
          <p:cNvSpPr>
            <a:spLocks noGrp="1" noRot="1" noChangeAspect="1" noChangeArrowheads="1" noTextEdit="1"/>
          </p:cNvSpPr>
          <p:nvPr>
            <p:ph type="sldImg"/>
          </p:nvPr>
        </p:nvSpPr>
        <p:spPr>
          <a:ln/>
        </p:spPr>
      </p:sp>
      <p:sp>
        <p:nvSpPr>
          <p:cNvPr id="21513" name="Rectangle 8"/>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GB" altLang="en-US" smtClean="0"/>
              <a:t>NO ACTION is implicit, there is no ON clause. NO ACTION is often called RESTRICT.</a:t>
            </a:r>
          </a:p>
          <a:p>
            <a:r>
              <a:rPr lang="en-GB" altLang="en-US" smtClean="0"/>
              <a:t>Assume that a row with EMP_ID = “E4” and DEPT_ID = “D4” is inserted into the EMPLOYEE table. If the DEPT_ID attribute is specified as the foreign key participating in a primary key to foreign key relationship with the DEPARTMENT table, and if DEPT_ID = “D4” does not exist in the parent table the operation will fail! This seems reasonable.</a:t>
            </a:r>
          </a:p>
        </p:txBody>
      </p:sp>
    </p:spTree>
    <p:extLst>
      <p:ext uri="{BB962C8B-B14F-4D97-AF65-F5344CB8AC3E}">
        <p14:creationId xmlns:p14="http://schemas.microsoft.com/office/powerpoint/2010/main" val="348623078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ChangeArrowheads="1"/>
          </p:cNvSpPr>
          <p:nvPr/>
        </p:nvSpPr>
        <p:spPr bwMode="auto">
          <a:xfrm>
            <a:off x="3848495" y="6157"/>
            <a:ext cx="2946005" cy="46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76" tIns="44088" rIns="88176" bIns="44088"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spcBef>
                <a:spcPct val="50000"/>
              </a:spcBef>
            </a:pPr>
            <a:endParaRPr lang="en-US" altLang="en-US"/>
          </a:p>
        </p:txBody>
      </p:sp>
      <p:sp>
        <p:nvSpPr>
          <p:cNvPr id="23558" name="Rectangle 3"/>
          <p:cNvSpPr>
            <a:spLocks noChangeArrowheads="1"/>
          </p:cNvSpPr>
          <p:nvPr/>
        </p:nvSpPr>
        <p:spPr bwMode="auto">
          <a:xfrm>
            <a:off x="0" y="9446326"/>
            <a:ext cx="2946006" cy="46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76" tIns="44088" rIns="88176" bIns="44088"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spcBef>
                <a:spcPct val="50000"/>
              </a:spcBef>
            </a:pPr>
            <a:endParaRPr lang="en-US" altLang="en-US"/>
          </a:p>
        </p:txBody>
      </p:sp>
      <p:sp>
        <p:nvSpPr>
          <p:cNvPr id="23559" name="Rectangle 4"/>
          <p:cNvSpPr>
            <a:spLocks noChangeArrowheads="1"/>
          </p:cNvSpPr>
          <p:nvPr/>
        </p:nvSpPr>
        <p:spPr bwMode="auto">
          <a:xfrm>
            <a:off x="0" y="6157"/>
            <a:ext cx="2946006" cy="46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76" tIns="44088" rIns="88176" bIns="44088"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spcBef>
                <a:spcPct val="50000"/>
              </a:spcBef>
            </a:pPr>
            <a:endParaRPr lang="en-US" altLang="en-US"/>
          </a:p>
        </p:txBody>
      </p:sp>
      <p:sp>
        <p:nvSpPr>
          <p:cNvPr id="23560" name="Rectangle 7"/>
          <p:cNvSpPr>
            <a:spLocks noGrp="1" noRot="1" noChangeAspect="1" noChangeArrowheads="1" noTextEdit="1"/>
          </p:cNvSpPr>
          <p:nvPr>
            <p:ph type="sldImg"/>
          </p:nvPr>
        </p:nvSpPr>
        <p:spPr>
          <a:ln/>
        </p:spPr>
      </p:sp>
      <p:sp>
        <p:nvSpPr>
          <p:cNvPr id="23561" name="Rectangle 8"/>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GB" altLang="en-US" smtClean="0"/>
              <a:t>This control mechanism also holds true for the SQL UPDATE command and is similar to the ON DELETE options. Options are “NO ACTION” (RESTRICT) or “CASCADE”, “SET NULL” or “SET DEFAULT”.</a:t>
            </a:r>
          </a:p>
          <a:p>
            <a:r>
              <a:rPr lang="en-GB" altLang="en-US" smtClean="0"/>
              <a:t>Again, if the DEPT_ID attribute in the EMPLOYEE table is specified as the foreign key to the primary key in the DEPARTMENT table, and an unsuspecting user attempts to change “D2” to “D4”, the specified action will be executed.</a:t>
            </a:r>
          </a:p>
        </p:txBody>
      </p:sp>
    </p:spTree>
    <p:extLst>
      <p:ext uri="{BB962C8B-B14F-4D97-AF65-F5344CB8AC3E}">
        <p14:creationId xmlns:p14="http://schemas.microsoft.com/office/powerpoint/2010/main" val="273251732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ChangeArrowheads="1"/>
          </p:cNvSpPr>
          <p:nvPr/>
        </p:nvSpPr>
        <p:spPr bwMode="auto">
          <a:xfrm>
            <a:off x="3848495" y="6157"/>
            <a:ext cx="2946005" cy="46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76" tIns="44088" rIns="88176" bIns="44088"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spcBef>
                <a:spcPct val="50000"/>
              </a:spcBef>
            </a:pPr>
            <a:endParaRPr lang="en-US" altLang="en-US"/>
          </a:p>
        </p:txBody>
      </p:sp>
      <p:sp>
        <p:nvSpPr>
          <p:cNvPr id="25606" name="Rectangle 3"/>
          <p:cNvSpPr>
            <a:spLocks noChangeArrowheads="1"/>
          </p:cNvSpPr>
          <p:nvPr/>
        </p:nvSpPr>
        <p:spPr bwMode="auto">
          <a:xfrm>
            <a:off x="0" y="9446326"/>
            <a:ext cx="2946006" cy="46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76" tIns="44088" rIns="88176" bIns="44088"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spcBef>
                <a:spcPct val="50000"/>
              </a:spcBef>
            </a:pPr>
            <a:endParaRPr lang="en-US" altLang="en-US"/>
          </a:p>
        </p:txBody>
      </p:sp>
      <p:sp>
        <p:nvSpPr>
          <p:cNvPr id="25607" name="Rectangle 4"/>
          <p:cNvSpPr>
            <a:spLocks noChangeArrowheads="1"/>
          </p:cNvSpPr>
          <p:nvPr/>
        </p:nvSpPr>
        <p:spPr bwMode="auto">
          <a:xfrm>
            <a:off x="0" y="6157"/>
            <a:ext cx="2946006" cy="46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76" tIns="44088" rIns="88176" bIns="44088"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spcBef>
                <a:spcPct val="50000"/>
              </a:spcBef>
            </a:pPr>
            <a:endParaRPr lang="en-US" altLang="en-US"/>
          </a:p>
        </p:txBody>
      </p:sp>
      <p:sp>
        <p:nvSpPr>
          <p:cNvPr id="25608" name="Rectangle 7"/>
          <p:cNvSpPr>
            <a:spLocks noGrp="1" noRot="1" noChangeAspect="1" noChangeArrowheads="1" noTextEdit="1"/>
          </p:cNvSpPr>
          <p:nvPr>
            <p:ph type="sldImg"/>
          </p:nvPr>
        </p:nvSpPr>
        <p:spPr>
          <a:ln/>
        </p:spPr>
      </p:sp>
      <p:sp>
        <p:nvSpPr>
          <p:cNvPr id="25609" name="Rectangle 8"/>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defRPr/>
            </a:pPr>
            <a:r>
              <a:rPr lang="en-GB" dirty="0" smtClean="0"/>
              <a:t>As stated earlier, referential integrity is achieved by including the specifications for the relationship in the SQL CREATE command used to build the table. These specifications take the form of three clauses:</a:t>
            </a:r>
          </a:p>
          <a:p>
            <a:pPr marL="580184" lvl="1" indent="-165329">
              <a:buFont typeface="Arial" panose="020B0604020202020204" pitchFamily="34" charset="0"/>
              <a:buChar char="•"/>
              <a:defRPr/>
            </a:pPr>
            <a:r>
              <a:rPr lang="en-GB" dirty="0" smtClean="0"/>
              <a:t>A PRIMARY key clause</a:t>
            </a:r>
          </a:p>
          <a:p>
            <a:pPr marL="580184" lvl="1" indent="-165329">
              <a:buFont typeface="Arial" panose="020B0604020202020204" pitchFamily="34" charset="0"/>
              <a:buChar char="•"/>
              <a:defRPr/>
            </a:pPr>
            <a:r>
              <a:rPr lang="en-GB" dirty="0" smtClean="0"/>
              <a:t>A FOREIGN key clause</a:t>
            </a:r>
          </a:p>
          <a:p>
            <a:pPr marL="580184" lvl="1" indent="-165329">
              <a:buFont typeface="Arial" panose="020B0604020202020204" pitchFamily="34" charset="0"/>
              <a:buChar char="•"/>
              <a:defRPr/>
            </a:pPr>
            <a:r>
              <a:rPr lang="en-GB" dirty="0" smtClean="0"/>
              <a:t>A REFERENCES clause</a:t>
            </a:r>
          </a:p>
          <a:p>
            <a:pPr>
              <a:defRPr/>
            </a:pPr>
            <a:r>
              <a:rPr lang="en-GB" dirty="0" smtClean="0"/>
              <a:t>The next slide shows an example!</a:t>
            </a:r>
          </a:p>
          <a:p>
            <a:pPr>
              <a:defRPr/>
            </a:pPr>
            <a:r>
              <a:rPr lang="en-GB" dirty="0" smtClean="0"/>
              <a:t>The slide shows the two SQL CREATE commands that are used to create the DEPT_TABLE and EMPLOYEE tables that participate in the relationship we have just been discussing. Notice the inclusion of the primary key clause: PRIMARY KEY(DEPT_ID) in the first SQL command.</a:t>
            </a:r>
          </a:p>
          <a:p>
            <a:pPr>
              <a:defRPr/>
            </a:pPr>
            <a:r>
              <a:rPr lang="en-GB" dirty="0" smtClean="0"/>
              <a:t>The second command contains the FOREIGN key and REFERENCES clauses:</a:t>
            </a:r>
          </a:p>
          <a:p>
            <a:pPr>
              <a:defRPr/>
            </a:pPr>
            <a:endParaRPr lang="en-GB" dirty="0" smtClean="0"/>
          </a:p>
          <a:p>
            <a:pPr marL="165329" indent="-165329">
              <a:buFont typeface="Arial" panose="020B0604020202020204" pitchFamily="34" charset="0"/>
              <a:buChar char="•"/>
              <a:defRPr/>
            </a:pPr>
            <a:r>
              <a:rPr lang="en-GB" dirty="0" smtClean="0"/>
              <a:t>FOREIGN KEY DEPARTMENT(DEPT_ID)</a:t>
            </a:r>
          </a:p>
          <a:p>
            <a:pPr marL="165329" indent="-165329">
              <a:buFont typeface="Arial" panose="020B0604020202020204" pitchFamily="34" charset="0"/>
              <a:buChar char="•"/>
              <a:defRPr/>
            </a:pPr>
            <a:r>
              <a:rPr lang="en-GB" dirty="0" smtClean="0"/>
              <a:t>REFERENCES DEPT_TABLE</a:t>
            </a:r>
          </a:p>
          <a:p>
            <a:pPr marL="165329" indent="-165329">
              <a:buFont typeface="Arial" panose="020B0604020202020204" pitchFamily="34" charset="0"/>
              <a:buChar char="•"/>
              <a:defRPr/>
            </a:pPr>
            <a:r>
              <a:rPr lang="en-GB" dirty="0" smtClean="0"/>
              <a:t>ON DELETE SET NULL</a:t>
            </a:r>
          </a:p>
          <a:p>
            <a:pPr>
              <a:defRPr/>
            </a:pPr>
            <a:endParaRPr lang="en-GB" dirty="0" smtClean="0"/>
          </a:p>
          <a:p>
            <a:pPr>
              <a:defRPr/>
            </a:pPr>
            <a:r>
              <a:rPr lang="en-GB" dirty="0" smtClean="0"/>
              <a:t>Note: the name of the relationship is “DEPARTMENT”.</a:t>
            </a:r>
          </a:p>
        </p:txBody>
      </p:sp>
    </p:spTree>
    <p:extLst>
      <p:ext uri="{BB962C8B-B14F-4D97-AF65-F5344CB8AC3E}">
        <p14:creationId xmlns:p14="http://schemas.microsoft.com/office/powerpoint/2010/main" val="276948916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Most likely, you</a:t>
            </a:r>
            <a:r>
              <a:rPr lang="en-GB" baseline="0" dirty="0" smtClean="0"/>
              <a:t> will be using MySQL on this course, but as this is not guaranteed, we leave this part of the course to a practical demonstration and guided work.</a:t>
            </a:r>
          </a:p>
        </p:txBody>
      </p:sp>
    </p:spTree>
    <p:extLst>
      <p:ext uri="{BB962C8B-B14F-4D97-AF65-F5344CB8AC3E}">
        <p14:creationId xmlns:p14="http://schemas.microsoft.com/office/powerpoint/2010/main" val="163064061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baseline="0" dirty="0" smtClean="0"/>
              <a:t>Just use the original 3NF relations for exercise 14, don’t incorporate the physical design considerations!</a:t>
            </a:r>
          </a:p>
        </p:txBody>
      </p:sp>
    </p:spTree>
    <p:extLst>
      <p:ext uri="{BB962C8B-B14F-4D97-AF65-F5344CB8AC3E}">
        <p14:creationId xmlns:p14="http://schemas.microsoft.com/office/powerpoint/2010/main" val="212315109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ChangeArrowheads="1"/>
          </p:cNvSpPr>
          <p:nvPr/>
        </p:nvSpPr>
        <p:spPr bwMode="auto">
          <a:xfrm>
            <a:off x="3848495" y="6157"/>
            <a:ext cx="2946005" cy="46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76" tIns="44088" rIns="88176" bIns="44088"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spcBef>
                <a:spcPct val="50000"/>
              </a:spcBef>
            </a:pPr>
            <a:endParaRPr lang="en-US" altLang="en-US"/>
          </a:p>
        </p:txBody>
      </p:sp>
      <p:sp>
        <p:nvSpPr>
          <p:cNvPr id="27654" name="Rectangle 3"/>
          <p:cNvSpPr>
            <a:spLocks noChangeArrowheads="1"/>
          </p:cNvSpPr>
          <p:nvPr/>
        </p:nvSpPr>
        <p:spPr bwMode="auto">
          <a:xfrm>
            <a:off x="0" y="9446326"/>
            <a:ext cx="2946006" cy="46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76" tIns="44088" rIns="88176" bIns="44088"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spcBef>
                <a:spcPct val="50000"/>
              </a:spcBef>
            </a:pPr>
            <a:endParaRPr lang="en-US" altLang="en-US"/>
          </a:p>
        </p:txBody>
      </p:sp>
      <p:sp>
        <p:nvSpPr>
          <p:cNvPr id="27655" name="Rectangle 4"/>
          <p:cNvSpPr>
            <a:spLocks noChangeArrowheads="1"/>
          </p:cNvSpPr>
          <p:nvPr/>
        </p:nvSpPr>
        <p:spPr bwMode="auto">
          <a:xfrm>
            <a:off x="0" y="6157"/>
            <a:ext cx="2946006" cy="46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76" tIns="44088" rIns="88176" bIns="44088"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spcBef>
                <a:spcPct val="50000"/>
              </a:spcBef>
            </a:pPr>
            <a:endParaRPr lang="en-US" altLang="en-US"/>
          </a:p>
        </p:txBody>
      </p:sp>
      <p:sp>
        <p:nvSpPr>
          <p:cNvPr id="27656" name="Rectangle 7"/>
          <p:cNvSpPr>
            <a:spLocks noGrp="1" noRot="1" noChangeAspect="1" noChangeArrowheads="1" noTextEdit="1"/>
          </p:cNvSpPr>
          <p:nvPr>
            <p:ph type="sldImg"/>
          </p:nvPr>
        </p:nvSpPr>
        <p:spPr>
          <a:ln/>
        </p:spPr>
      </p:sp>
      <p:sp>
        <p:nvSpPr>
          <p:cNvPr id="27657" name="Rectangle 8"/>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GB" altLang="en-US" smtClean="0"/>
              <a:t>If you have any questions - please ask them now.</a:t>
            </a:r>
          </a:p>
        </p:txBody>
      </p:sp>
    </p:spTree>
    <p:extLst>
      <p:ext uri="{BB962C8B-B14F-4D97-AF65-F5344CB8AC3E}">
        <p14:creationId xmlns:p14="http://schemas.microsoft.com/office/powerpoint/2010/main" val="3876289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baseline="0" dirty="0" smtClean="0"/>
              <a:t>You will no doubt appreciate that writing the code to create, use and maintain files as above is difficult and specialised work.</a:t>
            </a:r>
          </a:p>
          <a:p>
            <a:r>
              <a:rPr lang="en-GB" b="0" i="0" baseline="0" dirty="0" smtClean="0"/>
              <a:t>It takes quite a bit of specialised effort to incorporate this type of logic into your program code.</a:t>
            </a:r>
          </a:p>
          <a:p>
            <a:r>
              <a:rPr lang="en-GB" b="0" i="0" baseline="0" dirty="0" smtClean="0"/>
              <a:t>Most organisations don’t expect their programmers to know this type of stuff, these days.</a:t>
            </a:r>
          </a:p>
          <a:p>
            <a:r>
              <a:rPr lang="en-GB" b="0" i="0" baseline="0" dirty="0" smtClean="0"/>
              <a:t>Instead, they simply acquire a </a:t>
            </a:r>
            <a:r>
              <a:rPr lang="en-GB" b="1" i="1" baseline="0" dirty="0" smtClean="0"/>
              <a:t>Database Management System</a:t>
            </a:r>
            <a:r>
              <a:rPr lang="en-GB" b="0" i="0" baseline="0" dirty="0" smtClean="0"/>
              <a:t> (</a:t>
            </a:r>
            <a:r>
              <a:rPr lang="en-GB" b="1" i="1" baseline="0" dirty="0" smtClean="0"/>
              <a:t>DBMS</a:t>
            </a:r>
            <a:r>
              <a:rPr lang="en-GB" b="0" i="0" baseline="0" dirty="0" smtClean="0"/>
              <a:t>) that contains all the code they need to organise and store data.</a:t>
            </a:r>
          </a:p>
          <a:p>
            <a:r>
              <a:rPr lang="en-GB" b="0" i="0" baseline="0" dirty="0" smtClean="0"/>
              <a:t>To interact with the </a:t>
            </a:r>
            <a:r>
              <a:rPr lang="en-GB" b="1" i="1" baseline="0" dirty="0" smtClean="0"/>
              <a:t>DBMS</a:t>
            </a:r>
            <a:r>
              <a:rPr lang="en-GB" b="0" i="0" baseline="0" dirty="0" smtClean="0"/>
              <a:t>, all your staff need to do is learn a simple interrogation language called </a:t>
            </a:r>
            <a:r>
              <a:rPr lang="en-GB" b="1" i="1" baseline="0" dirty="0" smtClean="0"/>
              <a:t>Structured Query Language </a:t>
            </a:r>
            <a:r>
              <a:rPr lang="en-GB" b="0" i="0" u="none" baseline="0" dirty="0" smtClean="0"/>
              <a:t> (</a:t>
            </a:r>
            <a:r>
              <a:rPr lang="en-GB" b="1" i="1" u="none" baseline="0" dirty="0" smtClean="0"/>
              <a:t>SQL</a:t>
            </a:r>
            <a:r>
              <a:rPr lang="en-GB" b="0" i="0" u="none" baseline="0" dirty="0" smtClean="0"/>
              <a:t>).</a:t>
            </a:r>
            <a:endParaRPr lang="en-GB" b="0" i="0" baseline="0" dirty="0" smtClean="0"/>
          </a:p>
          <a:p>
            <a:r>
              <a:rPr lang="en-GB" b="0" i="0" baseline="0" dirty="0" smtClean="0"/>
              <a:t>The big advantages associated with this approach are:</a:t>
            </a:r>
          </a:p>
          <a:p>
            <a:r>
              <a:rPr lang="en-GB" b="1" i="0" baseline="0" dirty="0" smtClean="0"/>
              <a:t>	Your programmers don’t need specialist knowledge in this area.</a:t>
            </a:r>
          </a:p>
          <a:p>
            <a:r>
              <a:rPr lang="en-GB" b="1" i="0" baseline="0" dirty="0" smtClean="0"/>
              <a:t>	Using one type of database throughout your organisation means your data is more ‘share-able’.</a:t>
            </a:r>
            <a:endParaRPr lang="en-GB" b="0" i="0" baseline="0" dirty="0" smtClean="0"/>
          </a:p>
          <a:p>
            <a:endParaRPr lang="en-GB" b="0" i="0" baseline="0" dirty="0" smtClean="0"/>
          </a:p>
          <a:p>
            <a:r>
              <a:rPr lang="en-GB" b="0" i="0" baseline="0" dirty="0" smtClean="0"/>
              <a:t>There have been several different approaches to implementing databases, and one in particular has become very popular.  We will look at these in the remainder of this session.</a:t>
            </a:r>
            <a:endParaRPr lang="en-GB" b="1" i="0" baseline="0" dirty="0" smtClean="0"/>
          </a:p>
        </p:txBody>
      </p:sp>
    </p:spTree>
    <p:extLst>
      <p:ext uri="{BB962C8B-B14F-4D97-AF65-F5344CB8AC3E}">
        <p14:creationId xmlns:p14="http://schemas.microsoft.com/office/powerpoint/2010/main" val="52500105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20127799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First, use</a:t>
            </a:r>
            <a:r>
              <a:rPr lang="en-GB" baseline="0" dirty="0" smtClean="0"/>
              <a:t> a top down approach.  List the entities, create a matrix, draw the relationships.</a:t>
            </a:r>
          </a:p>
          <a:p>
            <a:endParaRPr lang="en-GB" baseline="0" dirty="0" smtClean="0"/>
          </a:p>
          <a:p>
            <a:r>
              <a:rPr lang="en-GB" baseline="0" dirty="0" smtClean="0"/>
              <a:t>Next, use normalisation to draw another relationship diagram.  (Be careful to only normalise the </a:t>
            </a:r>
            <a:r>
              <a:rPr lang="en-GB" i="1" baseline="0" dirty="0" smtClean="0"/>
              <a:t>data</a:t>
            </a:r>
            <a:r>
              <a:rPr lang="en-GB" i="0" baseline="0" dirty="0" smtClean="0"/>
              <a:t> shown, not </a:t>
            </a:r>
            <a:r>
              <a:rPr lang="en-GB" i="0" baseline="0" smtClean="0"/>
              <a:t>the pre-printed information)</a:t>
            </a:r>
            <a:endParaRPr lang="en-GB" dirty="0"/>
          </a:p>
        </p:txBody>
      </p:sp>
    </p:spTree>
    <p:extLst>
      <p:ext uri="{BB962C8B-B14F-4D97-AF65-F5344CB8AC3E}">
        <p14:creationId xmlns:p14="http://schemas.microsoft.com/office/powerpoint/2010/main" val="5433640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03922685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trainer will now introduce you to the assessment for this block of training.</a:t>
            </a:r>
          </a:p>
          <a:p>
            <a:endParaRPr lang="en-GB" dirty="0" smtClean="0"/>
          </a:p>
          <a:p>
            <a:r>
              <a:rPr lang="en-GB" dirty="0" smtClean="0"/>
              <a:t>The tasks involved will be discussed</a:t>
            </a:r>
            <a:r>
              <a:rPr lang="en-GB" baseline="0" dirty="0" smtClean="0"/>
              <a:t> at length and timescales and constraints will be explained.</a:t>
            </a:r>
          </a:p>
          <a:p>
            <a:endParaRPr lang="en-GB" baseline="0" dirty="0" smtClean="0"/>
          </a:p>
          <a:p>
            <a:endParaRPr lang="en-GB" dirty="0"/>
          </a:p>
        </p:txBody>
      </p:sp>
    </p:spTree>
    <p:extLst>
      <p:ext uri="{BB962C8B-B14F-4D97-AF65-F5344CB8AC3E}">
        <p14:creationId xmlns:p14="http://schemas.microsoft.com/office/powerpoint/2010/main" val="27304726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5117971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331376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Although simple, this model is rather limited.</a:t>
            </a:r>
          </a:p>
          <a:p>
            <a:endParaRPr lang="en-GB" dirty="0" smtClean="0"/>
          </a:p>
          <a:p>
            <a:r>
              <a:rPr lang="en-GB" dirty="0" smtClean="0"/>
              <a:t>I</a:t>
            </a:r>
            <a:r>
              <a:rPr lang="en-GB" baseline="0" dirty="0" smtClean="0"/>
              <a:t>t is usually associated with small volumes of data that don’t have much relation to anything else.</a:t>
            </a:r>
          </a:p>
          <a:p>
            <a:endParaRPr lang="en-GB" baseline="0" dirty="0" smtClean="0"/>
          </a:p>
          <a:p>
            <a:r>
              <a:rPr lang="en-GB" baseline="0" dirty="0" smtClean="0"/>
              <a:t>You will quite often see files with the extension ‘.csv’, which stands for comma separated variables, and these files are often used in simple flat file models.  Each record is a series of values separated by the comma symbol.</a:t>
            </a:r>
          </a:p>
          <a:p>
            <a:endParaRPr lang="en-GB" baseline="0" dirty="0" smtClean="0"/>
          </a:p>
          <a:p>
            <a:r>
              <a:rPr lang="en-GB" baseline="0" dirty="0" smtClean="0"/>
              <a:t>Although flat file databases have their uses, for larger scale data storage, manipulation and retrieval, they are rather inadequate.</a:t>
            </a:r>
          </a:p>
          <a:p>
            <a:r>
              <a:rPr lang="en-GB" baseline="0" dirty="0" smtClean="0"/>
              <a:t>Plus, you have to embed ‘knowledge’ about how the data is structured into your code, which makes your code complicated and difficult to work on.</a:t>
            </a:r>
            <a:endParaRPr lang="en-GB" dirty="0"/>
          </a:p>
        </p:txBody>
      </p:sp>
    </p:spTree>
    <p:extLst>
      <p:ext uri="{BB962C8B-B14F-4D97-AF65-F5344CB8AC3E}">
        <p14:creationId xmlns:p14="http://schemas.microsoft.com/office/powerpoint/2010/main" val="2659671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The main feature to note here is that unlike the flat file model, the data is separated out into distinct groups (</a:t>
            </a:r>
            <a:r>
              <a:rPr lang="en-GB" b="1" i="1" dirty="0" smtClean="0"/>
              <a:t>entities</a:t>
            </a:r>
            <a:r>
              <a:rPr lang="en-GB" dirty="0" smtClean="0"/>
              <a:t>), where access to one </a:t>
            </a:r>
            <a:r>
              <a:rPr lang="en-GB" b="1" i="1" dirty="0" smtClean="0"/>
              <a:t>entity</a:t>
            </a:r>
            <a:r>
              <a:rPr lang="en-GB" dirty="0" smtClean="0"/>
              <a:t> is (in a sense) controlled by another.</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dirty="0" smtClean="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You can’t directly access data</a:t>
            </a:r>
            <a:r>
              <a:rPr lang="en-GB" baseline="0" dirty="0" smtClean="0"/>
              <a:t> lower down in the hierarchy, you must access it via its </a:t>
            </a:r>
            <a:r>
              <a:rPr lang="en-GB" b="1" i="1" baseline="0" dirty="0" smtClean="0"/>
              <a:t>parent</a:t>
            </a:r>
            <a:r>
              <a:rPr lang="en-GB" b="0" i="0" baseline="0" dirty="0" smtClean="0"/>
              <a:t>.  </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b="0" i="0" baseline="0" dirty="0" smtClean="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0" i="0" baseline="0" dirty="0" smtClean="0"/>
              <a:t>Each </a:t>
            </a:r>
            <a:r>
              <a:rPr lang="en-GB" b="1" i="1" baseline="0" dirty="0" smtClean="0"/>
              <a:t>parent</a:t>
            </a:r>
            <a:r>
              <a:rPr lang="en-GB" b="0" i="1" u="none" baseline="0" dirty="0" smtClean="0"/>
              <a:t> </a:t>
            </a:r>
            <a:r>
              <a:rPr lang="en-GB" b="0" i="0" u="none" baseline="0" dirty="0" smtClean="0"/>
              <a:t>can be associated with many </a:t>
            </a:r>
            <a:r>
              <a:rPr lang="en-GB" b="1" i="1" u="none" baseline="0" dirty="0" smtClean="0"/>
              <a:t>children</a:t>
            </a:r>
            <a:r>
              <a:rPr lang="en-GB" b="0" i="0" u="none" baseline="0" dirty="0" smtClean="0"/>
              <a:t>. But a </a:t>
            </a:r>
            <a:r>
              <a:rPr lang="en-GB" b="1" i="1" u="none" baseline="0" dirty="0" smtClean="0"/>
              <a:t>child </a:t>
            </a:r>
            <a:r>
              <a:rPr lang="en-GB" b="0" i="0" u="none" baseline="0" dirty="0" smtClean="0"/>
              <a:t>can only have one </a:t>
            </a:r>
            <a:r>
              <a:rPr lang="en-GB" b="1" i="1" u="none" baseline="0" dirty="0" smtClean="0"/>
              <a:t>parent</a:t>
            </a:r>
            <a:r>
              <a:rPr lang="en-GB" b="0" i="0" u="none" baseline="0" dirty="0" smtClean="0"/>
              <a:t>.</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b="0" i="0" u="none" baseline="0" dirty="0" smtClean="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0" dirty="0" smtClean="0"/>
              <a:t>Disadvantages</a:t>
            </a:r>
            <a:r>
              <a:rPr lang="en-GB" b="0" baseline="0" dirty="0" smtClean="0"/>
              <a:t> of this model include slow access to entities low down in the hierarchy, and they can only model ‘one to many’ relationships. ‘Many to many’ relationships need a different organisation.</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b="0" baseline="0" dirty="0" smtClean="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0" baseline="0" dirty="0" smtClean="0"/>
              <a:t>‘One to many’ and ‘many to many’ relationships are all around us.</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b="0" baseline="0" dirty="0" smtClean="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0" baseline="0" dirty="0" err="1" smtClean="0"/>
              <a:t>E.g.’s</a:t>
            </a:r>
            <a:r>
              <a:rPr lang="en-GB" b="0" baseline="0" dirty="0" smtClean="0"/>
              <a:t>, </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0" baseline="0" dirty="0" smtClean="0"/>
              <a:t>The relationship between a teacher and their students could be described as one to many.</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0" baseline="0" dirty="0" smtClean="0"/>
              <a:t>The relationship between a bank account and a customer could be described as many to many (think of joint accounts).</a:t>
            </a:r>
            <a:endParaRPr lang="en-GB" b="1" dirty="0" smtClean="0"/>
          </a:p>
        </p:txBody>
      </p:sp>
    </p:spTree>
    <p:extLst>
      <p:ext uri="{BB962C8B-B14F-4D97-AF65-F5344CB8AC3E}">
        <p14:creationId xmlns:p14="http://schemas.microsoft.com/office/powerpoint/2010/main" val="1939560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hierarchical</a:t>
            </a:r>
            <a:r>
              <a:rPr lang="en-GB" baseline="0" dirty="0" smtClean="0"/>
              <a:t> database, logical connections between tables are very strictly defined.  To get to the </a:t>
            </a:r>
            <a:r>
              <a:rPr lang="en-GB" b="1" i="1" baseline="0" dirty="0" smtClean="0"/>
              <a:t>child</a:t>
            </a:r>
            <a:r>
              <a:rPr lang="en-GB" b="0" i="0" baseline="0" dirty="0" smtClean="0"/>
              <a:t>, you need to access the </a:t>
            </a:r>
            <a:r>
              <a:rPr lang="en-GB" b="1" i="1" baseline="0" dirty="0" smtClean="0"/>
              <a:t>parent</a:t>
            </a:r>
            <a:r>
              <a:rPr lang="en-GB" b="0" i="0" baseline="0" dirty="0" smtClean="0"/>
              <a:t> and use the data held there to navigate downwards through the </a:t>
            </a:r>
            <a:r>
              <a:rPr lang="en-GB" b="0" i="0" baseline="0" dirty="0" err="1" smtClean="0"/>
              <a:t>heirarchy</a:t>
            </a:r>
            <a:r>
              <a:rPr lang="en-GB" b="0" i="0" baseline="0" dirty="0" smtClean="0"/>
              <a:t>.  Also, each </a:t>
            </a:r>
            <a:r>
              <a:rPr lang="en-GB" b="1" i="1" baseline="0" dirty="0" smtClean="0"/>
              <a:t>child </a:t>
            </a:r>
            <a:r>
              <a:rPr lang="en-GB" b="0" i="0" baseline="0" dirty="0" smtClean="0"/>
              <a:t>only has one </a:t>
            </a:r>
            <a:r>
              <a:rPr lang="en-GB" b="1" i="1" baseline="0" dirty="0" smtClean="0"/>
              <a:t>parent</a:t>
            </a:r>
            <a:r>
              <a:rPr lang="en-GB" b="0" i="0" u="none" baseline="0" dirty="0" smtClean="0"/>
              <a:t>.</a:t>
            </a:r>
            <a:endParaRPr lang="en-GB" b="0" i="0" baseline="0" dirty="0" smtClean="0"/>
          </a:p>
          <a:p>
            <a:r>
              <a:rPr lang="en-GB" b="0" i="0" baseline="0" dirty="0" smtClean="0"/>
              <a:t>Network databases are more flexible.  They allow a </a:t>
            </a:r>
            <a:r>
              <a:rPr lang="en-GB" b="1" i="1" baseline="0" dirty="0" smtClean="0"/>
              <a:t>child</a:t>
            </a:r>
            <a:r>
              <a:rPr lang="en-GB" b="0" i="0" baseline="0" dirty="0" smtClean="0"/>
              <a:t> to have more than one </a:t>
            </a:r>
            <a:r>
              <a:rPr lang="en-GB" b="1" i="1" baseline="0" dirty="0" smtClean="0"/>
              <a:t>parent</a:t>
            </a:r>
            <a:r>
              <a:rPr lang="en-GB" b="0" i="0" u="none" baseline="0" dirty="0" smtClean="0"/>
              <a:t>. But the way the relationship is maintained is the important bit.</a:t>
            </a:r>
          </a:p>
          <a:p>
            <a:r>
              <a:rPr lang="en-GB" b="0" i="0" u="none" baseline="0" dirty="0" smtClean="0"/>
              <a:t>In the above slide, you see a connection between a </a:t>
            </a:r>
            <a:r>
              <a:rPr lang="en-GB" b="1" i="1" u="none" baseline="0" dirty="0" smtClean="0"/>
              <a:t>parent entity</a:t>
            </a:r>
            <a:r>
              <a:rPr lang="en-GB" b="0" i="0" u="none" baseline="0" dirty="0" smtClean="0"/>
              <a:t> and an </a:t>
            </a:r>
            <a:r>
              <a:rPr lang="en-GB" b="1" i="1" u="none" baseline="0" dirty="0" smtClean="0"/>
              <a:t>occurrence </a:t>
            </a:r>
            <a:r>
              <a:rPr lang="en-GB" b="0" i="0" u="none" baseline="0" dirty="0" smtClean="0"/>
              <a:t>of a </a:t>
            </a:r>
            <a:r>
              <a:rPr lang="en-GB" b="1" i="1" u="none" baseline="0" dirty="0" smtClean="0"/>
              <a:t>child entity</a:t>
            </a:r>
            <a:r>
              <a:rPr lang="en-GB" b="0" i="0" u="none" baseline="0" dirty="0" smtClean="0"/>
              <a:t>.  All other children are linked to the original child.</a:t>
            </a:r>
          </a:p>
        </p:txBody>
      </p:sp>
    </p:spTree>
    <p:extLst>
      <p:ext uri="{BB962C8B-B14F-4D97-AF65-F5344CB8AC3E}">
        <p14:creationId xmlns:p14="http://schemas.microsoft.com/office/powerpoint/2010/main" val="480152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there is a direct relationship between the </a:t>
            </a:r>
            <a:r>
              <a:rPr lang="en-GB" b="1" i="1" dirty="0" smtClean="0"/>
              <a:t>parent</a:t>
            </a:r>
            <a:r>
              <a:rPr lang="en-GB" dirty="0" smtClean="0"/>
              <a:t> and each of it’s </a:t>
            </a:r>
            <a:r>
              <a:rPr lang="en-GB" b="1" i="1" dirty="0" smtClean="0"/>
              <a:t>children</a:t>
            </a:r>
            <a:r>
              <a:rPr lang="en-GB" b="0" i="0" dirty="0" smtClean="0"/>
              <a:t>.</a:t>
            </a:r>
          </a:p>
          <a:p>
            <a:r>
              <a:rPr lang="en-GB" b="0" i="0" dirty="0" smtClean="0"/>
              <a:t>This</a:t>
            </a:r>
            <a:r>
              <a:rPr lang="en-GB" b="0" i="0" baseline="0" dirty="0" smtClean="0"/>
              <a:t> is done by copying the identifier of the </a:t>
            </a:r>
            <a:r>
              <a:rPr lang="en-GB" b="1" i="1" baseline="0" dirty="0" smtClean="0"/>
              <a:t>parent</a:t>
            </a:r>
            <a:r>
              <a:rPr lang="en-GB" b="0" i="0" baseline="0" dirty="0" smtClean="0"/>
              <a:t> into each of the </a:t>
            </a:r>
            <a:r>
              <a:rPr lang="en-GB" b="1" i="1" baseline="0" dirty="0" smtClean="0"/>
              <a:t>children. </a:t>
            </a:r>
            <a:r>
              <a:rPr lang="en-GB" b="0" i="0" baseline="0" dirty="0" smtClean="0"/>
              <a:t>So, if you have the customer number, you can use it to retrieve all of the invoices that have the same customer number embedded in them.</a:t>
            </a:r>
          </a:p>
          <a:p>
            <a:r>
              <a:rPr lang="en-GB" b="0" i="0" baseline="0" dirty="0" smtClean="0"/>
              <a:t>This approach, though arguably more wasteful of space than the network model, has been very widely adopted.</a:t>
            </a:r>
          </a:p>
          <a:p>
            <a:r>
              <a:rPr lang="en-GB" b="0" i="0" baseline="0" dirty="0" smtClean="0"/>
              <a:t>There is more to it than just this simplistic description, but the mechanics of how relationships are managed in a relational database always boil down to having copies of identifying values embedded in different </a:t>
            </a:r>
            <a:r>
              <a:rPr lang="en-GB" b="1" i="1" baseline="0" dirty="0" smtClean="0"/>
              <a:t>occurrences</a:t>
            </a:r>
            <a:r>
              <a:rPr lang="en-GB" b="0" i="0" baseline="0" dirty="0" smtClean="0"/>
              <a:t> of </a:t>
            </a:r>
            <a:r>
              <a:rPr lang="en-GB" b="1" i="1" baseline="0" dirty="0" smtClean="0"/>
              <a:t>entities</a:t>
            </a:r>
            <a:r>
              <a:rPr lang="en-GB" b="0" i="0" baseline="0" dirty="0" smtClean="0"/>
              <a:t> across tables.</a:t>
            </a:r>
            <a:endParaRPr lang="en-GB" b="1" i="1" dirty="0" smtClean="0"/>
          </a:p>
        </p:txBody>
      </p:sp>
    </p:spTree>
    <p:extLst>
      <p:ext uri="{BB962C8B-B14F-4D97-AF65-F5344CB8AC3E}">
        <p14:creationId xmlns:p14="http://schemas.microsoft.com/office/powerpoint/2010/main" val="2478864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Edgar </a:t>
            </a:r>
            <a:r>
              <a:rPr lang="en-GB" dirty="0" err="1" smtClean="0"/>
              <a:t>Codd</a:t>
            </a:r>
            <a:r>
              <a:rPr lang="en-GB" dirty="0" smtClean="0"/>
              <a:t>, the guy who was mostly responsible for the idea of relational databases,</a:t>
            </a:r>
            <a:r>
              <a:rPr lang="en-GB" baseline="0" dirty="0" smtClean="0"/>
              <a:t> </a:t>
            </a:r>
            <a:r>
              <a:rPr lang="en-GB" dirty="0" smtClean="0"/>
              <a:t> came up with these rules.</a:t>
            </a:r>
          </a:p>
          <a:p>
            <a:r>
              <a:rPr lang="en-GB" dirty="0" smtClean="0"/>
              <a:t>They</a:t>
            </a:r>
            <a:r>
              <a:rPr lang="en-GB" baseline="0" dirty="0" smtClean="0"/>
              <a:t> are widely available on the web, with loads of descriptions of what they mean.</a:t>
            </a:r>
          </a:p>
          <a:p>
            <a:r>
              <a:rPr lang="en-GB" baseline="0" dirty="0" smtClean="0"/>
              <a:t>Some of them are rather abstract, though, but they do warrant further investigation if you are going to be applying this training course in your job.</a:t>
            </a:r>
          </a:p>
          <a:p>
            <a:r>
              <a:rPr lang="en-GB" baseline="0" dirty="0" smtClean="0"/>
              <a:t>Turn your attention to the last one, the </a:t>
            </a:r>
            <a:r>
              <a:rPr lang="en-GB" baseline="0" dirty="0" err="1" smtClean="0"/>
              <a:t>nonsubversion</a:t>
            </a:r>
            <a:r>
              <a:rPr lang="en-GB" baseline="0" dirty="0" smtClean="0"/>
              <a:t> rule.  This in particular was put on the list to try and stop organisations having pseudo-relational databases.</a:t>
            </a:r>
            <a:endParaRPr lang="en-GB" dirty="0"/>
          </a:p>
        </p:txBody>
      </p:sp>
    </p:spTree>
    <p:extLst>
      <p:ext uri="{BB962C8B-B14F-4D97-AF65-F5344CB8AC3E}">
        <p14:creationId xmlns:p14="http://schemas.microsoft.com/office/powerpoint/2010/main" val="552127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difficult to explain the difference between a </a:t>
            </a:r>
            <a:r>
              <a:rPr lang="en-GB" b="1" i="1" dirty="0" smtClean="0"/>
              <a:t>relational</a:t>
            </a:r>
            <a:r>
              <a:rPr lang="en-GB" b="0" i="0" dirty="0" smtClean="0"/>
              <a:t> database and an </a:t>
            </a:r>
            <a:r>
              <a:rPr lang="en-GB" b="1" i="1" dirty="0" smtClean="0"/>
              <a:t>OO</a:t>
            </a:r>
            <a:r>
              <a:rPr lang="en-GB" b="0" i="0" dirty="0" smtClean="0"/>
              <a:t> database without getting bogged down.</a:t>
            </a:r>
          </a:p>
          <a:p>
            <a:r>
              <a:rPr lang="en-GB" b="0" i="0" dirty="0" smtClean="0"/>
              <a:t>Think</a:t>
            </a:r>
            <a:r>
              <a:rPr lang="en-GB" b="0" i="0" baseline="0" dirty="0" smtClean="0"/>
              <a:t> of it this way:</a:t>
            </a:r>
          </a:p>
          <a:p>
            <a:r>
              <a:rPr lang="en-GB" b="0" i="0" baseline="0" dirty="0" smtClean="0"/>
              <a:t>In a relational database, you store </a:t>
            </a:r>
            <a:r>
              <a:rPr lang="en-GB" b="0" i="0" u="sng" baseline="0" dirty="0" smtClean="0"/>
              <a:t>the data</a:t>
            </a:r>
            <a:r>
              <a:rPr lang="en-GB" b="0" i="0" baseline="0" dirty="0" smtClean="0"/>
              <a:t> for an occurrence of an entity in a table and your code manipulates this data as needed.</a:t>
            </a:r>
          </a:p>
          <a:p>
            <a:r>
              <a:rPr lang="en-GB" b="0" i="0" baseline="0" dirty="0" smtClean="0"/>
              <a:t>In an OO database approach, you have </a:t>
            </a:r>
            <a:r>
              <a:rPr lang="en-GB" b="1" i="1" baseline="0" dirty="0" smtClean="0"/>
              <a:t>objects</a:t>
            </a:r>
            <a:r>
              <a:rPr lang="en-GB" b="0" i="0" baseline="0" dirty="0" smtClean="0"/>
              <a:t>  that hold </a:t>
            </a:r>
            <a:r>
              <a:rPr lang="en-GB" b="0" i="0" u="sng" baseline="0" dirty="0" smtClean="0"/>
              <a:t>both the data needed and the code</a:t>
            </a:r>
            <a:r>
              <a:rPr lang="en-GB" b="0" i="0" u="none" baseline="0" dirty="0" smtClean="0"/>
              <a:t> to manipulate that data.</a:t>
            </a:r>
            <a:endParaRPr lang="en-GB" b="0" i="0" baseline="0" dirty="0" smtClean="0"/>
          </a:p>
        </p:txBody>
      </p:sp>
    </p:spTree>
    <p:extLst>
      <p:ext uri="{BB962C8B-B14F-4D97-AF65-F5344CB8AC3E}">
        <p14:creationId xmlns:p14="http://schemas.microsoft.com/office/powerpoint/2010/main" val="3211435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159303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902729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r>
              <a:rPr lang="en-US" dirty="0" smtClean="0"/>
              <a:t>All of the above points are taken directly from City and Guilds own unit description.</a:t>
            </a:r>
          </a:p>
          <a:p>
            <a:endParaRPr lang="en-US" dirty="0" smtClean="0"/>
          </a:p>
          <a:p>
            <a:r>
              <a:rPr lang="en-US" dirty="0" smtClean="0"/>
              <a:t>We will not be going into an enormous amount of detail on any of the subjects.</a:t>
            </a:r>
            <a:r>
              <a:rPr lang="en-US" baseline="0" dirty="0" smtClean="0"/>
              <a:t>  Instead, we want you to get some practical experience of the process through a series of exercises which become a little more difficult and involved as you progress.</a:t>
            </a:r>
          </a:p>
          <a:p>
            <a:endParaRPr lang="en-US" baseline="0" dirty="0" smtClean="0"/>
          </a:p>
          <a:p>
            <a:r>
              <a:rPr lang="en-US" baseline="0" dirty="0" smtClean="0"/>
              <a:t>When you have completed all of the work, you will have carried out activities relating to each of the above points.</a:t>
            </a:r>
            <a:endParaRPr lang="en-US" dirty="0" smtClean="0"/>
          </a:p>
        </p:txBody>
      </p:sp>
    </p:spTree>
    <p:extLst>
      <p:ext uri="{BB962C8B-B14F-4D97-AF65-F5344CB8AC3E}">
        <p14:creationId xmlns:p14="http://schemas.microsoft.com/office/powerpoint/2010/main" val="1166467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Before we begin designing, we have to think about the overall process we are taking part in.</a:t>
            </a:r>
          </a:p>
          <a:p>
            <a:r>
              <a:rPr lang="en-GB" dirty="0" smtClean="0"/>
              <a:t>We</a:t>
            </a:r>
            <a:r>
              <a:rPr lang="en-GB" baseline="0" dirty="0" smtClean="0"/>
              <a:t> have shown the data modelling flow alongside the functional analysis because both activities are needed to produce a solution.  Functional analysis looks at the processes to be carried out, and we need to make sure our data solution provides the data related answers to any questions posed by business processes.</a:t>
            </a:r>
          </a:p>
          <a:p>
            <a:r>
              <a:rPr lang="en-GB" baseline="0" dirty="0" smtClean="0"/>
              <a:t>Your project may be conducted using any one of a number of different methodologies, like the traditional </a:t>
            </a:r>
            <a:r>
              <a:rPr lang="en-GB" b="1" i="1" u="none" baseline="0" dirty="0" smtClean="0"/>
              <a:t>Systems Development Life Cycle (SDLC), </a:t>
            </a:r>
            <a:r>
              <a:rPr lang="en-GB" b="0" i="0" u="none" baseline="0" dirty="0" smtClean="0"/>
              <a:t>or maybe </a:t>
            </a:r>
            <a:r>
              <a:rPr lang="en-GB" b="1" i="1" u="none" baseline="0" dirty="0" smtClean="0"/>
              <a:t>AGILE</a:t>
            </a:r>
            <a:r>
              <a:rPr lang="en-GB" b="0" i="0" u="none" baseline="0" dirty="0" smtClean="0"/>
              <a:t>.  These are examples of </a:t>
            </a:r>
            <a:r>
              <a:rPr lang="en-GB" b="1" i="1" u="none" baseline="0" dirty="0" smtClean="0"/>
              <a:t>predictive</a:t>
            </a:r>
            <a:r>
              <a:rPr lang="en-GB" b="0" i="0" u="none" baseline="0" dirty="0" smtClean="0"/>
              <a:t> and </a:t>
            </a:r>
            <a:r>
              <a:rPr lang="en-GB" b="1" i="1" u="none" baseline="0" dirty="0" smtClean="0"/>
              <a:t>adaptive</a:t>
            </a:r>
            <a:r>
              <a:rPr lang="en-GB" b="0" i="0" u="none" baseline="0" dirty="0" smtClean="0"/>
              <a:t> methodologies, respectively.</a:t>
            </a:r>
          </a:p>
          <a:p>
            <a:r>
              <a:rPr lang="en-GB" b="0" i="0" u="none" baseline="0" dirty="0" smtClean="0"/>
              <a:t>Whatever approach is adopted, the same types of activity will take place during data modelling.</a:t>
            </a:r>
          </a:p>
          <a:p>
            <a:r>
              <a:rPr lang="en-GB" dirty="0" smtClean="0"/>
              <a:t>We firstly need to produce a </a:t>
            </a:r>
            <a:r>
              <a:rPr lang="en-GB" b="1" i="1" dirty="0" smtClean="0"/>
              <a:t>conceptual</a:t>
            </a:r>
            <a:r>
              <a:rPr lang="en-GB" dirty="0" smtClean="0"/>
              <a:t> design. This specifies the basic mechanics of the solution without going into any details.  If you like, you can think of it as the skeleton.</a:t>
            </a:r>
          </a:p>
          <a:p>
            <a:r>
              <a:rPr lang="en-GB" dirty="0" smtClean="0"/>
              <a:t>Then, we go on to produce a </a:t>
            </a:r>
            <a:r>
              <a:rPr lang="en-GB" b="1" i="1" dirty="0" smtClean="0"/>
              <a:t>logical</a:t>
            </a:r>
            <a:r>
              <a:rPr lang="en-GB" b="1" dirty="0" smtClean="0"/>
              <a:t> design.  </a:t>
            </a:r>
            <a:r>
              <a:rPr lang="en-GB" b="0" dirty="0" smtClean="0"/>
              <a:t>This design does go</a:t>
            </a:r>
            <a:r>
              <a:rPr lang="en-GB" b="0" baseline="0" dirty="0" smtClean="0"/>
              <a:t> into a lot more detail than the conceptual and is created in a more rigorous way.</a:t>
            </a:r>
          </a:p>
          <a:p>
            <a:r>
              <a:rPr lang="en-GB" b="0" baseline="0" dirty="0" smtClean="0"/>
              <a:t>We then merge the two into an optimised model.</a:t>
            </a:r>
          </a:p>
          <a:p>
            <a:r>
              <a:rPr lang="en-GB" dirty="0" smtClean="0"/>
              <a:t>Of course, that doesn’t mean it will work in the real world.  So, the optimised design needs to be measured against the functional requirements, and modified to make it work well.</a:t>
            </a:r>
            <a:endParaRPr lang="en-GB" b="0" dirty="0" smtClean="0"/>
          </a:p>
        </p:txBody>
      </p:sp>
    </p:spTree>
    <p:extLst>
      <p:ext uri="{BB962C8B-B14F-4D97-AF65-F5344CB8AC3E}">
        <p14:creationId xmlns:p14="http://schemas.microsoft.com/office/powerpoint/2010/main" val="140421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We’ve mentioned </a:t>
            </a:r>
            <a:r>
              <a:rPr lang="en-GB" b="1" i="1" dirty="0" smtClean="0"/>
              <a:t>entities</a:t>
            </a:r>
            <a:r>
              <a:rPr lang="en-GB" b="0" i="0" dirty="0" smtClean="0"/>
              <a:t> several times so far.  An entity can</a:t>
            </a:r>
            <a:r>
              <a:rPr lang="en-GB" b="0" i="0" baseline="0" dirty="0" smtClean="0"/>
              <a:t> be thought of as a thing of interest within your system.</a:t>
            </a:r>
          </a:p>
          <a:p>
            <a:endParaRPr lang="en-GB" b="0" i="0" baseline="0" dirty="0" smtClean="0"/>
          </a:p>
          <a:p>
            <a:r>
              <a:rPr lang="en-GB" b="0" i="0" baseline="0" dirty="0" smtClean="0"/>
              <a:t>They can be physical, like a member of staff or a piece of equipment, or they can be intangible, like a company.</a:t>
            </a:r>
          </a:p>
          <a:p>
            <a:endParaRPr lang="en-GB" b="0" i="0" baseline="0" dirty="0" smtClean="0"/>
          </a:p>
          <a:p>
            <a:r>
              <a:rPr lang="en-GB" b="0" i="0" baseline="0" dirty="0" smtClean="0"/>
              <a:t>What they all have in common is that they can be named, using a </a:t>
            </a:r>
            <a:r>
              <a:rPr lang="en-GB" b="1" i="1" baseline="0" dirty="0" smtClean="0"/>
              <a:t>noun</a:t>
            </a:r>
            <a:r>
              <a:rPr lang="en-GB" b="0" i="0" baseline="0" dirty="0" smtClean="0"/>
              <a:t>.</a:t>
            </a:r>
          </a:p>
          <a:p>
            <a:endParaRPr lang="en-GB" b="0" i="0" baseline="0" dirty="0" smtClean="0"/>
          </a:p>
          <a:p>
            <a:r>
              <a:rPr lang="en-GB" b="0" i="0" baseline="0" dirty="0" smtClean="0"/>
              <a:t>They can all be described using</a:t>
            </a:r>
            <a:r>
              <a:rPr lang="en-GB" b="1" i="1" baseline="0" dirty="0" smtClean="0"/>
              <a:t> adjectives</a:t>
            </a:r>
            <a:r>
              <a:rPr lang="en-GB" b="0" i="0" baseline="0" dirty="0" smtClean="0"/>
              <a:t>.  However, it is not necessary to list all the adjectives that can be used to describe an entity.  For instance, do you need to record the shoe size of a person that wishes to open a bank account?  So, we list only the adjectives that assist in the business process we’re trying to serve.  That’s where the functional analysis comes in (from the diagram several slides ago).</a:t>
            </a:r>
            <a:endParaRPr lang="en-GB" dirty="0"/>
          </a:p>
        </p:txBody>
      </p:sp>
    </p:spTree>
    <p:extLst>
      <p:ext uri="{BB962C8B-B14F-4D97-AF65-F5344CB8AC3E}">
        <p14:creationId xmlns:p14="http://schemas.microsoft.com/office/powerpoint/2010/main" val="919282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Your trainer will help you and the solution will be reviewed by the class</a:t>
            </a:r>
            <a:endParaRPr lang="en-GB" dirty="0"/>
          </a:p>
        </p:txBody>
      </p:sp>
    </p:spTree>
    <p:extLst>
      <p:ext uri="{BB962C8B-B14F-4D97-AF65-F5344CB8AC3E}">
        <p14:creationId xmlns:p14="http://schemas.microsoft.com/office/powerpoint/2010/main" val="919282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849319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something that,</a:t>
            </a:r>
            <a:r>
              <a:rPr lang="en-GB" baseline="0" dirty="0" smtClean="0"/>
              <a:t> at first glance, would seem pretty easy to avoid.  After all, you wouldn’t make that mistake, would you?</a:t>
            </a:r>
          </a:p>
          <a:p>
            <a:r>
              <a:rPr lang="en-GB" baseline="0" dirty="0" smtClean="0"/>
              <a:t>Obviously, the examples are fairly straightforward, especially when you see the word used in context.</a:t>
            </a:r>
          </a:p>
          <a:p>
            <a:r>
              <a:rPr lang="en-GB" baseline="0" dirty="0" smtClean="0"/>
              <a:t>But is it always easy?  What about abbreviations?  These are very commonplace in business.</a:t>
            </a:r>
          </a:p>
          <a:p>
            <a:r>
              <a:rPr lang="en-GB" baseline="0" dirty="0" smtClean="0"/>
              <a:t>Consider two departments, one uses the abbreviation BLS to mean Basic Lending Service.  Another department uses the same abbreviation to mean Business Lending System.  Would it still be obvious which was which in a sentence?</a:t>
            </a:r>
          </a:p>
          <a:p>
            <a:endParaRPr lang="en-GB" baseline="0" dirty="0" smtClean="0"/>
          </a:p>
          <a:p>
            <a:r>
              <a:rPr lang="en-GB" b="1" baseline="0" dirty="0" smtClean="0"/>
              <a:t>TOP TIP: Always get the full version of any abbreviation!</a:t>
            </a:r>
            <a:endParaRPr lang="en-GB" b="0" baseline="0" dirty="0" smtClean="0"/>
          </a:p>
          <a:p>
            <a:endParaRPr lang="en-GB" b="0" baseline="0" dirty="0" smtClean="0"/>
          </a:p>
          <a:p>
            <a:r>
              <a:rPr lang="en-GB" b="0" baseline="0" dirty="0" smtClean="0"/>
              <a:t>You will be astonished at how many people use abbreviations without knowing what they stand for.</a:t>
            </a:r>
            <a:endParaRPr lang="en-GB" b="1" dirty="0"/>
          </a:p>
        </p:txBody>
      </p:sp>
    </p:spTree>
    <p:extLst>
      <p:ext uri="{BB962C8B-B14F-4D97-AF65-F5344CB8AC3E}">
        <p14:creationId xmlns:p14="http://schemas.microsoft.com/office/powerpoint/2010/main" val="21576293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Just as tricky as the homonym, synonyms</a:t>
            </a:r>
            <a:r>
              <a:rPr lang="en-GB" baseline="0" dirty="0" smtClean="0"/>
              <a:t> can actually cause unnecessary work, as they may cause you to think there are more entities in a proposed system than there actually are.</a:t>
            </a:r>
          </a:p>
          <a:p>
            <a:r>
              <a:rPr lang="en-GB" baseline="0" dirty="0" smtClean="0"/>
              <a:t>Another example could be the expression ‘data-set’, which is used in the IBM world in a context where other people would use the word ‘file’.</a:t>
            </a:r>
          </a:p>
          <a:p>
            <a:endParaRPr lang="en-GB" baseline="0" dirty="0" smtClean="0"/>
          </a:p>
          <a:p>
            <a:r>
              <a:rPr lang="en-GB" b="1" baseline="0" dirty="0" smtClean="0"/>
              <a:t>TOP TIP: When you aren’t sure, ask for a definition!</a:t>
            </a:r>
            <a:endParaRPr lang="en-GB" b="0" baseline="0" dirty="0" smtClean="0"/>
          </a:p>
          <a:p>
            <a:endParaRPr lang="en-GB" b="0" baseline="0" dirty="0" smtClean="0"/>
          </a:p>
          <a:p>
            <a:r>
              <a:rPr lang="en-GB" b="0" baseline="0" dirty="0" smtClean="0"/>
              <a:t>Never assume or infer a definition for an expression.</a:t>
            </a:r>
          </a:p>
          <a:p>
            <a:endParaRPr lang="en-GB" dirty="0"/>
          </a:p>
          <a:p>
            <a:r>
              <a:rPr lang="en-GB" baseline="0" dirty="0" smtClean="0"/>
              <a:t>If you identify</a:t>
            </a:r>
            <a:r>
              <a:rPr lang="en-GB" dirty="0" smtClean="0"/>
              <a:t> a synonym, you need to agree with the customer to use one of the words exclusively and drop the other words.</a:t>
            </a:r>
            <a:endParaRPr lang="en-GB" baseline="0" dirty="0" smtClean="0"/>
          </a:p>
        </p:txBody>
      </p:sp>
    </p:spTree>
    <p:extLst>
      <p:ext uri="{BB962C8B-B14F-4D97-AF65-F5344CB8AC3E}">
        <p14:creationId xmlns:p14="http://schemas.microsoft.com/office/powerpoint/2010/main" val="14142079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a:t>
            </a:r>
            <a:r>
              <a:rPr lang="en-GB" baseline="0" dirty="0" smtClean="0"/>
              <a:t> try to avoid duplication of data not just to save space.</a:t>
            </a:r>
          </a:p>
          <a:p>
            <a:endParaRPr lang="en-GB" baseline="0" dirty="0" smtClean="0"/>
          </a:p>
          <a:p>
            <a:r>
              <a:rPr lang="en-GB" baseline="0" dirty="0" smtClean="0"/>
              <a:t>There is also the problem of keeping data up to date.</a:t>
            </a:r>
          </a:p>
          <a:p>
            <a:endParaRPr lang="en-GB" baseline="0" dirty="0" smtClean="0"/>
          </a:p>
          <a:p>
            <a:r>
              <a:rPr lang="en-GB" baseline="0" dirty="0" smtClean="0"/>
              <a:t>In the first example above, if the customer informs department 1 that they have changed address, that data needs to be updated in departments 2 and 3, but will it get done?</a:t>
            </a:r>
          </a:p>
          <a:p>
            <a:endParaRPr lang="en-GB" baseline="0" dirty="0" smtClean="0"/>
          </a:p>
          <a:p>
            <a:r>
              <a:rPr lang="en-GB" baseline="0" dirty="0" smtClean="0"/>
              <a:t>In the second example, if department 1 updates the address, then departments 2 and 3 automatically get the new address.</a:t>
            </a:r>
            <a:endParaRPr lang="en-GB" dirty="0"/>
          </a:p>
        </p:txBody>
      </p:sp>
    </p:spTree>
    <p:extLst>
      <p:ext uri="{BB962C8B-B14F-4D97-AF65-F5344CB8AC3E}">
        <p14:creationId xmlns:p14="http://schemas.microsoft.com/office/powerpoint/2010/main" val="1774095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They</a:t>
            </a:r>
            <a:r>
              <a:rPr lang="en-GB" baseline="0" dirty="0" smtClean="0"/>
              <a:t> were all at the restaurant at the same time, so why are their ratings different?</a:t>
            </a:r>
          </a:p>
          <a:p>
            <a:r>
              <a:rPr lang="en-GB" baseline="0" dirty="0" smtClean="0"/>
              <a:t>It could be the quality of the individual meals differed, but you don’t know for sure.</a:t>
            </a:r>
          </a:p>
          <a:p>
            <a:r>
              <a:rPr lang="en-GB" baseline="0" dirty="0" smtClean="0"/>
              <a:t>It is quite probable that they all interpreted the number system differently.</a:t>
            </a:r>
          </a:p>
          <a:p>
            <a:r>
              <a:rPr lang="en-GB" baseline="0" dirty="0" smtClean="0"/>
              <a:t>So what point are we making?</a:t>
            </a:r>
          </a:p>
          <a:p>
            <a:r>
              <a:rPr lang="en-GB" baseline="0" dirty="0" smtClean="0"/>
              <a:t>Capturing data for subsequent use should be thought out properly.</a:t>
            </a:r>
          </a:p>
          <a:p>
            <a:r>
              <a:rPr lang="en-GB" baseline="0" dirty="0" smtClean="0"/>
              <a:t>Make sure the data you capture is meaningful, so that two different people entering a value into a database will apply the same criteria.</a:t>
            </a:r>
          </a:p>
        </p:txBody>
      </p:sp>
    </p:spTree>
    <p:extLst>
      <p:ext uri="{BB962C8B-B14F-4D97-AF65-F5344CB8AC3E}">
        <p14:creationId xmlns:p14="http://schemas.microsoft.com/office/powerpoint/2010/main" val="35704499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We’re not trying to say that DB2 is better than MySQL or</a:t>
            </a:r>
            <a:r>
              <a:rPr lang="en-GB" baseline="0" dirty="0" smtClean="0"/>
              <a:t> </a:t>
            </a:r>
            <a:r>
              <a:rPr lang="en-GB" baseline="0" dirty="0" err="1" smtClean="0"/>
              <a:t>MSsql</a:t>
            </a:r>
            <a:r>
              <a:rPr lang="en-GB" baseline="0" dirty="0" smtClean="0"/>
              <a:t>!</a:t>
            </a:r>
          </a:p>
          <a:p>
            <a:r>
              <a:rPr lang="en-GB" baseline="0" dirty="0" smtClean="0"/>
              <a:t>But, the second situation is probably better from a business perspective.</a:t>
            </a:r>
          </a:p>
          <a:p>
            <a:r>
              <a:rPr lang="en-GB" baseline="0" dirty="0" smtClean="0"/>
              <a:t>In the first case, if a department wishes to share data with another, will it have to be manipulated in some way?</a:t>
            </a:r>
          </a:p>
          <a:p>
            <a:r>
              <a:rPr lang="en-GB" baseline="0" dirty="0" smtClean="0"/>
              <a:t>This is what we mean by unavailability.</a:t>
            </a:r>
            <a:endParaRPr lang="en-GB" dirty="0"/>
          </a:p>
        </p:txBody>
      </p:sp>
    </p:spTree>
    <p:extLst>
      <p:ext uri="{BB962C8B-B14F-4D97-AF65-F5344CB8AC3E}">
        <p14:creationId xmlns:p14="http://schemas.microsoft.com/office/powerpoint/2010/main" val="3969180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807786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4864125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is often referred to as ‘meta-data’.</a:t>
            </a:r>
          </a:p>
          <a:p>
            <a:endParaRPr lang="en-GB" baseline="0" dirty="0" smtClean="0"/>
          </a:p>
          <a:p>
            <a:r>
              <a:rPr lang="en-GB" baseline="0" dirty="0" smtClean="0"/>
              <a:t>Meta is Greek for ‘after’, or ‘beyond’.</a:t>
            </a:r>
          </a:p>
          <a:p>
            <a:endParaRPr lang="en-GB" baseline="0" dirty="0" smtClean="0"/>
          </a:p>
          <a:p>
            <a:r>
              <a:rPr lang="en-GB" baseline="0" dirty="0" smtClean="0"/>
              <a:t>If a company records data </a:t>
            </a:r>
            <a:r>
              <a:rPr lang="en-GB" b="1" i="1" baseline="0" dirty="0" smtClean="0"/>
              <a:t>about</a:t>
            </a:r>
            <a:r>
              <a:rPr lang="en-GB" b="0" i="0" baseline="0" dirty="0" smtClean="0"/>
              <a:t> the data it holds, this is referred to as meta-data.</a:t>
            </a:r>
          </a:p>
          <a:p>
            <a:endParaRPr lang="en-GB" b="0" i="0" baseline="0" dirty="0" smtClean="0"/>
          </a:p>
          <a:p>
            <a:r>
              <a:rPr lang="en-GB" b="0" i="0" baseline="0" dirty="0" smtClean="0"/>
              <a:t>Hopefully, the benefits of having this arrangement are obvious.  A single central point of information that everyone knows about.</a:t>
            </a:r>
            <a:endParaRPr lang="en-GB" dirty="0"/>
          </a:p>
        </p:txBody>
      </p:sp>
    </p:spTree>
    <p:extLst>
      <p:ext uri="{BB962C8B-B14F-4D97-AF65-F5344CB8AC3E}">
        <p14:creationId xmlns:p14="http://schemas.microsoft.com/office/powerpoint/2010/main" val="28639917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two main approaches to data modelling</a:t>
            </a:r>
            <a:r>
              <a:rPr lang="en-GB" baseline="0" dirty="0" smtClean="0"/>
              <a:t>: top-down, and bottom-up.</a:t>
            </a:r>
          </a:p>
          <a:p>
            <a:endParaRPr lang="en-GB" baseline="0" dirty="0" smtClean="0"/>
          </a:p>
          <a:p>
            <a:r>
              <a:rPr lang="en-GB" baseline="0" dirty="0" smtClean="0"/>
              <a:t>The top-down approach is used to produce a </a:t>
            </a:r>
            <a:r>
              <a:rPr lang="en-GB" b="1" i="1" baseline="0" dirty="0" smtClean="0"/>
              <a:t>conceptual model</a:t>
            </a:r>
            <a:r>
              <a:rPr lang="en-GB" b="0" i="0" baseline="0" dirty="0" smtClean="0"/>
              <a:t>.</a:t>
            </a:r>
          </a:p>
          <a:p>
            <a:endParaRPr lang="en-GB" b="0" i="0" baseline="0" dirty="0" smtClean="0"/>
          </a:p>
          <a:p>
            <a:r>
              <a:rPr lang="en-GB" b="0" i="0" baseline="0" dirty="0" smtClean="0"/>
              <a:t>The bottom-up approach (covered in the next session) gives us a </a:t>
            </a:r>
            <a:r>
              <a:rPr lang="en-GB" b="1" i="1" baseline="0" dirty="0" smtClean="0"/>
              <a:t>logical model</a:t>
            </a:r>
            <a:r>
              <a:rPr lang="en-GB" b="0" i="0" baseline="0" dirty="0" smtClean="0"/>
              <a:t>.</a:t>
            </a:r>
          </a:p>
          <a:p>
            <a:endParaRPr lang="en-GB" b="0" i="0" baseline="0" dirty="0" smtClean="0"/>
          </a:p>
          <a:p>
            <a:r>
              <a:rPr lang="en-GB" b="0" i="0" baseline="0" dirty="0" smtClean="0"/>
              <a:t>We’re about to examine the main techniques associated with the top-down approach.</a:t>
            </a:r>
            <a:endParaRPr lang="en-GB" baseline="0" dirty="0" smtClean="0"/>
          </a:p>
        </p:txBody>
      </p:sp>
    </p:spTree>
    <p:extLst>
      <p:ext uri="{BB962C8B-B14F-4D97-AF65-F5344CB8AC3E}">
        <p14:creationId xmlns:p14="http://schemas.microsoft.com/office/powerpoint/2010/main" val="40926202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Remember, relationships are either one</a:t>
            </a:r>
            <a:r>
              <a:rPr lang="en-GB" baseline="0" dirty="0" smtClean="0"/>
              <a:t> to one, one to many, or many to many.</a:t>
            </a:r>
          </a:p>
          <a:p>
            <a:endParaRPr lang="en-GB" baseline="0" dirty="0" smtClean="0"/>
          </a:p>
          <a:p>
            <a:r>
              <a:rPr lang="en-GB" baseline="0" dirty="0" smtClean="0"/>
              <a:t>There will be much more on this later!</a:t>
            </a:r>
            <a:endParaRPr lang="en-GB" dirty="0"/>
          </a:p>
        </p:txBody>
      </p:sp>
    </p:spTree>
    <p:extLst>
      <p:ext uri="{BB962C8B-B14F-4D97-AF65-F5344CB8AC3E}">
        <p14:creationId xmlns:p14="http://schemas.microsoft.com/office/powerpoint/2010/main" val="30579667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Any unique identifying value suggests strongly the existence</a:t>
            </a:r>
            <a:r>
              <a:rPr lang="en-GB" baseline="0" dirty="0" smtClean="0"/>
              <a:t> of an entity (group of related attributes).</a:t>
            </a:r>
          </a:p>
          <a:p>
            <a:endParaRPr lang="en-GB" baseline="0" dirty="0" smtClean="0"/>
          </a:p>
          <a:p>
            <a:r>
              <a:rPr lang="en-GB" baseline="0" dirty="0" smtClean="0"/>
              <a:t>They won’t necessarily end up in the creation of an entity in your design, but must be considered even if the result is to ‘demote’ it to the status of a humble attribute.</a:t>
            </a:r>
            <a:endParaRPr lang="en-GB" dirty="0"/>
          </a:p>
        </p:txBody>
      </p:sp>
    </p:spTree>
    <p:extLst>
      <p:ext uri="{BB962C8B-B14F-4D97-AF65-F5344CB8AC3E}">
        <p14:creationId xmlns:p14="http://schemas.microsoft.com/office/powerpoint/2010/main" val="17354422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Make your notes here:</a:t>
            </a:r>
            <a:endParaRPr lang="en-GB" dirty="0"/>
          </a:p>
        </p:txBody>
      </p:sp>
    </p:spTree>
    <p:extLst>
      <p:ext uri="{BB962C8B-B14F-4D97-AF65-F5344CB8AC3E}">
        <p14:creationId xmlns:p14="http://schemas.microsoft.com/office/powerpoint/2010/main" val="35778560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0905126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These were all mentioned by name in the original text.</a:t>
            </a:r>
          </a:p>
          <a:p>
            <a:endParaRPr lang="en-GB" dirty="0" smtClean="0"/>
          </a:p>
          <a:p>
            <a:r>
              <a:rPr lang="en-GB" dirty="0" smtClean="0"/>
              <a:t>Words like ‘price’, ‘quantities’, ‘delivery time’ can all be considered adjectives as they describe features of one of the entities.</a:t>
            </a:r>
          </a:p>
          <a:p>
            <a:endParaRPr lang="en-GB" dirty="0" smtClean="0"/>
          </a:p>
          <a:p>
            <a:r>
              <a:rPr lang="en-GB" dirty="0" smtClean="0"/>
              <a:t>We’ll look at attributes in more detail later, for now</a:t>
            </a:r>
            <a:r>
              <a:rPr lang="en-GB" baseline="0" dirty="0" smtClean="0"/>
              <a:t> we need to start thinking about the relationship between the ‘things’ listed on the slide.</a:t>
            </a:r>
          </a:p>
          <a:p>
            <a:endParaRPr lang="en-GB" baseline="0" dirty="0" smtClean="0"/>
          </a:p>
          <a:p>
            <a:r>
              <a:rPr lang="en-GB" baseline="0" dirty="0" smtClean="0"/>
              <a:t>One way to do this is to draw a matrix showing </a:t>
            </a:r>
            <a:r>
              <a:rPr lang="en-GB" b="0" i="0" baseline="0" dirty="0" smtClean="0"/>
              <a:t>relationships between the entities.</a:t>
            </a:r>
          </a:p>
          <a:p>
            <a:endParaRPr lang="en-GB" dirty="0"/>
          </a:p>
        </p:txBody>
      </p:sp>
    </p:spTree>
    <p:extLst>
      <p:ext uri="{BB962C8B-B14F-4D97-AF65-F5344CB8AC3E}">
        <p14:creationId xmlns:p14="http://schemas.microsoft.com/office/powerpoint/2010/main" val="21173407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matrix</a:t>
            </a:r>
            <a:r>
              <a:rPr lang="en-GB" baseline="0" dirty="0" smtClean="0"/>
              <a:t> shows that there is an association between entities 1 and 2, but not between entities 2 and 3.</a:t>
            </a:r>
          </a:p>
          <a:p>
            <a:endParaRPr lang="en-GB" baseline="0" dirty="0" smtClean="0"/>
          </a:p>
          <a:p>
            <a:r>
              <a:rPr lang="en-GB" baseline="0" dirty="0" smtClean="0"/>
              <a:t>The column with the hatched edging is reserved to describe </a:t>
            </a:r>
            <a:r>
              <a:rPr lang="en-GB" b="1" i="1" baseline="0" dirty="0" smtClean="0"/>
              <a:t>recursive</a:t>
            </a:r>
            <a:r>
              <a:rPr lang="en-GB" b="0" i="0" baseline="0" dirty="0" smtClean="0"/>
              <a:t> relationships.  In other words, an occurrence of entity 1 may have an association with another occurrence of entity 1.  This may sound confusing, but it is something which happens reasonably regularly.  An example could be an entity ‘employee’.  Managers are employees.  So, your personal data would represent an occurrence of employee, and so does the data of your manager.  But there is an association between you and your manager.  In this case, you would put a tick in that right hand column.</a:t>
            </a:r>
          </a:p>
          <a:p>
            <a:endParaRPr lang="en-GB" dirty="0"/>
          </a:p>
          <a:p>
            <a:r>
              <a:rPr lang="en-GB" dirty="0" smtClean="0"/>
              <a:t>Note that this matrix gives you no idea of how many occurrences of each entity may exist in an association, it just says that there is some link.</a:t>
            </a:r>
            <a:endParaRPr lang="en-GB" dirty="0"/>
          </a:p>
        </p:txBody>
      </p:sp>
    </p:spTree>
    <p:extLst>
      <p:ext uri="{BB962C8B-B14F-4D97-AF65-F5344CB8AC3E}">
        <p14:creationId xmlns:p14="http://schemas.microsoft.com/office/powerpoint/2010/main" val="27069135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above</a:t>
            </a:r>
            <a:r>
              <a:rPr lang="en-GB" baseline="0" dirty="0" smtClean="0"/>
              <a:t> slide is based on the information below, gathered during the investigation phase:</a:t>
            </a:r>
          </a:p>
          <a:p>
            <a:endParaRPr lang="en-GB" baseline="0" dirty="0" smtClean="0"/>
          </a:p>
          <a:p>
            <a:pPr marL="228600" indent="-228600">
              <a:buAutoNum type="arabicPeriod"/>
            </a:pPr>
            <a:r>
              <a:rPr lang="en-GB" baseline="0" dirty="0" smtClean="0"/>
              <a:t>A country consists of separate regions.</a:t>
            </a:r>
          </a:p>
          <a:p>
            <a:pPr marL="228600" indent="-228600">
              <a:buAutoNum type="arabicPeriod"/>
            </a:pPr>
            <a:r>
              <a:rPr lang="en-GB" baseline="0" dirty="0" smtClean="0"/>
              <a:t>A region contains a portion of the population.</a:t>
            </a:r>
          </a:p>
          <a:p>
            <a:pPr marL="228600" indent="-228600">
              <a:buAutoNum type="arabicPeriod"/>
            </a:pPr>
            <a:r>
              <a:rPr lang="en-GB" baseline="0" dirty="0" smtClean="0"/>
              <a:t>A person is registered in one region.</a:t>
            </a:r>
          </a:p>
          <a:p>
            <a:pPr marL="0" indent="0">
              <a:buNone/>
            </a:pPr>
            <a:endParaRPr lang="en-GB" baseline="0" dirty="0" smtClean="0"/>
          </a:p>
          <a:p>
            <a:pPr marL="0" indent="0">
              <a:buNone/>
            </a:pPr>
            <a:r>
              <a:rPr lang="en-GB" baseline="0" dirty="0" smtClean="0"/>
              <a:t>The link between Country and Person is </a:t>
            </a:r>
            <a:r>
              <a:rPr lang="en-GB" b="1" baseline="0" dirty="0" smtClean="0"/>
              <a:t>indirect</a:t>
            </a:r>
            <a:r>
              <a:rPr lang="en-GB" b="0" baseline="0" dirty="0" smtClean="0"/>
              <a:t>.</a:t>
            </a:r>
            <a:endParaRPr lang="en-GB" dirty="0"/>
          </a:p>
        </p:txBody>
      </p:sp>
    </p:spTree>
    <p:extLst>
      <p:ext uri="{BB962C8B-B14F-4D97-AF65-F5344CB8AC3E}">
        <p14:creationId xmlns:p14="http://schemas.microsoft.com/office/powerpoint/2010/main" val="18334127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entities are:</a:t>
            </a:r>
          </a:p>
          <a:p>
            <a:endParaRPr lang="en-GB" dirty="0" smtClean="0"/>
          </a:p>
          <a:p>
            <a:r>
              <a:rPr lang="en-GB" dirty="0" smtClean="0"/>
              <a:t>	Inventory</a:t>
            </a:r>
            <a:r>
              <a:rPr lang="en-GB" baseline="0" dirty="0" smtClean="0"/>
              <a:t> class</a:t>
            </a:r>
          </a:p>
          <a:p>
            <a:r>
              <a:rPr lang="en-GB" baseline="0" dirty="0" smtClean="0"/>
              <a:t>	Part</a:t>
            </a:r>
          </a:p>
          <a:p>
            <a:r>
              <a:rPr lang="en-GB" baseline="0" dirty="0" smtClean="0"/>
              <a:t>	Supplier</a:t>
            </a:r>
          </a:p>
          <a:p>
            <a:r>
              <a:rPr lang="en-GB" baseline="0" dirty="0" smtClean="0"/>
              <a:t>	Purchase order</a:t>
            </a:r>
          </a:p>
          <a:p>
            <a:endParaRPr lang="en-GB" baseline="0" dirty="0" smtClean="0"/>
          </a:p>
          <a:p>
            <a:r>
              <a:rPr lang="en-GB" baseline="0" dirty="0" smtClean="0"/>
              <a:t>We’ve left out the recursive relationship column, so you know there aren’t any!</a:t>
            </a:r>
            <a:endParaRPr lang="en-GB" dirty="0"/>
          </a:p>
        </p:txBody>
      </p:sp>
    </p:spTree>
    <p:extLst>
      <p:ext uri="{BB962C8B-B14F-4D97-AF65-F5344CB8AC3E}">
        <p14:creationId xmlns:p14="http://schemas.microsoft.com/office/powerpoint/2010/main" val="2095680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Your trainer will talk you through the above points.  Please make notes below:</a:t>
            </a:r>
            <a:endParaRPr lang="en-GB" dirty="0"/>
          </a:p>
        </p:txBody>
      </p:sp>
    </p:spTree>
    <p:extLst>
      <p:ext uri="{BB962C8B-B14F-4D97-AF65-F5344CB8AC3E}">
        <p14:creationId xmlns:p14="http://schemas.microsoft.com/office/powerpoint/2010/main" val="33960775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2147857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Parts belong to an</a:t>
            </a:r>
            <a:r>
              <a:rPr lang="en-GB" baseline="0" dirty="0" smtClean="0"/>
              <a:t> inventory class.</a:t>
            </a:r>
          </a:p>
          <a:p>
            <a:r>
              <a:rPr lang="en-GB" baseline="0" dirty="0" smtClean="0"/>
              <a:t>We order parts from suppliers.</a:t>
            </a:r>
          </a:p>
          <a:p>
            <a:r>
              <a:rPr lang="en-GB" baseline="0" dirty="0" smtClean="0"/>
              <a:t>A purchase order is sent to a particular supplier.</a:t>
            </a:r>
          </a:p>
          <a:p>
            <a:r>
              <a:rPr lang="en-GB" baseline="0" dirty="0" smtClean="0"/>
              <a:t>A part appears on a purchase order.</a:t>
            </a:r>
          </a:p>
          <a:p>
            <a:r>
              <a:rPr lang="en-GB" baseline="0" dirty="0" smtClean="0"/>
              <a:t>Suppliers don’t know about our internal inventory classes.</a:t>
            </a:r>
          </a:p>
          <a:p>
            <a:r>
              <a:rPr lang="en-GB" baseline="0" dirty="0" smtClean="0"/>
              <a:t>Our inventory classes don’t show up on purchase orders.</a:t>
            </a:r>
          </a:p>
        </p:txBody>
      </p:sp>
    </p:spTree>
    <p:extLst>
      <p:ext uri="{BB962C8B-B14F-4D97-AF65-F5344CB8AC3E}">
        <p14:creationId xmlns:p14="http://schemas.microsoft.com/office/powerpoint/2010/main" val="20956809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One to one (often</a:t>
            </a:r>
            <a:r>
              <a:rPr lang="en-GB" b="1" baseline="0" dirty="0" smtClean="0"/>
              <a:t> written as 1:1)</a:t>
            </a:r>
          </a:p>
          <a:p>
            <a:endParaRPr lang="en-GB" b="1" baseline="0" dirty="0" smtClean="0"/>
          </a:p>
          <a:p>
            <a:r>
              <a:rPr lang="en-GB" b="0" baseline="0" dirty="0" smtClean="0"/>
              <a:t>An occurrence of one entity is related to exactly one occurrence of the other.</a:t>
            </a:r>
          </a:p>
          <a:p>
            <a:endParaRPr lang="en-GB" b="0" baseline="0" dirty="0" smtClean="0"/>
          </a:p>
          <a:p>
            <a:r>
              <a:rPr lang="en-GB" b="1" dirty="0" smtClean="0"/>
              <a:t>One to many (often</a:t>
            </a:r>
            <a:r>
              <a:rPr lang="en-GB" b="1" baseline="0" dirty="0" smtClean="0"/>
              <a:t> written as 1:M)</a:t>
            </a:r>
          </a:p>
          <a:p>
            <a:endParaRPr lang="en-GB" b="1" baseline="0" dirty="0" smtClean="0"/>
          </a:p>
          <a:p>
            <a:r>
              <a:rPr lang="en-GB" b="0" baseline="0" dirty="0" smtClean="0"/>
              <a:t>An occurrence of one entity be can related to several occurrences of the second.  But the second entity can only be related one and one only of the first.</a:t>
            </a:r>
          </a:p>
          <a:p>
            <a:endParaRPr lang="en-GB" b="0" baseline="0" dirty="0" smtClean="0"/>
          </a:p>
          <a:p>
            <a:r>
              <a:rPr lang="en-GB" b="1" dirty="0" smtClean="0"/>
              <a:t>Many to many (often</a:t>
            </a:r>
            <a:r>
              <a:rPr lang="en-GB" b="1" baseline="0" dirty="0" smtClean="0"/>
              <a:t> written as M:M)</a:t>
            </a:r>
          </a:p>
          <a:p>
            <a:endParaRPr lang="en-GB" b="1" baseline="0" dirty="0" smtClean="0"/>
          </a:p>
          <a:p>
            <a:r>
              <a:rPr lang="en-GB" b="0" baseline="0" dirty="0" smtClean="0"/>
              <a:t>Either entity can be related to many of the other.</a:t>
            </a:r>
          </a:p>
          <a:p>
            <a:endParaRPr lang="en-GB" b="0" baseline="0" dirty="0" smtClean="0"/>
          </a:p>
          <a:p>
            <a:endParaRPr lang="en-GB" b="0" baseline="0" dirty="0" smtClean="0"/>
          </a:p>
        </p:txBody>
      </p:sp>
    </p:spTree>
    <p:extLst>
      <p:ext uri="{BB962C8B-B14F-4D97-AF65-F5344CB8AC3E}">
        <p14:creationId xmlns:p14="http://schemas.microsoft.com/office/powerpoint/2010/main" val="17526180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training, we often deliberately pick examples that might be slightly unusual when examined more closely (hint, hint).</a:t>
            </a:r>
          </a:p>
          <a:p>
            <a:endParaRPr lang="en-GB" baseline="0" dirty="0" smtClean="0"/>
          </a:p>
          <a:p>
            <a:r>
              <a:rPr lang="en-GB" baseline="0" dirty="0" smtClean="0"/>
              <a:t>There are obvious answers to the above, but you need to turn up the magnification on each.</a:t>
            </a:r>
          </a:p>
          <a:p>
            <a:endParaRPr lang="en-GB" baseline="0" dirty="0" smtClean="0"/>
          </a:p>
          <a:p>
            <a:r>
              <a:rPr lang="en-GB" baseline="0" dirty="0" smtClean="0"/>
              <a:t>Three of the examples have exceptions in rare circumstances (think of royalty for two of them!).</a:t>
            </a:r>
          </a:p>
          <a:p>
            <a:endParaRPr lang="en-GB" baseline="0" dirty="0" smtClean="0"/>
          </a:p>
          <a:p>
            <a:r>
              <a:rPr lang="en-GB" baseline="0" dirty="0" smtClean="0"/>
              <a:t>One of the examples involves a homonym (what does ‘course’ mean, a run of a course, or the course as a catalogue entry for a training company).</a:t>
            </a:r>
          </a:p>
          <a:p>
            <a:endParaRPr lang="en-GB" baseline="0" dirty="0" smtClean="0"/>
          </a:p>
          <a:p>
            <a:r>
              <a:rPr lang="en-GB" baseline="0" dirty="0" smtClean="0"/>
              <a:t>You have to establish whether your customer wants to recognise or ignore exceptions, and what meaning they want to use for any potential homonyms.</a:t>
            </a:r>
          </a:p>
          <a:p>
            <a:endParaRPr lang="en-GB" baseline="0" dirty="0" smtClean="0"/>
          </a:p>
          <a:p>
            <a:r>
              <a:rPr lang="en-GB" baseline="0" dirty="0" smtClean="0"/>
              <a:t>You can only do that when you closely analyse relationships.</a:t>
            </a:r>
            <a:endParaRPr lang="en-GB" dirty="0"/>
          </a:p>
        </p:txBody>
      </p:sp>
    </p:spTree>
    <p:extLst>
      <p:ext uri="{BB962C8B-B14F-4D97-AF65-F5344CB8AC3E}">
        <p14:creationId xmlns:p14="http://schemas.microsoft.com/office/powerpoint/2010/main" val="4410951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UML (Unified Modelling Language) is just one of many conventions</a:t>
            </a:r>
            <a:r>
              <a:rPr lang="en-GB" baseline="0" dirty="0" smtClean="0"/>
              <a:t> for drawing relationships.</a:t>
            </a:r>
          </a:p>
          <a:p>
            <a:endParaRPr lang="en-GB" baseline="0" dirty="0" smtClean="0"/>
          </a:p>
          <a:p>
            <a:r>
              <a:rPr lang="en-GB" baseline="0" dirty="0" smtClean="0"/>
              <a:t>Because your training will probably involve other courses that expose you to UML, we have decided to use it on this course.</a:t>
            </a:r>
            <a:endParaRPr lang="en-GB" dirty="0"/>
          </a:p>
        </p:txBody>
      </p:sp>
    </p:spTree>
    <p:extLst>
      <p:ext uri="{BB962C8B-B14F-4D97-AF65-F5344CB8AC3E}">
        <p14:creationId xmlns:p14="http://schemas.microsoft.com/office/powerpoint/2010/main" val="32708091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diagram above does not need much explaining.</a:t>
            </a:r>
          </a:p>
          <a:p>
            <a:r>
              <a:rPr lang="en-GB" dirty="0" smtClean="0"/>
              <a:t>Imagine you are standing in the box labelled ‘Order’ and you are looking along the line towards the ‘Invoice’ box.  The number one just beside the ‘Invoice’ box tells you how many of that</a:t>
            </a:r>
            <a:r>
              <a:rPr lang="en-GB" baseline="0" dirty="0" smtClean="0"/>
              <a:t> entity could be at the other end of the line.  So, always look at the number furthest away from the box you are considering to see the nature of the relationship.</a:t>
            </a:r>
          </a:p>
          <a:p>
            <a:endParaRPr lang="en-GB" baseline="0" dirty="0" smtClean="0"/>
          </a:p>
          <a:p>
            <a:r>
              <a:rPr lang="en-GB" baseline="0" dirty="0" smtClean="0"/>
              <a:t>It should also be noted that 1:1 relationships are often merged into a single entity, but there will be more about this later in the course (physical design).</a:t>
            </a:r>
            <a:endParaRPr lang="en-GB" dirty="0"/>
          </a:p>
        </p:txBody>
      </p:sp>
    </p:spTree>
    <p:extLst>
      <p:ext uri="{BB962C8B-B14F-4D97-AF65-F5344CB8AC3E}">
        <p14:creationId xmlns:p14="http://schemas.microsoft.com/office/powerpoint/2010/main" val="184757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1:M relationships are</a:t>
            </a:r>
            <a:r>
              <a:rPr lang="en-GB" baseline="0" dirty="0" smtClean="0"/>
              <a:t> by far the most common seen.</a:t>
            </a:r>
          </a:p>
          <a:p>
            <a:endParaRPr lang="en-GB" baseline="0" dirty="0" smtClean="0"/>
          </a:p>
          <a:p>
            <a:r>
              <a:rPr lang="en-GB" baseline="0" dirty="0" smtClean="0"/>
              <a:t>In the supplier example, one supplier can be associated with many purchase orders, but at any given moment, we may not have a purchase order for that supplier.  The other way around, a purchase order must be associated with a supplier (it cannot exist otherwise).</a:t>
            </a:r>
          </a:p>
          <a:p>
            <a:endParaRPr lang="en-GB" dirty="0" smtClean="0"/>
          </a:p>
          <a:p>
            <a:r>
              <a:rPr lang="en-GB" dirty="0" smtClean="0"/>
              <a:t>To</a:t>
            </a:r>
            <a:r>
              <a:rPr lang="en-GB" baseline="0" dirty="0" smtClean="0"/>
              <a:t> be an sculptor, you must be associated with at least one sculpture.  But there is no limit to how many you can have published.</a:t>
            </a:r>
            <a:endParaRPr lang="en-GB" dirty="0"/>
          </a:p>
        </p:txBody>
      </p:sp>
    </p:spTree>
    <p:extLst>
      <p:ext uri="{BB962C8B-B14F-4D97-AF65-F5344CB8AC3E}">
        <p14:creationId xmlns:p14="http://schemas.microsoft.com/office/powerpoint/2010/main" val="8617841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a purchase order to exist, it must be associated with at least one part, but could have many parts on it.  However, a part</a:t>
            </a:r>
            <a:r>
              <a:rPr lang="en-GB" baseline="0" dirty="0" smtClean="0"/>
              <a:t> may not be on any purchase orders just now, so it can appear on zero to many purchase orders.</a:t>
            </a:r>
          </a:p>
          <a:p>
            <a:endParaRPr lang="en-GB" baseline="0" dirty="0" smtClean="0"/>
          </a:p>
          <a:p>
            <a:r>
              <a:rPr lang="en-GB" baseline="0" dirty="0" smtClean="0"/>
              <a:t>This type of relationship has to be maintained in a certain way.  If we wanted to create a purchase order on a table, we would have to leave space in it to record each part associated with it, but how many parts would that be?  We simply don’t know how much storage space to set aside for recording part numbers in a purchase order.  Likewise, we have no idea how many purchase orders a part can appear on, so we have no idea how much storage to put aside in each part record for purchase order numbers.</a:t>
            </a:r>
          </a:p>
          <a:p>
            <a:endParaRPr lang="en-GB" baseline="0" dirty="0" smtClean="0"/>
          </a:p>
          <a:p>
            <a:r>
              <a:rPr lang="en-GB" baseline="0" dirty="0" smtClean="0"/>
              <a:t>The solution is to create what is often referred to as a ‘lookup’ table.  This contains a row for every relationship that exists between the two entities.  If you want to see all the parts for a purchase order, you read all the rows from the lookup table containing that purchase order number, and for each you can then read the corresponding part row.</a:t>
            </a:r>
            <a:endParaRPr lang="en-GB" dirty="0"/>
          </a:p>
        </p:txBody>
      </p:sp>
    </p:spTree>
    <p:extLst>
      <p:ext uri="{BB962C8B-B14F-4D97-AF65-F5344CB8AC3E}">
        <p14:creationId xmlns:p14="http://schemas.microsoft.com/office/powerpoint/2010/main" val="39157101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8730766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437169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1393120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Have a careful review of this diagram.</a:t>
            </a:r>
          </a:p>
          <a:p>
            <a:endParaRPr lang="en-GB" dirty="0" smtClean="0"/>
          </a:p>
          <a:p>
            <a:r>
              <a:rPr lang="en-GB" dirty="0" smtClean="0"/>
              <a:t>Several things may catch your</a:t>
            </a:r>
            <a:r>
              <a:rPr lang="en-GB" baseline="0" dirty="0" smtClean="0"/>
              <a:t> attention.</a:t>
            </a:r>
          </a:p>
          <a:p>
            <a:endParaRPr lang="en-GB" baseline="0" dirty="0" smtClean="0"/>
          </a:p>
          <a:p>
            <a:r>
              <a:rPr lang="en-GB" baseline="0" dirty="0" smtClean="0"/>
              <a:t>Both the supplier/part and PO/part relationships appear to be M:M.</a:t>
            </a:r>
          </a:p>
          <a:p>
            <a:endParaRPr lang="en-GB" baseline="0" dirty="0" smtClean="0"/>
          </a:p>
          <a:p>
            <a:r>
              <a:rPr lang="en-GB" baseline="0" dirty="0" smtClean="0"/>
              <a:t>Also, apparently an inventory class can exist even though no parts are associated with it.  This actually makes sense, as it allows you to create a brand new inventory class </a:t>
            </a:r>
            <a:r>
              <a:rPr lang="en-GB" b="1" i="1" baseline="0" dirty="0" smtClean="0"/>
              <a:t>before</a:t>
            </a:r>
            <a:r>
              <a:rPr lang="en-GB" b="0" i="0" baseline="0" dirty="0" smtClean="0"/>
              <a:t> you start stocking any parts of that class.</a:t>
            </a:r>
            <a:endParaRPr lang="en-GB" dirty="0"/>
          </a:p>
        </p:txBody>
      </p:sp>
    </p:spTree>
    <p:extLst>
      <p:ext uri="{BB962C8B-B14F-4D97-AF65-F5344CB8AC3E}">
        <p14:creationId xmlns:p14="http://schemas.microsoft.com/office/powerpoint/2010/main" val="659951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broken the M:M</a:t>
            </a:r>
            <a:r>
              <a:rPr lang="en-GB" baseline="0" dirty="0" smtClean="0"/>
              <a:t> relations down into 1:M relations.</a:t>
            </a:r>
          </a:p>
          <a:p>
            <a:endParaRPr lang="en-GB" baseline="0" dirty="0" smtClean="0"/>
          </a:p>
          <a:p>
            <a:endParaRPr lang="en-GB" dirty="0"/>
          </a:p>
        </p:txBody>
      </p:sp>
    </p:spTree>
    <p:extLst>
      <p:ext uri="{BB962C8B-B14F-4D97-AF65-F5344CB8AC3E}">
        <p14:creationId xmlns:p14="http://schemas.microsoft.com/office/powerpoint/2010/main" val="659951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Remember the extra column on the entity relationship matrix?</a:t>
            </a:r>
          </a:p>
          <a:p>
            <a:endParaRPr lang="en-GB" dirty="0" smtClean="0"/>
          </a:p>
          <a:p>
            <a:r>
              <a:rPr lang="en-GB" dirty="0" smtClean="0"/>
              <a:t>That</a:t>
            </a:r>
            <a:r>
              <a:rPr lang="en-GB" baseline="0" dirty="0" smtClean="0"/>
              <a:t> column relates to this slide.</a:t>
            </a:r>
          </a:p>
          <a:p>
            <a:endParaRPr lang="en-GB" baseline="0" dirty="0" smtClean="0"/>
          </a:p>
          <a:p>
            <a:r>
              <a:rPr lang="en-GB" baseline="0" dirty="0" smtClean="0"/>
              <a:t>Notice the arrow heads helping the reader to see which way they should read the relationship.</a:t>
            </a:r>
            <a:endParaRPr lang="en-GB" dirty="0"/>
          </a:p>
        </p:txBody>
      </p:sp>
    </p:spTree>
    <p:extLst>
      <p:ext uri="{BB962C8B-B14F-4D97-AF65-F5344CB8AC3E}">
        <p14:creationId xmlns:p14="http://schemas.microsoft.com/office/powerpoint/2010/main" val="24693661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Okay, this is getting a little silly now,</a:t>
            </a:r>
            <a:r>
              <a:rPr lang="en-GB" baseline="0" dirty="0" smtClean="0"/>
              <a:t> but we need to show you that any relationship can be drawn.</a:t>
            </a:r>
            <a:endParaRPr lang="en-GB" dirty="0"/>
          </a:p>
        </p:txBody>
      </p:sp>
    </p:spTree>
    <p:extLst>
      <p:ext uri="{BB962C8B-B14F-4D97-AF65-F5344CB8AC3E}">
        <p14:creationId xmlns:p14="http://schemas.microsoft.com/office/powerpoint/2010/main" val="24693661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one is a bit</a:t>
            </a:r>
            <a:r>
              <a:rPr lang="en-GB" baseline="0" dirty="0" smtClean="0"/>
              <a:t> more straightforward!  Up to two guests of a hotel can stay in either a room or a suite.</a:t>
            </a:r>
          </a:p>
          <a:p>
            <a:r>
              <a:rPr lang="en-GB" baseline="0" dirty="0" smtClean="0"/>
              <a:t>A touring holiday can be either within this country, or abroad. Plus, it can be for two or more destinations (less than two is not a tour!).</a:t>
            </a:r>
            <a:endParaRPr lang="en-GB" dirty="0"/>
          </a:p>
        </p:txBody>
      </p:sp>
    </p:spTree>
    <p:extLst>
      <p:ext uri="{BB962C8B-B14F-4D97-AF65-F5344CB8AC3E}">
        <p14:creationId xmlns:p14="http://schemas.microsoft.com/office/powerpoint/2010/main" val="42643915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other, perfectly good</a:t>
            </a:r>
            <a:r>
              <a:rPr lang="en-GB" baseline="0" dirty="0" smtClean="0"/>
              <a:t> and workable ways of drawing relations between entities.</a:t>
            </a:r>
          </a:p>
          <a:p>
            <a:endParaRPr lang="en-GB" baseline="0" dirty="0" smtClean="0"/>
          </a:p>
          <a:p>
            <a:r>
              <a:rPr lang="en-GB" baseline="0" dirty="0" smtClean="0"/>
              <a:t>Again, we are using UML because you will probably see it on other training blocks and it is very commonly used, but we are not trying to say it is better than the others.</a:t>
            </a:r>
            <a:endParaRPr lang="en-GB" dirty="0"/>
          </a:p>
        </p:txBody>
      </p:sp>
    </p:spTree>
    <p:extLst>
      <p:ext uri="{BB962C8B-B14F-4D97-AF65-F5344CB8AC3E}">
        <p14:creationId xmlns:p14="http://schemas.microsoft.com/office/powerpoint/2010/main" val="24590084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Top tip: Pretend that all your</a:t>
            </a:r>
            <a:r>
              <a:rPr lang="en-GB" b="1" baseline="0" dirty="0" smtClean="0"/>
              <a:t> diagrams are drawn in pencil.  That way, you are mentally prepared to change it, rather than willing to fight to the death to defend your creation!</a:t>
            </a:r>
            <a:endParaRPr lang="en-GB" b="1" dirty="0"/>
          </a:p>
        </p:txBody>
      </p:sp>
    </p:spTree>
    <p:extLst>
      <p:ext uri="{BB962C8B-B14F-4D97-AF65-F5344CB8AC3E}">
        <p14:creationId xmlns:p14="http://schemas.microsoft.com/office/powerpoint/2010/main" val="42643915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Your trainer will help you and the solution for each exercise will be reviewed by the class.</a:t>
            </a:r>
          </a:p>
          <a:p>
            <a:endParaRPr lang="en-GB" dirty="0" smtClean="0"/>
          </a:p>
          <a:p>
            <a:r>
              <a:rPr lang="en-GB" dirty="0" smtClean="0"/>
              <a:t>Note, the</a:t>
            </a:r>
            <a:r>
              <a:rPr lang="en-GB" baseline="0" dirty="0" smtClean="0"/>
              <a:t> solutions don’t have the numbers on the relationship lines, these will be discussed in the review.**</a:t>
            </a:r>
            <a:endParaRPr lang="en-GB" dirty="0"/>
          </a:p>
        </p:txBody>
      </p:sp>
    </p:spTree>
    <p:extLst>
      <p:ext uri="{BB962C8B-B14F-4D97-AF65-F5344CB8AC3E}">
        <p14:creationId xmlns:p14="http://schemas.microsoft.com/office/powerpoint/2010/main" val="91928252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1593037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672905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Data is just a collection of raw facts.</a:t>
            </a:r>
          </a:p>
          <a:p>
            <a:r>
              <a:rPr lang="en-GB" dirty="0" smtClean="0"/>
              <a:t>If it is not presented in a meaningful way, you can’t really do anything with it.</a:t>
            </a:r>
          </a:p>
          <a:p>
            <a:r>
              <a:rPr lang="en-GB" dirty="0" smtClean="0"/>
              <a:t>The number above might be someone’s age, but we can’t tell for sure.</a:t>
            </a:r>
          </a:p>
          <a:p>
            <a:r>
              <a:rPr lang="en-GB" dirty="0" smtClean="0"/>
              <a:t>It</a:t>
            </a:r>
            <a:r>
              <a:rPr lang="en-GB" baseline="0" dirty="0" smtClean="0"/>
              <a:t> could be the minimum number of items a person can order from a company before they get discount, but who can say?</a:t>
            </a:r>
          </a:p>
          <a:p>
            <a:r>
              <a:rPr lang="en-GB" baseline="0" dirty="0" smtClean="0"/>
              <a:t>Think about the facts and figures that describe you.  Things like your height in centimetres, weight in kilograms, etc.  If they were recorded just as numbers, they would be meaningless to anybody unless they knew the context.</a:t>
            </a:r>
            <a:endParaRPr lang="en-GB" dirty="0"/>
          </a:p>
        </p:txBody>
      </p:sp>
    </p:spTree>
    <p:extLst>
      <p:ext uri="{BB962C8B-B14F-4D97-AF65-F5344CB8AC3E}">
        <p14:creationId xmlns:p14="http://schemas.microsoft.com/office/powerpoint/2010/main" val="31148445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We’ve looked at the top down approach, which will help us to produce a data model.  Using it, we view the large</a:t>
            </a:r>
            <a:r>
              <a:rPr lang="en-GB" b="0" baseline="0" dirty="0" smtClean="0"/>
              <a:t> objects in a system and sort out their relationships.</a:t>
            </a:r>
            <a:endParaRPr lang="en-GB" b="0" dirty="0" smtClean="0"/>
          </a:p>
          <a:p>
            <a:endParaRPr lang="en-GB" b="0" dirty="0" smtClean="0"/>
          </a:p>
          <a:p>
            <a:r>
              <a:rPr lang="en-GB" b="0" dirty="0" smtClean="0"/>
              <a:t>However, there is another (arguably more rigorous</a:t>
            </a:r>
            <a:r>
              <a:rPr lang="en-GB" b="0" baseline="0" dirty="0" smtClean="0"/>
              <a:t>) view that we can take of our situation, the logical view.  This is referred to as a bottom up approach to data design, as it ignores any larger objects (symbolised with nouns) and looks initially at individual data items.</a:t>
            </a:r>
          </a:p>
          <a:p>
            <a:endParaRPr lang="en-GB" b="0" baseline="0" dirty="0" smtClean="0"/>
          </a:p>
          <a:p>
            <a:r>
              <a:rPr lang="en-GB" b="0" baseline="0" dirty="0" smtClean="0"/>
              <a:t>The classic way to do this is using 3 stage </a:t>
            </a:r>
            <a:r>
              <a:rPr lang="en-GB" b="1" baseline="0" dirty="0" smtClean="0"/>
              <a:t>NORMALISATION</a:t>
            </a:r>
            <a:r>
              <a:rPr lang="en-GB" b="0" baseline="0" dirty="0" smtClean="0"/>
              <a:t>.</a:t>
            </a:r>
            <a:endParaRPr lang="en-GB" b="1" dirty="0" smtClean="0"/>
          </a:p>
        </p:txBody>
      </p:sp>
    </p:spTree>
    <p:extLst>
      <p:ext uri="{BB962C8B-B14F-4D97-AF65-F5344CB8AC3E}">
        <p14:creationId xmlns:p14="http://schemas.microsoft.com/office/powerpoint/2010/main" val="1404215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Each step is done in order.</a:t>
            </a:r>
          </a:p>
          <a:p>
            <a:r>
              <a:rPr lang="en-GB" dirty="0" smtClean="0"/>
              <a:t>In</a:t>
            </a:r>
            <a:r>
              <a:rPr lang="en-GB" baseline="0" dirty="0" smtClean="0"/>
              <a:t> practice, once you are good at this, you tend to blur the boundary between the steps, as some of the ordering you will have to carry out is immediately obvious.</a:t>
            </a:r>
          </a:p>
          <a:p>
            <a:r>
              <a:rPr lang="en-GB" baseline="0" dirty="0" smtClean="0"/>
              <a:t>When you are just getting the hang of it, </a:t>
            </a:r>
            <a:r>
              <a:rPr lang="en-GB" b="1" baseline="0" dirty="0" smtClean="0"/>
              <a:t>follow the steps!</a:t>
            </a:r>
            <a:endParaRPr lang="en-GB" dirty="0"/>
          </a:p>
        </p:txBody>
      </p:sp>
    </p:spTree>
    <p:extLst>
      <p:ext uri="{BB962C8B-B14F-4D97-AF65-F5344CB8AC3E}">
        <p14:creationId xmlns:p14="http://schemas.microsoft.com/office/powerpoint/2010/main" val="8059403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 report showing the courses that a particular student is </a:t>
            </a:r>
            <a:r>
              <a:rPr lang="en-GB" baseline="0" dirty="0" smtClean="0"/>
              <a:t> booked on.</a:t>
            </a:r>
          </a:p>
          <a:p>
            <a:endParaRPr lang="en-GB" baseline="0" dirty="0" smtClean="0"/>
          </a:p>
          <a:p>
            <a:r>
              <a:rPr lang="en-GB" baseline="0" dirty="0" smtClean="0"/>
              <a:t>Notice that there is a homonym on the report (‘Name’).</a:t>
            </a:r>
            <a:endParaRPr lang="en-GB" dirty="0"/>
          </a:p>
        </p:txBody>
      </p:sp>
    </p:spTree>
    <p:extLst>
      <p:ext uri="{BB962C8B-B14F-4D97-AF65-F5344CB8AC3E}">
        <p14:creationId xmlns:p14="http://schemas.microsoft.com/office/powerpoint/2010/main" val="6695943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a:t>
            </a:r>
            <a:r>
              <a:rPr lang="en-GB" baseline="0" dirty="0" smtClean="0"/>
              <a:t> we have simply made a list of all the data items on the report.</a:t>
            </a:r>
          </a:p>
          <a:p>
            <a:endParaRPr lang="en-GB" baseline="0" dirty="0" smtClean="0"/>
          </a:p>
          <a:p>
            <a:r>
              <a:rPr lang="en-GB" baseline="0" dirty="0" smtClean="0"/>
              <a:t>Notice that there is no mention of the column headings.  These are static, rather than changing items on the report (they would appear unchanged on the report for any student).</a:t>
            </a:r>
          </a:p>
          <a:p>
            <a:endParaRPr lang="en-GB" baseline="0" dirty="0" smtClean="0"/>
          </a:p>
          <a:p>
            <a:r>
              <a:rPr lang="en-GB" baseline="0" dirty="0" smtClean="0"/>
              <a:t>So, the list above is just for the data that will change from one copy of the report to another.</a:t>
            </a:r>
          </a:p>
          <a:p>
            <a:endParaRPr lang="en-GB" baseline="0" dirty="0" smtClean="0"/>
          </a:p>
          <a:p>
            <a:r>
              <a:rPr lang="en-GB" baseline="0" dirty="0" smtClean="0"/>
              <a:t>We have highlighted (with two asterisks) the unique identifier for the whole group of data.</a:t>
            </a:r>
          </a:p>
          <a:p>
            <a:endParaRPr lang="en-GB" baseline="0" dirty="0" smtClean="0"/>
          </a:p>
          <a:p>
            <a:r>
              <a:rPr lang="en-GB" baseline="0" dirty="0" smtClean="0"/>
              <a:t>We have also highlighted the pattern of data items that gets repeated.</a:t>
            </a:r>
            <a:endParaRPr lang="en-GB" dirty="0"/>
          </a:p>
        </p:txBody>
      </p:sp>
    </p:spTree>
    <p:extLst>
      <p:ext uri="{BB962C8B-B14F-4D97-AF65-F5344CB8AC3E}">
        <p14:creationId xmlns:p14="http://schemas.microsoft.com/office/powerpoint/2010/main" val="39177787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separated the repeating group from the main list of data items.</a:t>
            </a:r>
          </a:p>
          <a:p>
            <a:r>
              <a:rPr lang="en-GB" dirty="0" smtClean="0"/>
              <a:t>Notice</a:t>
            </a:r>
            <a:r>
              <a:rPr lang="en-GB" baseline="0" dirty="0" smtClean="0"/>
              <a:t> that that unique identifier for each course attended has been made up of both the student id and the course code.</a:t>
            </a:r>
          </a:p>
          <a:p>
            <a:r>
              <a:rPr lang="en-GB" baseline="0" dirty="0" smtClean="0"/>
              <a:t>This is very common in relational databases. The Student table has a one to many relationship with the course attended table, so, the identifier for the </a:t>
            </a:r>
            <a:r>
              <a:rPr lang="en-GB" b="1" i="1" baseline="0" dirty="0" smtClean="0"/>
              <a:t>parent</a:t>
            </a:r>
            <a:r>
              <a:rPr lang="en-GB" b="0" i="0" baseline="0" dirty="0" smtClean="0"/>
              <a:t> (one) in the relationship is copied into the </a:t>
            </a:r>
            <a:r>
              <a:rPr lang="en-GB" b="1" i="1" baseline="0" dirty="0" smtClean="0"/>
              <a:t>child</a:t>
            </a:r>
            <a:r>
              <a:rPr lang="en-GB" b="0" i="0" baseline="0" dirty="0" smtClean="0"/>
              <a:t> (many).</a:t>
            </a:r>
          </a:p>
          <a:p>
            <a:r>
              <a:rPr lang="en-GB" b="0" i="0" baseline="0" dirty="0" smtClean="0"/>
              <a:t>So, if we want to see the details of all the courses attended by a student, we use their ID to retrieve all the relevant rows on the Course Attended table.  Likewise, if we want the student details for a given Course attended record, we use the Student ID to retrieve the relevant Student row.</a:t>
            </a:r>
          </a:p>
          <a:p>
            <a:r>
              <a:rPr lang="en-GB" b="0" i="0" baseline="0" dirty="0" smtClean="0"/>
              <a:t>By copying the ID in this way, we can manage the relationship between the two tables.</a:t>
            </a:r>
          </a:p>
          <a:p>
            <a:endParaRPr lang="en-GB" b="0" i="0" baseline="0" dirty="0" smtClean="0"/>
          </a:p>
          <a:p>
            <a:r>
              <a:rPr lang="en-GB" b="0" i="0" baseline="0" dirty="0" smtClean="0"/>
              <a:t>Note: It is the combination of the two values that uniquely identifies each row on the course attended table.</a:t>
            </a:r>
            <a:endParaRPr lang="en-GB" dirty="0"/>
          </a:p>
        </p:txBody>
      </p:sp>
    </p:spTree>
    <p:extLst>
      <p:ext uri="{BB962C8B-B14F-4D97-AF65-F5344CB8AC3E}">
        <p14:creationId xmlns:p14="http://schemas.microsoft.com/office/powerpoint/2010/main" val="1085272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trainer will help you and review the solutions with the rest of the group.</a:t>
            </a:r>
          </a:p>
        </p:txBody>
      </p:sp>
    </p:spTree>
    <p:extLst>
      <p:ext uri="{BB962C8B-B14F-4D97-AF65-F5344CB8AC3E}">
        <p14:creationId xmlns:p14="http://schemas.microsoft.com/office/powerpoint/2010/main" val="404449671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moving to 2NF, you need to identify</a:t>
            </a:r>
            <a:r>
              <a:rPr lang="en-GB" baseline="0" dirty="0" smtClean="0"/>
              <a:t> any data items that are uniquely identified by PART of the key for that relation (table).</a:t>
            </a:r>
          </a:p>
          <a:p>
            <a:r>
              <a:rPr lang="en-GB" baseline="0" dirty="0" smtClean="0"/>
              <a:t>In our example, if we look specifically at the course attended table, we see that both course name and duration can be uniquely identified using </a:t>
            </a:r>
            <a:r>
              <a:rPr lang="en-GB" b="1" baseline="0" dirty="0" smtClean="0"/>
              <a:t>just</a:t>
            </a:r>
            <a:r>
              <a:rPr lang="en-GB" b="0" baseline="0" dirty="0" smtClean="0"/>
              <a:t> the course name value.  So, we say that these two data items are </a:t>
            </a:r>
            <a:r>
              <a:rPr lang="en-GB" b="1" i="1" baseline="0" dirty="0" smtClean="0"/>
              <a:t>partially dependant</a:t>
            </a:r>
            <a:r>
              <a:rPr lang="en-GB" b="0" i="0" baseline="0" dirty="0" smtClean="0"/>
              <a:t> on the key.</a:t>
            </a:r>
          </a:p>
          <a:p>
            <a:r>
              <a:rPr lang="en-GB" b="0" i="0" baseline="0" dirty="0" smtClean="0"/>
              <a:t>Having identified these, we can isolate them and make another relation (table).</a:t>
            </a:r>
          </a:p>
          <a:p>
            <a:endParaRPr lang="en-GB" b="0" i="0" baseline="0" dirty="0" smtClean="0"/>
          </a:p>
          <a:p>
            <a:r>
              <a:rPr lang="en-GB" b="0" i="0" baseline="0" dirty="0" smtClean="0"/>
              <a:t>Note: </a:t>
            </a:r>
            <a:r>
              <a:rPr lang="en-GB" b="0" i="1" baseline="0" dirty="0" smtClean="0"/>
              <a:t>If a table has a single value as it’s key (singleton), it is already in 2NF.</a:t>
            </a:r>
            <a:r>
              <a:rPr lang="en-GB" b="0" i="0" baseline="0" dirty="0" smtClean="0"/>
              <a:t> So, the student table is already in 2NF.</a:t>
            </a:r>
          </a:p>
          <a:p>
            <a:endParaRPr lang="en-GB" b="0" i="0" baseline="0" dirty="0" smtClean="0"/>
          </a:p>
          <a:p>
            <a:r>
              <a:rPr lang="en-GB" b="0" i="0" baseline="0" dirty="0" smtClean="0"/>
              <a:t>There are a lot of observations that we can make about this example.  For instance, the course attended table has now effectively become a lookup table between Student and Course (it’s a M:M relationship, you see).</a:t>
            </a:r>
          </a:p>
          <a:p>
            <a:endParaRPr lang="en-GB" dirty="0"/>
          </a:p>
          <a:p>
            <a:r>
              <a:rPr lang="en-GB" b="0" i="0" baseline="0" dirty="0" smtClean="0"/>
              <a:t>Also, lets consider the advantages of what we’ve done.</a:t>
            </a:r>
          </a:p>
          <a:p>
            <a:r>
              <a:rPr lang="en-GB" dirty="0" smtClean="0"/>
              <a:t>By removing the course name and duration from all of the rows in the course attended table, we’ve saved a lot of storage (imagine thousands of rows).</a:t>
            </a:r>
          </a:p>
          <a:p>
            <a:r>
              <a:rPr lang="en-GB" b="0" i="0" baseline="0" dirty="0" smtClean="0"/>
              <a:t>By</a:t>
            </a:r>
            <a:r>
              <a:rPr lang="en-GB" b="0" i="0" dirty="0" smtClean="0"/>
              <a:t> storing the course name and duration once only for each course, we’ve made maintenance of the data easier (modify it in one place rather than potentially hundreds of places).`</a:t>
            </a:r>
            <a:endParaRPr lang="en-GB" b="0" i="0" baseline="0" dirty="0" smtClean="0"/>
          </a:p>
        </p:txBody>
      </p:sp>
    </p:spTree>
    <p:extLst>
      <p:ext uri="{BB962C8B-B14F-4D97-AF65-F5344CB8AC3E}">
        <p14:creationId xmlns:p14="http://schemas.microsoft.com/office/powerpoint/2010/main" val="42056149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trainer will help you and review the solutions with the rest of the group.</a:t>
            </a:r>
          </a:p>
        </p:txBody>
      </p:sp>
    </p:spTree>
    <p:extLst>
      <p:ext uri="{BB962C8B-B14F-4D97-AF65-F5344CB8AC3E}">
        <p14:creationId xmlns:p14="http://schemas.microsoft.com/office/powerpoint/2010/main" val="40444967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3NF,</a:t>
            </a:r>
            <a:r>
              <a:rPr lang="en-GB" baseline="0" dirty="0" smtClean="0"/>
              <a:t> we have to see if there are data items within a relation (table) that can be uniquely identified with data that </a:t>
            </a:r>
            <a:r>
              <a:rPr lang="en-GB" i="1" baseline="0" dirty="0" smtClean="0"/>
              <a:t>is not part of the key for that table</a:t>
            </a:r>
            <a:r>
              <a:rPr lang="en-GB" i="0" baseline="0" dirty="0" smtClean="0"/>
              <a:t>.</a:t>
            </a:r>
          </a:p>
          <a:p>
            <a:endParaRPr lang="en-GB" b="0" i="0" baseline="0" dirty="0" smtClean="0"/>
          </a:p>
          <a:p>
            <a:r>
              <a:rPr lang="en-GB" b="0" i="0" baseline="0" dirty="0" smtClean="0"/>
              <a:t>In our example, if we look at the data items in the student table (relation), we see that the Company name is identified by the Company code alone, and not by the Student ID.  It is therefore non-dependent data and can be isolated along with it’s identifier.</a:t>
            </a:r>
          </a:p>
          <a:p>
            <a:endParaRPr lang="en-GB" b="0" i="0" baseline="0" dirty="0" smtClean="0"/>
          </a:p>
          <a:p>
            <a:r>
              <a:rPr lang="en-GB" b="0" i="0" baseline="0" dirty="0" smtClean="0"/>
              <a:t>This gives us the new Company table.</a:t>
            </a:r>
          </a:p>
          <a:p>
            <a:endParaRPr lang="en-GB" b="0" i="0" baseline="0" dirty="0" smtClean="0"/>
          </a:p>
          <a:p>
            <a:r>
              <a:rPr lang="en-GB" b="0" i="0" baseline="0" dirty="0" smtClean="0"/>
              <a:t>Just like before, there are benefits associated with this move.</a:t>
            </a:r>
          </a:p>
          <a:p>
            <a:r>
              <a:rPr lang="en-GB" b="0" i="0" baseline="0" dirty="0" smtClean="0"/>
              <a:t>Company name is stored once and once only, saving storage.</a:t>
            </a:r>
          </a:p>
          <a:p>
            <a:r>
              <a:rPr lang="en-GB" b="0" i="0" baseline="0" dirty="0" smtClean="0"/>
              <a:t>Changing company details can be done once and once only, with the new data being available to all the Student records that need it.</a:t>
            </a:r>
          </a:p>
        </p:txBody>
      </p:sp>
    </p:spTree>
    <p:extLst>
      <p:ext uri="{BB962C8B-B14F-4D97-AF65-F5344CB8AC3E}">
        <p14:creationId xmlns:p14="http://schemas.microsoft.com/office/powerpoint/2010/main" val="420561498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trainer will help you and review the solutions with the rest of the group.</a:t>
            </a:r>
          </a:p>
        </p:txBody>
      </p:sp>
    </p:spTree>
    <p:extLst>
      <p:ext uri="{BB962C8B-B14F-4D97-AF65-F5344CB8AC3E}">
        <p14:creationId xmlns:p14="http://schemas.microsoft.com/office/powerpoint/2010/main" val="4044496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Information is data wrapped in a context</a:t>
            </a:r>
            <a:r>
              <a:rPr lang="en-GB" baseline="0" dirty="0" smtClean="0"/>
              <a:t>.</a:t>
            </a:r>
          </a:p>
          <a:p>
            <a:r>
              <a:rPr lang="en-GB" baseline="0" dirty="0" smtClean="0"/>
              <a:t>We use information to make decisions.  The information can be in any form.  </a:t>
            </a:r>
          </a:p>
          <a:p>
            <a:r>
              <a:rPr lang="en-GB" baseline="0" dirty="0" smtClean="0"/>
              <a:t>For example, if you were to measure the room temperature at this moment, and write it down on a piece of paper, all you have is a number on a piece of paper.  But ask yourself, do you feel warm or cold right now?  Your answer is based on your personal context.  You may feel warm, but the person next to you is chilly.  In this case, you may decide to take your jumper off, while the person next to you puts their jacket on.</a:t>
            </a:r>
          </a:p>
          <a:p>
            <a:endParaRPr lang="en-GB" dirty="0"/>
          </a:p>
          <a:p>
            <a:r>
              <a:rPr lang="en-GB" baseline="0" dirty="0" smtClean="0"/>
              <a:t>So, information is important, it determines the actions taken.</a:t>
            </a:r>
          </a:p>
          <a:p>
            <a:endParaRPr lang="en-GB" baseline="0" dirty="0" smtClean="0"/>
          </a:p>
          <a:p>
            <a:r>
              <a:rPr lang="en-GB" baseline="0" dirty="0" smtClean="0"/>
              <a:t>Business depends on information.  It cannot function without it (at least, not for very long). </a:t>
            </a:r>
          </a:p>
          <a:p>
            <a:endParaRPr lang="en-GB" baseline="0" dirty="0" smtClean="0"/>
          </a:p>
          <a:p>
            <a:r>
              <a:rPr lang="en-GB" baseline="0" dirty="0" smtClean="0"/>
              <a:t>Databases provide us with a means of:</a:t>
            </a:r>
          </a:p>
          <a:p>
            <a:r>
              <a:rPr lang="en-GB" baseline="0" dirty="0" smtClean="0"/>
              <a:t>	A) Storing data in a structured and meaningful way.</a:t>
            </a:r>
          </a:p>
          <a:p>
            <a:r>
              <a:rPr lang="en-GB" baseline="0" dirty="0" smtClean="0"/>
              <a:t> 	B) Manipulating and presenting it in different ways..</a:t>
            </a:r>
          </a:p>
        </p:txBody>
      </p:sp>
    </p:spTree>
    <p:extLst>
      <p:ext uri="{BB962C8B-B14F-4D97-AF65-F5344CB8AC3E}">
        <p14:creationId xmlns:p14="http://schemas.microsoft.com/office/powerpoint/2010/main" val="311484452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Consider an invoice.  It</a:t>
            </a:r>
            <a:r>
              <a:rPr lang="en-GB" baseline="0" dirty="0" smtClean="0"/>
              <a:t> shows the price and quantity of each of the items, and at the end there is a total value.  Well, if you are storing the quantities and prices of each item, do you need to store the total value?  Strictly speaking, no.  However, if it is tricky to work out a </a:t>
            </a:r>
            <a:r>
              <a:rPr lang="en-GB" b="1" i="1" baseline="0" dirty="0" smtClean="0"/>
              <a:t>derived</a:t>
            </a:r>
            <a:r>
              <a:rPr lang="en-GB" b="0" i="0" baseline="0" dirty="0" smtClean="0"/>
              <a:t> value, you may decide to store it in order to avoid having to recalculate it in future.</a:t>
            </a:r>
          </a:p>
          <a:p>
            <a:endParaRPr lang="en-GB" b="0" i="0" baseline="0" dirty="0" smtClean="0"/>
          </a:p>
          <a:p>
            <a:endParaRPr lang="en-GB" dirty="0"/>
          </a:p>
        </p:txBody>
      </p:sp>
    </p:spTree>
    <p:extLst>
      <p:ext uri="{BB962C8B-B14F-4D97-AF65-F5344CB8AC3E}">
        <p14:creationId xmlns:p14="http://schemas.microsoft.com/office/powerpoint/2010/main" val="296213694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the relationships between the entities identified in the same way as in the conceptual design section.</a:t>
            </a:r>
            <a:endParaRPr lang="en-GB" dirty="0"/>
          </a:p>
        </p:txBody>
      </p:sp>
    </p:spTree>
    <p:extLst>
      <p:ext uri="{BB962C8B-B14F-4D97-AF65-F5344CB8AC3E}">
        <p14:creationId xmlns:p14="http://schemas.microsoft.com/office/powerpoint/2010/main" val="297142399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trainer will help you and review the solutions with the rest of the group.</a:t>
            </a:r>
          </a:p>
        </p:txBody>
      </p:sp>
    </p:spTree>
    <p:extLst>
      <p:ext uri="{BB962C8B-B14F-4D97-AF65-F5344CB8AC3E}">
        <p14:creationId xmlns:p14="http://schemas.microsoft.com/office/powerpoint/2010/main" val="404449671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15930376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45966246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smtClean="0"/>
          </a:p>
        </p:txBody>
      </p:sp>
    </p:spTree>
    <p:extLst>
      <p:ext uri="{BB962C8B-B14F-4D97-AF65-F5344CB8AC3E}">
        <p14:creationId xmlns:p14="http://schemas.microsoft.com/office/powerpoint/2010/main" val="14042152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emphasis so far has been heavily</a:t>
            </a:r>
            <a:r>
              <a:rPr lang="en-GB" baseline="0" dirty="0" smtClean="0"/>
              <a:t> on creating a solution free of repeated data.</a:t>
            </a:r>
          </a:p>
          <a:p>
            <a:endParaRPr lang="en-GB" baseline="0" dirty="0" smtClean="0"/>
          </a:p>
          <a:p>
            <a:r>
              <a:rPr lang="en-GB" baseline="0" dirty="0" smtClean="0"/>
              <a:t>Creating an optimised physical design takes a more realistic approach, </a:t>
            </a:r>
            <a:r>
              <a:rPr lang="en-GB" baseline="0" dirty="0" err="1" smtClean="0"/>
              <a:t>ie</a:t>
            </a:r>
            <a:r>
              <a:rPr lang="en-GB" baseline="0" dirty="0" smtClean="0"/>
              <a:t> – what works best?</a:t>
            </a:r>
          </a:p>
          <a:p>
            <a:endParaRPr lang="en-GB" baseline="0" dirty="0" smtClean="0"/>
          </a:p>
          <a:p>
            <a:r>
              <a:rPr lang="en-GB" baseline="0" dirty="0" smtClean="0"/>
              <a:t>Two important factors in this are related to storage requirements and transaction processing time.</a:t>
            </a:r>
          </a:p>
          <a:p>
            <a:endParaRPr lang="en-GB" baseline="0" dirty="0" smtClean="0"/>
          </a:p>
          <a:p>
            <a:r>
              <a:rPr lang="en-GB" baseline="0" dirty="0" smtClean="0"/>
              <a:t>Remember, we want to keep the flexibility of the conceptual/logical design.  So, any changes must be justifiable in terms of improvements offered. </a:t>
            </a:r>
            <a:endParaRPr lang="en-GB" dirty="0"/>
          </a:p>
        </p:txBody>
      </p:sp>
    </p:spTree>
    <p:extLst>
      <p:ext uri="{BB962C8B-B14F-4D97-AF65-F5344CB8AC3E}">
        <p14:creationId xmlns:p14="http://schemas.microsoft.com/office/powerpoint/2010/main" val="16103913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Let’s say that the above design was produced using the top down approach described earlier.</a:t>
            </a:r>
          </a:p>
          <a:p>
            <a:endParaRPr lang="en-GB" dirty="0" smtClean="0"/>
          </a:p>
          <a:p>
            <a:r>
              <a:rPr lang="en-GB" dirty="0" smtClean="0"/>
              <a:t>We have a set of</a:t>
            </a:r>
            <a:r>
              <a:rPr lang="en-GB" baseline="0" dirty="0" smtClean="0"/>
              <a:t> inter-related entities.</a:t>
            </a:r>
          </a:p>
          <a:p>
            <a:endParaRPr lang="en-GB" baseline="0" dirty="0" smtClean="0"/>
          </a:p>
          <a:p>
            <a:r>
              <a:rPr lang="en-GB" baseline="0" dirty="0" smtClean="0"/>
              <a:t>You can see lots of 1:M relationships in it, this is the norm in most designs.</a:t>
            </a:r>
          </a:p>
          <a:p>
            <a:endParaRPr lang="en-GB" baseline="0" dirty="0" smtClean="0"/>
          </a:p>
          <a:p>
            <a:r>
              <a:rPr lang="en-GB" baseline="0" dirty="0" smtClean="0"/>
              <a:t>We need to compare this to the logical design on the next slide.</a:t>
            </a:r>
            <a:endParaRPr lang="en-GB" dirty="0"/>
          </a:p>
        </p:txBody>
      </p:sp>
    </p:spTree>
    <p:extLst>
      <p:ext uri="{BB962C8B-B14F-4D97-AF65-F5344CB8AC3E}">
        <p14:creationId xmlns:p14="http://schemas.microsoft.com/office/powerpoint/2010/main" val="333118365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As is often the case, the logical design is more complex than the conceptual.</a:t>
            </a:r>
          </a:p>
          <a:p>
            <a:endParaRPr lang="en-GB" b="0" dirty="0" smtClean="0"/>
          </a:p>
          <a:p>
            <a:r>
              <a:rPr lang="en-GB" b="0" dirty="0" smtClean="0"/>
              <a:t>If you examine this</a:t>
            </a:r>
            <a:r>
              <a:rPr lang="en-GB" b="0" baseline="0" dirty="0" smtClean="0"/>
              <a:t> diagram more closely, you will notice that there are several new entities, but ‘Customer category’ is not present on the logical design.</a:t>
            </a:r>
          </a:p>
          <a:p>
            <a:endParaRPr lang="en-GB" b="0" baseline="0" dirty="0" smtClean="0"/>
          </a:p>
          <a:p>
            <a:r>
              <a:rPr lang="en-GB" b="0" baseline="0" dirty="0" smtClean="0"/>
              <a:t>How do we reconcile these differences?</a:t>
            </a:r>
          </a:p>
          <a:p>
            <a:endParaRPr lang="en-GB" b="0" baseline="0" dirty="0" smtClean="0"/>
          </a:p>
          <a:p>
            <a:r>
              <a:rPr lang="en-GB" b="0" baseline="0" dirty="0" smtClean="0"/>
              <a:t>We first look for the similarities between the two, as on the next slide.</a:t>
            </a:r>
            <a:endParaRPr lang="en-GB" b="0" dirty="0"/>
          </a:p>
        </p:txBody>
      </p:sp>
    </p:spTree>
    <p:extLst>
      <p:ext uri="{BB962C8B-B14F-4D97-AF65-F5344CB8AC3E}">
        <p14:creationId xmlns:p14="http://schemas.microsoft.com/office/powerpoint/2010/main" val="333118365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 we have the entities</a:t>
            </a:r>
            <a:r>
              <a:rPr lang="en-GB" b="0" baseline="0" dirty="0" smtClean="0"/>
              <a:t> present on both designs, we can consider this to be the backbone of the optimised model.</a:t>
            </a:r>
          </a:p>
          <a:p>
            <a:endParaRPr lang="en-GB" b="0" baseline="0" dirty="0" smtClean="0"/>
          </a:p>
          <a:p>
            <a:r>
              <a:rPr lang="en-GB" b="0" baseline="0" dirty="0" smtClean="0"/>
              <a:t>The entity names can be confirmed with the customer.</a:t>
            </a:r>
          </a:p>
          <a:p>
            <a:endParaRPr lang="en-GB" b="0" baseline="0" dirty="0" smtClean="0"/>
          </a:p>
          <a:p>
            <a:r>
              <a:rPr lang="en-GB" b="0" baseline="0" dirty="0" smtClean="0"/>
              <a:t>But what about the other entities?</a:t>
            </a:r>
          </a:p>
          <a:p>
            <a:endParaRPr lang="en-GB" b="0" baseline="0" dirty="0" smtClean="0"/>
          </a:p>
          <a:p>
            <a:r>
              <a:rPr lang="en-GB" b="0" baseline="0" dirty="0" smtClean="0"/>
              <a:t>You need to discuss each one with the customer and resolve their importance and relevance to the solution.</a:t>
            </a:r>
            <a:endParaRPr lang="en-GB" b="0" dirty="0"/>
          </a:p>
        </p:txBody>
      </p:sp>
    </p:spTree>
    <p:extLst>
      <p:ext uri="{BB962C8B-B14F-4D97-AF65-F5344CB8AC3E}">
        <p14:creationId xmlns:p14="http://schemas.microsoft.com/office/powerpoint/2010/main" val="3331183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77481786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Discussions with the customer reveal:</a:t>
            </a:r>
          </a:p>
          <a:p>
            <a:endParaRPr lang="en-GB" b="0" dirty="0" smtClean="0"/>
          </a:p>
          <a:p>
            <a:r>
              <a:rPr lang="en-GB" b="0" dirty="0" smtClean="0"/>
              <a:t>Customer category</a:t>
            </a:r>
            <a:r>
              <a:rPr lang="en-GB" b="0" baseline="0" dirty="0" smtClean="0"/>
              <a:t> and discount code are synonyms.</a:t>
            </a:r>
          </a:p>
          <a:p>
            <a:endParaRPr lang="en-GB" b="0" baseline="0" dirty="0" smtClean="0"/>
          </a:p>
          <a:p>
            <a:r>
              <a:rPr lang="en-GB" b="0" dirty="0" smtClean="0"/>
              <a:t>Customer area refers</a:t>
            </a:r>
            <a:r>
              <a:rPr lang="en-GB" b="0" baseline="0" dirty="0" smtClean="0"/>
              <a:t> to situations where a customer has moved in the past, it has been decided to drop it.</a:t>
            </a:r>
          </a:p>
          <a:p>
            <a:endParaRPr lang="en-GB" b="0" baseline="0" dirty="0" smtClean="0"/>
          </a:p>
          <a:p>
            <a:r>
              <a:rPr lang="en-GB" b="0" dirty="0" smtClean="0"/>
              <a:t>Discount price</a:t>
            </a:r>
            <a:r>
              <a:rPr lang="en-GB" b="0" baseline="0" dirty="0" smtClean="0"/>
              <a:t> can be derived from discount code.</a:t>
            </a:r>
          </a:p>
          <a:p>
            <a:endParaRPr lang="en-GB" b="0" baseline="0" dirty="0" smtClean="0"/>
          </a:p>
          <a:p>
            <a:r>
              <a:rPr lang="en-GB" b="0" baseline="0" dirty="0" smtClean="0"/>
              <a:t>Product category is important to the customer so it is retained.</a:t>
            </a:r>
          </a:p>
          <a:p>
            <a:endParaRPr lang="en-GB" b="0" baseline="0" dirty="0" smtClean="0"/>
          </a:p>
          <a:p>
            <a:r>
              <a:rPr lang="en-GB" b="0" baseline="0" dirty="0" smtClean="0"/>
              <a:t>So, some design inclusions/exclusions cannot be made without the customer’s input.</a:t>
            </a:r>
          </a:p>
        </p:txBody>
      </p:sp>
    </p:spTree>
    <p:extLst>
      <p:ext uri="{BB962C8B-B14F-4D97-AF65-F5344CB8AC3E}">
        <p14:creationId xmlns:p14="http://schemas.microsoft.com/office/powerpoint/2010/main" val="333118365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baseline="0" dirty="0" smtClean="0"/>
              <a:t>By talking to the customer, we can get information on likely volumes.</a:t>
            </a:r>
          </a:p>
          <a:p>
            <a:endParaRPr lang="en-GB" b="0" baseline="0" dirty="0" smtClean="0"/>
          </a:p>
          <a:p>
            <a:r>
              <a:rPr lang="en-GB" b="0" baseline="0" dirty="0" smtClean="0"/>
              <a:t>This can be very important in predicting table usage and data ‘traffic’.</a:t>
            </a:r>
          </a:p>
          <a:p>
            <a:endParaRPr lang="en-GB" b="0" baseline="0" dirty="0" smtClean="0"/>
          </a:p>
          <a:p>
            <a:r>
              <a:rPr lang="en-GB" b="0" baseline="0" dirty="0" smtClean="0"/>
              <a:t>For example, say we want to see what products are sold in a single sales territory.</a:t>
            </a:r>
          </a:p>
          <a:p>
            <a:r>
              <a:rPr lang="en-GB" b="0" baseline="0" dirty="0" smtClean="0"/>
              <a:t>We see that there are approximately 1000 customers per territory, so we would have 1000 hits on the customer entity per query.</a:t>
            </a:r>
          </a:p>
          <a:p>
            <a:r>
              <a:rPr lang="en-GB" b="0" baseline="0" dirty="0" smtClean="0"/>
              <a:t>For each customer, there is an average of four invoices, so one query would generate 1000 * 4 hits on the invoice table.</a:t>
            </a:r>
          </a:p>
          <a:p>
            <a:r>
              <a:rPr lang="en-GB" b="0" baseline="0" dirty="0" smtClean="0"/>
              <a:t>Each invoice is associated with an average of 10 items, so one query would result in 40000 hits on the invoice item table.</a:t>
            </a:r>
          </a:p>
          <a:p>
            <a:endParaRPr lang="en-GB" b="0" baseline="0" dirty="0" smtClean="0"/>
          </a:p>
          <a:p>
            <a:r>
              <a:rPr lang="en-GB" b="0" baseline="0" dirty="0" smtClean="0"/>
              <a:t>This type of information is very important when we decide on any changes to the design to improve performance.</a:t>
            </a:r>
          </a:p>
        </p:txBody>
      </p:sp>
    </p:spTree>
    <p:extLst>
      <p:ext uri="{BB962C8B-B14F-4D97-AF65-F5344CB8AC3E}">
        <p14:creationId xmlns:p14="http://schemas.microsoft.com/office/powerpoint/2010/main" val="333118365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Remember, it</a:t>
            </a:r>
            <a:r>
              <a:rPr lang="en-GB" baseline="0" dirty="0" smtClean="0"/>
              <a:t> would be a good idea to identify any growing or shrinking trends in relation to volumes, your design needs to work in the future as well as now.</a:t>
            </a:r>
          </a:p>
          <a:p>
            <a:endParaRPr lang="en-GB" baseline="0" dirty="0" smtClean="0"/>
          </a:p>
          <a:p>
            <a:r>
              <a:rPr lang="en-GB" baseline="0" dirty="0" smtClean="0"/>
              <a:t>What we are trying to do is make a design that fulfils requirements, within acceptable time scales.</a:t>
            </a:r>
          </a:p>
          <a:p>
            <a:endParaRPr lang="en-GB" baseline="0" dirty="0" smtClean="0"/>
          </a:p>
          <a:p>
            <a:r>
              <a:rPr lang="en-GB" baseline="0" dirty="0" smtClean="0"/>
              <a:t>This may mean you have to bend certain design principles.</a:t>
            </a:r>
          </a:p>
          <a:p>
            <a:endParaRPr lang="en-GB" baseline="0" dirty="0" smtClean="0"/>
          </a:p>
          <a:p>
            <a:r>
              <a:rPr lang="en-GB" baseline="0" dirty="0" smtClean="0"/>
              <a:t>The following slides examine some decisions that may be made.</a:t>
            </a:r>
            <a:endParaRPr lang="en-GB" dirty="0"/>
          </a:p>
        </p:txBody>
      </p:sp>
    </p:spTree>
    <p:extLst>
      <p:ext uri="{BB962C8B-B14F-4D97-AF65-F5344CB8AC3E}">
        <p14:creationId xmlns:p14="http://schemas.microsoft.com/office/powerpoint/2010/main" val="255909385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every product has a corresponding inventory item entry.</a:t>
            </a:r>
          </a:p>
          <a:p>
            <a:r>
              <a:rPr lang="en-GB" dirty="0" smtClean="0"/>
              <a:t>The</a:t>
            </a:r>
            <a:r>
              <a:rPr lang="en-GB" baseline="0" dirty="0" smtClean="0"/>
              <a:t> 1:1 relationship is further confirmed by examining the keys, product code is used in both.</a:t>
            </a:r>
          </a:p>
          <a:p>
            <a:r>
              <a:rPr lang="en-GB" baseline="0" dirty="0" smtClean="0"/>
              <a:t>So, should we merge these two.</a:t>
            </a:r>
          </a:p>
          <a:p>
            <a:r>
              <a:rPr lang="en-GB" baseline="0" dirty="0" smtClean="0"/>
              <a:t>Your first thought is probably yes, but consider a shop that stocks a lot of seasonal items.  Wouldn’t you end up with a lot of product records with zero for the quantities at any given time?</a:t>
            </a:r>
            <a:endParaRPr lang="en-GB" dirty="0"/>
          </a:p>
        </p:txBody>
      </p:sp>
    </p:spTree>
    <p:extLst>
      <p:ext uri="{BB962C8B-B14F-4D97-AF65-F5344CB8AC3E}">
        <p14:creationId xmlns:p14="http://schemas.microsoft.com/office/powerpoint/2010/main" val="325455467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Every loan in</a:t>
            </a:r>
            <a:r>
              <a:rPr lang="en-GB" baseline="0" dirty="0" smtClean="0"/>
              <a:t> a library is related to one book.</a:t>
            </a:r>
          </a:p>
          <a:p>
            <a:r>
              <a:rPr lang="en-GB" baseline="0" dirty="0" smtClean="0"/>
              <a:t>Should we merge the two entities?</a:t>
            </a:r>
          </a:p>
          <a:p>
            <a:r>
              <a:rPr lang="en-GB" baseline="0" dirty="0" smtClean="0"/>
              <a:t>Well, we need to ask what percentage of books are loaned out at any given time.</a:t>
            </a:r>
          </a:p>
          <a:p>
            <a:r>
              <a:rPr lang="en-GB" baseline="0" dirty="0" smtClean="0"/>
              <a:t>If we discover that only 10 per cent of books are on loan at any time, it makes no sense to merge the two, it would be wasteful.</a:t>
            </a:r>
          </a:p>
          <a:p>
            <a:r>
              <a:rPr lang="en-GB" baseline="0" dirty="0" smtClean="0"/>
              <a:t>In a situation where, say, 85 per cent of books are out on loan at a given time, it would seem to be a good idea.</a:t>
            </a:r>
            <a:endParaRPr lang="en-GB" dirty="0"/>
          </a:p>
        </p:txBody>
      </p:sp>
    </p:spTree>
    <p:extLst>
      <p:ext uri="{BB962C8B-B14F-4D97-AF65-F5344CB8AC3E}">
        <p14:creationId xmlns:p14="http://schemas.microsoft.com/office/powerpoint/2010/main" val="5716071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department</a:t>
            </a:r>
            <a:r>
              <a:rPr lang="en-GB" baseline="0" dirty="0" smtClean="0"/>
              <a:t> has one manager.</a:t>
            </a:r>
          </a:p>
          <a:p>
            <a:endParaRPr lang="en-GB" baseline="0" dirty="0" smtClean="0"/>
          </a:p>
          <a:p>
            <a:r>
              <a:rPr lang="en-GB" baseline="0" dirty="0" smtClean="0"/>
              <a:t>Could we merge these two entities?</a:t>
            </a:r>
          </a:p>
          <a:p>
            <a:endParaRPr lang="en-GB" baseline="0" dirty="0" smtClean="0"/>
          </a:p>
          <a:p>
            <a:r>
              <a:rPr lang="en-GB" baseline="0" dirty="0" smtClean="0"/>
              <a:t>If we do, we need to decide what should be the key, the manager id or the department.</a:t>
            </a:r>
          </a:p>
          <a:p>
            <a:endParaRPr lang="en-GB" baseline="0" dirty="0" smtClean="0"/>
          </a:p>
          <a:p>
            <a:r>
              <a:rPr lang="en-GB" baseline="0" dirty="0" smtClean="0"/>
              <a:t>Also, what about a manager that is not assigned to a particular department, the record would have wasted space.  If we have a lot of these floating managers, it is not a good idea to merge them.</a:t>
            </a:r>
          </a:p>
          <a:p>
            <a:r>
              <a:rPr lang="en-GB" baseline="0" dirty="0" smtClean="0"/>
              <a:t>We also need to consider the idea of moving a manager from one department to another.</a:t>
            </a:r>
            <a:endParaRPr lang="en-GB" dirty="0"/>
          </a:p>
        </p:txBody>
      </p:sp>
    </p:spTree>
    <p:extLst>
      <p:ext uri="{BB962C8B-B14F-4D97-AF65-F5344CB8AC3E}">
        <p14:creationId xmlns:p14="http://schemas.microsoft.com/office/powerpoint/2010/main" val="92539371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we’ve decided against merging and instead copied the </a:t>
            </a:r>
            <a:r>
              <a:rPr lang="en-GB" dirty="0" err="1" smtClean="0"/>
              <a:t>dept</a:t>
            </a:r>
            <a:r>
              <a:rPr lang="en-GB" dirty="0" smtClean="0"/>
              <a:t> code into the manager entity.</a:t>
            </a:r>
          </a:p>
          <a:p>
            <a:r>
              <a:rPr lang="en-GB" dirty="0" smtClean="0"/>
              <a:t>It does raise the question of whether a manager will only ever manage one department or not</a:t>
            </a:r>
            <a:r>
              <a:rPr lang="en-GB" baseline="0" dirty="0" smtClean="0"/>
              <a:t> …</a:t>
            </a:r>
            <a:endParaRPr lang="en-GB" dirty="0"/>
          </a:p>
        </p:txBody>
      </p:sp>
    </p:spTree>
    <p:extLst>
      <p:ext uri="{BB962C8B-B14F-4D97-AF65-F5344CB8AC3E}">
        <p14:creationId xmlns:p14="http://schemas.microsoft.com/office/powerpoint/2010/main" val="92539371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we’ve copied the manager ID into the </a:t>
            </a:r>
            <a:r>
              <a:rPr lang="en-GB" dirty="0" err="1" smtClean="0"/>
              <a:t>dept</a:t>
            </a:r>
            <a:r>
              <a:rPr lang="en-GB" dirty="0" smtClean="0"/>
              <a:t> entity.</a:t>
            </a:r>
          </a:p>
          <a:p>
            <a:r>
              <a:rPr lang="en-GB" dirty="0" smtClean="0"/>
              <a:t>This will work in situations where a manager</a:t>
            </a:r>
            <a:r>
              <a:rPr lang="en-GB" baseline="0" dirty="0" smtClean="0"/>
              <a:t> is in charge of more than one dept.</a:t>
            </a:r>
          </a:p>
          <a:p>
            <a:endParaRPr lang="en-GB" baseline="0" dirty="0" smtClean="0"/>
          </a:p>
          <a:p>
            <a:r>
              <a:rPr lang="en-GB" b="1" baseline="0" dirty="0" smtClean="0"/>
              <a:t>Remember, if a manager leaves, we must ensure the employee id is removed from the corresponding department record.</a:t>
            </a:r>
          </a:p>
          <a:p>
            <a:endParaRPr lang="en-GB" b="1" baseline="0" dirty="0" smtClean="0"/>
          </a:p>
          <a:p>
            <a:r>
              <a:rPr lang="en-GB" b="1" baseline="0" dirty="0" smtClean="0"/>
              <a:t>Ensuring this is the case is called </a:t>
            </a:r>
            <a:r>
              <a:rPr lang="en-GB" b="1" u="sng" baseline="0" dirty="0" smtClean="0"/>
              <a:t>referential integrity</a:t>
            </a:r>
            <a:r>
              <a:rPr lang="en-GB" b="1" baseline="0" dirty="0" smtClean="0"/>
              <a:t>.</a:t>
            </a:r>
            <a:endParaRPr lang="en-GB" b="1" dirty="0"/>
          </a:p>
        </p:txBody>
      </p:sp>
    </p:spTree>
    <p:extLst>
      <p:ext uri="{BB962C8B-B14F-4D97-AF65-F5344CB8AC3E}">
        <p14:creationId xmlns:p14="http://schemas.microsoft.com/office/powerpoint/2010/main" val="92539371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Merging the two entities could e useful</a:t>
            </a:r>
            <a:r>
              <a:rPr lang="en-GB" baseline="0" dirty="0" smtClean="0"/>
              <a:t> if you always require both sets of data to respond to queries, as it cuts down on accesses.</a:t>
            </a:r>
          </a:p>
          <a:p>
            <a:endParaRPr lang="en-GB" baseline="0" dirty="0" smtClean="0"/>
          </a:p>
          <a:p>
            <a:r>
              <a:rPr lang="en-GB" baseline="0" dirty="0" smtClean="0"/>
              <a:t>However, It would involve the replication of data many times.</a:t>
            </a:r>
            <a:endParaRPr lang="en-GB" dirty="0"/>
          </a:p>
        </p:txBody>
      </p:sp>
    </p:spTree>
    <p:extLst>
      <p:ext uri="{BB962C8B-B14F-4D97-AF65-F5344CB8AC3E}">
        <p14:creationId xmlns:p14="http://schemas.microsoft.com/office/powerpoint/2010/main" val="314360714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there doesn’t look like there is</a:t>
            </a:r>
            <a:r>
              <a:rPr lang="en-GB" baseline="0" dirty="0" smtClean="0"/>
              <a:t> anything wrong, until we consider the usage of the data.</a:t>
            </a:r>
          </a:p>
          <a:p>
            <a:r>
              <a:rPr lang="en-GB" baseline="0" dirty="0" smtClean="0"/>
              <a:t>Consider a situation when it is important to post physical documents on a very regular basis to employees.  In order to get the address details, we would be continuously accessing first the Staff table, then the Department table using the department id in the employee’s record.</a:t>
            </a:r>
          </a:p>
          <a:p>
            <a:r>
              <a:rPr lang="en-GB" baseline="0" dirty="0" smtClean="0"/>
              <a:t>This means two data accesses many, many times in rapid succession.</a:t>
            </a:r>
          </a:p>
          <a:p>
            <a:r>
              <a:rPr lang="en-GB" baseline="0" dirty="0" smtClean="0"/>
              <a:t>The following slide shows a possible way around this.</a:t>
            </a:r>
          </a:p>
        </p:txBody>
      </p:sp>
    </p:spTree>
    <p:extLst>
      <p:ext uri="{BB962C8B-B14F-4D97-AF65-F5344CB8AC3E}">
        <p14:creationId xmlns:p14="http://schemas.microsoft.com/office/powerpoint/2010/main" val="2123151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beginning, there were files …</a:t>
            </a:r>
          </a:p>
          <a:p>
            <a:r>
              <a:rPr lang="en-GB" dirty="0" smtClean="0"/>
              <a:t>It’s probably easiest to think of a computer</a:t>
            </a:r>
            <a:r>
              <a:rPr lang="en-GB" baseline="0" dirty="0" smtClean="0"/>
              <a:t> file in terms of the old magnetic tape spools that you still see on 1960s films when computers are involved.  If you wanted to record data about your customers, you would start recording from the beginning of the spool.  When you came to the end of one customer’s data, you pause, then start recording the next customer’s data, and so on.</a:t>
            </a:r>
          </a:p>
          <a:p>
            <a:r>
              <a:rPr lang="en-GB" dirty="0" smtClean="0"/>
              <a:t>So</a:t>
            </a:r>
            <a:r>
              <a:rPr lang="en-GB" baseline="0" dirty="0" smtClean="0"/>
              <a:t>, you end up with a long recording of </a:t>
            </a:r>
            <a:r>
              <a:rPr lang="en-GB" b="1" i="1" baseline="0" dirty="0" smtClean="0"/>
              <a:t>occurrences</a:t>
            </a:r>
            <a:r>
              <a:rPr lang="en-GB" b="0" i="0" baseline="0" dirty="0" smtClean="0"/>
              <a:t> of an </a:t>
            </a:r>
            <a:r>
              <a:rPr lang="en-GB" b="1" i="1" baseline="0" dirty="0" smtClean="0"/>
              <a:t>entity</a:t>
            </a:r>
            <a:r>
              <a:rPr lang="en-GB" b="0" i="0" baseline="0" dirty="0" smtClean="0"/>
              <a:t>. In this case the entity is ‘customer’.</a:t>
            </a:r>
          </a:p>
          <a:p>
            <a:endParaRPr lang="en-GB" b="0" i="0" baseline="0" dirty="0" smtClean="0"/>
          </a:p>
          <a:p>
            <a:r>
              <a:rPr lang="en-GB" b="0" i="0" baseline="0" dirty="0" smtClean="0"/>
              <a:t>Obviously, these days we use disk of various types to store data on (or even solid state memory, or RAM), but the same logic applies.</a:t>
            </a:r>
          </a:p>
          <a:p>
            <a:endParaRPr lang="en-GB" b="0" i="0" baseline="0" dirty="0" smtClean="0"/>
          </a:p>
          <a:p>
            <a:r>
              <a:rPr lang="en-GB" b="0" i="0" baseline="0" dirty="0" smtClean="0"/>
              <a:t>We could go on about things like </a:t>
            </a:r>
            <a:r>
              <a:rPr lang="en-GB" b="0" i="1" baseline="0" dirty="0" smtClean="0"/>
              <a:t>inter-block gaps</a:t>
            </a:r>
            <a:r>
              <a:rPr lang="en-GB" b="0" i="0" baseline="0" dirty="0" smtClean="0"/>
              <a:t> and </a:t>
            </a:r>
            <a:r>
              <a:rPr lang="en-GB" b="0" i="1" baseline="0" dirty="0" smtClean="0"/>
              <a:t>blocking</a:t>
            </a:r>
            <a:r>
              <a:rPr lang="en-GB" b="0" i="0" baseline="0" dirty="0" smtClean="0"/>
              <a:t> and all sorts of other concepts, but let’s just stick to the idea of consecutive lumps of data that describe an </a:t>
            </a:r>
            <a:r>
              <a:rPr lang="en-GB" b="1" i="1" baseline="0" dirty="0" smtClean="0"/>
              <a:t>occurrence</a:t>
            </a:r>
            <a:r>
              <a:rPr lang="en-GB" b="0" i="0" baseline="0" dirty="0" smtClean="0"/>
              <a:t> of an </a:t>
            </a:r>
            <a:r>
              <a:rPr lang="en-GB" b="1" i="1" baseline="0" dirty="0" smtClean="0"/>
              <a:t>entity</a:t>
            </a:r>
            <a:r>
              <a:rPr lang="en-GB" b="0" i="0" baseline="0" dirty="0" smtClean="0"/>
              <a:t>.</a:t>
            </a:r>
            <a:endParaRPr lang="en-GB" dirty="0"/>
          </a:p>
        </p:txBody>
      </p:sp>
    </p:spTree>
    <p:extLst>
      <p:ext uri="{BB962C8B-B14F-4D97-AF65-F5344CB8AC3E}">
        <p14:creationId xmlns:p14="http://schemas.microsoft.com/office/powerpoint/2010/main" val="158252648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Here, we have replicated only the data we will require regularly.  Because the employee record now contains the location information, there is no need to have the second access of the department table.</a:t>
            </a:r>
          </a:p>
          <a:p>
            <a:r>
              <a:rPr lang="en-GB" baseline="0" dirty="0" smtClean="0"/>
              <a:t>It does mean duplication however, and this should always be thought about carefully.</a:t>
            </a:r>
          </a:p>
        </p:txBody>
      </p:sp>
    </p:spTree>
    <p:extLst>
      <p:ext uri="{BB962C8B-B14F-4D97-AF65-F5344CB8AC3E}">
        <p14:creationId xmlns:p14="http://schemas.microsoft.com/office/powerpoint/2010/main" val="212315109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M:M relationships are managed by creating a link entity.</a:t>
            </a:r>
          </a:p>
          <a:p>
            <a:r>
              <a:rPr lang="en-GB" baseline="0" dirty="0" smtClean="0"/>
              <a:t>Initially the link entity contains only the primary key for both entities and acts as a lookup table.</a:t>
            </a:r>
          </a:p>
          <a:p>
            <a:r>
              <a:rPr lang="en-GB" baseline="0" dirty="0" smtClean="0"/>
              <a:t>However, it may become a convenient location for other related attributes.</a:t>
            </a:r>
          </a:p>
          <a:p>
            <a:r>
              <a:rPr lang="en-GB" baseline="0" dirty="0" smtClean="0"/>
              <a:t>In the above example, the link entity could have attendance details as attributes, so you could record the apprentice’s attendance over many courses.</a:t>
            </a:r>
          </a:p>
        </p:txBody>
      </p:sp>
    </p:spTree>
    <p:extLst>
      <p:ext uri="{BB962C8B-B14F-4D97-AF65-F5344CB8AC3E}">
        <p14:creationId xmlns:p14="http://schemas.microsoft.com/office/powerpoint/2010/main" val="212315109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Tree>
    <p:extLst>
      <p:ext uri="{BB962C8B-B14F-4D97-AF65-F5344CB8AC3E}">
        <p14:creationId xmlns:p14="http://schemas.microsoft.com/office/powerpoint/2010/main" val="212315109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When you examine an entity, one thing to look out for are attributes or groups of attributes that are regularly empty.</a:t>
            </a:r>
          </a:p>
          <a:p>
            <a:r>
              <a:rPr lang="en-GB" baseline="0" dirty="0" smtClean="0"/>
              <a:t>If this is the case, consider separating that group of attributes out into a separate entity to avoid wasting storage space.</a:t>
            </a:r>
          </a:p>
        </p:txBody>
      </p:sp>
    </p:spTree>
    <p:extLst>
      <p:ext uri="{BB962C8B-B14F-4D97-AF65-F5344CB8AC3E}">
        <p14:creationId xmlns:p14="http://schemas.microsoft.com/office/powerpoint/2010/main" val="212315109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Sometimes, a ‘flag’ (true/false) attribute is included in an entity to let you know whether you need to access another table.</a:t>
            </a:r>
          </a:p>
          <a:p>
            <a:r>
              <a:rPr lang="en-GB" baseline="0" dirty="0" smtClean="0"/>
              <a:t>For example, not all employees have a driving licence, but when they do we need the licence details for insurance purposes.</a:t>
            </a:r>
          </a:p>
          <a:p>
            <a:r>
              <a:rPr lang="en-GB" baseline="0" dirty="0" smtClean="0"/>
              <a:t>So, in the employee entity, we have a flag to indicate that there is more data elsewhere.</a:t>
            </a:r>
          </a:p>
          <a:p>
            <a:endParaRPr lang="en-GB" baseline="0" dirty="0" smtClean="0"/>
          </a:p>
          <a:p>
            <a:r>
              <a:rPr lang="en-GB" baseline="0" dirty="0" smtClean="0"/>
              <a:t>Earlier, we talked about not storing data that can be derived (after 3NF in normalisation).  However, some values require complex calculations to derive.  In these cases we may take the decision to store the derived data to save processing later.</a:t>
            </a:r>
          </a:p>
          <a:p>
            <a:endParaRPr lang="en-GB" baseline="0" dirty="0" smtClean="0"/>
          </a:p>
          <a:p>
            <a:r>
              <a:rPr lang="en-GB" baseline="0" dirty="0" smtClean="0"/>
              <a:t>Duplication of data, as we saw in the first 1:M example earlier, can enhance performance, though at the expense of extra storage.</a:t>
            </a:r>
          </a:p>
        </p:txBody>
      </p:sp>
    </p:spTree>
    <p:extLst>
      <p:ext uri="{BB962C8B-B14F-4D97-AF65-F5344CB8AC3E}">
        <p14:creationId xmlns:p14="http://schemas.microsoft.com/office/powerpoint/2010/main" val="212315109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Tree>
    <p:extLst>
      <p:ext uri="{BB962C8B-B14F-4D97-AF65-F5344CB8AC3E}">
        <p14:creationId xmlns:p14="http://schemas.microsoft.com/office/powerpoint/2010/main" val="212315109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Tree>
    <p:extLst>
      <p:ext uri="{BB962C8B-B14F-4D97-AF65-F5344CB8AC3E}">
        <p14:creationId xmlns:p14="http://schemas.microsoft.com/office/powerpoint/2010/main" val="212315109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52441880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ChangeArrowheads="1"/>
          </p:cNvSpPr>
          <p:nvPr/>
        </p:nvSpPr>
        <p:spPr bwMode="auto">
          <a:xfrm>
            <a:off x="3848495" y="6157"/>
            <a:ext cx="2946005" cy="46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76" tIns="44088" rIns="88176" bIns="44088"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spcBef>
                <a:spcPct val="50000"/>
              </a:spcBef>
            </a:pPr>
            <a:endParaRPr lang="en-US" altLang="en-US"/>
          </a:p>
        </p:txBody>
      </p:sp>
      <p:sp>
        <p:nvSpPr>
          <p:cNvPr id="9222" name="Rectangle 3"/>
          <p:cNvSpPr>
            <a:spLocks noChangeArrowheads="1"/>
          </p:cNvSpPr>
          <p:nvPr/>
        </p:nvSpPr>
        <p:spPr bwMode="auto">
          <a:xfrm>
            <a:off x="0" y="9446326"/>
            <a:ext cx="2946006" cy="46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76" tIns="44088" rIns="88176" bIns="44088"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spcBef>
                <a:spcPct val="50000"/>
              </a:spcBef>
            </a:pPr>
            <a:endParaRPr lang="en-US" altLang="en-US"/>
          </a:p>
        </p:txBody>
      </p:sp>
      <p:sp>
        <p:nvSpPr>
          <p:cNvPr id="9223" name="Rectangle 4"/>
          <p:cNvSpPr>
            <a:spLocks noChangeArrowheads="1"/>
          </p:cNvSpPr>
          <p:nvPr/>
        </p:nvSpPr>
        <p:spPr bwMode="auto">
          <a:xfrm>
            <a:off x="0" y="6157"/>
            <a:ext cx="2946006" cy="46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76" tIns="44088" rIns="88176" bIns="44088"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spcBef>
                <a:spcPct val="50000"/>
              </a:spcBef>
            </a:pPr>
            <a:endParaRPr lang="en-US" altLang="en-US"/>
          </a:p>
        </p:txBody>
      </p:sp>
      <p:sp>
        <p:nvSpPr>
          <p:cNvPr id="9224" name="Rectangle 7"/>
          <p:cNvSpPr>
            <a:spLocks noGrp="1" noRot="1" noChangeAspect="1" noChangeArrowheads="1" noTextEdit="1"/>
          </p:cNvSpPr>
          <p:nvPr>
            <p:ph type="sldImg"/>
          </p:nvPr>
        </p:nvSpPr>
        <p:spPr>
          <a:ln/>
        </p:spPr>
      </p:sp>
      <p:sp>
        <p:nvSpPr>
          <p:cNvPr id="9225" name="Rectangle 8"/>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GB" altLang="en-US" dirty="0" smtClean="0"/>
              <a:t>Referential integrity is achieved by defining relationships between related tables in a database. This slide depicts the relationship, which states that every employee is assigned or belongs to a department.</a:t>
            </a:r>
          </a:p>
          <a:p>
            <a:r>
              <a:rPr lang="en-GB" altLang="en-US" dirty="0" smtClean="0"/>
              <a:t>In this case, the DEPT_ID attribute in each entity establishes the relationship. The DEPT_ID column is referred to as the primary key of the parent table DEPARTMENT. The DEPT_ID column in the EMPLOYEE table is called a foreign key, as it establishes the link to the parent table.</a:t>
            </a:r>
          </a:p>
          <a:p>
            <a:r>
              <a:rPr lang="en-GB" altLang="en-US" dirty="0" smtClean="0"/>
              <a:t>Referential constraints state that values in each attribute that participates in a relationship must exist in the parent table prior to adding a related row in the dependent table.</a:t>
            </a:r>
          </a:p>
          <a:p>
            <a:r>
              <a:rPr lang="en-GB" altLang="en-US" dirty="0" smtClean="0"/>
              <a:t>In this slide, an employee row cannot be inserted into the employee table unless a valid department ID already exists in a row belonging to the parent table DEPARTMENT.</a:t>
            </a:r>
          </a:p>
        </p:txBody>
      </p:sp>
    </p:spTree>
    <p:extLst>
      <p:ext uri="{BB962C8B-B14F-4D97-AF65-F5344CB8AC3E}">
        <p14:creationId xmlns:p14="http://schemas.microsoft.com/office/powerpoint/2010/main" val="12352598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ChangeArrowheads="1"/>
          </p:cNvSpPr>
          <p:nvPr/>
        </p:nvSpPr>
        <p:spPr bwMode="auto">
          <a:xfrm>
            <a:off x="3848495" y="6157"/>
            <a:ext cx="2946005" cy="46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76" tIns="44088" rIns="88176" bIns="44088"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spcBef>
                <a:spcPct val="50000"/>
              </a:spcBef>
            </a:pPr>
            <a:endParaRPr lang="en-US" altLang="en-US"/>
          </a:p>
        </p:txBody>
      </p:sp>
      <p:sp>
        <p:nvSpPr>
          <p:cNvPr id="11270" name="Rectangle 3"/>
          <p:cNvSpPr>
            <a:spLocks noChangeArrowheads="1"/>
          </p:cNvSpPr>
          <p:nvPr/>
        </p:nvSpPr>
        <p:spPr bwMode="auto">
          <a:xfrm>
            <a:off x="0" y="9446326"/>
            <a:ext cx="2946006" cy="46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76" tIns="44088" rIns="88176" bIns="44088"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spcBef>
                <a:spcPct val="50000"/>
              </a:spcBef>
            </a:pPr>
            <a:endParaRPr lang="en-US" altLang="en-US"/>
          </a:p>
        </p:txBody>
      </p:sp>
      <p:sp>
        <p:nvSpPr>
          <p:cNvPr id="11271" name="Rectangle 4"/>
          <p:cNvSpPr>
            <a:spLocks noChangeArrowheads="1"/>
          </p:cNvSpPr>
          <p:nvPr/>
        </p:nvSpPr>
        <p:spPr bwMode="auto">
          <a:xfrm>
            <a:off x="0" y="6157"/>
            <a:ext cx="2946006" cy="46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76" tIns="44088" rIns="88176" bIns="44088" anchor="ct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spcBef>
                <a:spcPct val="50000"/>
              </a:spcBef>
            </a:pPr>
            <a:endParaRPr lang="en-US" altLang="en-US"/>
          </a:p>
        </p:txBody>
      </p:sp>
      <p:sp>
        <p:nvSpPr>
          <p:cNvPr id="11272" name="Rectangle 7"/>
          <p:cNvSpPr>
            <a:spLocks noGrp="1" noRot="1" noChangeAspect="1" noChangeArrowheads="1" noTextEdit="1"/>
          </p:cNvSpPr>
          <p:nvPr>
            <p:ph type="sldImg"/>
          </p:nvPr>
        </p:nvSpPr>
        <p:spPr>
          <a:ln/>
        </p:spPr>
      </p:sp>
      <p:sp>
        <p:nvSpPr>
          <p:cNvPr id="11273" name="Rectangle 8"/>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GB" altLang="en-US" dirty="0" smtClean="0"/>
              <a:t>In the next few slides we will examine how referential integrity affects various SQL commands. In particular, we will study how INSERT, UPDATE and DELETE operations are affected once referential constraints are placed on tables involved in parent-dependent relationships. </a:t>
            </a:r>
          </a:p>
          <a:p>
            <a:r>
              <a:rPr lang="en-GB" altLang="en-US" dirty="0" smtClean="0"/>
              <a:t>Referential Integrity</a:t>
            </a:r>
          </a:p>
          <a:p>
            <a:r>
              <a:rPr lang="en-GB" altLang="en-US" dirty="0" smtClean="0"/>
              <a:t>With the use of 3rd normal form and keys, some problems may occur. If a row is deleted from the parent table the data will no longer exist for use by the dependent table. </a:t>
            </a:r>
          </a:p>
          <a:p>
            <a:r>
              <a:rPr lang="en-GB" altLang="en-US" dirty="0" smtClean="0"/>
              <a:t>There are two ways of protecting against this. Firstly, some databases implement a facility called Declarative Referential Integrity. In this case, the database implementer makes the relationships between Primary and Foreign Keys known to the engine and the engine carries out the validity checks automatically whenever a row is added, deleted or changed.</a:t>
            </a:r>
          </a:p>
          <a:p>
            <a:r>
              <a:rPr lang="en-GB" altLang="en-US" dirty="0" smtClean="0"/>
              <a:t>Some products do not support Declarative Referential Integrity: the alternative is a process known as Procedural Referential Integrity, whereby the programmer can add code to the program to ensure that all the additions and deletions are carried out against valid data. This is more work so Declarative Referential Integrity is usually preferable.</a:t>
            </a:r>
          </a:p>
          <a:p>
            <a:endParaRPr lang="en-GB" altLang="en-US" dirty="0" smtClean="0"/>
          </a:p>
        </p:txBody>
      </p:sp>
    </p:spTree>
    <p:extLst>
      <p:ext uri="{BB962C8B-B14F-4D97-AF65-F5344CB8AC3E}">
        <p14:creationId xmlns:p14="http://schemas.microsoft.com/office/powerpoint/2010/main" val="22098730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3166" descr="Courseware Header"/>
          <p:cNvPicPr>
            <a:picLocks noChangeAspect="1" noChangeArrowheads="1"/>
          </p:cNvPicPr>
          <p:nvPr/>
        </p:nvPicPr>
        <p:blipFill>
          <a:blip r:embed="rId2" cstate="print"/>
          <a:srcRect/>
          <a:stretch>
            <a:fillRect/>
          </a:stretch>
        </p:blipFill>
        <p:spPr bwMode="auto">
          <a:xfrm>
            <a:off x="0" y="0"/>
            <a:ext cx="9144000" cy="3025775"/>
          </a:xfrm>
          <a:prstGeom prst="rect">
            <a:avLst/>
          </a:prstGeom>
          <a:noFill/>
          <a:ln w="9525">
            <a:noFill/>
            <a:miter lim="800000"/>
            <a:headEnd/>
            <a:tailEnd/>
          </a:ln>
        </p:spPr>
      </p:pic>
      <p:sp>
        <p:nvSpPr>
          <p:cNvPr id="4" name="Copyright"/>
          <p:cNvSpPr>
            <a:spLocks noChangeArrowheads="1"/>
          </p:cNvSpPr>
          <p:nvPr/>
        </p:nvSpPr>
        <p:spPr bwMode="auto">
          <a:xfrm>
            <a:off x="5849938" y="6580188"/>
            <a:ext cx="3200400" cy="152400"/>
          </a:xfrm>
          <a:prstGeom prst="rect">
            <a:avLst/>
          </a:prstGeom>
          <a:noFill/>
          <a:ln w="9525">
            <a:noFill/>
            <a:miter lim="800000"/>
            <a:headEnd/>
            <a:tailEnd/>
          </a:ln>
          <a:effectLst/>
        </p:spPr>
        <p:txBody>
          <a:bodyPr lIns="0" rIns="0"/>
          <a:lstStyle/>
          <a:p>
            <a:pPr algn="r" eaLnBrk="0" hangingPunct="0">
              <a:defRPr/>
            </a:pPr>
            <a:fld id="{6D6BA464-D470-4DBA-BFB2-96E6F60CA9CF}" type="slidenum">
              <a:rPr lang="en-GB">
                <a:cs typeface="+mn-cs"/>
              </a:rPr>
              <a:pPr algn="r" eaLnBrk="0" hangingPunct="0">
                <a:defRPr/>
              </a:pPr>
              <a:t>‹#›</a:t>
            </a:fld>
            <a:endParaRPr lang="en-GB" dirty="0">
              <a:cs typeface="+mn-cs"/>
            </a:endParaRPr>
          </a:p>
        </p:txBody>
      </p:sp>
      <p:sp>
        <p:nvSpPr>
          <p:cNvPr id="32848" name="Title Slide Title"/>
          <p:cNvSpPr>
            <a:spLocks noGrp="1" noChangeArrowheads="1"/>
          </p:cNvSpPr>
          <p:nvPr>
            <p:ph type="ctrTitle"/>
          </p:nvPr>
        </p:nvSpPr>
        <p:spPr>
          <a:xfrm>
            <a:off x="0" y="2925763"/>
            <a:ext cx="9144000" cy="2506662"/>
          </a:xfrm>
        </p:spPr>
        <p:txBody>
          <a:bodyPr tIns="144000" rIns="2340000" bIns="108000" anchor="t"/>
          <a:lstStyle>
            <a:lvl1pPr marL="176213">
              <a:defRPr sz="3200"/>
            </a:lvl1pPr>
          </a:lstStyle>
          <a:p>
            <a:r>
              <a:rPr lang="en-GB"/>
              <a:t>Slide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64051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0"/>
            <a:ext cx="6705600" cy="6640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49238" y="1071563"/>
            <a:ext cx="4278312" cy="556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9950" y="1071563"/>
            <a:ext cx="4278313" cy="556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Copyright"/>
          <p:cNvSpPr>
            <a:spLocks noChangeArrowheads="1"/>
          </p:cNvSpPr>
          <p:nvPr/>
        </p:nvSpPr>
        <p:spPr bwMode="auto">
          <a:xfrm>
            <a:off x="5849938" y="6580188"/>
            <a:ext cx="3200400" cy="152400"/>
          </a:xfrm>
          <a:prstGeom prst="rect">
            <a:avLst/>
          </a:prstGeom>
          <a:noFill/>
          <a:ln w="9525">
            <a:noFill/>
            <a:miter lim="800000"/>
            <a:headEnd/>
            <a:tailEnd/>
          </a:ln>
          <a:effectLst/>
        </p:spPr>
        <p:txBody>
          <a:bodyPr lIns="0" rIns="0"/>
          <a:lstStyle/>
          <a:p>
            <a:pPr algn="r" eaLnBrk="0" hangingPunct="0">
              <a:defRPr/>
            </a:pPr>
            <a:fld id="{51B92CBD-8AA7-46DE-9060-59ADBC99A9D7}" type="slidenum">
              <a:rPr lang="en-GB">
                <a:cs typeface="+mn-cs"/>
              </a:rPr>
              <a:pPr algn="r" eaLnBrk="0" hangingPunct="0">
                <a:defRPr/>
              </a:pPr>
              <a:t>‹#›</a:t>
            </a:fld>
            <a:endParaRPr lang="en-GB" dirty="0">
              <a:cs typeface="+mn-cs"/>
            </a:endParaRPr>
          </a:p>
        </p:txBody>
      </p:sp>
      <p:sp>
        <p:nvSpPr>
          <p:cNvPr id="1027" name="Slide Title"/>
          <p:cNvSpPr>
            <a:spLocks noGrp="1" noChangeArrowheads="1"/>
          </p:cNvSpPr>
          <p:nvPr>
            <p:ph type="title"/>
          </p:nvPr>
        </p:nvSpPr>
        <p:spPr bwMode="black">
          <a:xfrm>
            <a:off x="0" y="0"/>
            <a:ext cx="9144000" cy="989013"/>
          </a:xfrm>
          <a:prstGeom prst="rect">
            <a:avLst/>
          </a:prstGeom>
          <a:noFill/>
          <a:ln w="9525" algn="ctr">
            <a:noFill/>
            <a:miter lim="800000"/>
            <a:headEnd/>
            <a:tailEnd/>
          </a:ln>
        </p:spPr>
        <p:txBody>
          <a:bodyPr vert="horz" wrap="square" lIns="180000" tIns="180000" rIns="1800000" bIns="126000" numCol="1" anchor="ctr" anchorCtr="0" compatLnSpc="1">
            <a:prstTxWarp prst="textNoShape">
              <a:avLst/>
            </a:prstTxWarp>
          </a:bodyPr>
          <a:lstStyle/>
          <a:p>
            <a:pPr lvl="0"/>
            <a:r>
              <a:rPr lang="en-GB" smtClean="0"/>
              <a:t>Slide title</a:t>
            </a:r>
          </a:p>
        </p:txBody>
      </p:sp>
      <p:sp>
        <p:nvSpPr>
          <p:cNvPr id="1028" name="Slide Body"/>
          <p:cNvSpPr>
            <a:spLocks noGrp="1" noChangeArrowheads="1"/>
          </p:cNvSpPr>
          <p:nvPr>
            <p:ph type="body" idx="1"/>
          </p:nvPr>
        </p:nvSpPr>
        <p:spPr bwMode="auto">
          <a:xfrm>
            <a:off x="249238" y="1071563"/>
            <a:ext cx="8709025" cy="5568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First level</a:t>
            </a:r>
          </a:p>
          <a:p>
            <a:pPr lvl="1"/>
            <a:r>
              <a:rPr lang="en-GB" smtClean="0"/>
              <a:t>Second level</a:t>
            </a:r>
          </a:p>
          <a:p>
            <a:pPr lvl="2"/>
            <a:r>
              <a:rPr lang="en-GB" smtClean="0"/>
              <a:t>Third level</a:t>
            </a:r>
          </a:p>
        </p:txBody>
      </p:sp>
      <p:pic>
        <p:nvPicPr>
          <p:cNvPr id="1029" name="Picture 76" descr="line"/>
          <p:cNvPicPr>
            <a:picLocks noChangeAspect="1" noChangeArrowheads="1"/>
          </p:cNvPicPr>
          <p:nvPr/>
        </p:nvPicPr>
        <p:blipFill>
          <a:blip r:embed="rId13" cstate="print"/>
          <a:srcRect/>
          <a:stretch>
            <a:fillRect/>
          </a:stretch>
        </p:blipFill>
        <p:spPr bwMode="auto">
          <a:xfrm>
            <a:off x="-9525" y="950913"/>
            <a:ext cx="7053263" cy="50800"/>
          </a:xfrm>
          <a:prstGeom prst="rect">
            <a:avLst/>
          </a:prstGeom>
          <a:noFill/>
          <a:ln w="9525">
            <a:noFill/>
            <a:miter lim="800000"/>
            <a:headEnd/>
            <a:tailEnd/>
          </a:ln>
        </p:spPr>
      </p:pic>
      <p:pic>
        <p:nvPicPr>
          <p:cNvPr id="1030" name="Picture 80" descr="QA_FLAT_RGB"/>
          <p:cNvPicPr>
            <a:picLocks noChangeAspect="1" noChangeArrowheads="1"/>
          </p:cNvPicPr>
          <p:nvPr/>
        </p:nvPicPr>
        <p:blipFill>
          <a:blip r:embed="rId14" cstate="print"/>
          <a:srcRect/>
          <a:stretch>
            <a:fillRect/>
          </a:stretch>
        </p:blipFill>
        <p:spPr bwMode="auto">
          <a:xfrm>
            <a:off x="8164513" y="131763"/>
            <a:ext cx="703262" cy="703262"/>
          </a:xfrm>
          <a:prstGeom prst="rect">
            <a:avLst/>
          </a:prstGeom>
          <a:noFill/>
          <a:ln w="9525">
            <a:noFill/>
            <a:miter lim="800000"/>
            <a:headEnd/>
            <a:tailEnd/>
          </a:ln>
        </p:spPr>
      </p:pic>
      <p:pic>
        <p:nvPicPr>
          <p:cNvPr id="2" name="Picture 81" descr="tab"/>
          <p:cNvPicPr>
            <a:picLocks noChangeAspect="1" noChangeArrowheads="1"/>
          </p:cNvPicPr>
          <p:nvPr/>
        </p:nvPicPr>
        <p:blipFill>
          <a:blip r:embed="rId15" cstate="print"/>
          <a:srcRect/>
          <a:stretch>
            <a:fillRect/>
          </a:stretch>
        </p:blipFill>
        <p:spPr bwMode="auto">
          <a:xfrm>
            <a:off x="8982075" y="131763"/>
            <a:ext cx="161925" cy="704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dt="0"/>
  <p:txStyles>
    <p:titleStyle>
      <a:lvl1pPr algn="l" rtl="0" eaLnBrk="0" fontAlgn="base" hangingPunct="0">
        <a:spcBef>
          <a:spcPct val="0"/>
        </a:spcBef>
        <a:spcAft>
          <a:spcPct val="0"/>
        </a:spcAft>
        <a:defRPr sz="2800" b="1">
          <a:solidFill>
            <a:srgbClr val="005AA9"/>
          </a:solidFill>
          <a:latin typeface="+mj-lt"/>
          <a:ea typeface="+mj-ea"/>
          <a:cs typeface="+mj-cs"/>
        </a:defRPr>
      </a:lvl1pPr>
      <a:lvl2pPr algn="l" rtl="0" eaLnBrk="0" fontAlgn="base" hangingPunct="0">
        <a:spcBef>
          <a:spcPct val="0"/>
        </a:spcBef>
        <a:spcAft>
          <a:spcPct val="0"/>
        </a:spcAft>
        <a:defRPr sz="2800" b="1">
          <a:solidFill>
            <a:srgbClr val="005AA9"/>
          </a:solidFill>
          <a:latin typeface="Arial" charset="0"/>
        </a:defRPr>
      </a:lvl2pPr>
      <a:lvl3pPr algn="l" rtl="0" eaLnBrk="0" fontAlgn="base" hangingPunct="0">
        <a:spcBef>
          <a:spcPct val="0"/>
        </a:spcBef>
        <a:spcAft>
          <a:spcPct val="0"/>
        </a:spcAft>
        <a:defRPr sz="2800" b="1">
          <a:solidFill>
            <a:srgbClr val="005AA9"/>
          </a:solidFill>
          <a:latin typeface="Arial" charset="0"/>
        </a:defRPr>
      </a:lvl3pPr>
      <a:lvl4pPr algn="l" rtl="0" eaLnBrk="0" fontAlgn="base" hangingPunct="0">
        <a:spcBef>
          <a:spcPct val="0"/>
        </a:spcBef>
        <a:spcAft>
          <a:spcPct val="0"/>
        </a:spcAft>
        <a:defRPr sz="2800" b="1">
          <a:solidFill>
            <a:srgbClr val="005AA9"/>
          </a:solidFill>
          <a:latin typeface="Arial" charset="0"/>
        </a:defRPr>
      </a:lvl4pPr>
      <a:lvl5pPr algn="l" rtl="0" eaLnBrk="0" fontAlgn="base" hangingPunct="0">
        <a:spcBef>
          <a:spcPct val="0"/>
        </a:spcBef>
        <a:spcAft>
          <a:spcPct val="0"/>
        </a:spcAft>
        <a:defRPr sz="2800" b="1">
          <a:solidFill>
            <a:srgbClr val="005AA9"/>
          </a:solidFill>
          <a:latin typeface="Arial" charset="0"/>
        </a:defRPr>
      </a:lvl5pPr>
      <a:lvl6pPr marL="457200" algn="l" rtl="0" fontAlgn="base">
        <a:spcBef>
          <a:spcPct val="0"/>
        </a:spcBef>
        <a:spcAft>
          <a:spcPct val="0"/>
        </a:spcAft>
        <a:defRPr sz="2800" b="1">
          <a:solidFill>
            <a:srgbClr val="005AA9"/>
          </a:solidFill>
          <a:latin typeface="Arial" charset="0"/>
        </a:defRPr>
      </a:lvl6pPr>
      <a:lvl7pPr marL="914400" algn="l" rtl="0" fontAlgn="base">
        <a:spcBef>
          <a:spcPct val="0"/>
        </a:spcBef>
        <a:spcAft>
          <a:spcPct val="0"/>
        </a:spcAft>
        <a:defRPr sz="2800" b="1">
          <a:solidFill>
            <a:srgbClr val="005AA9"/>
          </a:solidFill>
          <a:latin typeface="Arial" charset="0"/>
        </a:defRPr>
      </a:lvl7pPr>
      <a:lvl8pPr marL="1371600" algn="l" rtl="0" fontAlgn="base">
        <a:spcBef>
          <a:spcPct val="0"/>
        </a:spcBef>
        <a:spcAft>
          <a:spcPct val="0"/>
        </a:spcAft>
        <a:defRPr sz="2800" b="1">
          <a:solidFill>
            <a:srgbClr val="005AA9"/>
          </a:solidFill>
          <a:latin typeface="Arial" charset="0"/>
        </a:defRPr>
      </a:lvl8pPr>
      <a:lvl9pPr marL="1828800" algn="l" rtl="0" fontAlgn="base">
        <a:spcBef>
          <a:spcPct val="0"/>
        </a:spcBef>
        <a:spcAft>
          <a:spcPct val="0"/>
        </a:spcAft>
        <a:defRPr sz="2800" b="1">
          <a:solidFill>
            <a:srgbClr val="005AA9"/>
          </a:solidFill>
          <a:latin typeface="Arial" charset="0"/>
        </a:defRPr>
      </a:lvl9pPr>
    </p:titleStyle>
    <p:bodyStyle>
      <a:lvl1pPr marL="288925" indent="-288925" algn="l" rtl="0" eaLnBrk="0" fontAlgn="base" hangingPunct="0">
        <a:lnSpc>
          <a:spcPct val="120000"/>
        </a:lnSpc>
        <a:spcBef>
          <a:spcPct val="60000"/>
        </a:spcBef>
        <a:spcAft>
          <a:spcPct val="0"/>
        </a:spcAft>
        <a:buClr>
          <a:schemeClr val="bg2"/>
        </a:buClr>
        <a:buChar char="•"/>
        <a:defRPr sz="2400" b="1">
          <a:solidFill>
            <a:srgbClr val="134183"/>
          </a:solidFill>
          <a:latin typeface="+mn-lt"/>
          <a:ea typeface="+mn-ea"/>
          <a:cs typeface="+mn-cs"/>
        </a:defRPr>
      </a:lvl1pPr>
      <a:lvl2pPr marL="739775" indent="-225425" algn="l" rtl="0" eaLnBrk="0" fontAlgn="base" hangingPunct="0">
        <a:lnSpc>
          <a:spcPct val="110000"/>
        </a:lnSpc>
        <a:spcBef>
          <a:spcPct val="15000"/>
        </a:spcBef>
        <a:spcAft>
          <a:spcPct val="10000"/>
        </a:spcAft>
        <a:buClr>
          <a:schemeClr val="bg2"/>
        </a:buClr>
        <a:buChar char="•"/>
        <a:defRPr sz="2000" b="1">
          <a:solidFill>
            <a:srgbClr val="134183"/>
          </a:solidFill>
          <a:latin typeface="+mn-lt"/>
        </a:defRPr>
      </a:lvl2pPr>
      <a:lvl3pPr marL="1139825" indent="-200025" algn="l" rtl="0" eaLnBrk="0" fontAlgn="base" hangingPunct="0">
        <a:lnSpc>
          <a:spcPct val="110000"/>
        </a:lnSpc>
        <a:spcBef>
          <a:spcPct val="10000"/>
        </a:spcBef>
        <a:spcAft>
          <a:spcPct val="15000"/>
        </a:spcAft>
        <a:buClr>
          <a:schemeClr val="bg2"/>
        </a:buClr>
        <a:buChar char="•"/>
        <a:defRPr>
          <a:solidFill>
            <a:srgbClr val="134183"/>
          </a:solidFill>
          <a:latin typeface="+mn-lt"/>
        </a:defRPr>
      </a:lvl3pPr>
      <a:lvl4pPr marL="1600200" indent="-228600" algn="l" rtl="0" eaLnBrk="0" fontAlgn="base" hangingPunct="0">
        <a:spcBef>
          <a:spcPct val="20000"/>
        </a:spcBef>
        <a:spcAft>
          <a:spcPct val="0"/>
        </a:spcAft>
        <a:buChar char=" "/>
        <a:defRPr sz="1200">
          <a:solidFill>
            <a:schemeClr val="tx1"/>
          </a:solidFill>
          <a:latin typeface="+mn-lt"/>
        </a:defRPr>
      </a:lvl4pPr>
      <a:lvl5pPr marL="2057400" indent="-228600" algn="l" rtl="0" eaLnBrk="0" fontAlgn="base" hangingPunct="0">
        <a:spcBef>
          <a:spcPct val="20000"/>
        </a:spcBef>
        <a:spcAft>
          <a:spcPct val="0"/>
        </a:spcAft>
        <a:buChar char=" "/>
        <a:defRPr sz="1000">
          <a:solidFill>
            <a:schemeClr val="tx1"/>
          </a:solidFill>
          <a:latin typeface="+mn-lt"/>
        </a:defRPr>
      </a:lvl5pPr>
      <a:lvl6pPr marL="2514600" indent="-228600" algn="l" rtl="0" eaLnBrk="0" fontAlgn="base" hangingPunct="0">
        <a:spcBef>
          <a:spcPct val="20000"/>
        </a:spcBef>
        <a:spcAft>
          <a:spcPct val="0"/>
        </a:spcAft>
        <a:buChar char=" "/>
        <a:defRPr sz="1000">
          <a:solidFill>
            <a:schemeClr val="tx1"/>
          </a:solidFill>
          <a:latin typeface="+mn-lt"/>
        </a:defRPr>
      </a:lvl6pPr>
      <a:lvl7pPr marL="2971800" indent="-228600" algn="l" rtl="0" eaLnBrk="0" fontAlgn="base" hangingPunct="0">
        <a:spcBef>
          <a:spcPct val="20000"/>
        </a:spcBef>
        <a:spcAft>
          <a:spcPct val="0"/>
        </a:spcAft>
        <a:buChar char=" "/>
        <a:defRPr sz="1000">
          <a:solidFill>
            <a:schemeClr val="tx1"/>
          </a:solidFill>
          <a:latin typeface="+mn-lt"/>
        </a:defRPr>
      </a:lvl7pPr>
      <a:lvl8pPr marL="3429000" indent="-228600" algn="l" rtl="0" eaLnBrk="0" fontAlgn="base" hangingPunct="0">
        <a:spcBef>
          <a:spcPct val="20000"/>
        </a:spcBef>
        <a:spcAft>
          <a:spcPct val="0"/>
        </a:spcAft>
        <a:buChar char=" "/>
        <a:defRPr sz="1000">
          <a:solidFill>
            <a:schemeClr val="tx1"/>
          </a:solidFill>
          <a:latin typeface="+mn-lt"/>
        </a:defRPr>
      </a:lvl8pPr>
      <a:lvl9pPr marL="3886200" indent="-228600" algn="l" rtl="0" eaLnBrk="0" fontAlgn="base" hangingPunct="0">
        <a:spcBef>
          <a:spcPct val="20000"/>
        </a:spcBef>
        <a:spcAft>
          <a:spcPct val="0"/>
        </a:spcAft>
        <a:buChar char=" "/>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0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slideLayout" Target="../slideLayouts/slideLayout2.xml"/><Relationship Id="rId7" Type="http://schemas.openxmlformats.org/officeDocument/2006/relationships/oleObject" Target="../embeddings/oleObject4.bin"/><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3.bin"/><Relationship Id="rId4" Type="http://schemas.openxmlformats.org/officeDocument/2006/relationships/notesSlide" Target="../notesSlides/notesSlide101.xml"/><Relationship Id="rId9" Type="http://schemas.openxmlformats.org/officeDocument/2006/relationships/image" Target="../media/image16.png"/></Relationships>
</file>

<file path=ppt/slides/_rels/slide10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slideLayout" Target="../slideLayouts/slideLayout2.xml"/><Relationship Id="rId7" Type="http://schemas.openxmlformats.org/officeDocument/2006/relationships/oleObject" Target="../embeddings/oleObject6.bin"/><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17.emf"/><Relationship Id="rId5" Type="http://schemas.openxmlformats.org/officeDocument/2006/relationships/oleObject" Target="../embeddings/oleObject5.bin"/><Relationship Id="rId4" Type="http://schemas.openxmlformats.org/officeDocument/2006/relationships/notesSlide" Target="../notesSlides/notesSlide102.xml"/><Relationship Id="rId9" Type="http://schemas.openxmlformats.org/officeDocument/2006/relationships/image" Target="../media/image16.png"/></Relationships>
</file>

<file path=ppt/slides/_rels/slide103.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slideLayout" Target="../slideLayouts/slideLayout2.xml"/><Relationship Id="rId7" Type="http://schemas.openxmlformats.org/officeDocument/2006/relationships/oleObject" Target="../embeddings/oleObject8.bin"/><Relationship Id="rId2" Type="http://schemas.openxmlformats.org/officeDocument/2006/relationships/tags" Target="../tags/tag6.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7.bin"/><Relationship Id="rId4" Type="http://schemas.openxmlformats.org/officeDocument/2006/relationships/notesSlide" Target="../notesSlides/notesSlide103.xml"/><Relationship Id="rId9" Type="http://schemas.openxmlformats.org/officeDocument/2006/relationships/image" Target="../media/image16.png"/></Relationships>
</file>

<file path=ppt/slides/_rels/slide104.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slideLayout" Target="../slideLayouts/slideLayout2.xml"/><Relationship Id="rId7" Type="http://schemas.openxmlformats.org/officeDocument/2006/relationships/oleObject" Target="../embeddings/oleObject10.bin"/><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9.bin"/><Relationship Id="rId4" Type="http://schemas.openxmlformats.org/officeDocument/2006/relationships/notesSlide" Target="../notesSlides/notesSlide104.xml"/><Relationship Id="rId9" Type="http://schemas.openxmlformats.org/officeDocument/2006/relationships/image" Target="../media/image16.png"/></Relationships>
</file>

<file path=ppt/slides/_rels/slide105.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slideLayout" Target="../slideLayouts/slideLayout2.xml"/><Relationship Id="rId7" Type="http://schemas.openxmlformats.org/officeDocument/2006/relationships/oleObject" Target="../embeddings/oleObject12.bin"/><Relationship Id="rId2" Type="http://schemas.openxmlformats.org/officeDocument/2006/relationships/tags" Target="../tags/tag8.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notesSlide" Target="../notesSlides/notesSlide105.xml"/><Relationship Id="rId9" Type="http://schemas.openxmlformats.org/officeDocument/2006/relationships/image" Target="../media/image16.png"/></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slideLayout" Target="../slideLayouts/slideLayout2.xml"/><Relationship Id="rId7" Type="http://schemas.openxmlformats.org/officeDocument/2006/relationships/oleObject" Target="../embeddings/oleObject2.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1.bin"/><Relationship Id="rId4"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1"/>
          <p:cNvSpPr>
            <a:spLocks noGrp="1" noChangeArrowheads="1"/>
          </p:cNvSpPr>
          <p:nvPr>
            <p:ph type="ctrTitle"/>
          </p:nvPr>
        </p:nvSpPr>
        <p:spPr>
          <a:xfrm>
            <a:off x="0" y="2925763"/>
            <a:ext cx="9121775" cy="2506662"/>
          </a:xfrm>
        </p:spPr>
        <p:txBody>
          <a:bodyPr lIns="90000" rIns="90000"/>
          <a:lstStyle/>
          <a:p>
            <a:pPr marL="90000" eaLnBrk="1" hangingPunct="1"/>
            <a:r>
              <a:rPr lang="en-GB" dirty="0" smtClean="0"/>
              <a:t>Introduction to Database design concepts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54782" y="3886918"/>
            <a:ext cx="2639573" cy="240487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History and background</a:t>
            </a:r>
            <a:endParaRPr lang="en-GB" dirty="0"/>
          </a:p>
        </p:txBody>
      </p:sp>
      <p:sp>
        <p:nvSpPr>
          <p:cNvPr id="3" name="Content Placeholder 2"/>
          <p:cNvSpPr>
            <a:spLocks noGrp="1"/>
          </p:cNvSpPr>
          <p:nvPr>
            <p:ph idx="1"/>
          </p:nvPr>
        </p:nvSpPr>
        <p:spPr/>
        <p:txBody>
          <a:bodyPr/>
          <a:lstStyle/>
          <a:p>
            <a:r>
              <a:rPr lang="en-GB" dirty="0" smtClean="0"/>
              <a:t>Indexed files</a:t>
            </a:r>
          </a:p>
          <a:p>
            <a:pPr marL="0" indent="0">
              <a:buNone/>
            </a:pPr>
            <a:r>
              <a:rPr lang="en-GB" dirty="0" smtClean="0"/>
              <a:t>To get around some of the issues on the previous slide, files started being made with a built in index …</a:t>
            </a:r>
          </a:p>
          <a:p>
            <a:pPr marL="0" indent="0">
              <a:buNone/>
            </a:pPr>
            <a:endParaRPr lang="en-GB" sz="1200" dirty="0" smtClean="0"/>
          </a:p>
          <a:p>
            <a:pPr marL="0" indent="0">
              <a:buNone/>
            </a:pPr>
            <a:r>
              <a:rPr lang="en-GB" sz="1200" dirty="0" smtClean="0"/>
              <a:t>					The first few records hold pairs of data (an ID and a 					location).</a:t>
            </a:r>
          </a:p>
          <a:p>
            <a:pPr marL="0" indent="0">
              <a:lnSpc>
                <a:spcPct val="100000"/>
              </a:lnSpc>
              <a:spcBef>
                <a:spcPts val="600"/>
              </a:spcBef>
              <a:buNone/>
            </a:pPr>
            <a:r>
              <a:rPr lang="en-GB" sz="1200" dirty="0" smtClean="0"/>
              <a:t>1</a:t>
            </a:r>
          </a:p>
          <a:p>
            <a:pPr marL="0" indent="0">
              <a:lnSpc>
                <a:spcPct val="100000"/>
              </a:lnSpc>
              <a:spcBef>
                <a:spcPts val="600"/>
              </a:spcBef>
              <a:buNone/>
            </a:pPr>
            <a:r>
              <a:rPr lang="en-GB" sz="1200" dirty="0" smtClean="0"/>
              <a:t>2					</a:t>
            </a:r>
            <a:r>
              <a:rPr lang="en-GB" sz="1200" dirty="0"/>
              <a:t>The actual data is held after the index</a:t>
            </a:r>
            <a:r>
              <a:rPr lang="en-GB" sz="1200" dirty="0" smtClean="0"/>
              <a:t>.</a:t>
            </a:r>
          </a:p>
          <a:p>
            <a:pPr marL="0" indent="0">
              <a:lnSpc>
                <a:spcPct val="100000"/>
              </a:lnSpc>
              <a:spcBef>
                <a:spcPts val="600"/>
              </a:spcBef>
              <a:buNone/>
            </a:pPr>
            <a:r>
              <a:rPr lang="en-GB" sz="1200" dirty="0" smtClean="0"/>
              <a:t>3					</a:t>
            </a:r>
          </a:p>
          <a:p>
            <a:pPr marL="0" indent="0">
              <a:lnSpc>
                <a:spcPct val="100000"/>
              </a:lnSpc>
              <a:spcBef>
                <a:spcPts val="600"/>
              </a:spcBef>
              <a:buNone/>
            </a:pPr>
            <a:r>
              <a:rPr lang="en-GB" sz="1200" dirty="0" smtClean="0"/>
              <a:t>4					</a:t>
            </a:r>
            <a:r>
              <a:rPr lang="en-GB" sz="1200" dirty="0"/>
              <a:t>This means you can quickly locate a single</a:t>
            </a:r>
          </a:p>
          <a:p>
            <a:pPr marL="0" indent="0">
              <a:lnSpc>
                <a:spcPct val="100000"/>
              </a:lnSpc>
              <a:spcBef>
                <a:spcPts val="600"/>
              </a:spcBef>
              <a:buNone/>
            </a:pPr>
            <a:r>
              <a:rPr lang="en-GB" sz="1200" dirty="0" smtClean="0"/>
              <a:t>5					record, or delete one, or add one into an</a:t>
            </a:r>
          </a:p>
          <a:p>
            <a:pPr marL="0" indent="0">
              <a:lnSpc>
                <a:spcPct val="100000"/>
              </a:lnSpc>
              <a:spcBef>
                <a:spcPts val="600"/>
              </a:spcBef>
              <a:buNone/>
            </a:pPr>
            <a:r>
              <a:rPr lang="en-GB" sz="1200" dirty="0" smtClean="0"/>
              <a:t>6					empty space</a:t>
            </a:r>
          </a:p>
          <a:p>
            <a:pPr marL="0" indent="0">
              <a:lnSpc>
                <a:spcPct val="100000"/>
              </a:lnSpc>
              <a:spcBef>
                <a:spcPts val="600"/>
              </a:spcBef>
              <a:buNone/>
            </a:pPr>
            <a:r>
              <a:rPr lang="en-GB" sz="1200" dirty="0" smtClean="0"/>
              <a:t>7</a:t>
            </a:r>
          </a:p>
          <a:p>
            <a:pPr marL="0" indent="0">
              <a:lnSpc>
                <a:spcPct val="100000"/>
              </a:lnSpc>
              <a:spcBef>
                <a:spcPts val="600"/>
              </a:spcBef>
              <a:buNone/>
            </a:pPr>
            <a:r>
              <a:rPr lang="en-GB" sz="1200" dirty="0" smtClean="0"/>
              <a:t>8					But what if you wanted to add another record to</a:t>
            </a:r>
          </a:p>
          <a:p>
            <a:pPr marL="0" indent="0">
              <a:lnSpc>
                <a:spcPct val="100000"/>
              </a:lnSpc>
              <a:spcBef>
                <a:spcPts val="600"/>
              </a:spcBef>
              <a:buNone/>
            </a:pPr>
            <a:r>
              <a:rPr lang="en-GB" sz="1200" dirty="0" smtClean="0"/>
              <a:t>					this full file?</a:t>
            </a:r>
          </a:p>
        </p:txBody>
      </p:sp>
      <p:sp>
        <p:nvSpPr>
          <p:cNvPr id="5" name="TextBox 4"/>
          <p:cNvSpPr txBox="1"/>
          <p:nvPr/>
        </p:nvSpPr>
        <p:spPr>
          <a:xfrm>
            <a:off x="647700" y="3124200"/>
            <a:ext cx="2880000" cy="246221"/>
          </a:xfrm>
          <a:prstGeom prst="rect">
            <a:avLst/>
          </a:prstGeom>
          <a:noFill/>
          <a:ln>
            <a:solidFill>
              <a:srgbClr val="000000"/>
            </a:solidFill>
          </a:ln>
        </p:spPr>
        <p:txBody>
          <a:bodyPr wrap="square" rtlCol="0">
            <a:spAutoFit/>
          </a:bodyPr>
          <a:lstStyle/>
          <a:p>
            <a:endParaRPr lang="en-GB" dirty="0"/>
          </a:p>
        </p:txBody>
      </p:sp>
      <p:sp>
        <p:nvSpPr>
          <p:cNvPr id="6" name="TextBox 5"/>
          <p:cNvSpPr txBox="1"/>
          <p:nvPr/>
        </p:nvSpPr>
        <p:spPr>
          <a:xfrm>
            <a:off x="647700" y="3371850"/>
            <a:ext cx="2880000" cy="246221"/>
          </a:xfrm>
          <a:prstGeom prst="rect">
            <a:avLst/>
          </a:prstGeom>
          <a:noFill/>
          <a:ln>
            <a:solidFill>
              <a:srgbClr val="000000"/>
            </a:solidFill>
          </a:ln>
        </p:spPr>
        <p:txBody>
          <a:bodyPr wrap="square" rtlCol="0">
            <a:spAutoFit/>
          </a:bodyPr>
          <a:lstStyle/>
          <a:p>
            <a:endParaRPr lang="en-GB" dirty="0"/>
          </a:p>
        </p:txBody>
      </p:sp>
      <p:sp>
        <p:nvSpPr>
          <p:cNvPr id="7" name="TextBox 6"/>
          <p:cNvSpPr txBox="1"/>
          <p:nvPr/>
        </p:nvSpPr>
        <p:spPr>
          <a:xfrm>
            <a:off x="647700" y="3619500"/>
            <a:ext cx="2880000" cy="246221"/>
          </a:xfrm>
          <a:prstGeom prst="rect">
            <a:avLst/>
          </a:prstGeom>
          <a:noFill/>
          <a:ln>
            <a:solidFill>
              <a:srgbClr val="000000"/>
            </a:solidFill>
          </a:ln>
        </p:spPr>
        <p:txBody>
          <a:bodyPr wrap="square" rtlCol="0">
            <a:spAutoFit/>
          </a:bodyPr>
          <a:lstStyle/>
          <a:p>
            <a:r>
              <a:rPr lang="en-GB" dirty="0" smtClean="0"/>
              <a:t>A      data about A</a:t>
            </a:r>
            <a:endParaRPr lang="en-GB" dirty="0"/>
          </a:p>
        </p:txBody>
      </p:sp>
      <p:sp>
        <p:nvSpPr>
          <p:cNvPr id="8" name="TextBox 7"/>
          <p:cNvSpPr txBox="1"/>
          <p:nvPr/>
        </p:nvSpPr>
        <p:spPr>
          <a:xfrm>
            <a:off x="647700" y="3867150"/>
            <a:ext cx="2880000" cy="246221"/>
          </a:xfrm>
          <a:prstGeom prst="rect">
            <a:avLst/>
          </a:prstGeom>
          <a:noFill/>
          <a:ln>
            <a:solidFill>
              <a:srgbClr val="000000"/>
            </a:solidFill>
          </a:ln>
        </p:spPr>
        <p:txBody>
          <a:bodyPr wrap="square" rtlCol="0">
            <a:spAutoFit/>
          </a:bodyPr>
          <a:lstStyle/>
          <a:p>
            <a:r>
              <a:rPr lang="en-GB" dirty="0" smtClean="0"/>
              <a:t>B      data about B</a:t>
            </a:r>
            <a:endParaRPr lang="en-GB" dirty="0"/>
          </a:p>
        </p:txBody>
      </p:sp>
      <p:sp>
        <p:nvSpPr>
          <p:cNvPr id="9" name="TextBox 8"/>
          <p:cNvSpPr txBox="1"/>
          <p:nvPr/>
        </p:nvSpPr>
        <p:spPr>
          <a:xfrm>
            <a:off x="647700" y="4114800"/>
            <a:ext cx="2880000" cy="246221"/>
          </a:xfrm>
          <a:prstGeom prst="rect">
            <a:avLst/>
          </a:prstGeom>
          <a:noFill/>
          <a:ln>
            <a:solidFill>
              <a:srgbClr val="000000"/>
            </a:solidFill>
          </a:ln>
        </p:spPr>
        <p:txBody>
          <a:bodyPr wrap="square" rtlCol="0">
            <a:spAutoFit/>
          </a:bodyPr>
          <a:lstStyle/>
          <a:p>
            <a:r>
              <a:rPr lang="en-GB" dirty="0" smtClean="0"/>
              <a:t>C      data about C</a:t>
            </a:r>
            <a:endParaRPr lang="en-GB" dirty="0"/>
          </a:p>
        </p:txBody>
      </p:sp>
      <p:sp>
        <p:nvSpPr>
          <p:cNvPr id="10" name="TextBox 9"/>
          <p:cNvSpPr txBox="1"/>
          <p:nvPr/>
        </p:nvSpPr>
        <p:spPr>
          <a:xfrm>
            <a:off x="647700" y="4362450"/>
            <a:ext cx="2880000" cy="246221"/>
          </a:xfrm>
          <a:prstGeom prst="rect">
            <a:avLst/>
          </a:prstGeom>
          <a:noFill/>
          <a:ln>
            <a:solidFill>
              <a:srgbClr val="000000"/>
            </a:solidFill>
          </a:ln>
        </p:spPr>
        <p:txBody>
          <a:bodyPr wrap="square" rtlCol="0">
            <a:spAutoFit/>
          </a:bodyPr>
          <a:lstStyle/>
          <a:p>
            <a:r>
              <a:rPr lang="en-GB" dirty="0" smtClean="0"/>
              <a:t>D      data about D</a:t>
            </a:r>
            <a:endParaRPr lang="en-GB" dirty="0"/>
          </a:p>
        </p:txBody>
      </p:sp>
      <p:sp>
        <p:nvSpPr>
          <p:cNvPr id="11" name="TextBox 10"/>
          <p:cNvSpPr txBox="1"/>
          <p:nvPr/>
        </p:nvSpPr>
        <p:spPr>
          <a:xfrm>
            <a:off x="647700" y="4610100"/>
            <a:ext cx="2880000" cy="246221"/>
          </a:xfrm>
          <a:prstGeom prst="rect">
            <a:avLst/>
          </a:prstGeom>
          <a:noFill/>
          <a:ln>
            <a:solidFill>
              <a:srgbClr val="000000"/>
            </a:solidFill>
          </a:ln>
        </p:spPr>
        <p:txBody>
          <a:bodyPr wrap="square" rtlCol="0">
            <a:spAutoFit/>
          </a:bodyPr>
          <a:lstStyle/>
          <a:p>
            <a:r>
              <a:rPr lang="en-GB" dirty="0" smtClean="0"/>
              <a:t>E      data about E</a:t>
            </a:r>
            <a:endParaRPr lang="en-GB" dirty="0"/>
          </a:p>
        </p:txBody>
      </p:sp>
      <p:sp>
        <p:nvSpPr>
          <p:cNvPr id="12" name="TextBox 11"/>
          <p:cNvSpPr txBox="1"/>
          <p:nvPr/>
        </p:nvSpPr>
        <p:spPr>
          <a:xfrm>
            <a:off x="647700" y="4857750"/>
            <a:ext cx="2880000" cy="246221"/>
          </a:xfrm>
          <a:prstGeom prst="rect">
            <a:avLst/>
          </a:prstGeom>
          <a:noFill/>
          <a:ln>
            <a:solidFill>
              <a:srgbClr val="000000"/>
            </a:solidFill>
          </a:ln>
        </p:spPr>
        <p:txBody>
          <a:bodyPr wrap="square" rtlCol="0">
            <a:spAutoFit/>
          </a:bodyPr>
          <a:lstStyle/>
          <a:p>
            <a:r>
              <a:rPr lang="en-GB" dirty="0" smtClean="0"/>
              <a:t>J      data about J</a:t>
            </a:r>
            <a:endParaRPr lang="en-GB" dirty="0"/>
          </a:p>
        </p:txBody>
      </p:sp>
      <p:sp>
        <p:nvSpPr>
          <p:cNvPr id="13" name="TextBox 12"/>
          <p:cNvSpPr txBox="1"/>
          <p:nvPr/>
        </p:nvSpPr>
        <p:spPr>
          <a:xfrm>
            <a:off x="647700" y="5105400"/>
            <a:ext cx="2880000" cy="246221"/>
          </a:xfrm>
          <a:prstGeom prst="rect">
            <a:avLst/>
          </a:prstGeom>
          <a:noFill/>
          <a:ln>
            <a:solidFill>
              <a:srgbClr val="000000"/>
            </a:solidFill>
          </a:ln>
        </p:spPr>
        <p:txBody>
          <a:bodyPr wrap="square" rtlCol="0">
            <a:spAutoFit/>
          </a:bodyPr>
          <a:lstStyle/>
          <a:p>
            <a:r>
              <a:rPr lang="en-GB" dirty="0" smtClean="0"/>
              <a:t>G     data about G</a:t>
            </a:r>
            <a:endParaRPr lang="en-GB" dirty="0"/>
          </a:p>
        </p:txBody>
      </p:sp>
      <p:sp>
        <p:nvSpPr>
          <p:cNvPr id="14" name="TextBox 13"/>
          <p:cNvSpPr txBox="1"/>
          <p:nvPr/>
        </p:nvSpPr>
        <p:spPr>
          <a:xfrm>
            <a:off x="647700" y="5353050"/>
            <a:ext cx="2880000" cy="246221"/>
          </a:xfrm>
          <a:prstGeom prst="rect">
            <a:avLst/>
          </a:prstGeom>
          <a:noFill/>
          <a:ln>
            <a:solidFill>
              <a:srgbClr val="000000"/>
            </a:solidFill>
          </a:ln>
        </p:spPr>
        <p:txBody>
          <a:bodyPr wrap="square" rtlCol="0">
            <a:spAutoFit/>
          </a:bodyPr>
          <a:lstStyle/>
          <a:p>
            <a:r>
              <a:rPr lang="en-GB" dirty="0" smtClean="0"/>
              <a:t>H     data about H</a:t>
            </a:r>
            <a:endParaRPr lang="en-GB" dirty="0"/>
          </a:p>
        </p:txBody>
      </p:sp>
      <p:sp>
        <p:nvSpPr>
          <p:cNvPr id="20" name="TextBox 19"/>
          <p:cNvSpPr txBox="1"/>
          <p:nvPr/>
        </p:nvSpPr>
        <p:spPr>
          <a:xfrm>
            <a:off x="647700" y="3125621"/>
            <a:ext cx="720000" cy="244800"/>
          </a:xfrm>
          <a:prstGeom prst="rect">
            <a:avLst/>
          </a:prstGeom>
          <a:noFill/>
          <a:ln>
            <a:solidFill>
              <a:srgbClr val="000000"/>
            </a:solidFill>
          </a:ln>
        </p:spPr>
        <p:txBody>
          <a:bodyPr wrap="square" rtlCol="0">
            <a:spAutoFit/>
          </a:bodyPr>
          <a:lstStyle/>
          <a:p>
            <a:r>
              <a:rPr lang="en-GB" dirty="0" smtClean="0"/>
              <a:t>A     1</a:t>
            </a:r>
            <a:endParaRPr lang="en-GB" dirty="0"/>
          </a:p>
        </p:txBody>
      </p:sp>
      <p:sp>
        <p:nvSpPr>
          <p:cNvPr id="26" name="TextBox 25"/>
          <p:cNvSpPr txBox="1"/>
          <p:nvPr/>
        </p:nvSpPr>
        <p:spPr>
          <a:xfrm>
            <a:off x="1367700" y="3125621"/>
            <a:ext cx="720000" cy="244800"/>
          </a:xfrm>
          <a:prstGeom prst="rect">
            <a:avLst/>
          </a:prstGeom>
          <a:noFill/>
          <a:ln>
            <a:solidFill>
              <a:srgbClr val="000000"/>
            </a:solidFill>
          </a:ln>
        </p:spPr>
        <p:txBody>
          <a:bodyPr wrap="square" rtlCol="0">
            <a:spAutoFit/>
          </a:bodyPr>
          <a:lstStyle/>
          <a:p>
            <a:r>
              <a:rPr lang="en-GB" dirty="0" smtClean="0"/>
              <a:t>B     2</a:t>
            </a:r>
            <a:endParaRPr lang="en-GB" dirty="0"/>
          </a:p>
        </p:txBody>
      </p:sp>
      <p:sp>
        <p:nvSpPr>
          <p:cNvPr id="27" name="TextBox 26"/>
          <p:cNvSpPr txBox="1"/>
          <p:nvPr/>
        </p:nvSpPr>
        <p:spPr>
          <a:xfrm>
            <a:off x="2087700" y="3125621"/>
            <a:ext cx="720000" cy="244800"/>
          </a:xfrm>
          <a:prstGeom prst="rect">
            <a:avLst/>
          </a:prstGeom>
          <a:noFill/>
          <a:ln>
            <a:solidFill>
              <a:srgbClr val="000000"/>
            </a:solidFill>
          </a:ln>
        </p:spPr>
        <p:txBody>
          <a:bodyPr wrap="square" rtlCol="0">
            <a:spAutoFit/>
          </a:bodyPr>
          <a:lstStyle/>
          <a:p>
            <a:r>
              <a:rPr lang="en-GB" dirty="0" smtClean="0"/>
              <a:t>C     3</a:t>
            </a:r>
            <a:endParaRPr lang="en-GB" dirty="0"/>
          </a:p>
        </p:txBody>
      </p:sp>
      <p:sp>
        <p:nvSpPr>
          <p:cNvPr id="28" name="TextBox 27"/>
          <p:cNvSpPr txBox="1"/>
          <p:nvPr/>
        </p:nvSpPr>
        <p:spPr>
          <a:xfrm>
            <a:off x="2807700" y="3125621"/>
            <a:ext cx="720000" cy="244800"/>
          </a:xfrm>
          <a:prstGeom prst="rect">
            <a:avLst/>
          </a:prstGeom>
          <a:noFill/>
          <a:ln>
            <a:solidFill>
              <a:srgbClr val="000000"/>
            </a:solidFill>
          </a:ln>
        </p:spPr>
        <p:txBody>
          <a:bodyPr wrap="square" rtlCol="0">
            <a:spAutoFit/>
          </a:bodyPr>
          <a:lstStyle/>
          <a:p>
            <a:r>
              <a:rPr lang="en-GB" dirty="0" smtClean="0"/>
              <a:t>D     4</a:t>
            </a:r>
            <a:endParaRPr lang="en-GB" dirty="0"/>
          </a:p>
        </p:txBody>
      </p:sp>
      <p:sp>
        <p:nvSpPr>
          <p:cNvPr id="33" name="TextBox 32"/>
          <p:cNvSpPr txBox="1"/>
          <p:nvPr/>
        </p:nvSpPr>
        <p:spPr>
          <a:xfrm>
            <a:off x="647700" y="3373271"/>
            <a:ext cx="720000" cy="244800"/>
          </a:xfrm>
          <a:prstGeom prst="rect">
            <a:avLst/>
          </a:prstGeom>
          <a:noFill/>
          <a:ln>
            <a:solidFill>
              <a:srgbClr val="000000"/>
            </a:solidFill>
          </a:ln>
        </p:spPr>
        <p:txBody>
          <a:bodyPr wrap="square" rtlCol="0">
            <a:spAutoFit/>
          </a:bodyPr>
          <a:lstStyle/>
          <a:p>
            <a:r>
              <a:rPr lang="en-GB" dirty="0" smtClean="0"/>
              <a:t>E     5</a:t>
            </a:r>
            <a:endParaRPr lang="en-GB" dirty="0"/>
          </a:p>
        </p:txBody>
      </p:sp>
      <p:sp>
        <p:nvSpPr>
          <p:cNvPr id="34" name="TextBox 33"/>
          <p:cNvSpPr txBox="1"/>
          <p:nvPr/>
        </p:nvSpPr>
        <p:spPr>
          <a:xfrm>
            <a:off x="1367700" y="3373271"/>
            <a:ext cx="720000" cy="246221"/>
          </a:xfrm>
          <a:prstGeom prst="rect">
            <a:avLst/>
          </a:prstGeom>
          <a:noFill/>
          <a:ln>
            <a:solidFill>
              <a:srgbClr val="000000"/>
            </a:solidFill>
          </a:ln>
        </p:spPr>
        <p:txBody>
          <a:bodyPr wrap="square" rtlCol="0">
            <a:spAutoFit/>
          </a:bodyPr>
          <a:lstStyle/>
          <a:p>
            <a:r>
              <a:rPr lang="en-GB" dirty="0" smtClean="0"/>
              <a:t>G     7</a:t>
            </a:r>
            <a:endParaRPr lang="en-GB" dirty="0"/>
          </a:p>
        </p:txBody>
      </p:sp>
      <p:sp>
        <p:nvSpPr>
          <p:cNvPr id="35" name="TextBox 34"/>
          <p:cNvSpPr txBox="1"/>
          <p:nvPr/>
        </p:nvSpPr>
        <p:spPr>
          <a:xfrm>
            <a:off x="2087700" y="3373271"/>
            <a:ext cx="720000" cy="244800"/>
          </a:xfrm>
          <a:prstGeom prst="rect">
            <a:avLst/>
          </a:prstGeom>
          <a:noFill/>
          <a:ln>
            <a:solidFill>
              <a:srgbClr val="000000"/>
            </a:solidFill>
          </a:ln>
        </p:spPr>
        <p:txBody>
          <a:bodyPr wrap="square" rtlCol="0">
            <a:spAutoFit/>
          </a:bodyPr>
          <a:lstStyle/>
          <a:p>
            <a:r>
              <a:rPr lang="en-GB" dirty="0" smtClean="0"/>
              <a:t>H     8</a:t>
            </a:r>
            <a:endParaRPr lang="en-GB" dirty="0"/>
          </a:p>
        </p:txBody>
      </p:sp>
      <p:sp>
        <p:nvSpPr>
          <p:cNvPr id="36" name="TextBox 35"/>
          <p:cNvSpPr txBox="1"/>
          <p:nvPr/>
        </p:nvSpPr>
        <p:spPr>
          <a:xfrm>
            <a:off x="2807700" y="3373271"/>
            <a:ext cx="720000" cy="244800"/>
          </a:xfrm>
          <a:prstGeom prst="rect">
            <a:avLst/>
          </a:prstGeom>
          <a:noFill/>
          <a:ln>
            <a:solidFill>
              <a:srgbClr val="000000"/>
            </a:solidFill>
          </a:ln>
        </p:spPr>
        <p:txBody>
          <a:bodyPr wrap="square" rtlCol="0">
            <a:spAutoFit/>
          </a:bodyPr>
          <a:lstStyle/>
          <a:p>
            <a:r>
              <a:rPr lang="en-GB" dirty="0" smtClean="0"/>
              <a:t>J      6</a:t>
            </a:r>
            <a:endParaRPr lang="en-GB" dirty="0"/>
          </a:p>
        </p:txBody>
      </p:sp>
      <p:sp>
        <p:nvSpPr>
          <p:cNvPr id="37" name="TextBox 36"/>
          <p:cNvSpPr txBox="1"/>
          <p:nvPr/>
        </p:nvSpPr>
        <p:spPr>
          <a:xfrm>
            <a:off x="3543300" y="3247310"/>
            <a:ext cx="1257300" cy="246221"/>
          </a:xfrm>
          <a:prstGeom prst="rect">
            <a:avLst/>
          </a:prstGeom>
          <a:noFill/>
        </p:spPr>
        <p:txBody>
          <a:bodyPr wrap="square" rtlCol="0">
            <a:spAutoFit/>
          </a:bodyPr>
          <a:lstStyle/>
          <a:p>
            <a:r>
              <a:rPr lang="en-GB" dirty="0" smtClean="0"/>
              <a:t>Index records</a:t>
            </a:r>
            <a:endParaRPr lang="en-GB" dirty="0"/>
          </a:p>
        </p:txBody>
      </p:sp>
      <p:sp>
        <p:nvSpPr>
          <p:cNvPr id="38" name="TextBox 37"/>
          <p:cNvSpPr txBox="1"/>
          <p:nvPr/>
        </p:nvSpPr>
        <p:spPr>
          <a:xfrm>
            <a:off x="3543300" y="4295060"/>
            <a:ext cx="1257300" cy="246221"/>
          </a:xfrm>
          <a:prstGeom prst="rect">
            <a:avLst/>
          </a:prstGeom>
          <a:noFill/>
        </p:spPr>
        <p:txBody>
          <a:bodyPr wrap="square" rtlCol="0">
            <a:spAutoFit/>
          </a:bodyPr>
          <a:lstStyle/>
          <a:p>
            <a:r>
              <a:rPr lang="en-GB" dirty="0" smtClean="0"/>
              <a:t>Data records</a:t>
            </a:r>
            <a:endParaRPr lang="en-GB" dirty="0"/>
          </a:p>
        </p:txBody>
      </p:sp>
      <p:sp>
        <p:nvSpPr>
          <p:cNvPr id="39" name="TextBox 38"/>
          <p:cNvSpPr txBox="1"/>
          <p:nvPr/>
        </p:nvSpPr>
        <p:spPr>
          <a:xfrm>
            <a:off x="1581150" y="2771060"/>
            <a:ext cx="1257300" cy="246221"/>
          </a:xfrm>
          <a:prstGeom prst="rect">
            <a:avLst/>
          </a:prstGeom>
          <a:noFill/>
        </p:spPr>
        <p:txBody>
          <a:bodyPr wrap="square" rtlCol="0">
            <a:spAutoFit/>
          </a:bodyPr>
          <a:lstStyle/>
          <a:p>
            <a:r>
              <a:rPr lang="en-GB" dirty="0" smtClean="0"/>
              <a:t>File</a:t>
            </a:r>
            <a:endParaRPr lang="en-GB" dirty="0"/>
          </a:p>
        </p:txBody>
      </p:sp>
    </p:spTree>
    <p:extLst>
      <p:ext uri="{BB962C8B-B14F-4D97-AF65-F5344CB8AC3E}">
        <p14:creationId xmlns:p14="http://schemas.microsoft.com/office/powerpoint/2010/main" val="8581792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p:txBody>
          <a:bodyPr/>
          <a:lstStyle/>
          <a:p>
            <a:r>
              <a:rPr lang="en-GB" altLang="en-US" dirty="0" smtClean="0"/>
              <a:t>Database Implementation</a:t>
            </a:r>
          </a:p>
        </p:txBody>
      </p:sp>
      <p:sp>
        <p:nvSpPr>
          <p:cNvPr id="12293" name="Rectangle 5"/>
          <p:cNvSpPr>
            <a:spLocks noGrp="1" noChangeArrowheads="1"/>
          </p:cNvSpPr>
          <p:nvPr>
            <p:ph idx="1"/>
          </p:nvPr>
        </p:nvSpPr>
        <p:spPr/>
        <p:txBody>
          <a:bodyPr/>
          <a:lstStyle/>
          <a:p>
            <a:r>
              <a:rPr lang="en-GB" altLang="en-US" dirty="0" smtClean="0"/>
              <a:t>Implementing referential integrity</a:t>
            </a:r>
          </a:p>
          <a:p>
            <a:r>
              <a:rPr lang="en-GB" altLang="en-US" dirty="0" smtClean="0"/>
              <a:t>Many DBMSs use their own features to implement referential integrity</a:t>
            </a:r>
          </a:p>
          <a:p>
            <a:r>
              <a:rPr lang="en-GB" altLang="en-US" dirty="0" smtClean="0"/>
              <a:t>Procedural referential integrity </a:t>
            </a:r>
          </a:p>
          <a:p>
            <a:pPr lvl="1"/>
            <a:r>
              <a:rPr lang="en-GB" altLang="en-US" dirty="0" smtClean="0"/>
              <a:t>Triggers</a:t>
            </a:r>
          </a:p>
          <a:p>
            <a:pPr lvl="2"/>
            <a:r>
              <a:rPr lang="en-GB" altLang="en-US" dirty="0" smtClean="0"/>
              <a:t>SQL Server, Oracle etc.</a:t>
            </a:r>
          </a:p>
          <a:p>
            <a:pPr lvl="2"/>
            <a:r>
              <a:rPr lang="en-GB" altLang="en-US" dirty="0" smtClean="0"/>
              <a:t>More coding effort required but more flexible</a:t>
            </a:r>
          </a:p>
          <a:p>
            <a:pPr lvl="2"/>
            <a:r>
              <a:rPr lang="en-GB" altLang="en-US" dirty="0" smtClean="0"/>
              <a:t>Uses non-standard procedural extensions to the SQL language</a:t>
            </a:r>
          </a:p>
          <a:p>
            <a:r>
              <a:rPr lang="en-GB" altLang="en-US" dirty="0" smtClean="0"/>
              <a:t>Declarative referential integrity</a:t>
            </a:r>
          </a:p>
          <a:p>
            <a:pPr lvl="1"/>
            <a:r>
              <a:rPr lang="en-GB" altLang="en-US" dirty="0" smtClean="0"/>
              <a:t>Almost universally supported nowadays</a:t>
            </a:r>
          </a:p>
          <a:p>
            <a:pPr lvl="1"/>
            <a:r>
              <a:rPr lang="en-GB" altLang="en-US" dirty="0" smtClean="0"/>
              <a:t>Referential integrity constraints are specified on TABLE CREATE statements</a:t>
            </a:r>
          </a:p>
        </p:txBody>
      </p:sp>
    </p:spTree>
    <p:custDataLst>
      <p:tags r:id="rId1"/>
    </p:custDataLst>
    <p:extLst>
      <p:ext uri="{BB962C8B-B14F-4D97-AF65-F5344CB8AC3E}">
        <p14:creationId xmlns:p14="http://schemas.microsoft.com/office/powerpoint/2010/main" val="2052520082"/>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
          <p:cNvSpPr txBox="1">
            <a:spLocks noChangeArrowheads="1"/>
          </p:cNvSpPr>
          <p:nvPr/>
        </p:nvSpPr>
        <p:spPr bwMode="auto">
          <a:xfrm>
            <a:off x="249238" y="1071563"/>
            <a:ext cx="8709025" cy="5568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8925" indent="-288925" algn="l" rtl="0" eaLnBrk="0" fontAlgn="base" hangingPunct="0">
              <a:lnSpc>
                <a:spcPct val="120000"/>
              </a:lnSpc>
              <a:spcBef>
                <a:spcPct val="60000"/>
              </a:spcBef>
              <a:spcAft>
                <a:spcPct val="0"/>
              </a:spcAft>
              <a:buClr>
                <a:schemeClr val="bg2"/>
              </a:buClr>
              <a:buChar char="•"/>
              <a:defRPr sz="2400" b="1">
                <a:solidFill>
                  <a:srgbClr val="134183"/>
                </a:solidFill>
                <a:latin typeface="+mn-lt"/>
                <a:ea typeface="+mn-ea"/>
                <a:cs typeface="+mn-cs"/>
              </a:defRPr>
            </a:lvl1pPr>
            <a:lvl2pPr marL="739775" indent="-225425" algn="l" rtl="0" eaLnBrk="0" fontAlgn="base" hangingPunct="0">
              <a:lnSpc>
                <a:spcPct val="110000"/>
              </a:lnSpc>
              <a:spcBef>
                <a:spcPct val="15000"/>
              </a:spcBef>
              <a:spcAft>
                <a:spcPct val="10000"/>
              </a:spcAft>
              <a:buClr>
                <a:schemeClr val="bg2"/>
              </a:buClr>
              <a:buChar char="•"/>
              <a:defRPr sz="2000" b="1">
                <a:solidFill>
                  <a:srgbClr val="134183"/>
                </a:solidFill>
                <a:latin typeface="+mn-lt"/>
              </a:defRPr>
            </a:lvl2pPr>
            <a:lvl3pPr marL="1139825" indent="-200025" algn="l" rtl="0" eaLnBrk="0" fontAlgn="base" hangingPunct="0">
              <a:lnSpc>
                <a:spcPct val="110000"/>
              </a:lnSpc>
              <a:spcBef>
                <a:spcPct val="10000"/>
              </a:spcBef>
              <a:spcAft>
                <a:spcPct val="15000"/>
              </a:spcAft>
              <a:buClr>
                <a:schemeClr val="bg2"/>
              </a:buClr>
              <a:buChar char="•"/>
              <a:defRPr>
                <a:solidFill>
                  <a:srgbClr val="134183"/>
                </a:solidFill>
                <a:latin typeface="+mn-lt"/>
              </a:defRPr>
            </a:lvl3pPr>
            <a:lvl4pPr marL="1600200" indent="-228600" algn="l" rtl="0" eaLnBrk="0" fontAlgn="base" hangingPunct="0">
              <a:spcBef>
                <a:spcPct val="20000"/>
              </a:spcBef>
              <a:spcAft>
                <a:spcPct val="0"/>
              </a:spcAft>
              <a:buChar char=" "/>
              <a:defRPr sz="1200">
                <a:solidFill>
                  <a:schemeClr val="tx1"/>
                </a:solidFill>
                <a:latin typeface="+mn-lt"/>
              </a:defRPr>
            </a:lvl4pPr>
            <a:lvl5pPr marL="2057400" indent="-228600" algn="l" rtl="0" eaLnBrk="0" fontAlgn="base" hangingPunct="0">
              <a:spcBef>
                <a:spcPct val="20000"/>
              </a:spcBef>
              <a:spcAft>
                <a:spcPct val="0"/>
              </a:spcAft>
              <a:buChar char=" "/>
              <a:defRPr sz="1000">
                <a:solidFill>
                  <a:schemeClr val="tx1"/>
                </a:solidFill>
                <a:latin typeface="+mn-lt"/>
              </a:defRPr>
            </a:lvl5pPr>
            <a:lvl6pPr marL="2514600" indent="-228600" algn="l" rtl="0" eaLnBrk="0" fontAlgn="base" hangingPunct="0">
              <a:spcBef>
                <a:spcPct val="20000"/>
              </a:spcBef>
              <a:spcAft>
                <a:spcPct val="0"/>
              </a:spcAft>
              <a:buChar char=" "/>
              <a:defRPr sz="1000">
                <a:solidFill>
                  <a:schemeClr val="tx1"/>
                </a:solidFill>
                <a:latin typeface="+mn-lt"/>
              </a:defRPr>
            </a:lvl6pPr>
            <a:lvl7pPr marL="2971800" indent="-228600" algn="l" rtl="0" eaLnBrk="0" fontAlgn="base" hangingPunct="0">
              <a:spcBef>
                <a:spcPct val="20000"/>
              </a:spcBef>
              <a:spcAft>
                <a:spcPct val="0"/>
              </a:spcAft>
              <a:buChar char=" "/>
              <a:defRPr sz="1000">
                <a:solidFill>
                  <a:schemeClr val="tx1"/>
                </a:solidFill>
                <a:latin typeface="+mn-lt"/>
              </a:defRPr>
            </a:lvl7pPr>
            <a:lvl8pPr marL="3429000" indent="-228600" algn="l" rtl="0" eaLnBrk="0" fontAlgn="base" hangingPunct="0">
              <a:spcBef>
                <a:spcPct val="20000"/>
              </a:spcBef>
              <a:spcAft>
                <a:spcPct val="0"/>
              </a:spcAft>
              <a:buChar char=" "/>
              <a:defRPr sz="1000">
                <a:solidFill>
                  <a:schemeClr val="tx1"/>
                </a:solidFill>
                <a:latin typeface="+mn-lt"/>
              </a:defRPr>
            </a:lvl8pPr>
            <a:lvl9pPr marL="3886200" indent="-228600" algn="l" rtl="0" eaLnBrk="0" fontAlgn="base" hangingPunct="0">
              <a:spcBef>
                <a:spcPct val="20000"/>
              </a:spcBef>
              <a:spcAft>
                <a:spcPct val="0"/>
              </a:spcAft>
              <a:buChar char=" "/>
              <a:defRPr sz="1000">
                <a:solidFill>
                  <a:schemeClr val="tx1"/>
                </a:solidFill>
                <a:latin typeface="+mn-lt"/>
              </a:defRPr>
            </a:lvl9pPr>
          </a:lstStyle>
          <a:p>
            <a:r>
              <a:rPr lang="en-GB" altLang="en-US" kern="0" dirty="0" smtClean="0"/>
              <a:t>On delete CASCADE</a:t>
            </a:r>
          </a:p>
        </p:txBody>
      </p:sp>
      <p:sp>
        <p:nvSpPr>
          <p:cNvPr id="14340" name="Rectangle 4"/>
          <p:cNvSpPr>
            <a:spLocks noChangeArrowheads="1"/>
          </p:cNvSpPr>
          <p:nvPr/>
        </p:nvSpPr>
        <p:spPr bwMode="auto">
          <a:xfrm>
            <a:off x="5653088" y="4706938"/>
            <a:ext cx="2435225" cy="627062"/>
          </a:xfrm>
          <a:prstGeom prst="rect">
            <a:avLst/>
          </a:prstGeom>
          <a:solidFill>
            <a:srgbClr val="FFA0A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60000"/>
              </a:spcBef>
              <a:buClr>
                <a:schemeClr val="bg2"/>
              </a:buClr>
              <a:buChar char="•"/>
              <a:defRPr sz="2400" b="1">
                <a:solidFill>
                  <a:srgbClr val="134183"/>
                </a:solidFill>
                <a:latin typeface="Arial" charset="0"/>
              </a:defRPr>
            </a:lvl1pPr>
            <a:lvl2pPr marL="742950" indent="-28575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a:spcBef>
                <a:spcPct val="20000"/>
              </a:spcBef>
              <a:buChar char=" "/>
              <a:defRPr sz="1200">
                <a:solidFill>
                  <a:schemeClr val="tx1"/>
                </a:solidFill>
                <a:latin typeface="Arial" charset="0"/>
              </a:defRPr>
            </a:lvl4pPr>
            <a:lvl5pPr marL="2057400" indent="-228600">
              <a:spcBef>
                <a:spcPct val="20000"/>
              </a:spcBef>
              <a:buChar char=" "/>
              <a:defRPr sz="1000">
                <a:solidFill>
                  <a:schemeClr val="tx1"/>
                </a:solidFill>
                <a:latin typeface="Arial" charset="0"/>
              </a:defRPr>
            </a:lvl5pPr>
            <a:lvl6pPr marL="2514600" indent="-228600" eaLnBrk="0" fontAlgn="base" hangingPunct="0">
              <a:spcBef>
                <a:spcPct val="20000"/>
              </a:spcBef>
              <a:spcAft>
                <a:spcPct val="0"/>
              </a:spcAft>
              <a:buChar char=" "/>
              <a:defRPr sz="1000">
                <a:solidFill>
                  <a:schemeClr val="tx1"/>
                </a:solidFill>
                <a:latin typeface="Arial" charset="0"/>
              </a:defRPr>
            </a:lvl6pPr>
            <a:lvl7pPr marL="2971800" indent="-228600" eaLnBrk="0" fontAlgn="base" hangingPunct="0">
              <a:spcBef>
                <a:spcPct val="20000"/>
              </a:spcBef>
              <a:spcAft>
                <a:spcPct val="0"/>
              </a:spcAft>
              <a:buChar char=" "/>
              <a:defRPr sz="1000">
                <a:solidFill>
                  <a:schemeClr val="tx1"/>
                </a:solidFill>
                <a:latin typeface="Arial" charset="0"/>
              </a:defRPr>
            </a:lvl7pPr>
            <a:lvl8pPr marL="3429000" indent="-228600" eaLnBrk="0" fontAlgn="base" hangingPunct="0">
              <a:spcBef>
                <a:spcPct val="20000"/>
              </a:spcBef>
              <a:spcAft>
                <a:spcPct val="0"/>
              </a:spcAft>
              <a:buChar char=" "/>
              <a:defRPr sz="1000">
                <a:solidFill>
                  <a:schemeClr val="tx1"/>
                </a:solidFill>
                <a:latin typeface="Arial" charset="0"/>
              </a:defRPr>
            </a:lvl8pPr>
            <a:lvl9pPr marL="3886200" indent="-228600" eaLnBrk="0" fontAlgn="base" hangingPunct="0">
              <a:spcBef>
                <a:spcPct val="20000"/>
              </a:spcBef>
              <a:spcAft>
                <a:spcPct val="0"/>
              </a:spcAft>
              <a:buChar char=" "/>
              <a:defRPr sz="1000">
                <a:solidFill>
                  <a:schemeClr val="tx1"/>
                </a:solidFill>
                <a:latin typeface="Arial" charset="0"/>
              </a:defRPr>
            </a:lvl9pPr>
          </a:lstStyle>
          <a:p>
            <a:pPr>
              <a:lnSpc>
                <a:spcPct val="100000"/>
              </a:lnSpc>
              <a:spcBef>
                <a:spcPct val="50000"/>
              </a:spcBef>
              <a:buClrTx/>
              <a:buFontTx/>
              <a:buNone/>
            </a:pPr>
            <a:endParaRPr lang="en-US" altLang="en-US" sz="1000" b="0">
              <a:solidFill>
                <a:schemeClr val="tx1"/>
              </a:solidFill>
            </a:endParaRPr>
          </a:p>
        </p:txBody>
      </p:sp>
      <p:sp>
        <p:nvSpPr>
          <p:cNvPr id="14341" name="Rectangle 5"/>
          <p:cNvSpPr>
            <a:spLocks noChangeArrowheads="1"/>
          </p:cNvSpPr>
          <p:nvPr/>
        </p:nvSpPr>
        <p:spPr bwMode="auto">
          <a:xfrm>
            <a:off x="5132388" y="2216150"/>
            <a:ext cx="2897187" cy="292100"/>
          </a:xfrm>
          <a:prstGeom prst="rect">
            <a:avLst/>
          </a:prstGeom>
          <a:solidFill>
            <a:srgbClr val="FFA0A0"/>
          </a:solidFill>
          <a:ln w="12700">
            <a:solidFill>
              <a:srgbClr val="FFA0A0"/>
            </a:solidFill>
            <a:miter lim="800000"/>
            <a:headEnd/>
            <a:tailEnd/>
          </a:ln>
        </p:spPr>
        <p:txBody>
          <a:bodyPr wrap="none" anchor="ctr"/>
          <a:lstStyle>
            <a:lvl1pPr>
              <a:lnSpc>
                <a:spcPct val="120000"/>
              </a:lnSpc>
              <a:spcBef>
                <a:spcPct val="60000"/>
              </a:spcBef>
              <a:buClr>
                <a:schemeClr val="bg2"/>
              </a:buClr>
              <a:buChar char="•"/>
              <a:defRPr sz="2400" b="1">
                <a:solidFill>
                  <a:srgbClr val="134183"/>
                </a:solidFill>
                <a:latin typeface="Arial" charset="0"/>
              </a:defRPr>
            </a:lvl1pPr>
            <a:lvl2pPr marL="742950" indent="-28575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a:spcBef>
                <a:spcPct val="20000"/>
              </a:spcBef>
              <a:buChar char=" "/>
              <a:defRPr sz="1200">
                <a:solidFill>
                  <a:schemeClr val="tx1"/>
                </a:solidFill>
                <a:latin typeface="Arial" charset="0"/>
              </a:defRPr>
            </a:lvl4pPr>
            <a:lvl5pPr marL="2057400" indent="-228600">
              <a:spcBef>
                <a:spcPct val="20000"/>
              </a:spcBef>
              <a:buChar char=" "/>
              <a:defRPr sz="1000">
                <a:solidFill>
                  <a:schemeClr val="tx1"/>
                </a:solidFill>
                <a:latin typeface="Arial" charset="0"/>
              </a:defRPr>
            </a:lvl5pPr>
            <a:lvl6pPr marL="2514600" indent="-228600" eaLnBrk="0" fontAlgn="base" hangingPunct="0">
              <a:spcBef>
                <a:spcPct val="20000"/>
              </a:spcBef>
              <a:spcAft>
                <a:spcPct val="0"/>
              </a:spcAft>
              <a:buChar char=" "/>
              <a:defRPr sz="1000">
                <a:solidFill>
                  <a:schemeClr val="tx1"/>
                </a:solidFill>
                <a:latin typeface="Arial" charset="0"/>
              </a:defRPr>
            </a:lvl6pPr>
            <a:lvl7pPr marL="2971800" indent="-228600" eaLnBrk="0" fontAlgn="base" hangingPunct="0">
              <a:spcBef>
                <a:spcPct val="20000"/>
              </a:spcBef>
              <a:spcAft>
                <a:spcPct val="0"/>
              </a:spcAft>
              <a:buChar char=" "/>
              <a:defRPr sz="1000">
                <a:solidFill>
                  <a:schemeClr val="tx1"/>
                </a:solidFill>
                <a:latin typeface="Arial" charset="0"/>
              </a:defRPr>
            </a:lvl7pPr>
            <a:lvl8pPr marL="3429000" indent="-228600" eaLnBrk="0" fontAlgn="base" hangingPunct="0">
              <a:spcBef>
                <a:spcPct val="20000"/>
              </a:spcBef>
              <a:spcAft>
                <a:spcPct val="0"/>
              </a:spcAft>
              <a:buChar char=" "/>
              <a:defRPr sz="1000">
                <a:solidFill>
                  <a:schemeClr val="tx1"/>
                </a:solidFill>
                <a:latin typeface="Arial" charset="0"/>
              </a:defRPr>
            </a:lvl8pPr>
            <a:lvl9pPr marL="3886200" indent="-228600" eaLnBrk="0" fontAlgn="base" hangingPunct="0">
              <a:spcBef>
                <a:spcPct val="20000"/>
              </a:spcBef>
              <a:spcAft>
                <a:spcPct val="0"/>
              </a:spcAft>
              <a:buChar char=" "/>
              <a:defRPr sz="1000">
                <a:solidFill>
                  <a:schemeClr val="tx1"/>
                </a:solidFill>
                <a:latin typeface="Arial" charset="0"/>
              </a:defRPr>
            </a:lvl9pPr>
          </a:lstStyle>
          <a:p>
            <a:pPr>
              <a:lnSpc>
                <a:spcPct val="100000"/>
              </a:lnSpc>
              <a:spcBef>
                <a:spcPct val="50000"/>
              </a:spcBef>
              <a:buClrTx/>
              <a:buFontTx/>
              <a:buNone/>
            </a:pPr>
            <a:endParaRPr lang="en-US" altLang="en-US" sz="1000" b="0">
              <a:solidFill>
                <a:schemeClr val="tx1"/>
              </a:solidFill>
            </a:endParaRPr>
          </a:p>
        </p:txBody>
      </p:sp>
      <p:graphicFrame>
        <p:nvGraphicFramePr>
          <p:cNvPr id="14342" name="Object 6"/>
          <p:cNvGraphicFramePr>
            <a:graphicFrameLocks/>
          </p:cNvGraphicFramePr>
          <p:nvPr/>
        </p:nvGraphicFramePr>
        <p:xfrm>
          <a:off x="5648325" y="4357688"/>
          <a:ext cx="2438400" cy="1323975"/>
        </p:xfrm>
        <a:graphic>
          <a:graphicData uri="http://schemas.openxmlformats.org/presentationml/2006/ole">
            <mc:AlternateContent xmlns:mc="http://schemas.openxmlformats.org/markup-compatibility/2006">
              <mc:Choice xmlns:v="urn:schemas-microsoft-com:vml" Requires="v">
                <p:oleObj spid="_x0000_s2068" name="Worksheet" r:id="rId5" imgW="1422400" imgH="640080" progId="Excel.Sheet.8">
                  <p:embed/>
                </p:oleObj>
              </mc:Choice>
              <mc:Fallback>
                <p:oleObj name="Worksheet" r:id="rId5" imgW="1422400" imgH="640080" progId="Excel.Shee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48325" y="4357688"/>
                        <a:ext cx="24384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3" name="Object 7"/>
          <p:cNvGraphicFramePr>
            <a:graphicFrameLocks/>
          </p:cNvGraphicFramePr>
          <p:nvPr/>
        </p:nvGraphicFramePr>
        <p:xfrm>
          <a:off x="5130800" y="1836738"/>
          <a:ext cx="2909888" cy="1033462"/>
        </p:xfrm>
        <a:graphic>
          <a:graphicData uri="http://schemas.openxmlformats.org/presentationml/2006/ole">
            <mc:AlternateContent xmlns:mc="http://schemas.openxmlformats.org/markup-compatibility/2006">
              <mc:Choice xmlns:v="urn:schemas-microsoft-com:vml" Requires="v">
                <p:oleObj spid="_x0000_s2069" name="Worksheet" r:id="rId7" imgW="1554480" imgH="482600" progId="Excel.Sheet.8">
                  <p:embed/>
                </p:oleObj>
              </mc:Choice>
              <mc:Fallback>
                <p:oleObj name="Worksheet" r:id="rId7" imgW="1554480" imgH="482600" progId="Excel.Sheet.8">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30800" y="1836738"/>
                        <a:ext cx="2909888" cy="103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4" name="Rectangle 8"/>
          <p:cNvSpPr>
            <a:spLocks noChangeArrowheads="1"/>
          </p:cNvSpPr>
          <p:nvPr/>
        </p:nvSpPr>
        <p:spPr bwMode="auto">
          <a:xfrm>
            <a:off x="5851525" y="3859213"/>
            <a:ext cx="2346325" cy="442912"/>
          </a:xfrm>
          <a:prstGeom prst="rect">
            <a:avLst/>
          </a:prstGeom>
          <a:solidFill>
            <a:schemeClr val="bg1"/>
          </a:solidFill>
          <a:ln w="12700">
            <a:solidFill>
              <a:schemeClr val="bg1"/>
            </a:solidFill>
            <a:miter lim="800000"/>
            <a:headEnd/>
            <a:tailEnd/>
          </a:ln>
        </p:spPr>
        <p:txBody>
          <a:bodyPr wrap="none" lIns="92075" tIns="46038" rIns="92075" bIns="46038" anchor="ctr"/>
          <a:lstStyle>
            <a:lvl1pPr defTabSz="793750">
              <a:lnSpc>
                <a:spcPct val="120000"/>
              </a:lnSpc>
              <a:spcBef>
                <a:spcPct val="60000"/>
              </a:spcBef>
              <a:buClr>
                <a:schemeClr val="bg2"/>
              </a:buClr>
              <a:buChar char="•"/>
              <a:defRPr sz="2400" b="1">
                <a:solidFill>
                  <a:srgbClr val="134183"/>
                </a:solidFill>
                <a:latin typeface="Arial" charset="0"/>
              </a:defRPr>
            </a:lvl1pPr>
            <a:lvl2pPr marL="742950" indent="-285750" defTabSz="79375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defTabSz="79375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defTabSz="793750">
              <a:spcBef>
                <a:spcPct val="20000"/>
              </a:spcBef>
              <a:buChar char=" "/>
              <a:defRPr sz="1200">
                <a:solidFill>
                  <a:schemeClr val="tx1"/>
                </a:solidFill>
                <a:latin typeface="Arial" charset="0"/>
              </a:defRPr>
            </a:lvl4pPr>
            <a:lvl5pPr marL="2057400" indent="-228600" defTabSz="793750">
              <a:spcBef>
                <a:spcPct val="20000"/>
              </a:spcBef>
              <a:buChar char=" "/>
              <a:defRPr sz="1000">
                <a:solidFill>
                  <a:schemeClr val="tx1"/>
                </a:solidFill>
                <a:latin typeface="Arial" charset="0"/>
              </a:defRPr>
            </a:lvl5pPr>
            <a:lvl6pPr marL="2514600" indent="-228600" defTabSz="793750" eaLnBrk="0" fontAlgn="base" hangingPunct="0">
              <a:spcBef>
                <a:spcPct val="20000"/>
              </a:spcBef>
              <a:spcAft>
                <a:spcPct val="0"/>
              </a:spcAft>
              <a:buChar char=" "/>
              <a:defRPr sz="1000">
                <a:solidFill>
                  <a:schemeClr val="tx1"/>
                </a:solidFill>
                <a:latin typeface="Arial" charset="0"/>
              </a:defRPr>
            </a:lvl6pPr>
            <a:lvl7pPr marL="2971800" indent="-228600" defTabSz="793750" eaLnBrk="0" fontAlgn="base" hangingPunct="0">
              <a:spcBef>
                <a:spcPct val="20000"/>
              </a:spcBef>
              <a:spcAft>
                <a:spcPct val="0"/>
              </a:spcAft>
              <a:buChar char=" "/>
              <a:defRPr sz="1000">
                <a:solidFill>
                  <a:schemeClr val="tx1"/>
                </a:solidFill>
                <a:latin typeface="Arial" charset="0"/>
              </a:defRPr>
            </a:lvl7pPr>
            <a:lvl8pPr marL="3429000" indent="-228600" defTabSz="793750" eaLnBrk="0" fontAlgn="base" hangingPunct="0">
              <a:spcBef>
                <a:spcPct val="20000"/>
              </a:spcBef>
              <a:spcAft>
                <a:spcPct val="0"/>
              </a:spcAft>
              <a:buChar char=" "/>
              <a:defRPr sz="1000">
                <a:solidFill>
                  <a:schemeClr val="tx1"/>
                </a:solidFill>
                <a:latin typeface="Arial" charset="0"/>
              </a:defRPr>
            </a:lvl8pPr>
            <a:lvl9pPr marL="3886200" indent="-228600" defTabSz="793750" eaLnBrk="0" fontAlgn="base" hangingPunct="0">
              <a:spcBef>
                <a:spcPct val="20000"/>
              </a:spcBef>
              <a:spcAft>
                <a:spcPct val="0"/>
              </a:spcAft>
              <a:buChar char=" "/>
              <a:defRPr sz="1000">
                <a:solidFill>
                  <a:schemeClr val="tx1"/>
                </a:solidFill>
                <a:latin typeface="Arial" charset="0"/>
              </a:defRPr>
            </a:lvl9pPr>
          </a:lstStyle>
          <a:p>
            <a:pPr algn="ctr">
              <a:lnSpc>
                <a:spcPct val="100000"/>
              </a:lnSpc>
              <a:spcBef>
                <a:spcPct val="0"/>
              </a:spcBef>
              <a:buClrTx/>
              <a:buFontTx/>
              <a:buNone/>
            </a:pPr>
            <a:r>
              <a:rPr lang="en-GB" altLang="en-US" sz="1800">
                <a:solidFill>
                  <a:schemeClr val="tx1"/>
                </a:solidFill>
              </a:rPr>
              <a:t>EMPLOYEE</a:t>
            </a:r>
          </a:p>
        </p:txBody>
      </p:sp>
      <p:sp>
        <p:nvSpPr>
          <p:cNvPr id="14345" name="Rectangle 9"/>
          <p:cNvSpPr>
            <a:spLocks noChangeArrowheads="1"/>
          </p:cNvSpPr>
          <p:nvPr/>
        </p:nvSpPr>
        <p:spPr bwMode="auto">
          <a:xfrm>
            <a:off x="5386388" y="1203325"/>
            <a:ext cx="2346325" cy="442913"/>
          </a:xfrm>
          <a:prstGeom prst="rect">
            <a:avLst/>
          </a:prstGeom>
          <a:solidFill>
            <a:schemeClr val="bg1"/>
          </a:solidFill>
          <a:ln w="12700">
            <a:solidFill>
              <a:schemeClr val="bg1"/>
            </a:solidFill>
            <a:miter lim="800000"/>
            <a:headEnd/>
            <a:tailEnd/>
          </a:ln>
        </p:spPr>
        <p:txBody>
          <a:bodyPr wrap="none" lIns="92075" tIns="46038" rIns="92075" bIns="46038" anchor="ctr"/>
          <a:lstStyle>
            <a:lvl1pPr marL="342900" indent="-342900" defTabSz="793750">
              <a:lnSpc>
                <a:spcPct val="120000"/>
              </a:lnSpc>
              <a:spcBef>
                <a:spcPct val="60000"/>
              </a:spcBef>
              <a:buClr>
                <a:schemeClr val="bg2"/>
              </a:buClr>
              <a:buChar char="•"/>
              <a:defRPr sz="2400" b="1">
                <a:solidFill>
                  <a:srgbClr val="134183"/>
                </a:solidFill>
                <a:latin typeface="Arial" charset="0"/>
              </a:defRPr>
            </a:lvl1pPr>
            <a:lvl2pPr marL="554038" defTabSz="79375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defTabSz="79375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defTabSz="793750">
              <a:spcBef>
                <a:spcPct val="20000"/>
              </a:spcBef>
              <a:buChar char=" "/>
              <a:defRPr sz="1200">
                <a:solidFill>
                  <a:schemeClr val="tx1"/>
                </a:solidFill>
                <a:latin typeface="Arial" charset="0"/>
              </a:defRPr>
            </a:lvl4pPr>
            <a:lvl5pPr marL="2057400" indent="-228600" defTabSz="793750">
              <a:spcBef>
                <a:spcPct val="20000"/>
              </a:spcBef>
              <a:buChar char=" "/>
              <a:defRPr sz="1000">
                <a:solidFill>
                  <a:schemeClr val="tx1"/>
                </a:solidFill>
                <a:latin typeface="Arial" charset="0"/>
              </a:defRPr>
            </a:lvl5pPr>
            <a:lvl6pPr marL="2514600" indent="-228600" defTabSz="793750" eaLnBrk="0" fontAlgn="base" hangingPunct="0">
              <a:spcBef>
                <a:spcPct val="20000"/>
              </a:spcBef>
              <a:spcAft>
                <a:spcPct val="0"/>
              </a:spcAft>
              <a:buChar char=" "/>
              <a:defRPr sz="1000">
                <a:solidFill>
                  <a:schemeClr val="tx1"/>
                </a:solidFill>
                <a:latin typeface="Arial" charset="0"/>
              </a:defRPr>
            </a:lvl6pPr>
            <a:lvl7pPr marL="2971800" indent="-228600" defTabSz="793750" eaLnBrk="0" fontAlgn="base" hangingPunct="0">
              <a:spcBef>
                <a:spcPct val="20000"/>
              </a:spcBef>
              <a:spcAft>
                <a:spcPct val="0"/>
              </a:spcAft>
              <a:buChar char=" "/>
              <a:defRPr sz="1000">
                <a:solidFill>
                  <a:schemeClr val="tx1"/>
                </a:solidFill>
                <a:latin typeface="Arial" charset="0"/>
              </a:defRPr>
            </a:lvl7pPr>
            <a:lvl8pPr marL="3429000" indent="-228600" defTabSz="793750" eaLnBrk="0" fontAlgn="base" hangingPunct="0">
              <a:spcBef>
                <a:spcPct val="20000"/>
              </a:spcBef>
              <a:spcAft>
                <a:spcPct val="0"/>
              </a:spcAft>
              <a:buChar char=" "/>
              <a:defRPr sz="1000">
                <a:solidFill>
                  <a:schemeClr val="tx1"/>
                </a:solidFill>
                <a:latin typeface="Arial" charset="0"/>
              </a:defRPr>
            </a:lvl8pPr>
            <a:lvl9pPr marL="3886200" indent="-228600" defTabSz="793750" eaLnBrk="0" fontAlgn="base" hangingPunct="0">
              <a:spcBef>
                <a:spcPct val="20000"/>
              </a:spcBef>
              <a:spcAft>
                <a:spcPct val="0"/>
              </a:spcAft>
              <a:buChar char=" "/>
              <a:defRPr sz="1000">
                <a:solidFill>
                  <a:schemeClr val="tx1"/>
                </a:solidFill>
                <a:latin typeface="Arial" charset="0"/>
              </a:defRPr>
            </a:lvl9pPr>
          </a:lstStyle>
          <a:p>
            <a:pPr lvl="1" algn="ctr">
              <a:lnSpc>
                <a:spcPct val="100000"/>
              </a:lnSpc>
              <a:spcBef>
                <a:spcPct val="0"/>
              </a:spcBef>
              <a:spcAft>
                <a:spcPct val="0"/>
              </a:spcAft>
              <a:buClrTx/>
              <a:buFontTx/>
              <a:buNone/>
            </a:pPr>
            <a:r>
              <a:rPr lang="en-GB" altLang="en-US" sz="1800">
                <a:solidFill>
                  <a:schemeClr val="tx1"/>
                </a:solidFill>
              </a:rPr>
              <a:t>DEPARTMENT</a:t>
            </a:r>
          </a:p>
        </p:txBody>
      </p:sp>
      <p:sp>
        <p:nvSpPr>
          <p:cNvPr id="14347" name="AutoShape 11"/>
          <p:cNvSpPr>
            <a:spLocks noChangeArrowheads="1"/>
          </p:cNvSpPr>
          <p:nvPr/>
        </p:nvSpPr>
        <p:spPr bwMode="auto">
          <a:xfrm>
            <a:off x="2141538" y="2139121"/>
            <a:ext cx="2768600" cy="1233488"/>
          </a:xfrm>
          <a:prstGeom prst="wedgeRoundRectCallout">
            <a:avLst>
              <a:gd name="adj1" fmla="val -38921"/>
              <a:gd name="adj2" fmla="val 66667"/>
              <a:gd name="adj3" fmla="val 16667"/>
            </a:avLst>
          </a:prstGeom>
          <a:solidFill>
            <a:srgbClr val="ADCCE9"/>
          </a:solidFill>
          <a:ln w="12700">
            <a:solidFill>
              <a:srgbClr val="ADCCE9"/>
            </a:solidFill>
            <a:miter lim="800000"/>
            <a:headEnd/>
            <a:tailEnd/>
          </a:ln>
        </p:spPr>
        <p:txBody>
          <a:bodyPr wrap="none" lIns="92075" tIns="46038" rIns="92075" bIns="46038" anchor="ctr"/>
          <a:lstStyle>
            <a:lvl1pPr defTabSz="793750">
              <a:lnSpc>
                <a:spcPct val="120000"/>
              </a:lnSpc>
              <a:spcBef>
                <a:spcPct val="60000"/>
              </a:spcBef>
              <a:buClr>
                <a:schemeClr val="bg2"/>
              </a:buClr>
              <a:buChar char="•"/>
              <a:defRPr sz="2400" b="1">
                <a:solidFill>
                  <a:srgbClr val="134183"/>
                </a:solidFill>
                <a:latin typeface="Arial" charset="0"/>
              </a:defRPr>
            </a:lvl1pPr>
            <a:lvl2pPr marL="742950" indent="-285750" defTabSz="79375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defTabSz="79375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defTabSz="793750">
              <a:spcBef>
                <a:spcPct val="20000"/>
              </a:spcBef>
              <a:buChar char=" "/>
              <a:defRPr sz="1200">
                <a:solidFill>
                  <a:schemeClr val="tx1"/>
                </a:solidFill>
                <a:latin typeface="Arial" charset="0"/>
              </a:defRPr>
            </a:lvl4pPr>
            <a:lvl5pPr marL="2057400" indent="-228600" defTabSz="793750">
              <a:spcBef>
                <a:spcPct val="20000"/>
              </a:spcBef>
              <a:buChar char=" "/>
              <a:defRPr sz="1000">
                <a:solidFill>
                  <a:schemeClr val="tx1"/>
                </a:solidFill>
                <a:latin typeface="Arial" charset="0"/>
              </a:defRPr>
            </a:lvl5pPr>
            <a:lvl6pPr marL="2514600" indent="-228600" defTabSz="793750" eaLnBrk="0" fontAlgn="base" hangingPunct="0">
              <a:spcBef>
                <a:spcPct val="20000"/>
              </a:spcBef>
              <a:spcAft>
                <a:spcPct val="0"/>
              </a:spcAft>
              <a:buChar char=" "/>
              <a:defRPr sz="1000">
                <a:solidFill>
                  <a:schemeClr val="tx1"/>
                </a:solidFill>
                <a:latin typeface="Arial" charset="0"/>
              </a:defRPr>
            </a:lvl6pPr>
            <a:lvl7pPr marL="2971800" indent="-228600" defTabSz="793750" eaLnBrk="0" fontAlgn="base" hangingPunct="0">
              <a:spcBef>
                <a:spcPct val="20000"/>
              </a:spcBef>
              <a:spcAft>
                <a:spcPct val="0"/>
              </a:spcAft>
              <a:buChar char=" "/>
              <a:defRPr sz="1000">
                <a:solidFill>
                  <a:schemeClr val="tx1"/>
                </a:solidFill>
                <a:latin typeface="Arial" charset="0"/>
              </a:defRPr>
            </a:lvl7pPr>
            <a:lvl8pPr marL="3429000" indent="-228600" defTabSz="793750" eaLnBrk="0" fontAlgn="base" hangingPunct="0">
              <a:spcBef>
                <a:spcPct val="20000"/>
              </a:spcBef>
              <a:spcAft>
                <a:spcPct val="0"/>
              </a:spcAft>
              <a:buChar char=" "/>
              <a:defRPr sz="1000">
                <a:solidFill>
                  <a:schemeClr val="tx1"/>
                </a:solidFill>
                <a:latin typeface="Arial" charset="0"/>
              </a:defRPr>
            </a:lvl8pPr>
            <a:lvl9pPr marL="3886200" indent="-228600" defTabSz="793750" eaLnBrk="0" fontAlgn="base" hangingPunct="0">
              <a:spcBef>
                <a:spcPct val="20000"/>
              </a:spcBef>
              <a:spcAft>
                <a:spcPct val="0"/>
              </a:spcAft>
              <a:buChar char=" "/>
              <a:defRPr sz="1000">
                <a:solidFill>
                  <a:schemeClr val="tx1"/>
                </a:solidFill>
                <a:latin typeface="Arial" charset="0"/>
              </a:defRPr>
            </a:lvl9pPr>
          </a:lstStyle>
          <a:p>
            <a:pPr>
              <a:lnSpc>
                <a:spcPct val="100000"/>
              </a:lnSpc>
              <a:spcBef>
                <a:spcPct val="0"/>
              </a:spcBef>
              <a:buClrTx/>
              <a:buFontTx/>
              <a:buNone/>
            </a:pPr>
            <a:r>
              <a:rPr lang="en-GB" altLang="en-US" sz="1800" b="0">
                <a:solidFill>
                  <a:srgbClr val="000000"/>
                </a:solidFill>
              </a:rPr>
              <a:t>What happens when you</a:t>
            </a:r>
          </a:p>
          <a:p>
            <a:pPr>
              <a:lnSpc>
                <a:spcPct val="100000"/>
              </a:lnSpc>
              <a:spcBef>
                <a:spcPct val="0"/>
              </a:spcBef>
              <a:buClrTx/>
              <a:buFontTx/>
              <a:buNone/>
            </a:pPr>
            <a:r>
              <a:rPr lang="en-GB" altLang="en-US" sz="1800" b="0">
                <a:solidFill>
                  <a:srgbClr val="000000"/>
                </a:solidFill>
              </a:rPr>
              <a:t>delete department D1?</a:t>
            </a:r>
          </a:p>
        </p:txBody>
      </p:sp>
      <p:sp>
        <p:nvSpPr>
          <p:cNvPr id="14348" name="Rectangle 14"/>
          <p:cNvSpPr>
            <a:spLocks noGrp="1" noChangeArrowheads="1"/>
          </p:cNvSpPr>
          <p:nvPr>
            <p:ph type="title"/>
          </p:nvPr>
        </p:nvSpPr>
        <p:spPr>
          <a:xfrm>
            <a:off x="0" y="-36513"/>
            <a:ext cx="9144000" cy="989013"/>
          </a:xfrm>
        </p:spPr>
        <p:txBody>
          <a:bodyPr/>
          <a:lstStyle/>
          <a:p>
            <a:r>
              <a:rPr lang="en-GB" altLang="en-US" sz="3000" dirty="0" smtClean="0"/>
              <a:t>Database implementation</a:t>
            </a:r>
          </a:p>
        </p:txBody>
      </p:sp>
      <p:sp>
        <p:nvSpPr>
          <p:cNvPr id="14349" name="Rectangle 12"/>
          <p:cNvSpPr>
            <a:spLocks noGrp="1" noChangeArrowheads="1"/>
          </p:cNvSpPr>
          <p:nvPr>
            <p:ph idx="1"/>
          </p:nvPr>
        </p:nvSpPr>
        <p:spPr>
          <a:xfrm>
            <a:off x="619125" y="5983288"/>
            <a:ext cx="7935913" cy="566737"/>
          </a:xfrm>
        </p:spPr>
        <p:txBody>
          <a:bodyPr lIns="88900" tIns="46038" rIns="88900" bIns="46038"/>
          <a:lstStyle/>
          <a:p>
            <a:pPr marL="276225" indent="-276225" defTabSz="790575"/>
            <a:r>
              <a:rPr lang="en-GB" altLang="en-US" sz="2500" smtClean="0"/>
              <a:t>Cascade the </a:t>
            </a:r>
            <a:r>
              <a:rPr lang="en-GB" altLang="en-US" sz="2500" smtClean="0">
                <a:solidFill>
                  <a:srgbClr val="FDA4B5"/>
                </a:solidFill>
              </a:rPr>
              <a:t>delete </a:t>
            </a:r>
            <a:r>
              <a:rPr lang="en-GB" altLang="en-US" sz="2500" smtClean="0"/>
              <a:t>operation</a:t>
            </a:r>
          </a:p>
        </p:txBody>
      </p:sp>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4838" y="3278923"/>
            <a:ext cx="1950724" cy="2465837"/>
          </a:xfrm>
          <a:prstGeom prst="rect">
            <a:avLst/>
          </a:prstGeom>
        </p:spPr>
      </p:pic>
    </p:spTree>
    <p:custDataLst>
      <p:tags r:id="rId2"/>
    </p:custDataLst>
    <p:extLst>
      <p:ext uri="{BB962C8B-B14F-4D97-AF65-F5344CB8AC3E}">
        <p14:creationId xmlns:p14="http://schemas.microsoft.com/office/powerpoint/2010/main" val="3753001487"/>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5"/>
          <p:cNvSpPr txBox="1">
            <a:spLocks noChangeArrowheads="1"/>
          </p:cNvSpPr>
          <p:nvPr/>
        </p:nvSpPr>
        <p:spPr bwMode="auto">
          <a:xfrm>
            <a:off x="249238" y="1071563"/>
            <a:ext cx="8709025" cy="5568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8925" indent="-288925" algn="l" rtl="0" eaLnBrk="0" fontAlgn="base" hangingPunct="0">
              <a:lnSpc>
                <a:spcPct val="120000"/>
              </a:lnSpc>
              <a:spcBef>
                <a:spcPct val="60000"/>
              </a:spcBef>
              <a:spcAft>
                <a:spcPct val="0"/>
              </a:spcAft>
              <a:buClr>
                <a:schemeClr val="bg2"/>
              </a:buClr>
              <a:buChar char="•"/>
              <a:defRPr sz="2400" b="1">
                <a:solidFill>
                  <a:srgbClr val="134183"/>
                </a:solidFill>
                <a:latin typeface="+mn-lt"/>
                <a:ea typeface="+mn-ea"/>
                <a:cs typeface="+mn-cs"/>
              </a:defRPr>
            </a:lvl1pPr>
            <a:lvl2pPr marL="739775" indent="-225425" algn="l" rtl="0" eaLnBrk="0" fontAlgn="base" hangingPunct="0">
              <a:lnSpc>
                <a:spcPct val="110000"/>
              </a:lnSpc>
              <a:spcBef>
                <a:spcPct val="15000"/>
              </a:spcBef>
              <a:spcAft>
                <a:spcPct val="10000"/>
              </a:spcAft>
              <a:buClr>
                <a:schemeClr val="bg2"/>
              </a:buClr>
              <a:buChar char="•"/>
              <a:defRPr sz="2000" b="1">
                <a:solidFill>
                  <a:srgbClr val="134183"/>
                </a:solidFill>
                <a:latin typeface="+mn-lt"/>
              </a:defRPr>
            </a:lvl2pPr>
            <a:lvl3pPr marL="1139825" indent="-200025" algn="l" rtl="0" eaLnBrk="0" fontAlgn="base" hangingPunct="0">
              <a:lnSpc>
                <a:spcPct val="110000"/>
              </a:lnSpc>
              <a:spcBef>
                <a:spcPct val="10000"/>
              </a:spcBef>
              <a:spcAft>
                <a:spcPct val="15000"/>
              </a:spcAft>
              <a:buClr>
                <a:schemeClr val="bg2"/>
              </a:buClr>
              <a:buChar char="•"/>
              <a:defRPr>
                <a:solidFill>
                  <a:srgbClr val="134183"/>
                </a:solidFill>
                <a:latin typeface="+mn-lt"/>
              </a:defRPr>
            </a:lvl3pPr>
            <a:lvl4pPr marL="1600200" indent="-228600" algn="l" rtl="0" eaLnBrk="0" fontAlgn="base" hangingPunct="0">
              <a:spcBef>
                <a:spcPct val="20000"/>
              </a:spcBef>
              <a:spcAft>
                <a:spcPct val="0"/>
              </a:spcAft>
              <a:buChar char=" "/>
              <a:defRPr sz="1200">
                <a:solidFill>
                  <a:schemeClr val="tx1"/>
                </a:solidFill>
                <a:latin typeface="+mn-lt"/>
              </a:defRPr>
            </a:lvl4pPr>
            <a:lvl5pPr marL="2057400" indent="-228600" algn="l" rtl="0" eaLnBrk="0" fontAlgn="base" hangingPunct="0">
              <a:spcBef>
                <a:spcPct val="20000"/>
              </a:spcBef>
              <a:spcAft>
                <a:spcPct val="0"/>
              </a:spcAft>
              <a:buChar char=" "/>
              <a:defRPr sz="1000">
                <a:solidFill>
                  <a:schemeClr val="tx1"/>
                </a:solidFill>
                <a:latin typeface="+mn-lt"/>
              </a:defRPr>
            </a:lvl5pPr>
            <a:lvl6pPr marL="2514600" indent="-228600" algn="l" rtl="0" eaLnBrk="0" fontAlgn="base" hangingPunct="0">
              <a:spcBef>
                <a:spcPct val="20000"/>
              </a:spcBef>
              <a:spcAft>
                <a:spcPct val="0"/>
              </a:spcAft>
              <a:buChar char=" "/>
              <a:defRPr sz="1000">
                <a:solidFill>
                  <a:schemeClr val="tx1"/>
                </a:solidFill>
                <a:latin typeface="+mn-lt"/>
              </a:defRPr>
            </a:lvl6pPr>
            <a:lvl7pPr marL="2971800" indent="-228600" algn="l" rtl="0" eaLnBrk="0" fontAlgn="base" hangingPunct="0">
              <a:spcBef>
                <a:spcPct val="20000"/>
              </a:spcBef>
              <a:spcAft>
                <a:spcPct val="0"/>
              </a:spcAft>
              <a:buChar char=" "/>
              <a:defRPr sz="1000">
                <a:solidFill>
                  <a:schemeClr val="tx1"/>
                </a:solidFill>
                <a:latin typeface="+mn-lt"/>
              </a:defRPr>
            </a:lvl7pPr>
            <a:lvl8pPr marL="3429000" indent="-228600" algn="l" rtl="0" eaLnBrk="0" fontAlgn="base" hangingPunct="0">
              <a:spcBef>
                <a:spcPct val="20000"/>
              </a:spcBef>
              <a:spcAft>
                <a:spcPct val="0"/>
              </a:spcAft>
              <a:buChar char=" "/>
              <a:defRPr sz="1000">
                <a:solidFill>
                  <a:schemeClr val="tx1"/>
                </a:solidFill>
                <a:latin typeface="+mn-lt"/>
              </a:defRPr>
            </a:lvl8pPr>
            <a:lvl9pPr marL="3886200" indent="-228600" algn="l" rtl="0" eaLnBrk="0" fontAlgn="base" hangingPunct="0">
              <a:spcBef>
                <a:spcPct val="20000"/>
              </a:spcBef>
              <a:spcAft>
                <a:spcPct val="0"/>
              </a:spcAft>
              <a:buChar char=" "/>
              <a:defRPr sz="1000">
                <a:solidFill>
                  <a:schemeClr val="tx1"/>
                </a:solidFill>
                <a:latin typeface="+mn-lt"/>
              </a:defRPr>
            </a:lvl9pPr>
          </a:lstStyle>
          <a:p>
            <a:r>
              <a:rPr lang="en-GB" altLang="en-US" kern="0" dirty="0" smtClean="0"/>
              <a:t>On delete SET NULL</a:t>
            </a:r>
          </a:p>
        </p:txBody>
      </p:sp>
      <p:sp>
        <p:nvSpPr>
          <p:cNvPr id="16386" name="Rectangle 2"/>
          <p:cNvSpPr>
            <a:spLocks noChangeArrowheads="1"/>
          </p:cNvSpPr>
          <p:nvPr/>
        </p:nvSpPr>
        <p:spPr bwMode="auto">
          <a:xfrm>
            <a:off x="674688" y="6267450"/>
            <a:ext cx="191293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60000"/>
              </a:spcBef>
              <a:buClr>
                <a:schemeClr val="bg2"/>
              </a:buClr>
              <a:buChar char="•"/>
              <a:defRPr sz="2400" b="1">
                <a:solidFill>
                  <a:srgbClr val="134183"/>
                </a:solidFill>
                <a:latin typeface="Arial" charset="0"/>
              </a:defRPr>
            </a:lvl1pPr>
            <a:lvl2pPr marL="742950" indent="-28575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a:spcBef>
                <a:spcPct val="20000"/>
              </a:spcBef>
              <a:buChar char=" "/>
              <a:defRPr sz="1200">
                <a:solidFill>
                  <a:schemeClr val="tx1"/>
                </a:solidFill>
                <a:latin typeface="Arial" charset="0"/>
              </a:defRPr>
            </a:lvl4pPr>
            <a:lvl5pPr marL="2057400" indent="-228600">
              <a:spcBef>
                <a:spcPct val="20000"/>
              </a:spcBef>
              <a:buChar char=" "/>
              <a:defRPr sz="1000">
                <a:solidFill>
                  <a:schemeClr val="tx1"/>
                </a:solidFill>
                <a:latin typeface="Arial" charset="0"/>
              </a:defRPr>
            </a:lvl5pPr>
            <a:lvl6pPr marL="2514600" indent="-228600" eaLnBrk="0" fontAlgn="base" hangingPunct="0">
              <a:spcBef>
                <a:spcPct val="20000"/>
              </a:spcBef>
              <a:spcAft>
                <a:spcPct val="0"/>
              </a:spcAft>
              <a:buChar char=" "/>
              <a:defRPr sz="1000">
                <a:solidFill>
                  <a:schemeClr val="tx1"/>
                </a:solidFill>
                <a:latin typeface="Arial" charset="0"/>
              </a:defRPr>
            </a:lvl6pPr>
            <a:lvl7pPr marL="2971800" indent="-228600" eaLnBrk="0" fontAlgn="base" hangingPunct="0">
              <a:spcBef>
                <a:spcPct val="20000"/>
              </a:spcBef>
              <a:spcAft>
                <a:spcPct val="0"/>
              </a:spcAft>
              <a:buChar char=" "/>
              <a:defRPr sz="1000">
                <a:solidFill>
                  <a:schemeClr val="tx1"/>
                </a:solidFill>
                <a:latin typeface="Arial" charset="0"/>
              </a:defRPr>
            </a:lvl7pPr>
            <a:lvl8pPr marL="3429000" indent="-228600" eaLnBrk="0" fontAlgn="base" hangingPunct="0">
              <a:spcBef>
                <a:spcPct val="20000"/>
              </a:spcBef>
              <a:spcAft>
                <a:spcPct val="0"/>
              </a:spcAft>
              <a:buChar char=" "/>
              <a:defRPr sz="1000">
                <a:solidFill>
                  <a:schemeClr val="tx1"/>
                </a:solidFill>
                <a:latin typeface="Arial" charset="0"/>
              </a:defRPr>
            </a:lvl8pPr>
            <a:lvl9pPr marL="3886200" indent="-228600" eaLnBrk="0" fontAlgn="base" hangingPunct="0">
              <a:spcBef>
                <a:spcPct val="20000"/>
              </a:spcBef>
              <a:spcAft>
                <a:spcPct val="0"/>
              </a:spcAft>
              <a:buChar char=" "/>
              <a:defRPr sz="1000">
                <a:solidFill>
                  <a:schemeClr val="tx1"/>
                </a:solidFill>
                <a:latin typeface="Arial" charset="0"/>
              </a:defRPr>
            </a:lvl9pPr>
          </a:lstStyle>
          <a:p>
            <a:pPr>
              <a:lnSpc>
                <a:spcPct val="100000"/>
              </a:lnSpc>
              <a:spcBef>
                <a:spcPct val="50000"/>
              </a:spcBef>
              <a:buClrTx/>
              <a:buFontTx/>
              <a:buNone/>
            </a:pPr>
            <a:endParaRPr lang="en-US" altLang="en-US" sz="1000" b="0">
              <a:solidFill>
                <a:schemeClr val="tx1"/>
              </a:solidFill>
            </a:endParaRPr>
          </a:p>
        </p:txBody>
      </p:sp>
      <p:sp>
        <p:nvSpPr>
          <p:cNvPr id="16387" name="Rectangle 3"/>
          <p:cNvSpPr>
            <a:spLocks noChangeArrowheads="1"/>
          </p:cNvSpPr>
          <p:nvPr/>
        </p:nvSpPr>
        <p:spPr bwMode="auto">
          <a:xfrm>
            <a:off x="3154363" y="6267450"/>
            <a:ext cx="28352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60000"/>
              </a:spcBef>
              <a:buClr>
                <a:schemeClr val="bg2"/>
              </a:buClr>
              <a:buChar char="•"/>
              <a:defRPr sz="2400" b="1">
                <a:solidFill>
                  <a:srgbClr val="134183"/>
                </a:solidFill>
                <a:latin typeface="Arial" charset="0"/>
              </a:defRPr>
            </a:lvl1pPr>
            <a:lvl2pPr marL="742950" indent="-28575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a:spcBef>
                <a:spcPct val="20000"/>
              </a:spcBef>
              <a:buChar char=" "/>
              <a:defRPr sz="1200">
                <a:solidFill>
                  <a:schemeClr val="tx1"/>
                </a:solidFill>
                <a:latin typeface="Arial" charset="0"/>
              </a:defRPr>
            </a:lvl4pPr>
            <a:lvl5pPr marL="2057400" indent="-228600">
              <a:spcBef>
                <a:spcPct val="20000"/>
              </a:spcBef>
              <a:buChar char=" "/>
              <a:defRPr sz="1000">
                <a:solidFill>
                  <a:schemeClr val="tx1"/>
                </a:solidFill>
                <a:latin typeface="Arial" charset="0"/>
              </a:defRPr>
            </a:lvl5pPr>
            <a:lvl6pPr marL="2514600" indent="-228600" eaLnBrk="0" fontAlgn="base" hangingPunct="0">
              <a:spcBef>
                <a:spcPct val="20000"/>
              </a:spcBef>
              <a:spcAft>
                <a:spcPct val="0"/>
              </a:spcAft>
              <a:buChar char=" "/>
              <a:defRPr sz="1000">
                <a:solidFill>
                  <a:schemeClr val="tx1"/>
                </a:solidFill>
                <a:latin typeface="Arial" charset="0"/>
              </a:defRPr>
            </a:lvl6pPr>
            <a:lvl7pPr marL="2971800" indent="-228600" eaLnBrk="0" fontAlgn="base" hangingPunct="0">
              <a:spcBef>
                <a:spcPct val="20000"/>
              </a:spcBef>
              <a:spcAft>
                <a:spcPct val="0"/>
              </a:spcAft>
              <a:buChar char=" "/>
              <a:defRPr sz="1000">
                <a:solidFill>
                  <a:schemeClr val="tx1"/>
                </a:solidFill>
                <a:latin typeface="Arial" charset="0"/>
              </a:defRPr>
            </a:lvl7pPr>
            <a:lvl8pPr marL="3429000" indent="-228600" eaLnBrk="0" fontAlgn="base" hangingPunct="0">
              <a:spcBef>
                <a:spcPct val="20000"/>
              </a:spcBef>
              <a:spcAft>
                <a:spcPct val="0"/>
              </a:spcAft>
              <a:buChar char=" "/>
              <a:defRPr sz="1000">
                <a:solidFill>
                  <a:schemeClr val="tx1"/>
                </a:solidFill>
                <a:latin typeface="Arial" charset="0"/>
              </a:defRPr>
            </a:lvl8pPr>
            <a:lvl9pPr marL="3886200" indent="-228600" eaLnBrk="0" fontAlgn="base" hangingPunct="0">
              <a:spcBef>
                <a:spcPct val="20000"/>
              </a:spcBef>
              <a:spcAft>
                <a:spcPct val="0"/>
              </a:spcAft>
              <a:buChar char=" "/>
              <a:defRPr sz="1000">
                <a:solidFill>
                  <a:schemeClr val="tx1"/>
                </a:solidFill>
                <a:latin typeface="Arial" charset="0"/>
              </a:defRPr>
            </a:lvl9pPr>
          </a:lstStyle>
          <a:p>
            <a:pPr>
              <a:lnSpc>
                <a:spcPct val="100000"/>
              </a:lnSpc>
              <a:spcBef>
                <a:spcPct val="50000"/>
              </a:spcBef>
              <a:buClrTx/>
              <a:buFontTx/>
              <a:buNone/>
            </a:pPr>
            <a:endParaRPr lang="en-US" altLang="en-US" sz="1000" b="0">
              <a:solidFill>
                <a:schemeClr val="tx1"/>
              </a:solidFill>
            </a:endParaRPr>
          </a:p>
        </p:txBody>
      </p:sp>
      <p:grpSp>
        <p:nvGrpSpPr>
          <p:cNvPr id="16388" name="Group 5"/>
          <p:cNvGrpSpPr>
            <a:grpSpLocks/>
          </p:cNvGrpSpPr>
          <p:nvPr/>
        </p:nvGrpSpPr>
        <p:grpSpPr bwMode="auto">
          <a:xfrm>
            <a:off x="5045075" y="3814763"/>
            <a:ext cx="2774950" cy="1587500"/>
            <a:chOff x="3456" y="2523"/>
            <a:chExt cx="1848" cy="1185"/>
          </a:xfrm>
        </p:grpSpPr>
        <p:sp>
          <p:nvSpPr>
            <p:cNvPr id="16398" name="Rectangle 6"/>
            <p:cNvSpPr>
              <a:spLocks noChangeArrowheads="1"/>
            </p:cNvSpPr>
            <p:nvPr/>
          </p:nvSpPr>
          <p:spPr bwMode="auto">
            <a:xfrm>
              <a:off x="3456" y="2976"/>
              <a:ext cx="1835" cy="499"/>
            </a:xfrm>
            <a:prstGeom prst="rect">
              <a:avLst/>
            </a:prstGeom>
            <a:solidFill>
              <a:srgbClr val="FFA0A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60000"/>
                </a:spcBef>
                <a:buClr>
                  <a:schemeClr val="bg2"/>
                </a:buClr>
                <a:buChar char="•"/>
                <a:defRPr sz="2400" b="1">
                  <a:solidFill>
                    <a:srgbClr val="134183"/>
                  </a:solidFill>
                  <a:latin typeface="Arial" charset="0"/>
                </a:defRPr>
              </a:lvl1pPr>
              <a:lvl2pPr marL="742950" indent="-28575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a:spcBef>
                  <a:spcPct val="20000"/>
                </a:spcBef>
                <a:buChar char=" "/>
                <a:defRPr sz="1200">
                  <a:solidFill>
                    <a:schemeClr val="tx1"/>
                  </a:solidFill>
                  <a:latin typeface="Arial" charset="0"/>
                </a:defRPr>
              </a:lvl4pPr>
              <a:lvl5pPr marL="2057400" indent="-228600">
                <a:spcBef>
                  <a:spcPct val="20000"/>
                </a:spcBef>
                <a:buChar char=" "/>
                <a:defRPr sz="1000">
                  <a:solidFill>
                    <a:schemeClr val="tx1"/>
                  </a:solidFill>
                  <a:latin typeface="Arial" charset="0"/>
                </a:defRPr>
              </a:lvl5pPr>
              <a:lvl6pPr marL="2514600" indent="-228600" eaLnBrk="0" fontAlgn="base" hangingPunct="0">
                <a:spcBef>
                  <a:spcPct val="20000"/>
                </a:spcBef>
                <a:spcAft>
                  <a:spcPct val="0"/>
                </a:spcAft>
                <a:buChar char=" "/>
                <a:defRPr sz="1000">
                  <a:solidFill>
                    <a:schemeClr val="tx1"/>
                  </a:solidFill>
                  <a:latin typeface="Arial" charset="0"/>
                </a:defRPr>
              </a:lvl6pPr>
              <a:lvl7pPr marL="2971800" indent="-228600" eaLnBrk="0" fontAlgn="base" hangingPunct="0">
                <a:spcBef>
                  <a:spcPct val="20000"/>
                </a:spcBef>
                <a:spcAft>
                  <a:spcPct val="0"/>
                </a:spcAft>
                <a:buChar char=" "/>
                <a:defRPr sz="1000">
                  <a:solidFill>
                    <a:schemeClr val="tx1"/>
                  </a:solidFill>
                  <a:latin typeface="Arial" charset="0"/>
                </a:defRPr>
              </a:lvl7pPr>
              <a:lvl8pPr marL="3429000" indent="-228600" eaLnBrk="0" fontAlgn="base" hangingPunct="0">
                <a:spcBef>
                  <a:spcPct val="20000"/>
                </a:spcBef>
                <a:spcAft>
                  <a:spcPct val="0"/>
                </a:spcAft>
                <a:buChar char=" "/>
                <a:defRPr sz="1000">
                  <a:solidFill>
                    <a:schemeClr val="tx1"/>
                  </a:solidFill>
                  <a:latin typeface="Arial" charset="0"/>
                </a:defRPr>
              </a:lvl8pPr>
              <a:lvl9pPr marL="3886200" indent="-228600" eaLnBrk="0" fontAlgn="base" hangingPunct="0">
                <a:spcBef>
                  <a:spcPct val="20000"/>
                </a:spcBef>
                <a:spcAft>
                  <a:spcPct val="0"/>
                </a:spcAft>
                <a:buChar char=" "/>
                <a:defRPr sz="1000">
                  <a:solidFill>
                    <a:schemeClr val="tx1"/>
                  </a:solidFill>
                  <a:latin typeface="Arial" charset="0"/>
                </a:defRPr>
              </a:lvl9pPr>
            </a:lstStyle>
            <a:p>
              <a:pPr>
                <a:lnSpc>
                  <a:spcPct val="100000"/>
                </a:lnSpc>
                <a:spcBef>
                  <a:spcPct val="50000"/>
                </a:spcBef>
                <a:buClrTx/>
                <a:buFontTx/>
                <a:buNone/>
              </a:pPr>
              <a:endParaRPr lang="en-US" altLang="en-US" sz="1000" b="0">
                <a:solidFill>
                  <a:schemeClr val="tx1"/>
                </a:solidFill>
              </a:endParaRPr>
            </a:p>
          </p:txBody>
        </p:sp>
        <p:graphicFrame>
          <p:nvGraphicFramePr>
            <p:cNvPr id="16399" name="Object 7"/>
            <p:cNvGraphicFramePr>
              <a:graphicFrameLocks/>
            </p:cNvGraphicFramePr>
            <p:nvPr/>
          </p:nvGraphicFramePr>
          <p:xfrm>
            <a:off x="3461" y="2779"/>
            <a:ext cx="1843" cy="929"/>
          </p:xfrm>
          <a:graphic>
            <a:graphicData uri="http://schemas.openxmlformats.org/presentationml/2006/ole">
              <mc:AlternateContent xmlns:mc="http://schemas.openxmlformats.org/markup-compatibility/2006">
                <mc:Choice xmlns:v="urn:schemas-microsoft-com:vml" Requires="v">
                  <p:oleObj spid="_x0000_s3092" name="Worksheet" r:id="rId5" imgW="1224360" imgH="675720" progId="Excel.Sheet.8">
                    <p:embed/>
                  </p:oleObj>
                </mc:Choice>
                <mc:Fallback>
                  <p:oleObj name="Worksheet" r:id="rId5" imgW="1224360" imgH="675720" progId="Excel.Shee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1" y="2779"/>
                          <a:ext cx="1843" cy="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00" name="Rectangle 8"/>
            <p:cNvSpPr>
              <a:spLocks noChangeArrowheads="1"/>
            </p:cNvSpPr>
            <p:nvPr/>
          </p:nvSpPr>
          <p:spPr bwMode="auto">
            <a:xfrm>
              <a:off x="3504" y="2523"/>
              <a:ext cx="1601" cy="193"/>
            </a:xfrm>
            <a:prstGeom prst="rect">
              <a:avLst/>
            </a:prstGeom>
            <a:solidFill>
              <a:schemeClr val="bg1"/>
            </a:solidFill>
            <a:ln w="12700">
              <a:solidFill>
                <a:schemeClr val="bg1"/>
              </a:solidFill>
              <a:miter lim="800000"/>
              <a:headEnd/>
              <a:tailEnd/>
            </a:ln>
          </p:spPr>
          <p:txBody>
            <a:bodyPr wrap="none" lIns="92075" tIns="46038" rIns="92075" bIns="46038" anchor="ctr"/>
            <a:lstStyle>
              <a:lvl1pPr defTabSz="793750">
                <a:lnSpc>
                  <a:spcPct val="120000"/>
                </a:lnSpc>
                <a:spcBef>
                  <a:spcPct val="60000"/>
                </a:spcBef>
                <a:buClr>
                  <a:schemeClr val="bg2"/>
                </a:buClr>
                <a:buChar char="•"/>
                <a:defRPr sz="2400" b="1">
                  <a:solidFill>
                    <a:srgbClr val="134183"/>
                  </a:solidFill>
                  <a:latin typeface="Arial" charset="0"/>
                </a:defRPr>
              </a:lvl1pPr>
              <a:lvl2pPr marL="742950" indent="-285750" defTabSz="79375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defTabSz="79375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defTabSz="793750">
                <a:spcBef>
                  <a:spcPct val="20000"/>
                </a:spcBef>
                <a:buChar char=" "/>
                <a:defRPr sz="1200">
                  <a:solidFill>
                    <a:schemeClr val="tx1"/>
                  </a:solidFill>
                  <a:latin typeface="Arial" charset="0"/>
                </a:defRPr>
              </a:lvl4pPr>
              <a:lvl5pPr marL="2057400" indent="-228600" defTabSz="793750">
                <a:spcBef>
                  <a:spcPct val="20000"/>
                </a:spcBef>
                <a:buChar char=" "/>
                <a:defRPr sz="1000">
                  <a:solidFill>
                    <a:schemeClr val="tx1"/>
                  </a:solidFill>
                  <a:latin typeface="Arial" charset="0"/>
                </a:defRPr>
              </a:lvl5pPr>
              <a:lvl6pPr marL="2514600" indent="-228600" defTabSz="793750" eaLnBrk="0" fontAlgn="base" hangingPunct="0">
                <a:spcBef>
                  <a:spcPct val="20000"/>
                </a:spcBef>
                <a:spcAft>
                  <a:spcPct val="0"/>
                </a:spcAft>
                <a:buChar char=" "/>
                <a:defRPr sz="1000">
                  <a:solidFill>
                    <a:schemeClr val="tx1"/>
                  </a:solidFill>
                  <a:latin typeface="Arial" charset="0"/>
                </a:defRPr>
              </a:lvl6pPr>
              <a:lvl7pPr marL="2971800" indent="-228600" defTabSz="793750" eaLnBrk="0" fontAlgn="base" hangingPunct="0">
                <a:spcBef>
                  <a:spcPct val="20000"/>
                </a:spcBef>
                <a:spcAft>
                  <a:spcPct val="0"/>
                </a:spcAft>
                <a:buChar char=" "/>
                <a:defRPr sz="1000">
                  <a:solidFill>
                    <a:schemeClr val="tx1"/>
                  </a:solidFill>
                  <a:latin typeface="Arial" charset="0"/>
                </a:defRPr>
              </a:lvl7pPr>
              <a:lvl8pPr marL="3429000" indent="-228600" defTabSz="793750" eaLnBrk="0" fontAlgn="base" hangingPunct="0">
                <a:spcBef>
                  <a:spcPct val="20000"/>
                </a:spcBef>
                <a:spcAft>
                  <a:spcPct val="0"/>
                </a:spcAft>
                <a:buChar char=" "/>
                <a:defRPr sz="1000">
                  <a:solidFill>
                    <a:schemeClr val="tx1"/>
                  </a:solidFill>
                  <a:latin typeface="Arial" charset="0"/>
                </a:defRPr>
              </a:lvl8pPr>
              <a:lvl9pPr marL="3886200" indent="-228600" defTabSz="793750" eaLnBrk="0" fontAlgn="base" hangingPunct="0">
                <a:spcBef>
                  <a:spcPct val="20000"/>
                </a:spcBef>
                <a:spcAft>
                  <a:spcPct val="0"/>
                </a:spcAft>
                <a:buChar char=" "/>
                <a:defRPr sz="1000">
                  <a:solidFill>
                    <a:schemeClr val="tx1"/>
                  </a:solidFill>
                  <a:latin typeface="Arial" charset="0"/>
                </a:defRPr>
              </a:lvl9pPr>
            </a:lstStyle>
            <a:p>
              <a:pPr algn="ctr">
                <a:lnSpc>
                  <a:spcPct val="100000"/>
                </a:lnSpc>
                <a:spcBef>
                  <a:spcPct val="0"/>
                </a:spcBef>
                <a:buClrTx/>
                <a:buFontTx/>
                <a:buNone/>
              </a:pPr>
              <a:r>
                <a:rPr lang="en-GB" altLang="en-US" sz="1800">
                  <a:solidFill>
                    <a:schemeClr val="tx1"/>
                  </a:solidFill>
                </a:rPr>
                <a:t>EMPLOYEE</a:t>
              </a:r>
            </a:p>
          </p:txBody>
        </p:sp>
      </p:grpSp>
      <p:grpSp>
        <p:nvGrpSpPr>
          <p:cNvPr id="16389" name="Group 9"/>
          <p:cNvGrpSpPr>
            <a:grpSpLocks/>
          </p:cNvGrpSpPr>
          <p:nvPr/>
        </p:nvGrpSpPr>
        <p:grpSpPr bwMode="auto">
          <a:xfrm>
            <a:off x="4903788" y="1371600"/>
            <a:ext cx="2914650" cy="1644650"/>
            <a:chOff x="3346" y="864"/>
            <a:chExt cx="1989" cy="1036"/>
          </a:xfrm>
        </p:grpSpPr>
        <p:grpSp>
          <p:nvGrpSpPr>
            <p:cNvPr id="16394" name="Group 10"/>
            <p:cNvGrpSpPr>
              <a:grpSpLocks/>
            </p:cNvGrpSpPr>
            <p:nvPr/>
          </p:nvGrpSpPr>
          <p:grpSpPr bwMode="auto">
            <a:xfrm>
              <a:off x="3346" y="1248"/>
              <a:ext cx="1989" cy="652"/>
              <a:chOff x="3346" y="1248"/>
              <a:chExt cx="1989" cy="652"/>
            </a:xfrm>
          </p:grpSpPr>
          <p:sp>
            <p:nvSpPr>
              <p:cNvPr id="16396" name="Rectangle 11"/>
              <p:cNvSpPr>
                <a:spLocks noChangeArrowheads="1"/>
              </p:cNvSpPr>
              <p:nvPr/>
            </p:nvSpPr>
            <p:spPr bwMode="auto">
              <a:xfrm>
                <a:off x="3346" y="1504"/>
                <a:ext cx="1977" cy="184"/>
              </a:xfrm>
              <a:prstGeom prst="rect">
                <a:avLst/>
              </a:prstGeom>
              <a:solidFill>
                <a:srgbClr val="FFA0A0"/>
              </a:solidFill>
              <a:ln w="12700">
                <a:solidFill>
                  <a:srgbClr val="FFA0A0"/>
                </a:solidFill>
                <a:miter lim="800000"/>
                <a:headEnd/>
                <a:tailEnd/>
              </a:ln>
            </p:spPr>
            <p:txBody>
              <a:bodyPr wrap="none" anchor="ctr"/>
              <a:lstStyle>
                <a:lvl1pPr>
                  <a:lnSpc>
                    <a:spcPct val="120000"/>
                  </a:lnSpc>
                  <a:spcBef>
                    <a:spcPct val="60000"/>
                  </a:spcBef>
                  <a:buClr>
                    <a:schemeClr val="bg2"/>
                  </a:buClr>
                  <a:buChar char="•"/>
                  <a:defRPr sz="2400" b="1">
                    <a:solidFill>
                      <a:srgbClr val="134183"/>
                    </a:solidFill>
                    <a:latin typeface="Arial" charset="0"/>
                  </a:defRPr>
                </a:lvl1pPr>
                <a:lvl2pPr marL="742950" indent="-28575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a:spcBef>
                    <a:spcPct val="20000"/>
                  </a:spcBef>
                  <a:buChar char=" "/>
                  <a:defRPr sz="1200">
                    <a:solidFill>
                      <a:schemeClr val="tx1"/>
                    </a:solidFill>
                    <a:latin typeface="Arial" charset="0"/>
                  </a:defRPr>
                </a:lvl4pPr>
                <a:lvl5pPr marL="2057400" indent="-228600">
                  <a:spcBef>
                    <a:spcPct val="20000"/>
                  </a:spcBef>
                  <a:buChar char=" "/>
                  <a:defRPr sz="1000">
                    <a:solidFill>
                      <a:schemeClr val="tx1"/>
                    </a:solidFill>
                    <a:latin typeface="Arial" charset="0"/>
                  </a:defRPr>
                </a:lvl5pPr>
                <a:lvl6pPr marL="2514600" indent="-228600" eaLnBrk="0" fontAlgn="base" hangingPunct="0">
                  <a:spcBef>
                    <a:spcPct val="20000"/>
                  </a:spcBef>
                  <a:spcAft>
                    <a:spcPct val="0"/>
                  </a:spcAft>
                  <a:buChar char=" "/>
                  <a:defRPr sz="1000">
                    <a:solidFill>
                      <a:schemeClr val="tx1"/>
                    </a:solidFill>
                    <a:latin typeface="Arial" charset="0"/>
                  </a:defRPr>
                </a:lvl6pPr>
                <a:lvl7pPr marL="2971800" indent="-228600" eaLnBrk="0" fontAlgn="base" hangingPunct="0">
                  <a:spcBef>
                    <a:spcPct val="20000"/>
                  </a:spcBef>
                  <a:spcAft>
                    <a:spcPct val="0"/>
                  </a:spcAft>
                  <a:buChar char=" "/>
                  <a:defRPr sz="1000">
                    <a:solidFill>
                      <a:schemeClr val="tx1"/>
                    </a:solidFill>
                    <a:latin typeface="Arial" charset="0"/>
                  </a:defRPr>
                </a:lvl7pPr>
                <a:lvl8pPr marL="3429000" indent="-228600" eaLnBrk="0" fontAlgn="base" hangingPunct="0">
                  <a:spcBef>
                    <a:spcPct val="20000"/>
                  </a:spcBef>
                  <a:spcAft>
                    <a:spcPct val="0"/>
                  </a:spcAft>
                  <a:buChar char=" "/>
                  <a:defRPr sz="1000">
                    <a:solidFill>
                      <a:schemeClr val="tx1"/>
                    </a:solidFill>
                    <a:latin typeface="Arial" charset="0"/>
                  </a:defRPr>
                </a:lvl8pPr>
                <a:lvl9pPr marL="3886200" indent="-228600" eaLnBrk="0" fontAlgn="base" hangingPunct="0">
                  <a:spcBef>
                    <a:spcPct val="20000"/>
                  </a:spcBef>
                  <a:spcAft>
                    <a:spcPct val="0"/>
                  </a:spcAft>
                  <a:buChar char=" "/>
                  <a:defRPr sz="1000">
                    <a:solidFill>
                      <a:schemeClr val="tx1"/>
                    </a:solidFill>
                    <a:latin typeface="Arial" charset="0"/>
                  </a:defRPr>
                </a:lvl9pPr>
              </a:lstStyle>
              <a:p>
                <a:pPr>
                  <a:lnSpc>
                    <a:spcPct val="100000"/>
                  </a:lnSpc>
                  <a:spcBef>
                    <a:spcPct val="50000"/>
                  </a:spcBef>
                  <a:buClrTx/>
                  <a:buFontTx/>
                  <a:buNone/>
                </a:pPr>
                <a:endParaRPr lang="en-US" altLang="en-US" sz="1000" b="0">
                  <a:solidFill>
                    <a:schemeClr val="tx1"/>
                  </a:solidFill>
                </a:endParaRPr>
              </a:p>
            </p:txBody>
          </p:sp>
          <p:graphicFrame>
            <p:nvGraphicFramePr>
              <p:cNvPr id="16397" name="Object 12"/>
              <p:cNvGraphicFramePr>
                <a:graphicFrameLocks/>
              </p:cNvGraphicFramePr>
              <p:nvPr/>
            </p:nvGraphicFramePr>
            <p:xfrm>
              <a:off x="3348" y="1248"/>
              <a:ext cx="1987" cy="652"/>
            </p:xfrm>
            <a:graphic>
              <a:graphicData uri="http://schemas.openxmlformats.org/presentationml/2006/ole">
                <mc:AlternateContent xmlns:mc="http://schemas.openxmlformats.org/markup-compatibility/2006">
                  <mc:Choice xmlns:v="urn:schemas-microsoft-com:vml" Requires="v">
                    <p:oleObj spid="_x0000_s3093" name="Worksheet" r:id="rId7" imgW="1554480" imgH="482600" progId="Excel.Sheet.8">
                      <p:embed/>
                    </p:oleObj>
                  </mc:Choice>
                  <mc:Fallback>
                    <p:oleObj name="Worksheet" r:id="rId7" imgW="1554480" imgH="482600" progId="Excel.Sheet.8">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8" y="1248"/>
                            <a:ext cx="1987" cy="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6395" name="Rectangle 13"/>
            <p:cNvSpPr>
              <a:spLocks noChangeArrowheads="1"/>
            </p:cNvSpPr>
            <p:nvPr/>
          </p:nvSpPr>
          <p:spPr bwMode="auto">
            <a:xfrm>
              <a:off x="3360" y="864"/>
              <a:ext cx="1600" cy="278"/>
            </a:xfrm>
            <a:prstGeom prst="rect">
              <a:avLst/>
            </a:prstGeom>
            <a:solidFill>
              <a:schemeClr val="bg1"/>
            </a:solidFill>
            <a:ln w="12700">
              <a:solidFill>
                <a:schemeClr val="bg1"/>
              </a:solidFill>
              <a:miter lim="800000"/>
              <a:headEnd/>
              <a:tailEnd/>
            </a:ln>
          </p:spPr>
          <p:txBody>
            <a:bodyPr wrap="none" lIns="92075" tIns="46038" rIns="92075" bIns="46038" anchor="ctr"/>
            <a:lstStyle>
              <a:lvl1pPr marL="342900" indent="-342900" defTabSz="793750">
                <a:lnSpc>
                  <a:spcPct val="120000"/>
                </a:lnSpc>
                <a:spcBef>
                  <a:spcPct val="60000"/>
                </a:spcBef>
                <a:buClr>
                  <a:schemeClr val="bg2"/>
                </a:buClr>
                <a:buChar char="•"/>
                <a:defRPr sz="2400" b="1">
                  <a:solidFill>
                    <a:srgbClr val="134183"/>
                  </a:solidFill>
                  <a:latin typeface="Arial" charset="0"/>
                </a:defRPr>
              </a:lvl1pPr>
              <a:lvl2pPr marL="554038" defTabSz="79375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defTabSz="79375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defTabSz="793750">
                <a:spcBef>
                  <a:spcPct val="20000"/>
                </a:spcBef>
                <a:buChar char=" "/>
                <a:defRPr sz="1200">
                  <a:solidFill>
                    <a:schemeClr val="tx1"/>
                  </a:solidFill>
                  <a:latin typeface="Arial" charset="0"/>
                </a:defRPr>
              </a:lvl4pPr>
              <a:lvl5pPr marL="2057400" indent="-228600" defTabSz="793750">
                <a:spcBef>
                  <a:spcPct val="20000"/>
                </a:spcBef>
                <a:buChar char=" "/>
                <a:defRPr sz="1000">
                  <a:solidFill>
                    <a:schemeClr val="tx1"/>
                  </a:solidFill>
                  <a:latin typeface="Arial" charset="0"/>
                </a:defRPr>
              </a:lvl5pPr>
              <a:lvl6pPr marL="2514600" indent="-228600" defTabSz="793750" eaLnBrk="0" fontAlgn="base" hangingPunct="0">
                <a:spcBef>
                  <a:spcPct val="20000"/>
                </a:spcBef>
                <a:spcAft>
                  <a:spcPct val="0"/>
                </a:spcAft>
                <a:buChar char=" "/>
                <a:defRPr sz="1000">
                  <a:solidFill>
                    <a:schemeClr val="tx1"/>
                  </a:solidFill>
                  <a:latin typeface="Arial" charset="0"/>
                </a:defRPr>
              </a:lvl6pPr>
              <a:lvl7pPr marL="2971800" indent="-228600" defTabSz="793750" eaLnBrk="0" fontAlgn="base" hangingPunct="0">
                <a:spcBef>
                  <a:spcPct val="20000"/>
                </a:spcBef>
                <a:spcAft>
                  <a:spcPct val="0"/>
                </a:spcAft>
                <a:buChar char=" "/>
                <a:defRPr sz="1000">
                  <a:solidFill>
                    <a:schemeClr val="tx1"/>
                  </a:solidFill>
                  <a:latin typeface="Arial" charset="0"/>
                </a:defRPr>
              </a:lvl7pPr>
              <a:lvl8pPr marL="3429000" indent="-228600" defTabSz="793750" eaLnBrk="0" fontAlgn="base" hangingPunct="0">
                <a:spcBef>
                  <a:spcPct val="20000"/>
                </a:spcBef>
                <a:spcAft>
                  <a:spcPct val="0"/>
                </a:spcAft>
                <a:buChar char=" "/>
                <a:defRPr sz="1000">
                  <a:solidFill>
                    <a:schemeClr val="tx1"/>
                  </a:solidFill>
                  <a:latin typeface="Arial" charset="0"/>
                </a:defRPr>
              </a:lvl8pPr>
              <a:lvl9pPr marL="3886200" indent="-228600" defTabSz="793750" eaLnBrk="0" fontAlgn="base" hangingPunct="0">
                <a:spcBef>
                  <a:spcPct val="20000"/>
                </a:spcBef>
                <a:spcAft>
                  <a:spcPct val="0"/>
                </a:spcAft>
                <a:buChar char=" "/>
                <a:defRPr sz="1000">
                  <a:solidFill>
                    <a:schemeClr val="tx1"/>
                  </a:solidFill>
                  <a:latin typeface="Arial" charset="0"/>
                </a:defRPr>
              </a:lvl9pPr>
            </a:lstStyle>
            <a:p>
              <a:pPr lvl="1" algn="ctr">
                <a:lnSpc>
                  <a:spcPct val="100000"/>
                </a:lnSpc>
                <a:spcBef>
                  <a:spcPct val="0"/>
                </a:spcBef>
                <a:spcAft>
                  <a:spcPct val="0"/>
                </a:spcAft>
                <a:buClrTx/>
                <a:buFontTx/>
                <a:buNone/>
              </a:pPr>
              <a:r>
                <a:rPr lang="en-GB" altLang="en-US" sz="1800">
                  <a:solidFill>
                    <a:schemeClr val="tx1"/>
                  </a:solidFill>
                </a:rPr>
                <a:t>DEPARTMENT</a:t>
              </a:r>
            </a:p>
          </p:txBody>
        </p:sp>
      </p:grpSp>
      <p:sp>
        <p:nvSpPr>
          <p:cNvPr id="16391" name="AutoShape 15"/>
          <p:cNvSpPr>
            <a:spLocks noChangeArrowheads="1"/>
          </p:cNvSpPr>
          <p:nvPr/>
        </p:nvSpPr>
        <p:spPr bwMode="auto">
          <a:xfrm>
            <a:off x="2328830" y="2898475"/>
            <a:ext cx="2471440" cy="1075023"/>
          </a:xfrm>
          <a:prstGeom prst="wedgeRoundRectCallout">
            <a:avLst>
              <a:gd name="adj1" fmla="val -41671"/>
              <a:gd name="adj2" fmla="val 66667"/>
              <a:gd name="adj3" fmla="val 16667"/>
            </a:avLst>
          </a:prstGeom>
          <a:solidFill>
            <a:srgbClr val="ADCCE9"/>
          </a:solidFill>
          <a:ln w="12700">
            <a:solidFill>
              <a:srgbClr val="ADCCE9"/>
            </a:solidFill>
            <a:miter lim="800000"/>
            <a:headEnd/>
            <a:tailEnd/>
          </a:ln>
        </p:spPr>
        <p:txBody>
          <a:bodyPr wrap="none" lIns="92075" tIns="46038" rIns="92075" bIns="46038" anchor="ctr"/>
          <a:lstStyle>
            <a:lvl1pPr defTabSz="793750">
              <a:lnSpc>
                <a:spcPct val="120000"/>
              </a:lnSpc>
              <a:spcBef>
                <a:spcPct val="60000"/>
              </a:spcBef>
              <a:buClr>
                <a:schemeClr val="bg2"/>
              </a:buClr>
              <a:buChar char="•"/>
              <a:defRPr sz="2400" b="1">
                <a:solidFill>
                  <a:srgbClr val="134183"/>
                </a:solidFill>
                <a:latin typeface="Arial" charset="0"/>
              </a:defRPr>
            </a:lvl1pPr>
            <a:lvl2pPr marL="742950" indent="-285750" defTabSz="79375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defTabSz="79375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defTabSz="793750">
              <a:spcBef>
                <a:spcPct val="20000"/>
              </a:spcBef>
              <a:buChar char=" "/>
              <a:defRPr sz="1200">
                <a:solidFill>
                  <a:schemeClr val="tx1"/>
                </a:solidFill>
                <a:latin typeface="Arial" charset="0"/>
              </a:defRPr>
            </a:lvl4pPr>
            <a:lvl5pPr marL="2057400" indent="-228600" defTabSz="793750">
              <a:spcBef>
                <a:spcPct val="20000"/>
              </a:spcBef>
              <a:buChar char=" "/>
              <a:defRPr sz="1000">
                <a:solidFill>
                  <a:schemeClr val="tx1"/>
                </a:solidFill>
                <a:latin typeface="Arial" charset="0"/>
              </a:defRPr>
            </a:lvl5pPr>
            <a:lvl6pPr marL="2514600" indent="-228600" defTabSz="793750" eaLnBrk="0" fontAlgn="base" hangingPunct="0">
              <a:spcBef>
                <a:spcPct val="20000"/>
              </a:spcBef>
              <a:spcAft>
                <a:spcPct val="0"/>
              </a:spcAft>
              <a:buChar char=" "/>
              <a:defRPr sz="1000">
                <a:solidFill>
                  <a:schemeClr val="tx1"/>
                </a:solidFill>
                <a:latin typeface="Arial" charset="0"/>
              </a:defRPr>
            </a:lvl6pPr>
            <a:lvl7pPr marL="2971800" indent="-228600" defTabSz="793750" eaLnBrk="0" fontAlgn="base" hangingPunct="0">
              <a:spcBef>
                <a:spcPct val="20000"/>
              </a:spcBef>
              <a:spcAft>
                <a:spcPct val="0"/>
              </a:spcAft>
              <a:buChar char=" "/>
              <a:defRPr sz="1000">
                <a:solidFill>
                  <a:schemeClr val="tx1"/>
                </a:solidFill>
                <a:latin typeface="Arial" charset="0"/>
              </a:defRPr>
            </a:lvl7pPr>
            <a:lvl8pPr marL="3429000" indent="-228600" defTabSz="793750" eaLnBrk="0" fontAlgn="base" hangingPunct="0">
              <a:spcBef>
                <a:spcPct val="20000"/>
              </a:spcBef>
              <a:spcAft>
                <a:spcPct val="0"/>
              </a:spcAft>
              <a:buChar char=" "/>
              <a:defRPr sz="1000">
                <a:solidFill>
                  <a:schemeClr val="tx1"/>
                </a:solidFill>
                <a:latin typeface="Arial" charset="0"/>
              </a:defRPr>
            </a:lvl8pPr>
            <a:lvl9pPr marL="3886200" indent="-228600" defTabSz="793750" eaLnBrk="0" fontAlgn="base" hangingPunct="0">
              <a:spcBef>
                <a:spcPct val="20000"/>
              </a:spcBef>
              <a:spcAft>
                <a:spcPct val="0"/>
              </a:spcAft>
              <a:buChar char=" "/>
              <a:defRPr sz="1000">
                <a:solidFill>
                  <a:schemeClr val="tx1"/>
                </a:solidFill>
                <a:latin typeface="Arial" charset="0"/>
              </a:defRPr>
            </a:lvl9pPr>
          </a:lstStyle>
          <a:p>
            <a:pPr>
              <a:lnSpc>
                <a:spcPct val="100000"/>
              </a:lnSpc>
              <a:spcBef>
                <a:spcPct val="0"/>
              </a:spcBef>
              <a:buClrTx/>
              <a:buFontTx/>
              <a:buNone/>
            </a:pPr>
            <a:r>
              <a:rPr lang="en-GB" altLang="en-US" sz="1800" b="0">
                <a:solidFill>
                  <a:srgbClr val="000000"/>
                </a:solidFill>
              </a:rPr>
              <a:t>This solution is better!</a:t>
            </a:r>
          </a:p>
        </p:txBody>
      </p:sp>
      <p:sp>
        <p:nvSpPr>
          <p:cNvPr id="16392" name="Rectangle 16"/>
          <p:cNvSpPr>
            <a:spLocks noChangeArrowheads="1"/>
          </p:cNvSpPr>
          <p:nvPr/>
        </p:nvSpPr>
        <p:spPr bwMode="auto">
          <a:xfrm>
            <a:off x="711200" y="6057900"/>
            <a:ext cx="7750175"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12" tIns="42862" rIns="87312" bIns="42862"/>
          <a:lstStyle>
            <a:lvl1pPr marL="269875" indent="-269875" defTabSz="774700">
              <a:lnSpc>
                <a:spcPct val="120000"/>
              </a:lnSpc>
              <a:spcBef>
                <a:spcPct val="60000"/>
              </a:spcBef>
              <a:buClr>
                <a:schemeClr val="bg2"/>
              </a:buClr>
              <a:buChar char="•"/>
              <a:defRPr sz="2400" b="1">
                <a:solidFill>
                  <a:srgbClr val="134183"/>
                </a:solidFill>
                <a:latin typeface="Arial" charset="0"/>
              </a:defRPr>
            </a:lvl1pPr>
            <a:lvl2pPr marL="742950" indent="-285750" defTabSz="77470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defTabSz="77470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defTabSz="774700">
              <a:spcBef>
                <a:spcPct val="20000"/>
              </a:spcBef>
              <a:buChar char=" "/>
              <a:defRPr sz="1200">
                <a:solidFill>
                  <a:schemeClr val="tx1"/>
                </a:solidFill>
                <a:latin typeface="Arial" charset="0"/>
              </a:defRPr>
            </a:lvl4pPr>
            <a:lvl5pPr marL="2057400" indent="-228600" defTabSz="774700">
              <a:spcBef>
                <a:spcPct val="20000"/>
              </a:spcBef>
              <a:buChar char=" "/>
              <a:defRPr sz="1000">
                <a:solidFill>
                  <a:schemeClr val="tx1"/>
                </a:solidFill>
                <a:latin typeface="Arial" charset="0"/>
              </a:defRPr>
            </a:lvl5pPr>
            <a:lvl6pPr marL="2514600" indent="-228600" defTabSz="774700" eaLnBrk="0" fontAlgn="base" hangingPunct="0">
              <a:spcBef>
                <a:spcPct val="20000"/>
              </a:spcBef>
              <a:spcAft>
                <a:spcPct val="0"/>
              </a:spcAft>
              <a:buChar char=" "/>
              <a:defRPr sz="1000">
                <a:solidFill>
                  <a:schemeClr val="tx1"/>
                </a:solidFill>
                <a:latin typeface="Arial" charset="0"/>
              </a:defRPr>
            </a:lvl6pPr>
            <a:lvl7pPr marL="2971800" indent="-228600" defTabSz="774700" eaLnBrk="0" fontAlgn="base" hangingPunct="0">
              <a:spcBef>
                <a:spcPct val="20000"/>
              </a:spcBef>
              <a:spcAft>
                <a:spcPct val="0"/>
              </a:spcAft>
              <a:buChar char=" "/>
              <a:defRPr sz="1000">
                <a:solidFill>
                  <a:schemeClr val="tx1"/>
                </a:solidFill>
                <a:latin typeface="Arial" charset="0"/>
              </a:defRPr>
            </a:lvl7pPr>
            <a:lvl8pPr marL="3429000" indent="-228600" defTabSz="774700" eaLnBrk="0" fontAlgn="base" hangingPunct="0">
              <a:spcBef>
                <a:spcPct val="20000"/>
              </a:spcBef>
              <a:spcAft>
                <a:spcPct val="0"/>
              </a:spcAft>
              <a:buChar char=" "/>
              <a:defRPr sz="1000">
                <a:solidFill>
                  <a:schemeClr val="tx1"/>
                </a:solidFill>
                <a:latin typeface="Arial" charset="0"/>
              </a:defRPr>
            </a:lvl8pPr>
            <a:lvl9pPr marL="3886200" indent="-228600" defTabSz="774700" eaLnBrk="0" fontAlgn="base" hangingPunct="0">
              <a:spcBef>
                <a:spcPct val="20000"/>
              </a:spcBef>
              <a:spcAft>
                <a:spcPct val="0"/>
              </a:spcAft>
              <a:buChar char=" "/>
              <a:defRPr sz="1000">
                <a:solidFill>
                  <a:schemeClr val="tx1"/>
                </a:solidFill>
                <a:latin typeface="Arial" charset="0"/>
              </a:defRPr>
            </a:lvl9pPr>
          </a:lstStyle>
          <a:p>
            <a:pPr>
              <a:lnSpc>
                <a:spcPct val="90000"/>
              </a:lnSpc>
              <a:spcBef>
                <a:spcPct val="30000"/>
              </a:spcBef>
              <a:buClrTx/>
            </a:pPr>
            <a:r>
              <a:rPr lang="en-GB" altLang="en-US">
                <a:solidFill>
                  <a:schemeClr val="tx1"/>
                </a:solidFill>
                <a:latin typeface="Helvetica" pitchFamily="34" charset="0"/>
              </a:rPr>
              <a:t>Set all references to null</a:t>
            </a:r>
          </a:p>
        </p:txBody>
      </p:sp>
      <p:sp>
        <p:nvSpPr>
          <p:cNvPr id="16393" name="Rectangle 17"/>
          <p:cNvSpPr>
            <a:spLocks noGrp="1" noChangeArrowheads="1"/>
          </p:cNvSpPr>
          <p:nvPr>
            <p:ph type="title"/>
          </p:nvPr>
        </p:nvSpPr>
        <p:spPr/>
        <p:txBody>
          <a:bodyPr/>
          <a:lstStyle/>
          <a:p>
            <a:r>
              <a:rPr lang="en-GB" altLang="en-US" dirty="0" smtClean="0"/>
              <a:t>Database Implementation</a:t>
            </a:r>
          </a:p>
        </p:txBody>
      </p:sp>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4838" y="3278923"/>
            <a:ext cx="1950724" cy="2465837"/>
          </a:xfrm>
          <a:prstGeom prst="rect">
            <a:avLst/>
          </a:prstGeom>
        </p:spPr>
      </p:pic>
    </p:spTree>
    <p:custDataLst>
      <p:tags r:id="rId2"/>
    </p:custDataLst>
    <p:extLst>
      <p:ext uri="{BB962C8B-B14F-4D97-AF65-F5344CB8AC3E}">
        <p14:creationId xmlns:p14="http://schemas.microsoft.com/office/powerpoint/2010/main" val="2971813055"/>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
          <p:cNvSpPr txBox="1">
            <a:spLocks noChangeArrowheads="1"/>
          </p:cNvSpPr>
          <p:nvPr/>
        </p:nvSpPr>
        <p:spPr bwMode="auto">
          <a:xfrm>
            <a:off x="249238" y="1071563"/>
            <a:ext cx="8709025" cy="5568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8925" indent="-288925" algn="l" rtl="0" eaLnBrk="0" fontAlgn="base" hangingPunct="0">
              <a:lnSpc>
                <a:spcPct val="120000"/>
              </a:lnSpc>
              <a:spcBef>
                <a:spcPct val="60000"/>
              </a:spcBef>
              <a:spcAft>
                <a:spcPct val="0"/>
              </a:spcAft>
              <a:buClr>
                <a:schemeClr val="bg2"/>
              </a:buClr>
              <a:buChar char="•"/>
              <a:defRPr sz="2400" b="1">
                <a:solidFill>
                  <a:srgbClr val="134183"/>
                </a:solidFill>
                <a:latin typeface="+mn-lt"/>
                <a:ea typeface="+mn-ea"/>
                <a:cs typeface="+mn-cs"/>
              </a:defRPr>
            </a:lvl1pPr>
            <a:lvl2pPr marL="739775" indent="-225425" algn="l" rtl="0" eaLnBrk="0" fontAlgn="base" hangingPunct="0">
              <a:lnSpc>
                <a:spcPct val="110000"/>
              </a:lnSpc>
              <a:spcBef>
                <a:spcPct val="15000"/>
              </a:spcBef>
              <a:spcAft>
                <a:spcPct val="10000"/>
              </a:spcAft>
              <a:buClr>
                <a:schemeClr val="bg2"/>
              </a:buClr>
              <a:buChar char="•"/>
              <a:defRPr sz="2000" b="1">
                <a:solidFill>
                  <a:srgbClr val="134183"/>
                </a:solidFill>
                <a:latin typeface="+mn-lt"/>
              </a:defRPr>
            </a:lvl2pPr>
            <a:lvl3pPr marL="1139825" indent="-200025" algn="l" rtl="0" eaLnBrk="0" fontAlgn="base" hangingPunct="0">
              <a:lnSpc>
                <a:spcPct val="110000"/>
              </a:lnSpc>
              <a:spcBef>
                <a:spcPct val="10000"/>
              </a:spcBef>
              <a:spcAft>
                <a:spcPct val="15000"/>
              </a:spcAft>
              <a:buClr>
                <a:schemeClr val="bg2"/>
              </a:buClr>
              <a:buChar char="•"/>
              <a:defRPr>
                <a:solidFill>
                  <a:srgbClr val="134183"/>
                </a:solidFill>
                <a:latin typeface="+mn-lt"/>
              </a:defRPr>
            </a:lvl3pPr>
            <a:lvl4pPr marL="1600200" indent="-228600" algn="l" rtl="0" eaLnBrk="0" fontAlgn="base" hangingPunct="0">
              <a:spcBef>
                <a:spcPct val="20000"/>
              </a:spcBef>
              <a:spcAft>
                <a:spcPct val="0"/>
              </a:spcAft>
              <a:buChar char=" "/>
              <a:defRPr sz="1200">
                <a:solidFill>
                  <a:schemeClr val="tx1"/>
                </a:solidFill>
                <a:latin typeface="+mn-lt"/>
              </a:defRPr>
            </a:lvl4pPr>
            <a:lvl5pPr marL="2057400" indent="-228600" algn="l" rtl="0" eaLnBrk="0" fontAlgn="base" hangingPunct="0">
              <a:spcBef>
                <a:spcPct val="20000"/>
              </a:spcBef>
              <a:spcAft>
                <a:spcPct val="0"/>
              </a:spcAft>
              <a:buChar char=" "/>
              <a:defRPr sz="1000">
                <a:solidFill>
                  <a:schemeClr val="tx1"/>
                </a:solidFill>
                <a:latin typeface="+mn-lt"/>
              </a:defRPr>
            </a:lvl5pPr>
            <a:lvl6pPr marL="2514600" indent="-228600" algn="l" rtl="0" eaLnBrk="0" fontAlgn="base" hangingPunct="0">
              <a:spcBef>
                <a:spcPct val="20000"/>
              </a:spcBef>
              <a:spcAft>
                <a:spcPct val="0"/>
              </a:spcAft>
              <a:buChar char=" "/>
              <a:defRPr sz="1000">
                <a:solidFill>
                  <a:schemeClr val="tx1"/>
                </a:solidFill>
                <a:latin typeface="+mn-lt"/>
              </a:defRPr>
            </a:lvl6pPr>
            <a:lvl7pPr marL="2971800" indent="-228600" algn="l" rtl="0" eaLnBrk="0" fontAlgn="base" hangingPunct="0">
              <a:spcBef>
                <a:spcPct val="20000"/>
              </a:spcBef>
              <a:spcAft>
                <a:spcPct val="0"/>
              </a:spcAft>
              <a:buChar char=" "/>
              <a:defRPr sz="1000">
                <a:solidFill>
                  <a:schemeClr val="tx1"/>
                </a:solidFill>
                <a:latin typeface="+mn-lt"/>
              </a:defRPr>
            </a:lvl7pPr>
            <a:lvl8pPr marL="3429000" indent="-228600" algn="l" rtl="0" eaLnBrk="0" fontAlgn="base" hangingPunct="0">
              <a:spcBef>
                <a:spcPct val="20000"/>
              </a:spcBef>
              <a:spcAft>
                <a:spcPct val="0"/>
              </a:spcAft>
              <a:buChar char=" "/>
              <a:defRPr sz="1000">
                <a:solidFill>
                  <a:schemeClr val="tx1"/>
                </a:solidFill>
                <a:latin typeface="+mn-lt"/>
              </a:defRPr>
            </a:lvl8pPr>
            <a:lvl9pPr marL="3886200" indent="-228600" algn="l" rtl="0" eaLnBrk="0" fontAlgn="base" hangingPunct="0">
              <a:spcBef>
                <a:spcPct val="20000"/>
              </a:spcBef>
              <a:spcAft>
                <a:spcPct val="0"/>
              </a:spcAft>
              <a:buChar char=" "/>
              <a:defRPr sz="1000">
                <a:solidFill>
                  <a:schemeClr val="tx1"/>
                </a:solidFill>
                <a:latin typeface="+mn-lt"/>
              </a:defRPr>
            </a:lvl9pPr>
          </a:lstStyle>
          <a:p>
            <a:r>
              <a:rPr lang="en-GB" altLang="en-US" kern="0" dirty="0" smtClean="0"/>
              <a:t>On delete RESTRICT</a:t>
            </a:r>
          </a:p>
        </p:txBody>
      </p:sp>
      <p:sp>
        <p:nvSpPr>
          <p:cNvPr id="18436" name="Rectangle 4"/>
          <p:cNvSpPr>
            <a:spLocks noChangeArrowheads="1"/>
          </p:cNvSpPr>
          <p:nvPr/>
        </p:nvSpPr>
        <p:spPr bwMode="auto">
          <a:xfrm>
            <a:off x="4884738" y="2425700"/>
            <a:ext cx="2897187" cy="292100"/>
          </a:xfrm>
          <a:prstGeom prst="rect">
            <a:avLst/>
          </a:prstGeom>
          <a:solidFill>
            <a:srgbClr val="FFA0A0"/>
          </a:solidFill>
          <a:ln w="12700">
            <a:solidFill>
              <a:srgbClr val="FFA0A0"/>
            </a:solidFill>
            <a:miter lim="800000"/>
            <a:headEnd/>
            <a:tailEnd/>
          </a:ln>
        </p:spPr>
        <p:txBody>
          <a:bodyPr wrap="none" anchor="ctr"/>
          <a:lstStyle>
            <a:lvl1pPr>
              <a:lnSpc>
                <a:spcPct val="120000"/>
              </a:lnSpc>
              <a:spcBef>
                <a:spcPct val="60000"/>
              </a:spcBef>
              <a:buClr>
                <a:schemeClr val="bg2"/>
              </a:buClr>
              <a:buChar char="•"/>
              <a:defRPr sz="2400" b="1">
                <a:solidFill>
                  <a:srgbClr val="134183"/>
                </a:solidFill>
                <a:latin typeface="Arial" charset="0"/>
              </a:defRPr>
            </a:lvl1pPr>
            <a:lvl2pPr marL="742950" indent="-28575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a:spcBef>
                <a:spcPct val="20000"/>
              </a:spcBef>
              <a:buChar char=" "/>
              <a:defRPr sz="1200">
                <a:solidFill>
                  <a:schemeClr val="tx1"/>
                </a:solidFill>
                <a:latin typeface="Arial" charset="0"/>
              </a:defRPr>
            </a:lvl4pPr>
            <a:lvl5pPr marL="2057400" indent="-228600">
              <a:spcBef>
                <a:spcPct val="20000"/>
              </a:spcBef>
              <a:buChar char=" "/>
              <a:defRPr sz="1000">
                <a:solidFill>
                  <a:schemeClr val="tx1"/>
                </a:solidFill>
                <a:latin typeface="Arial" charset="0"/>
              </a:defRPr>
            </a:lvl5pPr>
            <a:lvl6pPr marL="2514600" indent="-228600" eaLnBrk="0" fontAlgn="base" hangingPunct="0">
              <a:spcBef>
                <a:spcPct val="20000"/>
              </a:spcBef>
              <a:spcAft>
                <a:spcPct val="0"/>
              </a:spcAft>
              <a:buChar char=" "/>
              <a:defRPr sz="1000">
                <a:solidFill>
                  <a:schemeClr val="tx1"/>
                </a:solidFill>
                <a:latin typeface="Arial" charset="0"/>
              </a:defRPr>
            </a:lvl6pPr>
            <a:lvl7pPr marL="2971800" indent="-228600" eaLnBrk="0" fontAlgn="base" hangingPunct="0">
              <a:spcBef>
                <a:spcPct val="20000"/>
              </a:spcBef>
              <a:spcAft>
                <a:spcPct val="0"/>
              </a:spcAft>
              <a:buChar char=" "/>
              <a:defRPr sz="1000">
                <a:solidFill>
                  <a:schemeClr val="tx1"/>
                </a:solidFill>
                <a:latin typeface="Arial" charset="0"/>
              </a:defRPr>
            </a:lvl7pPr>
            <a:lvl8pPr marL="3429000" indent="-228600" eaLnBrk="0" fontAlgn="base" hangingPunct="0">
              <a:spcBef>
                <a:spcPct val="20000"/>
              </a:spcBef>
              <a:spcAft>
                <a:spcPct val="0"/>
              </a:spcAft>
              <a:buChar char=" "/>
              <a:defRPr sz="1000">
                <a:solidFill>
                  <a:schemeClr val="tx1"/>
                </a:solidFill>
                <a:latin typeface="Arial" charset="0"/>
              </a:defRPr>
            </a:lvl8pPr>
            <a:lvl9pPr marL="3886200" indent="-228600" eaLnBrk="0" fontAlgn="base" hangingPunct="0">
              <a:spcBef>
                <a:spcPct val="20000"/>
              </a:spcBef>
              <a:spcAft>
                <a:spcPct val="0"/>
              </a:spcAft>
              <a:buChar char=" "/>
              <a:defRPr sz="1000">
                <a:solidFill>
                  <a:schemeClr val="tx1"/>
                </a:solidFill>
                <a:latin typeface="Arial" charset="0"/>
              </a:defRPr>
            </a:lvl9pPr>
          </a:lstStyle>
          <a:p>
            <a:pPr>
              <a:lnSpc>
                <a:spcPct val="100000"/>
              </a:lnSpc>
              <a:spcBef>
                <a:spcPct val="50000"/>
              </a:spcBef>
              <a:buClrTx/>
              <a:buFontTx/>
              <a:buNone/>
            </a:pPr>
            <a:endParaRPr lang="en-US" altLang="en-US" sz="1000" b="0">
              <a:solidFill>
                <a:schemeClr val="tx1"/>
              </a:solidFill>
            </a:endParaRPr>
          </a:p>
        </p:txBody>
      </p:sp>
      <p:graphicFrame>
        <p:nvGraphicFramePr>
          <p:cNvPr id="18437" name="Object 5"/>
          <p:cNvGraphicFramePr>
            <a:graphicFrameLocks/>
          </p:cNvGraphicFramePr>
          <p:nvPr/>
        </p:nvGraphicFramePr>
        <p:xfrm>
          <a:off x="5178425" y="4168775"/>
          <a:ext cx="2435225" cy="1325563"/>
        </p:xfrm>
        <a:graphic>
          <a:graphicData uri="http://schemas.openxmlformats.org/presentationml/2006/ole">
            <mc:AlternateContent xmlns:mc="http://schemas.openxmlformats.org/markup-compatibility/2006">
              <mc:Choice xmlns:v="urn:schemas-microsoft-com:vml" Requires="v">
                <p:oleObj spid="_x0000_s4116" name="Worksheet" r:id="rId5" imgW="1422400" imgH="640080" progId="Excel.Sheet.8">
                  <p:embed/>
                </p:oleObj>
              </mc:Choice>
              <mc:Fallback>
                <p:oleObj name="Worksheet" r:id="rId5" imgW="1422400" imgH="640080" progId="Excel.Shee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8425" y="4168775"/>
                        <a:ext cx="2435225" cy="132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8" name="Object 6"/>
          <p:cNvGraphicFramePr>
            <a:graphicFrameLocks/>
          </p:cNvGraphicFramePr>
          <p:nvPr/>
        </p:nvGraphicFramePr>
        <p:xfrm>
          <a:off x="4887913" y="2028825"/>
          <a:ext cx="2913062" cy="1035050"/>
        </p:xfrm>
        <a:graphic>
          <a:graphicData uri="http://schemas.openxmlformats.org/presentationml/2006/ole">
            <mc:AlternateContent xmlns:mc="http://schemas.openxmlformats.org/markup-compatibility/2006">
              <mc:Choice xmlns:v="urn:schemas-microsoft-com:vml" Requires="v">
                <p:oleObj spid="_x0000_s4117" name="Worksheet" r:id="rId7" imgW="1554480" imgH="482600" progId="Excel.Sheet.8">
                  <p:embed/>
                </p:oleObj>
              </mc:Choice>
              <mc:Fallback>
                <p:oleObj name="Worksheet" r:id="rId7" imgW="1554480" imgH="482600" progId="Excel.Sheet.8">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7913" y="2028825"/>
                        <a:ext cx="2913062"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9" name="Rectangle 7"/>
          <p:cNvSpPr>
            <a:spLocks noChangeArrowheads="1"/>
          </p:cNvSpPr>
          <p:nvPr/>
        </p:nvSpPr>
        <p:spPr bwMode="auto">
          <a:xfrm>
            <a:off x="5305425" y="3671888"/>
            <a:ext cx="2343150" cy="442912"/>
          </a:xfrm>
          <a:prstGeom prst="rect">
            <a:avLst/>
          </a:prstGeom>
          <a:solidFill>
            <a:schemeClr val="bg1"/>
          </a:solidFill>
          <a:ln w="12700">
            <a:solidFill>
              <a:schemeClr val="bg1"/>
            </a:solidFill>
            <a:miter lim="800000"/>
            <a:headEnd/>
            <a:tailEnd/>
          </a:ln>
        </p:spPr>
        <p:txBody>
          <a:bodyPr wrap="none" lIns="92075" tIns="46038" rIns="92075" bIns="46038" anchor="ctr"/>
          <a:lstStyle>
            <a:lvl1pPr defTabSz="793750">
              <a:lnSpc>
                <a:spcPct val="120000"/>
              </a:lnSpc>
              <a:spcBef>
                <a:spcPct val="60000"/>
              </a:spcBef>
              <a:buClr>
                <a:schemeClr val="bg2"/>
              </a:buClr>
              <a:buChar char="•"/>
              <a:defRPr sz="2400" b="1">
                <a:solidFill>
                  <a:srgbClr val="134183"/>
                </a:solidFill>
                <a:latin typeface="Arial" charset="0"/>
              </a:defRPr>
            </a:lvl1pPr>
            <a:lvl2pPr marL="742950" indent="-285750" defTabSz="79375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defTabSz="79375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defTabSz="793750">
              <a:spcBef>
                <a:spcPct val="20000"/>
              </a:spcBef>
              <a:buChar char=" "/>
              <a:defRPr sz="1200">
                <a:solidFill>
                  <a:schemeClr val="tx1"/>
                </a:solidFill>
                <a:latin typeface="Arial" charset="0"/>
              </a:defRPr>
            </a:lvl4pPr>
            <a:lvl5pPr marL="2057400" indent="-228600" defTabSz="793750">
              <a:spcBef>
                <a:spcPct val="20000"/>
              </a:spcBef>
              <a:buChar char=" "/>
              <a:defRPr sz="1000">
                <a:solidFill>
                  <a:schemeClr val="tx1"/>
                </a:solidFill>
                <a:latin typeface="Arial" charset="0"/>
              </a:defRPr>
            </a:lvl5pPr>
            <a:lvl6pPr marL="2514600" indent="-228600" defTabSz="793750" eaLnBrk="0" fontAlgn="base" hangingPunct="0">
              <a:spcBef>
                <a:spcPct val="20000"/>
              </a:spcBef>
              <a:spcAft>
                <a:spcPct val="0"/>
              </a:spcAft>
              <a:buChar char=" "/>
              <a:defRPr sz="1000">
                <a:solidFill>
                  <a:schemeClr val="tx1"/>
                </a:solidFill>
                <a:latin typeface="Arial" charset="0"/>
              </a:defRPr>
            </a:lvl6pPr>
            <a:lvl7pPr marL="2971800" indent="-228600" defTabSz="793750" eaLnBrk="0" fontAlgn="base" hangingPunct="0">
              <a:spcBef>
                <a:spcPct val="20000"/>
              </a:spcBef>
              <a:spcAft>
                <a:spcPct val="0"/>
              </a:spcAft>
              <a:buChar char=" "/>
              <a:defRPr sz="1000">
                <a:solidFill>
                  <a:schemeClr val="tx1"/>
                </a:solidFill>
                <a:latin typeface="Arial" charset="0"/>
              </a:defRPr>
            </a:lvl7pPr>
            <a:lvl8pPr marL="3429000" indent="-228600" defTabSz="793750" eaLnBrk="0" fontAlgn="base" hangingPunct="0">
              <a:spcBef>
                <a:spcPct val="20000"/>
              </a:spcBef>
              <a:spcAft>
                <a:spcPct val="0"/>
              </a:spcAft>
              <a:buChar char=" "/>
              <a:defRPr sz="1000">
                <a:solidFill>
                  <a:schemeClr val="tx1"/>
                </a:solidFill>
                <a:latin typeface="Arial" charset="0"/>
              </a:defRPr>
            </a:lvl8pPr>
            <a:lvl9pPr marL="3886200" indent="-228600" defTabSz="793750" eaLnBrk="0" fontAlgn="base" hangingPunct="0">
              <a:spcBef>
                <a:spcPct val="20000"/>
              </a:spcBef>
              <a:spcAft>
                <a:spcPct val="0"/>
              </a:spcAft>
              <a:buChar char=" "/>
              <a:defRPr sz="1000">
                <a:solidFill>
                  <a:schemeClr val="tx1"/>
                </a:solidFill>
                <a:latin typeface="Arial" charset="0"/>
              </a:defRPr>
            </a:lvl9pPr>
          </a:lstStyle>
          <a:p>
            <a:pPr algn="ctr">
              <a:lnSpc>
                <a:spcPct val="100000"/>
              </a:lnSpc>
              <a:spcBef>
                <a:spcPct val="0"/>
              </a:spcBef>
              <a:buClrTx/>
              <a:buFontTx/>
              <a:buNone/>
            </a:pPr>
            <a:r>
              <a:rPr lang="en-GB" altLang="en-US" sz="1800">
                <a:solidFill>
                  <a:schemeClr val="tx1"/>
                </a:solidFill>
              </a:rPr>
              <a:t>EMPLOYEE</a:t>
            </a:r>
          </a:p>
        </p:txBody>
      </p:sp>
      <p:sp>
        <p:nvSpPr>
          <p:cNvPr id="18440" name="Rectangle 8"/>
          <p:cNvSpPr>
            <a:spLocks noChangeArrowheads="1"/>
          </p:cNvSpPr>
          <p:nvPr/>
        </p:nvSpPr>
        <p:spPr bwMode="auto">
          <a:xfrm>
            <a:off x="5145088" y="1397000"/>
            <a:ext cx="2344737" cy="442913"/>
          </a:xfrm>
          <a:prstGeom prst="rect">
            <a:avLst/>
          </a:prstGeom>
          <a:solidFill>
            <a:schemeClr val="bg1"/>
          </a:solidFill>
          <a:ln w="12700">
            <a:solidFill>
              <a:schemeClr val="bg1"/>
            </a:solidFill>
            <a:miter lim="800000"/>
            <a:headEnd/>
            <a:tailEnd/>
          </a:ln>
        </p:spPr>
        <p:txBody>
          <a:bodyPr wrap="none" lIns="92075" tIns="46038" rIns="92075" bIns="46038" anchor="ctr"/>
          <a:lstStyle>
            <a:lvl1pPr marL="342900" indent="-342900" defTabSz="793750">
              <a:lnSpc>
                <a:spcPct val="120000"/>
              </a:lnSpc>
              <a:spcBef>
                <a:spcPct val="60000"/>
              </a:spcBef>
              <a:buClr>
                <a:schemeClr val="bg2"/>
              </a:buClr>
              <a:buChar char="•"/>
              <a:defRPr sz="2400" b="1">
                <a:solidFill>
                  <a:srgbClr val="134183"/>
                </a:solidFill>
                <a:latin typeface="Arial" charset="0"/>
              </a:defRPr>
            </a:lvl1pPr>
            <a:lvl2pPr marL="554038" defTabSz="79375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defTabSz="79375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defTabSz="793750">
              <a:spcBef>
                <a:spcPct val="20000"/>
              </a:spcBef>
              <a:buChar char=" "/>
              <a:defRPr sz="1200">
                <a:solidFill>
                  <a:schemeClr val="tx1"/>
                </a:solidFill>
                <a:latin typeface="Arial" charset="0"/>
              </a:defRPr>
            </a:lvl4pPr>
            <a:lvl5pPr marL="2057400" indent="-228600" defTabSz="793750">
              <a:spcBef>
                <a:spcPct val="20000"/>
              </a:spcBef>
              <a:buChar char=" "/>
              <a:defRPr sz="1000">
                <a:solidFill>
                  <a:schemeClr val="tx1"/>
                </a:solidFill>
                <a:latin typeface="Arial" charset="0"/>
              </a:defRPr>
            </a:lvl5pPr>
            <a:lvl6pPr marL="2514600" indent="-228600" defTabSz="793750" eaLnBrk="0" fontAlgn="base" hangingPunct="0">
              <a:spcBef>
                <a:spcPct val="20000"/>
              </a:spcBef>
              <a:spcAft>
                <a:spcPct val="0"/>
              </a:spcAft>
              <a:buChar char=" "/>
              <a:defRPr sz="1000">
                <a:solidFill>
                  <a:schemeClr val="tx1"/>
                </a:solidFill>
                <a:latin typeface="Arial" charset="0"/>
              </a:defRPr>
            </a:lvl6pPr>
            <a:lvl7pPr marL="2971800" indent="-228600" defTabSz="793750" eaLnBrk="0" fontAlgn="base" hangingPunct="0">
              <a:spcBef>
                <a:spcPct val="20000"/>
              </a:spcBef>
              <a:spcAft>
                <a:spcPct val="0"/>
              </a:spcAft>
              <a:buChar char=" "/>
              <a:defRPr sz="1000">
                <a:solidFill>
                  <a:schemeClr val="tx1"/>
                </a:solidFill>
                <a:latin typeface="Arial" charset="0"/>
              </a:defRPr>
            </a:lvl7pPr>
            <a:lvl8pPr marL="3429000" indent="-228600" defTabSz="793750" eaLnBrk="0" fontAlgn="base" hangingPunct="0">
              <a:spcBef>
                <a:spcPct val="20000"/>
              </a:spcBef>
              <a:spcAft>
                <a:spcPct val="0"/>
              </a:spcAft>
              <a:buChar char=" "/>
              <a:defRPr sz="1000">
                <a:solidFill>
                  <a:schemeClr val="tx1"/>
                </a:solidFill>
                <a:latin typeface="Arial" charset="0"/>
              </a:defRPr>
            </a:lvl8pPr>
            <a:lvl9pPr marL="3886200" indent="-228600" defTabSz="793750" eaLnBrk="0" fontAlgn="base" hangingPunct="0">
              <a:spcBef>
                <a:spcPct val="20000"/>
              </a:spcBef>
              <a:spcAft>
                <a:spcPct val="0"/>
              </a:spcAft>
              <a:buChar char=" "/>
              <a:defRPr sz="1000">
                <a:solidFill>
                  <a:schemeClr val="tx1"/>
                </a:solidFill>
                <a:latin typeface="Arial" charset="0"/>
              </a:defRPr>
            </a:lvl9pPr>
          </a:lstStyle>
          <a:p>
            <a:pPr lvl="1" algn="ctr">
              <a:lnSpc>
                <a:spcPct val="100000"/>
              </a:lnSpc>
              <a:spcBef>
                <a:spcPct val="0"/>
              </a:spcBef>
              <a:spcAft>
                <a:spcPct val="0"/>
              </a:spcAft>
              <a:buClrTx/>
              <a:buFontTx/>
              <a:buNone/>
            </a:pPr>
            <a:r>
              <a:rPr lang="en-GB" altLang="en-US" sz="1800">
                <a:solidFill>
                  <a:schemeClr val="tx1"/>
                </a:solidFill>
              </a:rPr>
              <a:t>DEPARTMENT</a:t>
            </a:r>
          </a:p>
        </p:txBody>
      </p:sp>
      <p:sp>
        <p:nvSpPr>
          <p:cNvPr id="18442" name="AutoShape 10"/>
          <p:cNvSpPr>
            <a:spLocks noChangeArrowheads="1"/>
          </p:cNvSpPr>
          <p:nvPr/>
        </p:nvSpPr>
        <p:spPr bwMode="auto">
          <a:xfrm>
            <a:off x="2587625" y="2880757"/>
            <a:ext cx="2030413" cy="1033463"/>
          </a:xfrm>
          <a:prstGeom prst="wedgeRoundRectCallout">
            <a:avLst>
              <a:gd name="adj1" fmla="val -41671"/>
              <a:gd name="adj2" fmla="val 66667"/>
              <a:gd name="adj3" fmla="val 16667"/>
            </a:avLst>
          </a:prstGeom>
          <a:solidFill>
            <a:srgbClr val="ADCCE9"/>
          </a:solidFill>
          <a:ln w="12700">
            <a:solidFill>
              <a:srgbClr val="ADCCE9"/>
            </a:solidFill>
            <a:miter lim="800000"/>
            <a:headEnd/>
            <a:tailEnd/>
          </a:ln>
        </p:spPr>
        <p:txBody>
          <a:bodyPr wrap="none" lIns="92075" tIns="46038" rIns="92075" bIns="46038" anchor="ctr"/>
          <a:lstStyle>
            <a:lvl1pPr defTabSz="793750">
              <a:lnSpc>
                <a:spcPct val="120000"/>
              </a:lnSpc>
              <a:spcBef>
                <a:spcPct val="60000"/>
              </a:spcBef>
              <a:buClr>
                <a:schemeClr val="bg2"/>
              </a:buClr>
              <a:buChar char="•"/>
              <a:defRPr sz="2400" b="1">
                <a:solidFill>
                  <a:srgbClr val="134183"/>
                </a:solidFill>
                <a:latin typeface="Arial" charset="0"/>
              </a:defRPr>
            </a:lvl1pPr>
            <a:lvl2pPr marL="742950" indent="-285750" defTabSz="79375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defTabSz="79375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defTabSz="793750">
              <a:spcBef>
                <a:spcPct val="20000"/>
              </a:spcBef>
              <a:buChar char=" "/>
              <a:defRPr sz="1200">
                <a:solidFill>
                  <a:schemeClr val="tx1"/>
                </a:solidFill>
                <a:latin typeface="Arial" charset="0"/>
              </a:defRPr>
            </a:lvl4pPr>
            <a:lvl5pPr marL="2057400" indent="-228600" defTabSz="793750">
              <a:spcBef>
                <a:spcPct val="20000"/>
              </a:spcBef>
              <a:buChar char=" "/>
              <a:defRPr sz="1000">
                <a:solidFill>
                  <a:schemeClr val="tx1"/>
                </a:solidFill>
                <a:latin typeface="Arial" charset="0"/>
              </a:defRPr>
            </a:lvl5pPr>
            <a:lvl6pPr marL="2514600" indent="-228600" defTabSz="793750" eaLnBrk="0" fontAlgn="base" hangingPunct="0">
              <a:spcBef>
                <a:spcPct val="20000"/>
              </a:spcBef>
              <a:spcAft>
                <a:spcPct val="0"/>
              </a:spcAft>
              <a:buChar char=" "/>
              <a:defRPr sz="1000">
                <a:solidFill>
                  <a:schemeClr val="tx1"/>
                </a:solidFill>
                <a:latin typeface="Arial" charset="0"/>
              </a:defRPr>
            </a:lvl6pPr>
            <a:lvl7pPr marL="2971800" indent="-228600" defTabSz="793750" eaLnBrk="0" fontAlgn="base" hangingPunct="0">
              <a:spcBef>
                <a:spcPct val="20000"/>
              </a:spcBef>
              <a:spcAft>
                <a:spcPct val="0"/>
              </a:spcAft>
              <a:buChar char=" "/>
              <a:defRPr sz="1000">
                <a:solidFill>
                  <a:schemeClr val="tx1"/>
                </a:solidFill>
                <a:latin typeface="Arial" charset="0"/>
              </a:defRPr>
            </a:lvl7pPr>
            <a:lvl8pPr marL="3429000" indent="-228600" defTabSz="793750" eaLnBrk="0" fontAlgn="base" hangingPunct="0">
              <a:spcBef>
                <a:spcPct val="20000"/>
              </a:spcBef>
              <a:spcAft>
                <a:spcPct val="0"/>
              </a:spcAft>
              <a:buChar char=" "/>
              <a:defRPr sz="1000">
                <a:solidFill>
                  <a:schemeClr val="tx1"/>
                </a:solidFill>
                <a:latin typeface="Arial" charset="0"/>
              </a:defRPr>
            </a:lvl8pPr>
            <a:lvl9pPr marL="3886200" indent="-228600" defTabSz="793750" eaLnBrk="0" fontAlgn="base" hangingPunct="0">
              <a:spcBef>
                <a:spcPct val="20000"/>
              </a:spcBef>
              <a:spcAft>
                <a:spcPct val="0"/>
              </a:spcAft>
              <a:buChar char=" "/>
              <a:defRPr sz="1000">
                <a:solidFill>
                  <a:schemeClr val="tx1"/>
                </a:solidFill>
                <a:latin typeface="Arial" charset="0"/>
              </a:defRPr>
            </a:lvl9pPr>
          </a:lstStyle>
          <a:p>
            <a:pPr algn="ctr">
              <a:lnSpc>
                <a:spcPct val="100000"/>
              </a:lnSpc>
              <a:spcBef>
                <a:spcPct val="0"/>
              </a:spcBef>
              <a:buClrTx/>
              <a:buFontTx/>
              <a:buNone/>
            </a:pPr>
            <a:r>
              <a:rPr lang="en-GB" altLang="en-US" sz="3200">
                <a:solidFill>
                  <a:srgbClr val="000000"/>
                </a:solidFill>
              </a:rPr>
              <a:t>Halt!!!</a:t>
            </a:r>
          </a:p>
        </p:txBody>
      </p:sp>
      <p:sp>
        <p:nvSpPr>
          <p:cNvPr id="18443" name="Rectangle 14"/>
          <p:cNvSpPr>
            <a:spLocks noGrp="1" noChangeArrowheads="1"/>
          </p:cNvSpPr>
          <p:nvPr>
            <p:ph type="title"/>
          </p:nvPr>
        </p:nvSpPr>
        <p:spPr/>
        <p:txBody>
          <a:bodyPr/>
          <a:lstStyle/>
          <a:p>
            <a:r>
              <a:rPr lang="en-GB" altLang="en-US" sz="2900" dirty="0" smtClean="0"/>
              <a:t>Database Implementation</a:t>
            </a:r>
          </a:p>
        </p:txBody>
      </p:sp>
      <p:sp>
        <p:nvSpPr>
          <p:cNvPr id="18444" name="Rectangle 11"/>
          <p:cNvSpPr>
            <a:spLocks noGrp="1" noChangeArrowheads="1"/>
          </p:cNvSpPr>
          <p:nvPr>
            <p:ph idx="1"/>
          </p:nvPr>
        </p:nvSpPr>
        <p:spPr>
          <a:xfrm>
            <a:off x="631825" y="6126163"/>
            <a:ext cx="7935913" cy="568325"/>
          </a:xfrm>
        </p:spPr>
        <p:txBody>
          <a:bodyPr lIns="88900" tIns="46038" rIns="88900" bIns="46038"/>
          <a:lstStyle/>
          <a:p>
            <a:pPr marL="276225" indent="-276225" defTabSz="790575"/>
            <a:r>
              <a:rPr lang="en-GB" altLang="en-US" sz="2500" smtClean="0"/>
              <a:t>If references exist - STOP</a:t>
            </a:r>
          </a:p>
        </p:txBody>
      </p:sp>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4838" y="3278923"/>
            <a:ext cx="1950724" cy="2465837"/>
          </a:xfrm>
          <a:prstGeom prst="rect">
            <a:avLst/>
          </a:prstGeom>
        </p:spPr>
      </p:pic>
    </p:spTree>
    <p:custDataLst>
      <p:tags r:id="rId2"/>
    </p:custDataLst>
    <p:extLst>
      <p:ext uri="{BB962C8B-B14F-4D97-AF65-F5344CB8AC3E}">
        <p14:creationId xmlns:p14="http://schemas.microsoft.com/office/powerpoint/2010/main" val="1966384513"/>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5"/>
          <p:cNvSpPr txBox="1">
            <a:spLocks noChangeArrowheads="1"/>
          </p:cNvSpPr>
          <p:nvPr/>
        </p:nvSpPr>
        <p:spPr bwMode="auto">
          <a:xfrm>
            <a:off x="249238" y="1071563"/>
            <a:ext cx="8709025" cy="5568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8925" indent="-288925" algn="l" rtl="0" eaLnBrk="0" fontAlgn="base" hangingPunct="0">
              <a:lnSpc>
                <a:spcPct val="120000"/>
              </a:lnSpc>
              <a:spcBef>
                <a:spcPct val="60000"/>
              </a:spcBef>
              <a:spcAft>
                <a:spcPct val="0"/>
              </a:spcAft>
              <a:buClr>
                <a:schemeClr val="bg2"/>
              </a:buClr>
              <a:buChar char="•"/>
              <a:defRPr sz="2400" b="1">
                <a:solidFill>
                  <a:srgbClr val="134183"/>
                </a:solidFill>
                <a:latin typeface="+mn-lt"/>
                <a:ea typeface="+mn-ea"/>
                <a:cs typeface="+mn-cs"/>
              </a:defRPr>
            </a:lvl1pPr>
            <a:lvl2pPr marL="739775" indent="-225425" algn="l" rtl="0" eaLnBrk="0" fontAlgn="base" hangingPunct="0">
              <a:lnSpc>
                <a:spcPct val="110000"/>
              </a:lnSpc>
              <a:spcBef>
                <a:spcPct val="15000"/>
              </a:spcBef>
              <a:spcAft>
                <a:spcPct val="10000"/>
              </a:spcAft>
              <a:buClr>
                <a:schemeClr val="bg2"/>
              </a:buClr>
              <a:buChar char="•"/>
              <a:defRPr sz="2000" b="1">
                <a:solidFill>
                  <a:srgbClr val="134183"/>
                </a:solidFill>
                <a:latin typeface="+mn-lt"/>
              </a:defRPr>
            </a:lvl2pPr>
            <a:lvl3pPr marL="1139825" indent="-200025" algn="l" rtl="0" eaLnBrk="0" fontAlgn="base" hangingPunct="0">
              <a:lnSpc>
                <a:spcPct val="110000"/>
              </a:lnSpc>
              <a:spcBef>
                <a:spcPct val="10000"/>
              </a:spcBef>
              <a:spcAft>
                <a:spcPct val="15000"/>
              </a:spcAft>
              <a:buClr>
                <a:schemeClr val="bg2"/>
              </a:buClr>
              <a:buChar char="•"/>
              <a:defRPr>
                <a:solidFill>
                  <a:srgbClr val="134183"/>
                </a:solidFill>
                <a:latin typeface="+mn-lt"/>
              </a:defRPr>
            </a:lvl3pPr>
            <a:lvl4pPr marL="1600200" indent="-228600" algn="l" rtl="0" eaLnBrk="0" fontAlgn="base" hangingPunct="0">
              <a:spcBef>
                <a:spcPct val="20000"/>
              </a:spcBef>
              <a:spcAft>
                <a:spcPct val="0"/>
              </a:spcAft>
              <a:buChar char=" "/>
              <a:defRPr sz="1200">
                <a:solidFill>
                  <a:schemeClr val="tx1"/>
                </a:solidFill>
                <a:latin typeface="+mn-lt"/>
              </a:defRPr>
            </a:lvl4pPr>
            <a:lvl5pPr marL="2057400" indent="-228600" algn="l" rtl="0" eaLnBrk="0" fontAlgn="base" hangingPunct="0">
              <a:spcBef>
                <a:spcPct val="20000"/>
              </a:spcBef>
              <a:spcAft>
                <a:spcPct val="0"/>
              </a:spcAft>
              <a:buChar char=" "/>
              <a:defRPr sz="1000">
                <a:solidFill>
                  <a:schemeClr val="tx1"/>
                </a:solidFill>
                <a:latin typeface="+mn-lt"/>
              </a:defRPr>
            </a:lvl5pPr>
            <a:lvl6pPr marL="2514600" indent="-228600" algn="l" rtl="0" eaLnBrk="0" fontAlgn="base" hangingPunct="0">
              <a:spcBef>
                <a:spcPct val="20000"/>
              </a:spcBef>
              <a:spcAft>
                <a:spcPct val="0"/>
              </a:spcAft>
              <a:buChar char=" "/>
              <a:defRPr sz="1000">
                <a:solidFill>
                  <a:schemeClr val="tx1"/>
                </a:solidFill>
                <a:latin typeface="+mn-lt"/>
              </a:defRPr>
            </a:lvl6pPr>
            <a:lvl7pPr marL="2971800" indent="-228600" algn="l" rtl="0" eaLnBrk="0" fontAlgn="base" hangingPunct="0">
              <a:spcBef>
                <a:spcPct val="20000"/>
              </a:spcBef>
              <a:spcAft>
                <a:spcPct val="0"/>
              </a:spcAft>
              <a:buChar char=" "/>
              <a:defRPr sz="1000">
                <a:solidFill>
                  <a:schemeClr val="tx1"/>
                </a:solidFill>
                <a:latin typeface="+mn-lt"/>
              </a:defRPr>
            </a:lvl7pPr>
            <a:lvl8pPr marL="3429000" indent="-228600" algn="l" rtl="0" eaLnBrk="0" fontAlgn="base" hangingPunct="0">
              <a:spcBef>
                <a:spcPct val="20000"/>
              </a:spcBef>
              <a:spcAft>
                <a:spcPct val="0"/>
              </a:spcAft>
              <a:buChar char=" "/>
              <a:defRPr sz="1000">
                <a:solidFill>
                  <a:schemeClr val="tx1"/>
                </a:solidFill>
                <a:latin typeface="+mn-lt"/>
              </a:defRPr>
            </a:lvl8pPr>
            <a:lvl9pPr marL="3886200" indent="-228600" algn="l" rtl="0" eaLnBrk="0" fontAlgn="base" hangingPunct="0">
              <a:spcBef>
                <a:spcPct val="20000"/>
              </a:spcBef>
              <a:spcAft>
                <a:spcPct val="0"/>
              </a:spcAft>
              <a:buChar char=" "/>
              <a:defRPr sz="1000">
                <a:solidFill>
                  <a:schemeClr val="tx1"/>
                </a:solidFill>
                <a:latin typeface="+mn-lt"/>
              </a:defRPr>
            </a:lvl9pPr>
          </a:lstStyle>
          <a:p>
            <a:r>
              <a:rPr lang="en-GB" altLang="en-US" kern="0" dirty="0" smtClean="0"/>
              <a:t>Insert</a:t>
            </a:r>
          </a:p>
        </p:txBody>
      </p:sp>
      <p:grpSp>
        <p:nvGrpSpPr>
          <p:cNvPr id="20484" name="Group 4"/>
          <p:cNvGrpSpPr>
            <a:grpSpLocks/>
          </p:cNvGrpSpPr>
          <p:nvPr/>
        </p:nvGrpSpPr>
        <p:grpSpPr bwMode="auto">
          <a:xfrm>
            <a:off x="5091113" y="3149600"/>
            <a:ext cx="2522537" cy="1844675"/>
            <a:chOff x="3474" y="1984"/>
            <a:chExt cx="1722" cy="1162"/>
          </a:xfrm>
        </p:grpSpPr>
        <p:graphicFrame>
          <p:nvGraphicFramePr>
            <p:cNvPr id="20498" name="Object 5"/>
            <p:cNvGraphicFramePr>
              <a:graphicFrameLocks/>
            </p:cNvGraphicFramePr>
            <p:nvPr/>
          </p:nvGraphicFramePr>
          <p:xfrm>
            <a:off x="3474" y="2311"/>
            <a:ext cx="1662" cy="835"/>
          </p:xfrm>
          <a:graphic>
            <a:graphicData uri="http://schemas.openxmlformats.org/presentationml/2006/ole">
              <mc:AlternateContent xmlns:mc="http://schemas.openxmlformats.org/markup-compatibility/2006">
                <mc:Choice xmlns:v="urn:schemas-microsoft-com:vml" Requires="v">
                  <p:oleObj spid="_x0000_s5141" name="Worksheet" r:id="rId5" imgW="1422400" imgH="640080" progId="Excel.Sheet.8">
                    <p:embed/>
                  </p:oleObj>
                </mc:Choice>
                <mc:Fallback>
                  <p:oleObj name="Worksheet" r:id="rId5" imgW="1422400" imgH="640080" progId="Excel.Shee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4" y="2311"/>
                          <a:ext cx="1662" cy="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99" name="Rectangle 6"/>
            <p:cNvSpPr>
              <a:spLocks noChangeArrowheads="1"/>
            </p:cNvSpPr>
            <p:nvPr/>
          </p:nvSpPr>
          <p:spPr bwMode="auto">
            <a:xfrm>
              <a:off x="3596" y="1984"/>
              <a:ext cx="1600" cy="279"/>
            </a:xfrm>
            <a:prstGeom prst="rect">
              <a:avLst/>
            </a:prstGeom>
            <a:solidFill>
              <a:schemeClr val="bg1"/>
            </a:solidFill>
            <a:ln w="12700">
              <a:solidFill>
                <a:schemeClr val="bg1"/>
              </a:solidFill>
              <a:miter lim="800000"/>
              <a:headEnd/>
              <a:tailEnd/>
            </a:ln>
          </p:spPr>
          <p:txBody>
            <a:bodyPr wrap="none" lIns="92075" tIns="46038" rIns="92075" bIns="46038" anchor="ctr"/>
            <a:lstStyle>
              <a:lvl1pPr defTabSz="793750">
                <a:lnSpc>
                  <a:spcPct val="120000"/>
                </a:lnSpc>
                <a:spcBef>
                  <a:spcPct val="60000"/>
                </a:spcBef>
                <a:buClr>
                  <a:schemeClr val="bg2"/>
                </a:buClr>
                <a:buChar char="•"/>
                <a:defRPr sz="2400" b="1">
                  <a:solidFill>
                    <a:srgbClr val="134183"/>
                  </a:solidFill>
                  <a:latin typeface="Arial" charset="0"/>
                </a:defRPr>
              </a:lvl1pPr>
              <a:lvl2pPr marL="742950" indent="-285750" defTabSz="79375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defTabSz="79375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defTabSz="793750">
                <a:spcBef>
                  <a:spcPct val="20000"/>
                </a:spcBef>
                <a:buChar char=" "/>
                <a:defRPr sz="1200">
                  <a:solidFill>
                    <a:schemeClr val="tx1"/>
                  </a:solidFill>
                  <a:latin typeface="Arial" charset="0"/>
                </a:defRPr>
              </a:lvl4pPr>
              <a:lvl5pPr marL="2057400" indent="-228600" defTabSz="793750">
                <a:spcBef>
                  <a:spcPct val="20000"/>
                </a:spcBef>
                <a:buChar char=" "/>
                <a:defRPr sz="1000">
                  <a:solidFill>
                    <a:schemeClr val="tx1"/>
                  </a:solidFill>
                  <a:latin typeface="Arial" charset="0"/>
                </a:defRPr>
              </a:lvl5pPr>
              <a:lvl6pPr marL="2514600" indent="-228600" defTabSz="793750" eaLnBrk="0" fontAlgn="base" hangingPunct="0">
                <a:spcBef>
                  <a:spcPct val="20000"/>
                </a:spcBef>
                <a:spcAft>
                  <a:spcPct val="0"/>
                </a:spcAft>
                <a:buChar char=" "/>
                <a:defRPr sz="1000">
                  <a:solidFill>
                    <a:schemeClr val="tx1"/>
                  </a:solidFill>
                  <a:latin typeface="Arial" charset="0"/>
                </a:defRPr>
              </a:lvl6pPr>
              <a:lvl7pPr marL="2971800" indent="-228600" defTabSz="793750" eaLnBrk="0" fontAlgn="base" hangingPunct="0">
                <a:spcBef>
                  <a:spcPct val="20000"/>
                </a:spcBef>
                <a:spcAft>
                  <a:spcPct val="0"/>
                </a:spcAft>
                <a:buChar char=" "/>
                <a:defRPr sz="1000">
                  <a:solidFill>
                    <a:schemeClr val="tx1"/>
                  </a:solidFill>
                  <a:latin typeface="Arial" charset="0"/>
                </a:defRPr>
              </a:lvl7pPr>
              <a:lvl8pPr marL="3429000" indent="-228600" defTabSz="793750" eaLnBrk="0" fontAlgn="base" hangingPunct="0">
                <a:spcBef>
                  <a:spcPct val="20000"/>
                </a:spcBef>
                <a:spcAft>
                  <a:spcPct val="0"/>
                </a:spcAft>
                <a:buChar char=" "/>
                <a:defRPr sz="1000">
                  <a:solidFill>
                    <a:schemeClr val="tx1"/>
                  </a:solidFill>
                  <a:latin typeface="Arial" charset="0"/>
                </a:defRPr>
              </a:lvl8pPr>
              <a:lvl9pPr marL="3886200" indent="-228600" defTabSz="793750" eaLnBrk="0" fontAlgn="base" hangingPunct="0">
                <a:spcBef>
                  <a:spcPct val="20000"/>
                </a:spcBef>
                <a:spcAft>
                  <a:spcPct val="0"/>
                </a:spcAft>
                <a:buChar char=" "/>
                <a:defRPr sz="1000">
                  <a:solidFill>
                    <a:schemeClr val="tx1"/>
                  </a:solidFill>
                  <a:latin typeface="Arial" charset="0"/>
                </a:defRPr>
              </a:lvl9pPr>
            </a:lstStyle>
            <a:p>
              <a:pPr algn="ctr">
                <a:lnSpc>
                  <a:spcPct val="100000"/>
                </a:lnSpc>
                <a:spcBef>
                  <a:spcPct val="0"/>
                </a:spcBef>
                <a:buClrTx/>
                <a:buFontTx/>
                <a:buNone/>
              </a:pPr>
              <a:r>
                <a:rPr lang="en-GB" altLang="en-US" sz="1800">
                  <a:solidFill>
                    <a:schemeClr val="tx1"/>
                  </a:solidFill>
                </a:rPr>
                <a:t>EMPLOYEE</a:t>
              </a:r>
            </a:p>
          </p:txBody>
        </p:sp>
      </p:grpSp>
      <p:grpSp>
        <p:nvGrpSpPr>
          <p:cNvPr id="20485" name="Group 7"/>
          <p:cNvGrpSpPr>
            <a:grpSpLocks/>
          </p:cNvGrpSpPr>
          <p:nvPr/>
        </p:nvGrpSpPr>
        <p:grpSpPr bwMode="auto">
          <a:xfrm>
            <a:off x="4959350" y="1370013"/>
            <a:ext cx="2911475" cy="1514475"/>
            <a:chOff x="3384" y="863"/>
            <a:chExt cx="1987" cy="954"/>
          </a:xfrm>
        </p:grpSpPr>
        <p:graphicFrame>
          <p:nvGraphicFramePr>
            <p:cNvPr id="20496" name="Object 8"/>
            <p:cNvGraphicFramePr>
              <a:graphicFrameLocks/>
            </p:cNvGraphicFramePr>
            <p:nvPr/>
          </p:nvGraphicFramePr>
          <p:xfrm>
            <a:off x="3384" y="1165"/>
            <a:ext cx="1987" cy="652"/>
          </p:xfrm>
          <a:graphic>
            <a:graphicData uri="http://schemas.openxmlformats.org/presentationml/2006/ole">
              <mc:AlternateContent xmlns:mc="http://schemas.openxmlformats.org/markup-compatibility/2006">
                <mc:Choice xmlns:v="urn:schemas-microsoft-com:vml" Requires="v">
                  <p:oleObj spid="_x0000_s5142" name="Worksheet" r:id="rId7" imgW="1554480" imgH="482600" progId="Excel.Sheet.8">
                    <p:embed/>
                  </p:oleObj>
                </mc:Choice>
                <mc:Fallback>
                  <p:oleObj name="Worksheet" r:id="rId7" imgW="1554480" imgH="482600" progId="Excel.Sheet.8">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4" y="1165"/>
                          <a:ext cx="1987" cy="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97" name="Rectangle 9"/>
            <p:cNvSpPr>
              <a:spLocks noChangeArrowheads="1"/>
            </p:cNvSpPr>
            <p:nvPr/>
          </p:nvSpPr>
          <p:spPr bwMode="auto">
            <a:xfrm>
              <a:off x="3511" y="863"/>
              <a:ext cx="1600" cy="278"/>
            </a:xfrm>
            <a:prstGeom prst="rect">
              <a:avLst/>
            </a:prstGeom>
            <a:solidFill>
              <a:schemeClr val="bg1"/>
            </a:solidFill>
            <a:ln w="12700">
              <a:solidFill>
                <a:schemeClr val="bg1"/>
              </a:solidFill>
              <a:miter lim="800000"/>
              <a:headEnd/>
              <a:tailEnd/>
            </a:ln>
          </p:spPr>
          <p:txBody>
            <a:bodyPr wrap="none" lIns="92075" tIns="46038" rIns="92075" bIns="46038" anchor="ctr"/>
            <a:lstStyle>
              <a:lvl1pPr marL="342900" indent="-342900" defTabSz="793750">
                <a:lnSpc>
                  <a:spcPct val="120000"/>
                </a:lnSpc>
                <a:spcBef>
                  <a:spcPct val="60000"/>
                </a:spcBef>
                <a:buClr>
                  <a:schemeClr val="bg2"/>
                </a:buClr>
                <a:buChar char="•"/>
                <a:defRPr sz="2400" b="1">
                  <a:solidFill>
                    <a:srgbClr val="134183"/>
                  </a:solidFill>
                  <a:latin typeface="Arial" charset="0"/>
                </a:defRPr>
              </a:lvl1pPr>
              <a:lvl2pPr marL="554038" defTabSz="79375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defTabSz="79375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defTabSz="793750">
                <a:spcBef>
                  <a:spcPct val="20000"/>
                </a:spcBef>
                <a:buChar char=" "/>
                <a:defRPr sz="1200">
                  <a:solidFill>
                    <a:schemeClr val="tx1"/>
                  </a:solidFill>
                  <a:latin typeface="Arial" charset="0"/>
                </a:defRPr>
              </a:lvl4pPr>
              <a:lvl5pPr marL="2057400" indent="-228600" defTabSz="793750">
                <a:spcBef>
                  <a:spcPct val="20000"/>
                </a:spcBef>
                <a:buChar char=" "/>
                <a:defRPr sz="1000">
                  <a:solidFill>
                    <a:schemeClr val="tx1"/>
                  </a:solidFill>
                  <a:latin typeface="Arial" charset="0"/>
                </a:defRPr>
              </a:lvl5pPr>
              <a:lvl6pPr marL="2514600" indent="-228600" defTabSz="793750" eaLnBrk="0" fontAlgn="base" hangingPunct="0">
                <a:spcBef>
                  <a:spcPct val="20000"/>
                </a:spcBef>
                <a:spcAft>
                  <a:spcPct val="0"/>
                </a:spcAft>
                <a:buChar char=" "/>
                <a:defRPr sz="1000">
                  <a:solidFill>
                    <a:schemeClr val="tx1"/>
                  </a:solidFill>
                  <a:latin typeface="Arial" charset="0"/>
                </a:defRPr>
              </a:lvl6pPr>
              <a:lvl7pPr marL="2971800" indent="-228600" defTabSz="793750" eaLnBrk="0" fontAlgn="base" hangingPunct="0">
                <a:spcBef>
                  <a:spcPct val="20000"/>
                </a:spcBef>
                <a:spcAft>
                  <a:spcPct val="0"/>
                </a:spcAft>
                <a:buChar char=" "/>
                <a:defRPr sz="1000">
                  <a:solidFill>
                    <a:schemeClr val="tx1"/>
                  </a:solidFill>
                  <a:latin typeface="Arial" charset="0"/>
                </a:defRPr>
              </a:lvl7pPr>
              <a:lvl8pPr marL="3429000" indent="-228600" defTabSz="793750" eaLnBrk="0" fontAlgn="base" hangingPunct="0">
                <a:spcBef>
                  <a:spcPct val="20000"/>
                </a:spcBef>
                <a:spcAft>
                  <a:spcPct val="0"/>
                </a:spcAft>
                <a:buChar char=" "/>
                <a:defRPr sz="1000">
                  <a:solidFill>
                    <a:schemeClr val="tx1"/>
                  </a:solidFill>
                  <a:latin typeface="Arial" charset="0"/>
                </a:defRPr>
              </a:lvl8pPr>
              <a:lvl9pPr marL="3886200" indent="-228600" defTabSz="793750" eaLnBrk="0" fontAlgn="base" hangingPunct="0">
                <a:spcBef>
                  <a:spcPct val="20000"/>
                </a:spcBef>
                <a:spcAft>
                  <a:spcPct val="0"/>
                </a:spcAft>
                <a:buChar char=" "/>
                <a:defRPr sz="1000">
                  <a:solidFill>
                    <a:schemeClr val="tx1"/>
                  </a:solidFill>
                  <a:latin typeface="Arial" charset="0"/>
                </a:defRPr>
              </a:lvl9pPr>
            </a:lstStyle>
            <a:p>
              <a:pPr lvl="1" algn="ctr">
                <a:lnSpc>
                  <a:spcPct val="100000"/>
                </a:lnSpc>
                <a:spcBef>
                  <a:spcPct val="0"/>
                </a:spcBef>
                <a:spcAft>
                  <a:spcPct val="0"/>
                </a:spcAft>
                <a:buClrTx/>
                <a:buFontTx/>
                <a:buNone/>
              </a:pPr>
              <a:r>
                <a:rPr lang="en-GB" altLang="en-US" sz="1800">
                  <a:solidFill>
                    <a:schemeClr val="tx1"/>
                  </a:solidFill>
                </a:rPr>
                <a:t>DEPARTMENT</a:t>
              </a:r>
            </a:p>
          </p:txBody>
        </p:sp>
      </p:grpSp>
      <p:sp>
        <p:nvSpPr>
          <p:cNvPr id="20486" name="AutoShape 10"/>
          <p:cNvSpPr>
            <a:spLocks noChangeArrowheads="1"/>
          </p:cNvSpPr>
          <p:nvPr/>
        </p:nvSpPr>
        <p:spPr bwMode="auto">
          <a:xfrm>
            <a:off x="2303914" y="2722758"/>
            <a:ext cx="2538413" cy="1233487"/>
          </a:xfrm>
          <a:prstGeom prst="wedgeRoundRectCallout">
            <a:avLst>
              <a:gd name="adj1" fmla="val -41671"/>
              <a:gd name="adj2" fmla="val 66667"/>
              <a:gd name="adj3" fmla="val 16667"/>
            </a:avLst>
          </a:prstGeom>
          <a:solidFill>
            <a:srgbClr val="ADCCE9"/>
          </a:solidFill>
          <a:ln w="12700">
            <a:solidFill>
              <a:srgbClr val="ADCCE9"/>
            </a:solidFill>
            <a:miter lim="800000"/>
            <a:headEnd/>
            <a:tailEnd/>
          </a:ln>
        </p:spPr>
        <p:txBody>
          <a:bodyPr wrap="none" lIns="92075" tIns="46038" rIns="92075" bIns="46038" anchor="ctr"/>
          <a:lstStyle>
            <a:lvl1pPr defTabSz="793750">
              <a:lnSpc>
                <a:spcPct val="120000"/>
              </a:lnSpc>
              <a:spcBef>
                <a:spcPct val="60000"/>
              </a:spcBef>
              <a:buClr>
                <a:schemeClr val="bg2"/>
              </a:buClr>
              <a:buChar char="•"/>
              <a:defRPr sz="2400" b="1">
                <a:solidFill>
                  <a:srgbClr val="134183"/>
                </a:solidFill>
                <a:latin typeface="Arial" charset="0"/>
              </a:defRPr>
            </a:lvl1pPr>
            <a:lvl2pPr marL="742950" indent="-285750" defTabSz="79375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defTabSz="79375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defTabSz="793750">
              <a:spcBef>
                <a:spcPct val="20000"/>
              </a:spcBef>
              <a:buChar char=" "/>
              <a:defRPr sz="1200">
                <a:solidFill>
                  <a:schemeClr val="tx1"/>
                </a:solidFill>
                <a:latin typeface="Arial" charset="0"/>
              </a:defRPr>
            </a:lvl4pPr>
            <a:lvl5pPr marL="2057400" indent="-228600" defTabSz="793750">
              <a:spcBef>
                <a:spcPct val="20000"/>
              </a:spcBef>
              <a:buChar char=" "/>
              <a:defRPr sz="1000">
                <a:solidFill>
                  <a:schemeClr val="tx1"/>
                </a:solidFill>
                <a:latin typeface="Arial" charset="0"/>
              </a:defRPr>
            </a:lvl5pPr>
            <a:lvl6pPr marL="2514600" indent="-228600" defTabSz="793750" eaLnBrk="0" fontAlgn="base" hangingPunct="0">
              <a:spcBef>
                <a:spcPct val="20000"/>
              </a:spcBef>
              <a:spcAft>
                <a:spcPct val="0"/>
              </a:spcAft>
              <a:buChar char=" "/>
              <a:defRPr sz="1000">
                <a:solidFill>
                  <a:schemeClr val="tx1"/>
                </a:solidFill>
                <a:latin typeface="Arial" charset="0"/>
              </a:defRPr>
            </a:lvl6pPr>
            <a:lvl7pPr marL="2971800" indent="-228600" defTabSz="793750" eaLnBrk="0" fontAlgn="base" hangingPunct="0">
              <a:spcBef>
                <a:spcPct val="20000"/>
              </a:spcBef>
              <a:spcAft>
                <a:spcPct val="0"/>
              </a:spcAft>
              <a:buChar char=" "/>
              <a:defRPr sz="1000">
                <a:solidFill>
                  <a:schemeClr val="tx1"/>
                </a:solidFill>
                <a:latin typeface="Arial" charset="0"/>
              </a:defRPr>
            </a:lvl7pPr>
            <a:lvl8pPr marL="3429000" indent="-228600" defTabSz="793750" eaLnBrk="0" fontAlgn="base" hangingPunct="0">
              <a:spcBef>
                <a:spcPct val="20000"/>
              </a:spcBef>
              <a:spcAft>
                <a:spcPct val="0"/>
              </a:spcAft>
              <a:buChar char=" "/>
              <a:defRPr sz="1000">
                <a:solidFill>
                  <a:schemeClr val="tx1"/>
                </a:solidFill>
                <a:latin typeface="Arial" charset="0"/>
              </a:defRPr>
            </a:lvl8pPr>
            <a:lvl9pPr marL="3886200" indent="-228600" defTabSz="793750" eaLnBrk="0" fontAlgn="base" hangingPunct="0">
              <a:spcBef>
                <a:spcPct val="20000"/>
              </a:spcBef>
              <a:spcAft>
                <a:spcPct val="0"/>
              </a:spcAft>
              <a:buChar char=" "/>
              <a:defRPr sz="1000">
                <a:solidFill>
                  <a:schemeClr val="tx1"/>
                </a:solidFill>
                <a:latin typeface="Arial" charset="0"/>
              </a:defRPr>
            </a:lvl9pPr>
          </a:lstStyle>
          <a:p>
            <a:pPr>
              <a:lnSpc>
                <a:spcPct val="100000"/>
              </a:lnSpc>
              <a:spcBef>
                <a:spcPct val="0"/>
              </a:spcBef>
              <a:buClrTx/>
              <a:buFontTx/>
              <a:buNone/>
            </a:pPr>
            <a:r>
              <a:rPr lang="en-GB" altLang="en-US" sz="1800" b="0">
                <a:solidFill>
                  <a:srgbClr val="000000"/>
                </a:solidFill>
              </a:rPr>
              <a:t>What happens if I </a:t>
            </a:r>
          </a:p>
          <a:p>
            <a:pPr>
              <a:lnSpc>
                <a:spcPct val="100000"/>
              </a:lnSpc>
              <a:spcBef>
                <a:spcPct val="0"/>
              </a:spcBef>
              <a:buClrTx/>
              <a:buFontTx/>
              <a:buNone/>
            </a:pPr>
            <a:r>
              <a:rPr lang="en-GB" altLang="en-US" sz="1800" b="0">
                <a:solidFill>
                  <a:srgbClr val="000000"/>
                </a:solidFill>
              </a:rPr>
              <a:t>attempt to add a new</a:t>
            </a:r>
          </a:p>
          <a:p>
            <a:pPr>
              <a:lnSpc>
                <a:spcPct val="100000"/>
              </a:lnSpc>
              <a:spcBef>
                <a:spcPct val="0"/>
              </a:spcBef>
              <a:buClrTx/>
              <a:buFontTx/>
              <a:buNone/>
            </a:pPr>
            <a:r>
              <a:rPr lang="en-GB" altLang="en-US" sz="1800" b="0">
                <a:solidFill>
                  <a:srgbClr val="000000"/>
                </a:solidFill>
              </a:rPr>
              <a:t>employee to a non-</a:t>
            </a:r>
          </a:p>
          <a:p>
            <a:pPr>
              <a:lnSpc>
                <a:spcPct val="100000"/>
              </a:lnSpc>
              <a:spcBef>
                <a:spcPct val="0"/>
              </a:spcBef>
              <a:buClrTx/>
              <a:buFontTx/>
              <a:buNone/>
            </a:pPr>
            <a:r>
              <a:rPr lang="en-GB" altLang="en-US" sz="1800" b="0">
                <a:solidFill>
                  <a:srgbClr val="000000"/>
                </a:solidFill>
              </a:rPr>
              <a:t>existing department?</a:t>
            </a:r>
          </a:p>
        </p:txBody>
      </p:sp>
      <p:grpSp>
        <p:nvGrpSpPr>
          <p:cNvPr id="20487" name="Group 11"/>
          <p:cNvGrpSpPr>
            <a:grpSpLocks/>
          </p:cNvGrpSpPr>
          <p:nvPr/>
        </p:nvGrpSpPr>
        <p:grpSpPr bwMode="auto">
          <a:xfrm>
            <a:off x="4360863" y="5029200"/>
            <a:ext cx="1319212" cy="958850"/>
            <a:chOff x="3148" y="3163"/>
            <a:chExt cx="900" cy="604"/>
          </a:xfrm>
        </p:grpSpPr>
        <p:sp>
          <p:nvSpPr>
            <p:cNvPr id="20494" name="Oval 12"/>
            <p:cNvSpPr>
              <a:spLocks noChangeArrowheads="1"/>
            </p:cNvSpPr>
            <p:nvPr/>
          </p:nvSpPr>
          <p:spPr bwMode="auto">
            <a:xfrm>
              <a:off x="3148" y="3534"/>
              <a:ext cx="900" cy="233"/>
            </a:xfrm>
            <a:prstGeom prst="ellipse">
              <a:avLst/>
            </a:prstGeom>
            <a:solidFill>
              <a:srgbClr val="FFA0A0"/>
            </a:solidFill>
            <a:ln w="12700">
              <a:solidFill>
                <a:schemeClr val="tx1"/>
              </a:solidFill>
              <a:round/>
              <a:headEnd/>
              <a:tailEnd/>
            </a:ln>
          </p:spPr>
          <p:txBody>
            <a:bodyPr wrap="none" lIns="92075" tIns="46038" rIns="92075" bIns="46038" anchor="ctr"/>
            <a:lstStyle>
              <a:lvl1pPr defTabSz="793750">
                <a:lnSpc>
                  <a:spcPct val="120000"/>
                </a:lnSpc>
                <a:spcBef>
                  <a:spcPct val="60000"/>
                </a:spcBef>
                <a:buClr>
                  <a:schemeClr val="bg2"/>
                </a:buClr>
                <a:buChar char="•"/>
                <a:defRPr sz="2400" b="1">
                  <a:solidFill>
                    <a:srgbClr val="134183"/>
                  </a:solidFill>
                  <a:latin typeface="Arial" charset="0"/>
                </a:defRPr>
              </a:lvl1pPr>
              <a:lvl2pPr marL="742950" indent="-285750" defTabSz="79375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defTabSz="79375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defTabSz="793750">
                <a:spcBef>
                  <a:spcPct val="20000"/>
                </a:spcBef>
                <a:buChar char=" "/>
                <a:defRPr sz="1200">
                  <a:solidFill>
                    <a:schemeClr val="tx1"/>
                  </a:solidFill>
                  <a:latin typeface="Arial" charset="0"/>
                </a:defRPr>
              </a:lvl4pPr>
              <a:lvl5pPr marL="2057400" indent="-228600" defTabSz="793750">
                <a:spcBef>
                  <a:spcPct val="20000"/>
                </a:spcBef>
                <a:buChar char=" "/>
                <a:defRPr sz="1000">
                  <a:solidFill>
                    <a:schemeClr val="tx1"/>
                  </a:solidFill>
                  <a:latin typeface="Arial" charset="0"/>
                </a:defRPr>
              </a:lvl5pPr>
              <a:lvl6pPr marL="2514600" indent="-228600" defTabSz="793750" eaLnBrk="0" fontAlgn="base" hangingPunct="0">
                <a:spcBef>
                  <a:spcPct val="20000"/>
                </a:spcBef>
                <a:spcAft>
                  <a:spcPct val="0"/>
                </a:spcAft>
                <a:buChar char=" "/>
                <a:defRPr sz="1000">
                  <a:solidFill>
                    <a:schemeClr val="tx1"/>
                  </a:solidFill>
                  <a:latin typeface="Arial" charset="0"/>
                </a:defRPr>
              </a:lvl6pPr>
              <a:lvl7pPr marL="2971800" indent="-228600" defTabSz="793750" eaLnBrk="0" fontAlgn="base" hangingPunct="0">
                <a:spcBef>
                  <a:spcPct val="20000"/>
                </a:spcBef>
                <a:spcAft>
                  <a:spcPct val="0"/>
                </a:spcAft>
                <a:buChar char=" "/>
                <a:defRPr sz="1000">
                  <a:solidFill>
                    <a:schemeClr val="tx1"/>
                  </a:solidFill>
                  <a:latin typeface="Arial" charset="0"/>
                </a:defRPr>
              </a:lvl7pPr>
              <a:lvl8pPr marL="3429000" indent="-228600" defTabSz="793750" eaLnBrk="0" fontAlgn="base" hangingPunct="0">
                <a:spcBef>
                  <a:spcPct val="20000"/>
                </a:spcBef>
                <a:spcAft>
                  <a:spcPct val="0"/>
                </a:spcAft>
                <a:buChar char=" "/>
                <a:defRPr sz="1000">
                  <a:solidFill>
                    <a:schemeClr val="tx1"/>
                  </a:solidFill>
                  <a:latin typeface="Arial" charset="0"/>
                </a:defRPr>
              </a:lvl8pPr>
              <a:lvl9pPr marL="3886200" indent="-228600" defTabSz="793750" eaLnBrk="0" fontAlgn="base" hangingPunct="0">
                <a:spcBef>
                  <a:spcPct val="20000"/>
                </a:spcBef>
                <a:spcAft>
                  <a:spcPct val="0"/>
                </a:spcAft>
                <a:buChar char=" "/>
                <a:defRPr sz="1000">
                  <a:solidFill>
                    <a:schemeClr val="tx1"/>
                  </a:solidFill>
                  <a:latin typeface="Arial" charset="0"/>
                </a:defRPr>
              </a:lvl9pPr>
            </a:lstStyle>
            <a:p>
              <a:pPr algn="ctr">
                <a:lnSpc>
                  <a:spcPct val="100000"/>
                </a:lnSpc>
                <a:spcBef>
                  <a:spcPct val="0"/>
                </a:spcBef>
                <a:buClrTx/>
                <a:buFontTx/>
                <a:buNone/>
              </a:pPr>
              <a:r>
                <a:rPr lang="en-GB" altLang="en-US" sz="1800" b="0">
                  <a:solidFill>
                    <a:schemeClr val="tx1"/>
                  </a:solidFill>
                </a:rPr>
                <a:t>E4</a:t>
              </a:r>
            </a:p>
          </p:txBody>
        </p:sp>
        <p:sp>
          <p:nvSpPr>
            <p:cNvPr id="20495" name="Line 13"/>
            <p:cNvSpPr>
              <a:spLocks noChangeShapeType="1"/>
            </p:cNvSpPr>
            <p:nvPr/>
          </p:nvSpPr>
          <p:spPr bwMode="auto">
            <a:xfrm flipV="1">
              <a:off x="3688" y="3163"/>
              <a:ext cx="182" cy="367"/>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20488" name="Group 14"/>
          <p:cNvGrpSpPr>
            <a:grpSpLocks/>
          </p:cNvGrpSpPr>
          <p:nvPr/>
        </p:nvGrpSpPr>
        <p:grpSpPr bwMode="auto">
          <a:xfrm>
            <a:off x="6259513" y="5105400"/>
            <a:ext cx="1317625" cy="892175"/>
            <a:chOff x="4551" y="3216"/>
            <a:chExt cx="899" cy="562"/>
          </a:xfrm>
        </p:grpSpPr>
        <p:sp>
          <p:nvSpPr>
            <p:cNvPr id="20492" name="Oval 15"/>
            <p:cNvSpPr>
              <a:spLocks noChangeArrowheads="1"/>
            </p:cNvSpPr>
            <p:nvPr/>
          </p:nvSpPr>
          <p:spPr bwMode="auto">
            <a:xfrm>
              <a:off x="4551" y="3545"/>
              <a:ext cx="899" cy="233"/>
            </a:xfrm>
            <a:prstGeom prst="ellipse">
              <a:avLst/>
            </a:prstGeom>
            <a:solidFill>
              <a:srgbClr val="FFA0A0"/>
            </a:solidFill>
            <a:ln w="12700">
              <a:solidFill>
                <a:schemeClr val="tx1"/>
              </a:solidFill>
              <a:round/>
              <a:headEnd/>
              <a:tailEnd/>
            </a:ln>
          </p:spPr>
          <p:txBody>
            <a:bodyPr wrap="none" lIns="92075" tIns="46038" rIns="92075" bIns="46038" anchor="ctr"/>
            <a:lstStyle>
              <a:lvl1pPr defTabSz="793750">
                <a:lnSpc>
                  <a:spcPct val="120000"/>
                </a:lnSpc>
                <a:spcBef>
                  <a:spcPct val="60000"/>
                </a:spcBef>
                <a:buClr>
                  <a:schemeClr val="bg2"/>
                </a:buClr>
                <a:buChar char="•"/>
                <a:defRPr sz="2400" b="1">
                  <a:solidFill>
                    <a:srgbClr val="134183"/>
                  </a:solidFill>
                  <a:latin typeface="Arial" charset="0"/>
                </a:defRPr>
              </a:lvl1pPr>
              <a:lvl2pPr marL="742950" indent="-285750" defTabSz="79375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defTabSz="79375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defTabSz="793750">
                <a:spcBef>
                  <a:spcPct val="20000"/>
                </a:spcBef>
                <a:buChar char=" "/>
                <a:defRPr sz="1200">
                  <a:solidFill>
                    <a:schemeClr val="tx1"/>
                  </a:solidFill>
                  <a:latin typeface="Arial" charset="0"/>
                </a:defRPr>
              </a:lvl4pPr>
              <a:lvl5pPr marL="2057400" indent="-228600" defTabSz="793750">
                <a:spcBef>
                  <a:spcPct val="20000"/>
                </a:spcBef>
                <a:buChar char=" "/>
                <a:defRPr sz="1000">
                  <a:solidFill>
                    <a:schemeClr val="tx1"/>
                  </a:solidFill>
                  <a:latin typeface="Arial" charset="0"/>
                </a:defRPr>
              </a:lvl5pPr>
              <a:lvl6pPr marL="2514600" indent="-228600" defTabSz="793750" eaLnBrk="0" fontAlgn="base" hangingPunct="0">
                <a:spcBef>
                  <a:spcPct val="20000"/>
                </a:spcBef>
                <a:spcAft>
                  <a:spcPct val="0"/>
                </a:spcAft>
                <a:buChar char=" "/>
                <a:defRPr sz="1000">
                  <a:solidFill>
                    <a:schemeClr val="tx1"/>
                  </a:solidFill>
                  <a:latin typeface="Arial" charset="0"/>
                </a:defRPr>
              </a:lvl6pPr>
              <a:lvl7pPr marL="2971800" indent="-228600" defTabSz="793750" eaLnBrk="0" fontAlgn="base" hangingPunct="0">
                <a:spcBef>
                  <a:spcPct val="20000"/>
                </a:spcBef>
                <a:spcAft>
                  <a:spcPct val="0"/>
                </a:spcAft>
                <a:buChar char=" "/>
                <a:defRPr sz="1000">
                  <a:solidFill>
                    <a:schemeClr val="tx1"/>
                  </a:solidFill>
                  <a:latin typeface="Arial" charset="0"/>
                </a:defRPr>
              </a:lvl7pPr>
              <a:lvl8pPr marL="3429000" indent="-228600" defTabSz="793750" eaLnBrk="0" fontAlgn="base" hangingPunct="0">
                <a:spcBef>
                  <a:spcPct val="20000"/>
                </a:spcBef>
                <a:spcAft>
                  <a:spcPct val="0"/>
                </a:spcAft>
                <a:buChar char=" "/>
                <a:defRPr sz="1000">
                  <a:solidFill>
                    <a:schemeClr val="tx1"/>
                  </a:solidFill>
                  <a:latin typeface="Arial" charset="0"/>
                </a:defRPr>
              </a:lvl8pPr>
              <a:lvl9pPr marL="3886200" indent="-228600" defTabSz="793750" eaLnBrk="0" fontAlgn="base" hangingPunct="0">
                <a:spcBef>
                  <a:spcPct val="20000"/>
                </a:spcBef>
                <a:spcAft>
                  <a:spcPct val="0"/>
                </a:spcAft>
                <a:buChar char=" "/>
                <a:defRPr sz="1000">
                  <a:solidFill>
                    <a:schemeClr val="tx1"/>
                  </a:solidFill>
                  <a:latin typeface="Arial" charset="0"/>
                </a:defRPr>
              </a:lvl9pPr>
            </a:lstStyle>
            <a:p>
              <a:pPr algn="ctr">
                <a:lnSpc>
                  <a:spcPct val="100000"/>
                </a:lnSpc>
                <a:spcBef>
                  <a:spcPct val="0"/>
                </a:spcBef>
                <a:buClrTx/>
                <a:buFontTx/>
                <a:buNone/>
              </a:pPr>
              <a:r>
                <a:rPr lang="en-GB" altLang="en-US" sz="1800" b="0">
                  <a:solidFill>
                    <a:schemeClr val="tx1"/>
                  </a:solidFill>
                </a:rPr>
                <a:t>D4</a:t>
              </a:r>
            </a:p>
          </p:txBody>
        </p:sp>
        <p:sp>
          <p:nvSpPr>
            <p:cNvPr id="20493" name="Line 16"/>
            <p:cNvSpPr>
              <a:spLocks noChangeShapeType="1"/>
            </p:cNvSpPr>
            <p:nvPr/>
          </p:nvSpPr>
          <p:spPr bwMode="auto">
            <a:xfrm flipH="1" flipV="1">
              <a:off x="4896" y="3216"/>
              <a:ext cx="158" cy="321"/>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a:p>
          </p:txBody>
        </p:sp>
      </p:grpSp>
      <p:sp>
        <p:nvSpPr>
          <p:cNvPr id="20489" name="Rectangle 20"/>
          <p:cNvSpPr>
            <a:spLocks noGrp="1" noChangeArrowheads="1"/>
          </p:cNvSpPr>
          <p:nvPr>
            <p:ph type="title"/>
          </p:nvPr>
        </p:nvSpPr>
        <p:spPr/>
        <p:txBody>
          <a:bodyPr/>
          <a:lstStyle/>
          <a:p>
            <a:r>
              <a:rPr lang="en-GB" altLang="en-US" sz="3000" dirty="0" smtClean="0"/>
              <a:t>Database Implementation</a:t>
            </a:r>
          </a:p>
        </p:txBody>
      </p:sp>
      <p:sp>
        <p:nvSpPr>
          <p:cNvPr id="20490" name="Rectangle 17"/>
          <p:cNvSpPr>
            <a:spLocks noGrp="1" noChangeArrowheads="1"/>
          </p:cNvSpPr>
          <p:nvPr>
            <p:ph idx="1"/>
          </p:nvPr>
        </p:nvSpPr>
        <p:spPr>
          <a:xfrm>
            <a:off x="657225" y="6170613"/>
            <a:ext cx="7937500" cy="565150"/>
          </a:xfrm>
        </p:spPr>
        <p:txBody>
          <a:bodyPr lIns="88900" tIns="46038" rIns="88900" bIns="46038"/>
          <a:lstStyle/>
          <a:p>
            <a:pPr marL="276225" indent="-276225" defTabSz="790575"/>
            <a:r>
              <a:rPr lang="en-GB" altLang="en-US" sz="2500" smtClean="0"/>
              <a:t>Restrict</a:t>
            </a:r>
          </a:p>
        </p:txBody>
      </p:sp>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4838" y="3278923"/>
            <a:ext cx="1950724" cy="2465837"/>
          </a:xfrm>
          <a:prstGeom prst="rect">
            <a:avLst/>
          </a:prstGeom>
        </p:spPr>
      </p:pic>
    </p:spTree>
    <p:custDataLst>
      <p:tags r:id="rId2"/>
    </p:custDataLst>
    <p:extLst>
      <p:ext uri="{BB962C8B-B14F-4D97-AF65-F5344CB8AC3E}">
        <p14:creationId xmlns:p14="http://schemas.microsoft.com/office/powerpoint/2010/main" val="4183209087"/>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5"/>
          <p:cNvSpPr txBox="1">
            <a:spLocks noChangeArrowheads="1"/>
          </p:cNvSpPr>
          <p:nvPr/>
        </p:nvSpPr>
        <p:spPr bwMode="auto">
          <a:xfrm>
            <a:off x="249238" y="1071563"/>
            <a:ext cx="8709025" cy="5568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8925" indent="-288925" algn="l" rtl="0" eaLnBrk="0" fontAlgn="base" hangingPunct="0">
              <a:lnSpc>
                <a:spcPct val="120000"/>
              </a:lnSpc>
              <a:spcBef>
                <a:spcPct val="60000"/>
              </a:spcBef>
              <a:spcAft>
                <a:spcPct val="0"/>
              </a:spcAft>
              <a:buClr>
                <a:schemeClr val="bg2"/>
              </a:buClr>
              <a:buChar char="•"/>
              <a:defRPr sz="2400" b="1">
                <a:solidFill>
                  <a:srgbClr val="134183"/>
                </a:solidFill>
                <a:latin typeface="+mn-lt"/>
                <a:ea typeface="+mn-ea"/>
                <a:cs typeface="+mn-cs"/>
              </a:defRPr>
            </a:lvl1pPr>
            <a:lvl2pPr marL="739775" indent="-225425" algn="l" rtl="0" eaLnBrk="0" fontAlgn="base" hangingPunct="0">
              <a:lnSpc>
                <a:spcPct val="110000"/>
              </a:lnSpc>
              <a:spcBef>
                <a:spcPct val="15000"/>
              </a:spcBef>
              <a:spcAft>
                <a:spcPct val="10000"/>
              </a:spcAft>
              <a:buClr>
                <a:schemeClr val="bg2"/>
              </a:buClr>
              <a:buChar char="•"/>
              <a:defRPr sz="2000" b="1">
                <a:solidFill>
                  <a:srgbClr val="134183"/>
                </a:solidFill>
                <a:latin typeface="+mn-lt"/>
              </a:defRPr>
            </a:lvl2pPr>
            <a:lvl3pPr marL="1139825" indent="-200025" algn="l" rtl="0" eaLnBrk="0" fontAlgn="base" hangingPunct="0">
              <a:lnSpc>
                <a:spcPct val="110000"/>
              </a:lnSpc>
              <a:spcBef>
                <a:spcPct val="10000"/>
              </a:spcBef>
              <a:spcAft>
                <a:spcPct val="15000"/>
              </a:spcAft>
              <a:buClr>
                <a:schemeClr val="bg2"/>
              </a:buClr>
              <a:buChar char="•"/>
              <a:defRPr>
                <a:solidFill>
                  <a:srgbClr val="134183"/>
                </a:solidFill>
                <a:latin typeface="+mn-lt"/>
              </a:defRPr>
            </a:lvl3pPr>
            <a:lvl4pPr marL="1600200" indent="-228600" algn="l" rtl="0" eaLnBrk="0" fontAlgn="base" hangingPunct="0">
              <a:spcBef>
                <a:spcPct val="20000"/>
              </a:spcBef>
              <a:spcAft>
                <a:spcPct val="0"/>
              </a:spcAft>
              <a:buChar char=" "/>
              <a:defRPr sz="1200">
                <a:solidFill>
                  <a:schemeClr val="tx1"/>
                </a:solidFill>
                <a:latin typeface="+mn-lt"/>
              </a:defRPr>
            </a:lvl4pPr>
            <a:lvl5pPr marL="2057400" indent="-228600" algn="l" rtl="0" eaLnBrk="0" fontAlgn="base" hangingPunct="0">
              <a:spcBef>
                <a:spcPct val="20000"/>
              </a:spcBef>
              <a:spcAft>
                <a:spcPct val="0"/>
              </a:spcAft>
              <a:buChar char=" "/>
              <a:defRPr sz="1000">
                <a:solidFill>
                  <a:schemeClr val="tx1"/>
                </a:solidFill>
                <a:latin typeface="+mn-lt"/>
              </a:defRPr>
            </a:lvl5pPr>
            <a:lvl6pPr marL="2514600" indent="-228600" algn="l" rtl="0" eaLnBrk="0" fontAlgn="base" hangingPunct="0">
              <a:spcBef>
                <a:spcPct val="20000"/>
              </a:spcBef>
              <a:spcAft>
                <a:spcPct val="0"/>
              </a:spcAft>
              <a:buChar char=" "/>
              <a:defRPr sz="1000">
                <a:solidFill>
                  <a:schemeClr val="tx1"/>
                </a:solidFill>
                <a:latin typeface="+mn-lt"/>
              </a:defRPr>
            </a:lvl6pPr>
            <a:lvl7pPr marL="2971800" indent="-228600" algn="l" rtl="0" eaLnBrk="0" fontAlgn="base" hangingPunct="0">
              <a:spcBef>
                <a:spcPct val="20000"/>
              </a:spcBef>
              <a:spcAft>
                <a:spcPct val="0"/>
              </a:spcAft>
              <a:buChar char=" "/>
              <a:defRPr sz="1000">
                <a:solidFill>
                  <a:schemeClr val="tx1"/>
                </a:solidFill>
                <a:latin typeface="+mn-lt"/>
              </a:defRPr>
            </a:lvl7pPr>
            <a:lvl8pPr marL="3429000" indent="-228600" algn="l" rtl="0" eaLnBrk="0" fontAlgn="base" hangingPunct="0">
              <a:spcBef>
                <a:spcPct val="20000"/>
              </a:spcBef>
              <a:spcAft>
                <a:spcPct val="0"/>
              </a:spcAft>
              <a:buChar char=" "/>
              <a:defRPr sz="1000">
                <a:solidFill>
                  <a:schemeClr val="tx1"/>
                </a:solidFill>
                <a:latin typeface="+mn-lt"/>
              </a:defRPr>
            </a:lvl8pPr>
            <a:lvl9pPr marL="3886200" indent="-228600" algn="l" rtl="0" eaLnBrk="0" fontAlgn="base" hangingPunct="0">
              <a:spcBef>
                <a:spcPct val="20000"/>
              </a:spcBef>
              <a:spcAft>
                <a:spcPct val="0"/>
              </a:spcAft>
              <a:buChar char=" "/>
              <a:defRPr sz="1000">
                <a:solidFill>
                  <a:schemeClr val="tx1"/>
                </a:solidFill>
                <a:latin typeface="+mn-lt"/>
              </a:defRPr>
            </a:lvl9pPr>
          </a:lstStyle>
          <a:p>
            <a:r>
              <a:rPr lang="en-GB" altLang="en-US" kern="0" dirty="0" smtClean="0"/>
              <a:t>On update</a:t>
            </a:r>
          </a:p>
        </p:txBody>
      </p:sp>
      <p:grpSp>
        <p:nvGrpSpPr>
          <p:cNvPr id="22532" name="Group 4"/>
          <p:cNvGrpSpPr>
            <a:grpSpLocks/>
          </p:cNvGrpSpPr>
          <p:nvPr/>
        </p:nvGrpSpPr>
        <p:grpSpPr bwMode="auto">
          <a:xfrm>
            <a:off x="5205413" y="3886200"/>
            <a:ext cx="2522537" cy="1844675"/>
            <a:chOff x="3513" y="2584"/>
            <a:chExt cx="1722" cy="1162"/>
          </a:xfrm>
        </p:grpSpPr>
        <p:graphicFrame>
          <p:nvGraphicFramePr>
            <p:cNvPr id="22543" name="Object 5"/>
            <p:cNvGraphicFramePr>
              <a:graphicFrameLocks/>
            </p:cNvGraphicFramePr>
            <p:nvPr/>
          </p:nvGraphicFramePr>
          <p:xfrm>
            <a:off x="3513" y="2911"/>
            <a:ext cx="1662" cy="835"/>
          </p:xfrm>
          <a:graphic>
            <a:graphicData uri="http://schemas.openxmlformats.org/presentationml/2006/ole">
              <mc:AlternateContent xmlns:mc="http://schemas.openxmlformats.org/markup-compatibility/2006">
                <mc:Choice xmlns:v="urn:schemas-microsoft-com:vml" Requires="v">
                  <p:oleObj spid="_x0000_s6164" name="Worksheet" r:id="rId5" imgW="1422400" imgH="640080" progId="Excel.Sheet.8">
                    <p:embed/>
                  </p:oleObj>
                </mc:Choice>
                <mc:Fallback>
                  <p:oleObj name="Worksheet" r:id="rId5" imgW="1422400" imgH="640080" progId="Excel.Shee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3" y="2911"/>
                          <a:ext cx="1662" cy="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44" name="Rectangle 6"/>
            <p:cNvSpPr>
              <a:spLocks noChangeArrowheads="1"/>
            </p:cNvSpPr>
            <p:nvPr/>
          </p:nvSpPr>
          <p:spPr bwMode="auto">
            <a:xfrm>
              <a:off x="3634" y="2584"/>
              <a:ext cx="1601" cy="279"/>
            </a:xfrm>
            <a:prstGeom prst="rect">
              <a:avLst/>
            </a:prstGeom>
            <a:solidFill>
              <a:schemeClr val="bg1"/>
            </a:solidFill>
            <a:ln w="12700">
              <a:solidFill>
                <a:schemeClr val="bg1"/>
              </a:solidFill>
              <a:miter lim="800000"/>
              <a:headEnd/>
              <a:tailEnd/>
            </a:ln>
          </p:spPr>
          <p:txBody>
            <a:bodyPr wrap="none" lIns="92075" tIns="46038" rIns="92075" bIns="46038" anchor="ctr"/>
            <a:lstStyle>
              <a:lvl1pPr defTabSz="793750">
                <a:lnSpc>
                  <a:spcPct val="120000"/>
                </a:lnSpc>
                <a:spcBef>
                  <a:spcPct val="60000"/>
                </a:spcBef>
                <a:buClr>
                  <a:schemeClr val="bg2"/>
                </a:buClr>
                <a:buChar char="•"/>
                <a:defRPr sz="2400" b="1">
                  <a:solidFill>
                    <a:srgbClr val="134183"/>
                  </a:solidFill>
                  <a:latin typeface="Arial" charset="0"/>
                </a:defRPr>
              </a:lvl1pPr>
              <a:lvl2pPr marL="742950" indent="-285750" defTabSz="79375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defTabSz="79375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defTabSz="793750">
                <a:spcBef>
                  <a:spcPct val="20000"/>
                </a:spcBef>
                <a:buChar char=" "/>
                <a:defRPr sz="1200">
                  <a:solidFill>
                    <a:schemeClr val="tx1"/>
                  </a:solidFill>
                  <a:latin typeface="Arial" charset="0"/>
                </a:defRPr>
              </a:lvl4pPr>
              <a:lvl5pPr marL="2057400" indent="-228600" defTabSz="793750">
                <a:spcBef>
                  <a:spcPct val="20000"/>
                </a:spcBef>
                <a:buChar char=" "/>
                <a:defRPr sz="1000">
                  <a:solidFill>
                    <a:schemeClr val="tx1"/>
                  </a:solidFill>
                  <a:latin typeface="Arial" charset="0"/>
                </a:defRPr>
              </a:lvl5pPr>
              <a:lvl6pPr marL="2514600" indent="-228600" defTabSz="793750" eaLnBrk="0" fontAlgn="base" hangingPunct="0">
                <a:spcBef>
                  <a:spcPct val="20000"/>
                </a:spcBef>
                <a:spcAft>
                  <a:spcPct val="0"/>
                </a:spcAft>
                <a:buChar char=" "/>
                <a:defRPr sz="1000">
                  <a:solidFill>
                    <a:schemeClr val="tx1"/>
                  </a:solidFill>
                  <a:latin typeface="Arial" charset="0"/>
                </a:defRPr>
              </a:lvl6pPr>
              <a:lvl7pPr marL="2971800" indent="-228600" defTabSz="793750" eaLnBrk="0" fontAlgn="base" hangingPunct="0">
                <a:spcBef>
                  <a:spcPct val="20000"/>
                </a:spcBef>
                <a:spcAft>
                  <a:spcPct val="0"/>
                </a:spcAft>
                <a:buChar char=" "/>
                <a:defRPr sz="1000">
                  <a:solidFill>
                    <a:schemeClr val="tx1"/>
                  </a:solidFill>
                  <a:latin typeface="Arial" charset="0"/>
                </a:defRPr>
              </a:lvl7pPr>
              <a:lvl8pPr marL="3429000" indent="-228600" defTabSz="793750" eaLnBrk="0" fontAlgn="base" hangingPunct="0">
                <a:spcBef>
                  <a:spcPct val="20000"/>
                </a:spcBef>
                <a:spcAft>
                  <a:spcPct val="0"/>
                </a:spcAft>
                <a:buChar char=" "/>
                <a:defRPr sz="1000">
                  <a:solidFill>
                    <a:schemeClr val="tx1"/>
                  </a:solidFill>
                  <a:latin typeface="Arial" charset="0"/>
                </a:defRPr>
              </a:lvl8pPr>
              <a:lvl9pPr marL="3886200" indent="-228600" defTabSz="793750" eaLnBrk="0" fontAlgn="base" hangingPunct="0">
                <a:spcBef>
                  <a:spcPct val="20000"/>
                </a:spcBef>
                <a:spcAft>
                  <a:spcPct val="0"/>
                </a:spcAft>
                <a:buChar char=" "/>
                <a:defRPr sz="1000">
                  <a:solidFill>
                    <a:schemeClr val="tx1"/>
                  </a:solidFill>
                  <a:latin typeface="Arial" charset="0"/>
                </a:defRPr>
              </a:lvl9pPr>
            </a:lstStyle>
            <a:p>
              <a:pPr algn="ctr">
                <a:lnSpc>
                  <a:spcPct val="100000"/>
                </a:lnSpc>
                <a:spcBef>
                  <a:spcPct val="0"/>
                </a:spcBef>
                <a:buClrTx/>
                <a:buFontTx/>
                <a:buNone/>
              </a:pPr>
              <a:r>
                <a:rPr lang="en-GB" altLang="en-US" sz="1800">
                  <a:solidFill>
                    <a:schemeClr val="tx1"/>
                  </a:solidFill>
                </a:rPr>
                <a:t>EMPLOYEE</a:t>
              </a:r>
            </a:p>
          </p:txBody>
        </p:sp>
      </p:grpSp>
      <p:grpSp>
        <p:nvGrpSpPr>
          <p:cNvPr id="22533" name="Group 7"/>
          <p:cNvGrpSpPr>
            <a:grpSpLocks/>
          </p:cNvGrpSpPr>
          <p:nvPr/>
        </p:nvGrpSpPr>
        <p:grpSpPr bwMode="auto">
          <a:xfrm>
            <a:off x="4887913" y="1447800"/>
            <a:ext cx="2913062" cy="1589088"/>
            <a:chOff x="3336" y="912"/>
            <a:chExt cx="1987" cy="1001"/>
          </a:xfrm>
        </p:grpSpPr>
        <p:graphicFrame>
          <p:nvGraphicFramePr>
            <p:cNvPr id="22541" name="Object 8"/>
            <p:cNvGraphicFramePr>
              <a:graphicFrameLocks/>
            </p:cNvGraphicFramePr>
            <p:nvPr/>
          </p:nvGraphicFramePr>
          <p:xfrm>
            <a:off x="3336" y="1261"/>
            <a:ext cx="1987" cy="652"/>
          </p:xfrm>
          <a:graphic>
            <a:graphicData uri="http://schemas.openxmlformats.org/presentationml/2006/ole">
              <mc:AlternateContent xmlns:mc="http://schemas.openxmlformats.org/markup-compatibility/2006">
                <mc:Choice xmlns:v="urn:schemas-microsoft-com:vml" Requires="v">
                  <p:oleObj spid="_x0000_s6165" name="Worksheet" r:id="rId7" imgW="1554480" imgH="482600" progId="Excel.Sheet.8">
                    <p:embed/>
                  </p:oleObj>
                </mc:Choice>
                <mc:Fallback>
                  <p:oleObj name="Worksheet" r:id="rId7" imgW="1554480" imgH="482600" progId="Excel.Sheet.8">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36" y="1261"/>
                          <a:ext cx="1987" cy="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42" name="Rectangle 9"/>
            <p:cNvSpPr>
              <a:spLocks noChangeArrowheads="1"/>
            </p:cNvSpPr>
            <p:nvPr/>
          </p:nvSpPr>
          <p:spPr bwMode="auto">
            <a:xfrm>
              <a:off x="3408" y="912"/>
              <a:ext cx="1600" cy="278"/>
            </a:xfrm>
            <a:prstGeom prst="rect">
              <a:avLst/>
            </a:prstGeom>
            <a:solidFill>
              <a:schemeClr val="bg1"/>
            </a:solidFill>
            <a:ln w="12700">
              <a:solidFill>
                <a:schemeClr val="bg1"/>
              </a:solidFill>
              <a:miter lim="800000"/>
              <a:headEnd/>
              <a:tailEnd/>
            </a:ln>
          </p:spPr>
          <p:txBody>
            <a:bodyPr wrap="none" lIns="92075" tIns="46038" rIns="92075" bIns="46038" anchor="ctr"/>
            <a:lstStyle>
              <a:lvl1pPr marL="342900" indent="-342900" defTabSz="793750">
                <a:lnSpc>
                  <a:spcPct val="120000"/>
                </a:lnSpc>
                <a:spcBef>
                  <a:spcPct val="60000"/>
                </a:spcBef>
                <a:buClr>
                  <a:schemeClr val="bg2"/>
                </a:buClr>
                <a:buChar char="•"/>
                <a:defRPr sz="2400" b="1">
                  <a:solidFill>
                    <a:srgbClr val="134183"/>
                  </a:solidFill>
                  <a:latin typeface="Arial" charset="0"/>
                </a:defRPr>
              </a:lvl1pPr>
              <a:lvl2pPr marL="554038" defTabSz="79375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defTabSz="79375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defTabSz="793750">
                <a:spcBef>
                  <a:spcPct val="20000"/>
                </a:spcBef>
                <a:buChar char=" "/>
                <a:defRPr sz="1200">
                  <a:solidFill>
                    <a:schemeClr val="tx1"/>
                  </a:solidFill>
                  <a:latin typeface="Arial" charset="0"/>
                </a:defRPr>
              </a:lvl4pPr>
              <a:lvl5pPr marL="2057400" indent="-228600" defTabSz="793750">
                <a:spcBef>
                  <a:spcPct val="20000"/>
                </a:spcBef>
                <a:buChar char=" "/>
                <a:defRPr sz="1000">
                  <a:solidFill>
                    <a:schemeClr val="tx1"/>
                  </a:solidFill>
                  <a:latin typeface="Arial" charset="0"/>
                </a:defRPr>
              </a:lvl5pPr>
              <a:lvl6pPr marL="2514600" indent="-228600" defTabSz="793750" eaLnBrk="0" fontAlgn="base" hangingPunct="0">
                <a:spcBef>
                  <a:spcPct val="20000"/>
                </a:spcBef>
                <a:spcAft>
                  <a:spcPct val="0"/>
                </a:spcAft>
                <a:buChar char=" "/>
                <a:defRPr sz="1000">
                  <a:solidFill>
                    <a:schemeClr val="tx1"/>
                  </a:solidFill>
                  <a:latin typeface="Arial" charset="0"/>
                </a:defRPr>
              </a:lvl6pPr>
              <a:lvl7pPr marL="2971800" indent="-228600" defTabSz="793750" eaLnBrk="0" fontAlgn="base" hangingPunct="0">
                <a:spcBef>
                  <a:spcPct val="20000"/>
                </a:spcBef>
                <a:spcAft>
                  <a:spcPct val="0"/>
                </a:spcAft>
                <a:buChar char=" "/>
                <a:defRPr sz="1000">
                  <a:solidFill>
                    <a:schemeClr val="tx1"/>
                  </a:solidFill>
                  <a:latin typeface="Arial" charset="0"/>
                </a:defRPr>
              </a:lvl7pPr>
              <a:lvl8pPr marL="3429000" indent="-228600" defTabSz="793750" eaLnBrk="0" fontAlgn="base" hangingPunct="0">
                <a:spcBef>
                  <a:spcPct val="20000"/>
                </a:spcBef>
                <a:spcAft>
                  <a:spcPct val="0"/>
                </a:spcAft>
                <a:buChar char=" "/>
                <a:defRPr sz="1000">
                  <a:solidFill>
                    <a:schemeClr val="tx1"/>
                  </a:solidFill>
                  <a:latin typeface="Arial" charset="0"/>
                </a:defRPr>
              </a:lvl8pPr>
              <a:lvl9pPr marL="3886200" indent="-228600" defTabSz="793750" eaLnBrk="0" fontAlgn="base" hangingPunct="0">
                <a:spcBef>
                  <a:spcPct val="20000"/>
                </a:spcBef>
                <a:spcAft>
                  <a:spcPct val="0"/>
                </a:spcAft>
                <a:buChar char=" "/>
                <a:defRPr sz="1000">
                  <a:solidFill>
                    <a:schemeClr val="tx1"/>
                  </a:solidFill>
                  <a:latin typeface="Arial" charset="0"/>
                </a:defRPr>
              </a:lvl9pPr>
            </a:lstStyle>
            <a:p>
              <a:pPr lvl="1" algn="ctr">
                <a:lnSpc>
                  <a:spcPct val="100000"/>
                </a:lnSpc>
                <a:spcBef>
                  <a:spcPct val="0"/>
                </a:spcBef>
                <a:spcAft>
                  <a:spcPct val="0"/>
                </a:spcAft>
                <a:buClrTx/>
                <a:buFontTx/>
                <a:buNone/>
              </a:pPr>
              <a:r>
                <a:rPr lang="en-GB" altLang="en-US" sz="1800">
                  <a:solidFill>
                    <a:schemeClr val="tx1"/>
                  </a:solidFill>
                </a:rPr>
                <a:t>DEPARTMENT</a:t>
              </a:r>
            </a:p>
          </p:txBody>
        </p:sp>
      </p:grpSp>
      <p:sp>
        <p:nvSpPr>
          <p:cNvPr id="22535" name="AutoShape 11"/>
          <p:cNvSpPr>
            <a:spLocks noChangeArrowheads="1"/>
          </p:cNvSpPr>
          <p:nvPr/>
        </p:nvSpPr>
        <p:spPr bwMode="auto">
          <a:xfrm>
            <a:off x="2286661" y="2463963"/>
            <a:ext cx="2538413" cy="1233487"/>
          </a:xfrm>
          <a:prstGeom prst="wedgeRoundRectCallout">
            <a:avLst>
              <a:gd name="adj1" fmla="val -41671"/>
              <a:gd name="adj2" fmla="val 66667"/>
              <a:gd name="adj3" fmla="val 16667"/>
            </a:avLst>
          </a:prstGeom>
          <a:solidFill>
            <a:srgbClr val="ADCCE9"/>
          </a:solidFill>
          <a:ln w="12700">
            <a:solidFill>
              <a:srgbClr val="ADCCE9"/>
            </a:solidFill>
            <a:miter lim="800000"/>
            <a:headEnd/>
            <a:tailEnd/>
          </a:ln>
        </p:spPr>
        <p:txBody>
          <a:bodyPr wrap="none" lIns="92075" tIns="46038" rIns="92075" bIns="46038" anchor="ctr"/>
          <a:lstStyle>
            <a:lvl1pPr defTabSz="793750">
              <a:lnSpc>
                <a:spcPct val="120000"/>
              </a:lnSpc>
              <a:spcBef>
                <a:spcPct val="60000"/>
              </a:spcBef>
              <a:buClr>
                <a:schemeClr val="bg2"/>
              </a:buClr>
              <a:buChar char="•"/>
              <a:defRPr sz="2400" b="1">
                <a:solidFill>
                  <a:srgbClr val="134183"/>
                </a:solidFill>
                <a:latin typeface="Arial" charset="0"/>
              </a:defRPr>
            </a:lvl1pPr>
            <a:lvl2pPr marL="742950" indent="-285750" defTabSz="79375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defTabSz="79375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defTabSz="793750">
              <a:spcBef>
                <a:spcPct val="20000"/>
              </a:spcBef>
              <a:buChar char=" "/>
              <a:defRPr sz="1200">
                <a:solidFill>
                  <a:schemeClr val="tx1"/>
                </a:solidFill>
                <a:latin typeface="Arial" charset="0"/>
              </a:defRPr>
            </a:lvl4pPr>
            <a:lvl5pPr marL="2057400" indent="-228600" defTabSz="793750">
              <a:spcBef>
                <a:spcPct val="20000"/>
              </a:spcBef>
              <a:buChar char=" "/>
              <a:defRPr sz="1000">
                <a:solidFill>
                  <a:schemeClr val="tx1"/>
                </a:solidFill>
                <a:latin typeface="Arial" charset="0"/>
              </a:defRPr>
            </a:lvl5pPr>
            <a:lvl6pPr marL="2514600" indent="-228600" defTabSz="793750" eaLnBrk="0" fontAlgn="base" hangingPunct="0">
              <a:spcBef>
                <a:spcPct val="20000"/>
              </a:spcBef>
              <a:spcAft>
                <a:spcPct val="0"/>
              </a:spcAft>
              <a:buChar char=" "/>
              <a:defRPr sz="1000">
                <a:solidFill>
                  <a:schemeClr val="tx1"/>
                </a:solidFill>
                <a:latin typeface="Arial" charset="0"/>
              </a:defRPr>
            </a:lvl6pPr>
            <a:lvl7pPr marL="2971800" indent="-228600" defTabSz="793750" eaLnBrk="0" fontAlgn="base" hangingPunct="0">
              <a:spcBef>
                <a:spcPct val="20000"/>
              </a:spcBef>
              <a:spcAft>
                <a:spcPct val="0"/>
              </a:spcAft>
              <a:buChar char=" "/>
              <a:defRPr sz="1000">
                <a:solidFill>
                  <a:schemeClr val="tx1"/>
                </a:solidFill>
                <a:latin typeface="Arial" charset="0"/>
              </a:defRPr>
            </a:lvl7pPr>
            <a:lvl8pPr marL="3429000" indent="-228600" defTabSz="793750" eaLnBrk="0" fontAlgn="base" hangingPunct="0">
              <a:spcBef>
                <a:spcPct val="20000"/>
              </a:spcBef>
              <a:spcAft>
                <a:spcPct val="0"/>
              </a:spcAft>
              <a:buChar char=" "/>
              <a:defRPr sz="1000">
                <a:solidFill>
                  <a:schemeClr val="tx1"/>
                </a:solidFill>
                <a:latin typeface="Arial" charset="0"/>
              </a:defRPr>
            </a:lvl8pPr>
            <a:lvl9pPr marL="3886200" indent="-228600" defTabSz="793750" eaLnBrk="0" fontAlgn="base" hangingPunct="0">
              <a:spcBef>
                <a:spcPct val="20000"/>
              </a:spcBef>
              <a:spcAft>
                <a:spcPct val="0"/>
              </a:spcAft>
              <a:buChar char=" "/>
              <a:defRPr sz="1000">
                <a:solidFill>
                  <a:schemeClr val="tx1"/>
                </a:solidFill>
                <a:latin typeface="Arial" charset="0"/>
              </a:defRPr>
            </a:lvl9pPr>
          </a:lstStyle>
          <a:p>
            <a:pPr>
              <a:lnSpc>
                <a:spcPct val="100000"/>
              </a:lnSpc>
              <a:spcBef>
                <a:spcPct val="0"/>
              </a:spcBef>
              <a:buClrTx/>
              <a:buFontTx/>
              <a:buNone/>
            </a:pPr>
            <a:r>
              <a:rPr lang="en-GB" altLang="en-US" sz="1800" b="0" dirty="0">
                <a:solidFill>
                  <a:srgbClr val="000000"/>
                </a:solidFill>
              </a:rPr>
              <a:t>What happens if I </a:t>
            </a:r>
          </a:p>
          <a:p>
            <a:pPr>
              <a:lnSpc>
                <a:spcPct val="100000"/>
              </a:lnSpc>
              <a:spcBef>
                <a:spcPct val="0"/>
              </a:spcBef>
              <a:buClrTx/>
              <a:buFontTx/>
              <a:buNone/>
            </a:pPr>
            <a:r>
              <a:rPr lang="en-GB" altLang="en-US" sz="1800" b="0" dirty="0">
                <a:solidFill>
                  <a:srgbClr val="000000"/>
                </a:solidFill>
              </a:rPr>
              <a:t>attempt to change </a:t>
            </a:r>
          </a:p>
          <a:p>
            <a:pPr>
              <a:lnSpc>
                <a:spcPct val="100000"/>
              </a:lnSpc>
              <a:spcBef>
                <a:spcPct val="0"/>
              </a:spcBef>
              <a:buClrTx/>
              <a:buFontTx/>
              <a:buNone/>
            </a:pPr>
            <a:r>
              <a:rPr lang="en-GB" altLang="en-US" sz="1800" b="0" dirty="0">
                <a:solidFill>
                  <a:srgbClr val="000000"/>
                </a:solidFill>
              </a:rPr>
              <a:t>department D2 to </a:t>
            </a:r>
          </a:p>
          <a:p>
            <a:pPr>
              <a:lnSpc>
                <a:spcPct val="100000"/>
              </a:lnSpc>
              <a:spcBef>
                <a:spcPct val="0"/>
              </a:spcBef>
              <a:buClrTx/>
              <a:buFontTx/>
              <a:buNone/>
            </a:pPr>
            <a:r>
              <a:rPr lang="en-GB" altLang="en-US" sz="1800" b="0" dirty="0">
                <a:solidFill>
                  <a:srgbClr val="000000"/>
                </a:solidFill>
              </a:rPr>
              <a:t>department D4?</a:t>
            </a:r>
          </a:p>
        </p:txBody>
      </p:sp>
      <p:grpSp>
        <p:nvGrpSpPr>
          <p:cNvPr id="22536" name="Group 12"/>
          <p:cNvGrpSpPr>
            <a:grpSpLocks/>
          </p:cNvGrpSpPr>
          <p:nvPr/>
        </p:nvGrpSpPr>
        <p:grpSpPr bwMode="auto">
          <a:xfrm>
            <a:off x="4883070" y="2984499"/>
            <a:ext cx="1316159" cy="784224"/>
            <a:chOff x="2614" y="1880"/>
            <a:chExt cx="898" cy="494"/>
          </a:xfrm>
        </p:grpSpPr>
        <p:sp>
          <p:nvSpPr>
            <p:cNvPr id="22539" name="Oval 13"/>
            <p:cNvSpPr>
              <a:spLocks noChangeArrowheads="1"/>
            </p:cNvSpPr>
            <p:nvPr/>
          </p:nvSpPr>
          <p:spPr bwMode="auto">
            <a:xfrm>
              <a:off x="2614" y="2141"/>
              <a:ext cx="898" cy="233"/>
            </a:xfrm>
            <a:prstGeom prst="ellipse">
              <a:avLst/>
            </a:prstGeom>
            <a:solidFill>
              <a:srgbClr val="FFA0A0"/>
            </a:solidFill>
            <a:ln w="12700">
              <a:solidFill>
                <a:schemeClr val="tx1"/>
              </a:solidFill>
              <a:round/>
              <a:headEnd/>
              <a:tailEnd/>
            </a:ln>
          </p:spPr>
          <p:txBody>
            <a:bodyPr wrap="none" lIns="92075" tIns="46038" rIns="92075" bIns="46038" anchor="ctr"/>
            <a:lstStyle>
              <a:lvl1pPr defTabSz="793750">
                <a:lnSpc>
                  <a:spcPct val="120000"/>
                </a:lnSpc>
                <a:spcBef>
                  <a:spcPct val="60000"/>
                </a:spcBef>
                <a:buClr>
                  <a:schemeClr val="bg2"/>
                </a:buClr>
                <a:buChar char="•"/>
                <a:defRPr sz="2400" b="1">
                  <a:solidFill>
                    <a:srgbClr val="134183"/>
                  </a:solidFill>
                  <a:latin typeface="Arial" charset="0"/>
                </a:defRPr>
              </a:lvl1pPr>
              <a:lvl2pPr marL="742950" indent="-285750" defTabSz="79375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defTabSz="79375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defTabSz="793750">
                <a:spcBef>
                  <a:spcPct val="20000"/>
                </a:spcBef>
                <a:buChar char=" "/>
                <a:defRPr sz="1200">
                  <a:solidFill>
                    <a:schemeClr val="tx1"/>
                  </a:solidFill>
                  <a:latin typeface="Arial" charset="0"/>
                </a:defRPr>
              </a:lvl4pPr>
              <a:lvl5pPr marL="2057400" indent="-228600" defTabSz="793750">
                <a:spcBef>
                  <a:spcPct val="20000"/>
                </a:spcBef>
                <a:buChar char=" "/>
                <a:defRPr sz="1000">
                  <a:solidFill>
                    <a:schemeClr val="tx1"/>
                  </a:solidFill>
                  <a:latin typeface="Arial" charset="0"/>
                </a:defRPr>
              </a:lvl5pPr>
              <a:lvl6pPr marL="2514600" indent="-228600" defTabSz="793750" eaLnBrk="0" fontAlgn="base" hangingPunct="0">
                <a:spcBef>
                  <a:spcPct val="20000"/>
                </a:spcBef>
                <a:spcAft>
                  <a:spcPct val="0"/>
                </a:spcAft>
                <a:buChar char=" "/>
                <a:defRPr sz="1000">
                  <a:solidFill>
                    <a:schemeClr val="tx1"/>
                  </a:solidFill>
                  <a:latin typeface="Arial" charset="0"/>
                </a:defRPr>
              </a:lvl6pPr>
              <a:lvl7pPr marL="2971800" indent="-228600" defTabSz="793750" eaLnBrk="0" fontAlgn="base" hangingPunct="0">
                <a:spcBef>
                  <a:spcPct val="20000"/>
                </a:spcBef>
                <a:spcAft>
                  <a:spcPct val="0"/>
                </a:spcAft>
                <a:buChar char=" "/>
                <a:defRPr sz="1000">
                  <a:solidFill>
                    <a:schemeClr val="tx1"/>
                  </a:solidFill>
                  <a:latin typeface="Arial" charset="0"/>
                </a:defRPr>
              </a:lvl7pPr>
              <a:lvl8pPr marL="3429000" indent="-228600" defTabSz="793750" eaLnBrk="0" fontAlgn="base" hangingPunct="0">
                <a:spcBef>
                  <a:spcPct val="20000"/>
                </a:spcBef>
                <a:spcAft>
                  <a:spcPct val="0"/>
                </a:spcAft>
                <a:buChar char=" "/>
                <a:defRPr sz="1000">
                  <a:solidFill>
                    <a:schemeClr val="tx1"/>
                  </a:solidFill>
                  <a:latin typeface="Arial" charset="0"/>
                </a:defRPr>
              </a:lvl8pPr>
              <a:lvl9pPr marL="3886200" indent="-228600" defTabSz="793750" eaLnBrk="0" fontAlgn="base" hangingPunct="0">
                <a:spcBef>
                  <a:spcPct val="20000"/>
                </a:spcBef>
                <a:spcAft>
                  <a:spcPct val="0"/>
                </a:spcAft>
                <a:buChar char=" "/>
                <a:defRPr sz="1000">
                  <a:solidFill>
                    <a:schemeClr val="tx1"/>
                  </a:solidFill>
                  <a:latin typeface="Arial" charset="0"/>
                </a:defRPr>
              </a:lvl9pPr>
            </a:lstStyle>
            <a:p>
              <a:pPr algn="ctr">
                <a:lnSpc>
                  <a:spcPct val="100000"/>
                </a:lnSpc>
                <a:spcBef>
                  <a:spcPct val="0"/>
                </a:spcBef>
                <a:buClrTx/>
                <a:buFontTx/>
                <a:buNone/>
              </a:pPr>
              <a:r>
                <a:rPr lang="en-GB" altLang="en-US" sz="1800" b="0">
                  <a:solidFill>
                    <a:schemeClr val="tx1"/>
                  </a:solidFill>
                </a:rPr>
                <a:t>D4</a:t>
              </a:r>
            </a:p>
          </p:txBody>
        </p:sp>
        <p:sp>
          <p:nvSpPr>
            <p:cNvPr id="22540" name="Line 14"/>
            <p:cNvSpPr>
              <a:spLocks noChangeShapeType="1"/>
            </p:cNvSpPr>
            <p:nvPr/>
          </p:nvSpPr>
          <p:spPr bwMode="auto">
            <a:xfrm flipH="1" flipV="1">
              <a:off x="2955" y="1880"/>
              <a:ext cx="0" cy="261"/>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a:p>
          </p:txBody>
        </p:sp>
      </p:grpSp>
      <p:sp>
        <p:nvSpPr>
          <p:cNvPr id="22537" name="Rectangle 17"/>
          <p:cNvSpPr>
            <a:spLocks noGrp="1" noChangeArrowheads="1"/>
          </p:cNvSpPr>
          <p:nvPr>
            <p:ph type="title"/>
          </p:nvPr>
        </p:nvSpPr>
        <p:spPr/>
        <p:txBody>
          <a:bodyPr/>
          <a:lstStyle/>
          <a:p>
            <a:r>
              <a:rPr lang="en-GB" altLang="en-US" sz="3000" dirty="0" smtClean="0"/>
              <a:t>Database Implementation</a:t>
            </a:r>
          </a:p>
        </p:txBody>
      </p:sp>
      <p:sp>
        <p:nvSpPr>
          <p:cNvPr id="22538" name="Rectangle 15"/>
          <p:cNvSpPr>
            <a:spLocks noGrp="1" noChangeArrowheads="1"/>
          </p:cNvSpPr>
          <p:nvPr>
            <p:ph idx="1"/>
          </p:nvPr>
        </p:nvSpPr>
        <p:spPr>
          <a:xfrm>
            <a:off x="631825" y="6170613"/>
            <a:ext cx="7935913" cy="565150"/>
          </a:xfrm>
        </p:spPr>
        <p:txBody>
          <a:bodyPr lIns="88900" tIns="46038" rIns="88900" bIns="46038"/>
          <a:lstStyle/>
          <a:p>
            <a:pPr marL="276225" indent="-276225" defTabSz="790575"/>
            <a:r>
              <a:rPr lang="en-GB" altLang="en-US" sz="2500" smtClean="0"/>
              <a:t>No action or cascade or set NULL or set default</a:t>
            </a:r>
          </a:p>
        </p:txBody>
      </p:sp>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4838" y="3278923"/>
            <a:ext cx="1950724" cy="2465837"/>
          </a:xfrm>
          <a:prstGeom prst="rect">
            <a:avLst/>
          </a:prstGeom>
        </p:spPr>
      </p:pic>
    </p:spTree>
    <p:custDataLst>
      <p:tags r:id="rId2"/>
    </p:custDataLst>
    <p:extLst>
      <p:ext uri="{BB962C8B-B14F-4D97-AF65-F5344CB8AC3E}">
        <p14:creationId xmlns:p14="http://schemas.microsoft.com/office/powerpoint/2010/main" val="2708423906"/>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74688" y="6267450"/>
            <a:ext cx="191293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60000"/>
              </a:spcBef>
              <a:buClr>
                <a:schemeClr val="bg2"/>
              </a:buClr>
              <a:buChar char="•"/>
              <a:defRPr sz="2400" b="1">
                <a:solidFill>
                  <a:srgbClr val="134183"/>
                </a:solidFill>
                <a:latin typeface="Arial" charset="0"/>
              </a:defRPr>
            </a:lvl1pPr>
            <a:lvl2pPr marL="742950" indent="-28575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a:spcBef>
                <a:spcPct val="20000"/>
              </a:spcBef>
              <a:buChar char=" "/>
              <a:defRPr sz="1200">
                <a:solidFill>
                  <a:schemeClr val="tx1"/>
                </a:solidFill>
                <a:latin typeface="Arial" charset="0"/>
              </a:defRPr>
            </a:lvl4pPr>
            <a:lvl5pPr marL="2057400" indent="-228600">
              <a:spcBef>
                <a:spcPct val="20000"/>
              </a:spcBef>
              <a:buChar char=" "/>
              <a:defRPr sz="1000">
                <a:solidFill>
                  <a:schemeClr val="tx1"/>
                </a:solidFill>
                <a:latin typeface="Arial" charset="0"/>
              </a:defRPr>
            </a:lvl5pPr>
            <a:lvl6pPr marL="2514600" indent="-228600" eaLnBrk="0" fontAlgn="base" hangingPunct="0">
              <a:spcBef>
                <a:spcPct val="20000"/>
              </a:spcBef>
              <a:spcAft>
                <a:spcPct val="0"/>
              </a:spcAft>
              <a:buChar char=" "/>
              <a:defRPr sz="1000">
                <a:solidFill>
                  <a:schemeClr val="tx1"/>
                </a:solidFill>
                <a:latin typeface="Arial" charset="0"/>
              </a:defRPr>
            </a:lvl6pPr>
            <a:lvl7pPr marL="2971800" indent="-228600" eaLnBrk="0" fontAlgn="base" hangingPunct="0">
              <a:spcBef>
                <a:spcPct val="20000"/>
              </a:spcBef>
              <a:spcAft>
                <a:spcPct val="0"/>
              </a:spcAft>
              <a:buChar char=" "/>
              <a:defRPr sz="1000">
                <a:solidFill>
                  <a:schemeClr val="tx1"/>
                </a:solidFill>
                <a:latin typeface="Arial" charset="0"/>
              </a:defRPr>
            </a:lvl7pPr>
            <a:lvl8pPr marL="3429000" indent="-228600" eaLnBrk="0" fontAlgn="base" hangingPunct="0">
              <a:spcBef>
                <a:spcPct val="20000"/>
              </a:spcBef>
              <a:spcAft>
                <a:spcPct val="0"/>
              </a:spcAft>
              <a:buChar char=" "/>
              <a:defRPr sz="1000">
                <a:solidFill>
                  <a:schemeClr val="tx1"/>
                </a:solidFill>
                <a:latin typeface="Arial" charset="0"/>
              </a:defRPr>
            </a:lvl8pPr>
            <a:lvl9pPr marL="3886200" indent="-228600" eaLnBrk="0" fontAlgn="base" hangingPunct="0">
              <a:spcBef>
                <a:spcPct val="20000"/>
              </a:spcBef>
              <a:spcAft>
                <a:spcPct val="0"/>
              </a:spcAft>
              <a:buChar char=" "/>
              <a:defRPr sz="1000">
                <a:solidFill>
                  <a:schemeClr val="tx1"/>
                </a:solidFill>
                <a:latin typeface="Arial" charset="0"/>
              </a:defRPr>
            </a:lvl9pPr>
          </a:lstStyle>
          <a:p>
            <a:pPr>
              <a:lnSpc>
                <a:spcPct val="100000"/>
              </a:lnSpc>
              <a:spcBef>
                <a:spcPct val="50000"/>
              </a:spcBef>
              <a:buClrTx/>
              <a:buFontTx/>
              <a:buNone/>
            </a:pPr>
            <a:endParaRPr lang="en-US" altLang="en-US" sz="1000" b="0">
              <a:solidFill>
                <a:schemeClr val="tx1"/>
              </a:solidFill>
            </a:endParaRPr>
          </a:p>
        </p:txBody>
      </p:sp>
      <p:sp>
        <p:nvSpPr>
          <p:cNvPr id="24579" name="Rectangle 3"/>
          <p:cNvSpPr>
            <a:spLocks noChangeArrowheads="1"/>
          </p:cNvSpPr>
          <p:nvPr/>
        </p:nvSpPr>
        <p:spPr bwMode="auto">
          <a:xfrm>
            <a:off x="3154363" y="6267450"/>
            <a:ext cx="28352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60000"/>
              </a:spcBef>
              <a:buClr>
                <a:schemeClr val="bg2"/>
              </a:buClr>
              <a:buChar char="•"/>
              <a:defRPr sz="2400" b="1">
                <a:solidFill>
                  <a:srgbClr val="134183"/>
                </a:solidFill>
                <a:latin typeface="Arial" charset="0"/>
              </a:defRPr>
            </a:lvl1pPr>
            <a:lvl2pPr marL="742950" indent="-28575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a:spcBef>
                <a:spcPct val="20000"/>
              </a:spcBef>
              <a:buChar char=" "/>
              <a:defRPr sz="1200">
                <a:solidFill>
                  <a:schemeClr val="tx1"/>
                </a:solidFill>
                <a:latin typeface="Arial" charset="0"/>
              </a:defRPr>
            </a:lvl4pPr>
            <a:lvl5pPr marL="2057400" indent="-228600">
              <a:spcBef>
                <a:spcPct val="20000"/>
              </a:spcBef>
              <a:buChar char=" "/>
              <a:defRPr sz="1000">
                <a:solidFill>
                  <a:schemeClr val="tx1"/>
                </a:solidFill>
                <a:latin typeface="Arial" charset="0"/>
              </a:defRPr>
            </a:lvl5pPr>
            <a:lvl6pPr marL="2514600" indent="-228600" eaLnBrk="0" fontAlgn="base" hangingPunct="0">
              <a:spcBef>
                <a:spcPct val="20000"/>
              </a:spcBef>
              <a:spcAft>
                <a:spcPct val="0"/>
              </a:spcAft>
              <a:buChar char=" "/>
              <a:defRPr sz="1000">
                <a:solidFill>
                  <a:schemeClr val="tx1"/>
                </a:solidFill>
                <a:latin typeface="Arial" charset="0"/>
              </a:defRPr>
            </a:lvl6pPr>
            <a:lvl7pPr marL="2971800" indent="-228600" eaLnBrk="0" fontAlgn="base" hangingPunct="0">
              <a:spcBef>
                <a:spcPct val="20000"/>
              </a:spcBef>
              <a:spcAft>
                <a:spcPct val="0"/>
              </a:spcAft>
              <a:buChar char=" "/>
              <a:defRPr sz="1000">
                <a:solidFill>
                  <a:schemeClr val="tx1"/>
                </a:solidFill>
                <a:latin typeface="Arial" charset="0"/>
              </a:defRPr>
            </a:lvl7pPr>
            <a:lvl8pPr marL="3429000" indent="-228600" eaLnBrk="0" fontAlgn="base" hangingPunct="0">
              <a:spcBef>
                <a:spcPct val="20000"/>
              </a:spcBef>
              <a:spcAft>
                <a:spcPct val="0"/>
              </a:spcAft>
              <a:buChar char=" "/>
              <a:defRPr sz="1000">
                <a:solidFill>
                  <a:schemeClr val="tx1"/>
                </a:solidFill>
                <a:latin typeface="Arial" charset="0"/>
              </a:defRPr>
            </a:lvl8pPr>
            <a:lvl9pPr marL="3886200" indent="-228600" eaLnBrk="0" fontAlgn="base" hangingPunct="0">
              <a:spcBef>
                <a:spcPct val="20000"/>
              </a:spcBef>
              <a:spcAft>
                <a:spcPct val="0"/>
              </a:spcAft>
              <a:buChar char=" "/>
              <a:defRPr sz="1000">
                <a:solidFill>
                  <a:schemeClr val="tx1"/>
                </a:solidFill>
                <a:latin typeface="Arial" charset="0"/>
              </a:defRPr>
            </a:lvl9pPr>
          </a:lstStyle>
          <a:p>
            <a:pPr>
              <a:lnSpc>
                <a:spcPct val="100000"/>
              </a:lnSpc>
              <a:spcBef>
                <a:spcPct val="50000"/>
              </a:spcBef>
              <a:buClrTx/>
              <a:buFontTx/>
              <a:buNone/>
            </a:pPr>
            <a:endParaRPr lang="en-US" altLang="en-US" sz="1000" b="0">
              <a:solidFill>
                <a:schemeClr val="tx1"/>
              </a:solidFill>
            </a:endParaRPr>
          </a:p>
        </p:txBody>
      </p:sp>
      <p:sp>
        <p:nvSpPr>
          <p:cNvPr id="24580" name="AutoShape 4"/>
          <p:cNvSpPr>
            <a:spLocks noChangeArrowheads="1"/>
          </p:cNvSpPr>
          <p:nvPr/>
        </p:nvSpPr>
        <p:spPr bwMode="auto">
          <a:xfrm>
            <a:off x="286780" y="1232827"/>
            <a:ext cx="5285884" cy="2365374"/>
          </a:xfrm>
          <a:prstGeom prst="roundRect">
            <a:avLst>
              <a:gd name="adj" fmla="val 12495"/>
            </a:avLst>
          </a:prstGeom>
          <a:solidFill>
            <a:srgbClr val="ADCCE9"/>
          </a:solidFill>
          <a:ln w="25400">
            <a:solidFill>
              <a:srgbClr val="ADCCE9"/>
            </a:solidFill>
            <a:round/>
            <a:headEnd/>
            <a:tailEnd/>
          </a:ln>
        </p:spPr>
        <p:txBody>
          <a:bodyPr wrap="none" lIns="92075" tIns="46038" rIns="92075" bIns="46038" anchor="ctr"/>
          <a:lstStyle>
            <a:lvl1pPr defTabSz="739775">
              <a:lnSpc>
                <a:spcPct val="120000"/>
              </a:lnSpc>
              <a:spcBef>
                <a:spcPct val="60000"/>
              </a:spcBef>
              <a:buClr>
                <a:schemeClr val="bg2"/>
              </a:buClr>
              <a:buChar char="•"/>
              <a:defRPr sz="2400" b="1">
                <a:solidFill>
                  <a:srgbClr val="134183"/>
                </a:solidFill>
                <a:latin typeface="Arial" charset="0"/>
              </a:defRPr>
            </a:lvl1pPr>
            <a:lvl2pPr marL="554038" defTabSz="739775">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defTabSz="739775">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defTabSz="739775">
              <a:spcBef>
                <a:spcPct val="20000"/>
              </a:spcBef>
              <a:buChar char=" "/>
              <a:defRPr sz="1200">
                <a:solidFill>
                  <a:schemeClr val="tx1"/>
                </a:solidFill>
                <a:latin typeface="Arial" charset="0"/>
              </a:defRPr>
            </a:lvl4pPr>
            <a:lvl5pPr marL="2057400" indent="-228600" defTabSz="739775">
              <a:spcBef>
                <a:spcPct val="20000"/>
              </a:spcBef>
              <a:buChar char=" "/>
              <a:defRPr sz="1000">
                <a:solidFill>
                  <a:schemeClr val="tx1"/>
                </a:solidFill>
                <a:latin typeface="Arial" charset="0"/>
              </a:defRPr>
            </a:lvl5pPr>
            <a:lvl6pPr marL="2514600" indent="-228600" defTabSz="739775" eaLnBrk="0" fontAlgn="base" hangingPunct="0">
              <a:spcBef>
                <a:spcPct val="20000"/>
              </a:spcBef>
              <a:spcAft>
                <a:spcPct val="0"/>
              </a:spcAft>
              <a:buChar char=" "/>
              <a:defRPr sz="1000">
                <a:solidFill>
                  <a:schemeClr val="tx1"/>
                </a:solidFill>
                <a:latin typeface="Arial" charset="0"/>
              </a:defRPr>
            </a:lvl6pPr>
            <a:lvl7pPr marL="2971800" indent="-228600" defTabSz="739775" eaLnBrk="0" fontAlgn="base" hangingPunct="0">
              <a:spcBef>
                <a:spcPct val="20000"/>
              </a:spcBef>
              <a:spcAft>
                <a:spcPct val="0"/>
              </a:spcAft>
              <a:buChar char=" "/>
              <a:defRPr sz="1000">
                <a:solidFill>
                  <a:schemeClr val="tx1"/>
                </a:solidFill>
                <a:latin typeface="Arial" charset="0"/>
              </a:defRPr>
            </a:lvl7pPr>
            <a:lvl8pPr marL="3429000" indent="-228600" defTabSz="739775" eaLnBrk="0" fontAlgn="base" hangingPunct="0">
              <a:spcBef>
                <a:spcPct val="20000"/>
              </a:spcBef>
              <a:spcAft>
                <a:spcPct val="0"/>
              </a:spcAft>
              <a:buChar char=" "/>
              <a:defRPr sz="1000">
                <a:solidFill>
                  <a:schemeClr val="tx1"/>
                </a:solidFill>
                <a:latin typeface="Arial" charset="0"/>
              </a:defRPr>
            </a:lvl8pPr>
            <a:lvl9pPr marL="3886200" indent="-228600" defTabSz="739775" eaLnBrk="0" fontAlgn="base" hangingPunct="0">
              <a:spcBef>
                <a:spcPct val="20000"/>
              </a:spcBef>
              <a:spcAft>
                <a:spcPct val="0"/>
              </a:spcAft>
              <a:buChar char=" "/>
              <a:defRPr sz="1000">
                <a:solidFill>
                  <a:schemeClr val="tx1"/>
                </a:solidFill>
                <a:latin typeface="Arial" charset="0"/>
              </a:defRPr>
            </a:lvl9pPr>
          </a:lstStyle>
          <a:p>
            <a:pPr>
              <a:lnSpc>
                <a:spcPct val="100000"/>
              </a:lnSpc>
              <a:spcBef>
                <a:spcPct val="0"/>
              </a:spcBef>
              <a:buClrTx/>
              <a:buFontTx/>
              <a:buNone/>
            </a:pPr>
            <a:r>
              <a:rPr lang="en-GB" altLang="en-US" sz="1800" b="0" dirty="0">
                <a:solidFill>
                  <a:schemeClr val="tx1"/>
                </a:solidFill>
              </a:rPr>
              <a:t>CREATE TABLE DEPT_TABLE </a:t>
            </a:r>
            <a:endParaRPr lang="en-GB" altLang="en-US" sz="1800" b="0" dirty="0" smtClean="0">
              <a:solidFill>
                <a:schemeClr val="tx1"/>
              </a:solidFill>
            </a:endParaRPr>
          </a:p>
          <a:p>
            <a:pPr>
              <a:lnSpc>
                <a:spcPct val="100000"/>
              </a:lnSpc>
              <a:spcBef>
                <a:spcPct val="0"/>
              </a:spcBef>
              <a:buClrTx/>
              <a:buFontTx/>
              <a:buNone/>
            </a:pPr>
            <a:r>
              <a:rPr lang="en-GB" altLang="en-US" sz="1800" b="0" dirty="0" smtClean="0">
                <a:solidFill>
                  <a:schemeClr val="tx1"/>
                </a:solidFill>
              </a:rPr>
              <a:t>(</a:t>
            </a:r>
          </a:p>
          <a:p>
            <a:pPr>
              <a:lnSpc>
                <a:spcPct val="100000"/>
              </a:lnSpc>
              <a:spcBef>
                <a:spcPct val="0"/>
              </a:spcBef>
              <a:buClrTx/>
              <a:buFontTx/>
              <a:buNone/>
            </a:pPr>
            <a:r>
              <a:rPr lang="en-GB" altLang="en-US" sz="1800" b="0" dirty="0" smtClean="0">
                <a:solidFill>
                  <a:schemeClr val="tx1"/>
                </a:solidFill>
              </a:rPr>
              <a:t>    DEPT_ID 		CHAR(4</a:t>
            </a:r>
            <a:r>
              <a:rPr lang="en-GB" altLang="en-US" sz="1800" b="0" dirty="0">
                <a:solidFill>
                  <a:schemeClr val="tx1"/>
                </a:solidFill>
              </a:rPr>
              <a:t>) </a:t>
            </a:r>
            <a:r>
              <a:rPr lang="en-GB" altLang="en-US" sz="1800" b="0" dirty="0" smtClean="0">
                <a:solidFill>
                  <a:schemeClr val="tx1"/>
                </a:solidFill>
              </a:rPr>
              <a:t>	NOT NULL,</a:t>
            </a:r>
          </a:p>
          <a:p>
            <a:pPr>
              <a:lnSpc>
                <a:spcPct val="100000"/>
              </a:lnSpc>
              <a:spcBef>
                <a:spcPct val="0"/>
              </a:spcBef>
              <a:buClrTx/>
              <a:buFontTx/>
              <a:buNone/>
            </a:pPr>
            <a:r>
              <a:rPr lang="en-GB" altLang="en-US" sz="1800" b="0" dirty="0" smtClean="0">
                <a:solidFill>
                  <a:schemeClr val="tx1"/>
                </a:solidFill>
              </a:rPr>
              <a:t>    DEPT_NAME 	CHAR(20</a:t>
            </a:r>
            <a:r>
              <a:rPr lang="en-GB" altLang="en-US" sz="1800" b="0" dirty="0">
                <a:solidFill>
                  <a:schemeClr val="tx1"/>
                </a:solidFill>
              </a:rPr>
              <a:t>) </a:t>
            </a:r>
            <a:r>
              <a:rPr lang="en-GB" altLang="en-US" sz="1800" b="0" dirty="0" smtClean="0">
                <a:solidFill>
                  <a:schemeClr val="tx1"/>
                </a:solidFill>
              </a:rPr>
              <a:t>	NOT NULL,</a:t>
            </a:r>
          </a:p>
          <a:p>
            <a:pPr>
              <a:lnSpc>
                <a:spcPct val="100000"/>
              </a:lnSpc>
              <a:spcBef>
                <a:spcPct val="0"/>
              </a:spcBef>
              <a:buClrTx/>
              <a:buFontTx/>
              <a:buNone/>
            </a:pPr>
            <a:r>
              <a:rPr lang="en-GB" altLang="en-US" sz="1800" b="0" dirty="0" smtClean="0">
                <a:solidFill>
                  <a:schemeClr val="tx1"/>
                </a:solidFill>
              </a:rPr>
              <a:t>    MGR_ID 		CHAR(5),</a:t>
            </a:r>
          </a:p>
          <a:p>
            <a:pPr>
              <a:lnSpc>
                <a:spcPct val="100000"/>
              </a:lnSpc>
              <a:spcBef>
                <a:spcPct val="0"/>
              </a:spcBef>
              <a:buClrTx/>
              <a:buFontTx/>
              <a:buNone/>
            </a:pPr>
            <a:r>
              <a:rPr lang="en-GB" altLang="en-US" sz="1800" b="0" dirty="0" smtClean="0">
                <a:solidFill>
                  <a:schemeClr val="tx1"/>
                </a:solidFill>
              </a:rPr>
              <a:t>    LOCATION 		CHAR(30),</a:t>
            </a:r>
          </a:p>
          <a:p>
            <a:pPr>
              <a:lnSpc>
                <a:spcPct val="100000"/>
              </a:lnSpc>
              <a:spcBef>
                <a:spcPct val="0"/>
              </a:spcBef>
              <a:buClrTx/>
              <a:buFontTx/>
              <a:buNone/>
            </a:pPr>
            <a:r>
              <a:rPr lang="en-GB" altLang="en-US" sz="1800" dirty="0" smtClean="0">
                <a:solidFill>
                  <a:schemeClr val="tx1"/>
                </a:solidFill>
              </a:rPr>
              <a:t>    PRIMARY </a:t>
            </a:r>
            <a:r>
              <a:rPr lang="en-GB" altLang="en-US" sz="1800" dirty="0">
                <a:solidFill>
                  <a:schemeClr val="tx1"/>
                </a:solidFill>
              </a:rPr>
              <a:t>KEY(DEPT_ID</a:t>
            </a:r>
            <a:r>
              <a:rPr lang="en-GB" altLang="en-US" sz="1800" b="0" dirty="0" smtClean="0">
                <a:solidFill>
                  <a:schemeClr val="tx1"/>
                </a:solidFill>
              </a:rPr>
              <a:t>)</a:t>
            </a:r>
          </a:p>
          <a:p>
            <a:pPr>
              <a:lnSpc>
                <a:spcPct val="100000"/>
              </a:lnSpc>
              <a:spcBef>
                <a:spcPct val="0"/>
              </a:spcBef>
              <a:buClrTx/>
              <a:buFontTx/>
              <a:buNone/>
            </a:pPr>
            <a:r>
              <a:rPr lang="en-GB" altLang="en-US" sz="1800" b="0" dirty="0" smtClean="0">
                <a:solidFill>
                  <a:schemeClr val="tx1"/>
                </a:solidFill>
              </a:rPr>
              <a:t>);</a:t>
            </a:r>
            <a:endParaRPr lang="en-GB" altLang="en-US" sz="1800" b="0" dirty="0">
              <a:solidFill>
                <a:schemeClr val="tx1"/>
              </a:solidFill>
            </a:endParaRPr>
          </a:p>
        </p:txBody>
      </p:sp>
      <p:sp>
        <p:nvSpPr>
          <p:cNvPr id="24581" name="AutoShape 5"/>
          <p:cNvSpPr>
            <a:spLocks noChangeArrowheads="1"/>
          </p:cNvSpPr>
          <p:nvPr/>
        </p:nvSpPr>
        <p:spPr bwMode="auto">
          <a:xfrm>
            <a:off x="1252538" y="3805237"/>
            <a:ext cx="6651625" cy="2681287"/>
          </a:xfrm>
          <a:prstGeom prst="roundRect">
            <a:avLst>
              <a:gd name="adj" fmla="val 12495"/>
            </a:avLst>
          </a:prstGeom>
          <a:solidFill>
            <a:srgbClr val="ADCCE9"/>
          </a:solidFill>
          <a:ln w="25400">
            <a:solidFill>
              <a:srgbClr val="ADCCE9"/>
            </a:solidFill>
            <a:round/>
            <a:headEnd/>
            <a:tailEnd/>
          </a:ln>
        </p:spPr>
        <p:txBody>
          <a:bodyPr wrap="none" lIns="92075" tIns="46038" rIns="92075" bIns="46038" anchor="ctr"/>
          <a:lstStyle>
            <a:lvl1pPr defTabSz="739775">
              <a:lnSpc>
                <a:spcPct val="120000"/>
              </a:lnSpc>
              <a:spcBef>
                <a:spcPct val="60000"/>
              </a:spcBef>
              <a:buClr>
                <a:schemeClr val="bg2"/>
              </a:buClr>
              <a:buChar char="•"/>
              <a:defRPr sz="2400" b="1">
                <a:solidFill>
                  <a:srgbClr val="134183"/>
                </a:solidFill>
                <a:latin typeface="Arial" charset="0"/>
              </a:defRPr>
            </a:lvl1pPr>
            <a:lvl2pPr marL="554038" defTabSz="739775">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defTabSz="739775">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defTabSz="739775">
              <a:spcBef>
                <a:spcPct val="20000"/>
              </a:spcBef>
              <a:buChar char=" "/>
              <a:defRPr sz="1200">
                <a:solidFill>
                  <a:schemeClr val="tx1"/>
                </a:solidFill>
                <a:latin typeface="Arial" charset="0"/>
              </a:defRPr>
            </a:lvl4pPr>
            <a:lvl5pPr marL="2057400" indent="-228600" defTabSz="739775">
              <a:spcBef>
                <a:spcPct val="20000"/>
              </a:spcBef>
              <a:buChar char=" "/>
              <a:defRPr sz="1000">
                <a:solidFill>
                  <a:schemeClr val="tx1"/>
                </a:solidFill>
                <a:latin typeface="Arial" charset="0"/>
              </a:defRPr>
            </a:lvl5pPr>
            <a:lvl6pPr marL="2514600" indent="-228600" defTabSz="739775" eaLnBrk="0" fontAlgn="base" hangingPunct="0">
              <a:spcBef>
                <a:spcPct val="20000"/>
              </a:spcBef>
              <a:spcAft>
                <a:spcPct val="0"/>
              </a:spcAft>
              <a:buChar char=" "/>
              <a:defRPr sz="1000">
                <a:solidFill>
                  <a:schemeClr val="tx1"/>
                </a:solidFill>
                <a:latin typeface="Arial" charset="0"/>
              </a:defRPr>
            </a:lvl6pPr>
            <a:lvl7pPr marL="2971800" indent="-228600" defTabSz="739775" eaLnBrk="0" fontAlgn="base" hangingPunct="0">
              <a:spcBef>
                <a:spcPct val="20000"/>
              </a:spcBef>
              <a:spcAft>
                <a:spcPct val="0"/>
              </a:spcAft>
              <a:buChar char=" "/>
              <a:defRPr sz="1000">
                <a:solidFill>
                  <a:schemeClr val="tx1"/>
                </a:solidFill>
                <a:latin typeface="Arial" charset="0"/>
              </a:defRPr>
            </a:lvl7pPr>
            <a:lvl8pPr marL="3429000" indent="-228600" defTabSz="739775" eaLnBrk="0" fontAlgn="base" hangingPunct="0">
              <a:spcBef>
                <a:spcPct val="20000"/>
              </a:spcBef>
              <a:spcAft>
                <a:spcPct val="0"/>
              </a:spcAft>
              <a:buChar char=" "/>
              <a:defRPr sz="1000">
                <a:solidFill>
                  <a:schemeClr val="tx1"/>
                </a:solidFill>
                <a:latin typeface="Arial" charset="0"/>
              </a:defRPr>
            </a:lvl8pPr>
            <a:lvl9pPr marL="3886200" indent="-228600" defTabSz="739775" eaLnBrk="0" fontAlgn="base" hangingPunct="0">
              <a:spcBef>
                <a:spcPct val="20000"/>
              </a:spcBef>
              <a:spcAft>
                <a:spcPct val="0"/>
              </a:spcAft>
              <a:buChar char=" "/>
              <a:defRPr sz="1000">
                <a:solidFill>
                  <a:schemeClr val="tx1"/>
                </a:solidFill>
                <a:latin typeface="Arial" charset="0"/>
              </a:defRPr>
            </a:lvl9pPr>
          </a:lstStyle>
          <a:p>
            <a:pPr>
              <a:lnSpc>
                <a:spcPct val="100000"/>
              </a:lnSpc>
              <a:spcBef>
                <a:spcPct val="0"/>
              </a:spcBef>
              <a:buClrTx/>
              <a:buFontTx/>
              <a:buNone/>
            </a:pPr>
            <a:r>
              <a:rPr lang="en-GB" altLang="en-US" sz="1800" b="0" dirty="0">
                <a:solidFill>
                  <a:schemeClr val="tx1"/>
                </a:solidFill>
              </a:rPr>
              <a:t>CREATE TABLE EMPLOYEE </a:t>
            </a:r>
            <a:endParaRPr lang="en-GB" altLang="en-US" sz="1800" b="0" dirty="0" smtClean="0">
              <a:solidFill>
                <a:schemeClr val="tx1"/>
              </a:solidFill>
            </a:endParaRPr>
          </a:p>
          <a:p>
            <a:pPr>
              <a:lnSpc>
                <a:spcPct val="100000"/>
              </a:lnSpc>
              <a:spcBef>
                <a:spcPct val="0"/>
              </a:spcBef>
              <a:buClrTx/>
              <a:buFontTx/>
              <a:buNone/>
            </a:pPr>
            <a:r>
              <a:rPr lang="en-GB" altLang="en-US" sz="1800" b="0" dirty="0" smtClean="0">
                <a:solidFill>
                  <a:schemeClr val="tx1"/>
                </a:solidFill>
              </a:rPr>
              <a:t>(</a:t>
            </a:r>
          </a:p>
          <a:p>
            <a:pPr>
              <a:lnSpc>
                <a:spcPct val="100000"/>
              </a:lnSpc>
              <a:spcBef>
                <a:spcPct val="0"/>
              </a:spcBef>
              <a:buClrTx/>
              <a:buFontTx/>
              <a:buNone/>
            </a:pPr>
            <a:r>
              <a:rPr lang="en-GB" altLang="en-US" sz="1800" b="0" dirty="0">
                <a:solidFill>
                  <a:schemeClr val="tx1"/>
                </a:solidFill>
              </a:rPr>
              <a:t> </a:t>
            </a:r>
            <a:r>
              <a:rPr lang="en-GB" altLang="en-US" sz="1800" b="0" dirty="0" smtClean="0">
                <a:solidFill>
                  <a:schemeClr val="tx1"/>
                </a:solidFill>
              </a:rPr>
              <a:t>   EMP_ID 		CHAR(5)	NOT NULL,</a:t>
            </a:r>
          </a:p>
          <a:p>
            <a:pPr>
              <a:lnSpc>
                <a:spcPct val="100000"/>
              </a:lnSpc>
              <a:spcBef>
                <a:spcPct val="0"/>
              </a:spcBef>
              <a:buClrTx/>
              <a:buFontTx/>
              <a:buNone/>
            </a:pPr>
            <a:r>
              <a:rPr lang="en-GB" altLang="en-US" sz="1800" b="0" dirty="0">
                <a:solidFill>
                  <a:schemeClr val="tx1"/>
                </a:solidFill>
              </a:rPr>
              <a:t> </a:t>
            </a:r>
            <a:r>
              <a:rPr lang="en-GB" altLang="en-US" sz="1800" b="0" dirty="0" smtClean="0">
                <a:solidFill>
                  <a:schemeClr val="tx1"/>
                </a:solidFill>
              </a:rPr>
              <a:t>   LAST_NAME 	CHAR(20</a:t>
            </a:r>
            <a:r>
              <a:rPr lang="en-GB" altLang="en-US" sz="1800" b="0" dirty="0">
                <a:solidFill>
                  <a:schemeClr val="tx1"/>
                </a:solidFill>
              </a:rPr>
              <a:t>) </a:t>
            </a:r>
            <a:r>
              <a:rPr lang="en-GB" altLang="en-US" sz="1800" b="0" dirty="0" smtClean="0">
                <a:solidFill>
                  <a:schemeClr val="tx1"/>
                </a:solidFill>
              </a:rPr>
              <a:t>	NOT NULL,</a:t>
            </a:r>
          </a:p>
          <a:p>
            <a:pPr>
              <a:lnSpc>
                <a:spcPct val="100000"/>
              </a:lnSpc>
              <a:spcBef>
                <a:spcPct val="0"/>
              </a:spcBef>
              <a:buClrTx/>
              <a:buFontTx/>
              <a:buNone/>
            </a:pPr>
            <a:r>
              <a:rPr lang="en-GB" altLang="en-US" sz="1800" b="0" dirty="0">
                <a:solidFill>
                  <a:schemeClr val="tx1"/>
                </a:solidFill>
              </a:rPr>
              <a:t> </a:t>
            </a:r>
            <a:r>
              <a:rPr lang="en-GB" altLang="en-US" sz="1800" b="0" dirty="0" smtClean="0">
                <a:solidFill>
                  <a:schemeClr val="tx1"/>
                </a:solidFill>
              </a:rPr>
              <a:t>   DEPT_ID 		CHAR(4),</a:t>
            </a:r>
          </a:p>
          <a:p>
            <a:pPr>
              <a:lnSpc>
                <a:spcPct val="100000"/>
              </a:lnSpc>
              <a:spcBef>
                <a:spcPct val="0"/>
              </a:spcBef>
              <a:buClrTx/>
              <a:buFontTx/>
              <a:buNone/>
            </a:pPr>
            <a:r>
              <a:rPr lang="en-GB" altLang="en-US" sz="1800" b="0" dirty="0">
                <a:solidFill>
                  <a:schemeClr val="tx1"/>
                </a:solidFill>
              </a:rPr>
              <a:t> </a:t>
            </a:r>
            <a:r>
              <a:rPr lang="en-GB" altLang="en-US" sz="1800" b="0" dirty="0" smtClean="0">
                <a:solidFill>
                  <a:schemeClr val="tx1"/>
                </a:solidFill>
              </a:rPr>
              <a:t>   </a:t>
            </a:r>
            <a:r>
              <a:rPr lang="en-GB" altLang="en-US" sz="1800" dirty="0" smtClean="0">
                <a:solidFill>
                  <a:schemeClr val="tx1"/>
                </a:solidFill>
              </a:rPr>
              <a:t>PRIMARY </a:t>
            </a:r>
            <a:r>
              <a:rPr lang="en-GB" altLang="en-US" sz="1800" dirty="0">
                <a:solidFill>
                  <a:schemeClr val="tx1"/>
                </a:solidFill>
              </a:rPr>
              <a:t>KEY (EMP_ID</a:t>
            </a:r>
            <a:r>
              <a:rPr lang="en-GB" altLang="en-US" sz="1800" dirty="0" smtClean="0">
                <a:solidFill>
                  <a:schemeClr val="tx1"/>
                </a:solidFill>
              </a:rPr>
              <a:t>),</a:t>
            </a:r>
          </a:p>
          <a:p>
            <a:pPr>
              <a:lnSpc>
                <a:spcPct val="100000"/>
              </a:lnSpc>
              <a:spcBef>
                <a:spcPct val="0"/>
              </a:spcBef>
              <a:buClrTx/>
              <a:buFontTx/>
              <a:buNone/>
            </a:pPr>
            <a:r>
              <a:rPr lang="en-GB" altLang="en-US" sz="1800" dirty="0">
                <a:solidFill>
                  <a:schemeClr val="tx1"/>
                </a:solidFill>
              </a:rPr>
              <a:t> </a:t>
            </a:r>
            <a:r>
              <a:rPr lang="en-GB" altLang="en-US" sz="1800" dirty="0" smtClean="0">
                <a:solidFill>
                  <a:schemeClr val="tx1"/>
                </a:solidFill>
              </a:rPr>
              <a:t>   FOREIGN </a:t>
            </a:r>
            <a:r>
              <a:rPr lang="en-GB" altLang="en-US" sz="1800" dirty="0">
                <a:solidFill>
                  <a:schemeClr val="tx1"/>
                </a:solidFill>
              </a:rPr>
              <a:t>KEY DEPARTMENT(DEPT_ID</a:t>
            </a:r>
            <a:r>
              <a:rPr lang="en-GB" altLang="en-US" sz="1800" dirty="0" smtClean="0">
                <a:solidFill>
                  <a:schemeClr val="tx1"/>
                </a:solidFill>
              </a:rPr>
              <a:t>),</a:t>
            </a:r>
          </a:p>
          <a:p>
            <a:pPr>
              <a:lnSpc>
                <a:spcPct val="100000"/>
              </a:lnSpc>
              <a:spcBef>
                <a:spcPct val="0"/>
              </a:spcBef>
              <a:buClrTx/>
              <a:buFontTx/>
              <a:buNone/>
            </a:pPr>
            <a:r>
              <a:rPr lang="en-GB" altLang="en-US" sz="1800" dirty="0">
                <a:solidFill>
                  <a:schemeClr val="tx1"/>
                </a:solidFill>
              </a:rPr>
              <a:t> </a:t>
            </a:r>
            <a:r>
              <a:rPr lang="en-GB" altLang="en-US" sz="1800" dirty="0" smtClean="0">
                <a:solidFill>
                  <a:schemeClr val="tx1"/>
                </a:solidFill>
              </a:rPr>
              <a:t>   REFERENCES </a:t>
            </a:r>
            <a:r>
              <a:rPr lang="en-GB" altLang="en-US" sz="1800" dirty="0">
                <a:solidFill>
                  <a:schemeClr val="tx1"/>
                </a:solidFill>
              </a:rPr>
              <a:t>DEPT_TABLE ON DELETE SET </a:t>
            </a:r>
            <a:r>
              <a:rPr lang="en-GB" altLang="en-US" sz="1800" dirty="0" smtClean="0">
                <a:solidFill>
                  <a:schemeClr val="tx1"/>
                </a:solidFill>
              </a:rPr>
              <a:t>NULL</a:t>
            </a:r>
          </a:p>
          <a:p>
            <a:pPr>
              <a:lnSpc>
                <a:spcPct val="100000"/>
              </a:lnSpc>
              <a:spcBef>
                <a:spcPct val="0"/>
              </a:spcBef>
              <a:buClrTx/>
              <a:buFontTx/>
              <a:buNone/>
            </a:pPr>
            <a:r>
              <a:rPr lang="en-GB" altLang="en-US" sz="1800" b="0" dirty="0" smtClean="0">
                <a:solidFill>
                  <a:schemeClr val="tx1"/>
                </a:solidFill>
              </a:rPr>
              <a:t>);</a:t>
            </a:r>
            <a:endParaRPr lang="en-GB" altLang="en-US" sz="1800" b="0" dirty="0">
              <a:solidFill>
                <a:schemeClr val="tx1"/>
              </a:solidFill>
            </a:endParaRPr>
          </a:p>
        </p:txBody>
      </p:sp>
      <p:sp>
        <p:nvSpPr>
          <p:cNvPr id="24582" name="Rectangle 6"/>
          <p:cNvSpPr>
            <a:spLocks noGrp="1" noChangeArrowheads="1"/>
          </p:cNvSpPr>
          <p:nvPr>
            <p:ph type="title"/>
          </p:nvPr>
        </p:nvSpPr>
        <p:spPr/>
        <p:txBody>
          <a:bodyPr/>
          <a:lstStyle/>
          <a:p>
            <a:r>
              <a:rPr lang="en-GB" altLang="en-US" dirty="0" smtClean="0"/>
              <a:t>Database Implementation</a:t>
            </a:r>
          </a:p>
        </p:txBody>
      </p:sp>
    </p:spTree>
    <p:custDataLst>
      <p:tags r:id="rId1"/>
    </p:custDataLst>
    <p:extLst>
      <p:ext uri="{BB962C8B-B14F-4D97-AF65-F5344CB8AC3E}">
        <p14:creationId xmlns:p14="http://schemas.microsoft.com/office/powerpoint/2010/main" val="4211275175"/>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Database Implementation</a:t>
            </a:r>
            <a:endParaRPr lang="en-GB" dirty="0"/>
          </a:p>
        </p:txBody>
      </p:sp>
      <p:sp>
        <p:nvSpPr>
          <p:cNvPr id="3" name="Content Placeholder 2"/>
          <p:cNvSpPr>
            <a:spLocks noGrp="1"/>
          </p:cNvSpPr>
          <p:nvPr>
            <p:ph idx="1"/>
          </p:nvPr>
        </p:nvSpPr>
        <p:spPr/>
        <p:txBody>
          <a:bodyPr/>
          <a:lstStyle/>
          <a:p>
            <a:r>
              <a:rPr lang="en-GB" dirty="0" smtClean="0"/>
              <a:t>You could use any number of applications to implement a data model</a:t>
            </a:r>
          </a:p>
          <a:p>
            <a:endParaRPr lang="en-GB" dirty="0"/>
          </a:p>
          <a:p>
            <a:r>
              <a:rPr lang="en-GB" dirty="0" smtClean="0"/>
              <a:t>Your trainer will now guide you through the use of the software being used with this course</a:t>
            </a:r>
          </a:p>
          <a:p>
            <a:endParaRPr lang="en-GB" dirty="0"/>
          </a:p>
          <a:p>
            <a:r>
              <a:rPr lang="en-GB" dirty="0" smtClean="0"/>
              <a:t>To begin with, we will create the simple database described on the previous slide.</a:t>
            </a:r>
            <a:endParaRPr lang="en-GB" dirty="0"/>
          </a:p>
        </p:txBody>
      </p:sp>
    </p:spTree>
    <p:extLst>
      <p:ext uri="{BB962C8B-B14F-4D97-AF65-F5344CB8AC3E}">
        <p14:creationId xmlns:p14="http://schemas.microsoft.com/office/powerpoint/2010/main" val="149326658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Physical design</a:t>
            </a:r>
            <a:endParaRPr lang="en-GB" dirty="0"/>
          </a:p>
        </p:txBody>
      </p:sp>
      <p:sp>
        <p:nvSpPr>
          <p:cNvPr id="3" name="Content Placeholder 2"/>
          <p:cNvSpPr>
            <a:spLocks noGrp="1"/>
          </p:cNvSpPr>
          <p:nvPr>
            <p:ph idx="1"/>
          </p:nvPr>
        </p:nvSpPr>
        <p:spPr/>
        <p:txBody>
          <a:bodyPr/>
          <a:lstStyle/>
          <a:p>
            <a:r>
              <a:rPr lang="en-GB" dirty="0" smtClean="0"/>
              <a:t>Now make the database described in exercise 14</a:t>
            </a:r>
          </a:p>
        </p:txBody>
      </p:sp>
    </p:spTree>
    <p:extLst>
      <p:ext uri="{BB962C8B-B14F-4D97-AF65-F5344CB8AC3E}">
        <p14:creationId xmlns:p14="http://schemas.microsoft.com/office/powerpoint/2010/main" val="131310881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74688" y="6267450"/>
            <a:ext cx="191293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60000"/>
              </a:spcBef>
              <a:buClr>
                <a:schemeClr val="bg2"/>
              </a:buClr>
              <a:buChar char="•"/>
              <a:defRPr sz="2400" b="1">
                <a:solidFill>
                  <a:srgbClr val="134183"/>
                </a:solidFill>
                <a:latin typeface="Arial" charset="0"/>
              </a:defRPr>
            </a:lvl1pPr>
            <a:lvl2pPr marL="742950" indent="-28575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a:spcBef>
                <a:spcPct val="20000"/>
              </a:spcBef>
              <a:buChar char=" "/>
              <a:defRPr sz="1200">
                <a:solidFill>
                  <a:schemeClr val="tx1"/>
                </a:solidFill>
                <a:latin typeface="Arial" charset="0"/>
              </a:defRPr>
            </a:lvl4pPr>
            <a:lvl5pPr marL="2057400" indent="-228600">
              <a:spcBef>
                <a:spcPct val="20000"/>
              </a:spcBef>
              <a:buChar char=" "/>
              <a:defRPr sz="1000">
                <a:solidFill>
                  <a:schemeClr val="tx1"/>
                </a:solidFill>
                <a:latin typeface="Arial" charset="0"/>
              </a:defRPr>
            </a:lvl5pPr>
            <a:lvl6pPr marL="2514600" indent="-228600" eaLnBrk="0" fontAlgn="base" hangingPunct="0">
              <a:spcBef>
                <a:spcPct val="20000"/>
              </a:spcBef>
              <a:spcAft>
                <a:spcPct val="0"/>
              </a:spcAft>
              <a:buChar char=" "/>
              <a:defRPr sz="1000">
                <a:solidFill>
                  <a:schemeClr val="tx1"/>
                </a:solidFill>
                <a:latin typeface="Arial" charset="0"/>
              </a:defRPr>
            </a:lvl6pPr>
            <a:lvl7pPr marL="2971800" indent="-228600" eaLnBrk="0" fontAlgn="base" hangingPunct="0">
              <a:spcBef>
                <a:spcPct val="20000"/>
              </a:spcBef>
              <a:spcAft>
                <a:spcPct val="0"/>
              </a:spcAft>
              <a:buChar char=" "/>
              <a:defRPr sz="1000">
                <a:solidFill>
                  <a:schemeClr val="tx1"/>
                </a:solidFill>
                <a:latin typeface="Arial" charset="0"/>
              </a:defRPr>
            </a:lvl7pPr>
            <a:lvl8pPr marL="3429000" indent="-228600" eaLnBrk="0" fontAlgn="base" hangingPunct="0">
              <a:spcBef>
                <a:spcPct val="20000"/>
              </a:spcBef>
              <a:spcAft>
                <a:spcPct val="0"/>
              </a:spcAft>
              <a:buChar char=" "/>
              <a:defRPr sz="1000">
                <a:solidFill>
                  <a:schemeClr val="tx1"/>
                </a:solidFill>
                <a:latin typeface="Arial" charset="0"/>
              </a:defRPr>
            </a:lvl8pPr>
            <a:lvl9pPr marL="3886200" indent="-228600" eaLnBrk="0" fontAlgn="base" hangingPunct="0">
              <a:spcBef>
                <a:spcPct val="20000"/>
              </a:spcBef>
              <a:spcAft>
                <a:spcPct val="0"/>
              </a:spcAft>
              <a:buChar char=" "/>
              <a:defRPr sz="1000">
                <a:solidFill>
                  <a:schemeClr val="tx1"/>
                </a:solidFill>
                <a:latin typeface="Arial" charset="0"/>
              </a:defRPr>
            </a:lvl9pPr>
          </a:lstStyle>
          <a:p>
            <a:pPr>
              <a:lnSpc>
                <a:spcPct val="100000"/>
              </a:lnSpc>
              <a:spcBef>
                <a:spcPct val="50000"/>
              </a:spcBef>
              <a:buClrTx/>
              <a:buFontTx/>
              <a:buNone/>
            </a:pPr>
            <a:endParaRPr lang="en-US" altLang="en-US" sz="1000" b="0">
              <a:solidFill>
                <a:schemeClr val="tx1"/>
              </a:solidFill>
            </a:endParaRPr>
          </a:p>
        </p:txBody>
      </p:sp>
      <p:sp>
        <p:nvSpPr>
          <p:cNvPr id="26627" name="Rectangle 3"/>
          <p:cNvSpPr>
            <a:spLocks noChangeArrowheads="1"/>
          </p:cNvSpPr>
          <p:nvPr/>
        </p:nvSpPr>
        <p:spPr bwMode="auto">
          <a:xfrm>
            <a:off x="3154363" y="6267450"/>
            <a:ext cx="28352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60000"/>
              </a:spcBef>
              <a:buClr>
                <a:schemeClr val="bg2"/>
              </a:buClr>
              <a:buChar char="•"/>
              <a:defRPr sz="2400" b="1">
                <a:solidFill>
                  <a:srgbClr val="134183"/>
                </a:solidFill>
                <a:latin typeface="Arial" charset="0"/>
              </a:defRPr>
            </a:lvl1pPr>
            <a:lvl2pPr marL="742950" indent="-28575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a:spcBef>
                <a:spcPct val="20000"/>
              </a:spcBef>
              <a:buChar char=" "/>
              <a:defRPr sz="1200">
                <a:solidFill>
                  <a:schemeClr val="tx1"/>
                </a:solidFill>
                <a:latin typeface="Arial" charset="0"/>
              </a:defRPr>
            </a:lvl4pPr>
            <a:lvl5pPr marL="2057400" indent="-228600">
              <a:spcBef>
                <a:spcPct val="20000"/>
              </a:spcBef>
              <a:buChar char=" "/>
              <a:defRPr sz="1000">
                <a:solidFill>
                  <a:schemeClr val="tx1"/>
                </a:solidFill>
                <a:latin typeface="Arial" charset="0"/>
              </a:defRPr>
            </a:lvl5pPr>
            <a:lvl6pPr marL="2514600" indent="-228600" eaLnBrk="0" fontAlgn="base" hangingPunct="0">
              <a:spcBef>
                <a:spcPct val="20000"/>
              </a:spcBef>
              <a:spcAft>
                <a:spcPct val="0"/>
              </a:spcAft>
              <a:buChar char=" "/>
              <a:defRPr sz="1000">
                <a:solidFill>
                  <a:schemeClr val="tx1"/>
                </a:solidFill>
                <a:latin typeface="Arial" charset="0"/>
              </a:defRPr>
            </a:lvl6pPr>
            <a:lvl7pPr marL="2971800" indent="-228600" eaLnBrk="0" fontAlgn="base" hangingPunct="0">
              <a:spcBef>
                <a:spcPct val="20000"/>
              </a:spcBef>
              <a:spcAft>
                <a:spcPct val="0"/>
              </a:spcAft>
              <a:buChar char=" "/>
              <a:defRPr sz="1000">
                <a:solidFill>
                  <a:schemeClr val="tx1"/>
                </a:solidFill>
                <a:latin typeface="Arial" charset="0"/>
              </a:defRPr>
            </a:lvl7pPr>
            <a:lvl8pPr marL="3429000" indent="-228600" eaLnBrk="0" fontAlgn="base" hangingPunct="0">
              <a:spcBef>
                <a:spcPct val="20000"/>
              </a:spcBef>
              <a:spcAft>
                <a:spcPct val="0"/>
              </a:spcAft>
              <a:buChar char=" "/>
              <a:defRPr sz="1000">
                <a:solidFill>
                  <a:schemeClr val="tx1"/>
                </a:solidFill>
                <a:latin typeface="Arial" charset="0"/>
              </a:defRPr>
            </a:lvl8pPr>
            <a:lvl9pPr marL="3886200" indent="-228600" eaLnBrk="0" fontAlgn="base" hangingPunct="0">
              <a:spcBef>
                <a:spcPct val="20000"/>
              </a:spcBef>
              <a:spcAft>
                <a:spcPct val="0"/>
              </a:spcAft>
              <a:buChar char=" "/>
              <a:defRPr sz="1000">
                <a:solidFill>
                  <a:schemeClr val="tx1"/>
                </a:solidFill>
                <a:latin typeface="Arial" charset="0"/>
              </a:defRPr>
            </a:lvl9pPr>
          </a:lstStyle>
          <a:p>
            <a:pPr>
              <a:lnSpc>
                <a:spcPct val="100000"/>
              </a:lnSpc>
              <a:spcBef>
                <a:spcPct val="50000"/>
              </a:spcBef>
              <a:buClrTx/>
              <a:buFontTx/>
              <a:buNone/>
            </a:pPr>
            <a:endParaRPr lang="en-US" altLang="en-US" sz="1000" b="0">
              <a:solidFill>
                <a:schemeClr val="tx1"/>
              </a:solidFill>
            </a:endParaRPr>
          </a:p>
        </p:txBody>
      </p:sp>
      <p:sp>
        <p:nvSpPr>
          <p:cNvPr id="26628" name="Rectangle 4"/>
          <p:cNvSpPr>
            <a:spLocks noGrp="1" noChangeArrowheads="1"/>
          </p:cNvSpPr>
          <p:nvPr>
            <p:ph type="title"/>
          </p:nvPr>
        </p:nvSpPr>
        <p:spPr/>
        <p:txBody>
          <a:bodyPr/>
          <a:lstStyle/>
          <a:p>
            <a:r>
              <a:rPr lang="en-GB" altLang="en-US" smtClean="0"/>
              <a:t>Summary</a:t>
            </a:r>
          </a:p>
        </p:txBody>
      </p:sp>
      <p:sp>
        <p:nvSpPr>
          <p:cNvPr id="26629" name="Rectangle 5"/>
          <p:cNvSpPr>
            <a:spLocks noGrp="1" noChangeArrowheads="1"/>
          </p:cNvSpPr>
          <p:nvPr>
            <p:ph idx="1"/>
          </p:nvPr>
        </p:nvSpPr>
        <p:spPr>
          <a:xfrm>
            <a:off x="633413" y="1066800"/>
            <a:ext cx="7939087" cy="5386388"/>
          </a:xfrm>
        </p:spPr>
        <p:txBody>
          <a:bodyPr/>
          <a:lstStyle/>
          <a:p>
            <a:r>
              <a:rPr lang="en-GB" altLang="en-US" smtClean="0"/>
              <a:t>Declarative referential integrity vs. triggered/procedural</a:t>
            </a:r>
          </a:p>
          <a:p>
            <a:r>
              <a:rPr lang="en-GB" altLang="en-US" smtClean="0"/>
              <a:t>Referential Integrity constraints</a:t>
            </a:r>
          </a:p>
          <a:p>
            <a:pPr lvl="1"/>
            <a:r>
              <a:rPr lang="en-GB" altLang="en-US" smtClean="0"/>
              <a:t>INSERT</a:t>
            </a:r>
          </a:p>
          <a:p>
            <a:pPr lvl="1"/>
            <a:r>
              <a:rPr lang="en-GB" altLang="en-US" smtClean="0"/>
              <a:t>UPDATE</a:t>
            </a:r>
          </a:p>
          <a:p>
            <a:pPr lvl="1"/>
            <a:r>
              <a:rPr lang="en-GB" altLang="en-US" smtClean="0"/>
              <a:t>DELETE</a:t>
            </a:r>
          </a:p>
          <a:p>
            <a:r>
              <a:rPr lang="en-GB" altLang="en-US" smtClean="0"/>
              <a:t>SQL CREATE command</a:t>
            </a:r>
          </a:p>
        </p:txBody>
      </p:sp>
    </p:spTree>
    <p:custDataLst>
      <p:tags r:id="rId1"/>
    </p:custDataLst>
    <p:extLst>
      <p:ext uri="{BB962C8B-B14F-4D97-AF65-F5344CB8AC3E}">
        <p14:creationId xmlns:p14="http://schemas.microsoft.com/office/powerpoint/2010/main" val="208548439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History and background</a:t>
            </a:r>
            <a:endParaRPr lang="en-GB" dirty="0"/>
          </a:p>
        </p:txBody>
      </p:sp>
      <p:sp>
        <p:nvSpPr>
          <p:cNvPr id="3" name="Content Placeholder 2"/>
          <p:cNvSpPr>
            <a:spLocks noGrp="1"/>
          </p:cNvSpPr>
          <p:nvPr>
            <p:ph idx="1"/>
          </p:nvPr>
        </p:nvSpPr>
        <p:spPr/>
        <p:txBody>
          <a:bodyPr/>
          <a:lstStyle/>
          <a:p>
            <a:r>
              <a:rPr lang="en-GB" dirty="0" smtClean="0"/>
              <a:t>Indexed files - revisited</a:t>
            </a:r>
          </a:p>
          <a:p>
            <a:pPr marL="0" indent="0">
              <a:buNone/>
            </a:pPr>
            <a:r>
              <a:rPr lang="en-GB" dirty="0" smtClean="0"/>
              <a:t>A further extension of the indexed file is to have the index separate from the data</a:t>
            </a:r>
          </a:p>
          <a:p>
            <a:pPr marL="0" indent="0">
              <a:buNone/>
            </a:pPr>
            <a:endParaRPr lang="en-GB" sz="1200" dirty="0" smtClean="0"/>
          </a:p>
          <a:p>
            <a:pPr marL="0" indent="0">
              <a:lnSpc>
                <a:spcPct val="100000"/>
              </a:lnSpc>
              <a:spcBef>
                <a:spcPts val="600"/>
              </a:spcBef>
              <a:buNone/>
            </a:pPr>
            <a:r>
              <a:rPr lang="en-GB" sz="1200" dirty="0" smtClean="0"/>
              <a:t>1</a:t>
            </a:r>
          </a:p>
          <a:p>
            <a:pPr marL="0" indent="0">
              <a:lnSpc>
                <a:spcPct val="100000"/>
              </a:lnSpc>
              <a:spcBef>
                <a:spcPts val="600"/>
              </a:spcBef>
              <a:buNone/>
            </a:pPr>
            <a:r>
              <a:rPr lang="en-GB" sz="1200" dirty="0" smtClean="0"/>
              <a:t>2</a:t>
            </a:r>
          </a:p>
          <a:p>
            <a:pPr marL="0" indent="0">
              <a:lnSpc>
                <a:spcPct val="100000"/>
              </a:lnSpc>
              <a:spcBef>
                <a:spcPts val="600"/>
              </a:spcBef>
              <a:buNone/>
            </a:pPr>
            <a:r>
              <a:rPr lang="en-GB" sz="1200" dirty="0" smtClean="0"/>
              <a:t>3</a:t>
            </a:r>
          </a:p>
          <a:p>
            <a:pPr marL="0" indent="0">
              <a:lnSpc>
                <a:spcPct val="100000"/>
              </a:lnSpc>
              <a:spcBef>
                <a:spcPts val="600"/>
              </a:spcBef>
              <a:buNone/>
            </a:pPr>
            <a:r>
              <a:rPr lang="en-GB" sz="1200" dirty="0" smtClean="0"/>
              <a:t>4</a:t>
            </a:r>
            <a:endParaRPr lang="en-GB" sz="1200" dirty="0"/>
          </a:p>
          <a:p>
            <a:pPr marL="0" indent="0">
              <a:lnSpc>
                <a:spcPct val="100000"/>
              </a:lnSpc>
              <a:spcBef>
                <a:spcPts val="600"/>
              </a:spcBef>
              <a:buNone/>
            </a:pPr>
            <a:r>
              <a:rPr lang="en-GB" sz="1200" dirty="0" smtClean="0"/>
              <a:t>5</a:t>
            </a:r>
          </a:p>
          <a:p>
            <a:pPr marL="0" indent="0">
              <a:lnSpc>
                <a:spcPct val="100000"/>
              </a:lnSpc>
              <a:spcBef>
                <a:spcPts val="600"/>
              </a:spcBef>
              <a:buNone/>
            </a:pPr>
            <a:r>
              <a:rPr lang="en-GB" sz="1200" dirty="0" smtClean="0"/>
              <a:t>6</a:t>
            </a:r>
          </a:p>
          <a:p>
            <a:pPr marL="0" indent="0">
              <a:lnSpc>
                <a:spcPct val="100000"/>
              </a:lnSpc>
              <a:spcBef>
                <a:spcPts val="600"/>
              </a:spcBef>
              <a:buNone/>
            </a:pPr>
            <a:r>
              <a:rPr lang="en-GB" sz="1200" dirty="0" smtClean="0"/>
              <a:t>7</a:t>
            </a:r>
          </a:p>
          <a:p>
            <a:pPr marL="0" indent="0">
              <a:lnSpc>
                <a:spcPct val="100000"/>
              </a:lnSpc>
              <a:spcBef>
                <a:spcPts val="600"/>
              </a:spcBef>
              <a:buNone/>
            </a:pPr>
            <a:r>
              <a:rPr lang="en-GB" sz="1200" dirty="0" smtClean="0"/>
              <a:t>8</a:t>
            </a:r>
          </a:p>
          <a:p>
            <a:pPr marL="0" indent="0">
              <a:lnSpc>
                <a:spcPct val="100000"/>
              </a:lnSpc>
              <a:spcBef>
                <a:spcPts val="600"/>
              </a:spcBef>
              <a:buNone/>
            </a:pPr>
            <a:endParaRPr lang="en-GB" sz="1200" dirty="0"/>
          </a:p>
          <a:p>
            <a:pPr marL="0" indent="0">
              <a:lnSpc>
                <a:spcPct val="100000"/>
              </a:lnSpc>
              <a:spcBef>
                <a:spcPts val="600"/>
              </a:spcBef>
              <a:buNone/>
            </a:pPr>
            <a:r>
              <a:rPr lang="en-GB" sz="1200" dirty="0" smtClean="0"/>
              <a:t>					Now the index can have new records added and</a:t>
            </a:r>
          </a:p>
          <a:p>
            <a:pPr marL="0" indent="0">
              <a:lnSpc>
                <a:spcPct val="100000"/>
              </a:lnSpc>
              <a:spcBef>
                <a:spcPts val="600"/>
              </a:spcBef>
              <a:buNone/>
            </a:pPr>
            <a:r>
              <a:rPr lang="en-GB" sz="1200" dirty="0"/>
              <a:t>	</a:t>
            </a:r>
            <a:r>
              <a:rPr lang="en-GB" sz="1200" dirty="0" smtClean="0"/>
              <a:t>				so can the data file.</a:t>
            </a:r>
          </a:p>
          <a:p>
            <a:pPr marL="0" indent="0">
              <a:lnSpc>
                <a:spcPct val="100000"/>
              </a:lnSpc>
              <a:spcBef>
                <a:spcPts val="600"/>
              </a:spcBef>
              <a:buNone/>
            </a:pPr>
            <a:r>
              <a:rPr lang="en-GB" sz="1200" dirty="0"/>
              <a:t>	</a:t>
            </a:r>
            <a:r>
              <a:rPr lang="en-GB" sz="1200" dirty="0" smtClean="0"/>
              <a:t>				Also, you could create a second index to access the 					same data in a different order.</a:t>
            </a:r>
          </a:p>
        </p:txBody>
      </p:sp>
      <p:sp>
        <p:nvSpPr>
          <p:cNvPr id="5" name="TextBox 4"/>
          <p:cNvSpPr txBox="1"/>
          <p:nvPr/>
        </p:nvSpPr>
        <p:spPr>
          <a:xfrm>
            <a:off x="4857750" y="3124200"/>
            <a:ext cx="2880000" cy="246221"/>
          </a:xfrm>
          <a:prstGeom prst="rect">
            <a:avLst/>
          </a:prstGeom>
          <a:noFill/>
          <a:ln>
            <a:solidFill>
              <a:srgbClr val="000000"/>
            </a:solidFill>
          </a:ln>
        </p:spPr>
        <p:txBody>
          <a:bodyPr wrap="square" rtlCol="0">
            <a:spAutoFit/>
          </a:bodyPr>
          <a:lstStyle/>
          <a:p>
            <a:endParaRPr lang="en-GB" dirty="0"/>
          </a:p>
        </p:txBody>
      </p:sp>
      <p:sp>
        <p:nvSpPr>
          <p:cNvPr id="6" name="TextBox 5"/>
          <p:cNvSpPr txBox="1"/>
          <p:nvPr/>
        </p:nvSpPr>
        <p:spPr>
          <a:xfrm>
            <a:off x="4857750" y="3371850"/>
            <a:ext cx="2880000" cy="246221"/>
          </a:xfrm>
          <a:prstGeom prst="rect">
            <a:avLst/>
          </a:prstGeom>
          <a:noFill/>
          <a:ln>
            <a:solidFill>
              <a:srgbClr val="000000"/>
            </a:solidFill>
          </a:ln>
        </p:spPr>
        <p:txBody>
          <a:bodyPr wrap="square" rtlCol="0">
            <a:spAutoFit/>
          </a:bodyPr>
          <a:lstStyle/>
          <a:p>
            <a:endParaRPr lang="en-GB" dirty="0"/>
          </a:p>
        </p:txBody>
      </p:sp>
      <p:sp>
        <p:nvSpPr>
          <p:cNvPr id="7" name="TextBox 6"/>
          <p:cNvSpPr txBox="1"/>
          <p:nvPr/>
        </p:nvSpPr>
        <p:spPr>
          <a:xfrm>
            <a:off x="647700" y="3028950"/>
            <a:ext cx="2880000" cy="246221"/>
          </a:xfrm>
          <a:prstGeom prst="rect">
            <a:avLst/>
          </a:prstGeom>
          <a:noFill/>
          <a:ln>
            <a:solidFill>
              <a:srgbClr val="000000"/>
            </a:solidFill>
          </a:ln>
        </p:spPr>
        <p:txBody>
          <a:bodyPr wrap="square" rtlCol="0">
            <a:spAutoFit/>
          </a:bodyPr>
          <a:lstStyle/>
          <a:p>
            <a:r>
              <a:rPr lang="en-GB" dirty="0" smtClean="0"/>
              <a:t>A      data about A</a:t>
            </a:r>
            <a:endParaRPr lang="en-GB" dirty="0"/>
          </a:p>
        </p:txBody>
      </p:sp>
      <p:sp>
        <p:nvSpPr>
          <p:cNvPr id="8" name="TextBox 7"/>
          <p:cNvSpPr txBox="1"/>
          <p:nvPr/>
        </p:nvSpPr>
        <p:spPr>
          <a:xfrm>
            <a:off x="647700" y="3276600"/>
            <a:ext cx="2880000" cy="246221"/>
          </a:xfrm>
          <a:prstGeom prst="rect">
            <a:avLst/>
          </a:prstGeom>
          <a:noFill/>
          <a:ln>
            <a:solidFill>
              <a:srgbClr val="000000"/>
            </a:solidFill>
          </a:ln>
        </p:spPr>
        <p:txBody>
          <a:bodyPr wrap="square" rtlCol="0">
            <a:spAutoFit/>
          </a:bodyPr>
          <a:lstStyle/>
          <a:p>
            <a:r>
              <a:rPr lang="en-GB" dirty="0" smtClean="0"/>
              <a:t>B      data about B</a:t>
            </a:r>
            <a:endParaRPr lang="en-GB" dirty="0"/>
          </a:p>
        </p:txBody>
      </p:sp>
      <p:sp>
        <p:nvSpPr>
          <p:cNvPr id="9" name="TextBox 8"/>
          <p:cNvSpPr txBox="1"/>
          <p:nvPr/>
        </p:nvSpPr>
        <p:spPr>
          <a:xfrm>
            <a:off x="647700" y="3524250"/>
            <a:ext cx="2880000" cy="246221"/>
          </a:xfrm>
          <a:prstGeom prst="rect">
            <a:avLst/>
          </a:prstGeom>
          <a:noFill/>
          <a:ln>
            <a:solidFill>
              <a:srgbClr val="000000"/>
            </a:solidFill>
          </a:ln>
        </p:spPr>
        <p:txBody>
          <a:bodyPr wrap="square" rtlCol="0">
            <a:spAutoFit/>
          </a:bodyPr>
          <a:lstStyle/>
          <a:p>
            <a:r>
              <a:rPr lang="en-GB" dirty="0" smtClean="0"/>
              <a:t>C      data about C</a:t>
            </a:r>
            <a:endParaRPr lang="en-GB" dirty="0"/>
          </a:p>
        </p:txBody>
      </p:sp>
      <p:sp>
        <p:nvSpPr>
          <p:cNvPr id="10" name="TextBox 9"/>
          <p:cNvSpPr txBox="1"/>
          <p:nvPr/>
        </p:nvSpPr>
        <p:spPr>
          <a:xfrm>
            <a:off x="647700" y="3771900"/>
            <a:ext cx="2880000" cy="246221"/>
          </a:xfrm>
          <a:prstGeom prst="rect">
            <a:avLst/>
          </a:prstGeom>
          <a:noFill/>
          <a:ln>
            <a:solidFill>
              <a:srgbClr val="000000"/>
            </a:solidFill>
          </a:ln>
        </p:spPr>
        <p:txBody>
          <a:bodyPr wrap="square" rtlCol="0">
            <a:spAutoFit/>
          </a:bodyPr>
          <a:lstStyle/>
          <a:p>
            <a:r>
              <a:rPr lang="en-GB" dirty="0" smtClean="0"/>
              <a:t>D      data about D</a:t>
            </a:r>
            <a:endParaRPr lang="en-GB" dirty="0"/>
          </a:p>
        </p:txBody>
      </p:sp>
      <p:sp>
        <p:nvSpPr>
          <p:cNvPr id="11" name="TextBox 10"/>
          <p:cNvSpPr txBox="1"/>
          <p:nvPr/>
        </p:nvSpPr>
        <p:spPr>
          <a:xfrm>
            <a:off x="647700" y="4019550"/>
            <a:ext cx="2880000" cy="246221"/>
          </a:xfrm>
          <a:prstGeom prst="rect">
            <a:avLst/>
          </a:prstGeom>
          <a:noFill/>
          <a:ln>
            <a:solidFill>
              <a:srgbClr val="000000"/>
            </a:solidFill>
          </a:ln>
        </p:spPr>
        <p:txBody>
          <a:bodyPr wrap="square" rtlCol="0">
            <a:spAutoFit/>
          </a:bodyPr>
          <a:lstStyle/>
          <a:p>
            <a:r>
              <a:rPr lang="en-GB" dirty="0" smtClean="0"/>
              <a:t>E      data about E</a:t>
            </a:r>
            <a:endParaRPr lang="en-GB" dirty="0"/>
          </a:p>
        </p:txBody>
      </p:sp>
      <p:sp>
        <p:nvSpPr>
          <p:cNvPr id="12" name="TextBox 11"/>
          <p:cNvSpPr txBox="1"/>
          <p:nvPr/>
        </p:nvSpPr>
        <p:spPr>
          <a:xfrm>
            <a:off x="647700" y="4267200"/>
            <a:ext cx="2880000" cy="246221"/>
          </a:xfrm>
          <a:prstGeom prst="rect">
            <a:avLst/>
          </a:prstGeom>
          <a:noFill/>
          <a:ln>
            <a:solidFill>
              <a:srgbClr val="000000"/>
            </a:solidFill>
          </a:ln>
        </p:spPr>
        <p:txBody>
          <a:bodyPr wrap="square" rtlCol="0">
            <a:spAutoFit/>
          </a:bodyPr>
          <a:lstStyle/>
          <a:p>
            <a:r>
              <a:rPr lang="en-GB" dirty="0" smtClean="0"/>
              <a:t>J      data about J</a:t>
            </a:r>
            <a:endParaRPr lang="en-GB" dirty="0"/>
          </a:p>
        </p:txBody>
      </p:sp>
      <p:sp>
        <p:nvSpPr>
          <p:cNvPr id="13" name="TextBox 12"/>
          <p:cNvSpPr txBox="1"/>
          <p:nvPr/>
        </p:nvSpPr>
        <p:spPr>
          <a:xfrm>
            <a:off x="647700" y="4514850"/>
            <a:ext cx="2880000" cy="246221"/>
          </a:xfrm>
          <a:prstGeom prst="rect">
            <a:avLst/>
          </a:prstGeom>
          <a:noFill/>
          <a:ln>
            <a:solidFill>
              <a:srgbClr val="000000"/>
            </a:solidFill>
          </a:ln>
        </p:spPr>
        <p:txBody>
          <a:bodyPr wrap="square" rtlCol="0">
            <a:spAutoFit/>
          </a:bodyPr>
          <a:lstStyle/>
          <a:p>
            <a:r>
              <a:rPr lang="en-GB" dirty="0" smtClean="0"/>
              <a:t>G     data about G</a:t>
            </a:r>
            <a:endParaRPr lang="en-GB" dirty="0"/>
          </a:p>
        </p:txBody>
      </p:sp>
      <p:sp>
        <p:nvSpPr>
          <p:cNvPr id="14" name="TextBox 13"/>
          <p:cNvSpPr txBox="1"/>
          <p:nvPr/>
        </p:nvSpPr>
        <p:spPr>
          <a:xfrm>
            <a:off x="647700" y="4762500"/>
            <a:ext cx="2880000" cy="246221"/>
          </a:xfrm>
          <a:prstGeom prst="rect">
            <a:avLst/>
          </a:prstGeom>
          <a:noFill/>
          <a:ln>
            <a:solidFill>
              <a:srgbClr val="000000"/>
            </a:solidFill>
          </a:ln>
        </p:spPr>
        <p:txBody>
          <a:bodyPr wrap="square" rtlCol="0">
            <a:spAutoFit/>
          </a:bodyPr>
          <a:lstStyle/>
          <a:p>
            <a:r>
              <a:rPr lang="en-GB" dirty="0" smtClean="0"/>
              <a:t>H     data about H</a:t>
            </a:r>
            <a:endParaRPr lang="en-GB" dirty="0"/>
          </a:p>
        </p:txBody>
      </p:sp>
      <p:sp>
        <p:nvSpPr>
          <p:cNvPr id="20" name="TextBox 19"/>
          <p:cNvSpPr txBox="1"/>
          <p:nvPr/>
        </p:nvSpPr>
        <p:spPr>
          <a:xfrm>
            <a:off x="4857750" y="3125621"/>
            <a:ext cx="720000" cy="244800"/>
          </a:xfrm>
          <a:prstGeom prst="rect">
            <a:avLst/>
          </a:prstGeom>
          <a:noFill/>
          <a:ln>
            <a:solidFill>
              <a:srgbClr val="000000"/>
            </a:solidFill>
          </a:ln>
        </p:spPr>
        <p:txBody>
          <a:bodyPr wrap="square" rtlCol="0">
            <a:spAutoFit/>
          </a:bodyPr>
          <a:lstStyle/>
          <a:p>
            <a:r>
              <a:rPr lang="en-GB" dirty="0" smtClean="0"/>
              <a:t>A     1</a:t>
            </a:r>
            <a:endParaRPr lang="en-GB" dirty="0"/>
          </a:p>
        </p:txBody>
      </p:sp>
      <p:sp>
        <p:nvSpPr>
          <p:cNvPr id="26" name="TextBox 25"/>
          <p:cNvSpPr txBox="1"/>
          <p:nvPr/>
        </p:nvSpPr>
        <p:spPr>
          <a:xfrm>
            <a:off x="5577750" y="3125621"/>
            <a:ext cx="720000" cy="244800"/>
          </a:xfrm>
          <a:prstGeom prst="rect">
            <a:avLst/>
          </a:prstGeom>
          <a:noFill/>
          <a:ln>
            <a:solidFill>
              <a:srgbClr val="000000"/>
            </a:solidFill>
          </a:ln>
        </p:spPr>
        <p:txBody>
          <a:bodyPr wrap="square" rtlCol="0">
            <a:spAutoFit/>
          </a:bodyPr>
          <a:lstStyle/>
          <a:p>
            <a:r>
              <a:rPr lang="en-GB" dirty="0" smtClean="0"/>
              <a:t>B     2</a:t>
            </a:r>
            <a:endParaRPr lang="en-GB" dirty="0"/>
          </a:p>
        </p:txBody>
      </p:sp>
      <p:sp>
        <p:nvSpPr>
          <p:cNvPr id="27" name="TextBox 26"/>
          <p:cNvSpPr txBox="1"/>
          <p:nvPr/>
        </p:nvSpPr>
        <p:spPr>
          <a:xfrm>
            <a:off x="6297750" y="3125621"/>
            <a:ext cx="720000" cy="244800"/>
          </a:xfrm>
          <a:prstGeom prst="rect">
            <a:avLst/>
          </a:prstGeom>
          <a:noFill/>
          <a:ln>
            <a:solidFill>
              <a:srgbClr val="000000"/>
            </a:solidFill>
          </a:ln>
        </p:spPr>
        <p:txBody>
          <a:bodyPr wrap="square" rtlCol="0">
            <a:spAutoFit/>
          </a:bodyPr>
          <a:lstStyle/>
          <a:p>
            <a:r>
              <a:rPr lang="en-GB" dirty="0" smtClean="0"/>
              <a:t>C     3</a:t>
            </a:r>
            <a:endParaRPr lang="en-GB" dirty="0"/>
          </a:p>
        </p:txBody>
      </p:sp>
      <p:sp>
        <p:nvSpPr>
          <p:cNvPr id="28" name="TextBox 27"/>
          <p:cNvSpPr txBox="1"/>
          <p:nvPr/>
        </p:nvSpPr>
        <p:spPr>
          <a:xfrm>
            <a:off x="7017750" y="3125621"/>
            <a:ext cx="720000" cy="244800"/>
          </a:xfrm>
          <a:prstGeom prst="rect">
            <a:avLst/>
          </a:prstGeom>
          <a:noFill/>
          <a:ln>
            <a:solidFill>
              <a:srgbClr val="000000"/>
            </a:solidFill>
          </a:ln>
        </p:spPr>
        <p:txBody>
          <a:bodyPr wrap="square" rtlCol="0">
            <a:spAutoFit/>
          </a:bodyPr>
          <a:lstStyle/>
          <a:p>
            <a:r>
              <a:rPr lang="en-GB" dirty="0" smtClean="0"/>
              <a:t>D     4</a:t>
            </a:r>
            <a:endParaRPr lang="en-GB" dirty="0"/>
          </a:p>
        </p:txBody>
      </p:sp>
      <p:sp>
        <p:nvSpPr>
          <p:cNvPr id="33" name="TextBox 32"/>
          <p:cNvSpPr txBox="1"/>
          <p:nvPr/>
        </p:nvSpPr>
        <p:spPr>
          <a:xfrm>
            <a:off x="4857750" y="3373271"/>
            <a:ext cx="720000" cy="244800"/>
          </a:xfrm>
          <a:prstGeom prst="rect">
            <a:avLst/>
          </a:prstGeom>
          <a:noFill/>
          <a:ln>
            <a:solidFill>
              <a:srgbClr val="000000"/>
            </a:solidFill>
          </a:ln>
        </p:spPr>
        <p:txBody>
          <a:bodyPr wrap="square" rtlCol="0">
            <a:spAutoFit/>
          </a:bodyPr>
          <a:lstStyle/>
          <a:p>
            <a:r>
              <a:rPr lang="en-GB" dirty="0" smtClean="0"/>
              <a:t>E     5</a:t>
            </a:r>
            <a:endParaRPr lang="en-GB" dirty="0"/>
          </a:p>
        </p:txBody>
      </p:sp>
      <p:sp>
        <p:nvSpPr>
          <p:cNvPr id="34" name="TextBox 33"/>
          <p:cNvSpPr txBox="1"/>
          <p:nvPr/>
        </p:nvSpPr>
        <p:spPr>
          <a:xfrm>
            <a:off x="5577750" y="3373271"/>
            <a:ext cx="720000" cy="246221"/>
          </a:xfrm>
          <a:prstGeom prst="rect">
            <a:avLst/>
          </a:prstGeom>
          <a:noFill/>
          <a:ln>
            <a:solidFill>
              <a:srgbClr val="000000"/>
            </a:solidFill>
          </a:ln>
        </p:spPr>
        <p:txBody>
          <a:bodyPr wrap="square" rtlCol="0">
            <a:spAutoFit/>
          </a:bodyPr>
          <a:lstStyle/>
          <a:p>
            <a:r>
              <a:rPr lang="en-GB" dirty="0" smtClean="0"/>
              <a:t>G     7</a:t>
            </a:r>
            <a:endParaRPr lang="en-GB" dirty="0"/>
          </a:p>
        </p:txBody>
      </p:sp>
      <p:sp>
        <p:nvSpPr>
          <p:cNvPr id="35" name="TextBox 34"/>
          <p:cNvSpPr txBox="1"/>
          <p:nvPr/>
        </p:nvSpPr>
        <p:spPr>
          <a:xfrm>
            <a:off x="6297750" y="3373271"/>
            <a:ext cx="720000" cy="244800"/>
          </a:xfrm>
          <a:prstGeom prst="rect">
            <a:avLst/>
          </a:prstGeom>
          <a:noFill/>
          <a:ln>
            <a:solidFill>
              <a:srgbClr val="000000"/>
            </a:solidFill>
          </a:ln>
        </p:spPr>
        <p:txBody>
          <a:bodyPr wrap="square" rtlCol="0">
            <a:spAutoFit/>
          </a:bodyPr>
          <a:lstStyle/>
          <a:p>
            <a:r>
              <a:rPr lang="en-GB" dirty="0" smtClean="0"/>
              <a:t>H     8</a:t>
            </a:r>
            <a:endParaRPr lang="en-GB" dirty="0"/>
          </a:p>
        </p:txBody>
      </p:sp>
      <p:sp>
        <p:nvSpPr>
          <p:cNvPr id="36" name="TextBox 35"/>
          <p:cNvSpPr txBox="1"/>
          <p:nvPr/>
        </p:nvSpPr>
        <p:spPr>
          <a:xfrm>
            <a:off x="7017750" y="3373271"/>
            <a:ext cx="720000" cy="244800"/>
          </a:xfrm>
          <a:prstGeom prst="rect">
            <a:avLst/>
          </a:prstGeom>
          <a:noFill/>
          <a:ln>
            <a:solidFill>
              <a:srgbClr val="000000"/>
            </a:solidFill>
          </a:ln>
        </p:spPr>
        <p:txBody>
          <a:bodyPr wrap="square" rtlCol="0">
            <a:spAutoFit/>
          </a:bodyPr>
          <a:lstStyle/>
          <a:p>
            <a:r>
              <a:rPr lang="en-GB" dirty="0" smtClean="0"/>
              <a:t>J      6</a:t>
            </a:r>
            <a:endParaRPr lang="en-GB" dirty="0"/>
          </a:p>
        </p:txBody>
      </p:sp>
      <p:sp>
        <p:nvSpPr>
          <p:cNvPr id="37" name="TextBox 36"/>
          <p:cNvSpPr txBox="1"/>
          <p:nvPr/>
        </p:nvSpPr>
        <p:spPr>
          <a:xfrm>
            <a:off x="7753350" y="3247310"/>
            <a:ext cx="1257300" cy="246221"/>
          </a:xfrm>
          <a:prstGeom prst="rect">
            <a:avLst/>
          </a:prstGeom>
          <a:noFill/>
        </p:spPr>
        <p:txBody>
          <a:bodyPr wrap="square" rtlCol="0">
            <a:spAutoFit/>
          </a:bodyPr>
          <a:lstStyle/>
          <a:p>
            <a:r>
              <a:rPr lang="en-GB" dirty="0" smtClean="0"/>
              <a:t>Index records</a:t>
            </a:r>
            <a:endParaRPr lang="en-GB" dirty="0"/>
          </a:p>
        </p:txBody>
      </p:sp>
      <p:sp>
        <p:nvSpPr>
          <p:cNvPr id="39" name="TextBox 38"/>
          <p:cNvSpPr txBox="1"/>
          <p:nvPr/>
        </p:nvSpPr>
        <p:spPr>
          <a:xfrm>
            <a:off x="1581150" y="2790110"/>
            <a:ext cx="1257300" cy="246221"/>
          </a:xfrm>
          <a:prstGeom prst="rect">
            <a:avLst/>
          </a:prstGeom>
          <a:noFill/>
        </p:spPr>
        <p:txBody>
          <a:bodyPr wrap="square" rtlCol="0">
            <a:spAutoFit/>
          </a:bodyPr>
          <a:lstStyle/>
          <a:p>
            <a:r>
              <a:rPr lang="en-GB" dirty="0" smtClean="0"/>
              <a:t>Data file</a:t>
            </a:r>
            <a:endParaRPr lang="en-GB" dirty="0"/>
          </a:p>
        </p:txBody>
      </p:sp>
      <p:sp>
        <p:nvSpPr>
          <p:cNvPr id="25" name="TextBox 24"/>
          <p:cNvSpPr txBox="1"/>
          <p:nvPr/>
        </p:nvSpPr>
        <p:spPr>
          <a:xfrm>
            <a:off x="5924550" y="2790110"/>
            <a:ext cx="1257300" cy="246221"/>
          </a:xfrm>
          <a:prstGeom prst="rect">
            <a:avLst/>
          </a:prstGeom>
          <a:noFill/>
        </p:spPr>
        <p:txBody>
          <a:bodyPr wrap="square" rtlCol="0">
            <a:spAutoFit/>
          </a:bodyPr>
          <a:lstStyle/>
          <a:p>
            <a:r>
              <a:rPr lang="en-GB" dirty="0" smtClean="0"/>
              <a:t>Index file</a:t>
            </a:r>
            <a:endParaRPr lang="en-GB" dirty="0"/>
          </a:p>
        </p:txBody>
      </p:sp>
      <p:sp>
        <p:nvSpPr>
          <p:cNvPr id="29" name="TextBox 28"/>
          <p:cNvSpPr txBox="1"/>
          <p:nvPr/>
        </p:nvSpPr>
        <p:spPr>
          <a:xfrm>
            <a:off x="647700" y="5010150"/>
            <a:ext cx="2880000" cy="246221"/>
          </a:xfrm>
          <a:prstGeom prst="rect">
            <a:avLst/>
          </a:prstGeom>
          <a:noFill/>
          <a:ln>
            <a:solidFill>
              <a:srgbClr val="000000"/>
            </a:solidFill>
            <a:prstDash val="dash"/>
          </a:ln>
        </p:spPr>
        <p:txBody>
          <a:bodyPr wrap="square" rtlCol="0">
            <a:spAutoFit/>
          </a:bodyPr>
          <a:lstStyle/>
          <a:p>
            <a:r>
              <a:rPr lang="en-GB" dirty="0" smtClean="0"/>
              <a:t>New record</a:t>
            </a:r>
            <a:endParaRPr lang="en-GB" dirty="0"/>
          </a:p>
        </p:txBody>
      </p:sp>
      <p:sp>
        <p:nvSpPr>
          <p:cNvPr id="30" name="TextBox 29"/>
          <p:cNvSpPr txBox="1"/>
          <p:nvPr/>
        </p:nvSpPr>
        <p:spPr>
          <a:xfrm>
            <a:off x="647700" y="5257800"/>
            <a:ext cx="2880000" cy="246221"/>
          </a:xfrm>
          <a:prstGeom prst="rect">
            <a:avLst/>
          </a:prstGeom>
          <a:noFill/>
          <a:ln>
            <a:solidFill>
              <a:srgbClr val="000000"/>
            </a:solidFill>
            <a:prstDash val="dash"/>
          </a:ln>
        </p:spPr>
        <p:txBody>
          <a:bodyPr wrap="square" rtlCol="0">
            <a:spAutoFit/>
          </a:bodyPr>
          <a:lstStyle/>
          <a:p>
            <a:r>
              <a:rPr lang="en-GB" dirty="0" smtClean="0"/>
              <a:t>New record</a:t>
            </a:r>
            <a:endParaRPr lang="en-GB" dirty="0"/>
          </a:p>
        </p:txBody>
      </p:sp>
      <p:sp>
        <p:nvSpPr>
          <p:cNvPr id="31" name="TextBox 30"/>
          <p:cNvSpPr txBox="1"/>
          <p:nvPr/>
        </p:nvSpPr>
        <p:spPr>
          <a:xfrm>
            <a:off x="4857750" y="3619500"/>
            <a:ext cx="2880000" cy="246221"/>
          </a:xfrm>
          <a:prstGeom prst="rect">
            <a:avLst/>
          </a:prstGeom>
          <a:noFill/>
          <a:ln>
            <a:solidFill>
              <a:srgbClr val="000000"/>
            </a:solidFill>
            <a:prstDash val="dash"/>
          </a:ln>
        </p:spPr>
        <p:txBody>
          <a:bodyPr wrap="square" rtlCol="0">
            <a:spAutoFit/>
          </a:bodyPr>
          <a:lstStyle/>
          <a:p>
            <a:endParaRPr lang="en-GB" dirty="0"/>
          </a:p>
        </p:txBody>
      </p:sp>
      <p:sp>
        <p:nvSpPr>
          <p:cNvPr id="32" name="TextBox 31"/>
          <p:cNvSpPr txBox="1"/>
          <p:nvPr/>
        </p:nvSpPr>
        <p:spPr>
          <a:xfrm>
            <a:off x="4857750" y="3620921"/>
            <a:ext cx="720000" cy="244800"/>
          </a:xfrm>
          <a:prstGeom prst="rect">
            <a:avLst/>
          </a:prstGeom>
          <a:noFill/>
          <a:ln>
            <a:solidFill>
              <a:srgbClr val="000000"/>
            </a:solidFill>
            <a:prstDash val="dash"/>
          </a:ln>
        </p:spPr>
        <p:txBody>
          <a:bodyPr wrap="square" rtlCol="0">
            <a:spAutoFit/>
          </a:bodyPr>
          <a:lstStyle/>
          <a:p>
            <a:endParaRPr lang="en-GB" dirty="0"/>
          </a:p>
        </p:txBody>
      </p:sp>
      <p:sp>
        <p:nvSpPr>
          <p:cNvPr id="40" name="TextBox 39"/>
          <p:cNvSpPr txBox="1"/>
          <p:nvPr/>
        </p:nvSpPr>
        <p:spPr>
          <a:xfrm>
            <a:off x="5577750" y="3620921"/>
            <a:ext cx="720000" cy="246221"/>
          </a:xfrm>
          <a:prstGeom prst="rect">
            <a:avLst/>
          </a:prstGeom>
          <a:noFill/>
          <a:ln>
            <a:solidFill>
              <a:srgbClr val="000000"/>
            </a:solidFill>
            <a:prstDash val="dash"/>
          </a:ln>
        </p:spPr>
        <p:txBody>
          <a:bodyPr wrap="square" rtlCol="0">
            <a:spAutoFit/>
          </a:bodyPr>
          <a:lstStyle/>
          <a:p>
            <a:endParaRPr lang="en-GB" dirty="0"/>
          </a:p>
        </p:txBody>
      </p:sp>
      <p:sp>
        <p:nvSpPr>
          <p:cNvPr id="41" name="TextBox 40"/>
          <p:cNvSpPr txBox="1"/>
          <p:nvPr/>
        </p:nvSpPr>
        <p:spPr>
          <a:xfrm>
            <a:off x="6297750" y="3620921"/>
            <a:ext cx="720000" cy="244800"/>
          </a:xfrm>
          <a:prstGeom prst="rect">
            <a:avLst/>
          </a:prstGeom>
          <a:noFill/>
          <a:ln>
            <a:solidFill>
              <a:srgbClr val="000000"/>
            </a:solidFill>
            <a:prstDash val="dash"/>
          </a:ln>
        </p:spPr>
        <p:txBody>
          <a:bodyPr wrap="square" rtlCol="0">
            <a:spAutoFit/>
          </a:bodyPr>
          <a:lstStyle/>
          <a:p>
            <a:endParaRPr lang="en-GB" dirty="0"/>
          </a:p>
        </p:txBody>
      </p:sp>
      <p:sp>
        <p:nvSpPr>
          <p:cNvPr id="42" name="TextBox 41"/>
          <p:cNvSpPr txBox="1"/>
          <p:nvPr/>
        </p:nvSpPr>
        <p:spPr>
          <a:xfrm>
            <a:off x="7017750" y="3620921"/>
            <a:ext cx="720000" cy="244800"/>
          </a:xfrm>
          <a:prstGeom prst="rect">
            <a:avLst/>
          </a:prstGeom>
          <a:noFill/>
          <a:ln>
            <a:solidFill>
              <a:srgbClr val="000000"/>
            </a:solidFill>
            <a:prstDash val="sysDash"/>
          </a:ln>
        </p:spPr>
        <p:txBody>
          <a:bodyPr wrap="square" rtlCol="0">
            <a:spAutoFit/>
          </a:bodyPr>
          <a:lstStyle/>
          <a:p>
            <a:endParaRPr lang="en-GB" dirty="0"/>
          </a:p>
        </p:txBody>
      </p:sp>
      <p:cxnSp>
        <p:nvCxnSpPr>
          <p:cNvPr id="15" name="Straight Arrow Connector 14"/>
          <p:cNvCxnSpPr/>
          <p:nvPr/>
        </p:nvCxnSpPr>
        <p:spPr bwMode="auto">
          <a:xfrm>
            <a:off x="6297750" y="4142660"/>
            <a:ext cx="0" cy="61841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3" name="Straight Arrow Connector 42"/>
          <p:cNvCxnSpPr/>
          <p:nvPr/>
        </p:nvCxnSpPr>
        <p:spPr bwMode="auto">
          <a:xfrm>
            <a:off x="1897200" y="5742860"/>
            <a:ext cx="0" cy="61841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28662296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dirty="0" smtClean="0"/>
              <a:t>Contents</a:t>
            </a:r>
          </a:p>
        </p:txBody>
      </p:sp>
      <p:sp>
        <p:nvSpPr>
          <p:cNvPr id="4099" name="Rectangle 3"/>
          <p:cNvSpPr>
            <a:spLocks noGrp="1" noChangeArrowheads="1"/>
          </p:cNvSpPr>
          <p:nvPr>
            <p:ph type="body" idx="1"/>
          </p:nvPr>
        </p:nvSpPr>
        <p:spPr/>
        <p:txBody>
          <a:bodyPr/>
          <a:lstStyle/>
          <a:p>
            <a:r>
              <a:rPr lang="en-GB" dirty="0" smtClean="0">
                <a:solidFill>
                  <a:schemeClr val="bg1">
                    <a:lumMod val="50000"/>
                  </a:schemeClr>
                </a:solidFill>
              </a:rPr>
              <a:t>Course introduction</a:t>
            </a:r>
          </a:p>
          <a:p>
            <a:r>
              <a:rPr lang="en-GB" dirty="0" smtClean="0">
                <a:solidFill>
                  <a:schemeClr val="bg1">
                    <a:lumMod val="50000"/>
                  </a:schemeClr>
                </a:solidFill>
              </a:rPr>
              <a:t>History and background</a:t>
            </a:r>
          </a:p>
          <a:p>
            <a:r>
              <a:rPr lang="en-GB" dirty="0" smtClean="0">
                <a:solidFill>
                  <a:schemeClr val="bg1">
                    <a:lumMod val="50000"/>
                  </a:schemeClr>
                </a:solidFill>
              </a:rPr>
              <a:t>Conceptual design</a:t>
            </a:r>
          </a:p>
          <a:p>
            <a:r>
              <a:rPr lang="en-GB" dirty="0" smtClean="0">
                <a:solidFill>
                  <a:schemeClr val="bg1">
                    <a:lumMod val="50000"/>
                  </a:schemeClr>
                </a:solidFill>
              </a:rPr>
              <a:t>Logical design</a:t>
            </a:r>
          </a:p>
          <a:p>
            <a:r>
              <a:rPr lang="en-GB" dirty="0" smtClean="0">
                <a:solidFill>
                  <a:schemeClr val="bg1">
                    <a:lumMod val="50000"/>
                  </a:schemeClr>
                </a:solidFill>
              </a:rPr>
              <a:t>Physical design</a:t>
            </a:r>
          </a:p>
          <a:p>
            <a:r>
              <a:rPr lang="en-GB" dirty="0" smtClean="0">
                <a:solidFill>
                  <a:schemeClr val="bg1">
                    <a:lumMod val="50000"/>
                  </a:schemeClr>
                </a:solidFill>
              </a:rPr>
              <a:t>Database implementation</a:t>
            </a:r>
          </a:p>
          <a:p>
            <a:r>
              <a:rPr lang="en-GB" dirty="0" smtClean="0"/>
              <a:t>Case study</a:t>
            </a:r>
          </a:p>
          <a:p>
            <a:r>
              <a:rPr lang="en-GB" dirty="0" smtClean="0"/>
              <a:t>Begin assessment</a:t>
            </a:r>
            <a:endParaRPr lang="en-GB" dirty="0"/>
          </a:p>
        </p:txBody>
      </p:sp>
    </p:spTree>
    <p:extLst>
      <p:ext uri="{BB962C8B-B14F-4D97-AF65-F5344CB8AC3E}">
        <p14:creationId xmlns:p14="http://schemas.microsoft.com/office/powerpoint/2010/main" val="33140439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4099">
                                            <p:txEl>
                                              <p:pRg st="6" end="6"/>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Case study</a:t>
            </a:r>
            <a:endParaRPr lang="en-GB" dirty="0"/>
          </a:p>
        </p:txBody>
      </p:sp>
      <p:sp>
        <p:nvSpPr>
          <p:cNvPr id="3" name="Content Placeholder 2"/>
          <p:cNvSpPr>
            <a:spLocks noGrp="1"/>
          </p:cNvSpPr>
          <p:nvPr>
            <p:ph idx="1"/>
          </p:nvPr>
        </p:nvSpPr>
        <p:spPr/>
        <p:txBody>
          <a:bodyPr/>
          <a:lstStyle/>
          <a:p>
            <a:r>
              <a:rPr lang="en-GB" dirty="0" smtClean="0"/>
              <a:t>Lets try the whole process on this:</a:t>
            </a:r>
            <a:endParaRPr lang="en-GB"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195476" y="1836802"/>
            <a:ext cx="6477000" cy="4219575"/>
          </a:xfrm>
          <a:prstGeom prst="rect">
            <a:avLst/>
          </a:prstGeom>
          <a:noFill/>
          <a:ln>
            <a:noFill/>
          </a:ln>
        </p:spPr>
      </p:pic>
    </p:spTree>
    <p:extLst>
      <p:ext uri="{BB962C8B-B14F-4D97-AF65-F5344CB8AC3E}">
        <p14:creationId xmlns:p14="http://schemas.microsoft.com/office/powerpoint/2010/main" val="224063778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dirty="0" smtClean="0"/>
              <a:t>Contents</a:t>
            </a:r>
          </a:p>
        </p:txBody>
      </p:sp>
      <p:sp>
        <p:nvSpPr>
          <p:cNvPr id="4099" name="Rectangle 3"/>
          <p:cNvSpPr>
            <a:spLocks noGrp="1" noChangeArrowheads="1"/>
          </p:cNvSpPr>
          <p:nvPr>
            <p:ph type="body" idx="1"/>
          </p:nvPr>
        </p:nvSpPr>
        <p:spPr/>
        <p:txBody>
          <a:bodyPr/>
          <a:lstStyle/>
          <a:p>
            <a:r>
              <a:rPr lang="en-GB" dirty="0" smtClean="0">
                <a:solidFill>
                  <a:schemeClr val="bg1">
                    <a:lumMod val="50000"/>
                  </a:schemeClr>
                </a:solidFill>
              </a:rPr>
              <a:t>Course introduction</a:t>
            </a:r>
          </a:p>
          <a:p>
            <a:r>
              <a:rPr lang="en-GB" dirty="0" smtClean="0">
                <a:solidFill>
                  <a:schemeClr val="bg1">
                    <a:lumMod val="50000"/>
                  </a:schemeClr>
                </a:solidFill>
              </a:rPr>
              <a:t>History and background</a:t>
            </a:r>
          </a:p>
          <a:p>
            <a:r>
              <a:rPr lang="en-GB" dirty="0" smtClean="0">
                <a:solidFill>
                  <a:schemeClr val="bg1">
                    <a:lumMod val="50000"/>
                  </a:schemeClr>
                </a:solidFill>
              </a:rPr>
              <a:t>Conceptual design</a:t>
            </a:r>
          </a:p>
          <a:p>
            <a:r>
              <a:rPr lang="en-GB" dirty="0" smtClean="0">
                <a:solidFill>
                  <a:schemeClr val="bg1">
                    <a:lumMod val="50000"/>
                  </a:schemeClr>
                </a:solidFill>
              </a:rPr>
              <a:t>Logical design</a:t>
            </a:r>
          </a:p>
          <a:p>
            <a:r>
              <a:rPr lang="en-GB" dirty="0" smtClean="0">
                <a:solidFill>
                  <a:schemeClr val="bg1">
                    <a:lumMod val="50000"/>
                  </a:schemeClr>
                </a:solidFill>
              </a:rPr>
              <a:t>Physical design</a:t>
            </a:r>
          </a:p>
          <a:p>
            <a:r>
              <a:rPr lang="en-GB" dirty="0" smtClean="0">
                <a:solidFill>
                  <a:schemeClr val="bg1">
                    <a:lumMod val="50000"/>
                  </a:schemeClr>
                </a:solidFill>
              </a:rPr>
              <a:t>Database implementation</a:t>
            </a:r>
          </a:p>
          <a:p>
            <a:r>
              <a:rPr lang="en-GB" dirty="0" smtClean="0">
                <a:solidFill>
                  <a:schemeClr val="bg1">
                    <a:lumMod val="50000"/>
                  </a:schemeClr>
                </a:solidFill>
              </a:rPr>
              <a:t>Case study</a:t>
            </a:r>
          </a:p>
          <a:p>
            <a:r>
              <a:rPr lang="en-GB" dirty="0" smtClean="0"/>
              <a:t>Begin assessment</a:t>
            </a:r>
            <a:endParaRPr lang="en-GB" dirty="0"/>
          </a:p>
        </p:txBody>
      </p:sp>
    </p:spTree>
    <p:extLst>
      <p:ext uri="{BB962C8B-B14F-4D97-AF65-F5344CB8AC3E}">
        <p14:creationId xmlns:p14="http://schemas.microsoft.com/office/powerpoint/2010/main" val="33140439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4099">
                                            <p:txEl>
                                              <p:pRg st="7" end="7"/>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C&amp;G 409 Database Design Concepts</a:t>
            </a:r>
            <a:endParaRPr lang="en-GB" dirty="0"/>
          </a:p>
        </p:txBody>
      </p:sp>
      <p:sp>
        <p:nvSpPr>
          <p:cNvPr id="3" name="Content Placeholder 2"/>
          <p:cNvSpPr>
            <a:spLocks noGrp="1"/>
          </p:cNvSpPr>
          <p:nvPr>
            <p:ph idx="1"/>
          </p:nvPr>
        </p:nvSpPr>
        <p:spPr/>
        <p:txBody>
          <a:bodyPr/>
          <a:lstStyle/>
          <a:p>
            <a:r>
              <a:rPr lang="en-GB" sz="2200" dirty="0"/>
              <a:t>Course aim:</a:t>
            </a:r>
          </a:p>
          <a:p>
            <a:pPr lvl="1"/>
            <a:r>
              <a:rPr lang="en-GB" dirty="0"/>
              <a:t>By the end of this course, you will have an understanding of databases and data management systems.</a:t>
            </a:r>
          </a:p>
          <a:p>
            <a:r>
              <a:rPr lang="en-GB" sz="2200" dirty="0"/>
              <a:t>Course Objectives:</a:t>
            </a:r>
          </a:p>
          <a:p>
            <a:pPr marL="514350" lvl="1" indent="0">
              <a:buNone/>
            </a:pPr>
            <a:r>
              <a:rPr lang="en-GB" dirty="0"/>
              <a:t>Understand databases and data management systems.</a:t>
            </a:r>
          </a:p>
          <a:p>
            <a:pPr marL="939800" lvl="2" indent="0">
              <a:lnSpc>
                <a:spcPct val="100000"/>
              </a:lnSpc>
              <a:buNone/>
            </a:pPr>
            <a:r>
              <a:rPr lang="en-GB" sz="1600" dirty="0"/>
              <a:t>Analyse the key issues and application of databases.</a:t>
            </a:r>
          </a:p>
          <a:p>
            <a:pPr marL="939800" lvl="2" indent="0">
              <a:lnSpc>
                <a:spcPct val="100000"/>
              </a:lnSpc>
              <a:buNone/>
            </a:pPr>
            <a:r>
              <a:rPr lang="en-GB" sz="1600" dirty="0"/>
              <a:t>Critically evaluate features and advantages of DBMS.</a:t>
            </a:r>
          </a:p>
          <a:p>
            <a:pPr marL="514350" lvl="1" indent="0">
              <a:buNone/>
            </a:pPr>
            <a:r>
              <a:rPr lang="en-GB" dirty="0"/>
              <a:t>Understand database design techniques.</a:t>
            </a:r>
          </a:p>
          <a:p>
            <a:pPr marL="939800" lvl="2" indent="0">
              <a:lnSpc>
                <a:spcPct val="100000"/>
              </a:lnSpc>
              <a:buNone/>
            </a:pPr>
            <a:r>
              <a:rPr lang="en-GB" sz="1600" dirty="0"/>
              <a:t>Analyse a database developmental methodology</a:t>
            </a:r>
          </a:p>
          <a:p>
            <a:pPr marL="939800" lvl="2" indent="0">
              <a:lnSpc>
                <a:spcPct val="100000"/>
              </a:lnSpc>
              <a:buNone/>
            </a:pPr>
            <a:r>
              <a:rPr lang="en-GB" sz="1600" dirty="0"/>
              <a:t>Discuss entity-relationship modelling and normalisation</a:t>
            </a:r>
          </a:p>
          <a:p>
            <a:pPr marL="514350" lvl="1" indent="0">
              <a:buNone/>
            </a:pPr>
            <a:r>
              <a:rPr lang="en-GB" dirty="0"/>
              <a:t>Be able to design, create and document databases.</a:t>
            </a:r>
          </a:p>
          <a:p>
            <a:pPr marL="939800" lvl="2" indent="0">
              <a:lnSpc>
                <a:spcPct val="100000"/>
              </a:lnSpc>
              <a:buNone/>
            </a:pPr>
            <a:r>
              <a:rPr lang="en-GB" sz="1600" dirty="0"/>
              <a:t>Apply the database developmental cycle to a given data set.</a:t>
            </a:r>
          </a:p>
          <a:p>
            <a:pPr marL="939800" lvl="2" indent="0">
              <a:lnSpc>
                <a:spcPct val="100000"/>
              </a:lnSpc>
              <a:buNone/>
            </a:pPr>
            <a:r>
              <a:rPr lang="en-GB" sz="1600" dirty="0"/>
              <a:t>Design a fully functional database.</a:t>
            </a:r>
          </a:p>
          <a:p>
            <a:pPr marL="939800" lvl="2" indent="0">
              <a:lnSpc>
                <a:spcPct val="100000"/>
              </a:lnSpc>
              <a:buNone/>
            </a:pPr>
            <a:r>
              <a:rPr lang="en-GB" sz="1600" dirty="0"/>
              <a:t>Evaluate effectiveness of the solution</a:t>
            </a:r>
          </a:p>
          <a:p>
            <a:pPr marL="939800" lvl="2" indent="0">
              <a:lnSpc>
                <a:spcPct val="100000"/>
              </a:lnSpc>
              <a:buNone/>
            </a:pPr>
            <a:r>
              <a:rPr lang="en-GB" sz="1600" dirty="0"/>
              <a:t>Provide supporting documentation</a:t>
            </a:r>
            <a:r>
              <a:rPr lang="en-GB" sz="1600" dirty="0" smtClean="0"/>
              <a:t>.</a:t>
            </a:r>
            <a:endParaRPr lang="en-GB" sz="1600" dirty="0"/>
          </a:p>
        </p:txBody>
      </p:sp>
    </p:spTree>
    <p:extLst>
      <p:ext uri="{BB962C8B-B14F-4D97-AF65-F5344CB8AC3E}">
        <p14:creationId xmlns:p14="http://schemas.microsoft.com/office/powerpoint/2010/main" val="185188187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dirty="0" smtClean="0"/>
              <a:t>Contents</a:t>
            </a:r>
          </a:p>
        </p:txBody>
      </p:sp>
      <p:sp>
        <p:nvSpPr>
          <p:cNvPr id="4099" name="Rectangle 3"/>
          <p:cNvSpPr>
            <a:spLocks noGrp="1" noChangeArrowheads="1"/>
          </p:cNvSpPr>
          <p:nvPr>
            <p:ph type="body" idx="1"/>
          </p:nvPr>
        </p:nvSpPr>
        <p:spPr/>
        <p:txBody>
          <a:bodyPr/>
          <a:lstStyle/>
          <a:p>
            <a:r>
              <a:rPr lang="en-GB" dirty="0" smtClean="0"/>
              <a:t>Course introduction</a:t>
            </a:r>
          </a:p>
          <a:p>
            <a:r>
              <a:rPr lang="en-GB" dirty="0" smtClean="0"/>
              <a:t>History and background</a:t>
            </a:r>
          </a:p>
          <a:p>
            <a:r>
              <a:rPr lang="en-GB" dirty="0" smtClean="0"/>
              <a:t>Conceptual design</a:t>
            </a:r>
          </a:p>
          <a:p>
            <a:r>
              <a:rPr lang="en-GB" dirty="0" smtClean="0"/>
              <a:t>Logical design</a:t>
            </a:r>
          </a:p>
          <a:p>
            <a:r>
              <a:rPr lang="en-GB" dirty="0" smtClean="0"/>
              <a:t>Physical design</a:t>
            </a:r>
          </a:p>
          <a:p>
            <a:r>
              <a:rPr lang="en-GB" dirty="0" smtClean="0"/>
              <a:t>Database implementation</a:t>
            </a:r>
          </a:p>
          <a:p>
            <a:r>
              <a:rPr lang="en-GB" dirty="0" smtClean="0"/>
              <a:t>Case study</a:t>
            </a:r>
          </a:p>
          <a:p>
            <a:r>
              <a:rPr lang="en-GB" dirty="0" smtClean="0"/>
              <a:t>Begin assessment</a:t>
            </a:r>
            <a:endParaRPr lang="en-GB"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8812" y="4060816"/>
            <a:ext cx="2179324" cy="2033020"/>
          </a:xfrm>
          <a:prstGeom prst="rect">
            <a:avLst/>
          </a:prstGeom>
        </p:spPr>
      </p:pic>
    </p:spTree>
    <p:extLst>
      <p:ext uri="{BB962C8B-B14F-4D97-AF65-F5344CB8AC3E}">
        <p14:creationId xmlns:p14="http://schemas.microsoft.com/office/powerpoint/2010/main" val="3314043915"/>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Further reading.</a:t>
            </a:r>
            <a:endParaRPr lang="en-GB" dirty="0"/>
          </a:p>
        </p:txBody>
      </p:sp>
      <p:sp>
        <p:nvSpPr>
          <p:cNvPr id="3" name="Content Placeholder 2"/>
          <p:cNvSpPr>
            <a:spLocks noGrp="1"/>
          </p:cNvSpPr>
          <p:nvPr>
            <p:ph idx="1"/>
          </p:nvPr>
        </p:nvSpPr>
        <p:spPr/>
        <p:txBody>
          <a:bodyPr/>
          <a:lstStyle/>
          <a:p>
            <a:r>
              <a:rPr lang="en-GB" dirty="0"/>
              <a:t>Beginning Database Design: </a:t>
            </a:r>
            <a:r>
              <a:rPr lang="en-GB" dirty="0" smtClean="0"/>
              <a:t>	From </a:t>
            </a:r>
            <a:r>
              <a:rPr lang="en-GB" dirty="0"/>
              <a:t>Novice to Professional 2nd Edition </a:t>
            </a:r>
            <a:r>
              <a:rPr lang="en-GB" dirty="0" smtClean="0"/>
              <a:t>Book</a:t>
            </a:r>
          </a:p>
          <a:p>
            <a:pPr marL="0" indent="0">
              <a:lnSpc>
                <a:spcPct val="100000"/>
              </a:lnSpc>
              <a:spcBef>
                <a:spcPts val="1200"/>
              </a:spcBef>
              <a:buNone/>
            </a:pPr>
            <a:r>
              <a:rPr lang="en-GB" dirty="0" smtClean="0"/>
              <a:t>	ISBN-10</a:t>
            </a:r>
            <a:r>
              <a:rPr lang="en-GB" dirty="0"/>
              <a:t>: 1430242094</a:t>
            </a:r>
          </a:p>
          <a:p>
            <a:pPr marL="0" indent="0">
              <a:lnSpc>
                <a:spcPct val="100000"/>
              </a:lnSpc>
              <a:spcBef>
                <a:spcPts val="1200"/>
              </a:spcBef>
              <a:buNone/>
            </a:pPr>
            <a:r>
              <a:rPr lang="en-GB" dirty="0" smtClean="0"/>
              <a:t>	ISBN-13</a:t>
            </a:r>
            <a:r>
              <a:rPr lang="en-GB" dirty="0"/>
              <a:t>: 978-1430242093</a:t>
            </a:r>
          </a:p>
          <a:p>
            <a:pPr>
              <a:lnSpc>
                <a:spcPct val="100000"/>
              </a:lnSpc>
              <a:spcBef>
                <a:spcPts val="1200"/>
              </a:spcBef>
            </a:pPr>
            <a:r>
              <a:rPr lang="en-GB" dirty="0"/>
              <a:t>UML Database </a:t>
            </a:r>
            <a:r>
              <a:rPr lang="en-GB" dirty="0" err="1"/>
              <a:t>Modeling</a:t>
            </a:r>
            <a:r>
              <a:rPr lang="en-GB" dirty="0"/>
              <a:t> </a:t>
            </a:r>
            <a:r>
              <a:rPr lang="en-GB" dirty="0" smtClean="0"/>
              <a:t>Workbook</a:t>
            </a:r>
          </a:p>
          <a:p>
            <a:pPr marL="0" indent="0">
              <a:lnSpc>
                <a:spcPct val="100000"/>
              </a:lnSpc>
              <a:spcBef>
                <a:spcPts val="1200"/>
              </a:spcBef>
              <a:buNone/>
            </a:pPr>
            <a:r>
              <a:rPr lang="en-GB" dirty="0" smtClean="0"/>
              <a:t>	ISBN-10</a:t>
            </a:r>
            <a:r>
              <a:rPr lang="en-GB" dirty="0"/>
              <a:t>: 1935504517</a:t>
            </a:r>
          </a:p>
          <a:p>
            <a:pPr marL="0" indent="0">
              <a:lnSpc>
                <a:spcPct val="100000"/>
              </a:lnSpc>
              <a:spcBef>
                <a:spcPts val="1200"/>
              </a:spcBef>
              <a:buNone/>
            </a:pPr>
            <a:r>
              <a:rPr lang="en-GB" dirty="0" smtClean="0"/>
              <a:t>	ISBN-13</a:t>
            </a:r>
            <a:r>
              <a:rPr lang="en-GB" dirty="0"/>
              <a:t>: </a:t>
            </a:r>
            <a:r>
              <a:rPr lang="en-GB" dirty="0" smtClean="0"/>
              <a:t>978-1935504511</a:t>
            </a:r>
          </a:p>
          <a:p>
            <a:pPr marL="0" indent="0">
              <a:buNone/>
            </a:pPr>
            <a:r>
              <a:rPr lang="en-GB" dirty="0"/>
              <a:t>	</a:t>
            </a:r>
          </a:p>
        </p:txBody>
      </p:sp>
    </p:spTree>
    <p:extLst>
      <p:ext uri="{BB962C8B-B14F-4D97-AF65-F5344CB8AC3E}">
        <p14:creationId xmlns:p14="http://schemas.microsoft.com/office/powerpoint/2010/main" val="1541837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History and background</a:t>
            </a:r>
            <a:endParaRPr lang="en-GB" dirty="0"/>
          </a:p>
        </p:txBody>
      </p:sp>
      <p:sp>
        <p:nvSpPr>
          <p:cNvPr id="3" name="Content Placeholder 2"/>
          <p:cNvSpPr>
            <a:spLocks noGrp="1"/>
          </p:cNvSpPr>
          <p:nvPr>
            <p:ph idx="1"/>
          </p:nvPr>
        </p:nvSpPr>
        <p:spPr/>
        <p:txBody>
          <a:bodyPr/>
          <a:lstStyle/>
          <a:p>
            <a:r>
              <a:rPr lang="en-GB" dirty="0" smtClean="0"/>
              <a:t>Flat file database model</a:t>
            </a:r>
          </a:p>
          <a:p>
            <a:pPr marL="0" indent="0">
              <a:buNone/>
            </a:pPr>
            <a:r>
              <a:rPr lang="en-GB" dirty="0" smtClean="0"/>
              <a:t>This is probably the simplest type of database.</a:t>
            </a:r>
          </a:p>
          <a:p>
            <a:pPr marL="0" indent="0">
              <a:buNone/>
            </a:pPr>
            <a:r>
              <a:rPr lang="en-GB" dirty="0" smtClean="0"/>
              <a:t>The data is held in simple, unstructured (non-indexed) files when not in use.</a:t>
            </a:r>
          </a:p>
          <a:p>
            <a:pPr marL="0" indent="0">
              <a:buNone/>
            </a:pPr>
            <a:r>
              <a:rPr lang="en-GB" dirty="0" smtClean="0"/>
              <a:t>When needed, it is read into memory, where it can be manipulated as needed.</a:t>
            </a:r>
          </a:p>
          <a:p>
            <a:pPr marL="0" indent="0">
              <a:buNone/>
            </a:pPr>
            <a:r>
              <a:rPr lang="en-GB" dirty="0" smtClean="0"/>
              <a:t>When finished, the data is written back to the file.</a:t>
            </a:r>
          </a:p>
          <a:p>
            <a:pPr marL="0" indent="0">
              <a:buNone/>
            </a:pPr>
            <a:endParaRPr lang="en-GB" dirty="0"/>
          </a:p>
        </p:txBody>
      </p:sp>
    </p:spTree>
    <p:extLst>
      <p:ext uri="{BB962C8B-B14F-4D97-AF65-F5344CB8AC3E}">
        <p14:creationId xmlns:p14="http://schemas.microsoft.com/office/powerpoint/2010/main" val="915911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History and background</a:t>
            </a:r>
            <a:endParaRPr lang="en-GB" dirty="0"/>
          </a:p>
        </p:txBody>
      </p:sp>
      <p:sp>
        <p:nvSpPr>
          <p:cNvPr id="3" name="Content Placeholder 2"/>
          <p:cNvSpPr>
            <a:spLocks noGrp="1"/>
          </p:cNvSpPr>
          <p:nvPr>
            <p:ph idx="1"/>
          </p:nvPr>
        </p:nvSpPr>
        <p:spPr/>
        <p:txBody>
          <a:bodyPr/>
          <a:lstStyle/>
          <a:p>
            <a:r>
              <a:rPr lang="en-GB" dirty="0" smtClean="0"/>
              <a:t>Hierarchical database model</a:t>
            </a:r>
          </a:p>
          <a:p>
            <a:r>
              <a:rPr lang="en-GB" dirty="0" smtClean="0"/>
              <a:t>Consider this diagram …</a:t>
            </a:r>
          </a:p>
          <a:p>
            <a:endParaRPr lang="en-GB" dirty="0"/>
          </a:p>
          <a:p>
            <a:endParaRPr lang="en-GB" dirty="0" smtClean="0"/>
          </a:p>
          <a:p>
            <a:endParaRPr lang="en-GB" dirty="0" smtClean="0"/>
          </a:p>
          <a:p>
            <a:pPr marL="0" indent="0">
              <a:buNone/>
            </a:pPr>
            <a:r>
              <a:rPr lang="en-GB" sz="1600" dirty="0" smtClean="0"/>
              <a:t>Each box represents a group of data items (entity).</a:t>
            </a:r>
          </a:p>
          <a:p>
            <a:pPr marL="0" indent="0">
              <a:buNone/>
            </a:pPr>
            <a:r>
              <a:rPr lang="en-GB" sz="1600" dirty="0" smtClean="0"/>
              <a:t>In order to find out the details of the petrol engine for your car from the database, you first need the cars identifier, this allows you to retrieve the engine information, which in turn allows you to retrieve the information specific to the petrol variant.</a:t>
            </a:r>
            <a:endParaRPr lang="en-GB" sz="1600" dirty="0"/>
          </a:p>
        </p:txBody>
      </p:sp>
      <p:sp>
        <p:nvSpPr>
          <p:cNvPr id="4" name="TextBox 3"/>
          <p:cNvSpPr txBox="1"/>
          <p:nvPr/>
        </p:nvSpPr>
        <p:spPr>
          <a:xfrm>
            <a:off x="3228975" y="2609849"/>
            <a:ext cx="1047750" cy="246221"/>
          </a:xfrm>
          <a:prstGeom prst="rect">
            <a:avLst/>
          </a:prstGeom>
          <a:noFill/>
          <a:ln>
            <a:solidFill>
              <a:srgbClr val="000000"/>
            </a:solidFill>
          </a:ln>
        </p:spPr>
        <p:txBody>
          <a:bodyPr wrap="square" rtlCol="0">
            <a:spAutoFit/>
          </a:bodyPr>
          <a:lstStyle/>
          <a:p>
            <a:r>
              <a:rPr lang="en-GB" dirty="0" smtClean="0"/>
              <a:t>Car</a:t>
            </a:r>
            <a:endParaRPr lang="en-GB" dirty="0"/>
          </a:p>
        </p:txBody>
      </p:sp>
      <p:sp>
        <p:nvSpPr>
          <p:cNvPr id="8" name="TextBox 7"/>
          <p:cNvSpPr txBox="1"/>
          <p:nvPr/>
        </p:nvSpPr>
        <p:spPr>
          <a:xfrm>
            <a:off x="876300" y="3333750"/>
            <a:ext cx="1047750" cy="246221"/>
          </a:xfrm>
          <a:prstGeom prst="rect">
            <a:avLst/>
          </a:prstGeom>
          <a:noFill/>
          <a:ln>
            <a:solidFill>
              <a:srgbClr val="000000"/>
            </a:solidFill>
          </a:ln>
        </p:spPr>
        <p:txBody>
          <a:bodyPr wrap="square" rtlCol="0">
            <a:spAutoFit/>
          </a:bodyPr>
          <a:lstStyle/>
          <a:p>
            <a:r>
              <a:rPr lang="en-GB" dirty="0" smtClean="0"/>
              <a:t>Engine</a:t>
            </a:r>
            <a:endParaRPr lang="en-GB" dirty="0"/>
          </a:p>
        </p:txBody>
      </p:sp>
      <p:sp>
        <p:nvSpPr>
          <p:cNvPr id="9" name="TextBox 8"/>
          <p:cNvSpPr txBox="1"/>
          <p:nvPr/>
        </p:nvSpPr>
        <p:spPr>
          <a:xfrm>
            <a:off x="3228975" y="3333749"/>
            <a:ext cx="1047750" cy="246221"/>
          </a:xfrm>
          <a:prstGeom prst="rect">
            <a:avLst/>
          </a:prstGeom>
          <a:noFill/>
          <a:ln>
            <a:solidFill>
              <a:srgbClr val="000000"/>
            </a:solidFill>
          </a:ln>
        </p:spPr>
        <p:txBody>
          <a:bodyPr wrap="square" rtlCol="0">
            <a:spAutoFit/>
          </a:bodyPr>
          <a:lstStyle/>
          <a:p>
            <a:r>
              <a:rPr lang="en-GB" dirty="0" smtClean="0"/>
              <a:t>Gearbox</a:t>
            </a:r>
            <a:endParaRPr lang="en-GB" dirty="0"/>
          </a:p>
        </p:txBody>
      </p:sp>
      <p:sp>
        <p:nvSpPr>
          <p:cNvPr id="10" name="TextBox 9"/>
          <p:cNvSpPr txBox="1"/>
          <p:nvPr/>
        </p:nvSpPr>
        <p:spPr>
          <a:xfrm>
            <a:off x="6162675" y="3333750"/>
            <a:ext cx="1047750" cy="246221"/>
          </a:xfrm>
          <a:prstGeom prst="rect">
            <a:avLst/>
          </a:prstGeom>
          <a:noFill/>
          <a:ln>
            <a:solidFill>
              <a:srgbClr val="000000"/>
            </a:solidFill>
          </a:ln>
        </p:spPr>
        <p:txBody>
          <a:bodyPr wrap="square" rtlCol="0">
            <a:spAutoFit/>
          </a:bodyPr>
          <a:lstStyle/>
          <a:p>
            <a:r>
              <a:rPr lang="en-GB" dirty="0" smtClean="0"/>
              <a:t>Body</a:t>
            </a:r>
            <a:endParaRPr lang="en-GB" dirty="0"/>
          </a:p>
        </p:txBody>
      </p:sp>
      <p:sp>
        <p:nvSpPr>
          <p:cNvPr id="11" name="TextBox 10"/>
          <p:cNvSpPr txBox="1"/>
          <p:nvPr/>
        </p:nvSpPr>
        <p:spPr>
          <a:xfrm>
            <a:off x="3781425" y="3886200"/>
            <a:ext cx="1047750" cy="246221"/>
          </a:xfrm>
          <a:prstGeom prst="rect">
            <a:avLst/>
          </a:prstGeom>
          <a:noFill/>
          <a:ln>
            <a:solidFill>
              <a:srgbClr val="000000"/>
            </a:solidFill>
          </a:ln>
        </p:spPr>
        <p:txBody>
          <a:bodyPr wrap="square" rtlCol="0">
            <a:spAutoFit/>
          </a:bodyPr>
          <a:lstStyle/>
          <a:p>
            <a:r>
              <a:rPr lang="en-GB" dirty="0" smtClean="0"/>
              <a:t>Automatic</a:t>
            </a:r>
            <a:endParaRPr lang="en-GB" dirty="0"/>
          </a:p>
        </p:txBody>
      </p:sp>
      <p:sp>
        <p:nvSpPr>
          <p:cNvPr id="12" name="TextBox 11"/>
          <p:cNvSpPr txBox="1"/>
          <p:nvPr/>
        </p:nvSpPr>
        <p:spPr>
          <a:xfrm>
            <a:off x="4972050" y="3886200"/>
            <a:ext cx="1047750" cy="246221"/>
          </a:xfrm>
          <a:prstGeom prst="rect">
            <a:avLst/>
          </a:prstGeom>
          <a:noFill/>
          <a:ln>
            <a:solidFill>
              <a:srgbClr val="000000"/>
            </a:solidFill>
          </a:ln>
        </p:spPr>
        <p:txBody>
          <a:bodyPr wrap="square" rtlCol="0">
            <a:spAutoFit/>
          </a:bodyPr>
          <a:lstStyle/>
          <a:p>
            <a:r>
              <a:rPr lang="en-GB" dirty="0" smtClean="0"/>
              <a:t>Saloon</a:t>
            </a:r>
            <a:endParaRPr lang="en-GB" dirty="0"/>
          </a:p>
        </p:txBody>
      </p:sp>
      <p:sp>
        <p:nvSpPr>
          <p:cNvPr id="13" name="TextBox 12"/>
          <p:cNvSpPr txBox="1"/>
          <p:nvPr/>
        </p:nvSpPr>
        <p:spPr>
          <a:xfrm>
            <a:off x="6162675" y="3886200"/>
            <a:ext cx="1047750" cy="246221"/>
          </a:xfrm>
          <a:prstGeom prst="rect">
            <a:avLst/>
          </a:prstGeom>
          <a:noFill/>
          <a:ln>
            <a:solidFill>
              <a:srgbClr val="000000"/>
            </a:solidFill>
          </a:ln>
        </p:spPr>
        <p:txBody>
          <a:bodyPr wrap="square" rtlCol="0">
            <a:spAutoFit/>
          </a:bodyPr>
          <a:lstStyle/>
          <a:p>
            <a:r>
              <a:rPr lang="en-GB" dirty="0" smtClean="0"/>
              <a:t>Hatchback</a:t>
            </a:r>
            <a:endParaRPr lang="en-GB" dirty="0"/>
          </a:p>
        </p:txBody>
      </p:sp>
      <p:sp>
        <p:nvSpPr>
          <p:cNvPr id="14" name="TextBox 13"/>
          <p:cNvSpPr txBox="1"/>
          <p:nvPr/>
        </p:nvSpPr>
        <p:spPr>
          <a:xfrm>
            <a:off x="2590800" y="3886200"/>
            <a:ext cx="1047750" cy="246221"/>
          </a:xfrm>
          <a:prstGeom prst="rect">
            <a:avLst/>
          </a:prstGeom>
          <a:noFill/>
          <a:ln>
            <a:solidFill>
              <a:srgbClr val="000000"/>
            </a:solidFill>
          </a:ln>
        </p:spPr>
        <p:txBody>
          <a:bodyPr wrap="square" rtlCol="0">
            <a:spAutoFit/>
          </a:bodyPr>
          <a:lstStyle/>
          <a:p>
            <a:r>
              <a:rPr lang="en-GB" dirty="0" smtClean="0"/>
              <a:t>Manual</a:t>
            </a:r>
            <a:endParaRPr lang="en-GB" dirty="0"/>
          </a:p>
        </p:txBody>
      </p:sp>
      <p:sp>
        <p:nvSpPr>
          <p:cNvPr id="15" name="TextBox 14"/>
          <p:cNvSpPr txBox="1"/>
          <p:nvPr/>
        </p:nvSpPr>
        <p:spPr>
          <a:xfrm>
            <a:off x="1400175" y="3886200"/>
            <a:ext cx="1047750" cy="246221"/>
          </a:xfrm>
          <a:prstGeom prst="rect">
            <a:avLst/>
          </a:prstGeom>
          <a:noFill/>
          <a:ln>
            <a:solidFill>
              <a:srgbClr val="000000"/>
            </a:solidFill>
          </a:ln>
        </p:spPr>
        <p:txBody>
          <a:bodyPr wrap="square" rtlCol="0">
            <a:spAutoFit/>
          </a:bodyPr>
          <a:lstStyle/>
          <a:p>
            <a:r>
              <a:rPr lang="en-GB" dirty="0" smtClean="0"/>
              <a:t>Diesel</a:t>
            </a:r>
            <a:endParaRPr lang="en-GB" dirty="0"/>
          </a:p>
        </p:txBody>
      </p:sp>
      <p:sp>
        <p:nvSpPr>
          <p:cNvPr id="16" name="TextBox 15"/>
          <p:cNvSpPr txBox="1"/>
          <p:nvPr/>
        </p:nvSpPr>
        <p:spPr>
          <a:xfrm>
            <a:off x="7353300" y="3886200"/>
            <a:ext cx="1047750" cy="246221"/>
          </a:xfrm>
          <a:prstGeom prst="rect">
            <a:avLst/>
          </a:prstGeom>
          <a:noFill/>
          <a:ln>
            <a:solidFill>
              <a:srgbClr val="000000"/>
            </a:solidFill>
          </a:ln>
        </p:spPr>
        <p:txBody>
          <a:bodyPr wrap="square" rtlCol="0">
            <a:spAutoFit/>
          </a:bodyPr>
          <a:lstStyle/>
          <a:p>
            <a:r>
              <a:rPr lang="en-GB" dirty="0" smtClean="0"/>
              <a:t>Estate</a:t>
            </a:r>
            <a:endParaRPr lang="en-GB" dirty="0"/>
          </a:p>
        </p:txBody>
      </p:sp>
      <p:sp>
        <p:nvSpPr>
          <p:cNvPr id="17" name="TextBox 16"/>
          <p:cNvSpPr txBox="1"/>
          <p:nvPr/>
        </p:nvSpPr>
        <p:spPr>
          <a:xfrm>
            <a:off x="209550" y="3886200"/>
            <a:ext cx="1047750" cy="246221"/>
          </a:xfrm>
          <a:prstGeom prst="rect">
            <a:avLst/>
          </a:prstGeom>
          <a:noFill/>
          <a:ln>
            <a:solidFill>
              <a:srgbClr val="000000"/>
            </a:solidFill>
          </a:ln>
        </p:spPr>
        <p:txBody>
          <a:bodyPr wrap="square" rtlCol="0">
            <a:spAutoFit/>
          </a:bodyPr>
          <a:lstStyle/>
          <a:p>
            <a:r>
              <a:rPr lang="en-GB" dirty="0" smtClean="0"/>
              <a:t>Petrol</a:t>
            </a:r>
            <a:endParaRPr lang="en-GB" dirty="0"/>
          </a:p>
        </p:txBody>
      </p:sp>
      <p:cxnSp>
        <p:nvCxnSpPr>
          <p:cNvPr id="19" name="Straight Connector 18"/>
          <p:cNvCxnSpPr>
            <a:stCxn id="4" idx="2"/>
            <a:endCxn id="9" idx="0"/>
          </p:cNvCxnSpPr>
          <p:nvPr/>
        </p:nvCxnSpPr>
        <p:spPr bwMode="auto">
          <a:xfrm>
            <a:off x="3752850" y="2856070"/>
            <a:ext cx="0" cy="47767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a:stCxn id="4" idx="2"/>
            <a:endCxn id="10" idx="0"/>
          </p:cNvCxnSpPr>
          <p:nvPr/>
        </p:nvCxnSpPr>
        <p:spPr bwMode="auto">
          <a:xfrm>
            <a:off x="3752850" y="2856070"/>
            <a:ext cx="2933700" cy="4776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a:stCxn id="4" idx="2"/>
            <a:endCxn id="8" idx="0"/>
          </p:cNvCxnSpPr>
          <p:nvPr/>
        </p:nvCxnSpPr>
        <p:spPr bwMode="auto">
          <a:xfrm flipH="1">
            <a:off x="1400175" y="2856070"/>
            <a:ext cx="2352675" cy="4776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a:stCxn id="10" idx="2"/>
            <a:endCxn id="16" idx="0"/>
          </p:cNvCxnSpPr>
          <p:nvPr/>
        </p:nvCxnSpPr>
        <p:spPr bwMode="auto">
          <a:xfrm>
            <a:off x="6686550" y="3579971"/>
            <a:ext cx="1190625" cy="30622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a:stCxn id="10" idx="2"/>
            <a:endCxn id="13" idx="0"/>
          </p:cNvCxnSpPr>
          <p:nvPr/>
        </p:nvCxnSpPr>
        <p:spPr bwMode="auto">
          <a:xfrm>
            <a:off x="6686550" y="3579971"/>
            <a:ext cx="0" cy="30622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a:stCxn id="10" idx="2"/>
            <a:endCxn id="12" idx="0"/>
          </p:cNvCxnSpPr>
          <p:nvPr/>
        </p:nvCxnSpPr>
        <p:spPr bwMode="auto">
          <a:xfrm flipH="1">
            <a:off x="5495925" y="3579971"/>
            <a:ext cx="1190625" cy="30622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a:stCxn id="9" idx="2"/>
            <a:endCxn id="11" idx="0"/>
          </p:cNvCxnSpPr>
          <p:nvPr/>
        </p:nvCxnSpPr>
        <p:spPr bwMode="auto">
          <a:xfrm>
            <a:off x="3752850" y="3579970"/>
            <a:ext cx="552450" cy="30623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a:stCxn id="9" idx="2"/>
            <a:endCxn id="14" idx="0"/>
          </p:cNvCxnSpPr>
          <p:nvPr/>
        </p:nvCxnSpPr>
        <p:spPr bwMode="auto">
          <a:xfrm flipH="1">
            <a:off x="3114675" y="3579970"/>
            <a:ext cx="638175" cy="30623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p:cNvCxnSpPr>
            <a:stCxn id="8" idx="2"/>
            <a:endCxn id="15" idx="0"/>
          </p:cNvCxnSpPr>
          <p:nvPr/>
        </p:nvCxnSpPr>
        <p:spPr bwMode="auto">
          <a:xfrm>
            <a:off x="1400175" y="3579971"/>
            <a:ext cx="523875" cy="30622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a:stCxn id="8" idx="2"/>
            <a:endCxn id="17" idx="0"/>
          </p:cNvCxnSpPr>
          <p:nvPr/>
        </p:nvCxnSpPr>
        <p:spPr bwMode="auto">
          <a:xfrm flipH="1">
            <a:off x="733425" y="3579971"/>
            <a:ext cx="666750" cy="306229"/>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504330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History and background</a:t>
            </a:r>
            <a:endParaRPr lang="en-GB" dirty="0"/>
          </a:p>
        </p:txBody>
      </p:sp>
      <p:sp>
        <p:nvSpPr>
          <p:cNvPr id="3" name="Content Placeholder 2"/>
          <p:cNvSpPr>
            <a:spLocks noGrp="1"/>
          </p:cNvSpPr>
          <p:nvPr>
            <p:ph idx="1"/>
          </p:nvPr>
        </p:nvSpPr>
        <p:spPr/>
        <p:txBody>
          <a:bodyPr/>
          <a:lstStyle/>
          <a:p>
            <a:r>
              <a:rPr lang="en-GB" dirty="0" smtClean="0"/>
              <a:t>Network database model</a:t>
            </a:r>
          </a:p>
          <a:p>
            <a:pPr marL="0" indent="0">
              <a:buNone/>
            </a:pPr>
            <a:r>
              <a:rPr lang="en-GB" dirty="0"/>
              <a:t>	</a:t>
            </a:r>
            <a:r>
              <a:rPr lang="en-GB" dirty="0" smtClean="0"/>
              <a:t>Parent		Child</a:t>
            </a:r>
          </a:p>
          <a:p>
            <a:pPr marL="0" indent="0">
              <a:buNone/>
            </a:pPr>
            <a:endParaRPr lang="en-GB" dirty="0"/>
          </a:p>
          <a:p>
            <a:pPr marL="0" indent="0">
              <a:buNone/>
            </a:pPr>
            <a:endParaRPr lang="en-GB" dirty="0" smtClean="0"/>
          </a:p>
          <a:p>
            <a:pPr marL="0" indent="0">
              <a:buNone/>
            </a:pPr>
            <a:endParaRPr lang="en-GB" dirty="0"/>
          </a:p>
          <a:p>
            <a:pPr marL="0" indent="0">
              <a:buNone/>
            </a:pPr>
            <a:endParaRPr lang="en-GB" sz="1600" dirty="0" smtClean="0"/>
          </a:p>
          <a:p>
            <a:pPr marL="0" indent="0">
              <a:buNone/>
            </a:pPr>
            <a:r>
              <a:rPr lang="en-GB" sz="1600" dirty="0" smtClean="0"/>
              <a:t>Customer B is associated with invoices 4, 6 and 8.</a:t>
            </a:r>
          </a:p>
          <a:p>
            <a:pPr marL="0" indent="0">
              <a:buNone/>
            </a:pPr>
            <a:r>
              <a:rPr lang="en-GB" sz="1600" dirty="0" smtClean="0"/>
              <a:t>There is a link between Customer B and invoice 4, but none directly between Customer B and invoices 6 and 8, these are managed in the child.</a:t>
            </a:r>
          </a:p>
        </p:txBody>
      </p:sp>
      <p:sp>
        <p:nvSpPr>
          <p:cNvPr id="5" name="TextBox 4"/>
          <p:cNvSpPr txBox="1"/>
          <p:nvPr/>
        </p:nvSpPr>
        <p:spPr>
          <a:xfrm>
            <a:off x="914400" y="2398872"/>
            <a:ext cx="1714500" cy="247650"/>
          </a:xfrm>
          <a:prstGeom prst="rect">
            <a:avLst/>
          </a:prstGeom>
          <a:noFill/>
          <a:ln>
            <a:solidFill>
              <a:srgbClr val="000000"/>
            </a:solidFill>
          </a:ln>
        </p:spPr>
        <p:txBody>
          <a:bodyPr wrap="square" rtlCol="0">
            <a:spAutoFit/>
          </a:bodyPr>
          <a:lstStyle/>
          <a:p>
            <a:r>
              <a:rPr lang="en-GB" dirty="0" smtClean="0"/>
              <a:t>Customer A</a:t>
            </a:r>
            <a:endParaRPr lang="en-GB" dirty="0"/>
          </a:p>
        </p:txBody>
      </p:sp>
      <p:sp>
        <p:nvSpPr>
          <p:cNvPr id="6" name="TextBox 5"/>
          <p:cNvSpPr txBox="1"/>
          <p:nvPr/>
        </p:nvSpPr>
        <p:spPr>
          <a:xfrm>
            <a:off x="914400" y="2646522"/>
            <a:ext cx="1714500" cy="247650"/>
          </a:xfrm>
          <a:prstGeom prst="rect">
            <a:avLst/>
          </a:prstGeom>
          <a:solidFill>
            <a:schemeClr val="bg1">
              <a:lumMod val="85000"/>
            </a:schemeClr>
          </a:solidFill>
          <a:ln>
            <a:solidFill>
              <a:srgbClr val="000000"/>
            </a:solidFill>
          </a:ln>
        </p:spPr>
        <p:txBody>
          <a:bodyPr wrap="square" rtlCol="0">
            <a:spAutoFit/>
          </a:bodyPr>
          <a:lstStyle/>
          <a:p>
            <a:r>
              <a:rPr lang="en-GB" dirty="0" smtClean="0"/>
              <a:t>Customer B</a:t>
            </a:r>
            <a:endParaRPr lang="en-GB" dirty="0"/>
          </a:p>
        </p:txBody>
      </p:sp>
      <p:sp>
        <p:nvSpPr>
          <p:cNvPr id="7" name="TextBox 6"/>
          <p:cNvSpPr txBox="1"/>
          <p:nvPr/>
        </p:nvSpPr>
        <p:spPr>
          <a:xfrm>
            <a:off x="914400" y="2894172"/>
            <a:ext cx="1714500" cy="247650"/>
          </a:xfrm>
          <a:prstGeom prst="rect">
            <a:avLst/>
          </a:prstGeom>
          <a:noFill/>
          <a:ln>
            <a:solidFill>
              <a:srgbClr val="000000"/>
            </a:solidFill>
          </a:ln>
        </p:spPr>
        <p:txBody>
          <a:bodyPr wrap="square" rtlCol="0">
            <a:spAutoFit/>
          </a:bodyPr>
          <a:lstStyle/>
          <a:p>
            <a:r>
              <a:rPr lang="en-GB" dirty="0" smtClean="0"/>
              <a:t>Customer C</a:t>
            </a:r>
            <a:endParaRPr lang="en-GB" dirty="0"/>
          </a:p>
        </p:txBody>
      </p:sp>
      <p:sp>
        <p:nvSpPr>
          <p:cNvPr id="8" name="TextBox 7"/>
          <p:cNvSpPr txBox="1"/>
          <p:nvPr/>
        </p:nvSpPr>
        <p:spPr>
          <a:xfrm>
            <a:off x="914400" y="3141822"/>
            <a:ext cx="1714500" cy="247650"/>
          </a:xfrm>
          <a:prstGeom prst="rect">
            <a:avLst/>
          </a:prstGeom>
          <a:noFill/>
          <a:ln>
            <a:solidFill>
              <a:srgbClr val="000000"/>
            </a:solidFill>
          </a:ln>
        </p:spPr>
        <p:txBody>
          <a:bodyPr wrap="square" rtlCol="0">
            <a:spAutoFit/>
          </a:bodyPr>
          <a:lstStyle/>
          <a:p>
            <a:r>
              <a:rPr lang="en-GB" dirty="0" smtClean="0"/>
              <a:t>Customer D</a:t>
            </a:r>
            <a:endParaRPr lang="en-GB" dirty="0"/>
          </a:p>
        </p:txBody>
      </p:sp>
      <p:sp>
        <p:nvSpPr>
          <p:cNvPr id="9" name="TextBox 8"/>
          <p:cNvSpPr txBox="1"/>
          <p:nvPr/>
        </p:nvSpPr>
        <p:spPr>
          <a:xfrm>
            <a:off x="914400" y="3389472"/>
            <a:ext cx="1714500" cy="247650"/>
          </a:xfrm>
          <a:prstGeom prst="rect">
            <a:avLst/>
          </a:prstGeom>
          <a:noFill/>
          <a:ln>
            <a:solidFill>
              <a:srgbClr val="000000"/>
            </a:solidFill>
          </a:ln>
        </p:spPr>
        <p:txBody>
          <a:bodyPr wrap="square" rtlCol="0">
            <a:spAutoFit/>
          </a:bodyPr>
          <a:lstStyle/>
          <a:p>
            <a:r>
              <a:rPr lang="en-GB" dirty="0" smtClean="0"/>
              <a:t>Customer E</a:t>
            </a:r>
            <a:endParaRPr lang="en-GB" dirty="0"/>
          </a:p>
        </p:txBody>
      </p:sp>
      <p:sp>
        <p:nvSpPr>
          <p:cNvPr id="10" name="TextBox 9"/>
          <p:cNvSpPr txBox="1"/>
          <p:nvPr/>
        </p:nvSpPr>
        <p:spPr>
          <a:xfrm>
            <a:off x="914400" y="3637122"/>
            <a:ext cx="1714500" cy="247650"/>
          </a:xfrm>
          <a:prstGeom prst="rect">
            <a:avLst/>
          </a:prstGeom>
          <a:noFill/>
          <a:ln>
            <a:solidFill>
              <a:srgbClr val="000000"/>
            </a:solidFill>
          </a:ln>
        </p:spPr>
        <p:txBody>
          <a:bodyPr wrap="square" rtlCol="0">
            <a:spAutoFit/>
          </a:bodyPr>
          <a:lstStyle/>
          <a:p>
            <a:r>
              <a:rPr lang="en-GB" dirty="0" smtClean="0"/>
              <a:t>Customer F</a:t>
            </a:r>
            <a:endParaRPr lang="en-GB" dirty="0"/>
          </a:p>
        </p:txBody>
      </p:sp>
      <p:sp>
        <p:nvSpPr>
          <p:cNvPr id="11" name="TextBox 10"/>
          <p:cNvSpPr txBox="1"/>
          <p:nvPr/>
        </p:nvSpPr>
        <p:spPr>
          <a:xfrm>
            <a:off x="914400" y="3884772"/>
            <a:ext cx="1714500" cy="247650"/>
          </a:xfrm>
          <a:prstGeom prst="rect">
            <a:avLst/>
          </a:prstGeom>
          <a:noFill/>
          <a:ln>
            <a:solidFill>
              <a:srgbClr val="000000"/>
            </a:solidFill>
          </a:ln>
        </p:spPr>
        <p:txBody>
          <a:bodyPr wrap="square" rtlCol="0">
            <a:spAutoFit/>
          </a:bodyPr>
          <a:lstStyle/>
          <a:p>
            <a:r>
              <a:rPr lang="en-GB" dirty="0" smtClean="0"/>
              <a:t>Customer G</a:t>
            </a:r>
            <a:endParaRPr lang="en-GB" dirty="0"/>
          </a:p>
        </p:txBody>
      </p:sp>
      <p:sp>
        <p:nvSpPr>
          <p:cNvPr id="12" name="TextBox 11"/>
          <p:cNvSpPr txBox="1"/>
          <p:nvPr/>
        </p:nvSpPr>
        <p:spPr>
          <a:xfrm>
            <a:off x="914400" y="4132422"/>
            <a:ext cx="1714500" cy="247650"/>
          </a:xfrm>
          <a:prstGeom prst="rect">
            <a:avLst/>
          </a:prstGeom>
          <a:noFill/>
          <a:ln>
            <a:solidFill>
              <a:srgbClr val="000000"/>
            </a:solidFill>
          </a:ln>
        </p:spPr>
        <p:txBody>
          <a:bodyPr wrap="square" rtlCol="0">
            <a:spAutoFit/>
          </a:bodyPr>
          <a:lstStyle/>
          <a:p>
            <a:r>
              <a:rPr lang="en-GB" dirty="0" smtClean="0"/>
              <a:t>Customer H</a:t>
            </a:r>
            <a:endParaRPr lang="en-GB" dirty="0"/>
          </a:p>
        </p:txBody>
      </p:sp>
      <p:sp>
        <p:nvSpPr>
          <p:cNvPr id="13" name="TextBox 12"/>
          <p:cNvSpPr txBox="1"/>
          <p:nvPr/>
        </p:nvSpPr>
        <p:spPr>
          <a:xfrm>
            <a:off x="3562350" y="2398872"/>
            <a:ext cx="1714500" cy="247650"/>
          </a:xfrm>
          <a:prstGeom prst="rect">
            <a:avLst/>
          </a:prstGeom>
          <a:noFill/>
          <a:ln>
            <a:solidFill>
              <a:srgbClr val="000000"/>
            </a:solidFill>
          </a:ln>
        </p:spPr>
        <p:txBody>
          <a:bodyPr wrap="square" rtlCol="0">
            <a:spAutoFit/>
          </a:bodyPr>
          <a:lstStyle/>
          <a:p>
            <a:r>
              <a:rPr lang="en-GB" dirty="0" smtClean="0"/>
              <a:t>Invoice 1</a:t>
            </a:r>
            <a:endParaRPr lang="en-GB" dirty="0"/>
          </a:p>
        </p:txBody>
      </p:sp>
      <p:sp>
        <p:nvSpPr>
          <p:cNvPr id="14" name="TextBox 13"/>
          <p:cNvSpPr txBox="1"/>
          <p:nvPr/>
        </p:nvSpPr>
        <p:spPr>
          <a:xfrm>
            <a:off x="3562350" y="2646522"/>
            <a:ext cx="1714500" cy="247650"/>
          </a:xfrm>
          <a:prstGeom prst="rect">
            <a:avLst/>
          </a:prstGeom>
          <a:noFill/>
          <a:ln>
            <a:solidFill>
              <a:srgbClr val="000000"/>
            </a:solidFill>
          </a:ln>
        </p:spPr>
        <p:txBody>
          <a:bodyPr wrap="square" rtlCol="0">
            <a:spAutoFit/>
          </a:bodyPr>
          <a:lstStyle/>
          <a:p>
            <a:r>
              <a:rPr lang="en-GB" dirty="0" smtClean="0"/>
              <a:t>Invoice 2</a:t>
            </a:r>
            <a:endParaRPr lang="en-GB" dirty="0"/>
          </a:p>
        </p:txBody>
      </p:sp>
      <p:sp>
        <p:nvSpPr>
          <p:cNvPr id="15" name="TextBox 14"/>
          <p:cNvSpPr txBox="1"/>
          <p:nvPr/>
        </p:nvSpPr>
        <p:spPr>
          <a:xfrm>
            <a:off x="3562350" y="2894172"/>
            <a:ext cx="1714500" cy="247650"/>
          </a:xfrm>
          <a:prstGeom prst="rect">
            <a:avLst/>
          </a:prstGeom>
          <a:noFill/>
          <a:ln>
            <a:solidFill>
              <a:srgbClr val="000000"/>
            </a:solidFill>
          </a:ln>
        </p:spPr>
        <p:txBody>
          <a:bodyPr wrap="square" rtlCol="0">
            <a:spAutoFit/>
          </a:bodyPr>
          <a:lstStyle/>
          <a:p>
            <a:r>
              <a:rPr lang="en-GB" dirty="0" smtClean="0"/>
              <a:t>Invoice 3</a:t>
            </a:r>
            <a:endParaRPr lang="en-GB" dirty="0"/>
          </a:p>
        </p:txBody>
      </p:sp>
      <p:sp>
        <p:nvSpPr>
          <p:cNvPr id="16" name="TextBox 15"/>
          <p:cNvSpPr txBox="1"/>
          <p:nvPr/>
        </p:nvSpPr>
        <p:spPr>
          <a:xfrm>
            <a:off x="3562350" y="3141822"/>
            <a:ext cx="1714500" cy="247650"/>
          </a:xfrm>
          <a:prstGeom prst="rect">
            <a:avLst/>
          </a:prstGeom>
          <a:solidFill>
            <a:schemeClr val="bg1">
              <a:lumMod val="85000"/>
            </a:schemeClr>
          </a:solidFill>
          <a:ln>
            <a:solidFill>
              <a:srgbClr val="000000"/>
            </a:solidFill>
          </a:ln>
        </p:spPr>
        <p:txBody>
          <a:bodyPr wrap="square" rtlCol="0">
            <a:spAutoFit/>
          </a:bodyPr>
          <a:lstStyle/>
          <a:p>
            <a:r>
              <a:rPr lang="en-GB" dirty="0" smtClean="0"/>
              <a:t>Invoice 4</a:t>
            </a:r>
            <a:endParaRPr lang="en-GB" dirty="0"/>
          </a:p>
        </p:txBody>
      </p:sp>
      <p:sp>
        <p:nvSpPr>
          <p:cNvPr id="17" name="TextBox 16"/>
          <p:cNvSpPr txBox="1"/>
          <p:nvPr/>
        </p:nvSpPr>
        <p:spPr>
          <a:xfrm>
            <a:off x="3562350" y="3389472"/>
            <a:ext cx="1714500" cy="247650"/>
          </a:xfrm>
          <a:prstGeom prst="rect">
            <a:avLst/>
          </a:prstGeom>
          <a:noFill/>
          <a:ln>
            <a:solidFill>
              <a:srgbClr val="000000"/>
            </a:solidFill>
          </a:ln>
        </p:spPr>
        <p:txBody>
          <a:bodyPr wrap="square" rtlCol="0">
            <a:spAutoFit/>
          </a:bodyPr>
          <a:lstStyle/>
          <a:p>
            <a:r>
              <a:rPr lang="en-GB" dirty="0" smtClean="0"/>
              <a:t>Invoice 5</a:t>
            </a:r>
            <a:endParaRPr lang="en-GB" dirty="0"/>
          </a:p>
        </p:txBody>
      </p:sp>
      <p:sp>
        <p:nvSpPr>
          <p:cNvPr id="18" name="TextBox 17"/>
          <p:cNvSpPr txBox="1"/>
          <p:nvPr/>
        </p:nvSpPr>
        <p:spPr>
          <a:xfrm>
            <a:off x="3562350" y="3637122"/>
            <a:ext cx="1714500" cy="247650"/>
          </a:xfrm>
          <a:prstGeom prst="rect">
            <a:avLst/>
          </a:prstGeom>
          <a:solidFill>
            <a:schemeClr val="bg1">
              <a:lumMod val="85000"/>
            </a:schemeClr>
          </a:solidFill>
          <a:ln>
            <a:solidFill>
              <a:srgbClr val="000000"/>
            </a:solidFill>
          </a:ln>
        </p:spPr>
        <p:txBody>
          <a:bodyPr wrap="square" rtlCol="0">
            <a:spAutoFit/>
          </a:bodyPr>
          <a:lstStyle/>
          <a:p>
            <a:r>
              <a:rPr lang="en-GB" dirty="0" smtClean="0"/>
              <a:t>Invoice 6</a:t>
            </a:r>
            <a:endParaRPr lang="en-GB" dirty="0"/>
          </a:p>
        </p:txBody>
      </p:sp>
      <p:sp>
        <p:nvSpPr>
          <p:cNvPr id="19" name="TextBox 18"/>
          <p:cNvSpPr txBox="1"/>
          <p:nvPr/>
        </p:nvSpPr>
        <p:spPr>
          <a:xfrm>
            <a:off x="3562350" y="3884772"/>
            <a:ext cx="1714500" cy="247650"/>
          </a:xfrm>
          <a:prstGeom prst="rect">
            <a:avLst/>
          </a:prstGeom>
          <a:noFill/>
          <a:ln>
            <a:solidFill>
              <a:srgbClr val="000000"/>
            </a:solidFill>
          </a:ln>
        </p:spPr>
        <p:txBody>
          <a:bodyPr wrap="square" rtlCol="0">
            <a:spAutoFit/>
          </a:bodyPr>
          <a:lstStyle/>
          <a:p>
            <a:r>
              <a:rPr lang="en-GB" dirty="0" smtClean="0"/>
              <a:t>Invoice 7</a:t>
            </a:r>
            <a:endParaRPr lang="en-GB" dirty="0"/>
          </a:p>
        </p:txBody>
      </p:sp>
      <p:sp>
        <p:nvSpPr>
          <p:cNvPr id="20" name="TextBox 19"/>
          <p:cNvSpPr txBox="1"/>
          <p:nvPr/>
        </p:nvSpPr>
        <p:spPr>
          <a:xfrm>
            <a:off x="3562350" y="4132422"/>
            <a:ext cx="1714500" cy="247650"/>
          </a:xfrm>
          <a:prstGeom prst="rect">
            <a:avLst/>
          </a:prstGeom>
          <a:solidFill>
            <a:schemeClr val="bg1">
              <a:lumMod val="85000"/>
            </a:schemeClr>
          </a:solidFill>
          <a:ln>
            <a:solidFill>
              <a:srgbClr val="000000"/>
            </a:solidFill>
          </a:ln>
        </p:spPr>
        <p:txBody>
          <a:bodyPr wrap="square" rtlCol="0">
            <a:spAutoFit/>
          </a:bodyPr>
          <a:lstStyle/>
          <a:p>
            <a:r>
              <a:rPr lang="en-GB" dirty="0" smtClean="0"/>
              <a:t>Invoice 8</a:t>
            </a:r>
            <a:endParaRPr lang="en-GB" dirty="0"/>
          </a:p>
        </p:txBody>
      </p:sp>
      <p:cxnSp>
        <p:nvCxnSpPr>
          <p:cNvPr id="22" name="Straight Arrow Connector 21"/>
          <p:cNvCxnSpPr>
            <a:stCxn id="6" idx="3"/>
            <a:endCxn id="16" idx="1"/>
          </p:cNvCxnSpPr>
          <p:nvPr/>
        </p:nvCxnSpPr>
        <p:spPr bwMode="auto">
          <a:xfrm>
            <a:off x="2628900" y="2770347"/>
            <a:ext cx="933450" cy="495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Straight Arrow Connector 33"/>
          <p:cNvCxnSpPr/>
          <p:nvPr/>
        </p:nvCxnSpPr>
        <p:spPr bwMode="auto">
          <a:xfrm>
            <a:off x="4648200" y="3265647"/>
            <a:ext cx="0" cy="49530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35" name="Straight Arrow Connector 34"/>
          <p:cNvCxnSpPr/>
          <p:nvPr/>
        </p:nvCxnSpPr>
        <p:spPr bwMode="auto">
          <a:xfrm>
            <a:off x="4876800" y="3760947"/>
            <a:ext cx="0" cy="495300"/>
          </a:xfrm>
          <a:prstGeom prst="straightConnector1">
            <a:avLst/>
          </a:prstGeom>
          <a:solidFill>
            <a:schemeClr val="accent1"/>
          </a:solidFill>
          <a:ln w="9525" cap="rnd" cmpd="sng" algn="ctr">
            <a:solidFill>
              <a:srgbClr val="FF0000"/>
            </a:solidFill>
            <a:prstDash val="solid"/>
            <a:round/>
            <a:headEnd type="none" w="med" len="med"/>
            <a:tailEnd type="arrow"/>
          </a:ln>
          <a:effectLst/>
        </p:spPr>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813" y="3208338"/>
            <a:ext cx="103187" cy="9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4413" y="3722688"/>
            <a:ext cx="103187" cy="9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43300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History and background</a:t>
            </a:r>
            <a:endParaRPr lang="en-GB" dirty="0"/>
          </a:p>
        </p:txBody>
      </p:sp>
      <p:sp>
        <p:nvSpPr>
          <p:cNvPr id="3" name="Content Placeholder 2"/>
          <p:cNvSpPr>
            <a:spLocks noGrp="1"/>
          </p:cNvSpPr>
          <p:nvPr>
            <p:ph idx="1"/>
          </p:nvPr>
        </p:nvSpPr>
        <p:spPr/>
        <p:txBody>
          <a:bodyPr/>
          <a:lstStyle/>
          <a:p>
            <a:r>
              <a:rPr lang="en-GB" dirty="0" smtClean="0"/>
              <a:t>Relational </a:t>
            </a:r>
            <a:r>
              <a:rPr lang="en-GB" dirty="0"/>
              <a:t>database model</a:t>
            </a:r>
          </a:p>
          <a:p>
            <a:pPr marL="0" indent="0">
              <a:buNone/>
            </a:pPr>
            <a:r>
              <a:rPr lang="en-GB" dirty="0"/>
              <a:t>	Parent		</a:t>
            </a:r>
            <a:r>
              <a:rPr lang="en-GB" dirty="0" smtClean="0"/>
              <a:t>Child</a:t>
            </a: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sz="1600" dirty="0"/>
              <a:t>Customer B is associated with invoices 4, 6 and 8.</a:t>
            </a:r>
          </a:p>
          <a:p>
            <a:pPr marL="0" indent="0">
              <a:buNone/>
            </a:pPr>
            <a:r>
              <a:rPr lang="en-GB" sz="1600" dirty="0"/>
              <a:t>There is a link between Customer B and </a:t>
            </a:r>
            <a:r>
              <a:rPr lang="en-GB" sz="1600" dirty="0" smtClean="0"/>
              <a:t>each of invoices </a:t>
            </a:r>
            <a:r>
              <a:rPr lang="en-GB" sz="1600" dirty="0"/>
              <a:t>4, </a:t>
            </a:r>
            <a:r>
              <a:rPr lang="en-GB" sz="1600" dirty="0" smtClean="0"/>
              <a:t>6 and 8.</a:t>
            </a:r>
            <a:endParaRPr lang="en-GB" sz="1600" dirty="0"/>
          </a:p>
          <a:p>
            <a:pPr marL="0" indent="0">
              <a:buNone/>
            </a:pPr>
            <a:endParaRPr lang="en-GB" dirty="0"/>
          </a:p>
        </p:txBody>
      </p:sp>
      <p:sp>
        <p:nvSpPr>
          <p:cNvPr id="4" name="TextBox 3"/>
          <p:cNvSpPr txBox="1"/>
          <p:nvPr/>
        </p:nvSpPr>
        <p:spPr>
          <a:xfrm>
            <a:off x="914400" y="2398872"/>
            <a:ext cx="1714500" cy="247650"/>
          </a:xfrm>
          <a:prstGeom prst="rect">
            <a:avLst/>
          </a:prstGeom>
          <a:noFill/>
          <a:ln>
            <a:solidFill>
              <a:srgbClr val="000000"/>
            </a:solidFill>
          </a:ln>
        </p:spPr>
        <p:txBody>
          <a:bodyPr wrap="square" rtlCol="0">
            <a:spAutoFit/>
          </a:bodyPr>
          <a:lstStyle/>
          <a:p>
            <a:r>
              <a:rPr lang="en-GB" dirty="0" smtClean="0"/>
              <a:t>Customer A</a:t>
            </a:r>
            <a:endParaRPr lang="en-GB" dirty="0"/>
          </a:p>
        </p:txBody>
      </p:sp>
      <p:sp>
        <p:nvSpPr>
          <p:cNvPr id="5" name="TextBox 4"/>
          <p:cNvSpPr txBox="1"/>
          <p:nvPr/>
        </p:nvSpPr>
        <p:spPr>
          <a:xfrm>
            <a:off x="914400" y="2646522"/>
            <a:ext cx="1714500" cy="247650"/>
          </a:xfrm>
          <a:prstGeom prst="rect">
            <a:avLst/>
          </a:prstGeom>
          <a:solidFill>
            <a:schemeClr val="bg1">
              <a:lumMod val="85000"/>
            </a:schemeClr>
          </a:solidFill>
          <a:ln>
            <a:solidFill>
              <a:srgbClr val="000000"/>
            </a:solidFill>
          </a:ln>
        </p:spPr>
        <p:txBody>
          <a:bodyPr wrap="square" rtlCol="0">
            <a:spAutoFit/>
          </a:bodyPr>
          <a:lstStyle/>
          <a:p>
            <a:r>
              <a:rPr lang="en-GB" dirty="0" smtClean="0"/>
              <a:t>Customer B</a:t>
            </a:r>
            <a:endParaRPr lang="en-GB" dirty="0"/>
          </a:p>
        </p:txBody>
      </p:sp>
      <p:sp>
        <p:nvSpPr>
          <p:cNvPr id="6" name="TextBox 5"/>
          <p:cNvSpPr txBox="1"/>
          <p:nvPr/>
        </p:nvSpPr>
        <p:spPr>
          <a:xfrm>
            <a:off x="914400" y="2894172"/>
            <a:ext cx="1714500" cy="247650"/>
          </a:xfrm>
          <a:prstGeom prst="rect">
            <a:avLst/>
          </a:prstGeom>
          <a:noFill/>
          <a:ln>
            <a:solidFill>
              <a:srgbClr val="000000"/>
            </a:solidFill>
          </a:ln>
        </p:spPr>
        <p:txBody>
          <a:bodyPr wrap="square" rtlCol="0">
            <a:spAutoFit/>
          </a:bodyPr>
          <a:lstStyle/>
          <a:p>
            <a:r>
              <a:rPr lang="en-GB" dirty="0" smtClean="0"/>
              <a:t>Customer C</a:t>
            </a:r>
            <a:endParaRPr lang="en-GB" dirty="0"/>
          </a:p>
        </p:txBody>
      </p:sp>
      <p:sp>
        <p:nvSpPr>
          <p:cNvPr id="7" name="TextBox 6"/>
          <p:cNvSpPr txBox="1"/>
          <p:nvPr/>
        </p:nvSpPr>
        <p:spPr>
          <a:xfrm>
            <a:off x="914400" y="3141822"/>
            <a:ext cx="1714500" cy="247650"/>
          </a:xfrm>
          <a:prstGeom prst="rect">
            <a:avLst/>
          </a:prstGeom>
          <a:noFill/>
          <a:ln>
            <a:solidFill>
              <a:srgbClr val="000000"/>
            </a:solidFill>
          </a:ln>
        </p:spPr>
        <p:txBody>
          <a:bodyPr wrap="square" rtlCol="0">
            <a:spAutoFit/>
          </a:bodyPr>
          <a:lstStyle/>
          <a:p>
            <a:r>
              <a:rPr lang="en-GB" dirty="0" smtClean="0"/>
              <a:t>Customer D</a:t>
            </a:r>
            <a:endParaRPr lang="en-GB" dirty="0"/>
          </a:p>
        </p:txBody>
      </p:sp>
      <p:sp>
        <p:nvSpPr>
          <p:cNvPr id="8" name="TextBox 7"/>
          <p:cNvSpPr txBox="1"/>
          <p:nvPr/>
        </p:nvSpPr>
        <p:spPr>
          <a:xfrm>
            <a:off x="914400" y="3389472"/>
            <a:ext cx="1714500" cy="247650"/>
          </a:xfrm>
          <a:prstGeom prst="rect">
            <a:avLst/>
          </a:prstGeom>
          <a:noFill/>
          <a:ln>
            <a:solidFill>
              <a:srgbClr val="000000"/>
            </a:solidFill>
          </a:ln>
        </p:spPr>
        <p:txBody>
          <a:bodyPr wrap="square" rtlCol="0">
            <a:spAutoFit/>
          </a:bodyPr>
          <a:lstStyle/>
          <a:p>
            <a:r>
              <a:rPr lang="en-GB" dirty="0" smtClean="0"/>
              <a:t>Customer E</a:t>
            </a:r>
            <a:endParaRPr lang="en-GB" dirty="0"/>
          </a:p>
        </p:txBody>
      </p:sp>
      <p:sp>
        <p:nvSpPr>
          <p:cNvPr id="9" name="TextBox 8"/>
          <p:cNvSpPr txBox="1"/>
          <p:nvPr/>
        </p:nvSpPr>
        <p:spPr>
          <a:xfrm>
            <a:off x="914400" y="3637122"/>
            <a:ext cx="1714500" cy="247650"/>
          </a:xfrm>
          <a:prstGeom prst="rect">
            <a:avLst/>
          </a:prstGeom>
          <a:noFill/>
          <a:ln>
            <a:solidFill>
              <a:srgbClr val="000000"/>
            </a:solidFill>
          </a:ln>
        </p:spPr>
        <p:txBody>
          <a:bodyPr wrap="square" rtlCol="0">
            <a:spAutoFit/>
          </a:bodyPr>
          <a:lstStyle/>
          <a:p>
            <a:r>
              <a:rPr lang="en-GB" dirty="0" smtClean="0"/>
              <a:t>Customer F</a:t>
            </a:r>
            <a:endParaRPr lang="en-GB" dirty="0"/>
          </a:p>
        </p:txBody>
      </p:sp>
      <p:sp>
        <p:nvSpPr>
          <p:cNvPr id="10" name="TextBox 9"/>
          <p:cNvSpPr txBox="1"/>
          <p:nvPr/>
        </p:nvSpPr>
        <p:spPr>
          <a:xfrm>
            <a:off x="914400" y="3884772"/>
            <a:ext cx="1714500" cy="247650"/>
          </a:xfrm>
          <a:prstGeom prst="rect">
            <a:avLst/>
          </a:prstGeom>
          <a:noFill/>
          <a:ln>
            <a:solidFill>
              <a:srgbClr val="000000"/>
            </a:solidFill>
          </a:ln>
        </p:spPr>
        <p:txBody>
          <a:bodyPr wrap="square" rtlCol="0">
            <a:spAutoFit/>
          </a:bodyPr>
          <a:lstStyle/>
          <a:p>
            <a:r>
              <a:rPr lang="en-GB" dirty="0" smtClean="0"/>
              <a:t>Customer G</a:t>
            </a:r>
            <a:endParaRPr lang="en-GB" dirty="0"/>
          </a:p>
        </p:txBody>
      </p:sp>
      <p:sp>
        <p:nvSpPr>
          <p:cNvPr id="11" name="TextBox 10"/>
          <p:cNvSpPr txBox="1"/>
          <p:nvPr/>
        </p:nvSpPr>
        <p:spPr>
          <a:xfrm>
            <a:off x="914400" y="4132422"/>
            <a:ext cx="1714500" cy="247650"/>
          </a:xfrm>
          <a:prstGeom prst="rect">
            <a:avLst/>
          </a:prstGeom>
          <a:noFill/>
          <a:ln>
            <a:solidFill>
              <a:srgbClr val="000000"/>
            </a:solidFill>
          </a:ln>
        </p:spPr>
        <p:txBody>
          <a:bodyPr wrap="square" rtlCol="0">
            <a:spAutoFit/>
          </a:bodyPr>
          <a:lstStyle/>
          <a:p>
            <a:r>
              <a:rPr lang="en-GB" dirty="0" smtClean="0"/>
              <a:t>Customer H</a:t>
            </a:r>
            <a:endParaRPr lang="en-GB" dirty="0"/>
          </a:p>
        </p:txBody>
      </p:sp>
      <p:sp>
        <p:nvSpPr>
          <p:cNvPr id="12" name="TextBox 11"/>
          <p:cNvSpPr txBox="1"/>
          <p:nvPr/>
        </p:nvSpPr>
        <p:spPr>
          <a:xfrm>
            <a:off x="3562350" y="2398872"/>
            <a:ext cx="1714500" cy="247650"/>
          </a:xfrm>
          <a:prstGeom prst="rect">
            <a:avLst/>
          </a:prstGeom>
          <a:noFill/>
          <a:ln>
            <a:solidFill>
              <a:srgbClr val="000000"/>
            </a:solidFill>
          </a:ln>
        </p:spPr>
        <p:txBody>
          <a:bodyPr wrap="square" rtlCol="0">
            <a:spAutoFit/>
          </a:bodyPr>
          <a:lstStyle/>
          <a:p>
            <a:r>
              <a:rPr lang="en-GB" dirty="0" smtClean="0"/>
              <a:t>Invoice 1</a:t>
            </a:r>
            <a:endParaRPr lang="en-GB" dirty="0"/>
          </a:p>
        </p:txBody>
      </p:sp>
      <p:sp>
        <p:nvSpPr>
          <p:cNvPr id="13" name="TextBox 12"/>
          <p:cNvSpPr txBox="1"/>
          <p:nvPr/>
        </p:nvSpPr>
        <p:spPr>
          <a:xfrm>
            <a:off x="3562350" y="2646522"/>
            <a:ext cx="1714500" cy="247650"/>
          </a:xfrm>
          <a:prstGeom prst="rect">
            <a:avLst/>
          </a:prstGeom>
          <a:noFill/>
          <a:ln>
            <a:solidFill>
              <a:srgbClr val="000000"/>
            </a:solidFill>
          </a:ln>
        </p:spPr>
        <p:txBody>
          <a:bodyPr wrap="square" rtlCol="0">
            <a:spAutoFit/>
          </a:bodyPr>
          <a:lstStyle/>
          <a:p>
            <a:r>
              <a:rPr lang="en-GB" dirty="0" smtClean="0"/>
              <a:t>Invoice 2</a:t>
            </a:r>
            <a:endParaRPr lang="en-GB" dirty="0"/>
          </a:p>
        </p:txBody>
      </p:sp>
      <p:sp>
        <p:nvSpPr>
          <p:cNvPr id="14" name="TextBox 13"/>
          <p:cNvSpPr txBox="1"/>
          <p:nvPr/>
        </p:nvSpPr>
        <p:spPr>
          <a:xfrm>
            <a:off x="3562350" y="2894172"/>
            <a:ext cx="1714500" cy="247650"/>
          </a:xfrm>
          <a:prstGeom prst="rect">
            <a:avLst/>
          </a:prstGeom>
          <a:noFill/>
          <a:ln>
            <a:solidFill>
              <a:srgbClr val="000000"/>
            </a:solidFill>
          </a:ln>
        </p:spPr>
        <p:txBody>
          <a:bodyPr wrap="square" rtlCol="0">
            <a:spAutoFit/>
          </a:bodyPr>
          <a:lstStyle/>
          <a:p>
            <a:r>
              <a:rPr lang="en-GB" dirty="0" smtClean="0"/>
              <a:t>Invoice 3</a:t>
            </a:r>
            <a:endParaRPr lang="en-GB" dirty="0"/>
          </a:p>
        </p:txBody>
      </p:sp>
      <p:sp>
        <p:nvSpPr>
          <p:cNvPr id="15" name="TextBox 14"/>
          <p:cNvSpPr txBox="1"/>
          <p:nvPr/>
        </p:nvSpPr>
        <p:spPr>
          <a:xfrm>
            <a:off x="3562350" y="3141822"/>
            <a:ext cx="1714500" cy="247650"/>
          </a:xfrm>
          <a:prstGeom prst="rect">
            <a:avLst/>
          </a:prstGeom>
          <a:solidFill>
            <a:schemeClr val="bg1">
              <a:lumMod val="85000"/>
            </a:schemeClr>
          </a:solidFill>
          <a:ln>
            <a:solidFill>
              <a:srgbClr val="000000"/>
            </a:solidFill>
          </a:ln>
        </p:spPr>
        <p:txBody>
          <a:bodyPr wrap="square" rtlCol="0">
            <a:spAutoFit/>
          </a:bodyPr>
          <a:lstStyle/>
          <a:p>
            <a:r>
              <a:rPr lang="en-GB" dirty="0" smtClean="0"/>
              <a:t>Invoice 4</a:t>
            </a:r>
            <a:endParaRPr lang="en-GB" dirty="0"/>
          </a:p>
        </p:txBody>
      </p:sp>
      <p:sp>
        <p:nvSpPr>
          <p:cNvPr id="16" name="TextBox 15"/>
          <p:cNvSpPr txBox="1"/>
          <p:nvPr/>
        </p:nvSpPr>
        <p:spPr>
          <a:xfrm>
            <a:off x="3562350" y="3389472"/>
            <a:ext cx="1714500" cy="247650"/>
          </a:xfrm>
          <a:prstGeom prst="rect">
            <a:avLst/>
          </a:prstGeom>
          <a:noFill/>
          <a:ln>
            <a:solidFill>
              <a:srgbClr val="000000"/>
            </a:solidFill>
          </a:ln>
        </p:spPr>
        <p:txBody>
          <a:bodyPr wrap="square" rtlCol="0">
            <a:spAutoFit/>
          </a:bodyPr>
          <a:lstStyle/>
          <a:p>
            <a:r>
              <a:rPr lang="en-GB" dirty="0" smtClean="0"/>
              <a:t>Invoice 5</a:t>
            </a:r>
            <a:endParaRPr lang="en-GB" dirty="0"/>
          </a:p>
        </p:txBody>
      </p:sp>
      <p:sp>
        <p:nvSpPr>
          <p:cNvPr id="17" name="TextBox 16"/>
          <p:cNvSpPr txBox="1"/>
          <p:nvPr/>
        </p:nvSpPr>
        <p:spPr>
          <a:xfrm>
            <a:off x="3562350" y="3637122"/>
            <a:ext cx="1714500" cy="247650"/>
          </a:xfrm>
          <a:prstGeom prst="rect">
            <a:avLst/>
          </a:prstGeom>
          <a:solidFill>
            <a:schemeClr val="bg1">
              <a:lumMod val="85000"/>
            </a:schemeClr>
          </a:solidFill>
          <a:ln>
            <a:solidFill>
              <a:srgbClr val="000000"/>
            </a:solidFill>
          </a:ln>
        </p:spPr>
        <p:txBody>
          <a:bodyPr wrap="square" rtlCol="0">
            <a:spAutoFit/>
          </a:bodyPr>
          <a:lstStyle/>
          <a:p>
            <a:r>
              <a:rPr lang="en-GB" dirty="0" smtClean="0"/>
              <a:t>Invoice 6</a:t>
            </a:r>
            <a:endParaRPr lang="en-GB" dirty="0"/>
          </a:p>
        </p:txBody>
      </p:sp>
      <p:sp>
        <p:nvSpPr>
          <p:cNvPr id="18" name="TextBox 17"/>
          <p:cNvSpPr txBox="1"/>
          <p:nvPr/>
        </p:nvSpPr>
        <p:spPr>
          <a:xfrm>
            <a:off x="3562350" y="3884772"/>
            <a:ext cx="1714500" cy="247650"/>
          </a:xfrm>
          <a:prstGeom prst="rect">
            <a:avLst/>
          </a:prstGeom>
          <a:noFill/>
          <a:ln>
            <a:solidFill>
              <a:srgbClr val="000000"/>
            </a:solidFill>
          </a:ln>
        </p:spPr>
        <p:txBody>
          <a:bodyPr wrap="square" rtlCol="0">
            <a:spAutoFit/>
          </a:bodyPr>
          <a:lstStyle/>
          <a:p>
            <a:r>
              <a:rPr lang="en-GB" dirty="0" smtClean="0"/>
              <a:t>Invoice 7</a:t>
            </a:r>
            <a:endParaRPr lang="en-GB" dirty="0"/>
          </a:p>
        </p:txBody>
      </p:sp>
      <p:sp>
        <p:nvSpPr>
          <p:cNvPr id="19" name="TextBox 18"/>
          <p:cNvSpPr txBox="1"/>
          <p:nvPr/>
        </p:nvSpPr>
        <p:spPr>
          <a:xfrm>
            <a:off x="3562350" y="4132422"/>
            <a:ext cx="1714500" cy="247650"/>
          </a:xfrm>
          <a:prstGeom prst="rect">
            <a:avLst/>
          </a:prstGeom>
          <a:solidFill>
            <a:schemeClr val="bg1">
              <a:lumMod val="85000"/>
            </a:schemeClr>
          </a:solidFill>
          <a:ln>
            <a:solidFill>
              <a:srgbClr val="000000"/>
            </a:solidFill>
          </a:ln>
        </p:spPr>
        <p:txBody>
          <a:bodyPr wrap="square" rtlCol="0">
            <a:spAutoFit/>
          </a:bodyPr>
          <a:lstStyle/>
          <a:p>
            <a:r>
              <a:rPr lang="en-GB" dirty="0" smtClean="0"/>
              <a:t>Invoice 8</a:t>
            </a:r>
            <a:endParaRPr lang="en-GB" dirty="0"/>
          </a:p>
        </p:txBody>
      </p:sp>
      <p:cxnSp>
        <p:nvCxnSpPr>
          <p:cNvPr id="20" name="Straight Arrow Connector 19"/>
          <p:cNvCxnSpPr>
            <a:stCxn id="5" idx="3"/>
            <a:endCxn id="15" idx="1"/>
          </p:cNvCxnSpPr>
          <p:nvPr/>
        </p:nvCxnSpPr>
        <p:spPr bwMode="auto">
          <a:xfrm>
            <a:off x="2628900" y="2770347"/>
            <a:ext cx="933450" cy="495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 name="Straight Arrow Connector 24"/>
          <p:cNvCxnSpPr>
            <a:stCxn id="5" idx="3"/>
            <a:endCxn id="17" idx="1"/>
          </p:cNvCxnSpPr>
          <p:nvPr/>
        </p:nvCxnSpPr>
        <p:spPr bwMode="auto">
          <a:xfrm>
            <a:off x="2628900" y="2770347"/>
            <a:ext cx="933450" cy="990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a:stCxn id="5" idx="3"/>
            <a:endCxn id="19" idx="1"/>
          </p:cNvCxnSpPr>
          <p:nvPr/>
        </p:nvCxnSpPr>
        <p:spPr bwMode="auto">
          <a:xfrm>
            <a:off x="2628900" y="2770347"/>
            <a:ext cx="933450" cy="14859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5043300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History and background</a:t>
            </a:r>
            <a:endParaRPr lang="en-GB" dirty="0"/>
          </a:p>
        </p:txBody>
      </p:sp>
      <p:sp>
        <p:nvSpPr>
          <p:cNvPr id="3" name="Content Placeholder 2"/>
          <p:cNvSpPr>
            <a:spLocks noGrp="1"/>
          </p:cNvSpPr>
          <p:nvPr>
            <p:ph idx="1"/>
          </p:nvPr>
        </p:nvSpPr>
        <p:spPr/>
        <p:txBody>
          <a:bodyPr/>
          <a:lstStyle/>
          <a:p>
            <a:pPr>
              <a:lnSpc>
                <a:spcPct val="100000"/>
              </a:lnSpc>
              <a:spcBef>
                <a:spcPts val="0"/>
              </a:spcBef>
            </a:pPr>
            <a:r>
              <a:rPr lang="en-GB" dirty="0" err="1" smtClean="0"/>
              <a:t>Codd’s</a:t>
            </a:r>
            <a:r>
              <a:rPr lang="en-GB" dirty="0" smtClean="0"/>
              <a:t> rules.</a:t>
            </a:r>
          </a:p>
          <a:p>
            <a:pPr marL="514350" lvl="1" indent="0">
              <a:lnSpc>
                <a:spcPct val="100000"/>
              </a:lnSpc>
              <a:spcBef>
                <a:spcPts val="0"/>
              </a:spcBef>
              <a:buNone/>
            </a:pPr>
            <a:r>
              <a:rPr lang="en-GB" dirty="0" smtClean="0"/>
              <a:t>The </a:t>
            </a:r>
            <a:r>
              <a:rPr lang="en-GB" i="1" dirty="0"/>
              <a:t>Foundation </a:t>
            </a:r>
            <a:r>
              <a:rPr lang="en-GB" i="1" dirty="0" smtClean="0"/>
              <a:t>rule.</a:t>
            </a:r>
          </a:p>
          <a:p>
            <a:pPr marL="514350" lvl="1" indent="0">
              <a:lnSpc>
                <a:spcPct val="100000"/>
              </a:lnSpc>
              <a:spcBef>
                <a:spcPts val="0"/>
              </a:spcBef>
              <a:buNone/>
            </a:pPr>
            <a:r>
              <a:rPr lang="en-GB" dirty="0" smtClean="0"/>
              <a:t>The </a:t>
            </a:r>
            <a:r>
              <a:rPr lang="en-GB" i="1" dirty="0"/>
              <a:t>information </a:t>
            </a:r>
            <a:r>
              <a:rPr lang="en-GB" i="1" dirty="0" smtClean="0"/>
              <a:t>rule</a:t>
            </a:r>
            <a:r>
              <a:rPr lang="en-GB" dirty="0" smtClean="0"/>
              <a:t>.</a:t>
            </a:r>
          </a:p>
          <a:p>
            <a:pPr marL="514350" lvl="1" indent="0">
              <a:lnSpc>
                <a:spcPct val="100000"/>
              </a:lnSpc>
              <a:spcBef>
                <a:spcPts val="0"/>
              </a:spcBef>
              <a:buNone/>
            </a:pPr>
            <a:r>
              <a:rPr lang="en-GB" dirty="0" smtClean="0"/>
              <a:t>The </a:t>
            </a:r>
            <a:r>
              <a:rPr lang="en-GB" i="1" dirty="0"/>
              <a:t>guaranteed access </a:t>
            </a:r>
            <a:r>
              <a:rPr lang="en-GB" i="1" dirty="0" smtClean="0"/>
              <a:t>rule</a:t>
            </a:r>
            <a:r>
              <a:rPr lang="en-GB" dirty="0" smtClean="0"/>
              <a:t>.</a:t>
            </a:r>
          </a:p>
          <a:p>
            <a:pPr marL="514350" lvl="1" indent="0">
              <a:lnSpc>
                <a:spcPct val="100000"/>
              </a:lnSpc>
              <a:spcBef>
                <a:spcPts val="0"/>
              </a:spcBef>
              <a:buNone/>
            </a:pPr>
            <a:r>
              <a:rPr lang="en-GB" i="1" dirty="0" smtClean="0"/>
              <a:t>Systematic </a:t>
            </a:r>
            <a:r>
              <a:rPr lang="en-GB" i="1" dirty="0"/>
              <a:t>treatment of null </a:t>
            </a:r>
            <a:r>
              <a:rPr lang="en-GB" i="1" dirty="0" smtClean="0"/>
              <a:t>values</a:t>
            </a:r>
            <a:r>
              <a:rPr lang="en-GB" dirty="0" smtClean="0"/>
              <a:t>.</a:t>
            </a:r>
          </a:p>
          <a:p>
            <a:pPr marL="514350" lvl="1" indent="0">
              <a:lnSpc>
                <a:spcPct val="100000"/>
              </a:lnSpc>
              <a:spcBef>
                <a:spcPts val="0"/>
              </a:spcBef>
              <a:buNone/>
            </a:pPr>
            <a:r>
              <a:rPr lang="en-GB" i="1" dirty="0" smtClean="0"/>
              <a:t>Active online </a:t>
            </a:r>
            <a:r>
              <a:rPr lang="en-GB" i="1" dirty="0" err="1" smtClean="0"/>
              <a:t>catalog</a:t>
            </a:r>
            <a:r>
              <a:rPr lang="en-GB" i="1" dirty="0" smtClean="0"/>
              <a:t> </a:t>
            </a:r>
            <a:r>
              <a:rPr lang="en-GB" i="1" dirty="0"/>
              <a:t>based on the relational </a:t>
            </a:r>
            <a:r>
              <a:rPr lang="en-GB" i="1" dirty="0" smtClean="0"/>
              <a:t>model.</a:t>
            </a:r>
          </a:p>
          <a:p>
            <a:pPr marL="514350" lvl="1" indent="0">
              <a:lnSpc>
                <a:spcPct val="100000"/>
              </a:lnSpc>
              <a:spcBef>
                <a:spcPts val="0"/>
              </a:spcBef>
              <a:buNone/>
            </a:pPr>
            <a:r>
              <a:rPr lang="en-GB" dirty="0" smtClean="0"/>
              <a:t>The </a:t>
            </a:r>
            <a:r>
              <a:rPr lang="en-GB" i="1" dirty="0"/>
              <a:t>comprehensive data sublanguage </a:t>
            </a:r>
            <a:r>
              <a:rPr lang="en-GB" i="1" dirty="0" smtClean="0"/>
              <a:t>rule</a:t>
            </a:r>
            <a:r>
              <a:rPr lang="en-GB" dirty="0" smtClean="0"/>
              <a:t>.</a:t>
            </a:r>
          </a:p>
          <a:p>
            <a:pPr marL="514350" lvl="1" indent="0">
              <a:lnSpc>
                <a:spcPct val="100000"/>
              </a:lnSpc>
              <a:spcBef>
                <a:spcPts val="0"/>
              </a:spcBef>
              <a:buNone/>
            </a:pPr>
            <a:r>
              <a:rPr lang="en-GB" dirty="0" smtClean="0"/>
              <a:t>The view </a:t>
            </a:r>
            <a:r>
              <a:rPr lang="en-GB" i="1" dirty="0" smtClean="0"/>
              <a:t>updating rule</a:t>
            </a:r>
            <a:r>
              <a:rPr lang="en-GB" dirty="0" smtClean="0"/>
              <a:t>.</a:t>
            </a:r>
          </a:p>
          <a:p>
            <a:pPr marL="514350" lvl="1" indent="0">
              <a:lnSpc>
                <a:spcPct val="100000"/>
              </a:lnSpc>
              <a:spcBef>
                <a:spcPts val="0"/>
              </a:spcBef>
              <a:buNone/>
            </a:pPr>
            <a:r>
              <a:rPr lang="en-GB" i="1" dirty="0" smtClean="0"/>
              <a:t>High-level </a:t>
            </a:r>
            <a:r>
              <a:rPr lang="en-GB" i="1" dirty="0"/>
              <a:t>insert, update, and </a:t>
            </a:r>
            <a:r>
              <a:rPr lang="en-GB" i="1" dirty="0" smtClean="0"/>
              <a:t>delete</a:t>
            </a:r>
            <a:r>
              <a:rPr lang="en-GB" dirty="0" smtClean="0"/>
              <a:t>.</a:t>
            </a:r>
          </a:p>
          <a:p>
            <a:pPr marL="514350" lvl="1" indent="0">
              <a:lnSpc>
                <a:spcPct val="100000"/>
              </a:lnSpc>
              <a:spcBef>
                <a:spcPts val="0"/>
              </a:spcBef>
              <a:buNone/>
            </a:pPr>
            <a:r>
              <a:rPr lang="en-GB" i="1" dirty="0" smtClean="0"/>
              <a:t>Physical </a:t>
            </a:r>
            <a:r>
              <a:rPr lang="en-GB" i="1" dirty="0"/>
              <a:t>data </a:t>
            </a:r>
            <a:r>
              <a:rPr lang="en-GB" i="1" dirty="0" smtClean="0"/>
              <a:t>independence</a:t>
            </a:r>
            <a:r>
              <a:rPr lang="en-GB" dirty="0" smtClean="0"/>
              <a:t>.</a:t>
            </a:r>
          </a:p>
          <a:p>
            <a:pPr marL="514350" lvl="1" indent="0">
              <a:lnSpc>
                <a:spcPct val="100000"/>
              </a:lnSpc>
              <a:spcBef>
                <a:spcPts val="0"/>
              </a:spcBef>
              <a:buNone/>
            </a:pPr>
            <a:r>
              <a:rPr lang="en-GB" i="1" dirty="0" smtClean="0"/>
              <a:t>Logical </a:t>
            </a:r>
            <a:r>
              <a:rPr lang="en-GB" i="1" dirty="0"/>
              <a:t>data </a:t>
            </a:r>
            <a:r>
              <a:rPr lang="en-GB" i="1" dirty="0" smtClean="0"/>
              <a:t>independence</a:t>
            </a:r>
            <a:r>
              <a:rPr lang="en-GB" dirty="0" smtClean="0"/>
              <a:t>.</a:t>
            </a:r>
          </a:p>
          <a:p>
            <a:pPr marL="514350" lvl="1" indent="0">
              <a:lnSpc>
                <a:spcPct val="100000"/>
              </a:lnSpc>
              <a:spcBef>
                <a:spcPts val="0"/>
              </a:spcBef>
              <a:buNone/>
            </a:pPr>
            <a:r>
              <a:rPr lang="en-GB" i="1" dirty="0" smtClean="0"/>
              <a:t>Integrity independence</a:t>
            </a:r>
            <a:r>
              <a:rPr lang="en-GB" dirty="0" smtClean="0"/>
              <a:t>.</a:t>
            </a:r>
          </a:p>
          <a:p>
            <a:pPr marL="514350" lvl="1" indent="0">
              <a:lnSpc>
                <a:spcPct val="100000"/>
              </a:lnSpc>
              <a:spcBef>
                <a:spcPts val="0"/>
              </a:spcBef>
              <a:buNone/>
            </a:pPr>
            <a:r>
              <a:rPr lang="en-GB" i="1" dirty="0" smtClean="0"/>
              <a:t>Distribution independence</a:t>
            </a:r>
            <a:r>
              <a:rPr lang="en-GB" dirty="0" smtClean="0"/>
              <a:t>.</a:t>
            </a:r>
          </a:p>
          <a:p>
            <a:pPr marL="514350" lvl="1" indent="0">
              <a:lnSpc>
                <a:spcPct val="100000"/>
              </a:lnSpc>
              <a:spcBef>
                <a:spcPts val="0"/>
              </a:spcBef>
              <a:buNone/>
            </a:pPr>
            <a:r>
              <a:rPr lang="en-GB" dirty="0" smtClean="0"/>
              <a:t>The </a:t>
            </a:r>
            <a:r>
              <a:rPr lang="en-GB" i="1" dirty="0" err="1"/>
              <a:t>nonsubversion</a:t>
            </a:r>
            <a:r>
              <a:rPr lang="en-GB" i="1" dirty="0"/>
              <a:t> </a:t>
            </a:r>
            <a:r>
              <a:rPr lang="en-GB" i="1" dirty="0" smtClean="0"/>
              <a:t>rule</a:t>
            </a:r>
            <a:r>
              <a:rPr lang="en-GB" dirty="0" smtClean="0"/>
              <a:t>.</a:t>
            </a:r>
            <a:endParaRPr lang="en-GB" dirty="0"/>
          </a:p>
        </p:txBody>
      </p:sp>
    </p:spTree>
    <p:extLst>
      <p:ext uri="{BB962C8B-B14F-4D97-AF65-F5344CB8AC3E}">
        <p14:creationId xmlns:p14="http://schemas.microsoft.com/office/powerpoint/2010/main" val="25043300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History and background</a:t>
            </a:r>
            <a:endParaRPr lang="en-GB" dirty="0"/>
          </a:p>
        </p:txBody>
      </p:sp>
      <p:sp>
        <p:nvSpPr>
          <p:cNvPr id="3" name="Content Placeholder 2"/>
          <p:cNvSpPr>
            <a:spLocks noGrp="1"/>
          </p:cNvSpPr>
          <p:nvPr>
            <p:ph idx="1"/>
          </p:nvPr>
        </p:nvSpPr>
        <p:spPr/>
        <p:txBody>
          <a:bodyPr/>
          <a:lstStyle/>
          <a:p>
            <a:r>
              <a:rPr lang="en-GB" dirty="0" smtClean="0"/>
              <a:t>Object oriented database model.</a:t>
            </a:r>
          </a:p>
          <a:p>
            <a:pPr marL="0" indent="0">
              <a:buNone/>
            </a:pPr>
            <a:r>
              <a:rPr lang="en-GB" dirty="0"/>
              <a:t>	</a:t>
            </a:r>
            <a:r>
              <a:rPr lang="en-GB" dirty="0" smtClean="0"/>
              <a:t>		</a:t>
            </a:r>
          </a:p>
          <a:p>
            <a:pPr marL="0" indent="0">
              <a:buNone/>
            </a:pPr>
            <a:r>
              <a:rPr lang="en-GB" dirty="0" smtClean="0"/>
              <a:t>	</a:t>
            </a:r>
            <a:r>
              <a:rPr lang="en-GB" dirty="0"/>
              <a:t>	</a:t>
            </a:r>
            <a:r>
              <a:rPr lang="en-GB" dirty="0" smtClean="0"/>
              <a:t>		Relational</a:t>
            </a:r>
          </a:p>
          <a:p>
            <a:pPr marL="0" indent="0">
              <a:buNone/>
            </a:pPr>
            <a:endParaRPr lang="en-GB" dirty="0"/>
          </a:p>
          <a:p>
            <a:pPr marL="0" indent="0">
              <a:buNone/>
            </a:pPr>
            <a:endParaRPr lang="en-GB" dirty="0" smtClean="0"/>
          </a:p>
          <a:p>
            <a:pPr marL="0" indent="0">
              <a:buNone/>
            </a:pPr>
            <a:r>
              <a:rPr lang="en-GB" dirty="0"/>
              <a:t>		</a:t>
            </a:r>
            <a:r>
              <a:rPr lang="en-GB" dirty="0" smtClean="0"/>
              <a:t>OO</a:t>
            </a:r>
            <a:endParaRPr lang="en-GB" dirty="0"/>
          </a:p>
        </p:txBody>
      </p:sp>
      <p:sp>
        <p:nvSpPr>
          <p:cNvPr id="4" name="TextBox 3"/>
          <p:cNvSpPr txBox="1"/>
          <p:nvPr/>
        </p:nvSpPr>
        <p:spPr>
          <a:xfrm>
            <a:off x="552450" y="2362199"/>
            <a:ext cx="720000" cy="553998"/>
          </a:xfrm>
          <a:prstGeom prst="rect">
            <a:avLst/>
          </a:prstGeom>
          <a:noFill/>
          <a:ln>
            <a:solidFill>
              <a:srgbClr val="000000"/>
            </a:solidFill>
          </a:ln>
        </p:spPr>
        <p:txBody>
          <a:bodyPr wrap="square" rtlCol="0">
            <a:spAutoFit/>
          </a:bodyPr>
          <a:lstStyle/>
          <a:p>
            <a:r>
              <a:rPr lang="en-GB" dirty="0" smtClean="0"/>
              <a:t>Program</a:t>
            </a:r>
          </a:p>
          <a:p>
            <a:r>
              <a:rPr lang="en-GB" dirty="0" smtClean="0"/>
              <a:t>With lots of code</a:t>
            </a:r>
            <a:endParaRPr lang="en-GB" dirty="0"/>
          </a:p>
        </p:txBody>
      </p:sp>
      <p:sp>
        <p:nvSpPr>
          <p:cNvPr id="5" name="TextBox 4"/>
          <p:cNvSpPr txBox="1"/>
          <p:nvPr/>
        </p:nvSpPr>
        <p:spPr>
          <a:xfrm>
            <a:off x="2971800" y="2990849"/>
            <a:ext cx="720000" cy="246221"/>
          </a:xfrm>
          <a:prstGeom prst="rect">
            <a:avLst/>
          </a:prstGeom>
          <a:noFill/>
          <a:ln>
            <a:solidFill>
              <a:srgbClr val="000000"/>
            </a:solidFill>
          </a:ln>
        </p:spPr>
        <p:txBody>
          <a:bodyPr wrap="square" rtlCol="0">
            <a:spAutoFit/>
          </a:bodyPr>
          <a:lstStyle/>
          <a:p>
            <a:r>
              <a:rPr lang="en-GB" dirty="0" smtClean="0"/>
              <a:t>Table</a:t>
            </a:r>
            <a:endParaRPr lang="en-GB" dirty="0"/>
          </a:p>
        </p:txBody>
      </p:sp>
      <p:sp>
        <p:nvSpPr>
          <p:cNvPr id="6" name="TextBox 5"/>
          <p:cNvSpPr txBox="1"/>
          <p:nvPr/>
        </p:nvSpPr>
        <p:spPr>
          <a:xfrm>
            <a:off x="2971800" y="2514599"/>
            <a:ext cx="720000" cy="246221"/>
          </a:xfrm>
          <a:prstGeom prst="rect">
            <a:avLst/>
          </a:prstGeom>
          <a:noFill/>
          <a:ln>
            <a:solidFill>
              <a:srgbClr val="000000"/>
            </a:solidFill>
          </a:ln>
        </p:spPr>
        <p:txBody>
          <a:bodyPr wrap="square" rtlCol="0">
            <a:spAutoFit/>
          </a:bodyPr>
          <a:lstStyle/>
          <a:p>
            <a:r>
              <a:rPr lang="en-GB" dirty="0" smtClean="0"/>
              <a:t>Table</a:t>
            </a:r>
            <a:endParaRPr lang="en-GB" dirty="0"/>
          </a:p>
        </p:txBody>
      </p:sp>
      <p:sp>
        <p:nvSpPr>
          <p:cNvPr id="7" name="TextBox 6"/>
          <p:cNvSpPr txBox="1"/>
          <p:nvPr/>
        </p:nvSpPr>
        <p:spPr>
          <a:xfrm>
            <a:off x="2971800" y="2000249"/>
            <a:ext cx="720000" cy="246221"/>
          </a:xfrm>
          <a:prstGeom prst="rect">
            <a:avLst/>
          </a:prstGeom>
          <a:noFill/>
          <a:ln>
            <a:solidFill>
              <a:srgbClr val="000000"/>
            </a:solidFill>
          </a:ln>
        </p:spPr>
        <p:txBody>
          <a:bodyPr wrap="square" rtlCol="0">
            <a:spAutoFit/>
          </a:bodyPr>
          <a:lstStyle/>
          <a:p>
            <a:r>
              <a:rPr lang="en-GB" dirty="0" smtClean="0"/>
              <a:t>Table</a:t>
            </a:r>
            <a:endParaRPr lang="en-GB" dirty="0"/>
          </a:p>
        </p:txBody>
      </p:sp>
      <p:sp>
        <p:nvSpPr>
          <p:cNvPr id="8" name="TextBox 7"/>
          <p:cNvSpPr txBox="1"/>
          <p:nvPr/>
        </p:nvSpPr>
        <p:spPr>
          <a:xfrm>
            <a:off x="3009900" y="4352924"/>
            <a:ext cx="872400" cy="553998"/>
          </a:xfrm>
          <a:prstGeom prst="rect">
            <a:avLst/>
          </a:prstGeom>
          <a:noFill/>
          <a:ln>
            <a:solidFill>
              <a:srgbClr val="000000"/>
            </a:solidFill>
          </a:ln>
        </p:spPr>
        <p:txBody>
          <a:bodyPr wrap="square" rtlCol="0">
            <a:spAutoFit/>
          </a:bodyPr>
          <a:lstStyle/>
          <a:p>
            <a:r>
              <a:rPr lang="en-GB" dirty="0" smtClean="0"/>
              <a:t>Controlling object with less code</a:t>
            </a:r>
            <a:endParaRPr lang="en-GB" dirty="0"/>
          </a:p>
        </p:txBody>
      </p:sp>
      <p:sp>
        <p:nvSpPr>
          <p:cNvPr id="9" name="TextBox 8"/>
          <p:cNvSpPr txBox="1"/>
          <p:nvPr/>
        </p:nvSpPr>
        <p:spPr>
          <a:xfrm>
            <a:off x="4314825" y="4000499"/>
            <a:ext cx="720000" cy="400110"/>
          </a:xfrm>
          <a:prstGeom prst="rect">
            <a:avLst/>
          </a:prstGeom>
          <a:noFill/>
          <a:ln>
            <a:solidFill>
              <a:srgbClr val="000000"/>
            </a:solidFill>
          </a:ln>
        </p:spPr>
        <p:txBody>
          <a:bodyPr wrap="square" rtlCol="0">
            <a:spAutoFit/>
          </a:bodyPr>
          <a:lstStyle/>
          <a:p>
            <a:r>
              <a:rPr lang="en-GB" dirty="0" smtClean="0"/>
              <a:t>Object with code</a:t>
            </a:r>
            <a:endParaRPr lang="en-GB" dirty="0"/>
          </a:p>
        </p:txBody>
      </p:sp>
      <p:sp>
        <p:nvSpPr>
          <p:cNvPr id="10" name="TextBox 9"/>
          <p:cNvSpPr txBox="1"/>
          <p:nvPr/>
        </p:nvSpPr>
        <p:spPr>
          <a:xfrm>
            <a:off x="4314825" y="4438649"/>
            <a:ext cx="720000" cy="400110"/>
          </a:xfrm>
          <a:prstGeom prst="rect">
            <a:avLst/>
          </a:prstGeom>
          <a:noFill/>
          <a:ln>
            <a:solidFill>
              <a:srgbClr val="000000"/>
            </a:solidFill>
          </a:ln>
        </p:spPr>
        <p:txBody>
          <a:bodyPr wrap="square" rtlCol="0">
            <a:spAutoFit/>
          </a:bodyPr>
          <a:lstStyle/>
          <a:p>
            <a:r>
              <a:rPr lang="en-GB" dirty="0"/>
              <a:t>Object with </a:t>
            </a:r>
            <a:r>
              <a:rPr lang="en-GB" dirty="0" smtClean="0"/>
              <a:t>code</a:t>
            </a:r>
            <a:endParaRPr lang="en-GB" dirty="0"/>
          </a:p>
        </p:txBody>
      </p:sp>
      <p:sp>
        <p:nvSpPr>
          <p:cNvPr id="11" name="TextBox 10"/>
          <p:cNvSpPr txBox="1"/>
          <p:nvPr/>
        </p:nvSpPr>
        <p:spPr>
          <a:xfrm>
            <a:off x="4314825" y="4876799"/>
            <a:ext cx="720000" cy="400110"/>
          </a:xfrm>
          <a:prstGeom prst="rect">
            <a:avLst/>
          </a:prstGeom>
          <a:noFill/>
          <a:ln>
            <a:solidFill>
              <a:srgbClr val="000000"/>
            </a:solidFill>
          </a:ln>
        </p:spPr>
        <p:txBody>
          <a:bodyPr wrap="square" rtlCol="0">
            <a:spAutoFit/>
          </a:bodyPr>
          <a:lstStyle/>
          <a:p>
            <a:r>
              <a:rPr lang="en-GB" dirty="0"/>
              <a:t>Object with </a:t>
            </a:r>
            <a:r>
              <a:rPr lang="en-GB" dirty="0" smtClean="0"/>
              <a:t>code</a:t>
            </a:r>
            <a:endParaRPr lang="en-GB" dirty="0"/>
          </a:p>
        </p:txBody>
      </p:sp>
      <p:sp>
        <p:nvSpPr>
          <p:cNvPr id="12" name="TextBox 11"/>
          <p:cNvSpPr txBox="1"/>
          <p:nvPr/>
        </p:nvSpPr>
        <p:spPr>
          <a:xfrm>
            <a:off x="6810375" y="4076699"/>
            <a:ext cx="720000" cy="246221"/>
          </a:xfrm>
          <a:prstGeom prst="rect">
            <a:avLst/>
          </a:prstGeom>
          <a:noFill/>
          <a:ln>
            <a:solidFill>
              <a:srgbClr val="000000"/>
            </a:solidFill>
          </a:ln>
        </p:spPr>
        <p:txBody>
          <a:bodyPr wrap="square" rtlCol="0">
            <a:spAutoFit/>
          </a:bodyPr>
          <a:lstStyle/>
          <a:p>
            <a:r>
              <a:rPr lang="en-GB" dirty="0" smtClean="0"/>
              <a:t>Table</a:t>
            </a:r>
            <a:endParaRPr lang="en-GB" dirty="0"/>
          </a:p>
        </p:txBody>
      </p:sp>
      <p:sp>
        <p:nvSpPr>
          <p:cNvPr id="13" name="TextBox 12"/>
          <p:cNvSpPr txBox="1"/>
          <p:nvPr/>
        </p:nvSpPr>
        <p:spPr>
          <a:xfrm>
            <a:off x="6810375" y="4514849"/>
            <a:ext cx="720000" cy="246221"/>
          </a:xfrm>
          <a:prstGeom prst="rect">
            <a:avLst/>
          </a:prstGeom>
          <a:noFill/>
          <a:ln>
            <a:solidFill>
              <a:srgbClr val="000000"/>
            </a:solidFill>
          </a:ln>
        </p:spPr>
        <p:txBody>
          <a:bodyPr wrap="square" rtlCol="0">
            <a:spAutoFit/>
          </a:bodyPr>
          <a:lstStyle/>
          <a:p>
            <a:r>
              <a:rPr lang="en-GB" dirty="0" smtClean="0"/>
              <a:t>Table</a:t>
            </a:r>
            <a:endParaRPr lang="en-GB" dirty="0"/>
          </a:p>
        </p:txBody>
      </p:sp>
      <p:sp>
        <p:nvSpPr>
          <p:cNvPr id="14" name="TextBox 13"/>
          <p:cNvSpPr txBox="1"/>
          <p:nvPr/>
        </p:nvSpPr>
        <p:spPr>
          <a:xfrm>
            <a:off x="6810375" y="4952999"/>
            <a:ext cx="720000" cy="246221"/>
          </a:xfrm>
          <a:prstGeom prst="rect">
            <a:avLst/>
          </a:prstGeom>
          <a:noFill/>
          <a:ln>
            <a:solidFill>
              <a:srgbClr val="000000"/>
            </a:solidFill>
          </a:ln>
        </p:spPr>
        <p:txBody>
          <a:bodyPr wrap="square" rtlCol="0">
            <a:spAutoFit/>
          </a:bodyPr>
          <a:lstStyle/>
          <a:p>
            <a:r>
              <a:rPr lang="en-GB" dirty="0" smtClean="0"/>
              <a:t>Table</a:t>
            </a:r>
            <a:endParaRPr lang="en-GB" dirty="0"/>
          </a:p>
        </p:txBody>
      </p:sp>
      <p:cxnSp>
        <p:nvCxnSpPr>
          <p:cNvPr id="16" name="Straight Arrow Connector 15"/>
          <p:cNvCxnSpPr>
            <a:stCxn id="4" idx="3"/>
            <a:endCxn id="7" idx="1"/>
          </p:cNvCxnSpPr>
          <p:nvPr/>
        </p:nvCxnSpPr>
        <p:spPr bwMode="auto">
          <a:xfrm flipV="1">
            <a:off x="1272450" y="2123360"/>
            <a:ext cx="1699350" cy="51583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Straight Arrow Connector 16"/>
          <p:cNvCxnSpPr>
            <a:stCxn id="4" idx="3"/>
            <a:endCxn id="6" idx="1"/>
          </p:cNvCxnSpPr>
          <p:nvPr/>
        </p:nvCxnSpPr>
        <p:spPr bwMode="auto">
          <a:xfrm flipV="1">
            <a:off x="1272450" y="2637710"/>
            <a:ext cx="1699350" cy="14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Straight Arrow Connector 19"/>
          <p:cNvCxnSpPr>
            <a:stCxn id="4" idx="3"/>
            <a:endCxn id="5" idx="1"/>
          </p:cNvCxnSpPr>
          <p:nvPr/>
        </p:nvCxnSpPr>
        <p:spPr bwMode="auto">
          <a:xfrm>
            <a:off x="1272450" y="2639198"/>
            <a:ext cx="1699350" cy="4747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3" name="Straight Arrow Connector 22"/>
          <p:cNvCxnSpPr>
            <a:stCxn id="8" idx="3"/>
            <a:endCxn id="9" idx="1"/>
          </p:cNvCxnSpPr>
          <p:nvPr/>
        </p:nvCxnSpPr>
        <p:spPr bwMode="auto">
          <a:xfrm flipV="1">
            <a:off x="3882300" y="4200554"/>
            <a:ext cx="432525" cy="42936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8" idx="3"/>
            <a:endCxn id="10" idx="1"/>
          </p:cNvCxnSpPr>
          <p:nvPr/>
        </p:nvCxnSpPr>
        <p:spPr bwMode="auto">
          <a:xfrm>
            <a:off x="3882300" y="4629923"/>
            <a:ext cx="432525" cy="878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9" name="Straight Arrow Connector 28"/>
          <p:cNvCxnSpPr>
            <a:stCxn id="8" idx="3"/>
            <a:endCxn id="11" idx="1"/>
          </p:cNvCxnSpPr>
          <p:nvPr/>
        </p:nvCxnSpPr>
        <p:spPr bwMode="auto">
          <a:xfrm>
            <a:off x="3882300" y="4629923"/>
            <a:ext cx="432525" cy="44693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2" name="Straight Arrow Connector 31"/>
          <p:cNvCxnSpPr>
            <a:stCxn id="9" idx="3"/>
            <a:endCxn id="12" idx="1"/>
          </p:cNvCxnSpPr>
          <p:nvPr/>
        </p:nvCxnSpPr>
        <p:spPr bwMode="auto">
          <a:xfrm flipV="1">
            <a:off x="5034825" y="4199810"/>
            <a:ext cx="1775550" cy="7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5" name="Straight Arrow Connector 34"/>
          <p:cNvCxnSpPr>
            <a:stCxn id="10" idx="3"/>
            <a:endCxn id="13" idx="1"/>
          </p:cNvCxnSpPr>
          <p:nvPr/>
        </p:nvCxnSpPr>
        <p:spPr bwMode="auto">
          <a:xfrm flipV="1">
            <a:off x="5034825" y="4637960"/>
            <a:ext cx="1775550" cy="7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Arrow Connector 37"/>
          <p:cNvCxnSpPr>
            <a:stCxn id="11" idx="3"/>
            <a:endCxn id="14" idx="1"/>
          </p:cNvCxnSpPr>
          <p:nvPr/>
        </p:nvCxnSpPr>
        <p:spPr bwMode="auto">
          <a:xfrm flipV="1">
            <a:off x="5034825" y="5076110"/>
            <a:ext cx="1775550" cy="7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Rectangle 14"/>
          <p:cNvSpPr/>
          <p:nvPr/>
        </p:nvSpPr>
        <p:spPr bwMode="auto">
          <a:xfrm>
            <a:off x="1798275" y="1770219"/>
            <a:ext cx="647700" cy="1800000"/>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1000" b="0" i="0" u="none" strike="noStrike" cap="none" normalizeH="0" baseline="0" dirty="0" smtClean="0">
                <a:ln>
                  <a:noFill/>
                </a:ln>
                <a:solidFill>
                  <a:schemeClr val="tx1"/>
                </a:solidFill>
                <a:effectLst/>
                <a:latin typeface="Arial" charset="0"/>
              </a:rPr>
              <a:t>DBMS</a:t>
            </a:r>
          </a:p>
        </p:txBody>
      </p:sp>
      <p:sp>
        <p:nvSpPr>
          <p:cNvPr id="25" name="Rectangle 24"/>
          <p:cNvSpPr/>
          <p:nvPr/>
        </p:nvSpPr>
        <p:spPr bwMode="auto">
          <a:xfrm>
            <a:off x="5600700" y="3752849"/>
            <a:ext cx="647700" cy="1800000"/>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1000" b="0" i="0" u="none" strike="noStrike" cap="none" normalizeH="0" baseline="0" dirty="0" smtClean="0">
                <a:ln>
                  <a:noFill/>
                </a:ln>
                <a:solidFill>
                  <a:schemeClr val="tx1"/>
                </a:solidFill>
                <a:effectLst/>
                <a:latin typeface="Arial" charset="0"/>
              </a:rPr>
              <a:t>DBMS</a:t>
            </a:r>
          </a:p>
        </p:txBody>
      </p:sp>
    </p:spTree>
    <p:extLst>
      <p:ext uri="{BB962C8B-B14F-4D97-AF65-F5344CB8AC3E}">
        <p14:creationId xmlns:p14="http://schemas.microsoft.com/office/powerpoint/2010/main" val="4330347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History and background</a:t>
            </a:r>
            <a:endParaRPr lang="en-GB" dirty="0"/>
          </a:p>
        </p:txBody>
      </p:sp>
      <p:sp>
        <p:nvSpPr>
          <p:cNvPr id="3" name="Content Placeholder 2"/>
          <p:cNvSpPr>
            <a:spLocks noGrp="1"/>
          </p:cNvSpPr>
          <p:nvPr>
            <p:ph idx="1"/>
          </p:nvPr>
        </p:nvSpPr>
        <p:spPr/>
        <p:txBody>
          <a:bodyPr/>
          <a:lstStyle/>
          <a:p>
            <a:r>
              <a:rPr lang="en-GB" dirty="0" smtClean="0"/>
              <a:t>Summary</a:t>
            </a:r>
          </a:p>
          <a:p>
            <a:pPr lvl="1"/>
            <a:r>
              <a:rPr lang="en-GB" dirty="0" smtClean="0"/>
              <a:t>Data and Information</a:t>
            </a:r>
          </a:p>
          <a:p>
            <a:pPr lvl="1"/>
            <a:r>
              <a:rPr lang="en-GB" dirty="0" smtClean="0"/>
              <a:t>Files</a:t>
            </a:r>
          </a:p>
          <a:p>
            <a:pPr lvl="1"/>
            <a:r>
              <a:rPr lang="en-GB" dirty="0" smtClean="0"/>
              <a:t>Flat file database</a:t>
            </a:r>
          </a:p>
          <a:p>
            <a:pPr lvl="1"/>
            <a:r>
              <a:rPr lang="en-GB" dirty="0" smtClean="0"/>
              <a:t>Hierarchical database</a:t>
            </a:r>
          </a:p>
          <a:p>
            <a:pPr lvl="1"/>
            <a:r>
              <a:rPr lang="en-GB" dirty="0" smtClean="0"/>
              <a:t>Relational database</a:t>
            </a:r>
          </a:p>
          <a:p>
            <a:pPr lvl="2"/>
            <a:r>
              <a:rPr lang="en-GB" dirty="0" err="1" smtClean="0"/>
              <a:t>Codds</a:t>
            </a:r>
            <a:r>
              <a:rPr lang="en-GB" dirty="0" smtClean="0"/>
              <a:t> rules</a:t>
            </a:r>
          </a:p>
          <a:p>
            <a:pPr lvl="1"/>
            <a:r>
              <a:rPr lang="en-GB" dirty="0" smtClean="0"/>
              <a:t>Object oriented database</a:t>
            </a:r>
            <a:endParaRPr lang="en-GB" dirty="0"/>
          </a:p>
        </p:txBody>
      </p:sp>
    </p:spTree>
    <p:extLst>
      <p:ext uri="{BB962C8B-B14F-4D97-AF65-F5344CB8AC3E}">
        <p14:creationId xmlns:p14="http://schemas.microsoft.com/office/powerpoint/2010/main" val="37763134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dirty="0" smtClean="0"/>
              <a:t>Contents</a:t>
            </a:r>
          </a:p>
        </p:txBody>
      </p:sp>
      <p:sp>
        <p:nvSpPr>
          <p:cNvPr id="4099" name="Rectangle 3"/>
          <p:cNvSpPr>
            <a:spLocks noGrp="1" noChangeArrowheads="1"/>
          </p:cNvSpPr>
          <p:nvPr>
            <p:ph type="body" idx="1"/>
          </p:nvPr>
        </p:nvSpPr>
        <p:spPr/>
        <p:txBody>
          <a:bodyPr/>
          <a:lstStyle/>
          <a:p>
            <a:r>
              <a:rPr lang="en-GB" dirty="0" smtClean="0">
                <a:solidFill>
                  <a:schemeClr val="bg1">
                    <a:lumMod val="50000"/>
                  </a:schemeClr>
                </a:solidFill>
              </a:rPr>
              <a:t>Course introduction</a:t>
            </a:r>
          </a:p>
          <a:p>
            <a:r>
              <a:rPr lang="en-GB" dirty="0" smtClean="0">
                <a:solidFill>
                  <a:schemeClr val="bg1">
                    <a:lumMod val="50000"/>
                  </a:schemeClr>
                </a:solidFill>
              </a:rPr>
              <a:t>History and background</a:t>
            </a:r>
          </a:p>
          <a:p>
            <a:r>
              <a:rPr lang="en-GB" dirty="0" smtClean="0"/>
              <a:t>Conceptual design</a:t>
            </a:r>
          </a:p>
          <a:p>
            <a:r>
              <a:rPr lang="en-GB" dirty="0" smtClean="0"/>
              <a:t>Logical design</a:t>
            </a:r>
          </a:p>
          <a:p>
            <a:r>
              <a:rPr lang="en-GB" dirty="0" smtClean="0"/>
              <a:t>Physical design</a:t>
            </a:r>
          </a:p>
          <a:p>
            <a:r>
              <a:rPr lang="en-GB" dirty="0" smtClean="0"/>
              <a:t>Database implementation</a:t>
            </a:r>
          </a:p>
          <a:p>
            <a:r>
              <a:rPr lang="en-GB" dirty="0" smtClean="0"/>
              <a:t>Case study</a:t>
            </a:r>
          </a:p>
          <a:p>
            <a:r>
              <a:rPr lang="en-GB" dirty="0" smtClean="0"/>
              <a:t>Begin assessment</a:t>
            </a:r>
            <a:endParaRPr lang="en-GB" dirty="0"/>
          </a:p>
        </p:txBody>
      </p:sp>
    </p:spTree>
    <p:extLst>
      <p:ext uri="{BB962C8B-B14F-4D97-AF65-F5344CB8AC3E}">
        <p14:creationId xmlns:p14="http://schemas.microsoft.com/office/powerpoint/2010/main" val="33140439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4099">
                                            <p:txEl>
                                              <p:pRg st="2" end="2"/>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dirty="0" smtClean="0"/>
              <a:t>C&amp;G 409 Database Design Concepts.</a:t>
            </a:r>
          </a:p>
        </p:txBody>
      </p:sp>
      <p:sp>
        <p:nvSpPr>
          <p:cNvPr id="4099" name="Rectangle 3"/>
          <p:cNvSpPr>
            <a:spLocks noGrp="1" noChangeArrowheads="1"/>
          </p:cNvSpPr>
          <p:nvPr>
            <p:ph type="body" idx="1"/>
          </p:nvPr>
        </p:nvSpPr>
        <p:spPr/>
        <p:txBody>
          <a:bodyPr/>
          <a:lstStyle/>
          <a:p>
            <a:r>
              <a:rPr lang="en-GB" sz="2200" dirty="0" smtClean="0"/>
              <a:t>Course aim:</a:t>
            </a:r>
          </a:p>
          <a:p>
            <a:pPr lvl="1"/>
            <a:r>
              <a:rPr lang="en-GB" dirty="0" smtClean="0"/>
              <a:t>By the end of this course, you will have an </a:t>
            </a:r>
            <a:r>
              <a:rPr lang="en-GB" dirty="0"/>
              <a:t>understanding of databases and data management </a:t>
            </a:r>
            <a:r>
              <a:rPr lang="en-GB" dirty="0" smtClean="0"/>
              <a:t>systems.</a:t>
            </a:r>
          </a:p>
          <a:p>
            <a:r>
              <a:rPr lang="en-GB" sz="2200" dirty="0" smtClean="0"/>
              <a:t>Course Objectives:</a:t>
            </a:r>
            <a:endParaRPr lang="en-GB" sz="2200" dirty="0"/>
          </a:p>
          <a:p>
            <a:pPr marL="514350" lvl="1" indent="0">
              <a:buNone/>
            </a:pPr>
            <a:r>
              <a:rPr lang="en-GB" dirty="0" smtClean="0"/>
              <a:t>Understand </a:t>
            </a:r>
            <a:r>
              <a:rPr lang="en-GB" dirty="0"/>
              <a:t>databases and data management </a:t>
            </a:r>
            <a:r>
              <a:rPr lang="en-GB" dirty="0" smtClean="0"/>
              <a:t>systems.</a:t>
            </a:r>
          </a:p>
          <a:p>
            <a:pPr marL="939800" lvl="2" indent="0">
              <a:lnSpc>
                <a:spcPct val="100000"/>
              </a:lnSpc>
              <a:buNone/>
            </a:pPr>
            <a:r>
              <a:rPr lang="en-GB" sz="1600" dirty="0" smtClean="0"/>
              <a:t>Analyse </a:t>
            </a:r>
            <a:r>
              <a:rPr lang="en-GB" sz="1600" dirty="0"/>
              <a:t>the key issues and application of </a:t>
            </a:r>
            <a:r>
              <a:rPr lang="en-GB" sz="1600" dirty="0" smtClean="0"/>
              <a:t>databases.</a:t>
            </a:r>
          </a:p>
          <a:p>
            <a:pPr marL="939800" lvl="2" indent="0">
              <a:lnSpc>
                <a:spcPct val="100000"/>
              </a:lnSpc>
              <a:buNone/>
            </a:pPr>
            <a:r>
              <a:rPr lang="en-GB" sz="1600" dirty="0" smtClean="0"/>
              <a:t>Critically </a:t>
            </a:r>
            <a:r>
              <a:rPr lang="en-GB" sz="1600" dirty="0"/>
              <a:t>evaluate </a:t>
            </a:r>
            <a:r>
              <a:rPr lang="en-GB" sz="1600" dirty="0" smtClean="0"/>
              <a:t>features </a:t>
            </a:r>
            <a:r>
              <a:rPr lang="en-GB" sz="1600" dirty="0"/>
              <a:t>and advantages of </a:t>
            </a:r>
            <a:r>
              <a:rPr lang="en-GB" sz="1600" dirty="0" smtClean="0"/>
              <a:t>DBMS.</a:t>
            </a:r>
            <a:endParaRPr lang="en-GB" sz="1600" b="0" dirty="0" smtClean="0"/>
          </a:p>
          <a:p>
            <a:pPr marL="514350" lvl="1" indent="0">
              <a:buNone/>
            </a:pPr>
            <a:r>
              <a:rPr lang="en-GB" dirty="0" smtClean="0"/>
              <a:t>Understand </a:t>
            </a:r>
            <a:r>
              <a:rPr lang="en-GB" dirty="0"/>
              <a:t>database design </a:t>
            </a:r>
            <a:r>
              <a:rPr lang="en-GB" dirty="0" smtClean="0"/>
              <a:t>techniques.</a:t>
            </a:r>
          </a:p>
          <a:p>
            <a:pPr marL="939800" lvl="2" indent="0">
              <a:lnSpc>
                <a:spcPct val="100000"/>
              </a:lnSpc>
              <a:buNone/>
            </a:pPr>
            <a:r>
              <a:rPr lang="en-GB" sz="1600" dirty="0" smtClean="0"/>
              <a:t>Analyse </a:t>
            </a:r>
            <a:r>
              <a:rPr lang="en-GB" sz="1600" dirty="0"/>
              <a:t>a database developmental </a:t>
            </a:r>
            <a:r>
              <a:rPr lang="en-GB" sz="1600" dirty="0" smtClean="0"/>
              <a:t>methodology</a:t>
            </a:r>
          </a:p>
          <a:p>
            <a:pPr marL="939800" lvl="2" indent="0">
              <a:lnSpc>
                <a:spcPct val="100000"/>
              </a:lnSpc>
              <a:buNone/>
            </a:pPr>
            <a:r>
              <a:rPr lang="en-GB" sz="1600" dirty="0" smtClean="0"/>
              <a:t>Discuss </a:t>
            </a:r>
            <a:r>
              <a:rPr lang="en-GB" sz="1600" dirty="0"/>
              <a:t>entity-relationship modelling and normalisation</a:t>
            </a:r>
            <a:endParaRPr lang="en-GB" sz="1600" b="0" dirty="0" smtClean="0"/>
          </a:p>
          <a:p>
            <a:pPr marL="514350" lvl="1" indent="0">
              <a:buNone/>
            </a:pPr>
            <a:r>
              <a:rPr lang="en-GB" dirty="0" smtClean="0"/>
              <a:t>Be </a:t>
            </a:r>
            <a:r>
              <a:rPr lang="en-GB" dirty="0"/>
              <a:t>able to design, create and document </a:t>
            </a:r>
            <a:r>
              <a:rPr lang="en-GB" dirty="0" smtClean="0"/>
              <a:t>databases.</a:t>
            </a:r>
          </a:p>
          <a:p>
            <a:pPr marL="939800" lvl="2" indent="0">
              <a:lnSpc>
                <a:spcPct val="100000"/>
              </a:lnSpc>
              <a:buNone/>
            </a:pPr>
            <a:r>
              <a:rPr lang="en-GB" sz="1600" dirty="0" smtClean="0"/>
              <a:t>Apply </a:t>
            </a:r>
            <a:r>
              <a:rPr lang="en-GB" sz="1600" dirty="0"/>
              <a:t>the database developmental cycle to a given data set</a:t>
            </a:r>
            <a:r>
              <a:rPr lang="en-GB" sz="1600" dirty="0" smtClean="0"/>
              <a:t>.</a:t>
            </a:r>
          </a:p>
          <a:p>
            <a:pPr marL="939800" lvl="2" indent="0">
              <a:lnSpc>
                <a:spcPct val="100000"/>
              </a:lnSpc>
              <a:buNone/>
            </a:pPr>
            <a:r>
              <a:rPr lang="en-GB" sz="1600" dirty="0" smtClean="0"/>
              <a:t>Design </a:t>
            </a:r>
            <a:r>
              <a:rPr lang="en-GB" sz="1600" dirty="0"/>
              <a:t>a fully functional </a:t>
            </a:r>
            <a:r>
              <a:rPr lang="en-GB" sz="1600" dirty="0" smtClean="0"/>
              <a:t>database.</a:t>
            </a:r>
          </a:p>
          <a:p>
            <a:pPr marL="939800" lvl="2" indent="0">
              <a:lnSpc>
                <a:spcPct val="100000"/>
              </a:lnSpc>
              <a:buNone/>
            </a:pPr>
            <a:r>
              <a:rPr lang="en-GB" sz="1600" dirty="0" smtClean="0"/>
              <a:t>Evaluate effectiveness </a:t>
            </a:r>
            <a:r>
              <a:rPr lang="en-GB" sz="1600" dirty="0"/>
              <a:t>of the </a:t>
            </a:r>
            <a:r>
              <a:rPr lang="en-GB" sz="1600" dirty="0" smtClean="0"/>
              <a:t>solution</a:t>
            </a:r>
          </a:p>
          <a:p>
            <a:pPr marL="939800" lvl="2" indent="0">
              <a:lnSpc>
                <a:spcPct val="100000"/>
              </a:lnSpc>
              <a:buNone/>
            </a:pPr>
            <a:r>
              <a:rPr lang="en-GB" sz="1600" dirty="0" smtClean="0"/>
              <a:t>Provide </a:t>
            </a:r>
            <a:r>
              <a:rPr lang="en-GB" sz="1600" dirty="0"/>
              <a:t>supporting </a:t>
            </a:r>
            <a:r>
              <a:rPr lang="en-GB" sz="1600" dirty="0" smtClean="0"/>
              <a:t>documentation.</a:t>
            </a:r>
            <a:endParaRPr lang="en-GB" sz="1600" b="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Data modelling.</a:t>
            </a:r>
            <a:endParaRPr lang="en-GB" dirty="0"/>
          </a:p>
        </p:txBody>
      </p:sp>
      <p:sp>
        <p:nvSpPr>
          <p:cNvPr id="24" name="TextBox 23"/>
          <p:cNvSpPr txBox="1"/>
          <p:nvPr/>
        </p:nvSpPr>
        <p:spPr>
          <a:xfrm>
            <a:off x="3738823" y="2581275"/>
            <a:ext cx="1342503" cy="830997"/>
          </a:xfrm>
          <a:prstGeom prst="rect">
            <a:avLst/>
          </a:prstGeom>
          <a:solidFill>
            <a:schemeClr val="bg1">
              <a:lumMod val="95000"/>
            </a:schemeClr>
          </a:solidFill>
          <a:ln>
            <a:solidFill>
              <a:srgbClr val="000000"/>
            </a:solidFill>
          </a:ln>
        </p:spPr>
        <p:txBody>
          <a:bodyPr wrap="square" rtlCol="0">
            <a:spAutoFit/>
          </a:bodyPr>
          <a:lstStyle/>
          <a:p>
            <a:r>
              <a:rPr lang="en-GB" sz="1600" dirty="0" smtClean="0"/>
              <a:t>Entity Relationship modelling</a:t>
            </a:r>
            <a:endParaRPr lang="en-GB" sz="1600" dirty="0"/>
          </a:p>
        </p:txBody>
      </p:sp>
      <p:sp>
        <p:nvSpPr>
          <p:cNvPr id="25" name="TextBox 24"/>
          <p:cNvSpPr txBox="1"/>
          <p:nvPr/>
        </p:nvSpPr>
        <p:spPr>
          <a:xfrm>
            <a:off x="6210300" y="3115420"/>
            <a:ext cx="1828800" cy="584775"/>
          </a:xfrm>
          <a:prstGeom prst="rect">
            <a:avLst/>
          </a:prstGeom>
          <a:solidFill>
            <a:schemeClr val="bg1">
              <a:lumMod val="95000"/>
            </a:schemeClr>
          </a:solidFill>
          <a:ln>
            <a:solidFill>
              <a:srgbClr val="000000"/>
            </a:solidFill>
          </a:ln>
        </p:spPr>
        <p:txBody>
          <a:bodyPr wrap="square" rtlCol="0">
            <a:spAutoFit/>
          </a:bodyPr>
          <a:lstStyle/>
          <a:p>
            <a:r>
              <a:rPr lang="en-GB" sz="1600" dirty="0" smtClean="0"/>
              <a:t>Normalised data model</a:t>
            </a:r>
            <a:endParaRPr lang="en-GB" sz="1600" dirty="0"/>
          </a:p>
        </p:txBody>
      </p:sp>
      <p:sp>
        <p:nvSpPr>
          <p:cNvPr id="26" name="TextBox 25"/>
          <p:cNvSpPr txBox="1"/>
          <p:nvPr/>
        </p:nvSpPr>
        <p:spPr>
          <a:xfrm>
            <a:off x="4819650" y="4362450"/>
            <a:ext cx="1847850" cy="584775"/>
          </a:xfrm>
          <a:prstGeom prst="rect">
            <a:avLst/>
          </a:prstGeom>
          <a:solidFill>
            <a:schemeClr val="bg1">
              <a:lumMod val="95000"/>
            </a:schemeClr>
          </a:solidFill>
          <a:ln>
            <a:solidFill>
              <a:srgbClr val="000000"/>
            </a:solidFill>
          </a:ln>
        </p:spPr>
        <p:txBody>
          <a:bodyPr wrap="square" rtlCol="0">
            <a:spAutoFit/>
          </a:bodyPr>
          <a:lstStyle/>
          <a:p>
            <a:r>
              <a:rPr lang="en-GB" sz="1600" dirty="0" smtClean="0"/>
              <a:t>Optimised data model</a:t>
            </a:r>
            <a:endParaRPr lang="en-GB" sz="1600" dirty="0"/>
          </a:p>
        </p:txBody>
      </p:sp>
      <p:sp>
        <p:nvSpPr>
          <p:cNvPr id="27" name="TextBox 26"/>
          <p:cNvSpPr txBox="1"/>
          <p:nvPr/>
        </p:nvSpPr>
        <p:spPr>
          <a:xfrm>
            <a:off x="5134708" y="1875711"/>
            <a:ext cx="1456592" cy="338554"/>
          </a:xfrm>
          <a:prstGeom prst="rect">
            <a:avLst/>
          </a:prstGeom>
          <a:solidFill>
            <a:schemeClr val="bg1">
              <a:lumMod val="95000"/>
            </a:schemeClr>
          </a:solidFill>
          <a:ln>
            <a:solidFill>
              <a:srgbClr val="000000"/>
            </a:solidFill>
          </a:ln>
        </p:spPr>
        <p:txBody>
          <a:bodyPr wrap="square" rtlCol="0">
            <a:spAutoFit/>
          </a:bodyPr>
          <a:lstStyle/>
          <a:p>
            <a:r>
              <a:rPr lang="en-GB" sz="1600" dirty="0" smtClean="0"/>
              <a:t>Data analysis</a:t>
            </a:r>
            <a:endParaRPr lang="en-GB" sz="1600" dirty="0"/>
          </a:p>
        </p:txBody>
      </p:sp>
      <p:sp>
        <p:nvSpPr>
          <p:cNvPr id="28" name="TextBox 27"/>
          <p:cNvSpPr txBox="1"/>
          <p:nvPr/>
        </p:nvSpPr>
        <p:spPr>
          <a:xfrm>
            <a:off x="1219200" y="1894761"/>
            <a:ext cx="1409700" cy="584775"/>
          </a:xfrm>
          <a:prstGeom prst="rect">
            <a:avLst/>
          </a:prstGeom>
          <a:noFill/>
          <a:ln>
            <a:solidFill>
              <a:srgbClr val="000000"/>
            </a:solidFill>
          </a:ln>
        </p:spPr>
        <p:txBody>
          <a:bodyPr wrap="square" rtlCol="0">
            <a:spAutoFit/>
          </a:bodyPr>
          <a:lstStyle/>
          <a:p>
            <a:r>
              <a:rPr lang="en-GB" sz="1600" dirty="0" smtClean="0"/>
              <a:t>Functional analysis</a:t>
            </a:r>
            <a:endParaRPr lang="en-GB" sz="1600" dirty="0"/>
          </a:p>
        </p:txBody>
      </p:sp>
      <p:sp>
        <p:nvSpPr>
          <p:cNvPr id="30" name="TextBox 29"/>
          <p:cNvSpPr txBox="1"/>
          <p:nvPr/>
        </p:nvSpPr>
        <p:spPr>
          <a:xfrm>
            <a:off x="1409700" y="3038475"/>
            <a:ext cx="1028700" cy="830997"/>
          </a:xfrm>
          <a:prstGeom prst="rect">
            <a:avLst/>
          </a:prstGeom>
          <a:solidFill>
            <a:schemeClr val="bg1"/>
          </a:solidFill>
          <a:ln>
            <a:solidFill>
              <a:srgbClr val="000000"/>
            </a:solidFill>
          </a:ln>
        </p:spPr>
        <p:txBody>
          <a:bodyPr wrap="square" rtlCol="0">
            <a:spAutoFit/>
          </a:bodyPr>
          <a:lstStyle/>
          <a:p>
            <a:r>
              <a:rPr lang="en-GB" sz="1600" dirty="0" smtClean="0"/>
              <a:t>Access path analysis</a:t>
            </a:r>
            <a:endParaRPr lang="en-GB" sz="1600" dirty="0"/>
          </a:p>
        </p:txBody>
      </p:sp>
      <p:sp>
        <p:nvSpPr>
          <p:cNvPr id="31" name="TextBox 30"/>
          <p:cNvSpPr txBox="1"/>
          <p:nvPr/>
        </p:nvSpPr>
        <p:spPr>
          <a:xfrm>
            <a:off x="3181350" y="5695950"/>
            <a:ext cx="1847850" cy="584775"/>
          </a:xfrm>
          <a:prstGeom prst="rect">
            <a:avLst/>
          </a:prstGeom>
          <a:solidFill>
            <a:schemeClr val="bg1">
              <a:lumMod val="95000"/>
            </a:schemeClr>
          </a:solidFill>
          <a:ln>
            <a:solidFill>
              <a:srgbClr val="000000"/>
            </a:solidFill>
          </a:ln>
        </p:spPr>
        <p:txBody>
          <a:bodyPr wrap="square" rtlCol="0">
            <a:spAutoFit/>
          </a:bodyPr>
          <a:lstStyle/>
          <a:p>
            <a:r>
              <a:rPr lang="en-GB" sz="1600" dirty="0" smtClean="0"/>
              <a:t>Physical data model</a:t>
            </a:r>
            <a:endParaRPr lang="en-GB" sz="1600" dirty="0"/>
          </a:p>
        </p:txBody>
      </p:sp>
      <p:cxnSp>
        <p:nvCxnSpPr>
          <p:cNvPr id="33" name="Straight Arrow Connector 32"/>
          <p:cNvCxnSpPr>
            <a:stCxn id="28" idx="2"/>
            <a:endCxn id="30" idx="0"/>
          </p:cNvCxnSpPr>
          <p:nvPr/>
        </p:nvCxnSpPr>
        <p:spPr bwMode="auto">
          <a:xfrm>
            <a:off x="1924050" y="2479536"/>
            <a:ext cx="0" cy="55893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Straight Arrow Connector 33"/>
          <p:cNvCxnSpPr>
            <a:stCxn id="27" idx="2"/>
            <a:endCxn id="24" idx="0"/>
          </p:cNvCxnSpPr>
          <p:nvPr/>
        </p:nvCxnSpPr>
        <p:spPr bwMode="auto">
          <a:xfrm flipH="1">
            <a:off x="4410075" y="2214265"/>
            <a:ext cx="1452929" cy="3670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7" name="Straight Arrow Connector 36"/>
          <p:cNvCxnSpPr>
            <a:stCxn id="27" idx="2"/>
            <a:endCxn id="25" idx="0"/>
          </p:cNvCxnSpPr>
          <p:nvPr/>
        </p:nvCxnSpPr>
        <p:spPr bwMode="auto">
          <a:xfrm>
            <a:off x="5863004" y="2214265"/>
            <a:ext cx="1261696" cy="9011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Straight Arrow Connector 39"/>
          <p:cNvCxnSpPr>
            <a:stCxn id="25" idx="2"/>
            <a:endCxn id="26" idx="0"/>
          </p:cNvCxnSpPr>
          <p:nvPr/>
        </p:nvCxnSpPr>
        <p:spPr bwMode="auto">
          <a:xfrm flipH="1">
            <a:off x="5743575" y="3700195"/>
            <a:ext cx="1381125" cy="6622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3" name="Straight Arrow Connector 42"/>
          <p:cNvCxnSpPr>
            <a:stCxn id="24" idx="2"/>
            <a:endCxn id="26" idx="0"/>
          </p:cNvCxnSpPr>
          <p:nvPr/>
        </p:nvCxnSpPr>
        <p:spPr bwMode="auto">
          <a:xfrm>
            <a:off x="4410075" y="3412272"/>
            <a:ext cx="1333500" cy="95017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6" name="Straight Arrow Connector 45"/>
          <p:cNvCxnSpPr>
            <a:stCxn id="26" idx="2"/>
            <a:endCxn id="31" idx="0"/>
          </p:cNvCxnSpPr>
          <p:nvPr/>
        </p:nvCxnSpPr>
        <p:spPr bwMode="auto">
          <a:xfrm flipH="1">
            <a:off x="4105275" y="4947225"/>
            <a:ext cx="1638300" cy="74872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9" name="Straight Arrow Connector 48"/>
          <p:cNvCxnSpPr>
            <a:stCxn id="30" idx="2"/>
            <a:endCxn id="31" idx="0"/>
          </p:cNvCxnSpPr>
          <p:nvPr/>
        </p:nvCxnSpPr>
        <p:spPr bwMode="auto">
          <a:xfrm>
            <a:off x="1924050" y="3869472"/>
            <a:ext cx="2181225" cy="182647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Oval 17"/>
          <p:cNvSpPr/>
          <p:nvPr/>
        </p:nvSpPr>
        <p:spPr>
          <a:xfrm>
            <a:off x="3262525" y="2131454"/>
            <a:ext cx="2252449" cy="1623718"/>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58108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Where do we start?</a:t>
            </a:r>
          </a:p>
          <a:p>
            <a:pPr marL="0" indent="0">
              <a:buNone/>
            </a:pPr>
            <a:r>
              <a:rPr lang="en-GB" dirty="0" smtClean="0"/>
              <a:t>After you have gathered data, examine it.</a:t>
            </a:r>
            <a:endParaRPr lang="en-GB" dirty="0"/>
          </a:p>
          <a:p>
            <a:pPr marL="0" indent="0">
              <a:buNone/>
            </a:pPr>
            <a:r>
              <a:rPr lang="en-GB" dirty="0" smtClean="0"/>
              <a:t>Identify Entities</a:t>
            </a:r>
          </a:p>
          <a:p>
            <a:pPr lvl="1"/>
            <a:r>
              <a:rPr lang="en-GB" dirty="0" smtClean="0"/>
              <a:t>Look for NOUNS and NOUN-EXPRESSIONs</a:t>
            </a:r>
          </a:p>
          <a:p>
            <a:pPr lvl="2"/>
            <a:r>
              <a:rPr lang="en-GB" dirty="0" smtClean="0"/>
              <a:t>Fred, Car, Customer service helpdesk.</a:t>
            </a:r>
          </a:p>
          <a:p>
            <a:pPr marL="0" indent="0">
              <a:buNone/>
            </a:pPr>
            <a:r>
              <a:rPr lang="en-GB" dirty="0" smtClean="0"/>
              <a:t>Identify Attributes</a:t>
            </a:r>
          </a:p>
          <a:p>
            <a:pPr lvl="1"/>
            <a:r>
              <a:rPr lang="en-GB" dirty="0"/>
              <a:t>Look for </a:t>
            </a:r>
            <a:r>
              <a:rPr lang="en-GB" dirty="0" smtClean="0"/>
              <a:t>ADJECTIVES</a:t>
            </a:r>
            <a:endParaRPr lang="en-GB" dirty="0"/>
          </a:p>
          <a:p>
            <a:pPr lvl="2"/>
            <a:r>
              <a:rPr lang="en-GB" dirty="0" smtClean="0"/>
              <a:t>Size, status, credit-rating.</a:t>
            </a:r>
          </a:p>
          <a:p>
            <a:pPr lvl="2"/>
            <a:r>
              <a:rPr lang="en-GB" dirty="0" smtClean="0"/>
              <a:t>Can also sometimes be nouns.</a:t>
            </a:r>
            <a:endParaRPr lang="en-GB" dirty="0"/>
          </a:p>
        </p:txBody>
      </p:sp>
    </p:spTree>
    <p:extLst>
      <p:ext uri="{BB962C8B-B14F-4D97-AF65-F5344CB8AC3E}">
        <p14:creationId xmlns:p14="http://schemas.microsoft.com/office/powerpoint/2010/main" val="28100402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Now do exercises 1 and 2.</a:t>
            </a:r>
            <a:endParaRPr lang="en-GB" dirty="0"/>
          </a:p>
        </p:txBody>
      </p:sp>
    </p:spTree>
    <p:extLst>
      <p:ext uri="{BB962C8B-B14F-4D97-AF65-F5344CB8AC3E}">
        <p14:creationId xmlns:p14="http://schemas.microsoft.com/office/powerpoint/2010/main" val="3559923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Concerns</a:t>
            </a:r>
          </a:p>
          <a:p>
            <a:pPr lvl="1"/>
            <a:r>
              <a:rPr lang="en-GB" dirty="0" smtClean="0"/>
              <a:t>Homonyms</a:t>
            </a:r>
          </a:p>
          <a:p>
            <a:pPr lvl="1"/>
            <a:r>
              <a:rPr lang="en-GB" dirty="0" smtClean="0"/>
              <a:t>Synonyms</a:t>
            </a:r>
          </a:p>
          <a:p>
            <a:pPr lvl="1"/>
            <a:r>
              <a:rPr lang="en-GB" dirty="0" smtClean="0"/>
              <a:t>Duplication</a:t>
            </a:r>
          </a:p>
          <a:p>
            <a:pPr lvl="1"/>
            <a:r>
              <a:rPr lang="en-GB" dirty="0" smtClean="0"/>
              <a:t>Inconsistency</a:t>
            </a:r>
          </a:p>
          <a:p>
            <a:pPr lvl="1"/>
            <a:r>
              <a:rPr lang="en-GB" dirty="0" smtClean="0"/>
              <a:t>Unavailability</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3168396"/>
            <a:ext cx="4572000" cy="3035808"/>
          </a:xfrm>
          <a:prstGeom prst="rect">
            <a:avLst/>
          </a:prstGeom>
        </p:spPr>
      </p:pic>
    </p:spTree>
    <p:extLst>
      <p:ext uri="{BB962C8B-B14F-4D97-AF65-F5344CB8AC3E}">
        <p14:creationId xmlns:p14="http://schemas.microsoft.com/office/powerpoint/2010/main" val="37410419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Homonyms</a:t>
            </a:r>
          </a:p>
          <a:p>
            <a:pPr marL="0" indent="0">
              <a:buNone/>
            </a:pPr>
            <a:r>
              <a:rPr lang="en-GB" dirty="0" smtClean="0"/>
              <a:t>One word, more than one meaning.</a:t>
            </a:r>
          </a:p>
          <a:p>
            <a:pPr marL="0" indent="0">
              <a:buNone/>
            </a:pPr>
            <a:r>
              <a:rPr lang="en-GB" dirty="0" smtClean="0"/>
              <a:t>Examples:</a:t>
            </a:r>
          </a:p>
          <a:p>
            <a:pPr marL="0" indent="0">
              <a:buNone/>
            </a:pPr>
            <a:r>
              <a:rPr lang="en-GB" dirty="0" smtClean="0"/>
              <a:t>Balance	</a:t>
            </a:r>
            <a:r>
              <a:rPr lang="en-GB" sz="1800" dirty="0" smtClean="0"/>
              <a:t>Could it relate to a bank account?</a:t>
            </a:r>
          </a:p>
          <a:p>
            <a:pPr marL="0" indent="0">
              <a:buNone/>
            </a:pPr>
            <a:r>
              <a:rPr lang="en-GB" sz="1800" dirty="0"/>
              <a:t>	</a:t>
            </a:r>
            <a:r>
              <a:rPr lang="en-GB" sz="1800" dirty="0" smtClean="0"/>
              <a:t>	Could it mean a device for weighing things?</a:t>
            </a:r>
          </a:p>
          <a:p>
            <a:pPr marL="0" indent="0">
              <a:buNone/>
            </a:pPr>
            <a:endParaRPr lang="en-GB" dirty="0" smtClean="0"/>
          </a:p>
          <a:p>
            <a:pPr marL="0" indent="0">
              <a:buNone/>
            </a:pPr>
            <a:r>
              <a:rPr lang="en-GB" dirty="0" smtClean="0"/>
              <a:t>Application	</a:t>
            </a:r>
            <a:r>
              <a:rPr lang="en-GB" sz="1800" dirty="0" smtClean="0"/>
              <a:t>Software?</a:t>
            </a:r>
          </a:p>
          <a:p>
            <a:pPr marL="0" indent="0">
              <a:buNone/>
            </a:pPr>
            <a:r>
              <a:rPr lang="en-GB" sz="1800" dirty="0"/>
              <a:t>	</a:t>
            </a:r>
            <a:r>
              <a:rPr lang="en-GB" sz="1800" dirty="0" smtClean="0"/>
              <a:t>	Job form?</a:t>
            </a:r>
          </a:p>
          <a:p>
            <a:pPr marL="0" indent="0">
              <a:buNone/>
            </a:pPr>
            <a:r>
              <a:rPr lang="en-GB" sz="1800" dirty="0"/>
              <a:t>	</a:t>
            </a:r>
            <a:r>
              <a:rPr lang="en-GB" sz="1800" dirty="0" smtClean="0"/>
              <a:t>	Medicine being put onto a wound?</a:t>
            </a:r>
            <a:endParaRPr lang="en-GB" sz="18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0001" y="4129395"/>
            <a:ext cx="2346965" cy="2353061"/>
          </a:xfrm>
          <a:prstGeom prst="rect">
            <a:avLst/>
          </a:prstGeom>
        </p:spPr>
      </p:pic>
    </p:spTree>
    <p:extLst>
      <p:ext uri="{BB962C8B-B14F-4D97-AF65-F5344CB8AC3E}">
        <p14:creationId xmlns:p14="http://schemas.microsoft.com/office/powerpoint/2010/main" val="37410419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a:t>Synonyms</a:t>
            </a:r>
          </a:p>
          <a:p>
            <a:pPr marL="0" indent="0">
              <a:buNone/>
            </a:pPr>
            <a:r>
              <a:rPr lang="en-GB" dirty="0" smtClean="0"/>
              <a:t>Many words, one </a:t>
            </a:r>
            <a:r>
              <a:rPr lang="en-GB" dirty="0"/>
              <a:t>meaning.</a:t>
            </a:r>
          </a:p>
          <a:p>
            <a:pPr marL="0" indent="0">
              <a:buNone/>
            </a:pPr>
            <a:r>
              <a:rPr lang="en-GB" dirty="0"/>
              <a:t>Examples:</a:t>
            </a:r>
          </a:p>
          <a:p>
            <a:pPr marL="0" indent="0">
              <a:buNone/>
            </a:pPr>
            <a:r>
              <a:rPr lang="en-GB" dirty="0" smtClean="0"/>
              <a:t>Can/Tin	</a:t>
            </a:r>
            <a:r>
              <a:rPr lang="en-GB" sz="1800" dirty="0" smtClean="0"/>
              <a:t>Nice obvious starter!</a:t>
            </a:r>
            <a:endParaRPr lang="en-GB" sz="1800" dirty="0"/>
          </a:p>
          <a:p>
            <a:pPr marL="0" indent="0">
              <a:buNone/>
            </a:pPr>
            <a:endParaRPr lang="en-GB" dirty="0"/>
          </a:p>
          <a:p>
            <a:pPr marL="0" indent="0">
              <a:buNone/>
            </a:pPr>
            <a:r>
              <a:rPr lang="en-GB" dirty="0" smtClean="0"/>
              <a:t>Booking/Reservation</a:t>
            </a:r>
          </a:p>
          <a:p>
            <a:pPr marL="0" indent="0">
              <a:buNone/>
            </a:pPr>
            <a:endParaRPr lang="en-GB" sz="1800" dirty="0"/>
          </a:p>
          <a:p>
            <a:pPr marL="0" indent="0">
              <a:buNone/>
            </a:pPr>
            <a:r>
              <a:rPr lang="en-GB" dirty="0" smtClean="0"/>
              <a:t>Begin/Inaugurate</a:t>
            </a:r>
            <a:endParaRPr lang="en-GB"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5849" y="2590395"/>
            <a:ext cx="2340869" cy="3794768"/>
          </a:xfrm>
          <a:prstGeom prst="rect">
            <a:avLst/>
          </a:prstGeom>
        </p:spPr>
      </p:pic>
    </p:spTree>
    <p:extLst>
      <p:ext uri="{BB962C8B-B14F-4D97-AF65-F5344CB8AC3E}">
        <p14:creationId xmlns:p14="http://schemas.microsoft.com/office/powerpoint/2010/main" val="2410512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Duplication</a:t>
            </a:r>
          </a:p>
          <a:p>
            <a:pPr marL="0" indent="0">
              <a:buNone/>
            </a:pPr>
            <a:r>
              <a:rPr lang="en-GB" dirty="0" smtClean="0"/>
              <a:t>     </a:t>
            </a:r>
            <a:r>
              <a:rPr lang="en-GB" dirty="0"/>
              <a:t>	</a:t>
            </a:r>
            <a:r>
              <a:rPr lang="en-GB" dirty="0" smtClean="0"/>
              <a:t>	</a:t>
            </a:r>
            <a:r>
              <a:rPr lang="en-GB" sz="1200" dirty="0" smtClean="0"/>
              <a:t>Interactions</a:t>
            </a:r>
            <a:endParaRPr lang="en-GB" dirty="0"/>
          </a:p>
        </p:txBody>
      </p:sp>
      <p:sp>
        <p:nvSpPr>
          <p:cNvPr id="4" name="TextBox 3"/>
          <p:cNvSpPr txBox="1"/>
          <p:nvPr/>
        </p:nvSpPr>
        <p:spPr>
          <a:xfrm>
            <a:off x="685800" y="2724150"/>
            <a:ext cx="1371600" cy="246221"/>
          </a:xfrm>
          <a:prstGeom prst="rect">
            <a:avLst/>
          </a:prstGeom>
          <a:noFill/>
          <a:ln>
            <a:solidFill>
              <a:schemeClr val="tx1"/>
            </a:solidFill>
          </a:ln>
        </p:spPr>
        <p:txBody>
          <a:bodyPr wrap="square" rtlCol="0">
            <a:spAutoFit/>
          </a:bodyPr>
          <a:lstStyle/>
          <a:p>
            <a:r>
              <a:rPr lang="en-GB" dirty="0" smtClean="0"/>
              <a:t>Customer</a:t>
            </a:r>
            <a:endParaRPr lang="en-GB" dirty="0"/>
          </a:p>
        </p:txBody>
      </p:sp>
      <p:sp>
        <p:nvSpPr>
          <p:cNvPr id="5" name="TextBox 4"/>
          <p:cNvSpPr txBox="1"/>
          <p:nvPr/>
        </p:nvSpPr>
        <p:spPr>
          <a:xfrm>
            <a:off x="3600450" y="2076450"/>
            <a:ext cx="1371600" cy="246221"/>
          </a:xfrm>
          <a:prstGeom prst="rect">
            <a:avLst/>
          </a:prstGeom>
          <a:noFill/>
          <a:ln>
            <a:solidFill>
              <a:schemeClr val="tx1"/>
            </a:solidFill>
          </a:ln>
        </p:spPr>
        <p:txBody>
          <a:bodyPr wrap="square" rtlCol="0">
            <a:spAutoFit/>
          </a:bodyPr>
          <a:lstStyle/>
          <a:p>
            <a:r>
              <a:rPr lang="en-GB" dirty="0" smtClean="0"/>
              <a:t>Department 1</a:t>
            </a:r>
            <a:endParaRPr lang="en-GB" dirty="0"/>
          </a:p>
        </p:txBody>
      </p:sp>
      <p:sp>
        <p:nvSpPr>
          <p:cNvPr id="6" name="TextBox 5"/>
          <p:cNvSpPr txBox="1"/>
          <p:nvPr/>
        </p:nvSpPr>
        <p:spPr>
          <a:xfrm>
            <a:off x="3600450" y="2724150"/>
            <a:ext cx="1371600" cy="246221"/>
          </a:xfrm>
          <a:prstGeom prst="rect">
            <a:avLst/>
          </a:prstGeom>
          <a:noFill/>
          <a:ln>
            <a:solidFill>
              <a:schemeClr val="tx1"/>
            </a:solidFill>
          </a:ln>
        </p:spPr>
        <p:txBody>
          <a:bodyPr wrap="square" rtlCol="0">
            <a:spAutoFit/>
          </a:bodyPr>
          <a:lstStyle/>
          <a:p>
            <a:r>
              <a:rPr lang="en-GB" dirty="0" smtClean="0"/>
              <a:t>Department 2</a:t>
            </a:r>
            <a:endParaRPr lang="en-GB" dirty="0"/>
          </a:p>
        </p:txBody>
      </p:sp>
      <p:sp>
        <p:nvSpPr>
          <p:cNvPr id="7" name="TextBox 6"/>
          <p:cNvSpPr txBox="1"/>
          <p:nvPr/>
        </p:nvSpPr>
        <p:spPr>
          <a:xfrm>
            <a:off x="3600450" y="3429000"/>
            <a:ext cx="1371600" cy="246221"/>
          </a:xfrm>
          <a:prstGeom prst="rect">
            <a:avLst/>
          </a:prstGeom>
          <a:noFill/>
          <a:ln>
            <a:solidFill>
              <a:schemeClr val="tx1"/>
            </a:solidFill>
          </a:ln>
        </p:spPr>
        <p:txBody>
          <a:bodyPr wrap="square" rtlCol="0">
            <a:spAutoFit/>
          </a:bodyPr>
          <a:lstStyle/>
          <a:p>
            <a:r>
              <a:rPr lang="en-GB" dirty="0" smtClean="0"/>
              <a:t>Department 3</a:t>
            </a:r>
            <a:endParaRPr lang="en-GB" dirty="0"/>
          </a:p>
        </p:txBody>
      </p:sp>
      <p:sp>
        <p:nvSpPr>
          <p:cNvPr id="8" name="TextBox 7"/>
          <p:cNvSpPr txBox="1"/>
          <p:nvPr/>
        </p:nvSpPr>
        <p:spPr>
          <a:xfrm>
            <a:off x="6210300" y="2076449"/>
            <a:ext cx="1371600" cy="246221"/>
          </a:xfrm>
          <a:prstGeom prst="rect">
            <a:avLst/>
          </a:prstGeom>
          <a:noFill/>
          <a:ln>
            <a:solidFill>
              <a:schemeClr val="tx1"/>
            </a:solidFill>
          </a:ln>
        </p:spPr>
        <p:txBody>
          <a:bodyPr wrap="square" rtlCol="0">
            <a:spAutoFit/>
          </a:bodyPr>
          <a:lstStyle/>
          <a:p>
            <a:r>
              <a:rPr lang="en-GB" dirty="0" smtClean="0"/>
              <a:t>Data</a:t>
            </a:r>
            <a:endParaRPr lang="en-GB" dirty="0"/>
          </a:p>
        </p:txBody>
      </p:sp>
      <p:cxnSp>
        <p:nvCxnSpPr>
          <p:cNvPr id="10" name="Straight Connector 9"/>
          <p:cNvCxnSpPr>
            <a:stCxn id="4" idx="3"/>
            <a:endCxn id="5" idx="1"/>
          </p:cNvCxnSpPr>
          <p:nvPr/>
        </p:nvCxnSpPr>
        <p:spPr bwMode="auto">
          <a:xfrm flipV="1">
            <a:off x="2057400" y="2199561"/>
            <a:ext cx="1543050" cy="6477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a:stCxn id="4" idx="3"/>
            <a:endCxn id="6" idx="1"/>
          </p:cNvCxnSpPr>
          <p:nvPr/>
        </p:nvCxnSpPr>
        <p:spPr bwMode="auto">
          <a:xfrm>
            <a:off x="2057400" y="2847261"/>
            <a:ext cx="154305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Connector 14"/>
          <p:cNvCxnSpPr>
            <a:stCxn id="4" idx="3"/>
            <a:endCxn id="7" idx="1"/>
          </p:cNvCxnSpPr>
          <p:nvPr/>
        </p:nvCxnSpPr>
        <p:spPr bwMode="auto">
          <a:xfrm>
            <a:off x="2057400" y="2847261"/>
            <a:ext cx="1543050" cy="70485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6210300" y="2724149"/>
            <a:ext cx="1371600" cy="246221"/>
          </a:xfrm>
          <a:prstGeom prst="rect">
            <a:avLst/>
          </a:prstGeom>
          <a:noFill/>
          <a:ln>
            <a:solidFill>
              <a:schemeClr val="tx1"/>
            </a:solidFill>
          </a:ln>
        </p:spPr>
        <p:txBody>
          <a:bodyPr wrap="square" rtlCol="0">
            <a:spAutoFit/>
          </a:bodyPr>
          <a:lstStyle/>
          <a:p>
            <a:r>
              <a:rPr lang="en-GB" dirty="0"/>
              <a:t>Data</a:t>
            </a:r>
          </a:p>
        </p:txBody>
      </p:sp>
      <p:sp>
        <p:nvSpPr>
          <p:cNvPr id="19" name="TextBox 18"/>
          <p:cNvSpPr txBox="1"/>
          <p:nvPr/>
        </p:nvSpPr>
        <p:spPr>
          <a:xfrm>
            <a:off x="6210300" y="3428999"/>
            <a:ext cx="1371600" cy="246221"/>
          </a:xfrm>
          <a:prstGeom prst="rect">
            <a:avLst/>
          </a:prstGeom>
          <a:noFill/>
          <a:ln>
            <a:solidFill>
              <a:schemeClr val="tx1"/>
            </a:solidFill>
          </a:ln>
        </p:spPr>
        <p:txBody>
          <a:bodyPr wrap="square" rtlCol="0">
            <a:spAutoFit/>
          </a:bodyPr>
          <a:lstStyle/>
          <a:p>
            <a:r>
              <a:rPr lang="en-GB" dirty="0"/>
              <a:t>Data</a:t>
            </a:r>
          </a:p>
        </p:txBody>
      </p:sp>
      <p:sp>
        <p:nvSpPr>
          <p:cNvPr id="20" name="TextBox 19"/>
          <p:cNvSpPr txBox="1"/>
          <p:nvPr/>
        </p:nvSpPr>
        <p:spPr>
          <a:xfrm>
            <a:off x="685800" y="4857750"/>
            <a:ext cx="1371600" cy="246221"/>
          </a:xfrm>
          <a:prstGeom prst="rect">
            <a:avLst/>
          </a:prstGeom>
          <a:noFill/>
          <a:ln>
            <a:solidFill>
              <a:schemeClr val="tx1"/>
            </a:solidFill>
          </a:ln>
        </p:spPr>
        <p:txBody>
          <a:bodyPr wrap="square" rtlCol="0">
            <a:spAutoFit/>
          </a:bodyPr>
          <a:lstStyle/>
          <a:p>
            <a:r>
              <a:rPr lang="en-GB" dirty="0" smtClean="0"/>
              <a:t>Customer</a:t>
            </a:r>
            <a:endParaRPr lang="en-GB" dirty="0"/>
          </a:p>
        </p:txBody>
      </p:sp>
      <p:sp>
        <p:nvSpPr>
          <p:cNvPr id="21" name="TextBox 20"/>
          <p:cNvSpPr txBox="1"/>
          <p:nvPr/>
        </p:nvSpPr>
        <p:spPr>
          <a:xfrm>
            <a:off x="3600450" y="4210050"/>
            <a:ext cx="1371600" cy="246221"/>
          </a:xfrm>
          <a:prstGeom prst="rect">
            <a:avLst/>
          </a:prstGeom>
          <a:noFill/>
          <a:ln>
            <a:solidFill>
              <a:schemeClr val="tx1"/>
            </a:solidFill>
          </a:ln>
        </p:spPr>
        <p:txBody>
          <a:bodyPr wrap="square" rtlCol="0">
            <a:spAutoFit/>
          </a:bodyPr>
          <a:lstStyle/>
          <a:p>
            <a:r>
              <a:rPr lang="en-GB" dirty="0" smtClean="0"/>
              <a:t>Department 1</a:t>
            </a:r>
            <a:endParaRPr lang="en-GB" dirty="0"/>
          </a:p>
        </p:txBody>
      </p:sp>
      <p:sp>
        <p:nvSpPr>
          <p:cNvPr id="22" name="TextBox 21"/>
          <p:cNvSpPr txBox="1"/>
          <p:nvPr/>
        </p:nvSpPr>
        <p:spPr>
          <a:xfrm>
            <a:off x="3600450" y="4857750"/>
            <a:ext cx="1371600" cy="246221"/>
          </a:xfrm>
          <a:prstGeom prst="rect">
            <a:avLst/>
          </a:prstGeom>
          <a:noFill/>
          <a:ln>
            <a:solidFill>
              <a:schemeClr val="tx1"/>
            </a:solidFill>
          </a:ln>
        </p:spPr>
        <p:txBody>
          <a:bodyPr wrap="square" rtlCol="0">
            <a:spAutoFit/>
          </a:bodyPr>
          <a:lstStyle/>
          <a:p>
            <a:r>
              <a:rPr lang="en-GB" dirty="0" smtClean="0"/>
              <a:t>Department 2</a:t>
            </a:r>
            <a:endParaRPr lang="en-GB" dirty="0"/>
          </a:p>
        </p:txBody>
      </p:sp>
      <p:sp>
        <p:nvSpPr>
          <p:cNvPr id="23" name="TextBox 22"/>
          <p:cNvSpPr txBox="1"/>
          <p:nvPr/>
        </p:nvSpPr>
        <p:spPr>
          <a:xfrm>
            <a:off x="3600450" y="5562600"/>
            <a:ext cx="1371600" cy="246221"/>
          </a:xfrm>
          <a:prstGeom prst="rect">
            <a:avLst/>
          </a:prstGeom>
          <a:noFill/>
          <a:ln>
            <a:solidFill>
              <a:schemeClr val="tx1"/>
            </a:solidFill>
          </a:ln>
        </p:spPr>
        <p:txBody>
          <a:bodyPr wrap="square" rtlCol="0">
            <a:spAutoFit/>
          </a:bodyPr>
          <a:lstStyle/>
          <a:p>
            <a:r>
              <a:rPr lang="en-GB" dirty="0" smtClean="0"/>
              <a:t>Department 3</a:t>
            </a:r>
            <a:endParaRPr lang="en-GB" dirty="0"/>
          </a:p>
        </p:txBody>
      </p:sp>
      <p:cxnSp>
        <p:nvCxnSpPr>
          <p:cNvPr id="25" name="Straight Connector 24"/>
          <p:cNvCxnSpPr>
            <a:stCxn id="20" idx="3"/>
            <a:endCxn id="21" idx="1"/>
          </p:cNvCxnSpPr>
          <p:nvPr/>
        </p:nvCxnSpPr>
        <p:spPr bwMode="auto">
          <a:xfrm flipV="1">
            <a:off x="2057400" y="4333161"/>
            <a:ext cx="1543050" cy="6477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p:cNvCxnSpPr>
            <a:stCxn id="20" idx="3"/>
            <a:endCxn id="22" idx="1"/>
          </p:cNvCxnSpPr>
          <p:nvPr/>
        </p:nvCxnSpPr>
        <p:spPr bwMode="auto">
          <a:xfrm>
            <a:off x="2057400" y="4980861"/>
            <a:ext cx="154305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p:cNvCxnSpPr>
            <a:stCxn id="20" idx="3"/>
            <a:endCxn id="23" idx="1"/>
          </p:cNvCxnSpPr>
          <p:nvPr/>
        </p:nvCxnSpPr>
        <p:spPr bwMode="auto">
          <a:xfrm>
            <a:off x="2057400" y="4980861"/>
            <a:ext cx="1543050" cy="70485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8" name="TextBox 27"/>
          <p:cNvSpPr txBox="1"/>
          <p:nvPr/>
        </p:nvSpPr>
        <p:spPr>
          <a:xfrm>
            <a:off x="6210300" y="4857749"/>
            <a:ext cx="1371600" cy="246221"/>
          </a:xfrm>
          <a:prstGeom prst="rect">
            <a:avLst/>
          </a:prstGeom>
          <a:noFill/>
          <a:ln>
            <a:solidFill>
              <a:schemeClr val="tx1"/>
            </a:solidFill>
          </a:ln>
        </p:spPr>
        <p:txBody>
          <a:bodyPr wrap="square" rtlCol="0">
            <a:spAutoFit/>
          </a:bodyPr>
          <a:lstStyle/>
          <a:p>
            <a:r>
              <a:rPr lang="en-GB" dirty="0"/>
              <a:t>Data</a:t>
            </a:r>
          </a:p>
        </p:txBody>
      </p:sp>
      <p:cxnSp>
        <p:nvCxnSpPr>
          <p:cNvPr id="31" name="Straight Connector 30"/>
          <p:cNvCxnSpPr>
            <a:stCxn id="5" idx="3"/>
            <a:endCxn id="8" idx="1"/>
          </p:cNvCxnSpPr>
          <p:nvPr/>
        </p:nvCxnSpPr>
        <p:spPr bwMode="auto">
          <a:xfrm flipV="1">
            <a:off x="4972050" y="2199560"/>
            <a:ext cx="123825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a:stCxn id="6" idx="3"/>
            <a:endCxn id="18" idx="1"/>
          </p:cNvCxnSpPr>
          <p:nvPr/>
        </p:nvCxnSpPr>
        <p:spPr bwMode="auto">
          <a:xfrm flipV="1">
            <a:off x="4972050" y="2847260"/>
            <a:ext cx="123825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a:stCxn id="7" idx="3"/>
            <a:endCxn id="19" idx="1"/>
          </p:cNvCxnSpPr>
          <p:nvPr/>
        </p:nvCxnSpPr>
        <p:spPr bwMode="auto">
          <a:xfrm flipV="1">
            <a:off x="4972050" y="3552110"/>
            <a:ext cx="123825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a:stCxn id="21" idx="3"/>
            <a:endCxn id="28" idx="1"/>
          </p:cNvCxnSpPr>
          <p:nvPr/>
        </p:nvCxnSpPr>
        <p:spPr bwMode="auto">
          <a:xfrm>
            <a:off x="4972050" y="4333161"/>
            <a:ext cx="1238250" cy="64769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Straight Connector 40"/>
          <p:cNvCxnSpPr>
            <a:stCxn id="22" idx="3"/>
            <a:endCxn id="28" idx="1"/>
          </p:cNvCxnSpPr>
          <p:nvPr/>
        </p:nvCxnSpPr>
        <p:spPr bwMode="auto">
          <a:xfrm flipV="1">
            <a:off x="4972050" y="4980860"/>
            <a:ext cx="123825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p:cNvCxnSpPr>
            <a:stCxn id="23" idx="3"/>
            <a:endCxn id="28" idx="1"/>
          </p:cNvCxnSpPr>
          <p:nvPr/>
        </p:nvCxnSpPr>
        <p:spPr bwMode="auto">
          <a:xfrm flipV="1">
            <a:off x="4972050" y="4980860"/>
            <a:ext cx="1238250" cy="704851"/>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410512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Inconsistency</a:t>
            </a:r>
          </a:p>
          <a:p>
            <a:pPr marL="0" indent="0">
              <a:buNone/>
            </a:pPr>
            <a:r>
              <a:rPr lang="en-GB" dirty="0" smtClean="0"/>
              <a:t>Four friends have a meal at a restaurant and are asked to answer a feedback question.  Here are their answers …</a:t>
            </a:r>
          </a:p>
          <a:p>
            <a:pPr marL="0" indent="0">
              <a:buNone/>
            </a:pPr>
            <a:r>
              <a:rPr lang="en-GB" dirty="0" smtClean="0"/>
              <a:t>Question: Please rate your experience (1 is low, 5 is high).</a:t>
            </a:r>
          </a:p>
          <a:p>
            <a:pPr marL="0" indent="0">
              <a:buNone/>
            </a:pPr>
            <a:r>
              <a:rPr lang="en-GB" sz="1600" dirty="0" smtClean="0"/>
              <a:t>		1	2	3	4	5</a:t>
            </a:r>
          </a:p>
          <a:p>
            <a:pPr marL="0" indent="0">
              <a:buNone/>
            </a:pPr>
            <a:r>
              <a:rPr lang="en-GB" sz="1600" dirty="0" smtClean="0"/>
              <a:t>Person 1				</a:t>
            </a:r>
            <a:r>
              <a:rPr lang="en-GB" sz="1600" dirty="0" smtClean="0">
                <a:sym typeface="Wingdings"/>
              </a:rPr>
              <a:t> </a:t>
            </a:r>
            <a:endParaRPr lang="en-GB" sz="1600" dirty="0" smtClean="0"/>
          </a:p>
          <a:p>
            <a:pPr marL="0" indent="0">
              <a:buNone/>
            </a:pPr>
            <a:r>
              <a:rPr lang="en-GB" sz="1600" dirty="0" smtClean="0"/>
              <a:t>Person 2					</a:t>
            </a:r>
            <a:r>
              <a:rPr lang="en-GB" sz="1600" dirty="0" smtClean="0">
                <a:sym typeface="Wingdings"/>
              </a:rPr>
              <a:t> </a:t>
            </a:r>
            <a:endParaRPr lang="en-GB" sz="1600" dirty="0" smtClean="0"/>
          </a:p>
          <a:p>
            <a:pPr marL="0" indent="0">
              <a:buNone/>
            </a:pPr>
            <a:r>
              <a:rPr lang="en-GB" sz="1600" dirty="0" smtClean="0"/>
              <a:t>Person 3					</a:t>
            </a:r>
            <a:r>
              <a:rPr lang="en-GB" sz="1600" dirty="0" smtClean="0">
                <a:sym typeface="Wingdings"/>
              </a:rPr>
              <a:t> </a:t>
            </a:r>
            <a:endParaRPr lang="en-GB" sz="1600" dirty="0" smtClean="0"/>
          </a:p>
          <a:p>
            <a:pPr marL="0" indent="0">
              <a:buNone/>
            </a:pPr>
            <a:r>
              <a:rPr lang="en-GB" sz="1600" dirty="0" smtClean="0"/>
              <a:t>Person 4						</a:t>
            </a:r>
            <a:r>
              <a:rPr lang="en-GB" sz="1600" dirty="0" smtClean="0">
                <a:sym typeface="Wingdings"/>
              </a:rPr>
              <a:t> </a:t>
            </a:r>
          </a:p>
          <a:p>
            <a:pPr marL="0" indent="0">
              <a:buNone/>
            </a:pPr>
            <a:r>
              <a:rPr lang="en-GB" dirty="0" smtClean="0">
                <a:sym typeface="Wingdings"/>
              </a:rPr>
              <a:t>How do you interpret these results?</a:t>
            </a:r>
            <a:endParaRPr lang="en-GB" dirty="0" smtClean="0"/>
          </a:p>
        </p:txBody>
      </p:sp>
    </p:spTree>
    <p:extLst>
      <p:ext uri="{BB962C8B-B14F-4D97-AF65-F5344CB8AC3E}">
        <p14:creationId xmlns:p14="http://schemas.microsoft.com/office/powerpoint/2010/main" val="2410512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Unavailability</a:t>
            </a:r>
          </a:p>
          <a:p>
            <a:pPr marL="0" indent="0">
              <a:buNone/>
            </a:pPr>
            <a:r>
              <a:rPr lang="en-GB" dirty="0" smtClean="0"/>
              <a:t>Consider these two situations.</a:t>
            </a:r>
          </a:p>
          <a:p>
            <a:pPr marL="0" indent="0">
              <a:buNone/>
            </a:pPr>
            <a:r>
              <a:rPr lang="en-GB" dirty="0" smtClean="0"/>
              <a:t>	Department 1	Department 2	Department 3</a:t>
            </a:r>
          </a:p>
          <a:p>
            <a:pPr marL="0" indent="0">
              <a:buNone/>
            </a:pPr>
            <a:r>
              <a:rPr lang="en-GB" dirty="0" smtClean="0"/>
              <a:t>Use:	DB2			MySQL		</a:t>
            </a:r>
            <a:r>
              <a:rPr lang="en-GB" dirty="0" err="1" smtClean="0"/>
              <a:t>MSsql</a:t>
            </a:r>
            <a:endParaRPr lang="en-GB" dirty="0" smtClean="0"/>
          </a:p>
          <a:p>
            <a:pPr marL="0" indent="0">
              <a:buNone/>
            </a:pPr>
            <a:endParaRPr lang="en-GB" dirty="0" smtClean="0"/>
          </a:p>
          <a:p>
            <a:pPr marL="0" indent="0">
              <a:buNone/>
            </a:pPr>
            <a:r>
              <a:rPr lang="en-GB" dirty="0"/>
              <a:t>	</a:t>
            </a:r>
            <a:r>
              <a:rPr lang="en-GB" dirty="0" smtClean="0"/>
              <a:t>Department 1	Department 2	Department 3</a:t>
            </a:r>
          </a:p>
          <a:p>
            <a:pPr marL="0" indent="0">
              <a:buNone/>
            </a:pPr>
            <a:r>
              <a:rPr lang="en-GB" dirty="0" smtClean="0"/>
              <a:t>Use:</a:t>
            </a:r>
            <a:r>
              <a:rPr lang="en-GB" dirty="0"/>
              <a:t>	</a:t>
            </a:r>
            <a:r>
              <a:rPr lang="en-GB" dirty="0" smtClean="0"/>
              <a:t>DB2			DB2			DB2</a:t>
            </a:r>
          </a:p>
          <a:p>
            <a:pPr marL="0" indent="0">
              <a:buNone/>
            </a:pPr>
            <a:r>
              <a:rPr lang="en-GB" dirty="0" smtClean="0"/>
              <a:t>Which arrangement is better and why?</a:t>
            </a:r>
            <a:endParaRPr lang="en-GB" dirty="0"/>
          </a:p>
        </p:txBody>
      </p:sp>
    </p:spTree>
    <p:extLst>
      <p:ext uri="{BB962C8B-B14F-4D97-AF65-F5344CB8AC3E}">
        <p14:creationId xmlns:p14="http://schemas.microsoft.com/office/powerpoint/2010/main" val="2410512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Data management aims</a:t>
            </a:r>
          </a:p>
          <a:p>
            <a:endParaRPr lang="en-GB" dirty="0"/>
          </a:p>
          <a:p>
            <a:pPr lvl="1"/>
            <a:r>
              <a:rPr lang="en-GB" dirty="0" smtClean="0"/>
              <a:t>Eliminate unnecessary data duplication</a:t>
            </a:r>
          </a:p>
          <a:p>
            <a:pPr lvl="1"/>
            <a:endParaRPr lang="en-GB" dirty="0"/>
          </a:p>
          <a:p>
            <a:pPr lvl="1"/>
            <a:r>
              <a:rPr lang="en-GB" dirty="0" smtClean="0"/>
              <a:t>Remove the need for data conversion</a:t>
            </a:r>
          </a:p>
          <a:p>
            <a:pPr lvl="1"/>
            <a:endParaRPr lang="en-GB" dirty="0"/>
          </a:p>
          <a:p>
            <a:pPr lvl="1"/>
            <a:r>
              <a:rPr lang="en-GB" dirty="0" smtClean="0"/>
              <a:t>Enable data sharing</a:t>
            </a:r>
          </a:p>
          <a:p>
            <a:pPr lvl="1"/>
            <a:endParaRPr lang="en-GB" dirty="0"/>
          </a:p>
          <a:p>
            <a:pPr lvl="1"/>
            <a:r>
              <a:rPr lang="en-GB" dirty="0" smtClean="0"/>
              <a:t>Provide accurate Management Information</a:t>
            </a:r>
            <a:endParaRPr lang="en-GB" dirty="0"/>
          </a:p>
        </p:txBody>
      </p:sp>
    </p:spTree>
    <p:extLst>
      <p:ext uri="{BB962C8B-B14F-4D97-AF65-F5344CB8AC3E}">
        <p14:creationId xmlns:p14="http://schemas.microsoft.com/office/powerpoint/2010/main" val="3741041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dirty="0" smtClean="0"/>
              <a:t>Contents</a:t>
            </a:r>
          </a:p>
        </p:txBody>
      </p:sp>
      <p:sp>
        <p:nvSpPr>
          <p:cNvPr id="4099" name="Rectangle 3"/>
          <p:cNvSpPr>
            <a:spLocks noGrp="1" noChangeArrowheads="1"/>
          </p:cNvSpPr>
          <p:nvPr>
            <p:ph type="body" idx="1"/>
          </p:nvPr>
        </p:nvSpPr>
        <p:spPr/>
        <p:txBody>
          <a:bodyPr/>
          <a:lstStyle/>
          <a:p>
            <a:r>
              <a:rPr lang="en-GB" dirty="0" smtClean="0"/>
              <a:t>Course introduction</a:t>
            </a:r>
          </a:p>
          <a:p>
            <a:r>
              <a:rPr lang="en-GB" dirty="0" smtClean="0"/>
              <a:t>History and background</a:t>
            </a:r>
          </a:p>
          <a:p>
            <a:r>
              <a:rPr lang="en-GB" dirty="0" smtClean="0"/>
              <a:t>Conceptual design</a:t>
            </a:r>
          </a:p>
          <a:p>
            <a:r>
              <a:rPr lang="en-GB" dirty="0" smtClean="0"/>
              <a:t>Logical design</a:t>
            </a:r>
          </a:p>
          <a:p>
            <a:r>
              <a:rPr lang="en-GB" dirty="0" smtClean="0"/>
              <a:t>Physical design</a:t>
            </a:r>
          </a:p>
          <a:p>
            <a:r>
              <a:rPr lang="en-GB" dirty="0" smtClean="0"/>
              <a:t>Database implementation</a:t>
            </a:r>
          </a:p>
          <a:p>
            <a:r>
              <a:rPr lang="en-GB" dirty="0" smtClean="0"/>
              <a:t>Case study</a:t>
            </a:r>
          </a:p>
          <a:p>
            <a:r>
              <a:rPr lang="en-GB" dirty="0" smtClean="0"/>
              <a:t>Begin assessment</a:t>
            </a:r>
            <a:endParaRPr lang="en-GB"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3286" y="1792705"/>
            <a:ext cx="3255872" cy="2786839"/>
          </a:xfrm>
          <a:prstGeom prst="rect">
            <a:avLst/>
          </a:prstGeom>
        </p:spPr>
      </p:pic>
    </p:spTree>
    <p:extLst>
      <p:ext uri="{BB962C8B-B14F-4D97-AF65-F5344CB8AC3E}">
        <p14:creationId xmlns:p14="http://schemas.microsoft.com/office/powerpoint/2010/main" val="5178113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4099">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The solution:</a:t>
            </a:r>
          </a:p>
          <a:p>
            <a:pPr marL="0" indent="0">
              <a:buNone/>
            </a:pPr>
            <a:r>
              <a:rPr lang="en-GB" dirty="0" smtClean="0"/>
              <a:t>Data dictionary</a:t>
            </a:r>
          </a:p>
          <a:p>
            <a:pPr marL="0" indent="0">
              <a:buNone/>
            </a:pPr>
            <a:r>
              <a:rPr lang="en-GB" dirty="0"/>
              <a:t>	</a:t>
            </a:r>
            <a:r>
              <a:rPr lang="en-GB" dirty="0" smtClean="0"/>
              <a:t>Have a company wide record of all the data 	recorded for any purpose.</a:t>
            </a:r>
          </a:p>
          <a:p>
            <a:pPr marL="0" indent="0">
              <a:buNone/>
            </a:pPr>
            <a:r>
              <a:rPr lang="en-GB" dirty="0" smtClean="0"/>
              <a:t>Data administrator</a:t>
            </a:r>
          </a:p>
          <a:p>
            <a:pPr marL="0" indent="0">
              <a:buNone/>
            </a:pPr>
            <a:r>
              <a:rPr lang="en-GB" dirty="0"/>
              <a:t>	</a:t>
            </a:r>
            <a:r>
              <a:rPr lang="en-GB" dirty="0" smtClean="0"/>
              <a:t>Somebody appointed to manage the dictionary.</a:t>
            </a:r>
            <a:endParaRPr lang="en-GB" dirty="0"/>
          </a:p>
        </p:txBody>
      </p:sp>
    </p:spTree>
    <p:extLst>
      <p:ext uri="{BB962C8B-B14F-4D97-AF65-F5344CB8AC3E}">
        <p14:creationId xmlns:p14="http://schemas.microsoft.com/office/powerpoint/2010/main" val="31869590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Top down approach to data modelling.</a:t>
            </a:r>
          </a:p>
          <a:p>
            <a:endParaRPr lang="en-GB" dirty="0"/>
          </a:p>
          <a:p>
            <a:pPr marL="0" indent="0">
              <a:buNone/>
            </a:pPr>
            <a:r>
              <a:rPr lang="en-GB" dirty="0" smtClean="0"/>
              <a:t>	Identify entities.</a:t>
            </a:r>
          </a:p>
          <a:p>
            <a:pPr marL="0" indent="0">
              <a:buNone/>
            </a:pPr>
            <a:r>
              <a:rPr lang="en-GB" dirty="0"/>
              <a:t>	</a:t>
            </a:r>
            <a:endParaRPr lang="en-GB" dirty="0" smtClean="0"/>
          </a:p>
          <a:p>
            <a:pPr marL="0" indent="0">
              <a:buNone/>
            </a:pPr>
            <a:r>
              <a:rPr lang="en-GB" dirty="0"/>
              <a:t>	</a:t>
            </a:r>
            <a:r>
              <a:rPr lang="en-GB" dirty="0" smtClean="0"/>
              <a:t>Clarify relationships between them</a:t>
            </a:r>
            <a:endParaRPr lang="en-GB" dirty="0"/>
          </a:p>
        </p:txBody>
      </p:sp>
    </p:spTree>
    <p:extLst>
      <p:ext uri="{BB962C8B-B14F-4D97-AF65-F5344CB8AC3E}">
        <p14:creationId xmlns:p14="http://schemas.microsoft.com/office/powerpoint/2010/main" val="37904442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Definitions</a:t>
            </a:r>
          </a:p>
          <a:p>
            <a:pPr marL="0" indent="0">
              <a:buNone/>
            </a:pPr>
            <a:r>
              <a:rPr lang="en-GB" u="sng" dirty="0" smtClean="0"/>
              <a:t>Entity</a:t>
            </a:r>
            <a:r>
              <a:rPr lang="en-GB" dirty="0" smtClean="0"/>
              <a:t> - 		A ‘thing’ that is of business interest.</a:t>
            </a:r>
          </a:p>
          <a:p>
            <a:pPr marL="0" indent="0">
              <a:buNone/>
            </a:pPr>
            <a:r>
              <a:rPr lang="en-GB" dirty="0"/>
              <a:t>	</a:t>
            </a:r>
            <a:r>
              <a:rPr lang="en-GB" dirty="0" smtClean="0"/>
              <a:t>		A collection of attributes.</a:t>
            </a:r>
          </a:p>
          <a:p>
            <a:pPr marL="0" indent="0">
              <a:buNone/>
            </a:pPr>
            <a:r>
              <a:rPr lang="en-GB" u="sng" dirty="0" smtClean="0"/>
              <a:t>Attribute</a:t>
            </a:r>
            <a:r>
              <a:rPr lang="en-GB" dirty="0" smtClean="0"/>
              <a:t> -		A piece of data describing an entity.</a:t>
            </a:r>
          </a:p>
          <a:p>
            <a:pPr marL="0" indent="0">
              <a:buNone/>
            </a:pPr>
            <a:r>
              <a:rPr lang="en-GB" u="sng" dirty="0" smtClean="0"/>
              <a:t>Occurrence</a:t>
            </a:r>
            <a:r>
              <a:rPr lang="en-GB" dirty="0" smtClean="0"/>
              <a:t> -	An example of an entity.</a:t>
            </a:r>
          </a:p>
          <a:p>
            <a:pPr marL="0" indent="0">
              <a:buNone/>
            </a:pPr>
            <a:r>
              <a:rPr lang="en-GB" u="sng" dirty="0" smtClean="0"/>
              <a:t>Relationship</a:t>
            </a:r>
            <a:r>
              <a:rPr lang="en-GB" dirty="0" smtClean="0"/>
              <a:t> -	The way one entity is connected to 				another.</a:t>
            </a:r>
          </a:p>
          <a:p>
            <a:pPr marL="0" indent="0">
              <a:buNone/>
            </a:pPr>
            <a:r>
              <a:rPr lang="en-GB" dirty="0"/>
              <a:t>	</a:t>
            </a:r>
            <a:r>
              <a:rPr lang="en-GB" dirty="0" smtClean="0"/>
              <a:t>	</a:t>
            </a:r>
            <a:endParaRPr lang="en-GB" dirty="0"/>
          </a:p>
        </p:txBody>
      </p:sp>
    </p:spTree>
    <p:extLst>
      <p:ext uri="{BB962C8B-B14F-4D97-AF65-F5344CB8AC3E}">
        <p14:creationId xmlns:p14="http://schemas.microsoft.com/office/powerpoint/2010/main" val="37904442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Identifying entities</a:t>
            </a:r>
          </a:p>
          <a:p>
            <a:pPr marL="0" indent="0">
              <a:buNone/>
            </a:pPr>
            <a:r>
              <a:rPr lang="en-GB" dirty="0" smtClean="0"/>
              <a:t>Look for ‘notional keys’, or references to values that uniquely identify something.</a:t>
            </a:r>
          </a:p>
          <a:p>
            <a:pPr marL="0" indent="0">
              <a:spcBef>
                <a:spcPts val="500"/>
              </a:spcBef>
              <a:buNone/>
            </a:pPr>
            <a:r>
              <a:rPr lang="en-GB" dirty="0"/>
              <a:t>	</a:t>
            </a:r>
            <a:r>
              <a:rPr lang="en-GB" dirty="0" err="1" smtClean="0"/>
              <a:t>E.g.’s</a:t>
            </a:r>
            <a:r>
              <a:rPr lang="en-GB" dirty="0" smtClean="0"/>
              <a:t>		Branch code</a:t>
            </a:r>
          </a:p>
          <a:p>
            <a:pPr marL="0" indent="0">
              <a:spcBef>
                <a:spcPts val="500"/>
              </a:spcBef>
              <a:buNone/>
            </a:pPr>
            <a:r>
              <a:rPr lang="en-GB" dirty="0"/>
              <a:t>	</a:t>
            </a:r>
            <a:r>
              <a:rPr lang="en-GB" dirty="0" smtClean="0"/>
              <a:t>		Customer number</a:t>
            </a:r>
          </a:p>
          <a:p>
            <a:pPr marL="0" indent="0">
              <a:spcBef>
                <a:spcPts val="500"/>
              </a:spcBef>
              <a:buNone/>
            </a:pPr>
            <a:r>
              <a:rPr lang="en-GB" dirty="0"/>
              <a:t>	</a:t>
            </a:r>
            <a:r>
              <a:rPr lang="en-GB" dirty="0" smtClean="0"/>
              <a:t>		Product code</a:t>
            </a:r>
          </a:p>
          <a:p>
            <a:pPr marL="0" indent="0">
              <a:spcBef>
                <a:spcPts val="500"/>
              </a:spcBef>
              <a:buNone/>
            </a:pPr>
            <a:r>
              <a:rPr lang="en-GB" dirty="0"/>
              <a:t>	</a:t>
            </a:r>
            <a:r>
              <a:rPr lang="en-GB" dirty="0" smtClean="0"/>
              <a:t>		Staff number</a:t>
            </a:r>
          </a:p>
          <a:p>
            <a:pPr marL="0" indent="0">
              <a:spcBef>
                <a:spcPts val="500"/>
              </a:spcBef>
              <a:buNone/>
            </a:pPr>
            <a:r>
              <a:rPr lang="en-GB" dirty="0"/>
              <a:t>	</a:t>
            </a:r>
            <a:r>
              <a:rPr lang="en-GB" dirty="0" smtClean="0"/>
              <a:t>		Department code</a:t>
            </a:r>
          </a:p>
          <a:p>
            <a:pPr marL="0" indent="0">
              <a:spcBef>
                <a:spcPts val="500"/>
              </a:spcBef>
              <a:buNone/>
            </a:pPr>
            <a:endParaRPr lang="en-GB" dirty="0"/>
          </a:p>
          <a:p>
            <a:pPr marL="0" indent="0">
              <a:spcBef>
                <a:spcPts val="500"/>
              </a:spcBef>
              <a:buNone/>
            </a:pPr>
            <a:r>
              <a:rPr lang="en-GB" dirty="0" smtClean="0"/>
              <a:t>This is in addition to identifying normal nouns.</a:t>
            </a:r>
            <a:endParaRPr lang="en-GB" dirty="0"/>
          </a:p>
        </p:txBody>
      </p:sp>
    </p:spTree>
    <p:extLst>
      <p:ext uri="{BB962C8B-B14F-4D97-AF65-F5344CB8AC3E}">
        <p14:creationId xmlns:p14="http://schemas.microsoft.com/office/powerpoint/2010/main" val="37904442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Class exercise – consider this description:</a:t>
            </a:r>
          </a:p>
          <a:p>
            <a:pPr marL="0" indent="0">
              <a:buNone/>
            </a:pPr>
            <a:r>
              <a:rPr lang="en-GB" dirty="0" smtClean="0"/>
              <a:t>Your company places purchase order with suppliers.</a:t>
            </a:r>
          </a:p>
          <a:p>
            <a:pPr marL="0" indent="0">
              <a:buNone/>
            </a:pPr>
            <a:r>
              <a:rPr lang="en-GB" dirty="0" smtClean="0"/>
              <a:t>1. Purchase orders are raised for externally supplied parts.</a:t>
            </a:r>
          </a:p>
          <a:p>
            <a:pPr marL="0" indent="0">
              <a:buNone/>
            </a:pPr>
            <a:r>
              <a:rPr lang="en-GB" dirty="0" smtClean="0"/>
              <a:t>2. There may be several suppliers of a part.</a:t>
            </a:r>
          </a:p>
          <a:p>
            <a:pPr marL="0" indent="0">
              <a:buNone/>
            </a:pPr>
            <a:r>
              <a:rPr lang="en-GB" dirty="0" smtClean="0"/>
              <a:t>3. Each supplier has their own price and delivery time.</a:t>
            </a:r>
          </a:p>
          <a:p>
            <a:pPr marL="0" indent="0">
              <a:buNone/>
            </a:pPr>
            <a:r>
              <a:rPr lang="en-GB" dirty="0" smtClean="0"/>
              <a:t>4. Parts are grouped together into inventory classes.</a:t>
            </a:r>
          </a:p>
          <a:p>
            <a:pPr marL="0" indent="0">
              <a:buNone/>
            </a:pPr>
            <a:r>
              <a:rPr lang="en-GB" dirty="0" smtClean="0"/>
              <a:t>5. Purchase orders include the quantities of the parts.</a:t>
            </a:r>
          </a:p>
          <a:p>
            <a:pPr marL="0" indent="0">
              <a:buNone/>
            </a:pPr>
            <a:r>
              <a:rPr lang="en-GB" dirty="0" smtClean="0"/>
              <a:t>What entities can you identify from the above?</a:t>
            </a:r>
          </a:p>
          <a:p>
            <a:endParaRPr lang="en-GB" dirty="0"/>
          </a:p>
        </p:txBody>
      </p:sp>
    </p:spTree>
    <p:extLst>
      <p:ext uri="{BB962C8B-B14F-4D97-AF65-F5344CB8AC3E}">
        <p14:creationId xmlns:p14="http://schemas.microsoft.com/office/powerpoint/2010/main" val="37904442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Deliberately blank slide.</a:t>
            </a:r>
            <a:endParaRPr lang="en-GB" dirty="0"/>
          </a:p>
        </p:txBody>
      </p:sp>
    </p:spTree>
    <p:extLst>
      <p:ext uri="{BB962C8B-B14F-4D97-AF65-F5344CB8AC3E}">
        <p14:creationId xmlns:p14="http://schemas.microsoft.com/office/powerpoint/2010/main" val="26832642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Probable entities are:</a:t>
            </a:r>
          </a:p>
          <a:p>
            <a:pPr marL="0" indent="0">
              <a:buNone/>
            </a:pPr>
            <a:endParaRPr lang="en-GB" dirty="0"/>
          </a:p>
          <a:p>
            <a:pPr marL="0" indent="0">
              <a:buNone/>
            </a:pPr>
            <a:r>
              <a:rPr lang="en-GB" dirty="0" smtClean="0"/>
              <a:t>Inventory class</a:t>
            </a:r>
          </a:p>
          <a:p>
            <a:pPr marL="0" indent="0">
              <a:buNone/>
            </a:pPr>
            <a:r>
              <a:rPr lang="en-GB" dirty="0" smtClean="0"/>
              <a:t>Part</a:t>
            </a:r>
          </a:p>
          <a:p>
            <a:pPr marL="0" indent="0">
              <a:buNone/>
            </a:pPr>
            <a:r>
              <a:rPr lang="en-GB" dirty="0" smtClean="0"/>
              <a:t>Supplier</a:t>
            </a:r>
          </a:p>
          <a:p>
            <a:pPr marL="0" indent="0">
              <a:buNone/>
            </a:pPr>
            <a:r>
              <a:rPr lang="en-GB" dirty="0" smtClean="0"/>
              <a:t>Purchase order</a:t>
            </a:r>
            <a:endParaRPr lang="en-GB" dirty="0"/>
          </a:p>
        </p:txBody>
      </p:sp>
    </p:spTree>
    <p:extLst>
      <p:ext uri="{BB962C8B-B14F-4D97-AF65-F5344CB8AC3E}">
        <p14:creationId xmlns:p14="http://schemas.microsoft.com/office/powerpoint/2010/main" val="26832642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Entity relationship matrix</a:t>
            </a:r>
          </a:p>
          <a:p>
            <a:endParaRPr lang="en-GB" dirty="0"/>
          </a:p>
          <a:p>
            <a:endParaRPr lang="en-GB" dirty="0" smtClean="0"/>
          </a:p>
          <a:p>
            <a:endParaRPr lang="en-GB" dirty="0"/>
          </a:p>
          <a:p>
            <a:endParaRPr lang="en-GB" dirty="0" smtClean="0"/>
          </a:p>
          <a:p>
            <a:endParaRPr lang="en-GB" dirty="0"/>
          </a:p>
          <a:p>
            <a:r>
              <a:rPr lang="en-GB" dirty="0" smtClean="0"/>
              <a:t>A tick implies a relationship, and a hyphen shows that there is no relationship.</a:t>
            </a:r>
            <a:endParaRPr lang="en-GB" dirty="0"/>
          </a:p>
        </p:txBody>
      </p:sp>
      <p:sp>
        <p:nvSpPr>
          <p:cNvPr id="4" name="Rectangle 3"/>
          <p:cNvSpPr/>
          <p:nvPr/>
        </p:nvSpPr>
        <p:spPr bwMode="auto">
          <a:xfrm>
            <a:off x="2880000" y="2159999"/>
            <a:ext cx="216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Entity 1</a:t>
            </a:r>
          </a:p>
        </p:txBody>
      </p:sp>
      <p:sp>
        <p:nvSpPr>
          <p:cNvPr id="6" name="Rectangle 5"/>
          <p:cNvSpPr/>
          <p:nvPr/>
        </p:nvSpPr>
        <p:spPr bwMode="auto">
          <a:xfrm>
            <a:off x="2340000" y="2700000"/>
            <a:ext cx="216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Entity 2</a:t>
            </a:r>
          </a:p>
        </p:txBody>
      </p:sp>
      <p:sp>
        <p:nvSpPr>
          <p:cNvPr id="7" name="Rectangle 6"/>
          <p:cNvSpPr/>
          <p:nvPr/>
        </p:nvSpPr>
        <p:spPr bwMode="auto">
          <a:xfrm>
            <a:off x="1800000" y="3240000"/>
            <a:ext cx="216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Entity 3</a:t>
            </a:r>
          </a:p>
        </p:txBody>
      </p:sp>
      <p:sp>
        <p:nvSpPr>
          <p:cNvPr id="8" name="Rectangle 7"/>
          <p:cNvSpPr/>
          <p:nvPr/>
        </p:nvSpPr>
        <p:spPr bwMode="auto">
          <a:xfrm>
            <a:off x="4500000" y="2700000"/>
            <a:ext cx="54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sym typeface="Wingdings"/>
              </a:rPr>
              <a:t></a:t>
            </a:r>
            <a:endParaRPr kumimoji="0" lang="en-GB" sz="2000" b="0"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1260000" y="3780000"/>
            <a:ext cx="216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10" name="Rectangle 9"/>
          <p:cNvSpPr/>
          <p:nvPr/>
        </p:nvSpPr>
        <p:spPr bwMode="auto">
          <a:xfrm>
            <a:off x="3960000" y="3240000"/>
            <a:ext cx="54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a:t>
            </a:r>
          </a:p>
        </p:txBody>
      </p:sp>
      <p:sp>
        <p:nvSpPr>
          <p:cNvPr id="11" name="Rectangle 10"/>
          <p:cNvSpPr/>
          <p:nvPr/>
        </p:nvSpPr>
        <p:spPr bwMode="auto">
          <a:xfrm>
            <a:off x="3420000" y="3780000"/>
            <a:ext cx="54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12" name="Rectangle 11"/>
          <p:cNvSpPr/>
          <p:nvPr/>
        </p:nvSpPr>
        <p:spPr bwMode="auto">
          <a:xfrm>
            <a:off x="3960000" y="3780000"/>
            <a:ext cx="54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13" name="Rectangle 12"/>
          <p:cNvSpPr/>
          <p:nvPr/>
        </p:nvSpPr>
        <p:spPr bwMode="auto">
          <a:xfrm>
            <a:off x="4500000" y="3780000"/>
            <a:ext cx="54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14" name="Rectangle 13"/>
          <p:cNvSpPr/>
          <p:nvPr/>
        </p:nvSpPr>
        <p:spPr bwMode="auto">
          <a:xfrm>
            <a:off x="4500000" y="3240000"/>
            <a:ext cx="54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15" name="Rectangle 14"/>
          <p:cNvSpPr/>
          <p:nvPr/>
        </p:nvSpPr>
        <p:spPr bwMode="auto">
          <a:xfrm>
            <a:off x="5040000" y="2160000"/>
            <a:ext cx="540000" cy="540000"/>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16" name="Rectangle 15"/>
          <p:cNvSpPr/>
          <p:nvPr/>
        </p:nvSpPr>
        <p:spPr bwMode="auto">
          <a:xfrm>
            <a:off x="5040000" y="2700000"/>
            <a:ext cx="540000" cy="540000"/>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17" name="Rectangle 16"/>
          <p:cNvSpPr/>
          <p:nvPr/>
        </p:nvSpPr>
        <p:spPr bwMode="auto">
          <a:xfrm>
            <a:off x="5040000" y="3240000"/>
            <a:ext cx="540000" cy="540000"/>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18" name="Rectangle 17"/>
          <p:cNvSpPr/>
          <p:nvPr/>
        </p:nvSpPr>
        <p:spPr bwMode="auto">
          <a:xfrm>
            <a:off x="5040000" y="3780000"/>
            <a:ext cx="540000" cy="540000"/>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19" name="TextBox 18"/>
          <p:cNvSpPr txBox="1"/>
          <p:nvPr/>
        </p:nvSpPr>
        <p:spPr>
          <a:xfrm>
            <a:off x="6629400" y="2159999"/>
            <a:ext cx="1924050" cy="246221"/>
          </a:xfrm>
          <a:prstGeom prst="rect">
            <a:avLst/>
          </a:prstGeom>
          <a:noFill/>
        </p:spPr>
        <p:txBody>
          <a:bodyPr wrap="square" rtlCol="0">
            <a:spAutoFit/>
          </a:bodyPr>
          <a:lstStyle/>
          <a:p>
            <a:r>
              <a:rPr lang="en-GB" dirty="0" smtClean="0"/>
              <a:t>See footnotes on this column</a:t>
            </a:r>
            <a:endParaRPr lang="en-GB" dirty="0"/>
          </a:p>
        </p:txBody>
      </p:sp>
      <p:cxnSp>
        <p:nvCxnSpPr>
          <p:cNvPr id="21" name="Elbow Connector 20"/>
          <p:cNvCxnSpPr>
            <a:stCxn id="19" idx="0"/>
            <a:endCxn id="15" idx="0"/>
          </p:cNvCxnSpPr>
          <p:nvPr/>
        </p:nvCxnSpPr>
        <p:spPr bwMode="auto">
          <a:xfrm rot="16200000" flipH="1" flipV="1">
            <a:off x="6450712" y="1019286"/>
            <a:ext cx="1" cy="2281425"/>
          </a:xfrm>
          <a:prstGeom prst="bentConnector3">
            <a:avLst>
              <a:gd name="adj1" fmla="val -22860000000"/>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41502335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ERD matrix shows </a:t>
            </a:r>
            <a:r>
              <a:rPr lang="en-GB" u="sng" dirty="0" smtClean="0"/>
              <a:t>direct</a:t>
            </a:r>
            <a:r>
              <a:rPr lang="en-GB" dirty="0" smtClean="0"/>
              <a:t> relationships</a:t>
            </a:r>
          </a:p>
          <a:p>
            <a:endParaRPr lang="en-GB" dirty="0"/>
          </a:p>
          <a:p>
            <a:pPr lvl="6"/>
            <a:r>
              <a:rPr lang="en-GB" sz="1400" dirty="0" smtClean="0"/>
              <a:t>There is a link between country and person, but it is indirect</a:t>
            </a:r>
            <a:endParaRPr lang="en-GB" sz="1400" dirty="0"/>
          </a:p>
        </p:txBody>
      </p:sp>
      <p:sp>
        <p:nvSpPr>
          <p:cNvPr id="4" name="Rectangle 3"/>
          <p:cNvSpPr/>
          <p:nvPr/>
        </p:nvSpPr>
        <p:spPr bwMode="auto">
          <a:xfrm>
            <a:off x="6023250" y="3817349"/>
            <a:ext cx="216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Country</a:t>
            </a:r>
          </a:p>
        </p:txBody>
      </p:sp>
      <p:sp>
        <p:nvSpPr>
          <p:cNvPr id="5" name="Rectangle 4"/>
          <p:cNvSpPr/>
          <p:nvPr/>
        </p:nvSpPr>
        <p:spPr bwMode="auto">
          <a:xfrm>
            <a:off x="5483250" y="4357350"/>
            <a:ext cx="216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Region</a:t>
            </a:r>
          </a:p>
        </p:txBody>
      </p:sp>
      <p:sp>
        <p:nvSpPr>
          <p:cNvPr id="6" name="Rectangle 5"/>
          <p:cNvSpPr/>
          <p:nvPr/>
        </p:nvSpPr>
        <p:spPr bwMode="auto">
          <a:xfrm>
            <a:off x="4943250" y="4897350"/>
            <a:ext cx="216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Person</a:t>
            </a:r>
          </a:p>
        </p:txBody>
      </p:sp>
      <p:sp>
        <p:nvSpPr>
          <p:cNvPr id="7" name="Rectangle 6"/>
          <p:cNvSpPr/>
          <p:nvPr/>
        </p:nvSpPr>
        <p:spPr bwMode="auto">
          <a:xfrm>
            <a:off x="7643250" y="4357350"/>
            <a:ext cx="54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sym typeface="Wingdings"/>
              </a:rPr>
              <a:t></a:t>
            </a:r>
            <a:endParaRPr kumimoji="0" lang="en-GB" sz="2000" b="0"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7103250" y="4897350"/>
            <a:ext cx="54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hangingPunct="0">
              <a:spcBef>
                <a:spcPct val="50000"/>
              </a:spcBef>
            </a:pPr>
            <a:r>
              <a:rPr lang="en-GB" sz="2000" dirty="0">
                <a:sym typeface="Wingdings"/>
              </a:rPr>
              <a:t></a:t>
            </a:r>
            <a:endParaRPr kumimoji="0" lang="en-GB" sz="2000" b="0" i="0" u="none" strike="noStrike" cap="none" normalizeH="0" baseline="0" dirty="0" smtClean="0">
              <a:ln>
                <a:noFill/>
              </a:ln>
              <a:solidFill>
                <a:schemeClr val="tx1"/>
              </a:solidFill>
              <a:effectLst/>
              <a:latin typeface="Arial" charset="0"/>
            </a:endParaRPr>
          </a:p>
        </p:txBody>
      </p:sp>
      <p:sp>
        <p:nvSpPr>
          <p:cNvPr id="13" name="Rectangle 12"/>
          <p:cNvSpPr/>
          <p:nvPr/>
        </p:nvSpPr>
        <p:spPr bwMode="auto">
          <a:xfrm>
            <a:off x="7643250" y="4897350"/>
            <a:ext cx="54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GB" sz="2000" b="1" dirty="0"/>
              <a:t>-</a:t>
            </a:r>
            <a:endParaRPr kumimoji="0" lang="en-GB" sz="2000" b="1" i="0" u="none" strike="noStrike" cap="none" normalizeH="0" baseline="0" dirty="0" smtClean="0">
              <a:ln>
                <a:noFill/>
              </a:ln>
              <a:solidFill>
                <a:schemeClr val="tx1"/>
              </a:solidFill>
              <a:effectLst/>
            </a:endParaRPr>
          </a:p>
        </p:txBody>
      </p:sp>
      <p:sp>
        <p:nvSpPr>
          <p:cNvPr id="14" name="Rectangle 13"/>
          <p:cNvSpPr/>
          <p:nvPr/>
        </p:nvSpPr>
        <p:spPr bwMode="auto">
          <a:xfrm>
            <a:off x="1371600" y="2019300"/>
            <a:ext cx="1352550" cy="40011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Country</a:t>
            </a:r>
          </a:p>
        </p:txBody>
      </p:sp>
      <p:sp>
        <p:nvSpPr>
          <p:cNvPr id="15" name="Rectangle 14"/>
          <p:cNvSpPr/>
          <p:nvPr/>
        </p:nvSpPr>
        <p:spPr bwMode="auto">
          <a:xfrm>
            <a:off x="1371600" y="3000375"/>
            <a:ext cx="1352550" cy="40011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Region</a:t>
            </a:r>
          </a:p>
        </p:txBody>
      </p:sp>
      <p:sp>
        <p:nvSpPr>
          <p:cNvPr id="16" name="Rectangle 15"/>
          <p:cNvSpPr/>
          <p:nvPr/>
        </p:nvSpPr>
        <p:spPr bwMode="auto">
          <a:xfrm>
            <a:off x="1371600" y="3981450"/>
            <a:ext cx="1352550" cy="40011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Person</a:t>
            </a:r>
          </a:p>
        </p:txBody>
      </p:sp>
      <p:cxnSp>
        <p:nvCxnSpPr>
          <p:cNvPr id="18" name="Straight Arrow Connector 17"/>
          <p:cNvCxnSpPr>
            <a:stCxn id="14" idx="2"/>
            <a:endCxn id="15" idx="0"/>
          </p:cNvCxnSpPr>
          <p:nvPr/>
        </p:nvCxnSpPr>
        <p:spPr bwMode="auto">
          <a:xfrm>
            <a:off x="2047875" y="2419410"/>
            <a:ext cx="0" cy="580965"/>
          </a:xfrm>
          <a:prstGeom prst="straightConnector1">
            <a:avLst/>
          </a:prstGeom>
          <a:solidFill>
            <a:schemeClr val="accent1"/>
          </a:solidFill>
          <a:ln w="9525" cap="flat" cmpd="sng" algn="ctr">
            <a:solidFill>
              <a:schemeClr val="tx1"/>
            </a:solidFill>
            <a:prstDash val="solid"/>
            <a:round/>
            <a:headEnd type="none" w="med" len="med"/>
            <a:tailEnd type="none"/>
          </a:ln>
          <a:effectLst/>
        </p:spPr>
      </p:cxnSp>
      <p:cxnSp>
        <p:nvCxnSpPr>
          <p:cNvPr id="19" name="Straight Arrow Connector 18"/>
          <p:cNvCxnSpPr>
            <a:stCxn id="15" idx="2"/>
            <a:endCxn id="16" idx="0"/>
          </p:cNvCxnSpPr>
          <p:nvPr/>
        </p:nvCxnSpPr>
        <p:spPr bwMode="auto">
          <a:xfrm>
            <a:off x="2047875" y="3400485"/>
            <a:ext cx="0" cy="580965"/>
          </a:xfrm>
          <a:prstGeom prst="straightConnector1">
            <a:avLst/>
          </a:prstGeom>
          <a:solidFill>
            <a:schemeClr val="accent1"/>
          </a:solidFill>
          <a:ln w="9525" cap="flat" cmpd="sng" algn="ctr">
            <a:solidFill>
              <a:schemeClr val="tx1"/>
            </a:solidFill>
            <a:prstDash val="solid"/>
            <a:round/>
            <a:headEnd type="none" w="med" len="med"/>
            <a:tailEnd type="none"/>
          </a:ln>
          <a:effectLst/>
        </p:spPr>
      </p:cxnSp>
    </p:spTree>
    <p:extLst>
      <p:ext uri="{BB962C8B-B14F-4D97-AF65-F5344CB8AC3E}">
        <p14:creationId xmlns:p14="http://schemas.microsoft.com/office/powerpoint/2010/main" val="41502335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Give it a try.</a:t>
            </a:r>
          </a:p>
          <a:p>
            <a:pPr marL="0" indent="0">
              <a:buNone/>
            </a:pPr>
            <a:r>
              <a:rPr lang="en-GB" dirty="0" smtClean="0"/>
              <a:t>Fill the matrix in for the entities identified on slide 35. </a:t>
            </a:r>
            <a:endParaRPr lang="en-GB" dirty="0"/>
          </a:p>
        </p:txBody>
      </p:sp>
      <p:sp>
        <p:nvSpPr>
          <p:cNvPr id="4" name="Rectangle 3"/>
          <p:cNvSpPr/>
          <p:nvPr/>
        </p:nvSpPr>
        <p:spPr bwMode="auto">
          <a:xfrm>
            <a:off x="3280050" y="2579099"/>
            <a:ext cx="216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2000" b="0" i="0" u="none" strike="noStrike" cap="none" normalizeH="0" baseline="0" dirty="0" smtClean="0">
              <a:ln>
                <a:noFill/>
              </a:ln>
              <a:solidFill>
                <a:schemeClr val="tx1"/>
              </a:solidFill>
              <a:effectLst/>
              <a:latin typeface="Arial" charset="0"/>
            </a:endParaRPr>
          </a:p>
        </p:txBody>
      </p:sp>
      <p:sp>
        <p:nvSpPr>
          <p:cNvPr id="5" name="Rectangle 4"/>
          <p:cNvSpPr/>
          <p:nvPr/>
        </p:nvSpPr>
        <p:spPr bwMode="auto">
          <a:xfrm>
            <a:off x="2740050" y="3119100"/>
            <a:ext cx="216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2000" b="0" i="0" u="none" strike="noStrike" cap="none" normalizeH="0" baseline="0" dirty="0" smtClean="0">
              <a:ln>
                <a:noFill/>
              </a:ln>
              <a:solidFill>
                <a:schemeClr val="tx1"/>
              </a:solidFill>
              <a:effectLst/>
              <a:latin typeface="Arial" charset="0"/>
            </a:endParaRPr>
          </a:p>
        </p:txBody>
      </p:sp>
      <p:sp>
        <p:nvSpPr>
          <p:cNvPr id="6" name="Rectangle 5"/>
          <p:cNvSpPr/>
          <p:nvPr/>
        </p:nvSpPr>
        <p:spPr bwMode="auto">
          <a:xfrm>
            <a:off x="2200050" y="3659100"/>
            <a:ext cx="216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2000" b="0"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4900050" y="3119100"/>
            <a:ext cx="54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GB" sz="2000" b="0"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1660050" y="4199100"/>
            <a:ext cx="216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4360050" y="3659100"/>
            <a:ext cx="54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2000" b="0" i="0" u="none" strike="noStrike" cap="none" normalizeH="0" baseline="0" dirty="0" smtClean="0">
              <a:ln>
                <a:noFill/>
              </a:ln>
              <a:solidFill>
                <a:schemeClr val="tx1"/>
              </a:solidFill>
              <a:effectLst/>
              <a:latin typeface="Arial" charset="0"/>
            </a:endParaRPr>
          </a:p>
        </p:txBody>
      </p:sp>
      <p:sp>
        <p:nvSpPr>
          <p:cNvPr id="10" name="Rectangle 9"/>
          <p:cNvSpPr/>
          <p:nvPr/>
        </p:nvSpPr>
        <p:spPr bwMode="auto">
          <a:xfrm>
            <a:off x="3820050" y="4199100"/>
            <a:ext cx="54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4360050" y="4199100"/>
            <a:ext cx="54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12" name="Rectangle 11"/>
          <p:cNvSpPr/>
          <p:nvPr/>
        </p:nvSpPr>
        <p:spPr bwMode="auto">
          <a:xfrm>
            <a:off x="4900050" y="4199100"/>
            <a:ext cx="54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13" name="Rectangle 12"/>
          <p:cNvSpPr/>
          <p:nvPr/>
        </p:nvSpPr>
        <p:spPr bwMode="auto">
          <a:xfrm>
            <a:off x="4900050" y="3659100"/>
            <a:ext cx="54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4150233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Course introduction</a:t>
            </a:r>
            <a:endParaRPr lang="en-GB" dirty="0"/>
          </a:p>
        </p:txBody>
      </p:sp>
      <p:sp>
        <p:nvSpPr>
          <p:cNvPr id="3" name="Content Placeholder 2"/>
          <p:cNvSpPr>
            <a:spLocks noGrp="1"/>
          </p:cNvSpPr>
          <p:nvPr>
            <p:ph idx="1"/>
          </p:nvPr>
        </p:nvSpPr>
        <p:spPr/>
        <p:txBody>
          <a:bodyPr/>
          <a:lstStyle/>
          <a:p>
            <a:pPr marL="0" indent="0">
              <a:buNone/>
            </a:pPr>
            <a:r>
              <a:rPr lang="en-GB" sz="2000" dirty="0"/>
              <a:t>Course times.</a:t>
            </a:r>
          </a:p>
          <a:p>
            <a:pPr marL="0" indent="0">
              <a:buNone/>
            </a:pPr>
            <a:r>
              <a:rPr lang="en-GB" sz="2000" dirty="0"/>
              <a:t>Breaks.</a:t>
            </a:r>
          </a:p>
          <a:p>
            <a:pPr marL="0" indent="0">
              <a:buNone/>
            </a:pPr>
            <a:r>
              <a:rPr lang="en-GB" sz="2000" dirty="0"/>
              <a:t>Evacuation procedure.</a:t>
            </a:r>
          </a:p>
          <a:p>
            <a:pPr marL="0" indent="0">
              <a:buNone/>
            </a:pPr>
            <a:r>
              <a:rPr lang="en-GB" sz="2000" dirty="0"/>
              <a:t>Assessment.</a:t>
            </a:r>
          </a:p>
          <a:p>
            <a:pPr marL="0" indent="0">
              <a:buNone/>
            </a:pPr>
            <a:r>
              <a:rPr lang="en-GB" sz="2000" dirty="0"/>
              <a:t>Behaviour.</a:t>
            </a:r>
          </a:p>
          <a:p>
            <a:pPr marL="0" indent="0">
              <a:buNone/>
            </a:pPr>
            <a:r>
              <a:rPr lang="en-GB" sz="2000" dirty="0"/>
              <a:t>Dress code.</a:t>
            </a:r>
          </a:p>
          <a:p>
            <a:pPr marL="0" indent="0">
              <a:buNone/>
            </a:pPr>
            <a:r>
              <a:rPr lang="en-GB" sz="2000" dirty="0"/>
              <a:t>Portfolios.	- need these on day 4.</a:t>
            </a:r>
          </a:p>
          <a:p>
            <a:pPr marL="0" indent="0">
              <a:buNone/>
            </a:pPr>
            <a:r>
              <a:rPr lang="en-GB" sz="2000" dirty="0"/>
              <a:t>Telephones.	- switch to vibrate only.</a:t>
            </a:r>
          </a:p>
          <a:p>
            <a:pPr marL="0" indent="0">
              <a:buNone/>
            </a:pPr>
            <a:r>
              <a:rPr lang="en-GB" sz="2000" dirty="0"/>
              <a:t>Social media.	- please confine to breaks and lunch</a:t>
            </a:r>
            <a:r>
              <a:rPr lang="en-GB" sz="2000" dirty="0" smtClean="0"/>
              <a:t>.</a:t>
            </a:r>
            <a:endParaRPr lang="en-GB" sz="2000" dirty="0"/>
          </a:p>
          <a:p>
            <a:pPr marL="0" indent="0">
              <a:buNone/>
            </a:pPr>
            <a:r>
              <a:rPr lang="en-GB" sz="2000" dirty="0"/>
              <a:t>Personal introductions</a:t>
            </a:r>
            <a:r>
              <a:rPr lang="en-GB" sz="2000" dirty="0" smtClean="0"/>
              <a:t>.</a:t>
            </a:r>
            <a:endParaRPr lang="en-GB" sz="2000" dirty="0"/>
          </a:p>
        </p:txBody>
      </p:sp>
    </p:spTree>
    <p:extLst>
      <p:ext uri="{BB962C8B-B14F-4D97-AF65-F5344CB8AC3E}">
        <p14:creationId xmlns:p14="http://schemas.microsoft.com/office/powerpoint/2010/main" val="36116917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a:t>Deliberately blank slide.</a:t>
            </a:r>
          </a:p>
        </p:txBody>
      </p:sp>
    </p:spTree>
    <p:extLst>
      <p:ext uri="{BB962C8B-B14F-4D97-AF65-F5344CB8AC3E}">
        <p14:creationId xmlns:p14="http://schemas.microsoft.com/office/powerpoint/2010/main" val="41502335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Solution.</a:t>
            </a:r>
          </a:p>
          <a:p>
            <a:pPr marL="0" indent="0">
              <a:buNone/>
            </a:pPr>
            <a:r>
              <a:rPr lang="en-GB" dirty="0" smtClean="0"/>
              <a:t> </a:t>
            </a:r>
            <a:endParaRPr lang="en-GB" dirty="0"/>
          </a:p>
        </p:txBody>
      </p:sp>
      <p:sp>
        <p:nvSpPr>
          <p:cNvPr id="4" name="Rectangle 3"/>
          <p:cNvSpPr/>
          <p:nvPr/>
        </p:nvSpPr>
        <p:spPr bwMode="auto">
          <a:xfrm>
            <a:off x="3280050" y="2579099"/>
            <a:ext cx="216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Inventory class</a:t>
            </a:r>
          </a:p>
        </p:txBody>
      </p:sp>
      <p:sp>
        <p:nvSpPr>
          <p:cNvPr id="5" name="Rectangle 4"/>
          <p:cNvSpPr/>
          <p:nvPr/>
        </p:nvSpPr>
        <p:spPr bwMode="auto">
          <a:xfrm>
            <a:off x="2740050" y="3119100"/>
            <a:ext cx="216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Part</a:t>
            </a:r>
          </a:p>
        </p:txBody>
      </p:sp>
      <p:sp>
        <p:nvSpPr>
          <p:cNvPr id="6" name="Rectangle 5"/>
          <p:cNvSpPr/>
          <p:nvPr/>
        </p:nvSpPr>
        <p:spPr bwMode="auto">
          <a:xfrm>
            <a:off x="2200050" y="3659100"/>
            <a:ext cx="216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Supplier</a:t>
            </a:r>
          </a:p>
        </p:txBody>
      </p:sp>
      <p:sp>
        <p:nvSpPr>
          <p:cNvPr id="7" name="Rectangle 6"/>
          <p:cNvSpPr/>
          <p:nvPr/>
        </p:nvSpPr>
        <p:spPr bwMode="auto">
          <a:xfrm>
            <a:off x="4900050" y="3119100"/>
            <a:ext cx="54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0" hangingPunct="0">
              <a:spcBef>
                <a:spcPct val="50000"/>
              </a:spcBef>
            </a:pPr>
            <a:r>
              <a:rPr lang="en-GB" sz="2000" dirty="0">
                <a:sym typeface="Wingdings"/>
              </a:rPr>
              <a:t></a:t>
            </a:r>
            <a:endParaRPr kumimoji="0" lang="en-GB" sz="2000" b="0"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1660050" y="4199100"/>
            <a:ext cx="216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Purchase order</a:t>
            </a:r>
          </a:p>
        </p:txBody>
      </p:sp>
      <p:sp>
        <p:nvSpPr>
          <p:cNvPr id="9" name="Rectangle 8"/>
          <p:cNvSpPr/>
          <p:nvPr/>
        </p:nvSpPr>
        <p:spPr bwMode="auto">
          <a:xfrm>
            <a:off x="4360050" y="3659100"/>
            <a:ext cx="54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0" hangingPunct="0">
              <a:spcBef>
                <a:spcPct val="50000"/>
              </a:spcBef>
            </a:pPr>
            <a:r>
              <a:rPr lang="en-GB" sz="2000" dirty="0">
                <a:sym typeface="Wingdings"/>
              </a:rPr>
              <a:t></a:t>
            </a:r>
            <a:endParaRPr kumimoji="0" lang="en-GB" sz="2000" b="0" i="0" u="none" strike="noStrike" cap="none" normalizeH="0" baseline="0" dirty="0" smtClean="0">
              <a:ln>
                <a:noFill/>
              </a:ln>
              <a:solidFill>
                <a:schemeClr val="tx1"/>
              </a:solidFill>
              <a:effectLst/>
              <a:latin typeface="Arial" charset="0"/>
            </a:endParaRPr>
          </a:p>
        </p:txBody>
      </p:sp>
      <p:sp>
        <p:nvSpPr>
          <p:cNvPr id="10" name="Rectangle 9"/>
          <p:cNvSpPr/>
          <p:nvPr/>
        </p:nvSpPr>
        <p:spPr bwMode="auto">
          <a:xfrm>
            <a:off x="3820050" y="4199100"/>
            <a:ext cx="54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0" hangingPunct="0">
              <a:spcBef>
                <a:spcPct val="50000"/>
              </a:spcBef>
            </a:pPr>
            <a:r>
              <a:rPr lang="en-GB" sz="2000" dirty="0">
                <a:sym typeface="Wingdings"/>
              </a:rPr>
              <a:t></a:t>
            </a:r>
            <a:endParaRPr kumimoji="0" lang="en-GB" sz="2000" b="0" i="0" u="none" strike="noStrike" cap="none" normalizeH="0" baseline="0" dirty="0" smtClean="0">
              <a:ln>
                <a:noFill/>
              </a:ln>
              <a:solidFill>
                <a:schemeClr val="tx1"/>
              </a:solidFill>
              <a:effectLst/>
            </a:endParaRPr>
          </a:p>
        </p:txBody>
      </p:sp>
      <p:sp>
        <p:nvSpPr>
          <p:cNvPr id="11" name="Rectangle 10"/>
          <p:cNvSpPr/>
          <p:nvPr/>
        </p:nvSpPr>
        <p:spPr bwMode="auto">
          <a:xfrm>
            <a:off x="4360050" y="4199100"/>
            <a:ext cx="54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0" hangingPunct="0">
              <a:spcBef>
                <a:spcPct val="50000"/>
              </a:spcBef>
            </a:pPr>
            <a:r>
              <a:rPr lang="en-GB" sz="2000" dirty="0">
                <a:sym typeface="Wingdings"/>
              </a:rPr>
              <a:t></a:t>
            </a:r>
            <a:endParaRPr kumimoji="0" lang="en-GB" sz="2000" b="0" i="0" u="none" strike="noStrike" cap="none" normalizeH="0" baseline="0" dirty="0" smtClean="0">
              <a:ln>
                <a:noFill/>
              </a:ln>
              <a:solidFill>
                <a:schemeClr val="tx1"/>
              </a:solidFill>
              <a:effectLst/>
            </a:endParaRPr>
          </a:p>
        </p:txBody>
      </p:sp>
      <p:sp>
        <p:nvSpPr>
          <p:cNvPr id="12" name="Rectangle 11"/>
          <p:cNvSpPr/>
          <p:nvPr/>
        </p:nvSpPr>
        <p:spPr bwMode="auto">
          <a:xfrm>
            <a:off x="4900050" y="4199100"/>
            <a:ext cx="54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a:t>
            </a:r>
          </a:p>
        </p:txBody>
      </p:sp>
      <p:sp>
        <p:nvSpPr>
          <p:cNvPr id="13" name="Rectangle 12"/>
          <p:cNvSpPr/>
          <p:nvPr/>
        </p:nvSpPr>
        <p:spPr bwMode="auto">
          <a:xfrm>
            <a:off x="4900050" y="3659100"/>
            <a:ext cx="540000" cy="54000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a:t>
            </a:r>
          </a:p>
        </p:txBody>
      </p:sp>
    </p:spTree>
    <p:extLst>
      <p:ext uri="{BB962C8B-B14F-4D97-AF65-F5344CB8AC3E}">
        <p14:creationId xmlns:p14="http://schemas.microsoft.com/office/powerpoint/2010/main" val="16331255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Now, we need to analyse the nature of the relationships that we have identified.</a:t>
            </a:r>
          </a:p>
          <a:p>
            <a:endParaRPr lang="en-GB" dirty="0"/>
          </a:p>
          <a:p>
            <a:pPr marL="0" indent="0">
              <a:buNone/>
            </a:pPr>
            <a:endParaRPr lang="en-GB" dirty="0"/>
          </a:p>
          <a:p>
            <a:pPr marL="0" indent="0">
              <a:buNone/>
            </a:pPr>
            <a:r>
              <a:rPr lang="en-GB" dirty="0"/>
              <a:t>	</a:t>
            </a:r>
            <a:r>
              <a:rPr lang="en-GB" dirty="0" smtClean="0"/>
              <a:t>1 to 1					1 to many</a:t>
            </a:r>
          </a:p>
          <a:p>
            <a:pPr marL="0" indent="0">
              <a:buNone/>
            </a:pPr>
            <a:endParaRPr lang="en-GB" dirty="0"/>
          </a:p>
          <a:p>
            <a:pPr marL="0" indent="0">
              <a:buNone/>
            </a:pPr>
            <a:endParaRPr lang="en-GB" dirty="0" smtClean="0"/>
          </a:p>
          <a:p>
            <a:pPr marL="0" indent="0">
              <a:buNone/>
            </a:pPr>
            <a:endParaRPr lang="en-GB" dirty="0"/>
          </a:p>
          <a:p>
            <a:pPr marL="0" indent="0">
              <a:buNone/>
            </a:pPr>
            <a:r>
              <a:rPr lang="en-GB" dirty="0" smtClean="0"/>
              <a:t>			Many to Many</a:t>
            </a:r>
          </a:p>
        </p:txBody>
      </p:sp>
      <p:sp>
        <p:nvSpPr>
          <p:cNvPr id="4" name="5-Point Star 3"/>
          <p:cNvSpPr/>
          <p:nvPr/>
        </p:nvSpPr>
        <p:spPr bwMode="auto">
          <a:xfrm>
            <a:off x="914400" y="2438400"/>
            <a:ext cx="540000" cy="540000"/>
          </a:xfrm>
          <a:prstGeom prst="star5">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charset="0"/>
            </a:endParaRPr>
          </a:p>
        </p:txBody>
      </p:sp>
      <p:sp>
        <p:nvSpPr>
          <p:cNvPr id="5" name="Oval 4"/>
          <p:cNvSpPr/>
          <p:nvPr/>
        </p:nvSpPr>
        <p:spPr bwMode="auto">
          <a:xfrm>
            <a:off x="1771650" y="2438400"/>
            <a:ext cx="540000" cy="5400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charset="0"/>
            </a:endParaRPr>
          </a:p>
        </p:txBody>
      </p:sp>
      <p:sp>
        <p:nvSpPr>
          <p:cNvPr id="6" name="Oval 5"/>
          <p:cNvSpPr/>
          <p:nvPr/>
        </p:nvSpPr>
        <p:spPr bwMode="auto">
          <a:xfrm>
            <a:off x="6934200" y="3048000"/>
            <a:ext cx="540000" cy="5400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charset="0"/>
            </a:endParaRPr>
          </a:p>
        </p:txBody>
      </p:sp>
      <p:sp>
        <p:nvSpPr>
          <p:cNvPr id="7" name="Oval 6"/>
          <p:cNvSpPr/>
          <p:nvPr/>
        </p:nvSpPr>
        <p:spPr bwMode="auto">
          <a:xfrm>
            <a:off x="6934200" y="2371725"/>
            <a:ext cx="540000" cy="5400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charset="0"/>
            </a:endParaRPr>
          </a:p>
        </p:txBody>
      </p:sp>
      <p:sp>
        <p:nvSpPr>
          <p:cNvPr id="8" name="Oval 7"/>
          <p:cNvSpPr/>
          <p:nvPr/>
        </p:nvSpPr>
        <p:spPr bwMode="auto">
          <a:xfrm>
            <a:off x="6934200" y="1695450"/>
            <a:ext cx="540000" cy="5400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charset="0"/>
            </a:endParaRPr>
          </a:p>
        </p:txBody>
      </p:sp>
      <p:sp>
        <p:nvSpPr>
          <p:cNvPr id="9" name="5-Point Star 8"/>
          <p:cNvSpPr/>
          <p:nvPr/>
        </p:nvSpPr>
        <p:spPr bwMode="auto">
          <a:xfrm>
            <a:off x="5791200" y="2362200"/>
            <a:ext cx="540000" cy="540000"/>
          </a:xfrm>
          <a:prstGeom prst="star5">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charset="0"/>
            </a:endParaRPr>
          </a:p>
        </p:txBody>
      </p:sp>
      <p:sp>
        <p:nvSpPr>
          <p:cNvPr id="10" name="5-Point Star 9"/>
          <p:cNvSpPr/>
          <p:nvPr/>
        </p:nvSpPr>
        <p:spPr bwMode="auto">
          <a:xfrm>
            <a:off x="3276600" y="4607175"/>
            <a:ext cx="540000" cy="540000"/>
          </a:xfrm>
          <a:prstGeom prst="star5">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charset="0"/>
            </a:endParaRPr>
          </a:p>
        </p:txBody>
      </p:sp>
      <p:sp>
        <p:nvSpPr>
          <p:cNvPr id="11" name="5-Point Star 10"/>
          <p:cNvSpPr/>
          <p:nvPr/>
        </p:nvSpPr>
        <p:spPr bwMode="auto">
          <a:xfrm>
            <a:off x="3276600" y="3962400"/>
            <a:ext cx="540000" cy="540000"/>
          </a:xfrm>
          <a:prstGeom prst="star5">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charset="0"/>
            </a:endParaRPr>
          </a:p>
        </p:txBody>
      </p:sp>
      <p:sp>
        <p:nvSpPr>
          <p:cNvPr id="12" name="5-Point Star 11"/>
          <p:cNvSpPr/>
          <p:nvPr/>
        </p:nvSpPr>
        <p:spPr bwMode="auto">
          <a:xfrm>
            <a:off x="3276600" y="5251950"/>
            <a:ext cx="540000" cy="540000"/>
          </a:xfrm>
          <a:prstGeom prst="star5">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charset="0"/>
            </a:endParaRPr>
          </a:p>
        </p:txBody>
      </p:sp>
      <p:sp>
        <p:nvSpPr>
          <p:cNvPr id="13" name="Oval 12"/>
          <p:cNvSpPr/>
          <p:nvPr/>
        </p:nvSpPr>
        <p:spPr bwMode="auto">
          <a:xfrm>
            <a:off x="4457700" y="5314950"/>
            <a:ext cx="540000" cy="5400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charset="0"/>
            </a:endParaRPr>
          </a:p>
        </p:txBody>
      </p:sp>
      <p:sp>
        <p:nvSpPr>
          <p:cNvPr id="14" name="Oval 13"/>
          <p:cNvSpPr/>
          <p:nvPr/>
        </p:nvSpPr>
        <p:spPr bwMode="auto">
          <a:xfrm>
            <a:off x="4457700" y="4638675"/>
            <a:ext cx="540000" cy="5400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charset="0"/>
            </a:endParaRPr>
          </a:p>
        </p:txBody>
      </p:sp>
      <p:sp>
        <p:nvSpPr>
          <p:cNvPr id="15" name="Oval 14"/>
          <p:cNvSpPr/>
          <p:nvPr/>
        </p:nvSpPr>
        <p:spPr bwMode="auto">
          <a:xfrm>
            <a:off x="4457700" y="3962400"/>
            <a:ext cx="540000" cy="5400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41502335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Describe the relationship in the following examples.</a:t>
            </a:r>
          </a:p>
          <a:p>
            <a:pPr marL="0" indent="0">
              <a:buNone/>
            </a:pPr>
            <a:r>
              <a:rPr lang="en-GB" dirty="0" smtClean="0"/>
              <a:t>Football club - Football ground</a:t>
            </a:r>
          </a:p>
          <a:p>
            <a:pPr marL="450850" lvl="1" indent="0">
              <a:buNone/>
            </a:pPr>
            <a:r>
              <a:rPr lang="en-GB" dirty="0" smtClean="0"/>
              <a:t>(first, consider the club as the visitor to the ground)</a:t>
            </a:r>
          </a:p>
          <a:p>
            <a:pPr marL="450850" lvl="1" indent="0">
              <a:buNone/>
            </a:pPr>
            <a:r>
              <a:rPr lang="en-GB" dirty="0" smtClean="0"/>
              <a:t>(second consider the football ground as the clubs home)</a:t>
            </a:r>
            <a:endParaRPr lang="en-GB" dirty="0"/>
          </a:p>
          <a:p>
            <a:pPr marL="0" indent="0">
              <a:buNone/>
            </a:pPr>
            <a:r>
              <a:rPr lang="en-GB" dirty="0" smtClean="0"/>
              <a:t>Car - DVLA</a:t>
            </a:r>
          </a:p>
          <a:p>
            <a:pPr marL="0" indent="0">
              <a:buNone/>
            </a:pPr>
            <a:r>
              <a:rPr lang="en-GB" dirty="0" smtClean="0"/>
              <a:t>Person - Birthday</a:t>
            </a:r>
            <a:endParaRPr lang="en-GB" dirty="0"/>
          </a:p>
          <a:p>
            <a:pPr marL="0" indent="0">
              <a:buNone/>
            </a:pPr>
            <a:r>
              <a:rPr lang="en-GB" dirty="0" smtClean="0"/>
              <a:t>Trainer - Course</a:t>
            </a:r>
            <a:endParaRPr lang="en-GB" dirty="0"/>
          </a:p>
          <a:p>
            <a:pPr marL="0" indent="0">
              <a:buNone/>
            </a:pPr>
            <a:endParaRPr lang="en-GB" sz="1800" dirty="0" smtClean="0"/>
          </a:p>
          <a:p>
            <a:pPr marL="0" indent="0">
              <a:buNone/>
            </a:pPr>
            <a:r>
              <a:rPr lang="en-GB" sz="1800" dirty="0" smtClean="0"/>
              <a:t>Caution:</a:t>
            </a:r>
            <a:r>
              <a:rPr lang="en-GB" sz="1800" dirty="0"/>
              <a:t>	</a:t>
            </a:r>
            <a:r>
              <a:rPr lang="en-GB" sz="1800" dirty="0" smtClean="0"/>
              <a:t>Are there any exceptions?</a:t>
            </a:r>
          </a:p>
          <a:p>
            <a:pPr marL="0" indent="0">
              <a:buNone/>
            </a:pPr>
            <a:r>
              <a:rPr lang="en-GB" sz="1800" dirty="0" smtClean="0"/>
              <a:t>		Can you see any homonyms?</a:t>
            </a:r>
            <a:endParaRPr lang="en-GB" sz="1800" dirty="0"/>
          </a:p>
        </p:txBody>
      </p:sp>
    </p:spTree>
    <p:extLst>
      <p:ext uri="{BB962C8B-B14F-4D97-AF65-F5344CB8AC3E}">
        <p14:creationId xmlns:p14="http://schemas.microsoft.com/office/powerpoint/2010/main" val="41502335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Drawing conventions – UML</a:t>
            </a:r>
          </a:p>
          <a:p>
            <a:endParaRPr lang="en-GB" dirty="0"/>
          </a:p>
          <a:p>
            <a:pPr marL="0" indent="0">
              <a:buNone/>
            </a:pPr>
            <a:r>
              <a:rPr lang="en-GB" dirty="0" smtClean="0"/>
              <a:t>		Exactly one</a:t>
            </a:r>
          </a:p>
          <a:p>
            <a:pPr marL="0" indent="0">
              <a:buNone/>
            </a:pPr>
            <a:r>
              <a:rPr lang="en-GB" dirty="0"/>
              <a:t>	</a:t>
            </a:r>
            <a:r>
              <a:rPr lang="en-GB" dirty="0" smtClean="0"/>
              <a:t>	Zero or one</a:t>
            </a:r>
          </a:p>
          <a:p>
            <a:pPr marL="0" indent="0">
              <a:buNone/>
            </a:pPr>
            <a:r>
              <a:rPr lang="en-GB" dirty="0"/>
              <a:t>	</a:t>
            </a:r>
            <a:r>
              <a:rPr lang="en-GB" dirty="0" smtClean="0"/>
              <a:t>	Zero to many</a:t>
            </a:r>
          </a:p>
          <a:p>
            <a:pPr marL="0" indent="0">
              <a:buNone/>
            </a:pPr>
            <a:r>
              <a:rPr lang="en-GB" dirty="0"/>
              <a:t>	</a:t>
            </a:r>
            <a:r>
              <a:rPr lang="en-GB" dirty="0" smtClean="0"/>
              <a:t>	One to many</a:t>
            </a:r>
          </a:p>
          <a:p>
            <a:pPr marL="0" indent="0">
              <a:buNone/>
            </a:pPr>
            <a:r>
              <a:rPr lang="en-GB" dirty="0"/>
              <a:t>	</a:t>
            </a:r>
            <a:r>
              <a:rPr lang="en-GB" dirty="0" smtClean="0"/>
              <a:t>	Specific range</a:t>
            </a:r>
            <a:endParaRPr lang="en-GB" dirty="0"/>
          </a:p>
        </p:txBody>
      </p:sp>
      <p:sp>
        <p:nvSpPr>
          <p:cNvPr id="4" name="Rectangle 3"/>
          <p:cNvSpPr/>
          <p:nvPr/>
        </p:nvSpPr>
        <p:spPr bwMode="auto">
          <a:xfrm>
            <a:off x="6324600" y="2283883"/>
            <a:ext cx="895350" cy="4001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Entity</a:t>
            </a:r>
          </a:p>
        </p:txBody>
      </p:sp>
      <p:cxnSp>
        <p:nvCxnSpPr>
          <p:cNvPr id="6" name="Straight Connector 5"/>
          <p:cNvCxnSpPr>
            <a:endCxn id="4" idx="1"/>
          </p:cNvCxnSpPr>
          <p:nvPr/>
        </p:nvCxnSpPr>
        <p:spPr bwMode="auto">
          <a:xfrm>
            <a:off x="4495800" y="2483938"/>
            <a:ext cx="1828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TextBox 8"/>
          <p:cNvSpPr txBox="1"/>
          <p:nvPr/>
        </p:nvSpPr>
        <p:spPr>
          <a:xfrm>
            <a:off x="5905500" y="2114550"/>
            <a:ext cx="723900" cy="400110"/>
          </a:xfrm>
          <a:prstGeom prst="rect">
            <a:avLst/>
          </a:prstGeom>
          <a:noFill/>
        </p:spPr>
        <p:txBody>
          <a:bodyPr wrap="square" rtlCol="0">
            <a:spAutoFit/>
          </a:bodyPr>
          <a:lstStyle/>
          <a:p>
            <a:r>
              <a:rPr lang="en-GB" sz="2000" dirty="0" smtClean="0"/>
              <a:t>1</a:t>
            </a:r>
            <a:endParaRPr lang="en-GB" sz="2000" dirty="0"/>
          </a:p>
        </p:txBody>
      </p:sp>
      <p:sp>
        <p:nvSpPr>
          <p:cNvPr id="27" name="Rectangle 26"/>
          <p:cNvSpPr/>
          <p:nvPr/>
        </p:nvSpPr>
        <p:spPr bwMode="auto">
          <a:xfrm>
            <a:off x="6324600" y="3026833"/>
            <a:ext cx="895350" cy="4001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Entity</a:t>
            </a:r>
          </a:p>
        </p:txBody>
      </p:sp>
      <p:cxnSp>
        <p:nvCxnSpPr>
          <p:cNvPr id="28" name="Straight Connector 27"/>
          <p:cNvCxnSpPr>
            <a:endCxn id="27" idx="1"/>
          </p:cNvCxnSpPr>
          <p:nvPr/>
        </p:nvCxnSpPr>
        <p:spPr bwMode="auto">
          <a:xfrm>
            <a:off x="4495800" y="3226888"/>
            <a:ext cx="1828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9" name="TextBox 28"/>
          <p:cNvSpPr txBox="1"/>
          <p:nvPr/>
        </p:nvSpPr>
        <p:spPr>
          <a:xfrm>
            <a:off x="5772150" y="2857500"/>
            <a:ext cx="723900" cy="400110"/>
          </a:xfrm>
          <a:prstGeom prst="rect">
            <a:avLst/>
          </a:prstGeom>
          <a:noFill/>
        </p:spPr>
        <p:txBody>
          <a:bodyPr wrap="square" rtlCol="0">
            <a:spAutoFit/>
          </a:bodyPr>
          <a:lstStyle/>
          <a:p>
            <a:r>
              <a:rPr lang="en-GB" sz="2000" dirty="0" smtClean="0"/>
              <a:t>0..1</a:t>
            </a:r>
            <a:endParaRPr lang="en-GB" sz="2000" dirty="0"/>
          </a:p>
        </p:txBody>
      </p:sp>
      <p:sp>
        <p:nvSpPr>
          <p:cNvPr id="30" name="Rectangle 29"/>
          <p:cNvSpPr/>
          <p:nvPr/>
        </p:nvSpPr>
        <p:spPr bwMode="auto">
          <a:xfrm>
            <a:off x="6324600" y="3788833"/>
            <a:ext cx="895350" cy="4001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Entity</a:t>
            </a:r>
          </a:p>
        </p:txBody>
      </p:sp>
      <p:cxnSp>
        <p:nvCxnSpPr>
          <p:cNvPr id="31" name="Straight Connector 30"/>
          <p:cNvCxnSpPr>
            <a:endCxn id="30" idx="1"/>
          </p:cNvCxnSpPr>
          <p:nvPr/>
        </p:nvCxnSpPr>
        <p:spPr bwMode="auto">
          <a:xfrm>
            <a:off x="4495800" y="3988888"/>
            <a:ext cx="1828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2" name="TextBox 31"/>
          <p:cNvSpPr txBox="1"/>
          <p:nvPr/>
        </p:nvSpPr>
        <p:spPr>
          <a:xfrm>
            <a:off x="5772150" y="3619500"/>
            <a:ext cx="723900" cy="400110"/>
          </a:xfrm>
          <a:prstGeom prst="rect">
            <a:avLst/>
          </a:prstGeom>
          <a:noFill/>
        </p:spPr>
        <p:txBody>
          <a:bodyPr wrap="square" rtlCol="0">
            <a:spAutoFit/>
          </a:bodyPr>
          <a:lstStyle/>
          <a:p>
            <a:r>
              <a:rPr lang="en-GB" sz="2000" dirty="0" smtClean="0"/>
              <a:t>0..*</a:t>
            </a:r>
            <a:endParaRPr lang="en-GB" sz="2000" dirty="0"/>
          </a:p>
        </p:txBody>
      </p:sp>
      <p:sp>
        <p:nvSpPr>
          <p:cNvPr id="33" name="Rectangle 32"/>
          <p:cNvSpPr/>
          <p:nvPr/>
        </p:nvSpPr>
        <p:spPr bwMode="auto">
          <a:xfrm>
            <a:off x="6324600" y="4550833"/>
            <a:ext cx="895350" cy="4001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Entity</a:t>
            </a:r>
          </a:p>
        </p:txBody>
      </p:sp>
      <p:cxnSp>
        <p:nvCxnSpPr>
          <p:cNvPr id="34" name="Straight Connector 33"/>
          <p:cNvCxnSpPr>
            <a:endCxn id="33" idx="1"/>
          </p:cNvCxnSpPr>
          <p:nvPr/>
        </p:nvCxnSpPr>
        <p:spPr bwMode="auto">
          <a:xfrm>
            <a:off x="4495800" y="4750888"/>
            <a:ext cx="1828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5" name="TextBox 34"/>
          <p:cNvSpPr txBox="1"/>
          <p:nvPr/>
        </p:nvSpPr>
        <p:spPr>
          <a:xfrm>
            <a:off x="5772150" y="4381500"/>
            <a:ext cx="723900" cy="400110"/>
          </a:xfrm>
          <a:prstGeom prst="rect">
            <a:avLst/>
          </a:prstGeom>
          <a:noFill/>
        </p:spPr>
        <p:txBody>
          <a:bodyPr wrap="square" rtlCol="0">
            <a:spAutoFit/>
          </a:bodyPr>
          <a:lstStyle/>
          <a:p>
            <a:r>
              <a:rPr lang="en-GB" sz="2000" dirty="0" smtClean="0"/>
              <a:t>1..*</a:t>
            </a:r>
            <a:endParaRPr lang="en-GB" sz="2000" dirty="0"/>
          </a:p>
        </p:txBody>
      </p:sp>
      <p:sp>
        <p:nvSpPr>
          <p:cNvPr id="36" name="Rectangle 35"/>
          <p:cNvSpPr/>
          <p:nvPr/>
        </p:nvSpPr>
        <p:spPr bwMode="auto">
          <a:xfrm>
            <a:off x="6324600" y="5293783"/>
            <a:ext cx="895350" cy="4001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Entity</a:t>
            </a:r>
          </a:p>
        </p:txBody>
      </p:sp>
      <p:cxnSp>
        <p:nvCxnSpPr>
          <p:cNvPr id="37" name="Straight Connector 36"/>
          <p:cNvCxnSpPr>
            <a:endCxn id="36" idx="1"/>
          </p:cNvCxnSpPr>
          <p:nvPr/>
        </p:nvCxnSpPr>
        <p:spPr bwMode="auto">
          <a:xfrm>
            <a:off x="4495800" y="5493838"/>
            <a:ext cx="1828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8" name="TextBox 37"/>
          <p:cNvSpPr txBox="1"/>
          <p:nvPr/>
        </p:nvSpPr>
        <p:spPr>
          <a:xfrm>
            <a:off x="5734050" y="5124450"/>
            <a:ext cx="723900" cy="400110"/>
          </a:xfrm>
          <a:prstGeom prst="rect">
            <a:avLst/>
          </a:prstGeom>
          <a:noFill/>
        </p:spPr>
        <p:txBody>
          <a:bodyPr wrap="square" rtlCol="0">
            <a:spAutoFit/>
          </a:bodyPr>
          <a:lstStyle/>
          <a:p>
            <a:r>
              <a:rPr lang="en-GB" sz="2000" dirty="0" smtClean="0"/>
              <a:t>5..9</a:t>
            </a:r>
            <a:endParaRPr lang="en-GB" sz="2000" dirty="0"/>
          </a:p>
        </p:txBody>
      </p:sp>
    </p:spTree>
    <p:extLst>
      <p:ext uri="{BB962C8B-B14F-4D97-AF65-F5344CB8AC3E}">
        <p14:creationId xmlns:p14="http://schemas.microsoft.com/office/powerpoint/2010/main" val="31158090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One to one (1:1)</a:t>
            </a:r>
            <a:endParaRPr lang="en-GB" dirty="0"/>
          </a:p>
        </p:txBody>
      </p:sp>
      <p:sp>
        <p:nvSpPr>
          <p:cNvPr id="4" name="Rectangle 3"/>
          <p:cNvSpPr/>
          <p:nvPr/>
        </p:nvSpPr>
        <p:spPr bwMode="auto">
          <a:xfrm>
            <a:off x="5962650" y="3333750"/>
            <a:ext cx="2324100" cy="5847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GB" sz="3200" b="0" i="0" u="none" strike="noStrike" cap="none" normalizeH="0" baseline="0" dirty="0" smtClean="0">
                <a:ln>
                  <a:noFill/>
                </a:ln>
                <a:solidFill>
                  <a:schemeClr val="tx1"/>
                </a:solidFill>
                <a:effectLst/>
                <a:latin typeface="Arial" charset="0"/>
              </a:rPr>
              <a:t>Invoice</a:t>
            </a:r>
          </a:p>
        </p:txBody>
      </p:sp>
      <p:sp>
        <p:nvSpPr>
          <p:cNvPr id="5" name="Rectangle 4"/>
          <p:cNvSpPr/>
          <p:nvPr/>
        </p:nvSpPr>
        <p:spPr bwMode="auto">
          <a:xfrm>
            <a:off x="933450" y="3333749"/>
            <a:ext cx="2324100" cy="5847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GB" sz="3200" b="0" i="0" u="none" strike="noStrike" cap="none" normalizeH="0" baseline="0" dirty="0" smtClean="0">
                <a:ln>
                  <a:noFill/>
                </a:ln>
                <a:solidFill>
                  <a:schemeClr val="tx1"/>
                </a:solidFill>
                <a:effectLst/>
                <a:latin typeface="Arial" charset="0"/>
              </a:rPr>
              <a:t>Order</a:t>
            </a:r>
          </a:p>
        </p:txBody>
      </p:sp>
      <p:cxnSp>
        <p:nvCxnSpPr>
          <p:cNvPr id="7" name="Straight Connector 6"/>
          <p:cNvCxnSpPr>
            <a:stCxn id="5" idx="3"/>
            <a:endCxn id="4" idx="1"/>
          </p:cNvCxnSpPr>
          <p:nvPr/>
        </p:nvCxnSpPr>
        <p:spPr bwMode="auto">
          <a:xfrm>
            <a:off x="3257550" y="3626137"/>
            <a:ext cx="27051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 name="TextBox 7"/>
          <p:cNvSpPr txBox="1"/>
          <p:nvPr/>
        </p:nvSpPr>
        <p:spPr>
          <a:xfrm>
            <a:off x="3257550" y="3181350"/>
            <a:ext cx="685800" cy="461665"/>
          </a:xfrm>
          <a:prstGeom prst="rect">
            <a:avLst/>
          </a:prstGeom>
          <a:noFill/>
        </p:spPr>
        <p:txBody>
          <a:bodyPr wrap="square" rtlCol="0">
            <a:spAutoFit/>
          </a:bodyPr>
          <a:lstStyle/>
          <a:p>
            <a:r>
              <a:rPr lang="en-GB" sz="2400" dirty="0"/>
              <a:t>1</a:t>
            </a:r>
          </a:p>
        </p:txBody>
      </p:sp>
      <p:sp>
        <p:nvSpPr>
          <p:cNvPr id="9" name="TextBox 8"/>
          <p:cNvSpPr txBox="1"/>
          <p:nvPr/>
        </p:nvSpPr>
        <p:spPr>
          <a:xfrm>
            <a:off x="5524500" y="3181350"/>
            <a:ext cx="685800" cy="461665"/>
          </a:xfrm>
          <a:prstGeom prst="rect">
            <a:avLst/>
          </a:prstGeom>
          <a:noFill/>
        </p:spPr>
        <p:txBody>
          <a:bodyPr wrap="square" rtlCol="0">
            <a:spAutoFit/>
          </a:bodyPr>
          <a:lstStyle/>
          <a:p>
            <a:r>
              <a:rPr lang="en-GB" sz="2400" dirty="0"/>
              <a:t>1</a:t>
            </a:r>
          </a:p>
        </p:txBody>
      </p:sp>
    </p:spTree>
    <p:extLst>
      <p:ext uri="{BB962C8B-B14F-4D97-AF65-F5344CB8AC3E}">
        <p14:creationId xmlns:p14="http://schemas.microsoft.com/office/powerpoint/2010/main" val="31158090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One to many (1:M)</a:t>
            </a:r>
            <a:endParaRPr lang="en-GB" dirty="0"/>
          </a:p>
        </p:txBody>
      </p:sp>
      <p:sp>
        <p:nvSpPr>
          <p:cNvPr id="4" name="Rectangle 3"/>
          <p:cNvSpPr/>
          <p:nvPr/>
        </p:nvSpPr>
        <p:spPr bwMode="auto">
          <a:xfrm>
            <a:off x="5962650" y="2362200"/>
            <a:ext cx="2324100" cy="107721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GB" sz="3200" b="0" i="0" u="none" strike="noStrike" cap="none" normalizeH="0" baseline="0" dirty="0" smtClean="0">
                <a:ln>
                  <a:noFill/>
                </a:ln>
                <a:solidFill>
                  <a:schemeClr val="tx1"/>
                </a:solidFill>
                <a:effectLst/>
                <a:latin typeface="Arial" charset="0"/>
              </a:rPr>
              <a:t>Purchase order</a:t>
            </a:r>
          </a:p>
        </p:txBody>
      </p:sp>
      <p:sp>
        <p:nvSpPr>
          <p:cNvPr id="5" name="Rectangle 4"/>
          <p:cNvSpPr/>
          <p:nvPr/>
        </p:nvSpPr>
        <p:spPr bwMode="auto">
          <a:xfrm>
            <a:off x="933450" y="2609849"/>
            <a:ext cx="2324100" cy="5847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GB" sz="3200" b="0" i="0" u="none" strike="noStrike" cap="none" normalizeH="0" baseline="0" dirty="0" smtClean="0">
                <a:ln>
                  <a:noFill/>
                </a:ln>
                <a:solidFill>
                  <a:schemeClr val="tx1"/>
                </a:solidFill>
                <a:effectLst/>
                <a:latin typeface="Arial" charset="0"/>
              </a:rPr>
              <a:t>Supplier</a:t>
            </a:r>
          </a:p>
        </p:txBody>
      </p:sp>
      <p:cxnSp>
        <p:nvCxnSpPr>
          <p:cNvPr id="6" name="Straight Connector 5"/>
          <p:cNvCxnSpPr>
            <a:stCxn id="5" idx="3"/>
            <a:endCxn id="4" idx="1"/>
          </p:cNvCxnSpPr>
          <p:nvPr/>
        </p:nvCxnSpPr>
        <p:spPr bwMode="auto">
          <a:xfrm flipV="1">
            <a:off x="3257550" y="2900809"/>
            <a:ext cx="2705100" cy="142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TextBox 6"/>
          <p:cNvSpPr txBox="1"/>
          <p:nvPr/>
        </p:nvSpPr>
        <p:spPr>
          <a:xfrm>
            <a:off x="3257550" y="2457450"/>
            <a:ext cx="685800" cy="461665"/>
          </a:xfrm>
          <a:prstGeom prst="rect">
            <a:avLst/>
          </a:prstGeom>
          <a:noFill/>
        </p:spPr>
        <p:txBody>
          <a:bodyPr wrap="square" rtlCol="0">
            <a:spAutoFit/>
          </a:bodyPr>
          <a:lstStyle/>
          <a:p>
            <a:r>
              <a:rPr lang="en-GB" sz="2400" dirty="0"/>
              <a:t>1</a:t>
            </a:r>
          </a:p>
        </p:txBody>
      </p:sp>
      <p:sp>
        <p:nvSpPr>
          <p:cNvPr id="8" name="TextBox 7"/>
          <p:cNvSpPr txBox="1"/>
          <p:nvPr/>
        </p:nvSpPr>
        <p:spPr>
          <a:xfrm>
            <a:off x="5353050" y="2457450"/>
            <a:ext cx="685800" cy="461665"/>
          </a:xfrm>
          <a:prstGeom prst="rect">
            <a:avLst/>
          </a:prstGeom>
          <a:noFill/>
        </p:spPr>
        <p:txBody>
          <a:bodyPr wrap="square" rtlCol="0">
            <a:spAutoFit/>
          </a:bodyPr>
          <a:lstStyle/>
          <a:p>
            <a:r>
              <a:rPr lang="en-GB" sz="2400" dirty="0" smtClean="0"/>
              <a:t>0..*</a:t>
            </a:r>
            <a:endParaRPr lang="en-GB" sz="2400" dirty="0"/>
          </a:p>
        </p:txBody>
      </p:sp>
      <p:sp>
        <p:nvSpPr>
          <p:cNvPr id="9" name="Rectangle 8"/>
          <p:cNvSpPr/>
          <p:nvPr/>
        </p:nvSpPr>
        <p:spPr bwMode="auto">
          <a:xfrm>
            <a:off x="5962650" y="4324350"/>
            <a:ext cx="2324100" cy="5847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GB" sz="3200" b="0" i="0" u="none" strike="noStrike" cap="none" normalizeH="0" baseline="0" dirty="0" smtClean="0">
                <a:ln>
                  <a:noFill/>
                </a:ln>
                <a:solidFill>
                  <a:schemeClr val="tx1"/>
                </a:solidFill>
                <a:effectLst/>
                <a:latin typeface="Arial" charset="0"/>
              </a:rPr>
              <a:t>Sculpture</a:t>
            </a:r>
          </a:p>
        </p:txBody>
      </p:sp>
      <p:sp>
        <p:nvSpPr>
          <p:cNvPr id="10" name="Rectangle 9"/>
          <p:cNvSpPr/>
          <p:nvPr/>
        </p:nvSpPr>
        <p:spPr bwMode="auto">
          <a:xfrm>
            <a:off x="933450" y="4324349"/>
            <a:ext cx="2324100" cy="5847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GB" sz="3200" dirty="0" smtClean="0"/>
              <a:t>Sculptor</a:t>
            </a:r>
            <a:endParaRPr kumimoji="0" lang="en-GB" sz="3200" b="0" i="0" u="none" strike="noStrike" cap="none" normalizeH="0" baseline="0" dirty="0" smtClean="0">
              <a:ln>
                <a:noFill/>
              </a:ln>
              <a:solidFill>
                <a:schemeClr val="tx1"/>
              </a:solidFill>
              <a:effectLst/>
              <a:latin typeface="Arial" charset="0"/>
            </a:endParaRPr>
          </a:p>
        </p:txBody>
      </p:sp>
      <p:cxnSp>
        <p:nvCxnSpPr>
          <p:cNvPr id="11" name="Straight Connector 10"/>
          <p:cNvCxnSpPr>
            <a:stCxn id="10" idx="3"/>
            <a:endCxn id="9" idx="1"/>
          </p:cNvCxnSpPr>
          <p:nvPr/>
        </p:nvCxnSpPr>
        <p:spPr bwMode="auto">
          <a:xfrm>
            <a:off x="3257550" y="4616737"/>
            <a:ext cx="27051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 name="TextBox 11"/>
          <p:cNvSpPr txBox="1"/>
          <p:nvPr/>
        </p:nvSpPr>
        <p:spPr>
          <a:xfrm>
            <a:off x="3257550" y="4171950"/>
            <a:ext cx="685800" cy="461665"/>
          </a:xfrm>
          <a:prstGeom prst="rect">
            <a:avLst/>
          </a:prstGeom>
          <a:noFill/>
        </p:spPr>
        <p:txBody>
          <a:bodyPr wrap="square" rtlCol="0">
            <a:spAutoFit/>
          </a:bodyPr>
          <a:lstStyle/>
          <a:p>
            <a:r>
              <a:rPr lang="en-GB" sz="2400" dirty="0"/>
              <a:t>1</a:t>
            </a:r>
          </a:p>
        </p:txBody>
      </p:sp>
      <p:sp>
        <p:nvSpPr>
          <p:cNvPr id="13" name="TextBox 12"/>
          <p:cNvSpPr txBox="1"/>
          <p:nvPr/>
        </p:nvSpPr>
        <p:spPr>
          <a:xfrm>
            <a:off x="5353050" y="4171950"/>
            <a:ext cx="685800" cy="461665"/>
          </a:xfrm>
          <a:prstGeom prst="rect">
            <a:avLst/>
          </a:prstGeom>
          <a:noFill/>
        </p:spPr>
        <p:txBody>
          <a:bodyPr wrap="square" rtlCol="0">
            <a:spAutoFit/>
          </a:bodyPr>
          <a:lstStyle/>
          <a:p>
            <a:r>
              <a:rPr lang="en-GB" sz="2400" dirty="0" smtClean="0"/>
              <a:t>1..*</a:t>
            </a:r>
            <a:endParaRPr lang="en-GB" sz="2400" dirty="0"/>
          </a:p>
        </p:txBody>
      </p:sp>
    </p:spTree>
    <p:extLst>
      <p:ext uri="{BB962C8B-B14F-4D97-AF65-F5344CB8AC3E}">
        <p14:creationId xmlns:p14="http://schemas.microsoft.com/office/powerpoint/2010/main" val="31158090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Many to many (M:M)</a:t>
            </a:r>
          </a:p>
          <a:p>
            <a:endParaRPr lang="en-GB" dirty="0"/>
          </a:p>
          <a:p>
            <a:endParaRPr lang="en-GB" dirty="0" smtClean="0"/>
          </a:p>
          <a:p>
            <a:pPr marL="0" indent="0">
              <a:buNone/>
            </a:pPr>
            <a:r>
              <a:rPr lang="en-GB" dirty="0" smtClean="0"/>
              <a:t>Becomes:</a:t>
            </a:r>
            <a:endParaRPr lang="en-GB" dirty="0"/>
          </a:p>
        </p:txBody>
      </p:sp>
      <p:sp>
        <p:nvSpPr>
          <p:cNvPr id="4" name="Rectangle 3"/>
          <p:cNvSpPr/>
          <p:nvPr/>
        </p:nvSpPr>
        <p:spPr bwMode="auto">
          <a:xfrm>
            <a:off x="5962650" y="2095500"/>
            <a:ext cx="2324100" cy="5847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GB" sz="3200" b="0" i="0" u="none" strike="noStrike" cap="none" normalizeH="0" baseline="0" dirty="0" smtClean="0">
                <a:ln>
                  <a:noFill/>
                </a:ln>
                <a:solidFill>
                  <a:schemeClr val="tx1"/>
                </a:solidFill>
                <a:effectLst/>
                <a:latin typeface="Arial" charset="0"/>
              </a:rPr>
              <a:t>Part</a:t>
            </a:r>
          </a:p>
        </p:txBody>
      </p:sp>
      <p:sp>
        <p:nvSpPr>
          <p:cNvPr id="5" name="Rectangle 4"/>
          <p:cNvSpPr/>
          <p:nvPr/>
        </p:nvSpPr>
        <p:spPr bwMode="auto">
          <a:xfrm>
            <a:off x="933450" y="1847849"/>
            <a:ext cx="2324100" cy="107721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GB" sz="3200" dirty="0" smtClean="0"/>
              <a:t>Purchase Order</a:t>
            </a:r>
            <a:endParaRPr kumimoji="0" lang="en-GB" sz="3200" b="0" i="0" u="none" strike="noStrike" cap="none" normalizeH="0" baseline="0" dirty="0" smtClean="0">
              <a:ln>
                <a:noFill/>
              </a:ln>
              <a:solidFill>
                <a:schemeClr val="tx1"/>
              </a:solidFill>
              <a:effectLst/>
              <a:latin typeface="Arial" charset="0"/>
            </a:endParaRPr>
          </a:p>
        </p:txBody>
      </p:sp>
      <p:cxnSp>
        <p:nvCxnSpPr>
          <p:cNvPr id="6" name="Straight Connector 5"/>
          <p:cNvCxnSpPr>
            <a:stCxn id="5" idx="3"/>
            <a:endCxn id="4" idx="1"/>
          </p:cNvCxnSpPr>
          <p:nvPr/>
        </p:nvCxnSpPr>
        <p:spPr bwMode="auto">
          <a:xfrm>
            <a:off x="3257550" y="2386458"/>
            <a:ext cx="2705100" cy="143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TextBox 6"/>
          <p:cNvSpPr txBox="1"/>
          <p:nvPr/>
        </p:nvSpPr>
        <p:spPr>
          <a:xfrm>
            <a:off x="3257550" y="1962150"/>
            <a:ext cx="685800" cy="461665"/>
          </a:xfrm>
          <a:prstGeom prst="rect">
            <a:avLst/>
          </a:prstGeom>
          <a:noFill/>
        </p:spPr>
        <p:txBody>
          <a:bodyPr wrap="square" rtlCol="0">
            <a:spAutoFit/>
          </a:bodyPr>
          <a:lstStyle/>
          <a:p>
            <a:r>
              <a:rPr lang="en-GB" sz="2400" dirty="0" smtClean="0"/>
              <a:t>0..*</a:t>
            </a:r>
            <a:endParaRPr lang="en-GB" sz="2400" dirty="0"/>
          </a:p>
        </p:txBody>
      </p:sp>
      <p:sp>
        <p:nvSpPr>
          <p:cNvPr id="8" name="TextBox 7"/>
          <p:cNvSpPr txBox="1"/>
          <p:nvPr/>
        </p:nvSpPr>
        <p:spPr>
          <a:xfrm>
            <a:off x="5353050" y="1962150"/>
            <a:ext cx="685800" cy="461665"/>
          </a:xfrm>
          <a:prstGeom prst="rect">
            <a:avLst/>
          </a:prstGeom>
          <a:noFill/>
        </p:spPr>
        <p:txBody>
          <a:bodyPr wrap="square" rtlCol="0">
            <a:spAutoFit/>
          </a:bodyPr>
          <a:lstStyle/>
          <a:p>
            <a:r>
              <a:rPr lang="en-GB" sz="2400" dirty="0" smtClean="0"/>
              <a:t>1..*</a:t>
            </a:r>
            <a:endParaRPr lang="en-GB" sz="2400" dirty="0"/>
          </a:p>
        </p:txBody>
      </p:sp>
      <p:sp>
        <p:nvSpPr>
          <p:cNvPr id="9" name="Rectangle 8"/>
          <p:cNvSpPr/>
          <p:nvPr/>
        </p:nvSpPr>
        <p:spPr bwMode="auto">
          <a:xfrm>
            <a:off x="5962650" y="3962400"/>
            <a:ext cx="2324100" cy="5847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GB" sz="3200" b="0" i="0" u="none" strike="noStrike" cap="none" normalizeH="0" baseline="0" dirty="0" smtClean="0">
                <a:ln>
                  <a:noFill/>
                </a:ln>
                <a:solidFill>
                  <a:schemeClr val="tx1"/>
                </a:solidFill>
                <a:effectLst/>
                <a:latin typeface="Arial" charset="0"/>
              </a:rPr>
              <a:t>Part</a:t>
            </a:r>
          </a:p>
        </p:txBody>
      </p:sp>
      <p:sp>
        <p:nvSpPr>
          <p:cNvPr id="10" name="Rectangle 9"/>
          <p:cNvSpPr/>
          <p:nvPr/>
        </p:nvSpPr>
        <p:spPr bwMode="auto">
          <a:xfrm>
            <a:off x="933450" y="3714749"/>
            <a:ext cx="2324100" cy="107721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GB" sz="3200" dirty="0" smtClean="0"/>
              <a:t>Purchase Order</a:t>
            </a:r>
            <a:endParaRPr kumimoji="0" lang="en-GB" sz="3200" b="0" i="0" u="none" strike="noStrike" cap="none" normalizeH="0" baseline="0" dirty="0" smtClean="0">
              <a:ln>
                <a:noFill/>
              </a:ln>
              <a:solidFill>
                <a:schemeClr val="tx1"/>
              </a:solidFill>
              <a:effectLst/>
              <a:latin typeface="Arial" charset="0"/>
            </a:endParaRPr>
          </a:p>
        </p:txBody>
      </p:sp>
      <p:cxnSp>
        <p:nvCxnSpPr>
          <p:cNvPr id="11" name="Straight Connector 10"/>
          <p:cNvCxnSpPr>
            <a:stCxn id="10" idx="3"/>
          </p:cNvCxnSpPr>
          <p:nvPr/>
        </p:nvCxnSpPr>
        <p:spPr bwMode="auto">
          <a:xfrm>
            <a:off x="3257550" y="4253358"/>
            <a:ext cx="1143000" cy="7567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 name="TextBox 12"/>
          <p:cNvSpPr txBox="1"/>
          <p:nvPr/>
        </p:nvSpPr>
        <p:spPr>
          <a:xfrm>
            <a:off x="4800600" y="4724400"/>
            <a:ext cx="685800" cy="276999"/>
          </a:xfrm>
          <a:prstGeom prst="rect">
            <a:avLst/>
          </a:prstGeom>
          <a:noFill/>
        </p:spPr>
        <p:txBody>
          <a:bodyPr wrap="square" rtlCol="0">
            <a:spAutoFit/>
          </a:bodyPr>
          <a:lstStyle/>
          <a:p>
            <a:r>
              <a:rPr lang="en-GB" sz="1200" dirty="0" smtClean="0"/>
              <a:t>0..*</a:t>
            </a:r>
            <a:endParaRPr lang="en-GB" sz="1200" dirty="0"/>
          </a:p>
        </p:txBody>
      </p:sp>
      <p:sp>
        <p:nvSpPr>
          <p:cNvPr id="14" name="Rectangle 13"/>
          <p:cNvSpPr/>
          <p:nvPr/>
        </p:nvSpPr>
        <p:spPr bwMode="auto">
          <a:xfrm>
            <a:off x="3486150" y="5010149"/>
            <a:ext cx="2324100" cy="107721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GB" sz="3200" dirty="0" smtClean="0"/>
              <a:t>PO/part table</a:t>
            </a:r>
            <a:endParaRPr kumimoji="0" lang="en-GB" sz="3200" b="0" i="0" u="none" strike="noStrike" cap="none" normalizeH="0" baseline="0" dirty="0" smtClean="0">
              <a:ln>
                <a:noFill/>
              </a:ln>
              <a:solidFill>
                <a:schemeClr val="tx1"/>
              </a:solidFill>
              <a:effectLst/>
              <a:latin typeface="Arial" charset="0"/>
            </a:endParaRPr>
          </a:p>
        </p:txBody>
      </p:sp>
      <p:cxnSp>
        <p:nvCxnSpPr>
          <p:cNvPr id="16" name="Straight Connector 15"/>
          <p:cNvCxnSpPr>
            <a:stCxn id="9" idx="1"/>
          </p:cNvCxnSpPr>
          <p:nvPr/>
        </p:nvCxnSpPr>
        <p:spPr bwMode="auto">
          <a:xfrm flipH="1">
            <a:off x="4972050" y="4254788"/>
            <a:ext cx="990600" cy="75536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 name="TextBox 18"/>
          <p:cNvSpPr txBox="1"/>
          <p:nvPr/>
        </p:nvSpPr>
        <p:spPr>
          <a:xfrm>
            <a:off x="5695950" y="4095750"/>
            <a:ext cx="685800" cy="276999"/>
          </a:xfrm>
          <a:prstGeom prst="rect">
            <a:avLst/>
          </a:prstGeom>
          <a:noFill/>
        </p:spPr>
        <p:txBody>
          <a:bodyPr wrap="square" rtlCol="0">
            <a:spAutoFit/>
          </a:bodyPr>
          <a:lstStyle/>
          <a:p>
            <a:r>
              <a:rPr lang="en-GB" sz="1200" dirty="0" smtClean="0"/>
              <a:t>1</a:t>
            </a:r>
            <a:endParaRPr lang="en-GB" sz="1200" dirty="0"/>
          </a:p>
        </p:txBody>
      </p:sp>
      <p:sp>
        <p:nvSpPr>
          <p:cNvPr id="20" name="TextBox 19"/>
          <p:cNvSpPr txBox="1"/>
          <p:nvPr/>
        </p:nvSpPr>
        <p:spPr>
          <a:xfrm>
            <a:off x="4191000" y="4724400"/>
            <a:ext cx="685800" cy="276999"/>
          </a:xfrm>
          <a:prstGeom prst="rect">
            <a:avLst/>
          </a:prstGeom>
          <a:noFill/>
        </p:spPr>
        <p:txBody>
          <a:bodyPr wrap="square" rtlCol="0">
            <a:spAutoFit/>
          </a:bodyPr>
          <a:lstStyle/>
          <a:p>
            <a:r>
              <a:rPr lang="en-GB" sz="1200" dirty="0" smtClean="0"/>
              <a:t>1..*</a:t>
            </a:r>
            <a:endParaRPr lang="en-GB" sz="1200" dirty="0"/>
          </a:p>
        </p:txBody>
      </p:sp>
      <p:sp>
        <p:nvSpPr>
          <p:cNvPr id="21" name="TextBox 20"/>
          <p:cNvSpPr txBox="1"/>
          <p:nvPr/>
        </p:nvSpPr>
        <p:spPr>
          <a:xfrm>
            <a:off x="3295650" y="4095750"/>
            <a:ext cx="685800" cy="276999"/>
          </a:xfrm>
          <a:prstGeom prst="rect">
            <a:avLst/>
          </a:prstGeom>
          <a:noFill/>
        </p:spPr>
        <p:txBody>
          <a:bodyPr wrap="square" rtlCol="0">
            <a:spAutoFit/>
          </a:bodyPr>
          <a:lstStyle/>
          <a:p>
            <a:r>
              <a:rPr lang="en-GB" sz="1200" dirty="0" smtClean="0"/>
              <a:t>1</a:t>
            </a:r>
            <a:endParaRPr lang="en-GB" sz="1200" dirty="0"/>
          </a:p>
        </p:txBody>
      </p:sp>
    </p:spTree>
    <p:extLst>
      <p:ext uri="{BB962C8B-B14F-4D97-AF65-F5344CB8AC3E}">
        <p14:creationId xmlns:p14="http://schemas.microsoft.com/office/powerpoint/2010/main" val="22823077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Now it’s your turn!</a:t>
            </a:r>
          </a:p>
          <a:p>
            <a:pPr marL="0" indent="0">
              <a:buNone/>
            </a:pPr>
            <a:r>
              <a:rPr lang="en-GB" dirty="0" smtClean="0"/>
              <a:t>Draw a single Entity Relationship Diagram showing the relationships between the entities identified for the exercise on slide 33.</a:t>
            </a:r>
            <a:endParaRPr lang="en-GB" dirty="0"/>
          </a:p>
        </p:txBody>
      </p:sp>
    </p:spTree>
    <p:extLst>
      <p:ext uri="{BB962C8B-B14F-4D97-AF65-F5344CB8AC3E}">
        <p14:creationId xmlns:p14="http://schemas.microsoft.com/office/powerpoint/2010/main" val="22823077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Deliberately blank slide</a:t>
            </a:r>
            <a:endParaRPr lang="en-GB" dirty="0"/>
          </a:p>
        </p:txBody>
      </p:sp>
    </p:spTree>
    <p:extLst>
      <p:ext uri="{BB962C8B-B14F-4D97-AF65-F5344CB8AC3E}">
        <p14:creationId xmlns:p14="http://schemas.microsoft.com/office/powerpoint/2010/main" val="2282307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dirty="0" smtClean="0"/>
              <a:t>Contents</a:t>
            </a:r>
          </a:p>
        </p:txBody>
      </p:sp>
      <p:sp>
        <p:nvSpPr>
          <p:cNvPr id="4099" name="Rectangle 3"/>
          <p:cNvSpPr>
            <a:spLocks noGrp="1" noChangeArrowheads="1"/>
          </p:cNvSpPr>
          <p:nvPr>
            <p:ph type="body" idx="1"/>
          </p:nvPr>
        </p:nvSpPr>
        <p:spPr/>
        <p:txBody>
          <a:bodyPr/>
          <a:lstStyle/>
          <a:p>
            <a:r>
              <a:rPr lang="en-GB" dirty="0" smtClean="0">
                <a:solidFill>
                  <a:schemeClr val="bg1">
                    <a:lumMod val="50000"/>
                  </a:schemeClr>
                </a:solidFill>
              </a:rPr>
              <a:t>Course introduction</a:t>
            </a:r>
          </a:p>
          <a:p>
            <a:r>
              <a:rPr lang="en-GB" dirty="0" smtClean="0"/>
              <a:t>History and background</a:t>
            </a:r>
          </a:p>
          <a:p>
            <a:r>
              <a:rPr lang="en-GB" dirty="0" smtClean="0"/>
              <a:t>Conceptual design</a:t>
            </a:r>
          </a:p>
          <a:p>
            <a:r>
              <a:rPr lang="en-GB" dirty="0" smtClean="0"/>
              <a:t>Logical design</a:t>
            </a:r>
          </a:p>
          <a:p>
            <a:r>
              <a:rPr lang="en-GB" dirty="0" smtClean="0"/>
              <a:t>Physical design</a:t>
            </a:r>
          </a:p>
          <a:p>
            <a:r>
              <a:rPr lang="en-GB" dirty="0" smtClean="0"/>
              <a:t>Database implementation</a:t>
            </a:r>
          </a:p>
          <a:p>
            <a:r>
              <a:rPr lang="en-GB" dirty="0" smtClean="0"/>
              <a:t>Case study</a:t>
            </a:r>
          </a:p>
          <a:p>
            <a:r>
              <a:rPr lang="en-GB" dirty="0" smtClean="0"/>
              <a:t>Begin assessment</a:t>
            </a:r>
            <a:endParaRPr lang="en-GB" dirty="0"/>
          </a:p>
        </p:txBody>
      </p:sp>
    </p:spTree>
    <p:extLst>
      <p:ext uri="{BB962C8B-B14F-4D97-AF65-F5344CB8AC3E}">
        <p14:creationId xmlns:p14="http://schemas.microsoft.com/office/powerpoint/2010/main" val="23713764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4099">
                                            <p:txEl>
                                              <p:pRg st="1" end="1"/>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First cut solution</a:t>
            </a:r>
            <a:endParaRPr lang="en-GB" dirty="0"/>
          </a:p>
        </p:txBody>
      </p:sp>
      <p:sp>
        <p:nvSpPr>
          <p:cNvPr id="4" name="Rectangle 3"/>
          <p:cNvSpPr/>
          <p:nvPr/>
        </p:nvSpPr>
        <p:spPr bwMode="auto">
          <a:xfrm>
            <a:off x="7219950" y="3429000"/>
            <a:ext cx="1238250" cy="70788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Inventory class</a:t>
            </a:r>
          </a:p>
        </p:txBody>
      </p:sp>
      <p:sp>
        <p:nvSpPr>
          <p:cNvPr id="5" name="Rectangle 4"/>
          <p:cNvSpPr/>
          <p:nvPr/>
        </p:nvSpPr>
        <p:spPr bwMode="auto">
          <a:xfrm>
            <a:off x="4791075" y="3582888"/>
            <a:ext cx="1238250" cy="4001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Part</a:t>
            </a:r>
          </a:p>
        </p:txBody>
      </p:sp>
      <p:sp>
        <p:nvSpPr>
          <p:cNvPr id="6" name="Rectangle 5"/>
          <p:cNvSpPr/>
          <p:nvPr/>
        </p:nvSpPr>
        <p:spPr bwMode="auto">
          <a:xfrm>
            <a:off x="1123950" y="2266950"/>
            <a:ext cx="1238250" cy="4001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Supplier</a:t>
            </a:r>
          </a:p>
        </p:txBody>
      </p:sp>
      <p:sp>
        <p:nvSpPr>
          <p:cNvPr id="7" name="Rectangle 6"/>
          <p:cNvSpPr/>
          <p:nvPr/>
        </p:nvSpPr>
        <p:spPr bwMode="auto">
          <a:xfrm>
            <a:off x="1009650" y="4560957"/>
            <a:ext cx="1485900" cy="70788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Purchase</a:t>
            </a:r>
            <a:r>
              <a:rPr kumimoji="0" lang="en-GB" sz="2000" b="0" i="0" u="none" strike="noStrike" cap="none" normalizeH="0" dirty="0" smtClean="0">
                <a:ln>
                  <a:noFill/>
                </a:ln>
                <a:solidFill>
                  <a:schemeClr val="tx1"/>
                </a:solidFill>
                <a:effectLst/>
                <a:latin typeface="Arial" charset="0"/>
              </a:rPr>
              <a:t> order</a:t>
            </a:r>
            <a:endParaRPr kumimoji="0" lang="en-GB" sz="2000" b="0" i="0" u="none" strike="noStrike" cap="none" normalizeH="0" baseline="0" dirty="0" smtClean="0">
              <a:ln>
                <a:noFill/>
              </a:ln>
              <a:solidFill>
                <a:schemeClr val="tx1"/>
              </a:solidFill>
              <a:effectLst/>
              <a:latin typeface="Arial" charset="0"/>
            </a:endParaRPr>
          </a:p>
        </p:txBody>
      </p:sp>
      <p:cxnSp>
        <p:nvCxnSpPr>
          <p:cNvPr id="9" name="Straight Connector 8"/>
          <p:cNvCxnSpPr>
            <a:stCxn id="6" idx="2"/>
            <a:endCxn id="7" idx="0"/>
          </p:cNvCxnSpPr>
          <p:nvPr/>
        </p:nvCxnSpPr>
        <p:spPr bwMode="auto">
          <a:xfrm>
            <a:off x="1743075" y="2667060"/>
            <a:ext cx="9525" cy="189389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a:stCxn id="6" idx="3"/>
            <a:endCxn id="5" idx="0"/>
          </p:cNvCxnSpPr>
          <p:nvPr/>
        </p:nvCxnSpPr>
        <p:spPr bwMode="auto">
          <a:xfrm>
            <a:off x="2362200" y="2467005"/>
            <a:ext cx="3048000" cy="111588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p:cNvCxnSpPr>
            <a:stCxn id="7" idx="3"/>
            <a:endCxn id="5" idx="2"/>
          </p:cNvCxnSpPr>
          <p:nvPr/>
        </p:nvCxnSpPr>
        <p:spPr bwMode="auto">
          <a:xfrm flipV="1">
            <a:off x="2495550" y="3982998"/>
            <a:ext cx="2914650" cy="93190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a:stCxn id="5" idx="3"/>
            <a:endCxn id="4" idx="1"/>
          </p:cNvCxnSpPr>
          <p:nvPr/>
        </p:nvCxnSpPr>
        <p:spPr bwMode="auto">
          <a:xfrm>
            <a:off x="6029325" y="3782943"/>
            <a:ext cx="119062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 name="TextBox 20"/>
          <p:cNvSpPr txBox="1"/>
          <p:nvPr/>
        </p:nvSpPr>
        <p:spPr>
          <a:xfrm>
            <a:off x="1752600" y="4270236"/>
            <a:ext cx="609600" cy="246221"/>
          </a:xfrm>
          <a:prstGeom prst="rect">
            <a:avLst/>
          </a:prstGeom>
          <a:noFill/>
        </p:spPr>
        <p:txBody>
          <a:bodyPr wrap="square" rtlCol="0">
            <a:spAutoFit/>
          </a:bodyPr>
          <a:lstStyle/>
          <a:p>
            <a:r>
              <a:rPr lang="en-GB" dirty="0" smtClean="0"/>
              <a:t>0..*</a:t>
            </a:r>
            <a:endParaRPr lang="en-GB" dirty="0"/>
          </a:p>
        </p:txBody>
      </p:sp>
      <p:sp>
        <p:nvSpPr>
          <p:cNvPr id="22" name="TextBox 21"/>
          <p:cNvSpPr txBox="1"/>
          <p:nvPr/>
        </p:nvSpPr>
        <p:spPr>
          <a:xfrm>
            <a:off x="1752600" y="2689086"/>
            <a:ext cx="609600" cy="246221"/>
          </a:xfrm>
          <a:prstGeom prst="rect">
            <a:avLst/>
          </a:prstGeom>
          <a:noFill/>
        </p:spPr>
        <p:txBody>
          <a:bodyPr wrap="square" rtlCol="0">
            <a:spAutoFit/>
          </a:bodyPr>
          <a:lstStyle/>
          <a:p>
            <a:r>
              <a:rPr lang="en-GB" dirty="0" smtClean="0"/>
              <a:t>1</a:t>
            </a:r>
            <a:endParaRPr lang="en-GB" dirty="0"/>
          </a:p>
        </p:txBody>
      </p:sp>
      <p:sp>
        <p:nvSpPr>
          <p:cNvPr id="23" name="TextBox 22"/>
          <p:cNvSpPr txBox="1"/>
          <p:nvPr/>
        </p:nvSpPr>
        <p:spPr>
          <a:xfrm>
            <a:off x="2419350" y="2308086"/>
            <a:ext cx="609600" cy="246221"/>
          </a:xfrm>
          <a:prstGeom prst="rect">
            <a:avLst/>
          </a:prstGeom>
          <a:noFill/>
        </p:spPr>
        <p:txBody>
          <a:bodyPr wrap="square" rtlCol="0">
            <a:spAutoFit/>
          </a:bodyPr>
          <a:lstStyle/>
          <a:p>
            <a:r>
              <a:rPr lang="en-GB" dirty="0" smtClean="0"/>
              <a:t>1..*</a:t>
            </a:r>
            <a:endParaRPr lang="en-GB" dirty="0"/>
          </a:p>
        </p:txBody>
      </p:sp>
      <p:sp>
        <p:nvSpPr>
          <p:cNvPr id="24" name="TextBox 23"/>
          <p:cNvSpPr txBox="1"/>
          <p:nvPr/>
        </p:nvSpPr>
        <p:spPr>
          <a:xfrm>
            <a:off x="5143500" y="3298686"/>
            <a:ext cx="609600" cy="246221"/>
          </a:xfrm>
          <a:prstGeom prst="rect">
            <a:avLst/>
          </a:prstGeom>
          <a:noFill/>
        </p:spPr>
        <p:txBody>
          <a:bodyPr wrap="square" rtlCol="0">
            <a:spAutoFit/>
          </a:bodyPr>
          <a:lstStyle/>
          <a:p>
            <a:r>
              <a:rPr lang="en-GB" dirty="0" smtClean="0"/>
              <a:t>1..*</a:t>
            </a:r>
            <a:endParaRPr lang="en-GB" dirty="0"/>
          </a:p>
        </p:txBody>
      </p:sp>
      <p:sp>
        <p:nvSpPr>
          <p:cNvPr id="25" name="TextBox 24"/>
          <p:cNvSpPr txBox="1"/>
          <p:nvPr/>
        </p:nvSpPr>
        <p:spPr>
          <a:xfrm>
            <a:off x="4381500" y="4022586"/>
            <a:ext cx="609600" cy="246221"/>
          </a:xfrm>
          <a:prstGeom prst="rect">
            <a:avLst/>
          </a:prstGeom>
          <a:noFill/>
        </p:spPr>
        <p:txBody>
          <a:bodyPr wrap="square" rtlCol="0">
            <a:spAutoFit/>
          </a:bodyPr>
          <a:lstStyle/>
          <a:p>
            <a:r>
              <a:rPr lang="en-GB" dirty="0" smtClean="0"/>
              <a:t>1..*</a:t>
            </a:r>
            <a:endParaRPr lang="en-GB" dirty="0"/>
          </a:p>
        </p:txBody>
      </p:sp>
      <p:sp>
        <p:nvSpPr>
          <p:cNvPr id="26" name="TextBox 25"/>
          <p:cNvSpPr txBox="1"/>
          <p:nvPr/>
        </p:nvSpPr>
        <p:spPr>
          <a:xfrm>
            <a:off x="2476500" y="4632186"/>
            <a:ext cx="609600" cy="246221"/>
          </a:xfrm>
          <a:prstGeom prst="rect">
            <a:avLst/>
          </a:prstGeom>
          <a:noFill/>
        </p:spPr>
        <p:txBody>
          <a:bodyPr wrap="square" rtlCol="0">
            <a:spAutoFit/>
          </a:bodyPr>
          <a:lstStyle/>
          <a:p>
            <a:r>
              <a:rPr lang="en-GB" dirty="0" smtClean="0"/>
              <a:t>0..*</a:t>
            </a:r>
            <a:endParaRPr lang="en-GB" dirty="0"/>
          </a:p>
        </p:txBody>
      </p:sp>
      <p:sp>
        <p:nvSpPr>
          <p:cNvPr id="27" name="TextBox 26"/>
          <p:cNvSpPr txBox="1"/>
          <p:nvPr/>
        </p:nvSpPr>
        <p:spPr>
          <a:xfrm>
            <a:off x="6000750" y="3565386"/>
            <a:ext cx="609600" cy="246221"/>
          </a:xfrm>
          <a:prstGeom prst="rect">
            <a:avLst/>
          </a:prstGeom>
          <a:noFill/>
        </p:spPr>
        <p:txBody>
          <a:bodyPr wrap="square" rtlCol="0">
            <a:spAutoFit/>
          </a:bodyPr>
          <a:lstStyle/>
          <a:p>
            <a:r>
              <a:rPr lang="en-GB" dirty="0" smtClean="0"/>
              <a:t>0..*</a:t>
            </a:r>
            <a:endParaRPr lang="en-GB" dirty="0"/>
          </a:p>
        </p:txBody>
      </p:sp>
      <p:sp>
        <p:nvSpPr>
          <p:cNvPr id="28" name="TextBox 27"/>
          <p:cNvSpPr txBox="1"/>
          <p:nvPr/>
        </p:nvSpPr>
        <p:spPr>
          <a:xfrm>
            <a:off x="6953250" y="3565386"/>
            <a:ext cx="609600" cy="246221"/>
          </a:xfrm>
          <a:prstGeom prst="rect">
            <a:avLst/>
          </a:prstGeom>
          <a:noFill/>
        </p:spPr>
        <p:txBody>
          <a:bodyPr wrap="square" rtlCol="0">
            <a:spAutoFit/>
          </a:bodyPr>
          <a:lstStyle/>
          <a:p>
            <a:r>
              <a:rPr lang="en-GB" dirty="0" smtClean="0"/>
              <a:t>1</a:t>
            </a:r>
            <a:endParaRPr lang="en-GB" dirty="0"/>
          </a:p>
        </p:txBody>
      </p:sp>
    </p:spTree>
    <p:extLst>
      <p:ext uri="{BB962C8B-B14F-4D97-AF65-F5344CB8AC3E}">
        <p14:creationId xmlns:p14="http://schemas.microsoft.com/office/powerpoint/2010/main" val="2660049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Better solution?</a:t>
            </a:r>
            <a:endParaRPr lang="en-GB" dirty="0"/>
          </a:p>
        </p:txBody>
      </p:sp>
      <p:sp>
        <p:nvSpPr>
          <p:cNvPr id="4" name="Rectangle 3"/>
          <p:cNvSpPr/>
          <p:nvPr/>
        </p:nvSpPr>
        <p:spPr bwMode="auto">
          <a:xfrm>
            <a:off x="7219950" y="3429000"/>
            <a:ext cx="1238250" cy="70788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Inventory class</a:t>
            </a:r>
          </a:p>
        </p:txBody>
      </p:sp>
      <p:sp>
        <p:nvSpPr>
          <p:cNvPr id="5" name="Rectangle 4"/>
          <p:cNvSpPr/>
          <p:nvPr/>
        </p:nvSpPr>
        <p:spPr bwMode="auto">
          <a:xfrm>
            <a:off x="4791075" y="3582888"/>
            <a:ext cx="1238250" cy="4001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Part</a:t>
            </a:r>
          </a:p>
        </p:txBody>
      </p:sp>
      <p:sp>
        <p:nvSpPr>
          <p:cNvPr id="6" name="Rectangle 5"/>
          <p:cNvSpPr/>
          <p:nvPr/>
        </p:nvSpPr>
        <p:spPr bwMode="auto">
          <a:xfrm>
            <a:off x="1123950" y="2324100"/>
            <a:ext cx="1238250" cy="4001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Supplier</a:t>
            </a:r>
          </a:p>
        </p:txBody>
      </p:sp>
      <p:sp>
        <p:nvSpPr>
          <p:cNvPr id="7" name="Rectangle 6"/>
          <p:cNvSpPr/>
          <p:nvPr/>
        </p:nvSpPr>
        <p:spPr bwMode="auto">
          <a:xfrm>
            <a:off x="1009650" y="4751457"/>
            <a:ext cx="1485900" cy="70788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Purchase</a:t>
            </a:r>
            <a:r>
              <a:rPr kumimoji="0" lang="en-GB" sz="2000" b="0" i="0" u="none" strike="noStrike" cap="none" normalizeH="0" dirty="0" smtClean="0">
                <a:ln>
                  <a:noFill/>
                </a:ln>
                <a:solidFill>
                  <a:schemeClr val="tx1"/>
                </a:solidFill>
                <a:effectLst/>
                <a:latin typeface="Arial" charset="0"/>
              </a:rPr>
              <a:t> order</a:t>
            </a:r>
            <a:endParaRPr kumimoji="0" lang="en-GB" sz="2000" b="0" i="0" u="none" strike="noStrike" cap="none" normalizeH="0" baseline="0" dirty="0" smtClean="0">
              <a:ln>
                <a:noFill/>
              </a:ln>
              <a:solidFill>
                <a:schemeClr val="tx1"/>
              </a:solidFill>
              <a:effectLst/>
              <a:latin typeface="Arial" charset="0"/>
            </a:endParaRPr>
          </a:p>
        </p:txBody>
      </p:sp>
      <p:cxnSp>
        <p:nvCxnSpPr>
          <p:cNvPr id="9" name="Straight Connector 8"/>
          <p:cNvCxnSpPr>
            <a:stCxn id="6" idx="2"/>
            <a:endCxn id="7" idx="0"/>
          </p:cNvCxnSpPr>
          <p:nvPr/>
        </p:nvCxnSpPr>
        <p:spPr bwMode="auto">
          <a:xfrm>
            <a:off x="1743075" y="2724210"/>
            <a:ext cx="9525" cy="202724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a:stCxn id="6" idx="3"/>
            <a:endCxn id="20" idx="1"/>
          </p:cNvCxnSpPr>
          <p:nvPr/>
        </p:nvCxnSpPr>
        <p:spPr bwMode="auto">
          <a:xfrm flipV="1">
            <a:off x="2362200" y="2522579"/>
            <a:ext cx="2266950" cy="157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p:cNvCxnSpPr>
            <a:stCxn id="7" idx="3"/>
            <a:endCxn id="29" idx="1"/>
          </p:cNvCxnSpPr>
          <p:nvPr/>
        </p:nvCxnSpPr>
        <p:spPr bwMode="auto">
          <a:xfrm flipV="1">
            <a:off x="2495550" y="5100848"/>
            <a:ext cx="2295525" cy="455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a:stCxn id="5" idx="3"/>
            <a:endCxn id="4" idx="1"/>
          </p:cNvCxnSpPr>
          <p:nvPr/>
        </p:nvCxnSpPr>
        <p:spPr bwMode="auto">
          <a:xfrm>
            <a:off x="6029325" y="3782943"/>
            <a:ext cx="119062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 name="TextBox 20"/>
          <p:cNvSpPr txBox="1"/>
          <p:nvPr/>
        </p:nvSpPr>
        <p:spPr>
          <a:xfrm>
            <a:off x="1752600" y="4498836"/>
            <a:ext cx="609600" cy="246221"/>
          </a:xfrm>
          <a:prstGeom prst="rect">
            <a:avLst/>
          </a:prstGeom>
          <a:noFill/>
        </p:spPr>
        <p:txBody>
          <a:bodyPr wrap="square" rtlCol="0">
            <a:spAutoFit/>
          </a:bodyPr>
          <a:lstStyle/>
          <a:p>
            <a:r>
              <a:rPr lang="en-GB" dirty="0" smtClean="0"/>
              <a:t>0..*</a:t>
            </a:r>
            <a:endParaRPr lang="en-GB" dirty="0"/>
          </a:p>
        </p:txBody>
      </p:sp>
      <p:sp>
        <p:nvSpPr>
          <p:cNvPr id="22" name="TextBox 21"/>
          <p:cNvSpPr txBox="1"/>
          <p:nvPr/>
        </p:nvSpPr>
        <p:spPr>
          <a:xfrm>
            <a:off x="1752600" y="2689086"/>
            <a:ext cx="609600" cy="246221"/>
          </a:xfrm>
          <a:prstGeom prst="rect">
            <a:avLst/>
          </a:prstGeom>
          <a:noFill/>
        </p:spPr>
        <p:txBody>
          <a:bodyPr wrap="square" rtlCol="0">
            <a:spAutoFit/>
          </a:bodyPr>
          <a:lstStyle/>
          <a:p>
            <a:r>
              <a:rPr lang="en-GB" dirty="0" smtClean="0"/>
              <a:t>1</a:t>
            </a:r>
            <a:endParaRPr lang="en-GB" dirty="0"/>
          </a:p>
        </p:txBody>
      </p:sp>
      <p:sp>
        <p:nvSpPr>
          <p:cNvPr id="23" name="TextBox 22"/>
          <p:cNvSpPr txBox="1"/>
          <p:nvPr/>
        </p:nvSpPr>
        <p:spPr>
          <a:xfrm>
            <a:off x="2419350" y="2308086"/>
            <a:ext cx="609600" cy="246221"/>
          </a:xfrm>
          <a:prstGeom prst="rect">
            <a:avLst/>
          </a:prstGeom>
          <a:noFill/>
        </p:spPr>
        <p:txBody>
          <a:bodyPr wrap="square" rtlCol="0">
            <a:spAutoFit/>
          </a:bodyPr>
          <a:lstStyle/>
          <a:p>
            <a:r>
              <a:rPr lang="en-GB" dirty="0" smtClean="0"/>
              <a:t>1</a:t>
            </a:r>
            <a:endParaRPr lang="en-GB" dirty="0"/>
          </a:p>
        </p:txBody>
      </p:sp>
      <p:sp>
        <p:nvSpPr>
          <p:cNvPr id="24" name="TextBox 23"/>
          <p:cNvSpPr txBox="1"/>
          <p:nvPr/>
        </p:nvSpPr>
        <p:spPr>
          <a:xfrm>
            <a:off x="5391150" y="3317736"/>
            <a:ext cx="609600" cy="246221"/>
          </a:xfrm>
          <a:prstGeom prst="rect">
            <a:avLst/>
          </a:prstGeom>
          <a:noFill/>
        </p:spPr>
        <p:txBody>
          <a:bodyPr wrap="square" rtlCol="0">
            <a:spAutoFit/>
          </a:bodyPr>
          <a:lstStyle/>
          <a:p>
            <a:r>
              <a:rPr lang="en-GB" dirty="0"/>
              <a:t>1</a:t>
            </a:r>
          </a:p>
        </p:txBody>
      </p:sp>
      <p:sp>
        <p:nvSpPr>
          <p:cNvPr id="25" name="TextBox 24"/>
          <p:cNvSpPr txBox="1"/>
          <p:nvPr/>
        </p:nvSpPr>
        <p:spPr>
          <a:xfrm>
            <a:off x="5391150" y="4479786"/>
            <a:ext cx="609600" cy="246221"/>
          </a:xfrm>
          <a:prstGeom prst="rect">
            <a:avLst/>
          </a:prstGeom>
          <a:noFill/>
        </p:spPr>
        <p:txBody>
          <a:bodyPr wrap="square" rtlCol="0">
            <a:spAutoFit/>
          </a:bodyPr>
          <a:lstStyle/>
          <a:p>
            <a:r>
              <a:rPr lang="en-GB" dirty="0" smtClean="0"/>
              <a:t>0..*</a:t>
            </a:r>
            <a:endParaRPr lang="en-GB" dirty="0"/>
          </a:p>
        </p:txBody>
      </p:sp>
      <p:sp>
        <p:nvSpPr>
          <p:cNvPr id="26" name="TextBox 25"/>
          <p:cNvSpPr txBox="1"/>
          <p:nvPr/>
        </p:nvSpPr>
        <p:spPr>
          <a:xfrm>
            <a:off x="2476500" y="4879836"/>
            <a:ext cx="609600" cy="246221"/>
          </a:xfrm>
          <a:prstGeom prst="rect">
            <a:avLst/>
          </a:prstGeom>
          <a:noFill/>
        </p:spPr>
        <p:txBody>
          <a:bodyPr wrap="square" rtlCol="0">
            <a:spAutoFit/>
          </a:bodyPr>
          <a:lstStyle/>
          <a:p>
            <a:r>
              <a:rPr lang="en-GB" dirty="0" smtClean="0"/>
              <a:t>1</a:t>
            </a:r>
            <a:endParaRPr lang="en-GB" dirty="0"/>
          </a:p>
        </p:txBody>
      </p:sp>
      <p:sp>
        <p:nvSpPr>
          <p:cNvPr id="27" name="TextBox 26"/>
          <p:cNvSpPr txBox="1"/>
          <p:nvPr/>
        </p:nvSpPr>
        <p:spPr>
          <a:xfrm>
            <a:off x="6000750" y="3565386"/>
            <a:ext cx="609600" cy="246221"/>
          </a:xfrm>
          <a:prstGeom prst="rect">
            <a:avLst/>
          </a:prstGeom>
          <a:noFill/>
        </p:spPr>
        <p:txBody>
          <a:bodyPr wrap="square" rtlCol="0">
            <a:spAutoFit/>
          </a:bodyPr>
          <a:lstStyle/>
          <a:p>
            <a:r>
              <a:rPr lang="en-GB" dirty="0" smtClean="0"/>
              <a:t>0..*</a:t>
            </a:r>
            <a:endParaRPr lang="en-GB" dirty="0"/>
          </a:p>
        </p:txBody>
      </p:sp>
      <p:sp>
        <p:nvSpPr>
          <p:cNvPr id="28" name="TextBox 27"/>
          <p:cNvSpPr txBox="1"/>
          <p:nvPr/>
        </p:nvSpPr>
        <p:spPr>
          <a:xfrm>
            <a:off x="6953250" y="3565386"/>
            <a:ext cx="609600" cy="246221"/>
          </a:xfrm>
          <a:prstGeom prst="rect">
            <a:avLst/>
          </a:prstGeom>
          <a:noFill/>
        </p:spPr>
        <p:txBody>
          <a:bodyPr wrap="square" rtlCol="0">
            <a:spAutoFit/>
          </a:bodyPr>
          <a:lstStyle/>
          <a:p>
            <a:r>
              <a:rPr lang="en-GB" dirty="0" smtClean="0"/>
              <a:t>1</a:t>
            </a:r>
            <a:endParaRPr lang="en-GB" dirty="0"/>
          </a:p>
        </p:txBody>
      </p:sp>
      <p:sp>
        <p:nvSpPr>
          <p:cNvPr id="20" name="Rectangle 19"/>
          <p:cNvSpPr/>
          <p:nvPr/>
        </p:nvSpPr>
        <p:spPr bwMode="auto">
          <a:xfrm>
            <a:off x="4629150" y="2136576"/>
            <a:ext cx="1543050" cy="77200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ts val="5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Supplier/</a:t>
            </a:r>
          </a:p>
          <a:p>
            <a:pPr marL="0" marR="0" indent="0" algn="l" defTabSz="914400" rtl="0" eaLnBrk="0" fontAlgn="base" latinLnBrk="0" hangingPunct="0">
              <a:lnSpc>
                <a:spcPct val="100000"/>
              </a:lnSpc>
              <a:spcBef>
                <a:spcPts val="5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part lookup</a:t>
            </a:r>
          </a:p>
        </p:txBody>
      </p:sp>
      <p:sp>
        <p:nvSpPr>
          <p:cNvPr id="29" name="Rectangle 28"/>
          <p:cNvSpPr/>
          <p:nvPr/>
        </p:nvSpPr>
        <p:spPr bwMode="auto">
          <a:xfrm>
            <a:off x="4791075" y="4714845"/>
            <a:ext cx="1238250" cy="77200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ts val="5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PO/part</a:t>
            </a:r>
          </a:p>
          <a:p>
            <a:pPr marL="0" marR="0" indent="0" algn="l" defTabSz="914400" rtl="0" eaLnBrk="0" fontAlgn="base" latinLnBrk="0" hangingPunct="0">
              <a:lnSpc>
                <a:spcPct val="100000"/>
              </a:lnSpc>
              <a:spcBef>
                <a:spcPts val="500"/>
              </a:spcBef>
              <a:spcAft>
                <a:spcPct val="0"/>
              </a:spcAft>
              <a:buClrTx/>
              <a:buSzTx/>
              <a:buFontTx/>
              <a:buNone/>
              <a:tabLst/>
            </a:pPr>
            <a:r>
              <a:rPr lang="en-GB" sz="2000" dirty="0" smtClean="0"/>
              <a:t>lookup</a:t>
            </a:r>
            <a:endParaRPr kumimoji="0" lang="en-GB" sz="2000" b="0" i="0" u="none" strike="noStrike" cap="none" normalizeH="0" baseline="0" dirty="0" smtClean="0">
              <a:ln>
                <a:noFill/>
              </a:ln>
              <a:solidFill>
                <a:schemeClr val="tx1"/>
              </a:solidFill>
              <a:effectLst/>
              <a:latin typeface="Arial" charset="0"/>
            </a:endParaRPr>
          </a:p>
        </p:txBody>
      </p:sp>
      <p:cxnSp>
        <p:nvCxnSpPr>
          <p:cNvPr id="30" name="Straight Connector 29"/>
          <p:cNvCxnSpPr>
            <a:stCxn id="5" idx="2"/>
            <a:endCxn id="29" idx="0"/>
          </p:cNvCxnSpPr>
          <p:nvPr/>
        </p:nvCxnSpPr>
        <p:spPr bwMode="auto">
          <a:xfrm>
            <a:off x="5410200" y="3982998"/>
            <a:ext cx="0" cy="73184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a:stCxn id="20" idx="2"/>
            <a:endCxn id="5" idx="0"/>
          </p:cNvCxnSpPr>
          <p:nvPr/>
        </p:nvCxnSpPr>
        <p:spPr bwMode="auto">
          <a:xfrm>
            <a:off x="5400675" y="2908582"/>
            <a:ext cx="9525" cy="67430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2" name="TextBox 31"/>
          <p:cNvSpPr txBox="1"/>
          <p:nvPr/>
        </p:nvSpPr>
        <p:spPr>
          <a:xfrm>
            <a:off x="4248150" y="2308086"/>
            <a:ext cx="609600" cy="246221"/>
          </a:xfrm>
          <a:prstGeom prst="rect">
            <a:avLst/>
          </a:prstGeom>
          <a:noFill/>
        </p:spPr>
        <p:txBody>
          <a:bodyPr wrap="square" rtlCol="0">
            <a:spAutoFit/>
          </a:bodyPr>
          <a:lstStyle/>
          <a:p>
            <a:r>
              <a:rPr lang="en-GB" dirty="0" smtClean="0"/>
              <a:t>1..*</a:t>
            </a:r>
            <a:endParaRPr lang="en-GB" dirty="0"/>
          </a:p>
        </p:txBody>
      </p:sp>
      <p:sp>
        <p:nvSpPr>
          <p:cNvPr id="33" name="TextBox 32"/>
          <p:cNvSpPr txBox="1"/>
          <p:nvPr/>
        </p:nvSpPr>
        <p:spPr>
          <a:xfrm>
            <a:off x="5391150" y="2955786"/>
            <a:ext cx="609600" cy="246221"/>
          </a:xfrm>
          <a:prstGeom prst="rect">
            <a:avLst/>
          </a:prstGeom>
          <a:noFill/>
        </p:spPr>
        <p:txBody>
          <a:bodyPr wrap="square" rtlCol="0">
            <a:spAutoFit/>
          </a:bodyPr>
          <a:lstStyle/>
          <a:p>
            <a:r>
              <a:rPr lang="en-GB" dirty="0" smtClean="0"/>
              <a:t>1..*</a:t>
            </a:r>
            <a:endParaRPr lang="en-GB" dirty="0"/>
          </a:p>
        </p:txBody>
      </p:sp>
      <p:sp>
        <p:nvSpPr>
          <p:cNvPr id="34" name="TextBox 33"/>
          <p:cNvSpPr txBox="1"/>
          <p:nvPr/>
        </p:nvSpPr>
        <p:spPr>
          <a:xfrm>
            <a:off x="5391150" y="3965436"/>
            <a:ext cx="609600" cy="246221"/>
          </a:xfrm>
          <a:prstGeom prst="rect">
            <a:avLst/>
          </a:prstGeom>
          <a:noFill/>
        </p:spPr>
        <p:txBody>
          <a:bodyPr wrap="square" rtlCol="0">
            <a:spAutoFit/>
          </a:bodyPr>
          <a:lstStyle/>
          <a:p>
            <a:r>
              <a:rPr lang="en-GB" dirty="0" smtClean="0"/>
              <a:t>1</a:t>
            </a:r>
            <a:endParaRPr lang="en-GB" dirty="0"/>
          </a:p>
        </p:txBody>
      </p:sp>
      <p:sp>
        <p:nvSpPr>
          <p:cNvPr id="35" name="TextBox 34"/>
          <p:cNvSpPr txBox="1"/>
          <p:nvPr/>
        </p:nvSpPr>
        <p:spPr>
          <a:xfrm>
            <a:off x="4381500" y="4841736"/>
            <a:ext cx="609600" cy="246221"/>
          </a:xfrm>
          <a:prstGeom prst="rect">
            <a:avLst/>
          </a:prstGeom>
          <a:noFill/>
        </p:spPr>
        <p:txBody>
          <a:bodyPr wrap="square" rtlCol="0">
            <a:spAutoFit/>
          </a:bodyPr>
          <a:lstStyle/>
          <a:p>
            <a:r>
              <a:rPr lang="en-GB" dirty="0" smtClean="0"/>
              <a:t>1..*</a:t>
            </a:r>
            <a:endParaRPr lang="en-GB" dirty="0"/>
          </a:p>
        </p:txBody>
      </p:sp>
    </p:spTree>
    <p:extLst>
      <p:ext uri="{BB962C8B-B14F-4D97-AF65-F5344CB8AC3E}">
        <p14:creationId xmlns:p14="http://schemas.microsoft.com/office/powerpoint/2010/main" val="11245624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Recursive relationships</a:t>
            </a:r>
            <a:endParaRPr lang="en-GB" dirty="0"/>
          </a:p>
        </p:txBody>
      </p:sp>
      <p:sp>
        <p:nvSpPr>
          <p:cNvPr id="4" name="Rectangle 3"/>
          <p:cNvSpPr/>
          <p:nvPr/>
        </p:nvSpPr>
        <p:spPr bwMode="auto">
          <a:xfrm>
            <a:off x="1219200" y="2370206"/>
            <a:ext cx="1676400" cy="101566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Pre-requisite trainin</a:t>
            </a:r>
            <a:r>
              <a:rPr lang="en-GB" sz="2000" dirty="0" smtClean="0"/>
              <a:t>g course</a:t>
            </a:r>
            <a:endParaRPr kumimoji="0" lang="en-GB" sz="2000" b="0" i="0" u="none" strike="noStrike" cap="none" normalizeH="0" baseline="0" dirty="0" smtClean="0">
              <a:ln>
                <a:noFill/>
              </a:ln>
              <a:solidFill>
                <a:schemeClr val="tx1"/>
              </a:solidFill>
              <a:effectLst/>
              <a:latin typeface="Arial" charset="0"/>
            </a:endParaRPr>
          </a:p>
        </p:txBody>
      </p:sp>
      <p:sp>
        <p:nvSpPr>
          <p:cNvPr id="5" name="Rectangle 4"/>
          <p:cNvSpPr/>
          <p:nvPr/>
        </p:nvSpPr>
        <p:spPr bwMode="auto">
          <a:xfrm>
            <a:off x="1314450" y="4751457"/>
            <a:ext cx="1485900" cy="101566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Follow-on training course</a:t>
            </a:r>
          </a:p>
        </p:txBody>
      </p:sp>
      <p:cxnSp>
        <p:nvCxnSpPr>
          <p:cNvPr id="7" name="Straight Connector 6"/>
          <p:cNvCxnSpPr>
            <a:stCxn id="4" idx="2"/>
            <a:endCxn id="5" idx="0"/>
          </p:cNvCxnSpPr>
          <p:nvPr/>
        </p:nvCxnSpPr>
        <p:spPr bwMode="auto">
          <a:xfrm>
            <a:off x="2057400" y="3385869"/>
            <a:ext cx="0" cy="1365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 name="Rectangle 7"/>
          <p:cNvSpPr/>
          <p:nvPr/>
        </p:nvSpPr>
        <p:spPr bwMode="auto">
          <a:xfrm>
            <a:off x="5467350" y="3393875"/>
            <a:ext cx="1676400" cy="70788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Trainin</a:t>
            </a:r>
            <a:r>
              <a:rPr lang="en-GB" sz="2000" dirty="0" smtClean="0"/>
              <a:t>g course</a:t>
            </a:r>
            <a:endParaRPr kumimoji="0" lang="en-GB" sz="2000" b="0" i="0" u="none" strike="noStrike" cap="none" normalizeH="0" baseline="0" dirty="0" smtClean="0">
              <a:ln>
                <a:noFill/>
              </a:ln>
              <a:solidFill>
                <a:schemeClr val="tx1"/>
              </a:solidFill>
              <a:effectLst/>
              <a:latin typeface="Arial" charset="0"/>
            </a:endParaRPr>
          </a:p>
        </p:txBody>
      </p:sp>
      <p:cxnSp>
        <p:nvCxnSpPr>
          <p:cNvPr id="10" name="Elbow Connector 9"/>
          <p:cNvCxnSpPr>
            <a:stCxn id="8" idx="2"/>
            <a:endCxn id="8" idx="1"/>
          </p:cNvCxnSpPr>
          <p:nvPr/>
        </p:nvCxnSpPr>
        <p:spPr bwMode="auto">
          <a:xfrm rot="5400000" flipH="1">
            <a:off x="5709478" y="3505690"/>
            <a:ext cx="353943" cy="838200"/>
          </a:xfrm>
          <a:prstGeom prst="bentConnector4">
            <a:avLst>
              <a:gd name="adj1" fmla="val -285259"/>
              <a:gd name="adj2" fmla="val 263637"/>
            </a:avLst>
          </a:prstGeom>
          <a:solidFill>
            <a:schemeClr val="accent1"/>
          </a:solidFill>
          <a:ln w="9525" cap="flat" cmpd="sng" algn="ctr">
            <a:solidFill>
              <a:schemeClr val="tx1"/>
            </a:solidFill>
            <a:prstDash val="solid"/>
            <a:round/>
            <a:headEnd type="none" w="med" len="med"/>
            <a:tailEnd type="none" w="med" len="med"/>
          </a:ln>
          <a:effectLst/>
        </p:spPr>
      </p:cxnSp>
      <p:sp>
        <p:nvSpPr>
          <p:cNvPr id="15" name="TextBox 14"/>
          <p:cNvSpPr txBox="1"/>
          <p:nvPr/>
        </p:nvSpPr>
        <p:spPr>
          <a:xfrm>
            <a:off x="5943600" y="4113608"/>
            <a:ext cx="609600" cy="246221"/>
          </a:xfrm>
          <a:prstGeom prst="rect">
            <a:avLst/>
          </a:prstGeom>
          <a:noFill/>
        </p:spPr>
        <p:txBody>
          <a:bodyPr wrap="square" rtlCol="0">
            <a:spAutoFit/>
          </a:bodyPr>
          <a:lstStyle/>
          <a:p>
            <a:r>
              <a:rPr lang="en-GB" dirty="0" smtClean="0"/>
              <a:t>0..1</a:t>
            </a:r>
            <a:endParaRPr lang="en-GB" dirty="0"/>
          </a:p>
        </p:txBody>
      </p:sp>
      <p:sp>
        <p:nvSpPr>
          <p:cNvPr id="16" name="TextBox 15"/>
          <p:cNvSpPr txBox="1"/>
          <p:nvPr/>
        </p:nvSpPr>
        <p:spPr>
          <a:xfrm>
            <a:off x="5124450" y="3523058"/>
            <a:ext cx="609600" cy="246221"/>
          </a:xfrm>
          <a:prstGeom prst="rect">
            <a:avLst/>
          </a:prstGeom>
          <a:noFill/>
        </p:spPr>
        <p:txBody>
          <a:bodyPr wrap="square" rtlCol="0">
            <a:spAutoFit/>
          </a:bodyPr>
          <a:lstStyle/>
          <a:p>
            <a:r>
              <a:rPr lang="en-GB" dirty="0" smtClean="0"/>
              <a:t>0..1</a:t>
            </a:r>
            <a:endParaRPr lang="en-GB" dirty="0"/>
          </a:p>
        </p:txBody>
      </p:sp>
      <p:sp>
        <p:nvSpPr>
          <p:cNvPr id="17" name="TextBox 16"/>
          <p:cNvSpPr txBox="1"/>
          <p:nvPr/>
        </p:nvSpPr>
        <p:spPr>
          <a:xfrm>
            <a:off x="4076699" y="3523059"/>
            <a:ext cx="1219201" cy="246221"/>
          </a:xfrm>
          <a:prstGeom prst="rect">
            <a:avLst/>
          </a:prstGeom>
          <a:noFill/>
        </p:spPr>
        <p:txBody>
          <a:bodyPr wrap="square" rtlCol="0">
            <a:spAutoFit/>
          </a:bodyPr>
          <a:lstStyle/>
          <a:p>
            <a:r>
              <a:rPr lang="en-GB" dirty="0" smtClean="0"/>
              <a:t>Is followed by</a:t>
            </a:r>
            <a:endParaRPr lang="en-GB" dirty="0"/>
          </a:p>
        </p:txBody>
      </p:sp>
      <p:sp>
        <p:nvSpPr>
          <p:cNvPr id="18" name="TextBox 17"/>
          <p:cNvSpPr txBox="1"/>
          <p:nvPr/>
        </p:nvSpPr>
        <p:spPr>
          <a:xfrm>
            <a:off x="5276849" y="4562876"/>
            <a:ext cx="1219201" cy="246221"/>
          </a:xfrm>
          <a:prstGeom prst="rect">
            <a:avLst/>
          </a:prstGeom>
          <a:noFill/>
        </p:spPr>
        <p:txBody>
          <a:bodyPr wrap="square" rtlCol="0">
            <a:spAutoFit/>
          </a:bodyPr>
          <a:lstStyle/>
          <a:p>
            <a:r>
              <a:rPr lang="en-GB" dirty="0" smtClean="0"/>
              <a:t>Is preceded by</a:t>
            </a:r>
            <a:endParaRPr lang="en-GB" dirty="0"/>
          </a:p>
        </p:txBody>
      </p:sp>
      <p:sp>
        <p:nvSpPr>
          <p:cNvPr id="20" name="Isosceles Triangle 19"/>
          <p:cNvSpPr/>
          <p:nvPr/>
        </p:nvSpPr>
        <p:spPr bwMode="auto">
          <a:xfrm>
            <a:off x="5953125" y="4429526"/>
            <a:ext cx="247650" cy="133350"/>
          </a:xfrm>
          <a:prstGeom prst="triangle">
            <a:avLst/>
          </a:prstGeom>
          <a:solidFill>
            <a:srgbClr val="13418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charset="0"/>
            </a:endParaRPr>
          </a:p>
        </p:txBody>
      </p:sp>
      <p:sp>
        <p:nvSpPr>
          <p:cNvPr id="21" name="Isosceles Triangle 20"/>
          <p:cNvSpPr/>
          <p:nvPr/>
        </p:nvSpPr>
        <p:spPr bwMode="auto">
          <a:xfrm>
            <a:off x="4981575" y="3534176"/>
            <a:ext cx="247650" cy="133350"/>
          </a:xfrm>
          <a:prstGeom prst="triangle">
            <a:avLst/>
          </a:prstGeom>
          <a:solidFill>
            <a:srgbClr val="134183"/>
          </a:solidFill>
          <a:ln w="9525" cap="flat" cmpd="sng" algn="ctr">
            <a:solidFill>
              <a:schemeClr val="tx1"/>
            </a:solidFill>
            <a:prstDash val="solid"/>
            <a:round/>
            <a:headEnd type="none" w="med" len="med"/>
            <a:tailEnd type="none" w="med" len="med"/>
          </a:ln>
          <a:effectLst/>
          <a:scene3d>
            <a:camera prst="orthographicFront">
              <a:rot lat="0" lon="0" rev="16200000"/>
            </a:camera>
            <a:lightRig rig="threePt" dir="t"/>
          </a:scene3d>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2038350" y="4439765"/>
            <a:ext cx="609600" cy="246221"/>
          </a:xfrm>
          <a:prstGeom prst="rect">
            <a:avLst/>
          </a:prstGeom>
          <a:noFill/>
        </p:spPr>
        <p:txBody>
          <a:bodyPr wrap="square" rtlCol="0">
            <a:spAutoFit/>
          </a:bodyPr>
          <a:lstStyle/>
          <a:p>
            <a:r>
              <a:rPr lang="en-GB" dirty="0" smtClean="0"/>
              <a:t>0..1</a:t>
            </a:r>
            <a:endParaRPr lang="en-GB" dirty="0"/>
          </a:p>
        </p:txBody>
      </p:sp>
      <p:sp>
        <p:nvSpPr>
          <p:cNvPr id="23" name="TextBox 22"/>
          <p:cNvSpPr txBox="1"/>
          <p:nvPr/>
        </p:nvSpPr>
        <p:spPr>
          <a:xfrm>
            <a:off x="2057400" y="3411065"/>
            <a:ext cx="609600" cy="246221"/>
          </a:xfrm>
          <a:prstGeom prst="rect">
            <a:avLst/>
          </a:prstGeom>
          <a:noFill/>
        </p:spPr>
        <p:txBody>
          <a:bodyPr wrap="square" rtlCol="0">
            <a:spAutoFit/>
          </a:bodyPr>
          <a:lstStyle/>
          <a:p>
            <a:r>
              <a:rPr lang="en-GB" dirty="0" smtClean="0"/>
              <a:t>0..1</a:t>
            </a:r>
            <a:endParaRPr lang="en-GB" dirty="0"/>
          </a:p>
        </p:txBody>
      </p:sp>
    </p:spTree>
    <p:extLst>
      <p:ext uri="{BB962C8B-B14F-4D97-AF65-F5344CB8AC3E}">
        <p14:creationId xmlns:p14="http://schemas.microsoft.com/office/powerpoint/2010/main" val="42099188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err="1" smtClean="0"/>
              <a:t>Involuted</a:t>
            </a:r>
            <a:r>
              <a:rPr lang="en-GB" dirty="0" smtClean="0"/>
              <a:t> (complex) relationships</a:t>
            </a:r>
          </a:p>
          <a:p>
            <a:pPr marL="0" indent="0">
              <a:buNone/>
            </a:pPr>
            <a:r>
              <a:rPr lang="en-GB" dirty="0" smtClean="0"/>
              <a:t>What if a course could have many predecessors?</a:t>
            </a:r>
            <a:endParaRPr lang="en-GB" dirty="0"/>
          </a:p>
        </p:txBody>
      </p:sp>
      <p:sp>
        <p:nvSpPr>
          <p:cNvPr id="4" name="Rectangle 3"/>
          <p:cNvSpPr/>
          <p:nvPr/>
        </p:nvSpPr>
        <p:spPr bwMode="auto">
          <a:xfrm>
            <a:off x="3219450" y="2770256"/>
            <a:ext cx="1676400" cy="70788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Trainin</a:t>
            </a:r>
            <a:r>
              <a:rPr lang="en-GB" sz="2000" dirty="0" smtClean="0"/>
              <a:t>g course</a:t>
            </a:r>
            <a:endParaRPr kumimoji="0" lang="en-GB" sz="2000" b="0" i="0" u="none" strike="noStrike" cap="none" normalizeH="0" baseline="0" dirty="0" smtClean="0">
              <a:ln>
                <a:noFill/>
              </a:ln>
              <a:solidFill>
                <a:schemeClr val="tx1"/>
              </a:solidFill>
              <a:effectLst/>
              <a:latin typeface="Arial" charset="0"/>
            </a:endParaRPr>
          </a:p>
        </p:txBody>
      </p:sp>
      <p:sp>
        <p:nvSpPr>
          <p:cNvPr id="5" name="Rectangle 4"/>
          <p:cNvSpPr/>
          <p:nvPr/>
        </p:nvSpPr>
        <p:spPr bwMode="auto">
          <a:xfrm>
            <a:off x="3314700" y="4846707"/>
            <a:ext cx="1485900" cy="70788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Pre-</a:t>
            </a:r>
            <a:r>
              <a:rPr kumimoji="0" lang="en-GB" sz="2000" b="0" i="0" u="none" strike="noStrike" cap="none" normalizeH="0" baseline="0" dirty="0" err="1" smtClean="0">
                <a:ln>
                  <a:noFill/>
                </a:ln>
                <a:solidFill>
                  <a:schemeClr val="tx1"/>
                </a:solidFill>
                <a:effectLst/>
                <a:latin typeface="Arial" charset="0"/>
              </a:rPr>
              <a:t>req</a:t>
            </a:r>
            <a:r>
              <a:rPr kumimoji="0" lang="en-GB" sz="2000" b="0" i="0" u="none" strike="noStrike" cap="none" normalizeH="0" baseline="0" dirty="0" smtClean="0">
                <a:ln>
                  <a:noFill/>
                </a:ln>
                <a:solidFill>
                  <a:schemeClr val="tx1"/>
                </a:solidFill>
                <a:effectLst/>
                <a:latin typeface="Arial" charset="0"/>
              </a:rPr>
              <a:t> </a:t>
            </a:r>
            <a:r>
              <a:rPr kumimoji="0" lang="en-GB" sz="2000" b="0" i="0" u="none" strike="noStrike" cap="none" normalizeH="0" baseline="0" dirty="0" err="1" smtClean="0">
                <a:ln>
                  <a:noFill/>
                </a:ln>
                <a:solidFill>
                  <a:schemeClr val="tx1"/>
                </a:solidFill>
                <a:effectLst/>
                <a:latin typeface="Arial" charset="0"/>
              </a:rPr>
              <a:t>loookup</a:t>
            </a:r>
            <a:endParaRPr kumimoji="0" lang="en-GB" sz="2000" b="0" i="0" u="none" strike="noStrike" cap="none" normalizeH="0" baseline="0" dirty="0" smtClean="0">
              <a:ln>
                <a:noFill/>
              </a:ln>
              <a:solidFill>
                <a:schemeClr val="tx1"/>
              </a:solidFill>
              <a:effectLst/>
              <a:latin typeface="Arial" charset="0"/>
            </a:endParaRPr>
          </a:p>
        </p:txBody>
      </p:sp>
      <p:cxnSp>
        <p:nvCxnSpPr>
          <p:cNvPr id="7" name="Straight Connector 6"/>
          <p:cNvCxnSpPr/>
          <p:nvPr/>
        </p:nvCxnSpPr>
        <p:spPr bwMode="auto">
          <a:xfrm>
            <a:off x="3505200" y="3481119"/>
            <a:ext cx="0" cy="1365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 name="TextBox 16"/>
          <p:cNvSpPr txBox="1"/>
          <p:nvPr/>
        </p:nvSpPr>
        <p:spPr>
          <a:xfrm>
            <a:off x="3486149" y="3942159"/>
            <a:ext cx="1219201" cy="246221"/>
          </a:xfrm>
          <a:prstGeom prst="rect">
            <a:avLst/>
          </a:prstGeom>
          <a:noFill/>
        </p:spPr>
        <p:txBody>
          <a:bodyPr wrap="square" rtlCol="0">
            <a:spAutoFit/>
          </a:bodyPr>
          <a:lstStyle/>
          <a:p>
            <a:r>
              <a:rPr lang="en-GB" dirty="0" smtClean="0"/>
              <a:t>has</a:t>
            </a:r>
            <a:endParaRPr lang="en-GB" dirty="0"/>
          </a:p>
        </p:txBody>
      </p:sp>
      <p:sp>
        <p:nvSpPr>
          <p:cNvPr id="22" name="TextBox 21"/>
          <p:cNvSpPr txBox="1"/>
          <p:nvPr/>
        </p:nvSpPr>
        <p:spPr>
          <a:xfrm>
            <a:off x="3505200" y="4592165"/>
            <a:ext cx="609600" cy="246221"/>
          </a:xfrm>
          <a:prstGeom prst="rect">
            <a:avLst/>
          </a:prstGeom>
          <a:noFill/>
        </p:spPr>
        <p:txBody>
          <a:bodyPr wrap="square" rtlCol="0">
            <a:spAutoFit/>
          </a:bodyPr>
          <a:lstStyle/>
          <a:p>
            <a:r>
              <a:rPr lang="en-GB" dirty="0" smtClean="0"/>
              <a:t>0..*</a:t>
            </a:r>
            <a:endParaRPr lang="en-GB" dirty="0"/>
          </a:p>
        </p:txBody>
      </p:sp>
      <p:sp>
        <p:nvSpPr>
          <p:cNvPr id="23" name="TextBox 22"/>
          <p:cNvSpPr txBox="1"/>
          <p:nvPr/>
        </p:nvSpPr>
        <p:spPr>
          <a:xfrm>
            <a:off x="3505200" y="3506315"/>
            <a:ext cx="609600" cy="246221"/>
          </a:xfrm>
          <a:prstGeom prst="rect">
            <a:avLst/>
          </a:prstGeom>
          <a:noFill/>
        </p:spPr>
        <p:txBody>
          <a:bodyPr wrap="square" rtlCol="0">
            <a:spAutoFit/>
          </a:bodyPr>
          <a:lstStyle/>
          <a:p>
            <a:r>
              <a:rPr lang="en-GB" dirty="0" smtClean="0"/>
              <a:t>1</a:t>
            </a:r>
            <a:endParaRPr lang="en-GB" dirty="0"/>
          </a:p>
        </p:txBody>
      </p:sp>
      <p:cxnSp>
        <p:nvCxnSpPr>
          <p:cNvPr id="19" name="Straight Connector 18"/>
          <p:cNvCxnSpPr/>
          <p:nvPr/>
        </p:nvCxnSpPr>
        <p:spPr bwMode="auto">
          <a:xfrm>
            <a:off x="4648200" y="3481119"/>
            <a:ext cx="0" cy="1365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5" name="Isosceles Triangle 24"/>
          <p:cNvSpPr/>
          <p:nvPr/>
        </p:nvSpPr>
        <p:spPr bwMode="auto">
          <a:xfrm>
            <a:off x="3552825" y="4143776"/>
            <a:ext cx="247650" cy="133350"/>
          </a:xfrm>
          <a:prstGeom prst="triangle">
            <a:avLst/>
          </a:prstGeom>
          <a:solidFill>
            <a:srgbClr val="134183"/>
          </a:solidFill>
          <a:ln w="9525" cap="flat" cmpd="sng" algn="ctr">
            <a:solidFill>
              <a:schemeClr val="tx1"/>
            </a:solidFill>
            <a:prstDash val="solid"/>
            <a:round/>
            <a:headEnd type="none" w="med" len="med"/>
            <a:tailEnd type="none" w="med" len="med"/>
          </a:ln>
          <a:effectLst/>
          <a:scene3d>
            <a:camera prst="orthographicFront">
              <a:rot lat="0" lon="0" rev="10800000"/>
            </a:camera>
            <a:lightRig rig="threePt" dir="t"/>
          </a:scene3d>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charset="0"/>
            </a:endParaRPr>
          </a:p>
        </p:txBody>
      </p:sp>
      <p:cxnSp>
        <p:nvCxnSpPr>
          <p:cNvPr id="26" name="Straight Connector 25"/>
          <p:cNvCxnSpPr/>
          <p:nvPr/>
        </p:nvCxnSpPr>
        <p:spPr bwMode="auto">
          <a:xfrm>
            <a:off x="4648200" y="3481119"/>
            <a:ext cx="0" cy="1365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7" name="TextBox 26"/>
          <p:cNvSpPr txBox="1"/>
          <p:nvPr/>
        </p:nvSpPr>
        <p:spPr>
          <a:xfrm>
            <a:off x="4648200" y="4592165"/>
            <a:ext cx="609600" cy="246221"/>
          </a:xfrm>
          <a:prstGeom prst="rect">
            <a:avLst/>
          </a:prstGeom>
          <a:noFill/>
        </p:spPr>
        <p:txBody>
          <a:bodyPr wrap="square" rtlCol="0">
            <a:spAutoFit/>
          </a:bodyPr>
          <a:lstStyle/>
          <a:p>
            <a:r>
              <a:rPr lang="en-GB" dirty="0" smtClean="0"/>
              <a:t>0..*</a:t>
            </a:r>
            <a:endParaRPr lang="en-GB" dirty="0"/>
          </a:p>
        </p:txBody>
      </p:sp>
      <p:sp>
        <p:nvSpPr>
          <p:cNvPr id="28" name="TextBox 27"/>
          <p:cNvSpPr txBox="1"/>
          <p:nvPr/>
        </p:nvSpPr>
        <p:spPr>
          <a:xfrm>
            <a:off x="4648200" y="3506315"/>
            <a:ext cx="609600" cy="246221"/>
          </a:xfrm>
          <a:prstGeom prst="rect">
            <a:avLst/>
          </a:prstGeom>
          <a:noFill/>
        </p:spPr>
        <p:txBody>
          <a:bodyPr wrap="square" rtlCol="0">
            <a:spAutoFit/>
          </a:bodyPr>
          <a:lstStyle/>
          <a:p>
            <a:r>
              <a:rPr lang="en-GB" dirty="0" smtClean="0"/>
              <a:t>1</a:t>
            </a:r>
            <a:endParaRPr lang="en-GB" dirty="0"/>
          </a:p>
        </p:txBody>
      </p:sp>
      <p:sp>
        <p:nvSpPr>
          <p:cNvPr id="29" name="Isosceles Triangle 28"/>
          <p:cNvSpPr/>
          <p:nvPr/>
        </p:nvSpPr>
        <p:spPr bwMode="auto">
          <a:xfrm>
            <a:off x="4695825" y="4143776"/>
            <a:ext cx="247650" cy="133350"/>
          </a:xfrm>
          <a:prstGeom prst="triangle">
            <a:avLst/>
          </a:prstGeom>
          <a:solidFill>
            <a:srgbClr val="134183"/>
          </a:solidFill>
          <a:ln w="9525" cap="flat" cmpd="sng" algn="ctr">
            <a:solidFill>
              <a:schemeClr val="tx1"/>
            </a:solidFill>
            <a:prstDash val="solid"/>
            <a:round/>
            <a:headEnd type="none" w="med" len="med"/>
            <a:tailEnd type="none" w="med" len="med"/>
          </a:ln>
          <a:effectLst/>
          <a:scene3d>
            <a:camera prst="orthographicFront">
              <a:rot lat="0" lon="0" rev="10800000"/>
            </a:camera>
            <a:lightRig rig="threePt" dir="t"/>
          </a:scene3d>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charset="0"/>
            </a:endParaRPr>
          </a:p>
        </p:txBody>
      </p:sp>
      <p:sp>
        <p:nvSpPr>
          <p:cNvPr id="30" name="TextBox 29"/>
          <p:cNvSpPr txBox="1"/>
          <p:nvPr/>
        </p:nvSpPr>
        <p:spPr>
          <a:xfrm>
            <a:off x="4610099" y="3942159"/>
            <a:ext cx="1219201" cy="246221"/>
          </a:xfrm>
          <a:prstGeom prst="rect">
            <a:avLst/>
          </a:prstGeom>
          <a:noFill/>
        </p:spPr>
        <p:txBody>
          <a:bodyPr wrap="square" rtlCol="0">
            <a:spAutoFit/>
          </a:bodyPr>
          <a:lstStyle/>
          <a:p>
            <a:r>
              <a:rPr lang="en-GB" dirty="0" smtClean="0"/>
              <a:t>is</a:t>
            </a:r>
            <a:endParaRPr lang="en-GB" dirty="0"/>
          </a:p>
        </p:txBody>
      </p:sp>
    </p:spTree>
    <p:extLst>
      <p:ext uri="{BB962C8B-B14F-4D97-AF65-F5344CB8AC3E}">
        <p14:creationId xmlns:p14="http://schemas.microsoft.com/office/powerpoint/2010/main" val="19575174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Exclusivity</a:t>
            </a:r>
            <a:endParaRPr lang="en-GB" dirty="0"/>
          </a:p>
        </p:txBody>
      </p:sp>
      <p:sp>
        <p:nvSpPr>
          <p:cNvPr id="4" name="Rectangle 3"/>
          <p:cNvSpPr/>
          <p:nvPr/>
        </p:nvSpPr>
        <p:spPr bwMode="auto">
          <a:xfrm>
            <a:off x="533400" y="2770256"/>
            <a:ext cx="1028700" cy="4001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Room</a:t>
            </a:r>
          </a:p>
        </p:txBody>
      </p:sp>
      <p:sp>
        <p:nvSpPr>
          <p:cNvPr id="17" name="Rectangle 16"/>
          <p:cNvSpPr/>
          <p:nvPr/>
        </p:nvSpPr>
        <p:spPr bwMode="auto">
          <a:xfrm>
            <a:off x="2019300" y="2770256"/>
            <a:ext cx="1028700" cy="4001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Suite</a:t>
            </a:r>
          </a:p>
        </p:txBody>
      </p:sp>
      <p:sp>
        <p:nvSpPr>
          <p:cNvPr id="18" name="Rectangle 17"/>
          <p:cNvSpPr/>
          <p:nvPr/>
        </p:nvSpPr>
        <p:spPr bwMode="auto">
          <a:xfrm>
            <a:off x="1314450" y="4503806"/>
            <a:ext cx="1028700" cy="4001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lang="en-GB" sz="2000" dirty="0" smtClean="0"/>
              <a:t>Guest</a:t>
            </a:r>
            <a:endParaRPr kumimoji="0" lang="en-GB" sz="2000" b="0" i="0" u="none" strike="noStrike" cap="none" normalizeH="0" baseline="0" dirty="0" smtClean="0">
              <a:ln>
                <a:noFill/>
              </a:ln>
              <a:solidFill>
                <a:schemeClr val="tx1"/>
              </a:solidFill>
              <a:effectLst/>
              <a:latin typeface="Arial" charset="0"/>
            </a:endParaRPr>
          </a:p>
        </p:txBody>
      </p:sp>
      <p:cxnSp>
        <p:nvCxnSpPr>
          <p:cNvPr id="20" name="Elbow Connector 19"/>
          <p:cNvCxnSpPr>
            <a:stCxn id="4" idx="2"/>
            <a:endCxn id="18" idx="0"/>
          </p:cNvCxnSpPr>
          <p:nvPr/>
        </p:nvCxnSpPr>
        <p:spPr bwMode="auto">
          <a:xfrm rot="16200000" flipH="1">
            <a:off x="771555" y="3446561"/>
            <a:ext cx="1333440" cy="781050"/>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Elbow Connector 20"/>
          <p:cNvCxnSpPr>
            <a:stCxn id="17" idx="2"/>
            <a:endCxn id="18" idx="0"/>
          </p:cNvCxnSpPr>
          <p:nvPr/>
        </p:nvCxnSpPr>
        <p:spPr bwMode="auto">
          <a:xfrm rot="5400000">
            <a:off x="1514505" y="3484661"/>
            <a:ext cx="1333440" cy="704850"/>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1047750" y="3543300"/>
            <a:ext cx="1485900" cy="0"/>
          </a:xfrm>
          <a:prstGeom prst="line">
            <a:avLst/>
          </a:prstGeom>
          <a:solidFill>
            <a:schemeClr val="accent1"/>
          </a:solidFill>
          <a:ln w="9525" cap="flat" cmpd="sng" algn="ctr">
            <a:solidFill>
              <a:schemeClr val="bg1">
                <a:lumMod val="50000"/>
              </a:schemeClr>
            </a:solidFill>
            <a:prstDash val="dash"/>
            <a:round/>
            <a:headEnd type="none" w="med" len="med"/>
            <a:tailEnd type="none" w="med" len="med"/>
          </a:ln>
          <a:effectLst/>
        </p:spPr>
      </p:cxnSp>
      <p:sp>
        <p:nvSpPr>
          <p:cNvPr id="26" name="TextBox 25"/>
          <p:cNvSpPr txBox="1"/>
          <p:nvPr/>
        </p:nvSpPr>
        <p:spPr>
          <a:xfrm>
            <a:off x="1514475" y="3189416"/>
            <a:ext cx="543739" cy="369332"/>
          </a:xfrm>
          <a:prstGeom prst="rect">
            <a:avLst/>
          </a:prstGeom>
          <a:noFill/>
        </p:spPr>
        <p:txBody>
          <a:bodyPr wrap="none" rtlCol="0">
            <a:spAutoFit/>
          </a:bodyPr>
          <a:lstStyle/>
          <a:p>
            <a:r>
              <a:rPr lang="en-GB" sz="1800" dirty="0" smtClean="0"/>
              <a:t>{or}</a:t>
            </a:r>
            <a:endParaRPr lang="en-GB" sz="1800" dirty="0"/>
          </a:p>
        </p:txBody>
      </p:sp>
      <p:sp>
        <p:nvSpPr>
          <p:cNvPr id="27" name="Rectangle 26"/>
          <p:cNvSpPr/>
          <p:nvPr/>
        </p:nvSpPr>
        <p:spPr bwMode="auto">
          <a:xfrm>
            <a:off x="5543550" y="2770256"/>
            <a:ext cx="1028700" cy="4001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lang="en-GB" sz="2000" dirty="0" smtClean="0"/>
              <a:t>Tour</a:t>
            </a:r>
            <a:endParaRPr kumimoji="0" lang="en-GB" sz="2000" b="0" i="0" u="none" strike="noStrike" cap="none" normalizeH="0" baseline="0" dirty="0" smtClean="0">
              <a:ln>
                <a:noFill/>
              </a:ln>
              <a:solidFill>
                <a:schemeClr val="tx1"/>
              </a:solidFill>
              <a:effectLst/>
              <a:latin typeface="Arial" charset="0"/>
            </a:endParaRPr>
          </a:p>
        </p:txBody>
      </p:sp>
      <p:sp>
        <p:nvSpPr>
          <p:cNvPr id="28" name="Rectangle 27"/>
          <p:cNvSpPr/>
          <p:nvPr/>
        </p:nvSpPr>
        <p:spPr bwMode="auto">
          <a:xfrm>
            <a:off x="4533900" y="4503806"/>
            <a:ext cx="1333500" cy="70788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lang="en-GB" sz="2000" dirty="0" smtClean="0"/>
              <a:t>Domestic locations</a:t>
            </a:r>
            <a:endParaRPr kumimoji="0" lang="en-GB" sz="2000" b="0" i="0" u="none" strike="noStrike" cap="none" normalizeH="0" baseline="0" dirty="0" smtClean="0">
              <a:ln>
                <a:noFill/>
              </a:ln>
              <a:solidFill>
                <a:schemeClr val="tx1"/>
              </a:solidFill>
              <a:effectLst/>
              <a:latin typeface="Arial" charset="0"/>
            </a:endParaRPr>
          </a:p>
        </p:txBody>
      </p:sp>
      <p:sp>
        <p:nvSpPr>
          <p:cNvPr id="29" name="Rectangle 28"/>
          <p:cNvSpPr/>
          <p:nvPr/>
        </p:nvSpPr>
        <p:spPr bwMode="auto">
          <a:xfrm>
            <a:off x="6572250" y="4503806"/>
            <a:ext cx="1200150" cy="70788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lang="en-GB" sz="2000" dirty="0" smtClean="0"/>
              <a:t>Foreign locations</a:t>
            </a:r>
            <a:endParaRPr kumimoji="0" lang="en-GB" sz="2000" b="0" i="0" u="none" strike="noStrike" cap="none" normalizeH="0" baseline="0" dirty="0" smtClean="0">
              <a:ln>
                <a:noFill/>
              </a:ln>
              <a:solidFill>
                <a:schemeClr val="tx1"/>
              </a:solidFill>
              <a:effectLst/>
              <a:latin typeface="Arial" charset="0"/>
            </a:endParaRPr>
          </a:p>
        </p:txBody>
      </p:sp>
      <p:cxnSp>
        <p:nvCxnSpPr>
          <p:cNvPr id="33" name="Elbow Connector 32"/>
          <p:cNvCxnSpPr>
            <a:stCxn id="27" idx="2"/>
            <a:endCxn id="28" idx="0"/>
          </p:cNvCxnSpPr>
          <p:nvPr/>
        </p:nvCxnSpPr>
        <p:spPr bwMode="auto">
          <a:xfrm rot="5400000">
            <a:off x="4962555" y="3408461"/>
            <a:ext cx="1333440" cy="857250"/>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Elbow Connector 33"/>
          <p:cNvCxnSpPr>
            <a:stCxn id="27" idx="2"/>
            <a:endCxn id="29" idx="0"/>
          </p:cNvCxnSpPr>
          <p:nvPr/>
        </p:nvCxnSpPr>
        <p:spPr bwMode="auto">
          <a:xfrm rot="16200000" flipH="1">
            <a:off x="5948392" y="3279873"/>
            <a:ext cx="1333440" cy="1114425"/>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5200650" y="4267200"/>
            <a:ext cx="1971675" cy="0"/>
          </a:xfrm>
          <a:prstGeom prst="line">
            <a:avLst/>
          </a:prstGeom>
          <a:solidFill>
            <a:schemeClr val="accent1"/>
          </a:solidFill>
          <a:ln w="9525" cap="flat" cmpd="sng" algn="ctr">
            <a:solidFill>
              <a:schemeClr val="bg1">
                <a:lumMod val="50000"/>
              </a:schemeClr>
            </a:solidFill>
            <a:prstDash val="dash"/>
            <a:round/>
            <a:headEnd type="none" w="med" len="med"/>
            <a:tailEnd type="none" w="med" len="med"/>
          </a:ln>
          <a:effectLst/>
        </p:spPr>
      </p:cxnSp>
      <p:sp>
        <p:nvSpPr>
          <p:cNvPr id="43" name="TextBox 42"/>
          <p:cNvSpPr txBox="1"/>
          <p:nvPr/>
        </p:nvSpPr>
        <p:spPr>
          <a:xfrm>
            <a:off x="5914617" y="3897868"/>
            <a:ext cx="543739" cy="369332"/>
          </a:xfrm>
          <a:prstGeom prst="rect">
            <a:avLst/>
          </a:prstGeom>
          <a:noFill/>
        </p:spPr>
        <p:txBody>
          <a:bodyPr wrap="none" rtlCol="0">
            <a:spAutoFit/>
          </a:bodyPr>
          <a:lstStyle/>
          <a:p>
            <a:r>
              <a:rPr lang="en-GB" sz="1800" dirty="0" smtClean="0"/>
              <a:t>{or}</a:t>
            </a:r>
            <a:endParaRPr lang="en-GB" sz="1800" dirty="0"/>
          </a:p>
        </p:txBody>
      </p:sp>
      <p:sp>
        <p:nvSpPr>
          <p:cNvPr id="44" name="TextBox 43"/>
          <p:cNvSpPr txBox="1"/>
          <p:nvPr/>
        </p:nvSpPr>
        <p:spPr>
          <a:xfrm>
            <a:off x="1851638" y="4205644"/>
            <a:ext cx="396262" cy="246221"/>
          </a:xfrm>
          <a:prstGeom prst="rect">
            <a:avLst/>
          </a:prstGeom>
          <a:noFill/>
        </p:spPr>
        <p:txBody>
          <a:bodyPr wrap="none" rtlCol="0">
            <a:spAutoFit/>
          </a:bodyPr>
          <a:lstStyle/>
          <a:p>
            <a:r>
              <a:rPr lang="en-GB" dirty="0" smtClean="0"/>
              <a:t>1..2</a:t>
            </a:r>
            <a:endParaRPr lang="en-GB" dirty="0"/>
          </a:p>
        </p:txBody>
      </p:sp>
      <p:sp>
        <p:nvSpPr>
          <p:cNvPr id="45" name="TextBox 44"/>
          <p:cNvSpPr txBox="1"/>
          <p:nvPr/>
        </p:nvSpPr>
        <p:spPr>
          <a:xfrm>
            <a:off x="2533650" y="3189416"/>
            <a:ext cx="255198" cy="246221"/>
          </a:xfrm>
          <a:prstGeom prst="rect">
            <a:avLst/>
          </a:prstGeom>
          <a:noFill/>
        </p:spPr>
        <p:txBody>
          <a:bodyPr wrap="none" rtlCol="0">
            <a:spAutoFit/>
          </a:bodyPr>
          <a:lstStyle/>
          <a:p>
            <a:r>
              <a:rPr lang="en-GB" dirty="0" smtClean="0"/>
              <a:t>1</a:t>
            </a:r>
            <a:endParaRPr lang="en-GB" dirty="0"/>
          </a:p>
        </p:txBody>
      </p:sp>
      <p:sp>
        <p:nvSpPr>
          <p:cNvPr id="46" name="TextBox 45"/>
          <p:cNvSpPr txBox="1"/>
          <p:nvPr/>
        </p:nvSpPr>
        <p:spPr>
          <a:xfrm>
            <a:off x="1047750" y="3218705"/>
            <a:ext cx="255198" cy="246221"/>
          </a:xfrm>
          <a:prstGeom prst="rect">
            <a:avLst/>
          </a:prstGeom>
          <a:noFill/>
        </p:spPr>
        <p:txBody>
          <a:bodyPr wrap="none" rtlCol="0">
            <a:spAutoFit/>
          </a:bodyPr>
          <a:lstStyle/>
          <a:p>
            <a:r>
              <a:rPr lang="en-GB" dirty="0" smtClean="0"/>
              <a:t>1</a:t>
            </a:r>
            <a:endParaRPr lang="en-GB" dirty="0"/>
          </a:p>
        </p:txBody>
      </p:sp>
      <p:sp>
        <p:nvSpPr>
          <p:cNvPr id="47" name="TextBox 46"/>
          <p:cNvSpPr txBox="1"/>
          <p:nvPr/>
        </p:nvSpPr>
        <p:spPr>
          <a:xfrm>
            <a:off x="6103548" y="3189416"/>
            <a:ext cx="255198" cy="246221"/>
          </a:xfrm>
          <a:prstGeom prst="rect">
            <a:avLst/>
          </a:prstGeom>
          <a:noFill/>
        </p:spPr>
        <p:txBody>
          <a:bodyPr wrap="none" rtlCol="0">
            <a:spAutoFit/>
          </a:bodyPr>
          <a:lstStyle/>
          <a:p>
            <a:r>
              <a:rPr lang="en-GB" dirty="0" smtClean="0"/>
              <a:t>1</a:t>
            </a:r>
            <a:endParaRPr lang="en-GB" dirty="0"/>
          </a:p>
        </p:txBody>
      </p:sp>
      <p:sp>
        <p:nvSpPr>
          <p:cNvPr id="48" name="TextBox 47"/>
          <p:cNvSpPr txBox="1"/>
          <p:nvPr/>
        </p:nvSpPr>
        <p:spPr>
          <a:xfrm>
            <a:off x="7174122" y="4257585"/>
            <a:ext cx="375424" cy="246221"/>
          </a:xfrm>
          <a:prstGeom prst="rect">
            <a:avLst/>
          </a:prstGeom>
          <a:noFill/>
        </p:spPr>
        <p:txBody>
          <a:bodyPr wrap="none" rtlCol="0">
            <a:spAutoFit/>
          </a:bodyPr>
          <a:lstStyle/>
          <a:p>
            <a:r>
              <a:rPr lang="en-GB" dirty="0" smtClean="0"/>
              <a:t>2..*</a:t>
            </a:r>
            <a:endParaRPr lang="en-GB" dirty="0"/>
          </a:p>
        </p:txBody>
      </p:sp>
      <p:sp>
        <p:nvSpPr>
          <p:cNvPr id="49" name="TextBox 48"/>
          <p:cNvSpPr txBox="1"/>
          <p:nvPr/>
        </p:nvSpPr>
        <p:spPr>
          <a:xfrm>
            <a:off x="5173872" y="4276635"/>
            <a:ext cx="375424" cy="246221"/>
          </a:xfrm>
          <a:prstGeom prst="rect">
            <a:avLst/>
          </a:prstGeom>
          <a:noFill/>
        </p:spPr>
        <p:txBody>
          <a:bodyPr wrap="none" rtlCol="0">
            <a:spAutoFit/>
          </a:bodyPr>
          <a:lstStyle/>
          <a:p>
            <a:r>
              <a:rPr lang="en-GB" dirty="0" smtClean="0"/>
              <a:t>2..*</a:t>
            </a:r>
            <a:endParaRPr lang="en-GB" dirty="0"/>
          </a:p>
        </p:txBody>
      </p:sp>
    </p:spTree>
    <p:extLst>
      <p:ext uri="{BB962C8B-B14F-4D97-AF65-F5344CB8AC3E}">
        <p14:creationId xmlns:p14="http://schemas.microsoft.com/office/powerpoint/2010/main" val="15164950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Information Engineering</a:t>
            </a:r>
          </a:p>
          <a:p>
            <a:r>
              <a:rPr lang="en-GB" dirty="0" smtClean="0"/>
              <a:t>Barker notation (crows feet)</a:t>
            </a:r>
          </a:p>
          <a:p>
            <a:r>
              <a:rPr lang="en-GB" dirty="0" smtClean="0"/>
              <a:t>IDEF1X</a:t>
            </a:r>
          </a:p>
          <a:p>
            <a:endParaRPr lang="en-GB" dirty="0" smtClean="0"/>
          </a:p>
        </p:txBody>
      </p:sp>
    </p:spTree>
    <p:extLst>
      <p:ext uri="{BB962C8B-B14F-4D97-AF65-F5344CB8AC3E}">
        <p14:creationId xmlns:p14="http://schemas.microsoft.com/office/powerpoint/2010/main" val="13768662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An important point.</a:t>
            </a:r>
          </a:p>
          <a:p>
            <a:pPr marL="0" indent="0">
              <a:buNone/>
            </a:pPr>
            <a:r>
              <a:rPr lang="en-GB" dirty="0" smtClean="0"/>
              <a:t>It is difficult to draw designs correctly.</a:t>
            </a:r>
          </a:p>
          <a:p>
            <a:pPr marL="0" indent="0">
              <a:buNone/>
            </a:pPr>
            <a:r>
              <a:rPr lang="en-GB" dirty="0" smtClean="0"/>
              <a:t>Don’t expect to get it right first time.</a:t>
            </a:r>
          </a:p>
          <a:p>
            <a:pPr marL="0" indent="0">
              <a:buNone/>
            </a:pPr>
            <a:r>
              <a:rPr lang="en-GB" dirty="0" smtClean="0"/>
              <a:t>Check, and re-check that it works and accurately describes the relations.</a:t>
            </a:r>
          </a:p>
          <a:p>
            <a:pPr marL="0" indent="0">
              <a:buNone/>
            </a:pPr>
            <a:r>
              <a:rPr lang="en-GB" dirty="0" smtClean="0"/>
              <a:t>Be prepared to make numerous modifications to your documents.</a:t>
            </a:r>
            <a:endParaRPr lang="en-GB" dirty="0"/>
          </a:p>
        </p:txBody>
      </p:sp>
    </p:spTree>
    <p:extLst>
      <p:ext uri="{BB962C8B-B14F-4D97-AF65-F5344CB8AC3E}">
        <p14:creationId xmlns:p14="http://schemas.microsoft.com/office/powerpoint/2010/main" val="2392728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a:t>
            </a:r>
            <a:endParaRPr lang="en-GB" dirty="0"/>
          </a:p>
        </p:txBody>
      </p:sp>
      <p:sp>
        <p:nvSpPr>
          <p:cNvPr id="3" name="Content Placeholder 2"/>
          <p:cNvSpPr>
            <a:spLocks noGrp="1"/>
          </p:cNvSpPr>
          <p:nvPr>
            <p:ph idx="1"/>
          </p:nvPr>
        </p:nvSpPr>
        <p:spPr/>
        <p:txBody>
          <a:bodyPr/>
          <a:lstStyle/>
          <a:p>
            <a:r>
              <a:rPr lang="en-GB" dirty="0" smtClean="0"/>
              <a:t>Now do exercises 3 to 8.</a:t>
            </a:r>
            <a:endParaRPr lang="en-GB" dirty="0"/>
          </a:p>
        </p:txBody>
      </p:sp>
    </p:spTree>
    <p:extLst>
      <p:ext uri="{BB962C8B-B14F-4D97-AF65-F5344CB8AC3E}">
        <p14:creationId xmlns:p14="http://schemas.microsoft.com/office/powerpoint/2010/main" val="19290964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design - </a:t>
            </a:r>
            <a:r>
              <a:rPr lang="en-GB" sz="2400" dirty="0" smtClean="0"/>
              <a:t>TOP DOWN APPROACH</a:t>
            </a:r>
            <a:endParaRPr lang="en-GB" sz="2400" dirty="0"/>
          </a:p>
        </p:txBody>
      </p:sp>
      <p:sp>
        <p:nvSpPr>
          <p:cNvPr id="3" name="Content Placeholder 2"/>
          <p:cNvSpPr>
            <a:spLocks noGrp="1"/>
          </p:cNvSpPr>
          <p:nvPr>
            <p:ph idx="1"/>
          </p:nvPr>
        </p:nvSpPr>
        <p:spPr/>
        <p:txBody>
          <a:bodyPr/>
          <a:lstStyle/>
          <a:p>
            <a:r>
              <a:rPr lang="en-GB" dirty="0" smtClean="0"/>
              <a:t>Summary</a:t>
            </a:r>
          </a:p>
          <a:p>
            <a:pPr lvl="1"/>
            <a:r>
              <a:rPr lang="en-GB" dirty="0" smtClean="0"/>
              <a:t>Considerations</a:t>
            </a:r>
          </a:p>
          <a:p>
            <a:pPr lvl="2"/>
            <a:r>
              <a:rPr lang="en-GB" dirty="0" smtClean="0"/>
              <a:t>Nouns</a:t>
            </a:r>
          </a:p>
          <a:p>
            <a:pPr lvl="2"/>
            <a:r>
              <a:rPr lang="en-GB" dirty="0" smtClean="0"/>
              <a:t>Homonyms/Synonyms</a:t>
            </a:r>
          </a:p>
          <a:p>
            <a:pPr lvl="2"/>
            <a:r>
              <a:rPr lang="en-GB" dirty="0" smtClean="0"/>
              <a:t>Duplication</a:t>
            </a:r>
          </a:p>
          <a:p>
            <a:pPr lvl="2"/>
            <a:r>
              <a:rPr lang="en-GB" dirty="0" smtClean="0"/>
              <a:t>Inconsistency</a:t>
            </a:r>
          </a:p>
          <a:p>
            <a:pPr lvl="2"/>
            <a:r>
              <a:rPr lang="en-GB" dirty="0" smtClean="0"/>
              <a:t>Unavailability</a:t>
            </a:r>
          </a:p>
          <a:p>
            <a:pPr lvl="1"/>
            <a:r>
              <a:rPr lang="en-GB" dirty="0" smtClean="0"/>
              <a:t>Entity relationship matrix</a:t>
            </a:r>
          </a:p>
          <a:p>
            <a:pPr lvl="2"/>
            <a:r>
              <a:rPr lang="en-GB" dirty="0" smtClean="0"/>
              <a:t>Direct/Indirect relations</a:t>
            </a:r>
          </a:p>
          <a:p>
            <a:pPr lvl="1"/>
            <a:r>
              <a:rPr lang="en-GB" dirty="0" smtClean="0"/>
              <a:t>Entity relationship diagram</a:t>
            </a:r>
          </a:p>
          <a:p>
            <a:pPr lvl="2"/>
            <a:r>
              <a:rPr lang="en-GB" dirty="0" smtClean="0"/>
              <a:t>1:1, 1:M, M:M (lookup tables)</a:t>
            </a:r>
          </a:p>
          <a:p>
            <a:pPr lvl="2"/>
            <a:r>
              <a:rPr lang="en-GB" dirty="0" smtClean="0"/>
              <a:t>Recursive relations</a:t>
            </a:r>
          </a:p>
          <a:p>
            <a:pPr lvl="2"/>
            <a:r>
              <a:rPr lang="en-GB" dirty="0" smtClean="0"/>
              <a:t>Exclusivity</a:t>
            </a:r>
          </a:p>
          <a:p>
            <a:pPr lvl="1"/>
            <a:r>
              <a:rPr lang="en-GB" dirty="0" smtClean="0"/>
              <a:t>Other notations</a:t>
            </a:r>
          </a:p>
        </p:txBody>
      </p:sp>
    </p:spTree>
    <p:extLst>
      <p:ext uri="{BB962C8B-B14F-4D97-AF65-F5344CB8AC3E}">
        <p14:creationId xmlns:p14="http://schemas.microsoft.com/office/powerpoint/2010/main" val="39414706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dirty="0" smtClean="0"/>
              <a:t>Contents</a:t>
            </a:r>
          </a:p>
        </p:txBody>
      </p:sp>
      <p:sp>
        <p:nvSpPr>
          <p:cNvPr id="4099" name="Rectangle 3"/>
          <p:cNvSpPr>
            <a:spLocks noGrp="1" noChangeArrowheads="1"/>
          </p:cNvSpPr>
          <p:nvPr>
            <p:ph type="body" idx="1"/>
          </p:nvPr>
        </p:nvSpPr>
        <p:spPr/>
        <p:txBody>
          <a:bodyPr/>
          <a:lstStyle/>
          <a:p>
            <a:r>
              <a:rPr lang="en-GB" dirty="0" smtClean="0">
                <a:solidFill>
                  <a:schemeClr val="bg1">
                    <a:lumMod val="50000"/>
                  </a:schemeClr>
                </a:solidFill>
              </a:rPr>
              <a:t>Course introduction</a:t>
            </a:r>
          </a:p>
          <a:p>
            <a:r>
              <a:rPr lang="en-GB" dirty="0" smtClean="0">
                <a:solidFill>
                  <a:schemeClr val="bg1">
                    <a:lumMod val="50000"/>
                  </a:schemeClr>
                </a:solidFill>
              </a:rPr>
              <a:t>History and background</a:t>
            </a:r>
          </a:p>
          <a:p>
            <a:r>
              <a:rPr lang="en-GB" dirty="0" smtClean="0">
                <a:solidFill>
                  <a:schemeClr val="bg1">
                    <a:lumMod val="50000"/>
                  </a:schemeClr>
                </a:solidFill>
              </a:rPr>
              <a:t>Conceptual design</a:t>
            </a:r>
          </a:p>
          <a:p>
            <a:r>
              <a:rPr lang="en-GB" dirty="0" smtClean="0"/>
              <a:t>Logical design</a:t>
            </a:r>
          </a:p>
          <a:p>
            <a:r>
              <a:rPr lang="en-GB" dirty="0" smtClean="0"/>
              <a:t>Physical design</a:t>
            </a:r>
          </a:p>
          <a:p>
            <a:r>
              <a:rPr lang="en-GB" dirty="0" smtClean="0"/>
              <a:t>Database implementation</a:t>
            </a:r>
          </a:p>
          <a:p>
            <a:r>
              <a:rPr lang="en-GB" dirty="0" smtClean="0"/>
              <a:t>Case study</a:t>
            </a:r>
          </a:p>
          <a:p>
            <a:r>
              <a:rPr lang="en-GB" dirty="0" smtClean="0"/>
              <a:t>Begin assessment</a:t>
            </a:r>
            <a:endParaRPr lang="en-GB" dirty="0"/>
          </a:p>
        </p:txBody>
      </p:sp>
    </p:spTree>
    <p:extLst>
      <p:ext uri="{BB962C8B-B14F-4D97-AF65-F5344CB8AC3E}">
        <p14:creationId xmlns:p14="http://schemas.microsoft.com/office/powerpoint/2010/main" val="33140439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4099">
                                            <p:txEl>
                                              <p:pRg st="3" end="3"/>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History and background</a:t>
            </a:r>
            <a:endParaRPr lang="en-GB" dirty="0"/>
          </a:p>
        </p:txBody>
      </p:sp>
      <p:sp>
        <p:nvSpPr>
          <p:cNvPr id="3" name="Content Placeholder 2"/>
          <p:cNvSpPr>
            <a:spLocks noGrp="1"/>
          </p:cNvSpPr>
          <p:nvPr>
            <p:ph idx="1"/>
          </p:nvPr>
        </p:nvSpPr>
        <p:spPr/>
        <p:txBody>
          <a:bodyPr/>
          <a:lstStyle/>
          <a:p>
            <a:r>
              <a:rPr lang="en-GB" dirty="0" smtClean="0"/>
              <a:t>What is data?</a:t>
            </a:r>
          </a:p>
          <a:p>
            <a:pPr marL="0" indent="0">
              <a:buNone/>
            </a:pPr>
            <a:r>
              <a:rPr lang="en-GB" dirty="0" smtClean="0"/>
              <a:t>Consider this number …</a:t>
            </a:r>
          </a:p>
          <a:p>
            <a:pPr marL="0" indent="0">
              <a:buNone/>
            </a:pPr>
            <a:r>
              <a:rPr lang="en-GB" sz="4000" dirty="0"/>
              <a:t>	</a:t>
            </a:r>
            <a:r>
              <a:rPr lang="en-GB" sz="4000" dirty="0" smtClean="0"/>
              <a:t>32</a:t>
            </a:r>
            <a:r>
              <a:rPr lang="en-GB" dirty="0"/>
              <a:t> </a:t>
            </a:r>
            <a:endParaRPr lang="en-GB" dirty="0" smtClean="0"/>
          </a:p>
          <a:p>
            <a:pPr marL="0" indent="0">
              <a:buNone/>
            </a:pPr>
            <a:r>
              <a:rPr lang="en-GB" dirty="0" smtClean="0"/>
              <a:t>What can you say about it?</a:t>
            </a:r>
          </a:p>
          <a:p>
            <a:pPr marL="0" indent="0">
              <a:buNone/>
            </a:pPr>
            <a:r>
              <a:rPr lang="en-GB" dirty="0" smtClean="0"/>
              <a:t>As it stands, is it any use?</a:t>
            </a:r>
          </a:p>
        </p:txBody>
      </p:sp>
    </p:spTree>
    <p:extLst>
      <p:ext uri="{BB962C8B-B14F-4D97-AF65-F5344CB8AC3E}">
        <p14:creationId xmlns:p14="http://schemas.microsoft.com/office/powerpoint/2010/main" val="18616535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Logical design - </a:t>
            </a:r>
            <a:r>
              <a:rPr lang="en-GB" sz="2400" dirty="0" smtClean="0"/>
              <a:t>BOTTOM UP APPROACH</a:t>
            </a:r>
            <a:endParaRPr lang="en-GB" sz="2400" dirty="0"/>
          </a:p>
        </p:txBody>
      </p:sp>
      <p:sp>
        <p:nvSpPr>
          <p:cNvPr id="3" name="Content Placeholder 2"/>
          <p:cNvSpPr>
            <a:spLocks noGrp="1"/>
          </p:cNvSpPr>
          <p:nvPr>
            <p:ph idx="1"/>
          </p:nvPr>
        </p:nvSpPr>
        <p:spPr/>
        <p:txBody>
          <a:bodyPr/>
          <a:lstStyle/>
          <a:p>
            <a:r>
              <a:rPr lang="en-GB" dirty="0" smtClean="0"/>
              <a:t>Data modelling.</a:t>
            </a:r>
            <a:endParaRPr lang="en-GB" dirty="0"/>
          </a:p>
        </p:txBody>
      </p:sp>
      <p:sp>
        <p:nvSpPr>
          <p:cNvPr id="24" name="TextBox 23"/>
          <p:cNvSpPr txBox="1"/>
          <p:nvPr/>
        </p:nvSpPr>
        <p:spPr>
          <a:xfrm>
            <a:off x="3738823" y="2581275"/>
            <a:ext cx="1342503" cy="830997"/>
          </a:xfrm>
          <a:prstGeom prst="rect">
            <a:avLst/>
          </a:prstGeom>
          <a:solidFill>
            <a:schemeClr val="bg1">
              <a:lumMod val="95000"/>
            </a:schemeClr>
          </a:solidFill>
          <a:ln>
            <a:solidFill>
              <a:srgbClr val="000000"/>
            </a:solidFill>
          </a:ln>
        </p:spPr>
        <p:txBody>
          <a:bodyPr wrap="square" rtlCol="0">
            <a:spAutoFit/>
          </a:bodyPr>
          <a:lstStyle/>
          <a:p>
            <a:r>
              <a:rPr lang="en-GB" sz="1600" dirty="0" smtClean="0"/>
              <a:t>Entity Relationship modelling</a:t>
            </a:r>
            <a:endParaRPr lang="en-GB" sz="1600" dirty="0"/>
          </a:p>
        </p:txBody>
      </p:sp>
      <p:sp>
        <p:nvSpPr>
          <p:cNvPr id="25" name="TextBox 24"/>
          <p:cNvSpPr txBox="1"/>
          <p:nvPr/>
        </p:nvSpPr>
        <p:spPr>
          <a:xfrm>
            <a:off x="6210300" y="3115420"/>
            <a:ext cx="1828800" cy="584775"/>
          </a:xfrm>
          <a:prstGeom prst="rect">
            <a:avLst/>
          </a:prstGeom>
          <a:solidFill>
            <a:schemeClr val="bg1">
              <a:lumMod val="95000"/>
            </a:schemeClr>
          </a:solidFill>
          <a:ln>
            <a:solidFill>
              <a:srgbClr val="000000"/>
            </a:solidFill>
          </a:ln>
        </p:spPr>
        <p:txBody>
          <a:bodyPr wrap="square" rtlCol="0">
            <a:spAutoFit/>
          </a:bodyPr>
          <a:lstStyle/>
          <a:p>
            <a:r>
              <a:rPr lang="en-GB" sz="1600" dirty="0" smtClean="0"/>
              <a:t>Normalised data model</a:t>
            </a:r>
            <a:endParaRPr lang="en-GB" sz="1600" dirty="0"/>
          </a:p>
        </p:txBody>
      </p:sp>
      <p:sp>
        <p:nvSpPr>
          <p:cNvPr id="26" name="TextBox 25"/>
          <p:cNvSpPr txBox="1"/>
          <p:nvPr/>
        </p:nvSpPr>
        <p:spPr>
          <a:xfrm>
            <a:off x="4819650" y="4362450"/>
            <a:ext cx="1847850" cy="584775"/>
          </a:xfrm>
          <a:prstGeom prst="rect">
            <a:avLst/>
          </a:prstGeom>
          <a:solidFill>
            <a:schemeClr val="bg1">
              <a:lumMod val="95000"/>
            </a:schemeClr>
          </a:solidFill>
          <a:ln>
            <a:solidFill>
              <a:srgbClr val="000000"/>
            </a:solidFill>
          </a:ln>
        </p:spPr>
        <p:txBody>
          <a:bodyPr wrap="square" rtlCol="0">
            <a:spAutoFit/>
          </a:bodyPr>
          <a:lstStyle/>
          <a:p>
            <a:r>
              <a:rPr lang="en-GB" sz="1600" dirty="0" smtClean="0"/>
              <a:t>Optimised data model</a:t>
            </a:r>
            <a:endParaRPr lang="en-GB" sz="1600" dirty="0"/>
          </a:p>
        </p:txBody>
      </p:sp>
      <p:sp>
        <p:nvSpPr>
          <p:cNvPr id="27" name="TextBox 26"/>
          <p:cNvSpPr txBox="1"/>
          <p:nvPr/>
        </p:nvSpPr>
        <p:spPr>
          <a:xfrm>
            <a:off x="5134708" y="1875711"/>
            <a:ext cx="1456592" cy="338554"/>
          </a:xfrm>
          <a:prstGeom prst="rect">
            <a:avLst/>
          </a:prstGeom>
          <a:solidFill>
            <a:schemeClr val="bg1">
              <a:lumMod val="95000"/>
            </a:schemeClr>
          </a:solidFill>
          <a:ln>
            <a:solidFill>
              <a:srgbClr val="000000"/>
            </a:solidFill>
          </a:ln>
        </p:spPr>
        <p:txBody>
          <a:bodyPr wrap="square" rtlCol="0">
            <a:spAutoFit/>
          </a:bodyPr>
          <a:lstStyle/>
          <a:p>
            <a:r>
              <a:rPr lang="en-GB" sz="1600" dirty="0" smtClean="0"/>
              <a:t>Data analysis</a:t>
            </a:r>
            <a:endParaRPr lang="en-GB" sz="1600" dirty="0"/>
          </a:p>
        </p:txBody>
      </p:sp>
      <p:sp>
        <p:nvSpPr>
          <p:cNvPr id="28" name="TextBox 27"/>
          <p:cNvSpPr txBox="1"/>
          <p:nvPr/>
        </p:nvSpPr>
        <p:spPr>
          <a:xfrm>
            <a:off x="1219200" y="1894761"/>
            <a:ext cx="1409700" cy="584775"/>
          </a:xfrm>
          <a:prstGeom prst="rect">
            <a:avLst/>
          </a:prstGeom>
          <a:noFill/>
          <a:ln>
            <a:solidFill>
              <a:srgbClr val="000000"/>
            </a:solidFill>
          </a:ln>
        </p:spPr>
        <p:txBody>
          <a:bodyPr wrap="square" rtlCol="0">
            <a:spAutoFit/>
          </a:bodyPr>
          <a:lstStyle/>
          <a:p>
            <a:r>
              <a:rPr lang="en-GB" sz="1600" dirty="0" smtClean="0"/>
              <a:t>Functional analysis</a:t>
            </a:r>
            <a:endParaRPr lang="en-GB" sz="1600" dirty="0"/>
          </a:p>
        </p:txBody>
      </p:sp>
      <p:sp>
        <p:nvSpPr>
          <p:cNvPr id="30" name="TextBox 29"/>
          <p:cNvSpPr txBox="1"/>
          <p:nvPr/>
        </p:nvSpPr>
        <p:spPr>
          <a:xfrm>
            <a:off x="1409700" y="3038475"/>
            <a:ext cx="1028700" cy="830997"/>
          </a:xfrm>
          <a:prstGeom prst="rect">
            <a:avLst/>
          </a:prstGeom>
          <a:solidFill>
            <a:schemeClr val="bg1"/>
          </a:solidFill>
          <a:ln>
            <a:solidFill>
              <a:srgbClr val="000000"/>
            </a:solidFill>
          </a:ln>
        </p:spPr>
        <p:txBody>
          <a:bodyPr wrap="square" rtlCol="0">
            <a:spAutoFit/>
          </a:bodyPr>
          <a:lstStyle/>
          <a:p>
            <a:r>
              <a:rPr lang="en-GB" sz="1600" dirty="0" smtClean="0"/>
              <a:t>Access path analysis</a:t>
            </a:r>
            <a:endParaRPr lang="en-GB" sz="1600" dirty="0"/>
          </a:p>
        </p:txBody>
      </p:sp>
      <p:sp>
        <p:nvSpPr>
          <p:cNvPr id="31" name="TextBox 30"/>
          <p:cNvSpPr txBox="1"/>
          <p:nvPr/>
        </p:nvSpPr>
        <p:spPr>
          <a:xfrm>
            <a:off x="3181350" y="5695950"/>
            <a:ext cx="1847850" cy="584775"/>
          </a:xfrm>
          <a:prstGeom prst="rect">
            <a:avLst/>
          </a:prstGeom>
          <a:solidFill>
            <a:schemeClr val="bg1">
              <a:lumMod val="95000"/>
            </a:schemeClr>
          </a:solidFill>
          <a:ln>
            <a:solidFill>
              <a:srgbClr val="000000"/>
            </a:solidFill>
          </a:ln>
        </p:spPr>
        <p:txBody>
          <a:bodyPr wrap="square" rtlCol="0">
            <a:spAutoFit/>
          </a:bodyPr>
          <a:lstStyle/>
          <a:p>
            <a:r>
              <a:rPr lang="en-GB" sz="1600" dirty="0" smtClean="0"/>
              <a:t>Physical data model</a:t>
            </a:r>
            <a:endParaRPr lang="en-GB" sz="1600" dirty="0"/>
          </a:p>
        </p:txBody>
      </p:sp>
      <p:cxnSp>
        <p:nvCxnSpPr>
          <p:cNvPr id="33" name="Straight Arrow Connector 32"/>
          <p:cNvCxnSpPr>
            <a:stCxn id="28" idx="2"/>
            <a:endCxn id="30" idx="0"/>
          </p:cNvCxnSpPr>
          <p:nvPr/>
        </p:nvCxnSpPr>
        <p:spPr bwMode="auto">
          <a:xfrm>
            <a:off x="1924050" y="2479536"/>
            <a:ext cx="0" cy="55893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Straight Arrow Connector 33"/>
          <p:cNvCxnSpPr>
            <a:stCxn id="27" idx="2"/>
            <a:endCxn id="24" idx="0"/>
          </p:cNvCxnSpPr>
          <p:nvPr/>
        </p:nvCxnSpPr>
        <p:spPr bwMode="auto">
          <a:xfrm flipH="1">
            <a:off x="4410075" y="2214265"/>
            <a:ext cx="1452929" cy="3670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7" name="Straight Arrow Connector 36"/>
          <p:cNvCxnSpPr>
            <a:stCxn id="27" idx="2"/>
            <a:endCxn id="25" idx="0"/>
          </p:cNvCxnSpPr>
          <p:nvPr/>
        </p:nvCxnSpPr>
        <p:spPr bwMode="auto">
          <a:xfrm>
            <a:off x="5863004" y="2214265"/>
            <a:ext cx="1261696" cy="9011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Straight Arrow Connector 39"/>
          <p:cNvCxnSpPr>
            <a:stCxn id="25" idx="2"/>
            <a:endCxn id="26" idx="0"/>
          </p:cNvCxnSpPr>
          <p:nvPr/>
        </p:nvCxnSpPr>
        <p:spPr bwMode="auto">
          <a:xfrm flipH="1">
            <a:off x="5743575" y="3700195"/>
            <a:ext cx="1381125" cy="6622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3" name="Straight Arrow Connector 42"/>
          <p:cNvCxnSpPr>
            <a:stCxn id="24" idx="2"/>
            <a:endCxn id="26" idx="0"/>
          </p:cNvCxnSpPr>
          <p:nvPr/>
        </p:nvCxnSpPr>
        <p:spPr bwMode="auto">
          <a:xfrm>
            <a:off x="4410075" y="3412272"/>
            <a:ext cx="1333500" cy="95017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6" name="Straight Arrow Connector 45"/>
          <p:cNvCxnSpPr>
            <a:stCxn id="26" idx="2"/>
            <a:endCxn id="31" idx="0"/>
          </p:cNvCxnSpPr>
          <p:nvPr/>
        </p:nvCxnSpPr>
        <p:spPr bwMode="auto">
          <a:xfrm flipH="1">
            <a:off x="4105275" y="4947225"/>
            <a:ext cx="1638300" cy="74872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9" name="Straight Arrow Connector 48"/>
          <p:cNvCxnSpPr>
            <a:stCxn id="30" idx="2"/>
            <a:endCxn id="31" idx="0"/>
          </p:cNvCxnSpPr>
          <p:nvPr/>
        </p:nvCxnSpPr>
        <p:spPr bwMode="auto">
          <a:xfrm>
            <a:off x="1924050" y="3869472"/>
            <a:ext cx="2181225" cy="182647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Oval 17"/>
          <p:cNvSpPr/>
          <p:nvPr/>
        </p:nvSpPr>
        <p:spPr>
          <a:xfrm>
            <a:off x="6024775" y="2607704"/>
            <a:ext cx="2252449" cy="1623718"/>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266275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Logical design</a:t>
            </a:r>
            <a:endParaRPr lang="en-GB" dirty="0"/>
          </a:p>
        </p:txBody>
      </p:sp>
      <p:sp>
        <p:nvSpPr>
          <p:cNvPr id="3" name="Content Placeholder 2"/>
          <p:cNvSpPr>
            <a:spLocks noGrp="1"/>
          </p:cNvSpPr>
          <p:nvPr>
            <p:ph idx="1"/>
          </p:nvPr>
        </p:nvSpPr>
        <p:spPr/>
        <p:txBody>
          <a:bodyPr/>
          <a:lstStyle/>
          <a:p>
            <a:r>
              <a:rPr lang="en-GB" dirty="0" smtClean="0"/>
              <a:t>Normalisation</a:t>
            </a:r>
          </a:p>
          <a:p>
            <a:pPr marL="0" indent="0">
              <a:buNone/>
            </a:pPr>
            <a:r>
              <a:rPr lang="en-GB" dirty="0" smtClean="0">
                <a:solidFill>
                  <a:srgbClr val="000000"/>
                </a:solidFill>
              </a:rPr>
              <a:t>Make a List of all data items (un-normalised)</a:t>
            </a:r>
          </a:p>
          <a:p>
            <a:pPr marL="0" indent="0">
              <a:spcBef>
                <a:spcPts val="600"/>
              </a:spcBef>
              <a:buNone/>
            </a:pPr>
            <a:r>
              <a:rPr lang="en-GB" dirty="0" smtClean="0">
                <a:solidFill>
                  <a:srgbClr val="000000"/>
                </a:solidFill>
              </a:rPr>
              <a:t>1</a:t>
            </a:r>
            <a:r>
              <a:rPr lang="en-GB" baseline="30000" dirty="0" smtClean="0">
                <a:solidFill>
                  <a:srgbClr val="000000"/>
                </a:solidFill>
              </a:rPr>
              <a:t>st</a:t>
            </a:r>
            <a:r>
              <a:rPr lang="en-GB" dirty="0" smtClean="0">
                <a:solidFill>
                  <a:srgbClr val="000000"/>
                </a:solidFill>
              </a:rPr>
              <a:t> Normal form</a:t>
            </a:r>
          </a:p>
          <a:p>
            <a:pPr marL="0" indent="0">
              <a:spcBef>
                <a:spcPts val="600"/>
              </a:spcBef>
              <a:buNone/>
            </a:pPr>
            <a:r>
              <a:rPr lang="en-GB" dirty="0"/>
              <a:t>	</a:t>
            </a:r>
            <a:r>
              <a:rPr lang="en-GB" dirty="0" smtClean="0"/>
              <a:t>Isolate repeating data items</a:t>
            </a:r>
          </a:p>
          <a:p>
            <a:pPr marL="0" indent="0">
              <a:spcBef>
                <a:spcPts val="600"/>
              </a:spcBef>
              <a:buNone/>
            </a:pPr>
            <a:r>
              <a:rPr lang="en-GB" dirty="0" smtClean="0">
                <a:solidFill>
                  <a:srgbClr val="000000"/>
                </a:solidFill>
              </a:rPr>
              <a:t>2</a:t>
            </a:r>
            <a:r>
              <a:rPr lang="en-GB" baseline="30000" dirty="0" smtClean="0">
                <a:solidFill>
                  <a:srgbClr val="000000"/>
                </a:solidFill>
              </a:rPr>
              <a:t>nd</a:t>
            </a:r>
            <a:r>
              <a:rPr lang="en-GB" dirty="0" smtClean="0">
                <a:solidFill>
                  <a:srgbClr val="000000"/>
                </a:solidFill>
              </a:rPr>
              <a:t> Normal form</a:t>
            </a:r>
          </a:p>
          <a:p>
            <a:pPr marL="0" indent="0">
              <a:spcBef>
                <a:spcPts val="600"/>
              </a:spcBef>
              <a:buNone/>
            </a:pPr>
            <a:r>
              <a:rPr lang="en-GB" dirty="0"/>
              <a:t>	</a:t>
            </a:r>
            <a:r>
              <a:rPr lang="en-GB" dirty="0" smtClean="0"/>
              <a:t>Isolate partially dependent data items </a:t>
            </a:r>
          </a:p>
          <a:p>
            <a:pPr marL="0" indent="0">
              <a:spcBef>
                <a:spcPts val="600"/>
              </a:spcBef>
              <a:buNone/>
            </a:pPr>
            <a:r>
              <a:rPr lang="en-GB" dirty="0" smtClean="0">
                <a:solidFill>
                  <a:srgbClr val="000000"/>
                </a:solidFill>
              </a:rPr>
              <a:t>3</a:t>
            </a:r>
            <a:r>
              <a:rPr lang="en-GB" baseline="30000" dirty="0" smtClean="0">
                <a:solidFill>
                  <a:srgbClr val="000000"/>
                </a:solidFill>
              </a:rPr>
              <a:t>rd</a:t>
            </a:r>
            <a:r>
              <a:rPr lang="en-GB" dirty="0" smtClean="0">
                <a:solidFill>
                  <a:srgbClr val="000000"/>
                </a:solidFill>
              </a:rPr>
              <a:t> Normal form</a:t>
            </a:r>
          </a:p>
          <a:p>
            <a:pPr marL="0" indent="0">
              <a:spcBef>
                <a:spcPts val="600"/>
              </a:spcBef>
              <a:buNone/>
            </a:pPr>
            <a:r>
              <a:rPr lang="en-GB" dirty="0"/>
              <a:t>	</a:t>
            </a:r>
            <a:r>
              <a:rPr lang="en-GB" dirty="0" smtClean="0"/>
              <a:t>Isolate non-dependent data items</a:t>
            </a:r>
          </a:p>
          <a:p>
            <a:pPr marL="0" indent="0">
              <a:spcBef>
                <a:spcPts val="600"/>
              </a:spcBef>
              <a:buNone/>
            </a:pPr>
            <a:r>
              <a:rPr lang="en-GB" dirty="0" smtClean="0">
                <a:solidFill>
                  <a:srgbClr val="000000"/>
                </a:solidFill>
              </a:rPr>
              <a:t>Optimisation.</a:t>
            </a:r>
          </a:p>
          <a:p>
            <a:pPr marL="0" indent="0">
              <a:spcBef>
                <a:spcPts val="600"/>
              </a:spcBef>
              <a:buNone/>
            </a:pPr>
            <a:r>
              <a:rPr lang="en-GB" dirty="0"/>
              <a:t>	</a:t>
            </a:r>
            <a:r>
              <a:rPr lang="en-GB" dirty="0" smtClean="0"/>
              <a:t>Tidy up!</a:t>
            </a:r>
            <a:endParaRPr lang="en-GB" dirty="0"/>
          </a:p>
        </p:txBody>
      </p:sp>
    </p:spTree>
    <p:extLst>
      <p:ext uri="{BB962C8B-B14F-4D97-AF65-F5344CB8AC3E}">
        <p14:creationId xmlns:p14="http://schemas.microsoft.com/office/powerpoint/2010/main" val="39718122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Logical design</a:t>
            </a:r>
            <a:endParaRPr lang="en-GB" dirty="0"/>
          </a:p>
        </p:txBody>
      </p:sp>
      <p:sp>
        <p:nvSpPr>
          <p:cNvPr id="3" name="Content Placeholder 2"/>
          <p:cNvSpPr>
            <a:spLocks noGrp="1"/>
          </p:cNvSpPr>
          <p:nvPr>
            <p:ph idx="1"/>
          </p:nvPr>
        </p:nvSpPr>
        <p:spPr/>
        <p:txBody>
          <a:bodyPr/>
          <a:lstStyle/>
          <a:p>
            <a:r>
              <a:rPr lang="en-GB" dirty="0" smtClean="0"/>
              <a:t>Un-normalised data</a:t>
            </a:r>
          </a:p>
          <a:p>
            <a:pPr marL="0" indent="0">
              <a:buNone/>
            </a:pPr>
            <a:r>
              <a:rPr lang="en-GB" dirty="0" smtClean="0"/>
              <a:t>Consider this report:</a:t>
            </a:r>
          </a:p>
          <a:p>
            <a:pPr marL="0" indent="0">
              <a:buNone/>
            </a:pPr>
            <a:r>
              <a:rPr lang="en-GB" dirty="0" smtClean="0">
                <a:solidFill>
                  <a:srgbClr val="000000"/>
                </a:solidFill>
              </a:rPr>
              <a:t>Training schedule</a:t>
            </a:r>
          </a:p>
          <a:p>
            <a:pPr marL="0" indent="0">
              <a:buNone/>
            </a:pPr>
            <a:r>
              <a:rPr lang="en-GB" sz="1400" u="sng" dirty="0" smtClean="0">
                <a:solidFill>
                  <a:srgbClr val="000000"/>
                </a:solidFill>
              </a:rPr>
              <a:t>ID	Name		Gender	Company	Company name</a:t>
            </a:r>
          </a:p>
          <a:p>
            <a:pPr marL="0" indent="0">
              <a:buNone/>
            </a:pPr>
            <a:r>
              <a:rPr lang="en-GB" sz="1400" dirty="0" smtClean="0">
                <a:solidFill>
                  <a:srgbClr val="000000"/>
                </a:solidFill>
              </a:rPr>
              <a:t>123456	Joe Brown		M	A100	Acme widgets Ltd</a:t>
            </a:r>
          </a:p>
          <a:p>
            <a:pPr marL="0" indent="0">
              <a:buNone/>
            </a:pPr>
            <a:endParaRPr lang="en-GB" sz="1400" dirty="0">
              <a:solidFill>
                <a:srgbClr val="000000"/>
              </a:solidFill>
            </a:endParaRPr>
          </a:p>
          <a:p>
            <a:pPr marL="0" indent="0">
              <a:buNone/>
            </a:pPr>
            <a:r>
              <a:rPr lang="en-GB" sz="1400" u="sng" dirty="0" smtClean="0">
                <a:solidFill>
                  <a:srgbClr val="000000"/>
                </a:solidFill>
              </a:rPr>
              <a:t>Code	Name			Date	Venue		Duration</a:t>
            </a:r>
          </a:p>
          <a:p>
            <a:pPr marL="0" indent="0">
              <a:buNone/>
            </a:pPr>
            <a:r>
              <a:rPr lang="en-GB" sz="1400" dirty="0" smtClean="0">
                <a:solidFill>
                  <a:srgbClr val="000000"/>
                </a:solidFill>
              </a:rPr>
              <a:t>PF	Programming foundation	04/05/15	</a:t>
            </a:r>
            <a:r>
              <a:rPr lang="en-GB" sz="1400" dirty="0" err="1" smtClean="0">
                <a:solidFill>
                  <a:srgbClr val="000000"/>
                </a:solidFill>
              </a:rPr>
              <a:t>Rosebery</a:t>
            </a:r>
            <a:r>
              <a:rPr lang="en-GB" sz="1400" dirty="0" smtClean="0">
                <a:solidFill>
                  <a:srgbClr val="000000"/>
                </a:solidFill>
              </a:rPr>
              <a:t>		5</a:t>
            </a:r>
          </a:p>
          <a:p>
            <a:pPr marL="0" indent="0">
              <a:buNone/>
            </a:pPr>
            <a:r>
              <a:rPr lang="en-GB" sz="1400" dirty="0" smtClean="0">
                <a:solidFill>
                  <a:srgbClr val="000000"/>
                </a:solidFill>
              </a:rPr>
              <a:t>JV	Java fundamentals		11/05/15	</a:t>
            </a:r>
            <a:r>
              <a:rPr lang="en-GB" sz="1400" dirty="0" err="1" smtClean="0">
                <a:solidFill>
                  <a:srgbClr val="000000"/>
                </a:solidFill>
              </a:rPr>
              <a:t>Rosebery</a:t>
            </a:r>
            <a:r>
              <a:rPr lang="en-GB" sz="1400" dirty="0" smtClean="0">
                <a:solidFill>
                  <a:srgbClr val="000000"/>
                </a:solidFill>
              </a:rPr>
              <a:t>		15</a:t>
            </a:r>
          </a:p>
          <a:p>
            <a:pPr marL="0" indent="0">
              <a:buNone/>
            </a:pPr>
            <a:r>
              <a:rPr lang="en-GB" sz="1400" dirty="0" smtClean="0">
                <a:solidFill>
                  <a:srgbClr val="000000"/>
                </a:solidFill>
              </a:rPr>
              <a:t>SAD	Systems analysis &amp; design	01/06/15	Maidenhead	5</a:t>
            </a:r>
          </a:p>
          <a:p>
            <a:pPr marL="0" indent="0">
              <a:buNone/>
            </a:pPr>
            <a:r>
              <a:rPr lang="en-GB" sz="1400" dirty="0" smtClean="0">
                <a:solidFill>
                  <a:srgbClr val="000000"/>
                </a:solidFill>
              </a:rPr>
              <a:t>DM	Data Modelling		08/06/15	Slough		5</a:t>
            </a:r>
          </a:p>
        </p:txBody>
      </p:sp>
    </p:spTree>
    <p:extLst>
      <p:ext uri="{BB962C8B-B14F-4D97-AF65-F5344CB8AC3E}">
        <p14:creationId xmlns:p14="http://schemas.microsoft.com/office/powerpoint/2010/main" val="29451189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Logical design</a:t>
            </a:r>
            <a:endParaRPr lang="en-GB" dirty="0"/>
          </a:p>
        </p:txBody>
      </p:sp>
      <p:sp>
        <p:nvSpPr>
          <p:cNvPr id="3" name="Content Placeholder 2"/>
          <p:cNvSpPr>
            <a:spLocks noGrp="1"/>
          </p:cNvSpPr>
          <p:nvPr>
            <p:ph idx="1"/>
          </p:nvPr>
        </p:nvSpPr>
        <p:spPr/>
        <p:txBody>
          <a:bodyPr/>
          <a:lstStyle/>
          <a:p>
            <a:r>
              <a:rPr lang="en-GB" dirty="0" smtClean="0"/>
              <a:t>Un-normalised data</a:t>
            </a:r>
          </a:p>
          <a:p>
            <a:pPr marL="0" indent="0">
              <a:buNone/>
            </a:pPr>
            <a:r>
              <a:rPr lang="en-GB" sz="1800" dirty="0" smtClean="0">
                <a:solidFill>
                  <a:srgbClr val="000000"/>
                </a:solidFill>
              </a:rPr>
              <a:t>**ID</a:t>
            </a:r>
          </a:p>
          <a:p>
            <a:pPr marL="0" indent="0">
              <a:buNone/>
            </a:pPr>
            <a:r>
              <a:rPr lang="en-GB" sz="1800" dirty="0" smtClean="0">
                <a:solidFill>
                  <a:srgbClr val="000000"/>
                </a:solidFill>
              </a:rPr>
              <a:t>Name (Student)</a:t>
            </a:r>
          </a:p>
          <a:p>
            <a:pPr marL="0" indent="0">
              <a:buNone/>
            </a:pPr>
            <a:r>
              <a:rPr lang="en-GB" sz="1800" dirty="0" smtClean="0">
                <a:solidFill>
                  <a:srgbClr val="000000"/>
                </a:solidFill>
              </a:rPr>
              <a:t>Gender</a:t>
            </a:r>
          </a:p>
          <a:p>
            <a:pPr marL="0" indent="0">
              <a:buNone/>
            </a:pPr>
            <a:r>
              <a:rPr lang="en-GB" sz="1800" dirty="0" smtClean="0">
                <a:solidFill>
                  <a:srgbClr val="000000"/>
                </a:solidFill>
              </a:rPr>
              <a:t>Company</a:t>
            </a:r>
          </a:p>
          <a:p>
            <a:pPr marL="0" indent="0">
              <a:buNone/>
            </a:pPr>
            <a:r>
              <a:rPr lang="en-GB" sz="1800" dirty="0" smtClean="0">
                <a:solidFill>
                  <a:srgbClr val="000000"/>
                </a:solidFill>
              </a:rPr>
              <a:t>Company name</a:t>
            </a:r>
          </a:p>
          <a:p>
            <a:pPr marL="0" indent="0">
              <a:buNone/>
            </a:pPr>
            <a:r>
              <a:rPr lang="en-GB" sz="1800" dirty="0" smtClean="0">
                <a:solidFill>
                  <a:srgbClr val="000000"/>
                </a:solidFill>
              </a:rPr>
              <a:t>Code</a:t>
            </a:r>
          </a:p>
          <a:p>
            <a:pPr marL="0" indent="0">
              <a:buNone/>
            </a:pPr>
            <a:r>
              <a:rPr lang="en-GB" sz="1800" dirty="0" smtClean="0">
                <a:solidFill>
                  <a:srgbClr val="000000"/>
                </a:solidFill>
              </a:rPr>
              <a:t>Name (Course)</a:t>
            </a:r>
          </a:p>
          <a:p>
            <a:pPr marL="0" indent="0">
              <a:buNone/>
            </a:pPr>
            <a:r>
              <a:rPr lang="en-GB" sz="1800" dirty="0" smtClean="0">
                <a:solidFill>
                  <a:srgbClr val="000000"/>
                </a:solidFill>
              </a:rPr>
              <a:t>Date			Repeating group of data items</a:t>
            </a:r>
          </a:p>
          <a:p>
            <a:pPr marL="0" indent="0">
              <a:buNone/>
            </a:pPr>
            <a:r>
              <a:rPr lang="en-GB" sz="1800" dirty="0" smtClean="0">
                <a:solidFill>
                  <a:srgbClr val="000000"/>
                </a:solidFill>
              </a:rPr>
              <a:t>Venue</a:t>
            </a:r>
          </a:p>
          <a:p>
            <a:pPr marL="0" indent="0">
              <a:buNone/>
            </a:pPr>
            <a:r>
              <a:rPr lang="en-GB" sz="1800" dirty="0" smtClean="0">
                <a:solidFill>
                  <a:srgbClr val="000000"/>
                </a:solidFill>
              </a:rPr>
              <a:t>Duration				** this is the primary key (unique)</a:t>
            </a:r>
            <a:endParaRPr lang="en-GB" sz="1800" dirty="0">
              <a:solidFill>
                <a:srgbClr val="000000"/>
              </a:solidFill>
            </a:endParaRPr>
          </a:p>
        </p:txBody>
      </p:sp>
      <p:sp>
        <p:nvSpPr>
          <p:cNvPr id="4" name="Right Brace 3"/>
          <p:cNvSpPr/>
          <p:nvPr/>
        </p:nvSpPr>
        <p:spPr bwMode="auto">
          <a:xfrm>
            <a:off x="2266950" y="4305300"/>
            <a:ext cx="457200" cy="209550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94511895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Logical design</a:t>
            </a:r>
            <a:endParaRPr lang="en-GB" dirty="0"/>
          </a:p>
        </p:txBody>
      </p:sp>
      <p:sp>
        <p:nvSpPr>
          <p:cNvPr id="3" name="Content Placeholder 2"/>
          <p:cNvSpPr>
            <a:spLocks noGrp="1"/>
          </p:cNvSpPr>
          <p:nvPr>
            <p:ph idx="1"/>
          </p:nvPr>
        </p:nvSpPr>
        <p:spPr/>
        <p:txBody>
          <a:bodyPr/>
          <a:lstStyle/>
          <a:p>
            <a:r>
              <a:rPr lang="en-GB" dirty="0" smtClean="0"/>
              <a:t>1</a:t>
            </a:r>
            <a:r>
              <a:rPr lang="en-GB" baseline="30000" dirty="0" smtClean="0"/>
              <a:t>st</a:t>
            </a:r>
            <a:r>
              <a:rPr lang="en-GB" dirty="0" smtClean="0"/>
              <a:t> Normal form – isolate repeated data items</a:t>
            </a:r>
          </a:p>
          <a:p>
            <a:pPr marL="0" indent="0">
              <a:buNone/>
            </a:pPr>
            <a:r>
              <a:rPr lang="en-GB" sz="1800" u="sng" dirty="0" smtClean="0">
                <a:solidFill>
                  <a:srgbClr val="000000"/>
                </a:solidFill>
              </a:rPr>
              <a:t>Un-normalised data</a:t>
            </a:r>
            <a:r>
              <a:rPr lang="en-GB" sz="1800" dirty="0" smtClean="0">
                <a:solidFill>
                  <a:srgbClr val="000000"/>
                </a:solidFill>
              </a:rPr>
              <a:t>			</a:t>
            </a:r>
            <a:r>
              <a:rPr lang="en-GB" sz="1800" u="sng" dirty="0" smtClean="0">
                <a:solidFill>
                  <a:srgbClr val="000000"/>
                </a:solidFill>
              </a:rPr>
              <a:t>1NF</a:t>
            </a:r>
            <a:endParaRPr lang="en-GB" sz="1800" u="sng" dirty="0">
              <a:solidFill>
                <a:srgbClr val="000000"/>
              </a:solidFill>
            </a:endParaRPr>
          </a:p>
          <a:p>
            <a:pPr marL="0" indent="0">
              <a:spcBef>
                <a:spcPts val="300"/>
              </a:spcBef>
              <a:buNone/>
            </a:pPr>
            <a:r>
              <a:rPr lang="en-GB" sz="1400" dirty="0" smtClean="0">
                <a:solidFill>
                  <a:srgbClr val="000000"/>
                </a:solidFill>
              </a:rPr>
              <a:t>**ID					Student relation (table)</a:t>
            </a:r>
          </a:p>
          <a:p>
            <a:pPr marL="0" indent="0">
              <a:spcBef>
                <a:spcPts val="300"/>
              </a:spcBef>
              <a:buNone/>
            </a:pPr>
            <a:r>
              <a:rPr lang="en-GB" sz="1400" dirty="0" smtClean="0">
                <a:solidFill>
                  <a:srgbClr val="000000"/>
                </a:solidFill>
              </a:rPr>
              <a:t>Student Name					**ID</a:t>
            </a:r>
          </a:p>
          <a:p>
            <a:pPr marL="0" indent="0">
              <a:spcBef>
                <a:spcPts val="300"/>
              </a:spcBef>
              <a:buNone/>
            </a:pPr>
            <a:r>
              <a:rPr lang="en-GB" sz="1400" dirty="0" smtClean="0">
                <a:solidFill>
                  <a:srgbClr val="000000"/>
                </a:solidFill>
              </a:rPr>
              <a:t>Gender					</a:t>
            </a:r>
            <a:r>
              <a:rPr lang="en-GB" sz="1400" dirty="0">
                <a:solidFill>
                  <a:srgbClr val="000000"/>
                </a:solidFill>
              </a:rPr>
              <a:t>	Student </a:t>
            </a:r>
            <a:r>
              <a:rPr lang="en-GB" sz="1400" dirty="0" smtClean="0">
                <a:solidFill>
                  <a:srgbClr val="000000"/>
                </a:solidFill>
              </a:rPr>
              <a:t>name</a:t>
            </a:r>
          </a:p>
          <a:p>
            <a:pPr marL="0" indent="0">
              <a:spcBef>
                <a:spcPts val="300"/>
              </a:spcBef>
              <a:buNone/>
            </a:pPr>
            <a:r>
              <a:rPr lang="en-GB" sz="1400" dirty="0" smtClean="0">
                <a:solidFill>
                  <a:srgbClr val="000000"/>
                </a:solidFill>
              </a:rPr>
              <a:t>Company						Gender</a:t>
            </a:r>
          </a:p>
          <a:p>
            <a:pPr marL="0" indent="0">
              <a:spcBef>
                <a:spcPts val="300"/>
              </a:spcBef>
              <a:buNone/>
            </a:pPr>
            <a:r>
              <a:rPr lang="en-GB" sz="1400" dirty="0" smtClean="0">
                <a:solidFill>
                  <a:srgbClr val="000000"/>
                </a:solidFill>
              </a:rPr>
              <a:t>Company Name				</a:t>
            </a:r>
            <a:r>
              <a:rPr lang="en-GB" sz="1400" dirty="0">
                <a:solidFill>
                  <a:srgbClr val="000000"/>
                </a:solidFill>
              </a:rPr>
              <a:t>	</a:t>
            </a:r>
            <a:r>
              <a:rPr lang="en-GB" sz="1400" dirty="0" smtClean="0">
                <a:solidFill>
                  <a:srgbClr val="000000"/>
                </a:solidFill>
              </a:rPr>
              <a:t>Company</a:t>
            </a:r>
          </a:p>
          <a:p>
            <a:pPr marL="0" indent="0">
              <a:spcBef>
                <a:spcPts val="300"/>
              </a:spcBef>
              <a:buNone/>
            </a:pPr>
            <a:r>
              <a:rPr lang="en-GB" sz="1400" dirty="0" smtClean="0">
                <a:solidFill>
                  <a:srgbClr val="000000"/>
                </a:solidFill>
              </a:rPr>
              <a:t>Code						</a:t>
            </a:r>
            <a:r>
              <a:rPr lang="en-GB" sz="1400" dirty="0">
                <a:solidFill>
                  <a:srgbClr val="000000"/>
                </a:solidFill>
              </a:rPr>
              <a:t>Company Name</a:t>
            </a:r>
            <a:endParaRPr lang="en-GB" sz="1400" dirty="0" smtClean="0">
              <a:solidFill>
                <a:srgbClr val="000000"/>
              </a:solidFill>
            </a:endParaRPr>
          </a:p>
          <a:p>
            <a:pPr marL="0" indent="0">
              <a:spcBef>
                <a:spcPts val="300"/>
              </a:spcBef>
              <a:buNone/>
            </a:pPr>
            <a:r>
              <a:rPr lang="en-GB" sz="1400" dirty="0" smtClean="0">
                <a:solidFill>
                  <a:srgbClr val="000000"/>
                </a:solidFill>
              </a:rPr>
              <a:t>Course Name					</a:t>
            </a:r>
          </a:p>
          <a:p>
            <a:pPr marL="0" indent="0">
              <a:spcBef>
                <a:spcPts val="300"/>
              </a:spcBef>
              <a:buNone/>
            </a:pPr>
            <a:r>
              <a:rPr lang="en-GB" sz="1400" dirty="0" smtClean="0">
                <a:solidFill>
                  <a:srgbClr val="000000"/>
                </a:solidFill>
              </a:rPr>
              <a:t>Date					Course attended relation</a:t>
            </a:r>
          </a:p>
          <a:p>
            <a:pPr marL="0" indent="0">
              <a:spcBef>
                <a:spcPts val="300"/>
              </a:spcBef>
              <a:buNone/>
            </a:pPr>
            <a:r>
              <a:rPr lang="en-GB" sz="1400" dirty="0" smtClean="0">
                <a:solidFill>
                  <a:srgbClr val="000000"/>
                </a:solidFill>
              </a:rPr>
              <a:t>Venue						**ID</a:t>
            </a:r>
          </a:p>
          <a:p>
            <a:pPr marL="0" indent="0">
              <a:spcBef>
                <a:spcPts val="300"/>
              </a:spcBef>
              <a:buNone/>
            </a:pPr>
            <a:r>
              <a:rPr lang="en-GB" sz="1400" dirty="0" smtClean="0">
                <a:solidFill>
                  <a:srgbClr val="000000"/>
                </a:solidFill>
              </a:rPr>
              <a:t>Duration						**Course code</a:t>
            </a:r>
          </a:p>
          <a:p>
            <a:pPr marL="0" indent="0">
              <a:spcBef>
                <a:spcPts val="300"/>
              </a:spcBef>
              <a:buNone/>
            </a:pPr>
            <a:r>
              <a:rPr lang="en-GB" sz="1400" dirty="0">
                <a:solidFill>
                  <a:srgbClr val="000000"/>
                </a:solidFill>
              </a:rPr>
              <a:t>	</a:t>
            </a:r>
            <a:r>
              <a:rPr lang="en-GB" sz="1400" dirty="0" smtClean="0">
                <a:solidFill>
                  <a:srgbClr val="000000"/>
                </a:solidFill>
              </a:rPr>
              <a:t>					Course Name</a:t>
            </a:r>
          </a:p>
          <a:p>
            <a:pPr marL="0" indent="0">
              <a:spcBef>
                <a:spcPts val="300"/>
              </a:spcBef>
              <a:buNone/>
            </a:pPr>
            <a:r>
              <a:rPr lang="en-GB" sz="1400" dirty="0">
                <a:solidFill>
                  <a:srgbClr val="000000"/>
                </a:solidFill>
              </a:rPr>
              <a:t>	</a:t>
            </a:r>
            <a:r>
              <a:rPr lang="en-GB" sz="1400" dirty="0" smtClean="0">
                <a:solidFill>
                  <a:srgbClr val="000000"/>
                </a:solidFill>
              </a:rPr>
              <a:t>					Date</a:t>
            </a:r>
          </a:p>
          <a:p>
            <a:pPr marL="0" indent="0">
              <a:spcBef>
                <a:spcPts val="300"/>
              </a:spcBef>
              <a:buNone/>
            </a:pPr>
            <a:r>
              <a:rPr lang="en-GB" sz="1400" dirty="0">
                <a:solidFill>
                  <a:srgbClr val="000000"/>
                </a:solidFill>
              </a:rPr>
              <a:t>	</a:t>
            </a:r>
            <a:r>
              <a:rPr lang="en-GB" sz="1400" dirty="0" smtClean="0">
                <a:solidFill>
                  <a:srgbClr val="000000"/>
                </a:solidFill>
              </a:rPr>
              <a:t>					Venue</a:t>
            </a:r>
          </a:p>
          <a:p>
            <a:pPr marL="0" indent="0">
              <a:spcBef>
                <a:spcPts val="300"/>
              </a:spcBef>
              <a:buNone/>
            </a:pPr>
            <a:r>
              <a:rPr lang="en-GB" sz="1400" dirty="0">
                <a:solidFill>
                  <a:srgbClr val="000000"/>
                </a:solidFill>
              </a:rPr>
              <a:t>	</a:t>
            </a:r>
            <a:r>
              <a:rPr lang="en-GB" sz="1400" dirty="0" smtClean="0">
                <a:solidFill>
                  <a:srgbClr val="000000"/>
                </a:solidFill>
              </a:rPr>
              <a:t>					Duration</a:t>
            </a:r>
            <a:endParaRPr lang="en-GB" sz="1400" dirty="0">
              <a:solidFill>
                <a:srgbClr val="000000"/>
              </a:solidFill>
            </a:endParaRPr>
          </a:p>
        </p:txBody>
      </p:sp>
      <p:cxnSp>
        <p:nvCxnSpPr>
          <p:cNvPr id="5" name="Straight Connector 4"/>
          <p:cNvCxnSpPr/>
          <p:nvPr/>
        </p:nvCxnSpPr>
        <p:spPr bwMode="auto">
          <a:xfrm>
            <a:off x="3714750" y="1790700"/>
            <a:ext cx="0" cy="4552950"/>
          </a:xfrm>
          <a:prstGeom prst="line">
            <a:avLst/>
          </a:prstGeom>
          <a:solidFill>
            <a:schemeClr val="accent1"/>
          </a:solidFill>
          <a:ln w="9525"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29451189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Logical design</a:t>
            </a:r>
            <a:endParaRPr lang="en-GB" dirty="0"/>
          </a:p>
        </p:txBody>
      </p:sp>
      <p:sp>
        <p:nvSpPr>
          <p:cNvPr id="3" name="Content Placeholder 2"/>
          <p:cNvSpPr>
            <a:spLocks noGrp="1"/>
          </p:cNvSpPr>
          <p:nvPr>
            <p:ph idx="1"/>
          </p:nvPr>
        </p:nvSpPr>
        <p:spPr/>
        <p:txBody>
          <a:bodyPr/>
          <a:lstStyle/>
          <a:p>
            <a:r>
              <a:rPr lang="en-GB" dirty="0" smtClean="0"/>
              <a:t>Now do exercise 9</a:t>
            </a:r>
            <a:endParaRPr lang="en-GB" dirty="0"/>
          </a:p>
        </p:txBody>
      </p:sp>
    </p:spTree>
    <p:extLst>
      <p:ext uri="{BB962C8B-B14F-4D97-AF65-F5344CB8AC3E}">
        <p14:creationId xmlns:p14="http://schemas.microsoft.com/office/powerpoint/2010/main" val="140248601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Logical design</a:t>
            </a:r>
            <a:endParaRPr lang="en-GB" dirty="0"/>
          </a:p>
        </p:txBody>
      </p:sp>
      <p:sp>
        <p:nvSpPr>
          <p:cNvPr id="3" name="Content Placeholder 2"/>
          <p:cNvSpPr>
            <a:spLocks noGrp="1"/>
          </p:cNvSpPr>
          <p:nvPr>
            <p:ph idx="1"/>
          </p:nvPr>
        </p:nvSpPr>
        <p:spPr/>
        <p:txBody>
          <a:bodyPr/>
          <a:lstStyle/>
          <a:p>
            <a:r>
              <a:rPr lang="en-GB" dirty="0" smtClean="0"/>
              <a:t>2</a:t>
            </a:r>
            <a:r>
              <a:rPr lang="en-GB" baseline="30000" dirty="0" smtClean="0"/>
              <a:t>nd</a:t>
            </a:r>
            <a:r>
              <a:rPr lang="en-GB" dirty="0" smtClean="0"/>
              <a:t> Normal form – isolate partially dependent items</a:t>
            </a:r>
          </a:p>
          <a:p>
            <a:pPr marL="0" indent="0">
              <a:buNone/>
            </a:pPr>
            <a:r>
              <a:rPr lang="en-GB" sz="1800" u="sng" dirty="0" smtClean="0">
                <a:solidFill>
                  <a:srgbClr val="000000"/>
                </a:solidFill>
              </a:rPr>
              <a:t>1NF</a:t>
            </a:r>
            <a:r>
              <a:rPr lang="en-GB" sz="1800" dirty="0" smtClean="0">
                <a:solidFill>
                  <a:srgbClr val="000000"/>
                </a:solidFill>
              </a:rPr>
              <a:t>		</a:t>
            </a:r>
            <a:r>
              <a:rPr lang="en-GB" sz="1800" dirty="0">
                <a:solidFill>
                  <a:srgbClr val="000000"/>
                </a:solidFill>
              </a:rPr>
              <a:t>			</a:t>
            </a:r>
            <a:r>
              <a:rPr lang="en-GB" sz="1800" u="sng" dirty="0" smtClean="0">
                <a:solidFill>
                  <a:srgbClr val="000000"/>
                </a:solidFill>
              </a:rPr>
              <a:t>2NF</a:t>
            </a:r>
            <a:endParaRPr lang="en-GB" sz="1800" u="sng" dirty="0">
              <a:solidFill>
                <a:srgbClr val="000000"/>
              </a:solidFill>
            </a:endParaRPr>
          </a:p>
          <a:p>
            <a:pPr marL="0" indent="0">
              <a:spcBef>
                <a:spcPts val="300"/>
              </a:spcBef>
              <a:buNone/>
            </a:pPr>
            <a:r>
              <a:rPr lang="en-GB" sz="1200" dirty="0" smtClean="0">
                <a:solidFill>
                  <a:srgbClr val="000000"/>
                </a:solidFill>
              </a:rPr>
              <a:t>Student </a:t>
            </a:r>
            <a:r>
              <a:rPr lang="en-GB" sz="1200" dirty="0">
                <a:solidFill>
                  <a:srgbClr val="000000"/>
                </a:solidFill>
              </a:rPr>
              <a:t>relation (table</a:t>
            </a:r>
            <a:r>
              <a:rPr lang="en-GB" sz="1200" dirty="0" smtClean="0">
                <a:solidFill>
                  <a:srgbClr val="000000"/>
                </a:solidFill>
              </a:rPr>
              <a:t>)				Student</a:t>
            </a:r>
            <a:endParaRPr lang="en-GB" sz="1200" dirty="0">
              <a:solidFill>
                <a:srgbClr val="000000"/>
              </a:solidFill>
            </a:endParaRPr>
          </a:p>
          <a:p>
            <a:pPr marL="0" indent="0">
              <a:spcBef>
                <a:spcPts val="300"/>
              </a:spcBef>
              <a:buNone/>
            </a:pPr>
            <a:r>
              <a:rPr lang="en-GB" sz="1200" dirty="0" smtClean="0">
                <a:solidFill>
                  <a:srgbClr val="000000"/>
                </a:solidFill>
              </a:rPr>
              <a:t>	</a:t>
            </a:r>
            <a:r>
              <a:rPr lang="en-GB" sz="1200" dirty="0">
                <a:solidFill>
                  <a:srgbClr val="000000"/>
                </a:solidFill>
              </a:rPr>
              <a:t> **</a:t>
            </a:r>
            <a:r>
              <a:rPr lang="en-GB" sz="1200" dirty="0" smtClean="0">
                <a:solidFill>
                  <a:srgbClr val="000000"/>
                </a:solidFill>
              </a:rPr>
              <a:t>ID				</a:t>
            </a:r>
            <a:r>
              <a:rPr lang="en-GB" sz="1200" dirty="0">
                <a:solidFill>
                  <a:srgbClr val="000000"/>
                </a:solidFill>
              </a:rPr>
              <a:t> </a:t>
            </a:r>
            <a:r>
              <a:rPr lang="en-GB" sz="1200" dirty="0" smtClean="0">
                <a:solidFill>
                  <a:srgbClr val="000000"/>
                </a:solidFill>
              </a:rPr>
              <a:t>	**</a:t>
            </a:r>
            <a:r>
              <a:rPr lang="en-GB" sz="1200" dirty="0">
                <a:solidFill>
                  <a:srgbClr val="000000"/>
                </a:solidFill>
              </a:rPr>
              <a:t>ID</a:t>
            </a:r>
          </a:p>
          <a:p>
            <a:pPr marL="0" indent="0">
              <a:spcBef>
                <a:spcPts val="300"/>
              </a:spcBef>
              <a:buNone/>
            </a:pPr>
            <a:r>
              <a:rPr lang="en-GB" sz="1200" dirty="0">
                <a:solidFill>
                  <a:srgbClr val="000000"/>
                </a:solidFill>
              </a:rPr>
              <a:t>	Student </a:t>
            </a:r>
            <a:r>
              <a:rPr lang="en-GB" sz="1200" dirty="0" smtClean="0">
                <a:solidFill>
                  <a:srgbClr val="000000"/>
                </a:solidFill>
              </a:rPr>
              <a:t>name				</a:t>
            </a:r>
            <a:r>
              <a:rPr lang="en-GB" sz="1200" dirty="0">
                <a:solidFill>
                  <a:srgbClr val="000000"/>
                </a:solidFill>
              </a:rPr>
              <a:t> Student name</a:t>
            </a:r>
          </a:p>
          <a:p>
            <a:pPr marL="0" indent="0">
              <a:spcBef>
                <a:spcPts val="300"/>
              </a:spcBef>
              <a:buNone/>
            </a:pPr>
            <a:r>
              <a:rPr lang="en-GB" sz="1200" dirty="0">
                <a:solidFill>
                  <a:srgbClr val="000000"/>
                </a:solidFill>
              </a:rPr>
              <a:t>	</a:t>
            </a:r>
            <a:r>
              <a:rPr lang="en-GB" sz="1200" dirty="0" smtClean="0">
                <a:solidFill>
                  <a:srgbClr val="000000"/>
                </a:solidFill>
              </a:rPr>
              <a:t>Gender					</a:t>
            </a:r>
            <a:r>
              <a:rPr lang="en-GB" sz="1200" dirty="0">
                <a:solidFill>
                  <a:srgbClr val="000000"/>
                </a:solidFill>
              </a:rPr>
              <a:t> Gender</a:t>
            </a:r>
          </a:p>
          <a:p>
            <a:pPr marL="0" indent="0">
              <a:spcBef>
                <a:spcPts val="300"/>
              </a:spcBef>
              <a:buNone/>
            </a:pPr>
            <a:r>
              <a:rPr lang="en-GB" sz="1200" dirty="0" smtClean="0">
                <a:solidFill>
                  <a:srgbClr val="000000"/>
                </a:solidFill>
              </a:rPr>
              <a:t>	Company					</a:t>
            </a:r>
            <a:r>
              <a:rPr lang="en-GB" sz="1200" dirty="0">
                <a:solidFill>
                  <a:srgbClr val="000000"/>
                </a:solidFill>
              </a:rPr>
              <a:t> Company</a:t>
            </a:r>
          </a:p>
          <a:p>
            <a:pPr marL="0" indent="0">
              <a:spcBef>
                <a:spcPts val="300"/>
              </a:spcBef>
              <a:buNone/>
            </a:pPr>
            <a:r>
              <a:rPr lang="en-GB" sz="1200" dirty="0">
                <a:solidFill>
                  <a:srgbClr val="000000"/>
                </a:solidFill>
              </a:rPr>
              <a:t>	Company </a:t>
            </a:r>
            <a:r>
              <a:rPr lang="en-GB" sz="1200" dirty="0" smtClean="0">
                <a:solidFill>
                  <a:srgbClr val="000000"/>
                </a:solidFill>
              </a:rPr>
              <a:t>Name				</a:t>
            </a:r>
            <a:r>
              <a:rPr lang="en-GB" sz="1200" dirty="0">
                <a:solidFill>
                  <a:srgbClr val="000000"/>
                </a:solidFill>
              </a:rPr>
              <a:t> Company Name</a:t>
            </a:r>
          </a:p>
          <a:p>
            <a:pPr marL="0" indent="0">
              <a:spcBef>
                <a:spcPts val="300"/>
              </a:spcBef>
              <a:buNone/>
            </a:pPr>
            <a:r>
              <a:rPr lang="en-GB" sz="1200" dirty="0">
                <a:solidFill>
                  <a:srgbClr val="000000"/>
                </a:solidFill>
              </a:rPr>
              <a:t>					</a:t>
            </a:r>
          </a:p>
          <a:p>
            <a:pPr marL="0" indent="0">
              <a:spcBef>
                <a:spcPts val="300"/>
              </a:spcBef>
              <a:buNone/>
            </a:pPr>
            <a:r>
              <a:rPr lang="en-GB" sz="1200" dirty="0" smtClean="0">
                <a:solidFill>
                  <a:srgbClr val="000000"/>
                </a:solidFill>
              </a:rPr>
              <a:t>Course </a:t>
            </a:r>
            <a:r>
              <a:rPr lang="en-GB" sz="1200" dirty="0">
                <a:solidFill>
                  <a:srgbClr val="000000"/>
                </a:solidFill>
              </a:rPr>
              <a:t>attended </a:t>
            </a:r>
            <a:r>
              <a:rPr lang="en-GB" sz="1200" dirty="0" smtClean="0">
                <a:solidFill>
                  <a:srgbClr val="000000"/>
                </a:solidFill>
              </a:rPr>
              <a:t>relation				Course attended</a:t>
            </a:r>
            <a:endParaRPr lang="en-GB" sz="1200" dirty="0">
              <a:solidFill>
                <a:srgbClr val="000000"/>
              </a:solidFill>
            </a:endParaRPr>
          </a:p>
          <a:p>
            <a:pPr marL="0" indent="0">
              <a:spcBef>
                <a:spcPts val="300"/>
              </a:spcBef>
              <a:buNone/>
            </a:pPr>
            <a:r>
              <a:rPr lang="en-GB" sz="1200" dirty="0">
                <a:solidFill>
                  <a:srgbClr val="000000"/>
                </a:solidFill>
              </a:rPr>
              <a:t>	**</a:t>
            </a:r>
            <a:r>
              <a:rPr lang="en-GB" sz="1200" dirty="0" smtClean="0">
                <a:solidFill>
                  <a:srgbClr val="000000"/>
                </a:solidFill>
              </a:rPr>
              <a:t>ID					</a:t>
            </a:r>
            <a:r>
              <a:rPr lang="en-GB" sz="1200" dirty="0">
                <a:solidFill>
                  <a:srgbClr val="000000"/>
                </a:solidFill>
              </a:rPr>
              <a:t> **ID</a:t>
            </a:r>
          </a:p>
          <a:p>
            <a:pPr marL="0" indent="0">
              <a:spcBef>
                <a:spcPts val="300"/>
              </a:spcBef>
              <a:buNone/>
            </a:pPr>
            <a:r>
              <a:rPr lang="en-GB" sz="1200" dirty="0">
                <a:solidFill>
                  <a:srgbClr val="000000"/>
                </a:solidFill>
              </a:rPr>
              <a:t>	**Course </a:t>
            </a:r>
            <a:r>
              <a:rPr lang="en-GB" sz="1200" dirty="0" smtClean="0">
                <a:solidFill>
                  <a:srgbClr val="000000"/>
                </a:solidFill>
              </a:rPr>
              <a:t>code				</a:t>
            </a:r>
            <a:r>
              <a:rPr lang="en-GB" sz="1200" dirty="0">
                <a:solidFill>
                  <a:srgbClr val="000000"/>
                </a:solidFill>
              </a:rPr>
              <a:t> **Course code</a:t>
            </a:r>
          </a:p>
          <a:p>
            <a:pPr marL="0" indent="0">
              <a:spcBef>
                <a:spcPts val="300"/>
              </a:spcBef>
              <a:buNone/>
            </a:pPr>
            <a:r>
              <a:rPr lang="en-GB" sz="1200" dirty="0" smtClean="0">
                <a:solidFill>
                  <a:srgbClr val="000000"/>
                </a:solidFill>
              </a:rPr>
              <a:t>	Course Name				</a:t>
            </a:r>
            <a:r>
              <a:rPr lang="en-GB" sz="1200" dirty="0">
                <a:solidFill>
                  <a:srgbClr val="000000"/>
                </a:solidFill>
              </a:rPr>
              <a:t> Date</a:t>
            </a:r>
          </a:p>
          <a:p>
            <a:pPr marL="0" indent="0">
              <a:spcBef>
                <a:spcPts val="300"/>
              </a:spcBef>
              <a:buNone/>
            </a:pPr>
            <a:r>
              <a:rPr lang="en-GB" sz="1200" dirty="0">
                <a:solidFill>
                  <a:srgbClr val="000000"/>
                </a:solidFill>
              </a:rPr>
              <a:t>	</a:t>
            </a:r>
            <a:r>
              <a:rPr lang="en-GB" sz="1200" dirty="0" smtClean="0">
                <a:solidFill>
                  <a:srgbClr val="000000"/>
                </a:solidFill>
              </a:rPr>
              <a:t>Date					</a:t>
            </a:r>
            <a:r>
              <a:rPr lang="en-GB" sz="1200" dirty="0">
                <a:solidFill>
                  <a:srgbClr val="000000"/>
                </a:solidFill>
              </a:rPr>
              <a:t> </a:t>
            </a:r>
            <a:r>
              <a:rPr lang="en-GB" sz="1200" dirty="0" smtClean="0">
                <a:solidFill>
                  <a:srgbClr val="000000"/>
                </a:solidFill>
              </a:rPr>
              <a:t>Venue</a:t>
            </a:r>
            <a:endParaRPr lang="en-GB" sz="1200" dirty="0">
              <a:solidFill>
                <a:srgbClr val="000000"/>
              </a:solidFill>
            </a:endParaRPr>
          </a:p>
          <a:p>
            <a:pPr marL="0" indent="0">
              <a:spcBef>
                <a:spcPts val="300"/>
              </a:spcBef>
              <a:buNone/>
            </a:pPr>
            <a:r>
              <a:rPr lang="en-GB" sz="1200" dirty="0">
                <a:solidFill>
                  <a:srgbClr val="000000"/>
                </a:solidFill>
              </a:rPr>
              <a:t>	</a:t>
            </a:r>
            <a:r>
              <a:rPr lang="en-GB" sz="1200" dirty="0" smtClean="0">
                <a:solidFill>
                  <a:srgbClr val="000000"/>
                </a:solidFill>
              </a:rPr>
              <a:t>Venue				</a:t>
            </a:r>
            <a:endParaRPr lang="en-GB" sz="1200" dirty="0">
              <a:solidFill>
                <a:srgbClr val="000000"/>
              </a:solidFill>
            </a:endParaRPr>
          </a:p>
          <a:p>
            <a:pPr marL="0" indent="0">
              <a:spcBef>
                <a:spcPts val="300"/>
              </a:spcBef>
              <a:buNone/>
            </a:pPr>
            <a:r>
              <a:rPr lang="en-GB" sz="1200" dirty="0">
                <a:solidFill>
                  <a:srgbClr val="000000"/>
                </a:solidFill>
              </a:rPr>
              <a:t>	</a:t>
            </a:r>
            <a:r>
              <a:rPr lang="en-GB" sz="1200" dirty="0" smtClean="0">
                <a:solidFill>
                  <a:srgbClr val="000000"/>
                </a:solidFill>
              </a:rPr>
              <a:t>Duration				Course</a:t>
            </a:r>
          </a:p>
          <a:p>
            <a:pPr marL="0" indent="0">
              <a:spcBef>
                <a:spcPts val="300"/>
              </a:spcBef>
              <a:buNone/>
            </a:pPr>
            <a:r>
              <a:rPr lang="en-GB" sz="1200" dirty="0">
                <a:solidFill>
                  <a:srgbClr val="000000"/>
                </a:solidFill>
              </a:rPr>
              <a:t>	</a:t>
            </a:r>
            <a:r>
              <a:rPr lang="en-GB" sz="1200" dirty="0" smtClean="0">
                <a:solidFill>
                  <a:srgbClr val="000000"/>
                </a:solidFill>
              </a:rPr>
              <a:t>					**Course code</a:t>
            </a:r>
          </a:p>
          <a:p>
            <a:pPr marL="0" indent="0">
              <a:spcBef>
                <a:spcPts val="300"/>
              </a:spcBef>
              <a:buNone/>
            </a:pPr>
            <a:r>
              <a:rPr lang="en-GB" sz="1200" dirty="0">
                <a:solidFill>
                  <a:srgbClr val="000000"/>
                </a:solidFill>
              </a:rPr>
              <a:t>	</a:t>
            </a:r>
            <a:r>
              <a:rPr lang="en-GB" sz="1200" dirty="0" smtClean="0">
                <a:solidFill>
                  <a:srgbClr val="000000"/>
                </a:solidFill>
              </a:rPr>
              <a:t>					Course name</a:t>
            </a:r>
          </a:p>
          <a:p>
            <a:pPr marL="0" indent="0">
              <a:spcBef>
                <a:spcPts val="300"/>
              </a:spcBef>
              <a:buNone/>
            </a:pPr>
            <a:r>
              <a:rPr lang="en-GB" sz="1200" dirty="0">
                <a:solidFill>
                  <a:srgbClr val="000000"/>
                </a:solidFill>
              </a:rPr>
              <a:t>	</a:t>
            </a:r>
            <a:r>
              <a:rPr lang="en-GB" sz="1200" dirty="0" smtClean="0">
                <a:solidFill>
                  <a:srgbClr val="000000"/>
                </a:solidFill>
              </a:rPr>
              <a:t>					Duration</a:t>
            </a:r>
            <a:endParaRPr lang="en-GB" sz="1200" dirty="0">
              <a:solidFill>
                <a:srgbClr val="000000"/>
              </a:solidFill>
            </a:endParaRPr>
          </a:p>
        </p:txBody>
      </p:sp>
      <p:sp>
        <p:nvSpPr>
          <p:cNvPr id="9" name="Rectangle 8"/>
          <p:cNvSpPr/>
          <p:nvPr/>
        </p:nvSpPr>
        <p:spPr bwMode="auto">
          <a:xfrm>
            <a:off x="1085850" y="4419600"/>
            <a:ext cx="1333500" cy="20955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charset="0"/>
            </a:endParaRPr>
          </a:p>
        </p:txBody>
      </p:sp>
      <p:sp>
        <p:nvSpPr>
          <p:cNvPr id="10" name="Rectangle 9"/>
          <p:cNvSpPr/>
          <p:nvPr/>
        </p:nvSpPr>
        <p:spPr bwMode="auto">
          <a:xfrm>
            <a:off x="1085850" y="4667250"/>
            <a:ext cx="1333500" cy="20955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1085850" y="5448300"/>
            <a:ext cx="1333500" cy="20955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charset="0"/>
            </a:endParaRPr>
          </a:p>
        </p:txBody>
      </p:sp>
      <p:cxnSp>
        <p:nvCxnSpPr>
          <p:cNvPr id="15" name="Elbow Connector 14"/>
          <p:cNvCxnSpPr>
            <a:stCxn id="9" idx="3"/>
            <a:endCxn id="11" idx="3"/>
          </p:cNvCxnSpPr>
          <p:nvPr/>
        </p:nvCxnSpPr>
        <p:spPr bwMode="auto">
          <a:xfrm>
            <a:off x="2419350" y="4524375"/>
            <a:ext cx="12700" cy="1028700"/>
          </a:xfrm>
          <a:prstGeom prst="bentConnector3">
            <a:avLst>
              <a:gd name="adj1" fmla="val 1800000"/>
            </a:avLst>
          </a:prstGeom>
          <a:solidFill>
            <a:schemeClr val="accent1"/>
          </a:solidFill>
          <a:ln w="9525" cap="flat" cmpd="sng" algn="ctr">
            <a:solidFill>
              <a:srgbClr val="FF0000"/>
            </a:solidFill>
            <a:prstDash val="solid"/>
            <a:round/>
            <a:headEnd type="none" w="med" len="med"/>
            <a:tailEnd type="none" w="med" len="med"/>
          </a:ln>
          <a:effectLst/>
        </p:spPr>
      </p:cxnSp>
      <p:cxnSp>
        <p:nvCxnSpPr>
          <p:cNvPr id="18" name="Elbow Connector 17"/>
          <p:cNvCxnSpPr>
            <a:stCxn id="9" idx="3"/>
            <a:endCxn id="10" idx="3"/>
          </p:cNvCxnSpPr>
          <p:nvPr/>
        </p:nvCxnSpPr>
        <p:spPr bwMode="auto">
          <a:xfrm>
            <a:off x="2419350" y="4524375"/>
            <a:ext cx="12700" cy="247650"/>
          </a:xfrm>
          <a:prstGeom prst="bentConnector3">
            <a:avLst>
              <a:gd name="adj1" fmla="val 1800000"/>
            </a:avLst>
          </a:prstGeom>
          <a:solidFill>
            <a:schemeClr val="accent1"/>
          </a:solidFill>
          <a:ln w="9525" cap="flat" cmpd="sng" algn="ctr">
            <a:solidFill>
              <a:srgbClr val="FF0000"/>
            </a:solidFill>
            <a:prstDash val="solid"/>
            <a:round/>
            <a:headEnd type="none" w="med" len="med"/>
            <a:tailEnd type="none" w="med" len="med"/>
          </a:ln>
          <a:effectLst/>
        </p:spPr>
      </p:cxnSp>
      <p:cxnSp>
        <p:nvCxnSpPr>
          <p:cNvPr id="22" name="Straight Connector 21"/>
          <p:cNvCxnSpPr/>
          <p:nvPr/>
        </p:nvCxnSpPr>
        <p:spPr bwMode="auto">
          <a:xfrm>
            <a:off x="3714750" y="1790700"/>
            <a:ext cx="0" cy="4552950"/>
          </a:xfrm>
          <a:prstGeom prst="line">
            <a:avLst/>
          </a:prstGeom>
          <a:solidFill>
            <a:schemeClr val="accent1"/>
          </a:solidFill>
          <a:ln w="9525"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29451189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Logical design</a:t>
            </a:r>
            <a:endParaRPr lang="en-GB" dirty="0"/>
          </a:p>
        </p:txBody>
      </p:sp>
      <p:sp>
        <p:nvSpPr>
          <p:cNvPr id="3" name="Content Placeholder 2"/>
          <p:cNvSpPr>
            <a:spLocks noGrp="1"/>
          </p:cNvSpPr>
          <p:nvPr>
            <p:ph idx="1"/>
          </p:nvPr>
        </p:nvSpPr>
        <p:spPr/>
        <p:txBody>
          <a:bodyPr/>
          <a:lstStyle/>
          <a:p>
            <a:r>
              <a:rPr lang="en-GB" dirty="0" smtClean="0"/>
              <a:t>Now do exercise 10</a:t>
            </a:r>
            <a:endParaRPr lang="en-GB" dirty="0"/>
          </a:p>
        </p:txBody>
      </p:sp>
    </p:spTree>
    <p:extLst>
      <p:ext uri="{BB962C8B-B14F-4D97-AF65-F5344CB8AC3E}">
        <p14:creationId xmlns:p14="http://schemas.microsoft.com/office/powerpoint/2010/main" val="259531785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Logical design</a:t>
            </a:r>
            <a:endParaRPr lang="en-GB" dirty="0"/>
          </a:p>
        </p:txBody>
      </p:sp>
      <p:sp>
        <p:nvSpPr>
          <p:cNvPr id="3" name="Content Placeholder 2"/>
          <p:cNvSpPr>
            <a:spLocks noGrp="1"/>
          </p:cNvSpPr>
          <p:nvPr>
            <p:ph idx="1"/>
          </p:nvPr>
        </p:nvSpPr>
        <p:spPr/>
        <p:txBody>
          <a:bodyPr/>
          <a:lstStyle/>
          <a:p>
            <a:r>
              <a:rPr lang="en-GB" dirty="0" smtClean="0"/>
              <a:t>3rd Normal form – isolate non-dependent items</a:t>
            </a:r>
          </a:p>
          <a:p>
            <a:pPr marL="0" indent="0">
              <a:buNone/>
            </a:pPr>
            <a:r>
              <a:rPr lang="en-GB" sz="1800" u="sng" dirty="0" smtClean="0">
                <a:solidFill>
                  <a:srgbClr val="000000"/>
                </a:solidFill>
              </a:rPr>
              <a:t>2NF</a:t>
            </a:r>
            <a:r>
              <a:rPr lang="en-GB" sz="1800" dirty="0" smtClean="0">
                <a:solidFill>
                  <a:srgbClr val="000000"/>
                </a:solidFill>
              </a:rPr>
              <a:t>		</a:t>
            </a:r>
            <a:r>
              <a:rPr lang="en-GB" sz="1800" dirty="0">
                <a:solidFill>
                  <a:srgbClr val="000000"/>
                </a:solidFill>
              </a:rPr>
              <a:t>			</a:t>
            </a:r>
            <a:r>
              <a:rPr lang="en-GB" sz="1800" u="sng" dirty="0" smtClean="0">
                <a:solidFill>
                  <a:srgbClr val="000000"/>
                </a:solidFill>
              </a:rPr>
              <a:t>3NF</a:t>
            </a:r>
            <a:endParaRPr lang="en-GB" sz="1800" u="sng" dirty="0">
              <a:solidFill>
                <a:srgbClr val="000000"/>
              </a:solidFill>
            </a:endParaRPr>
          </a:p>
          <a:p>
            <a:pPr marL="0" indent="0">
              <a:spcBef>
                <a:spcPts val="300"/>
              </a:spcBef>
              <a:buNone/>
            </a:pPr>
            <a:r>
              <a:rPr lang="en-GB" sz="1200" dirty="0" smtClean="0">
                <a:solidFill>
                  <a:srgbClr val="000000"/>
                </a:solidFill>
              </a:rPr>
              <a:t>Student					Student</a:t>
            </a:r>
            <a:endParaRPr lang="en-GB" sz="1200" dirty="0">
              <a:solidFill>
                <a:srgbClr val="000000"/>
              </a:solidFill>
            </a:endParaRPr>
          </a:p>
          <a:p>
            <a:pPr marL="0" indent="0">
              <a:spcBef>
                <a:spcPts val="300"/>
              </a:spcBef>
              <a:buNone/>
            </a:pPr>
            <a:r>
              <a:rPr lang="en-GB" sz="1200" dirty="0" smtClean="0">
                <a:solidFill>
                  <a:srgbClr val="000000"/>
                </a:solidFill>
              </a:rPr>
              <a:t> 	**ID					**ID</a:t>
            </a:r>
            <a:endParaRPr lang="en-GB" sz="1200" dirty="0">
              <a:solidFill>
                <a:srgbClr val="000000"/>
              </a:solidFill>
            </a:endParaRPr>
          </a:p>
          <a:p>
            <a:pPr marL="0" indent="0">
              <a:spcBef>
                <a:spcPts val="300"/>
              </a:spcBef>
              <a:buNone/>
            </a:pPr>
            <a:r>
              <a:rPr lang="en-GB" sz="1200" dirty="0" smtClean="0">
                <a:solidFill>
                  <a:srgbClr val="000000"/>
                </a:solidFill>
              </a:rPr>
              <a:t>	Student name				Student name</a:t>
            </a:r>
            <a:endParaRPr lang="en-GB" sz="1200" dirty="0">
              <a:solidFill>
                <a:srgbClr val="000000"/>
              </a:solidFill>
            </a:endParaRPr>
          </a:p>
          <a:p>
            <a:pPr marL="0" indent="0">
              <a:spcBef>
                <a:spcPts val="300"/>
              </a:spcBef>
              <a:buNone/>
            </a:pPr>
            <a:r>
              <a:rPr lang="en-GB" sz="1200" dirty="0">
                <a:solidFill>
                  <a:srgbClr val="000000"/>
                </a:solidFill>
              </a:rPr>
              <a:t>	</a:t>
            </a:r>
            <a:r>
              <a:rPr lang="en-GB" sz="1200" dirty="0" smtClean="0">
                <a:solidFill>
                  <a:srgbClr val="000000"/>
                </a:solidFill>
              </a:rPr>
              <a:t>Gender					Gender</a:t>
            </a:r>
            <a:endParaRPr lang="en-GB" sz="1200" dirty="0">
              <a:solidFill>
                <a:srgbClr val="000000"/>
              </a:solidFill>
            </a:endParaRPr>
          </a:p>
          <a:p>
            <a:pPr marL="0" indent="0">
              <a:spcBef>
                <a:spcPts val="300"/>
              </a:spcBef>
              <a:buNone/>
            </a:pPr>
            <a:r>
              <a:rPr lang="en-GB" sz="1200" dirty="0" smtClean="0">
                <a:solidFill>
                  <a:srgbClr val="000000"/>
                </a:solidFill>
              </a:rPr>
              <a:t>	Company					*Company  </a:t>
            </a:r>
            <a:r>
              <a:rPr lang="en-GB" sz="1200" dirty="0" smtClean="0">
                <a:solidFill>
                  <a:srgbClr val="FF0000"/>
                </a:solidFill>
              </a:rPr>
              <a:t>(‘*’ denotes a </a:t>
            </a:r>
            <a:r>
              <a:rPr lang="en-GB" sz="1200" i="1" dirty="0" smtClean="0">
                <a:solidFill>
                  <a:srgbClr val="FF0000"/>
                </a:solidFill>
              </a:rPr>
              <a:t>foreign </a:t>
            </a:r>
            <a:r>
              <a:rPr lang="en-GB" sz="1200" dirty="0" smtClean="0">
                <a:solidFill>
                  <a:srgbClr val="FF0000"/>
                </a:solidFill>
              </a:rPr>
              <a:t>key)</a:t>
            </a:r>
            <a:endParaRPr lang="en-GB" sz="1200" dirty="0">
              <a:solidFill>
                <a:srgbClr val="000000"/>
              </a:solidFill>
            </a:endParaRPr>
          </a:p>
          <a:p>
            <a:pPr marL="0" indent="0">
              <a:spcBef>
                <a:spcPts val="300"/>
              </a:spcBef>
              <a:buNone/>
            </a:pPr>
            <a:r>
              <a:rPr lang="en-GB" sz="1200" dirty="0">
                <a:solidFill>
                  <a:srgbClr val="000000"/>
                </a:solidFill>
              </a:rPr>
              <a:t>	</a:t>
            </a:r>
            <a:r>
              <a:rPr lang="en-GB" sz="1200" dirty="0" smtClean="0">
                <a:solidFill>
                  <a:srgbClr val="000000"/>
                </a:solidFill>
              </a:rPr>
              <a:t>Company Name			</a:t>
            </a:r>
            <a:r>
              <a:rPr lang="en-GB" sz="1200" dirty="0">
                <a:solidFill>
                  <a:srgbClr val="000000"/>
                </a:solidFill>
              </a:rPr>
              <a:t> Company</a:t>
            </a:r>
          </a:p>
          <a:p>
            <a:pPr marL="0" indent="0">
              <a:spcBef>
                <a:spcPts val="300"/>
              </a:spcBef>
              <a:buNone/>
            </a:pPr>
            <a:r>
              <a:rPr lang="en-GB" sz="1200" dirty="0">
                <a:solidFill>
                  <a:srgbClr val="000000"/>
                </a:solidFill>
              </a:rPr>
              <a:t>					</a:t>
            </a:r>
            <a:r>
              <a:rPr lang="en-GB" sz="1200" dirty="0" smtClean="0">
                <a:solidFill>
                  <a:srgbClr val="000000"/>
                </a:solidFill>
              </a:rPr>
              <a:t>	</a:t>
            </a:r>
            <a:r>
              <a:rPr lang="en-GB" sz="1200" dirty="0">
                <a:solidFill>
                  <a:srgbClr val="000000"/>
                </a:solidFill>
              </a:rPr>
              <a:t> **Company</a:t>
            </a:r>
          </a:p>
          <a:p>
            <a:pPr marL="0" indent="0">
              <a:spcBef>
                <a:spcPts val="300"/>
              </a:spcBef>
              <a:buNone/>
            </a:pPr>
            <a:r>
              <a:rPr lang="en-GB" sz="1200" dirty="0" smtClean="0">
                <a:solidFill>
                  <a:srgbClr val="000000"/>
                </a:solidFill>
              </a:rPr>
              <a:t>Course attended					</a:t>
            </a:r>
            <a:r>
              <a:rPr lang="en-GB" sz="1200" dirty="0">
                <a:solidFill>
                  <a:srgbClr val="000000"/>
                </a:solidFill>
              </a:rPr>
              <a:t> Company name</a:t>
            </a:r>
          </a:p>
          <a:p>
            <a:pPr marL="0" indent="0">
              <a:spcBef>
                <a:spcPts val="300"/>
              </a:spcBef>
              <a:buNone/>
            </a:pPr>
            <a:r>
              <a:rPr lang="en-GB" sz="1200" dirty="0">
                <a:solidFill>
                  <a:srgbClr val="000000"/>
                </a:solidFill>
              </a:rPr>
              <a:t>	**</a:t>
            </a:r>
            <a:r>
              <a:rPr lang="en-GB" sz="1200" dirty="0" smtClean="0">
                <a:solidFill>
                  <a:srgbClr val="000000"/>
                </a:solidFill>
              </a:rPr>
              <a:t>ID				</a:t>
            </a:r>
            <a:r>
              <a:rPr lang="en-GB" sz="1200" dirty="0">
                <a:solidFill>
                  <a:srgbClr val="000000"/>
                </a:solidFill>
              </a:rPr>
              <a:t> Course </a:t>
            </a:r>
            <a:r>
              <a:rPr lang="en-GB" sz="1200" dirty="0" smtClean="0">
                <a:solidFill>
                  <a:srgbClr val="000000"/>
                </a:solidFill>
              </a:rPr>
              <a:t>attended	</a:t>
            </a:r>
            <a:endParaRPr lang="en-GB" sz="1200" dirty="0">
              <a:solidFill>
                <a:srgbClr val="000000"/>
              </a:solidFill>
            </a:endParaRPr>
          </a:p>
          <a:p>
            <a:pPr marL="0" indent="0">
              <a:spcBef>
                <a:spcPts val="300"/>
              </a:spcBef>
              <a:buNone/>
            </a:pPr>
            <a:r>
              <a:rPr lang="en-GB" sz="1200" dirty="0">
                <a:solidFill>
                  <a:srgbClr val="000000"/>
                </a:solidFill>
              </a:rPr>
              <a:t>	**Course </a:t>
            </a:r>
            <a:r>
              <a:rPr lang="en-GB" sz="1200" dirty="0" smtClean="0">
                <a:solidFill>
                  <a:srgbClr val="000000"/>
                </a:solidFill>
              </a:rPr>
              <a:t>code				</a:t>
            </a:r>
            <a:r>
              <a:rPr lang="en-GB" sz="1200" dirty="0">
                <a:solidFill>
                  <a:srgbClr val="000000"/>
                </a:solidFill>
              </a:rPr>
              <a:t> **ID</a:t>
            </a:r>
          </a:p>
          <a:p>
            <a:pPr marL="0" indent="0">
              <a:spcBef>
                <a:spcPts val="300"/>
              </a:spcBef>
              <a:buNone/>
            </a:pPr>
            <a:r>
              <a:rPr lang="en-GB" sz="1200" dirty="0" smtClean="0">
                <a:solidFill>
                  <a:srgbClr val="000000"/>
                </a:solidFill>
              </a:rPr>
              <a:t>	Date					</a:t>
            </a:r>
            <a:r>
              <a:rPr lang="en-GB" sz="1200" dirty="0">
                <a:solidFill>
                  <a:srgbClr val="000000"/>
                </a:solidFill>
              </a:rPr>
              <a:t> **Course code</a:t>
            </a:r>
          </a:p>
          <a:p>
            <a:pPr marL="0" indent="0">
              <a:spcBef>
                <a:spcPts val="300"/>
              </a:spcBef>
              <a:buNone/>
            </a:pPr>
            <a:r>
              <a:rPr lang="en-GB" sz="1200" dirty="0">
                <a:solidFill>
                  <a:srgbClr val="000000"/>
                </a:solidFill>
              </a:rPr>
              <a:t>	</a:t>
            </a:r>
            <a:r>
              <a:rPr lang="en-GB" sz="1200" dirty="0" smtClean="0">
                <a:solidFill>
                  <a:srgbClr val="000000"/>
                </a:solidFill>
              </a:rPr>
              <a:t>Venue					</a:t>
            </a:r>
            <a:r>
              <a:rPr lang="en-GB" sz="1200" dirty="0">
                <a:solidFill>
                  <a:srgbClr val="000000"/>
                </a:solidFill>
              </a:rPr>
              <a:t> Date</a:t>
            </a:r>
          </a:p>
          <a:p>
            <a:pPr marL="0" indent="0">
              <a:spcBef>
                <a:spcPts val="300"/>
              </a:spcBef>
              <a:buNone/>
            </a:pPr>
            <a:r>
              <a:rPr lang="en-GB" sz="1200" dirty="0">
                <a:solidFill>
                  <a:srgbClr val="000000"/>
                </a:solidFill>
              </a:rPr>
              <a:t>	</a:t>
            </a:r>
            <a:r>
              <a:rPr lang="en-GB" sz="1200" dirty="0" smtClean="0">
                <a:solidFill>
                  <a:srgbClr val="000000"/>
                </a:solidFill>
              </a:rPr>
              <a:t>					</a:t>
            </a:r>
            <a:r>
              <a:rPr lang="en-GB" sz="1200" dirty="0">
                <a:solidFill>
                  <a:srgbClr val="000000"/>
                </a:solidFill>
              </a:rPr>
              <a:t> </a:t>
            </a:r>
            <a:r>
              <a:rPr lang="en-GB" sz="1200" dirty="0" smtClean="0">
                <a:solidFill>
                  <a:srgbClr val="000000"/>
                </a:solidFill>
              </a:rPr>
              <a:t>Venue</a:t>
            </a:r>
          </a:p>
          <a:p>
            <a:pPr marL="0" indent="0">
              <a:spcBef>
                <a:spcPts val="300"/>
              </a:spcBef>
              <a:buNone/>
            </a:pPr>
            <a:r>
              <a:rPr lang="en-GB" sz="1200" dirty="0" smtClean="0">
                <a:solidFill>
                  <a:srgbClr val="000000"/>
                </a:solidFill>
              </a:rPr>
              <a:t>Course					</a:t>
            </a:r>
            <a:r>
              <a:rPr lang="en-GB" sz="1200" dirty="0">
                <a:solidFill>
                  <a:srgbClr val="000000"/>
                </a:solidFill>
              </a:rPr>
              <a:t> Course </a:t>
            </a:r>
            <a:r>
              <a:rPr lang="en-GB" sz="1200" dirty="0" smtClean="0">
                <a:solidFill>
                  <a:srgbClr val="000000"/>
                </a:solidFill>
              </a:rPr>
              <a:t>	</a:t>
            </a:r>
          </a:p>
          <a:p>
            <a:pPr marL="0" indent="0">
              <a:spcBef>
                <a:spcPts val="300"/>
              </a:spcBef>
              <a:buNone/>
            </a:pPr>
            <a:r>
              <a:rPr lang="en-GB" sz="1200" dirty="0" smtClean="0">
                <a:solidFill>
                  <a:srgbClr val="000000"/>
                </a:solidFill>
              </a:rPr>
              <a:t>	**Course code				</a:t>
            </a:r>
            <a:r>
              <a:rPr lang="en-GB" sz="1200" dirty="0">
                <a:solidFill>
                  <a:srgbClr val="000000"/>
                </a:solidFill>
              </a:rPr>
              <a:t> **Course code</a:t>
            </a:r>
            <a:endParaRPr lang="en-GB" sz="1200" dirty="0" smtClean="0">
              <a:solidFill>
                <a:srgbClr val="000000"/>
              </a:solidFill>
            </a:endParaRPr>
          </a:p>
          <a:p>
            <a:pPr marL="0" indent="0">
              <a:spcBef>
                <a:spcPts val="300"/>
              </a:spcBef>
              <a:buNone/>
            </a:pPr>
            <a:r>
              <a:rPr lang="en-GB" sz="1200" dirty="0" smtClean="0">
                <a:solidFill>
                  <a:srgbClr val="000000"/>
                </a:solidFill>
              </a:rPr>
              <a:t>	Course name				Course name</a:t>
            </a:r>
          </a:p>
          <a:p>
            <a:pPr marL="0" indent="0">
              <a:spcBef>
                <a:spcPts val="300"/>
              </a:spcBef>
              <a:buNone/>
            </a:pPr>
            <a:r>
              <a:rPr lang="en-GB" sz="1200" dirty="0" smtClean="0">
                <a:solidFill>
                  <a:srgbClr val="000000"/>
                </a:solidFill>
              </a:rPr>
              <a:t>	Duration					Duration</a:t>
            </a:r>
          </a:p>
          <a:p>
            <a:pPr marL="0" indent="0">
              <a:spcBef>
                <a:spcPts val="300"/>
              </a:spcBef>
              <a:buNone/>
            </a:pPr>
            <a:r>
              <a:rPr lang="en-GB" sz="1200" dirty="0">
                <a:solidFill>
                  <a:srgbClr val="000000"/>
                </a:solidFill>
              </a:rPr>
              <a:t>	</a:t>
            </a:r>
            <a:r>
              <a:rPr lang="en-GB" sz="1200" dirty="0" smtClean="0">
                <a:solidFill>
                  <a:srgbClr val="000000"/>
                </a:solidFill>
              </a:rPr>
              <a:t>					</a:t>
            </a:r>
            <a:endParaRPr lang="en-GB" sz="1200" dirty="0">
              <a:solidFill>
                <a:srgbClr val="000000"/>
              </a:solidFill>
            </a:endParaRPr>
          </a:p>
        </p:txBody>
      </p:sp>
      <p:sp>
        <p:nvSpPr>
          <p:cNvPr id="9" name="Rectangle 8"/>
          <p:cNvSpPr/>
          <p:nvPr/>
        </p:nvSpPr>
        <p:spPr bwMode="auto">
          <a:xfrm>
            <a:off x="1085850" y="3143250"/>
            <a:ext cx="933450" cy="24765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charset="0"/>
            </a:endParaRPr>
          </a:p>
        </p:txBody>
      </p:sp>
      <p:sp>
        <p:nvSpPr>
          <p:cNvPr id="10" name="Rectangle 9"/>
          <p:cNvSpPr/>
          <p:nvPr/>
        </p:nvSpPr>
        <p:spPr bwMode="auto">
          <a:xfrm>
            <a:off x="1085850" y="3390900"/>
            <a:ext cx="1333500" cy="20955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charset="0"/>
            </a:endParaRPr>
          </a:p>
        </p:txBody>
      </p:sp>
      <p:cxnSp>
        <p:nvCxnSpPr>
          <p:cNvPr id="15" name="Elbow Connector 14"/>
          <p:cNvCxnSpPr>
            <a:stCxn id="9" idx="3"/>
            <a:endCxn id="10" idx="3"/>
          </p:cNvCxnSpPr>
          <p:nvPr/>
        </p:nvCxnSpPr>
        <p:spPr bwMode="auto">
          <a:xfrm>
            <a:off x="2019300" y="3267075"/>
            <a:ext cx="400050" cy="228600"/>
          </a:xfrm>
          <a:prstGeom prst="bentConnector3">
            <a:avLst>
              <a:gd name="adj1" fmla="val 157143"/>
            </a:avLst>
          </a:prstGeom>
          <a:solidFill>
            <a:schemeClr val="accent1"/>
          </a:solidFill>
          <a:ln w="9525" cap="flat" cmpd="sng" algn="ctr">
            <a:solidFill>
              <a:srgbClr val="FF0000"/>
            </a:solidFill>
            <a:prstDash val="solid"/>
            <a:round/>
            <a:headEnd type="none" w="med" len="med"/>
            <a:tailEnd type="none" w="med" len="med"/>
          </a:ln>
          <a:effectLst/>
        </p:spPr>
      </p:cxnSp>
      <p:cxnSp>
        <p:nvCxnSpPr>
          <p:cNvPr id="13" name="Straight Connector 12"/>
          <p:cNvCxnSpPr/>
          <p:nvPr/>
        </p:nvCxnSpPr>
        <p:spPr bwMode="auto">
          <a:xfrm>
            <a:off x="3714750" y="1790700"/>
            <a:ext cx="0" cy="4552950"/>
          </a:xfrm>
          <a:prstGeom prst="line">
            <a:avLst/>
          </a:prstGeom>
          <a:solidFill>
            <a:schemeClr val="accent1"/>
          </a:solidFill>
          <a:ln w="9525"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11013021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Logical design</a:t>
            </a:r>
            <a:endParaRPr lang="en-GB" dirty="0"/>
          </a:p>
        </p:txBody>
      </p:sp>
      <p:sp>
        <p:nvSpPr>
          <p:cNvPr id="3" name="Content Placeholder 2"/>
          <p:cNvSpPr>
            <a:spLocks noGrp="1"/>
          </p:cNvSpPr>
          <p:nvPr>
            <p:ph idx="1"/>
          </p:nvPr>
        </p:nvSpPr>
        <p:spPr/>
        <p:txBody>
          <a:bodyPr/>
          <a:lstStyle/>
          <a:p>
            <a:r>
              <a:rPr lang="en-GB" dirty="0" smtClean="0"/>
              <a:t>Now do exercise 11</a:t>
            </a:r>
            <a:endParaRPr lang="en-GB" dirty="0"/>
          </a:p>
        </p:txBody>
      </p:sp>
    </p:spTree>
    <p:extLst>
      <p:ext uri="{BB962C8B-B14F-4D97-AF65-F5344CB8AC3E}">
        <p14:creationId xmlns:p14="http://schemas.microsoft.com/office/powerpoint/2010/main" val="2595317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History and background</a:t>
            </a:r>
            <a:endParaRPr lang="en-GB" dirty="0"/>
          </a:p>
        </p:txBody>
      </p:sp>
      <p:sp>
        <p:nvSpPr>
          <p:cNvPr id="3" name="Content Placeholder 2"/>
          <p:cNvSpPr>
            <a:spLocks noGrp="1"/>
          </p:cNvSpPr>
          <p:nvPr>
            <p:ph idx="1"/>
          </p:nvPr>
        </p:nvSpPr>
        <p:spPr/>
        <p:txBody>
          <a:bodyPr/>
          <a:lstStyle/>
          <a:p>
            <a:r>
              <a:rPr lang="en-GB" dirty="0" smtClean="0"/>
              <a:t>What is information?</a:t>
            </a:r>
          </a:p>
          <a:p>
            <a:pPr marL="0" indent="0">
              <a:buNone/>
            </a:pPr>
            <a:r>
              <a:rPr lang="en-GB" dirty="0" smtClean="0"/>
              <a:t>Let’s revisit the number from the previous slide …</a:t>
            </a:r>
          </a:p>
          <a:p>
            <a:pPr marL="0" indent="0">
              <a:buNone/>
            </a:pPr>
            <a:r>
              <a:rPr lang="en-GB" sz="4000" dirty="0"/>
              <a:t>	</a:t>
            </a:r>
            <a:r>
              <a:rPr lang="en-GB" sz="4000" dirty="0" smtClean="0"/>
              <a:t>32</a:t>
            </a:r>
            <a:r>
              <a:rPr lang="en-GB" dirty="0" smtClean="0"/>
              <a:t> </a:t>
            </a:r>
            <a:r>
              <a:rPr lang="en-GB" sz="4000" baseline="30000" dirty="0" smtClean="0"/>
              <a:t>o</a:t>
            </a:r>
            <a:r>
              <a:rPr lang="en-GB" sz="4000" dirty="0" smtClean="0"/>
              <a:t> </a:t>
            </a:r>
            <a:r>
              <a:rPr lang="en-GB" sz="4000" dirty="0" err="1" smtClean="0"/>
              <a:t>farenheit</a:t>
            </a:r>
            <a:endParaRPr lang="en-GB" baseline="30000" dirty="0" smtClean="0"/>
          </a:p>
          <a:p>
            <a:pPr marL="0" indent="0">
              <a:buNone/>
            </a:pPr>
            <a:r>
              <a:rPr lang="en-GB" dirty="0" smtClean="0"/>
              <a:t>Now, you know what the number means.</a:t>
            </a:r>
          </a:p>
          <a:p>
            <a:pPr marL="0" indent="0">
              <a:buNone/>
            </a:pPr>
            <a:r>
              <a:rPr lang="en-GB" dirty="0" smtClean="0"/>
              <a:t>Now you can make informed decisions based on the </a:t>
            </a:r>
            <a:r>
              <a:rPr lang="en-GB" i="1" dirty="0" smtClean="0"/>
              <a:t>information</a:t>
            </a:r>
            <a:r>
              <a:rPr lang="en-GB" dirty="0" smtClean="0"/>
              <a:t> you’ve been given.</a:t>
            </a:r>
            <a:endParaRPr lang="en-GB" i="1" dirty="0" smtClean="0"/>
          </a:p>
        </p:txBody>
      </p:sp>
    </p:spTree>
    <p:extLst>
      <p:ext uri="{BB962C8B-B14F-4D97-AF65-F5344CB8AC3E}">
        <p14:creationId xmlns:p14="http://schemas.microsoft.com/office/powerpoint/2010/main" val="21988062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Logical design</a:t>
            </a:r>
            <a:endParaRPr lang="en-GB" dirty="0"/>
          </a:p>
        </p:txBody>
      </p:sp>
      <p:sp>
        <p:nvSpPr>
          <p:cNvPr id="3" name="Content Placeholder 2"/>
          <p:cNvSpPr>
            <a:spLocks noGrp="1"/>
          </p:cNvSpPr>
          <p:nvPr>
            <p:ph idx="1"/>
          </p:nvPr>
        </p:nvSpPr>
        <p:spPr/>
        <p:txBody>
          <a:bodyPr/>
          <a:lstStyle/>
          <a:p>
            <a:r>
              <a:rPr lang="en-GB" dirty="0" smtClean="0"/>
              <a:t>Optimisation</a:t>
            </a:r>
          </a:p>
          <a:p>
            <a:pPr marL="0" indent="0">
              <a:buNone/>
            </a:pPr>
            <a:r>
              <a:rPr lang="en-GB" dirty="0" smtClean="0"/>
              <a:t>There are usually some things left over after the normalisation process has been conducted.</a:t>
            </a:r>
          </a:p>
          <a:p>
            <a:pPr marL="0" indent="0">
              <a:buNone/>
            </a:pPr>
            <a:r>
              <a:rPr lang="en-GB" dirty="0" smtClean="0"/>
              <a:t>EG</a:t>
            </a:r>
          </a:p>
          <a:p>
            <a:pPr marL="0" indent="0">
              <a:buNone/>
            </a:pPr>
            <a:r>
              <a:rPr lang="en-GB" dirty="0" smtClean="0"/>
              <a:t>Are you storing a data value that can be calculated from data you already have?</a:t>
            </a:r>
          </a:p>
        </p:txBody>
      </p:sp>
    </p:spTree>
    <p:extLst>
      <p:ext uri="{BB962C8B-B14F-4D97-AF65-F5344CB8AC3E}">
        <p14:creationId xmlns:p14="http://schemas.microsoft.com/office/powerpoint/2010/main" val="294511895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Logical design</a:t>
            </a:r>
            <a:endParaRPr lang="en-GB" dirty="0"/>
          </a:p>
        </p:txBody>
      </p:sp>
      <p:sp>
        <p:nvSpPr>
          <p:cNvPr id="3" name="Content Placeholder 2"/>
          <p:cNvSpPr>
            <a:spLocks noGrp="1"/>
          </p:cNvSpPr>
          <p:nvPr>
            <p:ph idx="1"/>
          </p:nvPr>
        </p:nvSpPr>
        <p:spPr/>
        <p:txBody>
          <a:bodyPr/>
          <a:lstStyle/>
          <a:p>
            <a:r>
              <a:rPr lang="en-GB" dirty="0" smtClean="0"/>
              <a:t>Data modelling from 3NF relations</a:t>
            </a:r>
            <a:endParaRPr lang="en-GB" dirty="0"/>
          </a:p>
        </p:txBody>
      </p:sp>
      <p:sp>
        <p:nvSpPr>
          <p:cNvPr id="4" name="TextBox 3"/>
          <p:cNvSpPr txBox="1"/>
          <p:nvPr/>
        </p:nvSpPr>
        <p:spPr>
          <a:xfrm>
            <a:off x="1219200" y="2085261"/>
            <a:ext cx="1409700" cy="338554"/>
          </a:xfrm>
          <a:prstGeom prst="rect">
            <a:avLst/>
          </a:prstGeom>
          <a:noFill/>
          <a:ln>
            <a:solidFill>
              <a:srgbClr val="000000"/>
            </a:solidFill>
          </a:ln>
        </p:spPr>
        <p:txBody>
          <a:bodyPr wrap="square" rtlCol="0">
            <a:spAutoFit/>
          </a:bodyPr>
          <a:lstStyle/>
          <a:p>
            <a:r>
              <a:rPr lang="en-GB" sz="1600" dirty="0" smtClean="0"/>
              <a:t>Company</a:t>
            </a:r>
            <a:endParaRPr lang="en-GB" sz="1600" dirty="0"/>
          </a:p>
        </p:txBody>
      </p:sp>
      <p:sp>
        <p:nvSpPr>
          <p:cNvPr id="5" name="TextBox 4"/>
          <p:cNvSpPr txBox="1"/>
          <p:nvPr/>
        </p:nvSpPr>
        <p:spPr>
          <a:xfrm>
            <a:off x="1219200" y="3190161"/>
            <a:ext cx="1409700" cy="338554"/>
          </a:xfrm>
          <a:prstGeom prst="rect">
            <a:avLst/>
          </a:prstGeom>
          <a:noFill/>
          <a:ln>
            <a:solidFill>
              <a:srgbClr val="000000"/>
            </a:solidFill>
          </a:ln>
        </p:spPr>
        <p:txBody>
          <a:bodyPr wrap="square" rtlCol="0">
            <a:spAutoFit/>
          </a:bodyPr>
          <a:lstStyle/>
          <a:p>
            <a:r>
              <a:rPr lang="en-GB" sz="1600" dirty="0" smtClean="0"/>
              <a:t>Student</a:t>
            </a:r>
            <a:endParaRPr lang="en-GB" sz="1600" dirty="0"/>
          </a:p>
        </p:txBody>
      </p:sp>
      <p:sp>
        <p:nvSpPr>
          <p:cNvPr id="6" name="TextBox 5"/>
          <p:cNvSpPr txBox="1"/>
          <p:nvPr/>
        </p:nvSpPr>
        <p:spPr>
          <a:xfrm>
            <a:off x="4210050" y="3190161"/>
            <a:ext cx="1409700" cy="338554"/>
          </a:xfrm>
          <a:prstGeom prst="rect">
            <a:avLst/>
          </a:prstGeom>
          <a:noFill/>
          <a:ln>
            <a:solidFill>
              <a:srgbClr val="000000"/>
            </a:solidFill>
          </a:ln>
        </p:spPr>
        <p:txBody>
          <a:bodyPr wrap="square" rtlCol="0">
            <a:spAutoFit/>
          </a:bodyPr>
          <a:lstStyle/>
          <a:p>
            <a:r>
              <a:rPr lang="en-GB" sz="1600" dirty="0" smtClean="0"/>
              <a:t>Course</a:t>
            </a:r>
            <a:endParaRPr lang="en-GB" sz="1600" dirty="0"/>
          </a:p>
        </p:txBody>
      </p:sp>
      <p:sp>
        <p:nvSpPr>
          <p:cNvPr id="7" name="TextBox 6"/>
          <p:cNvSpPr txBox="1"/>
          <p:nvPr/>
        </p:nvSpPr>
        <p:spPr>
          <a:xfrm>
            <a:off x="2705100" y="4599861"/>
            <a:ext cx="1409700" cy="584775"/>
          </a:xfrm>
          <a:prstGeom prst="rect">
            <a:avLst/>
          </a:prstGeom>
          <a:noFill/>
          <a:ln>
            <a:solidFill>
              <a:srgbClr val="000000"/>
            </a:solidFill>
          </a:ln>
        </p:spPr>
        <p:txBody>
          <a:bodyPr wrap="square" rtlCol="0">
            <a:spAutoFit/>
          </a:bodyPr>
          <a:lstStyle/>
          <a:p>
            <a:r>
              <a:rPr lang="en-GB" sz="1600" dirty="0" smtClean="0"/>
              <a:t>Course attended</a:t>
            </a:r>
            <a:endParaRPr lang="en-GB" sz="1600" dirty="0"/>
          </a:p>
        </p:txBody>
      </p:sp>
      <p:cxnSp>
        <p:nvCxnSpPr>
          <p:cNvPr id="9" name="Straight Connector 8"/>
          <p:cNvCxnSpPr>
            <a:stCxn id="4" idx="2"/>
            <a:endCxn id="5" idx="0"/>
          </p:cNvCxnSpPr>
          <p:nvPr/>
        </p:nvCxnSpPr>
        <p:spPr bwMode="auto">
          <a:xfrm>
            <a:off x="1924050" y="2423815"/>
            <a:ext cx="0" cy="7663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a:stCxn id="5" idx="2"/>
            <a:endCxn id="7" idx="1"/>
          </p:cNvCxnSpPr>
          <p:nvPr/>
        </p:nvCxnSpPr>
        <p:spPr bwMode="auto">
          <a:xfrm>
            <a:off x="1924050" y="3528715"/>
            <a:ext cx="781050" cy="136353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p:cNvCxnSpPr>
            <a:stCxn id="6" idx="2"/>
            <a:endCxn id="7" idx="3"/>
          </p:cNvCxnSpPr>
          <p:nvPr/>
        </p:nvCxnSpPr>
        <p:spPr bwMode="auto">
          <a:xfrm flipH="1">
            <a:off x="4114800" y="3528715"/>
            <a:ext cx="800100" cy="136353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1924050" y="2423815"/>
            <a:ext cx="255198" cy="246221"/>
          </a:xfrm>
          <a:prstGeom prst="rect">
            <a:avLst/>
          </a:prstGeom>
          <a:noFill/>
        </p:spPr>
        <p:txBody>
          <a:bodyPr wrap="none" rtlCol="0">
            <a:spAutoFit/>
          </a:bodyPr>
          <a:lstStyle/>
          <a:p>
            <a:r>
              <a:rPr lang="en-GB" dirty="0" smtClean="0"/>
              <a:t>1</a:t>
            </a:r>
            <a:endParaRPr lang="en-GB" dirty="0"/>
          </a:p>
        </p:txBody>
      </p:sp>
      <p:sp>
        <p:nvSpPr>
          <p:cNvPr id="19" name="TextBox 18"/>
          <p:cNvSpPr txBox="1"/>
          <p:nvPr/>
        </p:nvSpPr>
        <p:spPr>
          <a:xfrm>
            <a:off x="1924050" y="2938165"/>
            <a:ext cx="375424" cy="246221"/>
          </a:xfrm>
          <a:prstGeom prst="rect">
            <a:avLst/>
          </a:prstGeom>
          <a:noFill/>
        </p:spPr>
        <p:txBody>
          <a:bodyPr wrap="none" rtlCol="0">
            <a:spAutoFit/>
          </a:bodyPr>
          <a:lstStyle/>
          <a:p>
            <a:r>
              <a:rPr lang="en-GB" dirty="0" smtClean="0"/>
              <a:t>0..*</a:t>
            </a:r>
            <a:endParaRPr lang="en-GB" dirty="0"/>
          </a:p>
        </p:txBody>
      </p:sp>
      <p:sp>
        <p:nvSpPr>
          <p:cNvPr id="20" name="TextBox 19"/>
          <p:cNvSpPr txBox="1"/>
          <p:nvPr/>
        </p:nvSpPr>
        <p:spPr>
          <a:xfrm>
            <a:off x="2076450" y="3528715"/>
            <a:ext cx="255198" cy="246221"/>
          </a:xfrm>
          <a:prstGeom prst="rect">
            <a:avLst/>
          </a:prstGeom>
          <a:noFill/>
        </p:spPr>
        <p:txBody>
          <a:bodyPr wrap="none" rtlCol="0">
            <a:spAutoFit/>
          </a:bodyPr>
          <a:lstStyle/>
          <a:p>
            <a:r>
              <a:rPr lang="en-GB" dirty="0" smtClean="0"/>
              <a:t>1</a:t>
            </a:r>
            <a:endParaRPr lang="en-GB" dirty="0"/>
          </a:p>
        </p:txBody>
      </p:sp>
      <p:sp>
        <p:nvSpPr>
          <p:cNvPr id="21" name="TextBox 20"/>
          <p:cNvSpPr txBox="1"/>
          <p:nvPr/>
        </p:nvSpPr>
        <p:spPr>
          <a:xfrm>
            <a:off x="2457450" y="4328815"/>
            <a:ext cx="375424" cy="246221"/>
          </a:xfrm>
          <a:prstGeom prst="rect">
            <a:avLst/>
          </a:prstGeom>
          <a:noFill/>
        </p:spPr>
        <p:txBody>
          <a:bodyPr wrap="none" rtlCol="0">
            <a:spAutoFit/>
          </a:bodyPr>
          <a:lstStyle/>
          <a:p>
            <a:r>
              <a:rPr lang="en-GB" dirty="0" smtClean="0"/>
              <a:t>0..*</a:t>
            </a:r>
            <a:endParaRPr lang="en-GB" dirty="0"/>
          </a:p>
        </p:txBody>
      </p:sp>
      <p:sp>
        <p:nvSpPr>
          <p:cNvPr id="22" name="TextBox 21"/>
          <p:cNvSpPr txBox="1"/>
          <p:nvPr/>
        </p:nvSpPr>
        <p:spPr>
          <a:xfrm>
            <a:off x="4019550" y="4347865"/>
            <a:ext cx="375424" cy="246221"/>
          </a:xfrm>
          <a:prstGeom prst="rect">
            <a:avLst/>
          </a:prstGeom>
          <a:noFill/>
        </p:spPr>
        <p:txBody>
          <a:bodyPr wrap="none" rtlCol="0">
            <a:spAutoFit/>
          </a:bodyPr>
          <a:lstStyle/>
          <a:p>
            <a:r>
              <a:rPr lang="en-GB" dirty="0" smtClean="0"/>
              <a:t>0..*</a:t>
            </a:r>
            <a:endParaRPr lang="en-GB" dirty="0"/>
          </a:p>
        </p:txBody>
      </p:sp>
      <p:sp>
        <p:nvSpPr>
          <p:cNvPr id="23" name="TextBox 22"/>
          <p:cNvSpPr txBox="1"/>
          <p:nvPr/>
        </p:nvSpPr>
        <p:spPr>
          <a:xfrm>
            <a:off x="4476750" y="3528715"/>
            <a:ext cx="255198" cy="246221"/>
          </a:xfrm>
          <a:prstGeom prst="rect">
            <a:avLst/>
          </a:prstGeom>
          <a:noFill/>
        </p:spPr>
        <p:txBody>
          <a:bodyPr wrap="none" rtlCol="0">
            <a:spAutoFit/>
          </a:bodyPr>
          <a:lstStyle/>
          <a:p>
            <a:r>
              <a:rPr lang="en-GB" dirty="0" smtClean="0"/>
              <a:t>1</a:t>
            </a:r>
            <a:endParaRPr lang="en-GB" dirty="0"/>
          </a:p>
        </p:txBody>
      </p:sp>
    </p:spTree>
    <p:extLst>
      <p:ext uri="{BB962C8B-B14F-4D97-AF65-F5344CB8AC3E}">
        <p14:creationId xmlns:p14="http://schemas.microsoft.com/office/powerpoint/2010/main" val="294511895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Logical design</a:t>
            </a:r>
            <a:endParaRPr lang="en-GB" dirty="0"/>
          </a:p>
        </p:txBody>
      </p:sp>
      <p:sp>
        <p:nvSpPr>
          <p:cNvPr id="3" name="Content Placeholder 2"/>
          <p:cNvSpPr>
            <a:spLocks noGrp="1"/>
          </p:cNvSpPr>
          <p:nvPr>
            <p:ph idx="1"/>
          </p:nvPr>
        </p:nvSpPr>
        <p:spPr/>
        <p:txBody>
          <a:bodyPr/>
          <a:lstStyle/>
          <a:p>
            <a:r>
              <a:rPr lang="en-GB" dirty="0" smtClean="0"/>
              <a:t>Now do exercise 12</a:t>
            </a:r>
            <a:endParaRPr lang="en-GB" dirty="0"/>
          </a:p>
        </p:txBody>
      </p:sp>
    </p:spTree>
    <p:extLst>
      <p:ext uri="{BB962C8B-B14F-4D97-AF65-F5344CB8AC3E}">
        <p14:creationId xmlns:p14="http://schemas.microsoft.com/office/powerpoint/2010/main" val="294511895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Logical design – </a:t>
            </a:r>
            <a:r>
              <a:rPr lang="en-GB" sz="2400" dirty="0" smtClean="0"/>
              <a:t>BOTTOM UP APPROACH</a:t>
            </a:r>
            <a:endParaRPr lang="en-GB" sz="2400" dirty="0"/>
          </a:p>
        </p:txBody>
      </p:sp>
      <p:sp>
        <p:nvSpPr>
          <p:cNvPr id="3" name="Content Placeholder 2"/>
          <p:cNvSpPr>
            <a:spLocks noGrp="1"/>
          </p:cNvSpPr>
          <p:nvPr>
            <p:ph idx="1"/>
          </p:nvPr>
        </p:nvSpPr>
        <p:spPr/>
        <p:txBody>
          <a:bodyPr/>
          <a:lstStyle/>
          <a:p>
            <a:r>
              <a:rPr lang="en-GB" dirty="0" smtClean="0"/>
              <a:t>Summary</a:t>
            </a:r>
          </a:p>
          <a:p>
            <a:pPr lvl="1"/>
            <a:r>
              <a:rPr lang="en-GB" dirty="0" smtClean="0"/>
              <a:t>Un-Normalised data</a:t>
            </a:r>
          </a:p>
          <a:p>
            <a:pPr lvl="1"/>
            <a:r>
              <a:rPr lang="en-GB" dirty="0" smtClean="0"/>
              <a:t>1</a:t>
            </a:r>
            <a:r>
              <a:rPr lang="en-GB" baseline="30000" dirty="0" smtClean="0"/>
              <a:t>st</a:t>
            </a:r>
            <a:r>
              <a:rPr lang="en-GB" dirty="0" smtClean="0"/>
              <a:t> Normal Form</a:t>
            </a:r>
          </a:p>
          <a:p>
            <a:pPr lvl="2"/>
            <a:r>
              <a:rPr lang="en-GB" dirty="0" smtClean="0"/>
              <a:t>Isolate repeated data groups</a:t>
            </a:r>
          </a:p>
          <a:p>
            <a:pPr lvl="1"/>
            <a:r>
              <a:rPr lang="en-GB" dirty="0" smtClean="0"/>
              <a:t>2</a:t>
            </a:r>
            <a:r>
              <a:rPr lang="en-GB" baseline="30000" dirty="0" smtClean="0"/>
              <a:t>nd</a:t>
            </a:r>
            <a:r>
              <a:rPr lang="en-GB" dirty="0" smtClean="0"/>
              <a:t> Normal Form</a:t>
            </a:r>
          </a:p>
          <a:p>
            <a:pPr lvl="2"/>
            <a:r>
              <a:rPr lang="en-GB" dirty="0" smtClean="0"/>
              <a:t>Isolate partially dependent data items</a:t>
            </a:r>
          </a:p>
          <a:p>
            <a:pPr lvl="1"/>
            <a:r>
              <a:rPr lang="en-GB" dirty="0" smtClean="0"/>
              <a:t>3</a:t>
            </a:r>
            <a:r>
              <a:rPr lang="en-GB" baseline="30000" dirty="0" smtClean="0"/>
              <a:t>rd</a:t>
            </a:r>
            <a:r>
              <a:rPr lang="en-GB" dirty="0" smtClean="0"/>
              <a:t> Normal Form</a:t>
            </a:r>
          </a:p>
          <a:p>
            <a:pPr lvl="2"/>
            <a:r>
              <a:rPr lang="en-GB" dirty="0" smtClean="0"/>
              <a:t>Isolate non-dependent data items</a:t>
            </a:r>
          </a:p>
          <a:p>
            <a:pPr lvl="1"/>
            <a:r>
              <a:rPr lang="en-GB" dirty="0" smtClean="0"/>
              <a:t>Optimisation</a:t>
            </a:r>
            <a:endParaRPr lang="en-GB" dirty="0"/>
          </a:p>
          <a:p>
            <a:pPr lvl="2"/>
            <a:r>
              <a:rPr lang="en-GB" dirty="0" smtClean="0"/>
              <a:t>Identify derived data</a:t>
            </a:r>
            <a:endParaRPr lang="en-GB" dirty="0"/>
          </a:p>
        </p:txBody>
      </p:sp>
    </p:spTree>
    <p:extLst>
      <p:ext uri="{BB962C8B-B14F-4D97-AF65-F5344CB8AC3E}">
        <p14:creationId xmlns:p14="http://schemas.microsoft.com/office/powerpoint/2010/main" val="26015207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dirty="0" smtClean="0"/>
              <a:t>Contents</a:t>
            </a:r>
          </a:p>
        </p:txBody>
      </p:sp>
      <p:sp>
        <p:nvSpPr>
          <p:cNvPr id="4099" name="Rectangle 3"/>
          <p:cNvSpPr>
            <a:spLocks noGrp="1" noChangeArrowheads="1"/>
          </p:cNvSpPr>
          <p:nvPr>
            <p:ph type="body" idx="1"/>
          </p:nvPr>
        </p:nvSpPr>
        <p:spPr/>
        <p:txBody>
          <a:bodyPr/>
          <a:lstStyle/>
          <a:p>
            <a:r>
              <a:rPr lang="en-GB" dirty="0" smtClean="0">
                <a:solidFill>
                  <a:schemeClr val="bg1">
                    <a:lumMod val="50000"/>
                  </a:schemeClr>
                </a:solidFill>
              </a:rPr>
              <a:t>Course introduction</a:t>
            </a:r>
          </a:p>
          <a:p>
            <a:r>
              <a:rPr lang="en-GB" dirty="0" smtClean="0">
                <a:solidFill>
                  <a:schemeClr val="bg1">
                    <a:lumMod val="50000"/>
                  </a:schemeClr>
                </a:solidFill>
              </a:rPr>
              <a:t>History and background</a:t>
            </a:r>
          </a:p>
          <a:p>
            <a:r>
              <a:rPr lang="en-GB" dirty="0" smtClean="0">
                <a:solidFill>
                  <a:schemeClr val="bg1">
                    <a:lumMod val="50000"/>
                  </a:schemeClr>
                </a:solidFill>
              </a:rPr>
              <a:t>Conceptual design</a:t>
            </a:r>
          </a:p>
          <a:p>
            <a:r>
              <a:rPr lang="en-GB" dirty="0" smtClean="0">
                <a:solidFill>
                  <a:schemeClr val="bg1">
                    <a:lumMod val="50000"/>
                  </a:schemeClr>
                </a:solidFill>
              </a:rPr>
              <a:t>Logical design</a:t>
            </a:r>
          </a:p>
          <a:p>
            <a:r>
              <a:rPr lang="en-GB" dirty="0" smtClean="0"/>
              <a:t>Physical design</a:t>
            </a:r>
          </a:p>
          <a:p>
            <a:r>
              <a:rPr lang="en-GB" dirty="0" smtClean="0"/>
              <a:t>Database implementation</a:t>
            </a:r>
          </a:p>
          <a:p>
            <a:r>
              <a:rPr lang="en-GB" dirty="0" smtClean="0"/>
              <a:t>Case study</a:t>
            </a:r>
          </a:p>
          <a:p>
            <a:r>
              <a:rPr lang="en-GB" dirty="0" smtClean="0"/>
              <a:t>Begin assessment</a:t>
            </a:r>
            <a:endParaRPr lang="en-GB" dirty="0"/>
          </a:p>
        </p:txBody>
      </p:sp>
    </p:spTree>
    <p:extLst>
      <p:ext uri="{BB962C8B-B14F-4D97-AF65-F5344CB8AC3E}">
        <p14:creationId xmlns:p14="http://schemas.microsoft.com/office/powerpoint/2010/main" val="33140439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4099">
                                            <p:txEl>
                                              <p:pRg st="4" end="4"/>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Physical design</a:t>
            </a:r>
            <a:endParaRPr lang="en-GB" dirty="0"/>
          </a:p>
        </p:txBody>
      </p:sp>
      <p:sp>
        <p:nvSpPr>
          <p:cNvPr id="3" name="Content Placeholder 2"/>
          <p:cNvSpPr>
            <a:spLocks noGrp="1"/>
          </p:cNvSpPr>
          <p:nvPr>
            <p:ph idx="1"/>
          </p:nvPr>
        </p:nvSpPr>
        <p:spPr/>
        <p:txBody>
          <a:bodyPr/>
          <a:lstStyle/>
          <a:p>
            <a:r>
              <a:rPr lang="en-GB" dirty="0" smtClean="0"/>
              <a:t>Data modelling.</a:t>
            </a:r>
            <a:endParaRPr lang="en-GB" dirty="0"/>
          </a:p>
        </p:txBody>
      </p:sp>
      <p:sp>
        <p:nvSpPr>
          <p:cNvPr id="24" name="TextBox 23"/>
          <p:cNvSpPr txBox="1"/>
          <p:nvPr/>
        </p:nvSpPr>
        <p:spPr>
          <a:xfrm>
            <a:off x="3738823" y="2581275"/>
            <a:ext cx="1342503" cy="830997"/>
          </a:xfrm>
          <a:prstGeom prst="rect">
            <a:avLst/>
          </a:prstGeom>
          <a:solidFill>
            <a:schemeClr val="bg1">
              <a:lumMod val="95000"/>
            </a:schemeClr>
          </a:solidFill>
          <a:ln>
            <a:solidFill>
              <a:srgbClr val="000000"/>
            </a:solidFill>
          </a:ln>
        </p:spPr>
        <p:txBody>
          <a:bodyPr wrap="square" rtlCol="0">
            <a:spAutoFit/>
          </a:bodyPr>
          <a:lstStyle/>
          <a:p>
            <a:r>
              <a:rPr lang="en-GB" sz="1600" dirty="0" smtClean="0"/>
              <a:t>Entity Relationship modelling</a:t>
            </a:r>
            <a:endParaRPr lang="en-GB" sz="1600" dirty="0"/>
          </a:p>
        </p:txBody>
      </p:sp>
      <p:sp>
        <p:nvSpPr>
          <p:cNvPr id="25" name="TextBox 24"/>
          <p:cNvSpPr txBox="1"/>
          <p:nvPr/>
        </p:nvSpPr>
        <p:spPr>
          <a:xfrm>
            <a:off x="6210300" y="3115420"/>
            <a:ext cx="1828800" cy="584775"/>
          </a:xfrm>
          <a:prstGeom prst="rect">
            <a:avLst/>
          </a:prstGeom>
          <a:solidFill>
            <a:schemeClr val="bg1">
              <a:lumMod val="95000"/>
            </a:schemeClr>
          </a:solidFill>
          <a:ln>
            <a:solidFill>
              <a:srgbClr val="000000"/>
            </a:solidFill>
          </a:ln>
        </p:spPr>
        <p:txBody>
          <a:bodyPr wrap="square" rtlCol="0">
            <a:spAutoFit/>
          </a:bodyPr>
          <a:lstStyle/>
          <a:p>
            <a:r>
              <a:rPr lang="en-GB" sz="1600" dirty="0" smtClean="0"/>
              <a:t>Normalised data model</a:t>
            </a:r>
            <a:endParaRPr lang="en-GB" sz="1600" dirty="0"/>
          </a:p>
        </p:txBody>
      </p:sp>
      <p:sp>
        <p:nvSpPr>
          <p:cNvPr id="26" name="TextBox 25"/>
          <p:cNvSpPr txBox="1"/>
          <p:nvPr/>
        </p:nvSpPr>
        <p:spPr>
          <a:xfrm>
            <a:off x="4819650" y="4362450"/>
            <a:ext cx="1847850" cy="584775"/>
          </a:xfrm>
          <a:prstGeom prst="rect">
            <a:avLst/>
          </a:prstGeom>
          <a:solidFill>
            <a:schemeClr val="bg1">
              <a:lumMod val="95000"/>
            </a:schemeClr>
          </a:solidFill>
          <a:ln>
            <a:solidFill>
              <a:srgbClr val="000000"/>
            </a:solidFill>
          </a:ln>
        </p:spPr>
        <p:txBody>
          <a:bodyPr wrap="square" rtlCol="0">
            <a:spAutoFit/>
          </a:bodyPr>
          <a:lstStyle/>
          <a:p>
            <a:r>
              <a:rPr lang="en-GB" sz="1600" dirty="0" smtClean="0"/>
              <a:t>Optimised data model</a:t>
            </a:r>
            <a:endParaRPr lang="en-GB" sz="1600" dirty="0"/>
          </a:p>
        </p:txBody>
      </p:sp>
      <p:sp>
        <p:nvSpPr>
          <p:cNvPr id="27" name="TextBox 26"/>
          <p:cNvSpPr txBox="1"/>
          <p:nvPr/>
        </p:nvSpPr>
        <p:spPr>
          <a:xfrm>
            <a:off x="5134708" y="1875711"/>
            <a:ext cx="1456592" cy="338554"/>
          </a:xfrm>
          <a:prstGeom prst="rect">
            <a:avLst/>
          </a:prstGeom>
          <a:solidFill>
            <a:schemeClr val="bg1">
              <a:lumMod val="95000"/>
            </a:schemeClr>
          </a:solidFill>
          <a:ln>
            <a:solidFill>
              <a:srgbClr val="000000"/>
            </a:solidFill>
          </a:ln>
        </p:spPr>
        <p:txBody>
          <a:bodyPr wrap="square" rtlCol="0">
            <a:spAutoFit/>
          </a:bodyPr>
          <a:lstStyle/>
          <a:p>
            <a:r>
              <a:rPr lang="en-GB" sz="1600" dirty="0" smtClean="0"/>
              <a:t>Data analysis</a:t>
            </a:r>
            <a:endParaRPr lang="en-GB" sz="1600" dirty="0"/>
          </a:p>
        </p:txBody>
      </p:sp>
      <p:sp>
        <p:nvSpPr>
          <p:cNvPr id="28" name="TextBox 27"/>
          <p:cNvSpPr txBox="1"/>
          <p:nvPr/>
        </p:nvSpPr>
        <p:spPr>
          <a:xfrm>
            <a:off x="1219200" y="1894761"/>
            <a:ext cx="1409700" cy="584775"/>
          </a:xfrm>
          <a:prstGeom prst="rect">
            <a:avLst/>
          </a:prstGeom>
          <a:noFill/>
          <a:ln>
            <a:solidFill>
              <a:srgbClr val="000000"/>
            </a:solidFill>
          </a:ln>
        </p:spPr>
        <p:txBody>
          <a:bodyPr wrap="square" rtlCol="0">
            <a:spAutoFit/>
          </a:bodyPr>
          <a:lstStyle/>
          <a:p>
            <a:r>
              <a:rPr lang="en-GB" sz="1600" dirty="0" smtClean="0"/>
              <a:t>Functional analysis</a:t>
            </a:r>
            <a:endParaRPr lang="en-GB" sz="1600" dirty="0"/>
          </a:p>
        </p:txBody>
      </p:sp>
      <p:sp>
        <p:nvSpPr>
          <p:cNvPr id="30" name="TextBox 29"/>
          <p:cNvSpPr txBox="1"/>
          <p:nvPr/>
        </p:nvSpPr>
        <p:spPr>
          <a:xfrm>
            <a:off x="1409700" y="3038475"/>
            <a:ext cx="1028700" cy="830997"/>
          </a:xfrm>
          <a:prstGeom prst="rect">
            <a:avLst/>
          </a:prstGeom>
          <a:solidFill>
            <a:schemeClr val="bg1"/>
          </a:solidFill>
          <a:ln>
            <a:solidFill>
              <a:srgbClr val="000000"/>
            </a:solidFill>
          </a:ln>
        </p:spPr>
        <p:txBody>
          <a:bodyPr wrap="square" rtlCol="0">
            <a:spAutoFit/>
          </a:bodyPr>
          <a:lstStyle/>
          <a:p>
            <a:r>
              <a:rPr lang="en-GB" sz="1600" dirty="0" smtClean="0"/>
              <a:t>Access path analysis</a:t>
            </a:r>
            <a:endParaRPr lang="en-GB" sz="1600" dirty="0"/>
          </a:p>
        </p:txBody>
      </p:sp>
      <p:sp>
        <p:nvSpPr>
          <p:cNvPr id="31" name="TextBox 30"/>
          <p:cNvSpPr txBox="1"/>
          <p:nvPr/>
        </p:nvSpPr>
        <p:spPr>
          <a:xfrm>
            <a:off x="3181350" y="5695950"/>
            <a:ext cx="1847850" cy="584775"/>
          </a:xfrm>
          <a:prstGeom prst="rect">
            <a:avLst/>
          </a:prstGeom>
          <a:solidFill>
            <a:schemeClr val="bg1">
              <a:lumMod val="95000"/>
            </a:schemeClr>
          </a:solidFill>
          <a:ln>
            <a:solidFill>
              <a:srgbClr val="000000"/>
            </a:solidFill>
          </a:ln>
        </p:spPr>
        <p:txBody>
          <a:bodyPr wrap="square" rtlCol="0">
            <a:spAutoFit/>
          </a:bodyPr>
          <a:lstStyle/>
          <a:p>
            <a:r>
              <a:rPr lang="en-GB" sz="1600" dirty="0" smtClean="0"/>
              <a:t>Physical data model</a:t>
            </a:r>
            <a:endParaRPr lang="en-GB" sz="1600" dirty="0"/>
          </a:p>
        </p:txBody>
      </p:sp>
      <p:cxnSp>
        <p:nvCxnSpPr>
          <p:cNvPr id="33" name="Straight Arrow Connector 32"/>
          <p:cNvCxnSpPr>
            <a:stCxn id="28" idx="2"/>
            <a:endCxn id="30" idx="0"/>
          </p:cNvCxnSpPr>
          <p:nvPr/>
        </p:nvCxnSpPr>
        <p:spPr bwMode="auto">
          <a:xfrm>
            <a:off x="1924050" y="2479536"/>
            <a:ext cx="0" cy="55893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Straight Arrow Connector 33"/>
          <p:cNvCxnSpPr>
            <a:stCxn id="27" idx="2"/>
            <a:endCxn id="24" idx="0"/>
          </p:cNvCxnSpPr>
          <p:nvPr/>
        </p:nvCxnSpPr>
        <p:spPr bwMode="auto">
          <a:xfrm flipH="1">
            <a:off x="4410075" y="2214265"/>
            <a:ext cx="1452929" cy="3670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7" name="Straight Arrow Connector 36"/>
          <p:cNvCxnSpPr>
            <a:stCxn id="27" idx="2"/>
            <a:endCxn id="25" idx="0"/>
          </p:cNvCxnSpPr>
          <p:nvPr/>
        </p:nvCxnSpPr>
        <p:spPr bwMode="auto">
          <a:xfrm>
            <a:off x="5863004" y="2214265"/>
            <a:ext cx="1261696" cy="9011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Straight Arrow Connector 39"/>
          <p:cNvCxnSpPr>
            <a:stCxn id="25" idx="2"/>
            <a:endCxn id="26" idx="0"/>
          </p:cNvCxnSpPr>
          <p:nvPr/>
        </p:nvCxnSpPr>
        <p:spPr bwMode="auto">
          <a:xfrm flipH="1">
            <a:off x="5743575" y="3700195"/>
            <a:ext cx="1381125" cy="6622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3" name="Straight Arrow Connector 42"/>
          <p:cNvCxnSpPr>
            <a:stCxn id="24" idx="2"/>
            <a:endCxn id="26" idx="0"/>
          </p:cNvCxnSpPr>
          <p:nvPr/>
        </p:nvCxnSpPr>
        <p:spPr bwMode="auto">
          <a:xfrm>
            <a:off x="4410075" y="3412272"/>
            <a:ext cx="1333500" cy="95017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6" name="Straight Arrow Connector 45"/>
          <p:cNvCxnSpPr>
            <a:stCxn id="26" idx="2"/>
            <a:endCxn id="31" idx="0"/>
          </p:cNvCxnSpPr>
          <p:nvPr/>
        </p:nvCxnSpPr>
        <p:spPr bwMode="auto">
          <a:xfrm flipH="1">
            <a:off x="4105275" y="4947225"/>
            <a:ext cx="1638300" cy="74872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9" name="Straight Arrow Connector 48"/>
          <p:cNvCxnSpPr>
            <a:stCxn id="30" idx="2"/>
            <a:endCxn id="31" idx="0"/>
          </p:cNvCxnSpPr>
          <p:nvPr/>
        </p:nvCxnSpPr>
        <p:spPr bwMode="auto">
          <a:xfrm>
            <a:off x="1924050" y="3869472"/>
            <a:ext cx="2181225" cy="182647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Oval 17"/>
          <p:cNvSpPr/>
          <p:nvPr/>
        </p:nvSpPr>
        <p:spPr>
          <a:xfrm>
            <a:off x="2266951" y="3869472"/>
            <a:ext cx="5048250" cy="2762250"/>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6129586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Physical design</a:t>
            </a:r>
            <a:endParaRPr lang="en-GB" dirty="0"/>
          </a:p>
        </p:txBody>
      </p:sp>
      <p:sp>
        <p:nvSpPr>
          <p:cNvPr id="3" name="Content Placeholder 2"/>
          <p:cNvSpPr>
            <a:spLocks noGrp="1"/>
          </p:cNvSpPr>
          <p:nvPr>
            <p:ph idx="1"/>
          </p:nvPr>
        </p:nvSpPr>
        <p:spPr/>
        <p:txBody>
          <a:bodyPr/>
          <a:lstStyle/>
          <a:p>
            <a:r>
              <a:rPr lang="en-GB" dirty="0" smtClean="0"/>
              <a:t>We now have two design views:</a:t>
            </a:r>
          </a:p>
          <a:p>
            <a:pPr lvl="1"/>
            <a:r>
              <a:rPr lang="en-GB" dirty="0" smtClean="0"/>
              <a:t>Conceptual (using top down approach)</a:t>
            </a:r>
          </a:p>
          <a:p>
            <a:pPr lvl="1"/>
            <a:r>
              <a:rPr lang="en-GB" dirty="0" smtClean="0"/>
              <a:t>Logical (using bottom up approach)</a:t>
            </a:r>
          </a:p>
          <a:p>
            <a:r>
              <a:rPr lang="en-GB" dirty="0" smtClean="0"/>
              <a:t>Are they the same?</a:t>
            </a:r>
            <a:endParaRPr lang="en-GB" dirty="0"/>
          </a:p>
          <a:p>
            <a:pPr lvl="1"/>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162" y="3709987"/>
            <a:ext cx="3305175" cy="2295525"/>
          </a:xfrm>
          <a:prstGeom prst="rect">
            <a:avLst/>
          </a:prstGeom>
        </p:spPr>
      </p:pic>
    </p:spTree>
    <p:extLst>
      <p:ext uri="{BB962C8B-B14F-4D97-AF65-F5344CB8AC3E}">
        <p14:creationId xmlns:p14="http://schemas.microsoft.com/office/powerpoint/2010/main" val="335971981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Physical design</a:t>
            </a:r>
            <a:endParaRPr lang="en-GB" dirty="0"/>
          </a:p>
        </p:txBody>
      </p:sp>
      <p:sp>
        <p:nvSpPr>
          <p:cNvPr id="3" name="Content Placeholder 2"/>
          <p:cNvSpPr>
            <a:spLocks noGrp="1"/>
          </p:cNvSpPr>
          <p:nvPr>
            <p:ph idx="1"/>
          </p:nvPr>
        </p:nvSpPr>
        <p:spPr/>
        <p:txBody>
          <a:bodyPr/>
          <a:lstStyle/>
          <a:p>
            <a:r>
              <a:rPr lang="en-GB" dirty="0" smtClean="0"/>
              <a:t>Consider this conceptual design:</a:t>
            </a:r>
            <a:endParaRPr lang="en-GB" dirty="0"/>
          </a:p>
        </p:txBody>
      </p:sp>
      <p:sp>
        <p:nvSpPr>
          <p:cNvPr id="4" name="TextBox 3"/>
          <p:cNvSpPr txBox="1"/>
          <p:nvPr/>
        </p:nvSpPr>
        <p:spPr>
          <a:xfrm>
            <a:off x="860626" y="2362205"/>
            <a:ext cx="1051635" cy="307777"/>
          </a:xfrm>
          <a:prstGeom prst="rect">
            <a:avLst/>
          </a:prstGeom>
          <a:noFill/>
          <a:ln w="3175">
            <a:solidFill>
              <a:srgbClr val="000000"/>
            </a:solidFill>
          </a:ln>
        </p:spPr>
        <p:txBody>
          <a:bodyPr wrap="none" rtlCol="0">
            <a:spAutoFit/>
          </a:bodyPr>
          <a:lstStyle/>
          <a:p>
            <a:r>
              <a:rPr lang="en-GB" sz="1400" dirty="0" smtClean="0"/>
              <a:t>Sales Area</a:t>
            </a:r>
            <a:endParaRPr lang="en-GB" sz="1400" dirty="0"/>
          </a:p>
        </p:txBody>
      </p:sp>
      <p:sp>
        <p:nvSpPr>
          <p:cNvPr id="5" name="TextBox 4"/>
          <p:cNvSpPr txBox="1"/>
          <p:nvPr/>
        </p:nvSpPr>
        <p:spPr>
          <a:xfrm>
            <a:off x="3433441" y="2362205"/>
            <a:ext cx="1239442" cy="307777"/>
          </a:xfrm>
          <a:prstGeom prst="rect">
            <a:avLst/>
          </a:prstGeom>
          <a:noFill/>
          <a:ln w="3175">
            <a:solidFill>
              <a:srgbClr val="000000"/>
            </a:solidFill>
          </a:ln>
        </p:spPr>
        <p:txBody>
          <a:bodyPr wrap="none" rtlCol="0">
            <a:spAutoFit/>
          </a:bodyPr>
          <a:lstStyle/>
          <a:p>
            <a:r>
              <a:rPr lang="en-GB" sz="1400" dirty="0" smtClean="0"/>
              <a:t>Delivery area</a:t>
            </a:r>
            <a:endParaRPr lang="en-GB" sz="1400" dirty="0"/>
          </a:p>
        </p:txBody>
      </p:sp>
      <p:sp>
        <p:nvSpPr>
          <p:cNvPr id="6" name="TextBox 5"/>
          <p:cNvSpPr txBox="1"/>
          <p:nvPr/>
        </p:nvSpPr>
        <p:spPr>
          <a:xfrm>
            <a:off x="6733643" y="2362205"/>
            <a:ext cx="662361" cy="307777"/>
          </a:xfrm>
          <a:prstGeom prst="rect">
            <a:avLst/>
          </a:prstGeom>
          <a:noFill/>
          <a:ln w="3175">
            <a:solidFill>
              <a:srgbClr val="000000"/>
            </a:solidFill>
          </a:ln>
        </p:spPr>
        <p:txBody>
          <a:bodyPr wrap="none" rtlCol="0">
            <a:spAutoFit/>
          </a:bodyPr>
          <a:lstStyle/>
          <a:p>
            <a:r>
              <a:rPr lang="en-GB" sz="1400" dirty="0" smtClean="0"/>
              <a:t>Depot</a:t>
            </a:r>
            <a:endParaRPr lang="en-GB" sz="1400" dirty="0"/>
          </a:p>
        </p:txBody>
      </p:sp>
      <p:sp>
        <p:nvSpPr>
          <p:cNvPr id="7" name="TextBox 6"/>
          <p:cNvSpPr txBox="1"/>
          <p:nvPr/>
        </p:nvSpPr>
        <p:spPr>
          <a:xfrm>
            <a:off x="2238189" y="3478458"/>
            <a:ext cx="960519" cy="307777"/>
          </a:xfrm>
          <a:prstGeom prst="rect">
            <a:avLst/>
          </a:prstGeom>
          <a:noFill/>
          <a:ln w="3175">
            <a:solidFill>
              <a:srgbClr val="000000"/>
            </a:solidFill>
          </a:ln>
        </p:spPr>
        <p:txBody>
          <a:bodyPr wrap="none" rtlCol="0">
            <a:spAutoFit/>
          </a:bodyPr>
          <a:lstStyle/>
          <a:p>
            <a:r>
              <a:rPr lang="en-GB" sz="1400" dirty="0" smtClean="0"/>
              <a:t>Customer</a:t>
            </a:r>
            <a:endParaRPr lang="en-GB" sz="1400" dirty="0"/>
          </a:p>
        </p:txBody>
      </p:sp>
      <p:sp>
        <p:nvSpPr>
          <p:cNvPr id="8" name="TextBox 7"/>
          <p:cNvSpPr txBox="1"/>
          <p:nvPr/>
        </p:nvSpPr>
        <p:spPr>
          <a:xfrm>
            <a:off x="2342384" y="4285115"/>
            <a:ext cx="752129" cy="307777"/>
          </a:xfrm>
          <a:prstGeom prst="rect">
            <a:avLst/>
          </a:prstGeom>
          <a:noFill/>
          <a:ln w="3175">
            <a:solidFill>
              <a:srgbClr val="000000"/>
            </a:solidFill>
          </a:ln>
        </p:spPr>
        <p:txBody>
          <a:bodyPr wrap="none" rtlCol="0">
            <a:spAutoFit/>
          </a:bodyPr>
          <a:lstStyle/>
          <a:p>
            <a:r>
              <a:rPr lang="en-GB" sz="1400" dirty="0" smtClean="0"/>
              <a:t>Invoice</a:t>
            </a:r>
            <a:endParaRPr lang="en-GB" sz="1400" dirty="0"/>
          </a:p>
        </p:txBody>
      </p:sp>
      <p:sp>
        <p:nvSpPr>
          <p:cNvPr id="9" name="TextBox 8"/>
          <p:cNvSpPr txBox="1"/>
          <p:nvPr/>
        </p:nvSpPr>
        <p:spPr>
          <a:xfrm>
            <a:off x="2148420" y="5286166"/>
            <a:ext cx="1140056" cy="307777"/>
          </a:xfrm>
          <a:prstGeom prst="rect">
            <a:avLst/>
          </a:prstGeom>
          <a:noFill/>
          <a:ln w="3175">
            <a:solidFill>
              <a:srgbClr val="000000"/>
            </a:solidFill>
          </a:ln>
        </p:spPr>
        <p:txBody>
          <a:bodyPr wrap="none" rtlCol="0">
            <a:spAutoFit/>
          </a:bodyPr>
          <a:lstStyle/>
          <a:p>
            <a:r>
              <a:rPr lang="en-GB" sz="1400" dirty="0" smtClean="0"/>
              <a:t>Invoice item</a:t>
            </a:r>
            <a:endParaRPr lang="en-GB" sz="1400" dirty="0"/>
          </a:p>
        </p:txBody>
      </p:sp>
      <p:sp>
        <p:nvSpPr>
          <p:cNvPr id="10" name="TextBox 9"/>
          <p:cNvSpPr txBox="1"/>
          <p:nvPr/>
        </p:nvSpPr>
        <p:spPr>
          <a:xfrm>
            <a:off x="4153740" y="5286166"/>
            <a:ext cx="801823" cy="307777"/>
          </a:xfrm>
          <a:prstGeom prst="rect">
            <a:avLst/>
          </a:prstGeom>
          <a:noFill/>
          <a:ln w="3175">
            <a:solidFill>
              <a:srgbClr val="000000"/>
            </a:solidFill>
          </a:ln>
        </p:spPr>
        <p:txBody>
          <a:bodyPr wrap="none" rtlCol="0">
            <a:spAutoFit/>
          </a:bodyPr>
          <a:lstStyle/>
          <a:p>
            <a:r>
              <a:rPr lang="en-GB" sz="1400" dirty="0" smtClean="0"/>
              <a:t>Product</a:t>
            </a:r>
            <a:endParaRPr lang="en-GB" sz="1400" dirty="0"/>
          </a:p>
        </p:txBody>
      </p:sp>
      <p:sp>
        <p:nvSpPr>
          <p:cNvPr id="11" name="TextBox 10"/>
          <p:cNvSpPr txBox="1"/>
          <p:nvPr/>
        </p:nvSpPr>
        <p:spPr>
          <a:xfrm>
            <a:off x="6554106" y="5286166"/>
            <a:ext cx="1021433" cy="307777"/>
          </a:xfrm>
          <a:prstGeom prst="rect">
            <a:avLst/>
          </a:prstGeom>
          <a:noFill/>
          <a:ln w="3175">
            <a:solidFill>
              <a:srgbClr val="000000"/>
            </a:solidFill>
          </a:ln>
        </p:spPr>
        <p:txBody>
          <a:bodyPr wrap="none" rtlCol="0">
            <a:spAutoFit/>
          </a:bodyPr>
          <a:lstStyle/>
          <a:p>
            <a:r>
              <a:rPr lang="en-GB" sz="1400" dirty="0" smtClean="0"/>
              <a:t>Stock item</a:t>
            </a:r>
            <a:endParaRPr lang="en-GB" sz="1400" dirty="0"/>
          </a:p>
        </p:txBody>
      </p:sp>
      <p:sp>
        <p:nvSpPr>
          <p:cNvPr id="12" name="TextBox 11"/>
          <p:cNvSpPr txBox="1"/>
          <p:nvPr/>
        </p:nvSpPr>
        <p:spPr>
          <a:xfrm>
            <a:off x="3945350" y="3370736"/>
            <a:ext cx="1010213" cy="523220"/>
          </a:xfrm>
          <a:prstGeom prst="rect">
            <a:avLst/>
          </a:prstGeom>
          <a:noFill/>
          <a:ln w="3175">
            <a:solidFill>
              <a:srgbClr val="000000"/>
            </a:solidFill>
          </a:ln>
        </p:spPr>
        <p:txBody>
          <a:bodyPr wrap="none" rtlCol="0">
            <a:spAutoFit/>
          </a:bodyPr>
          <a:lstStyle/>
          <a:p>
            <a:r>
              <a:rPr lang="en-GB" sz="1400" dirty="0" smtClean="0"/>
              <a:t>Customer </a:t>
            </a:r>
          </a:p>
          <a:p>
            <a:r>
              <a:rPr lang="en-GB" sz="1400" dirty="0" smtClean="0"/>
              <a:t>category</a:t>
            </a:r>
            <a:endParaRPr lang="en-GB" sz="1400" dirty="0"/>
          </a:p>
        </p:txBody>
      </p:sp>
      <p:cxnSp>
        <p:nvCxnSpPr>
          <p:cNvPr id="14" name="Straight Connector 13"/>
          <p:cNvCxnSpPr>
            <a:stCxn id="4" idx="3"/>
            <a:endCxn id="7" idx="1"/>
          </p:cNvCxnSpPr>
          <p:nvPr/>
        </p:nvCxnSpPr>
        <p:spPr bwMode="auto">
          <a:xfrm>
            <a:off x="1912261" y="2516094"/>
            <a:ext cx="325928" cy="111625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a:stCxn id="5" idx="1"/>
            <a:endCxn id="7" idx="0"/>
          </p:cNvCxnSpPr>
          <p:nvPr/>
        </p:nvCxnSpPr>
        <p:spPr bwMode="auto">
          <a:xfrm flipH="1">
            <a:off x="2718449" y="2516094"/>
            <a:ext cx="714992" cy="9623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a:stCxn id="12" idx="1"/>
            <a:endCxn id="7" idx="3"/>
          </p:cNvCxnSpPr>
          <p:nvPr/>
        </p:nvCxnSpPr>
        <p:spPr bwMode="auto">
          <a:xfrm flipH="1">
            <a:off x="3198708" y="3632346"/>
            <a:ext cx="746642"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p:cNvCxnSpPr>
            <a:stCxn id="8" idx="0"/>
            <a:endCxn id="7" idx="2"/>
          </p:cNvCxnSpPr>
          <p:nvPr/>
        </p:nvCxnSpPr>
        <p:spPr bwMode="auto">
          <a:xfrm flipV="1">
            <a:off x="2718449" y="3786235"/>
            <a:ext cx="0" cy="4988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a:stCxn id="9" idx="0"/>
            <a:endCxn id="8" idx="2"/>
          </p:cNvCxnSpPr>
          <p:nvPr/>
        </p:nvCxnSpPr>
        <p:spPr bwMode="auto">
          <a:xfrm flipV="1">
            <a:off x="2718448" y="4592892"/>
            <a:ext cx="1" cy="69327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p:cNvCxnSpPr>
            <a:stCxn id="9" idx="3"/>
            <a:endCxn id="10" idx="1"/>
          </p:cNvCxnSpPr>
          <p:nvPr/>
        </p:nvCxnSpPr>
        <p:spPr bwMode="auto">
          <a:xfrm>
            <a:off x="3288476" y="5440055"/>
            <a:ext cx="86526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a:stCxn id="10" idx="3"/>
            <a:endCxn id="11" idx="1"/>
          </p:cNvCxnSpPr>
          <p:nvPr/>
        </p:nvCxnSpPr>
        <p:spPr bwMode="auto">
          <a:xfrm>
            <a:off x="4955563" y="5440055"/>
            <a:ext cx="159854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p:cNvCxnSpPr>
            <a:stCxn id="11" idx="0"/>
          </p:cNvCxnSpPr>
          <p:nvPr/>
        </p:nvCxnSpPr>
        <p:spPr bwMode="auto">
          <a:xfrm flipV="1">
            <a:off x="7064823" y="2669984"/>
            <a:ext cx="0" cy="261618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a:stCxn id="6" idx="1"/>
            <a:endCxn id="5" idx="3"/>
          </p:cNvCxnSpPr>
          <p:nvPr/>
        </p:nvCxnSpPr>
        <p:spPr bwMode="auto">
          <a:xfrm flipH="1">
            <a:off x="4672883" y="2516094"/>
            <a:ext cx="206076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9" name="TextBox 38"/>
          <p:cNvSpPr txBox="1"/>
          <p:nvPr/>
        </p:nvSpPr>
        <p:spPr>
          <a:xfrm>
            <a:off x="1846712" y="3370736"/>
            <a:ext cx="375424" cy="246221"/>
          </a:xfrm>
          <a:prstGeom prst="rect">
            <a:avLst/>
          </a:prstGeom>
          <a:noFill/>
        </p:spPr>
        <p:txBody>
          <a:bodyPr wrap="none" rtlCol="0">
            <a:spAutoFit/>
          </a:bodyPr>
          <a:lstStyle/>
          <a:p>
            <a:r>
              <a:rPr lang="en-GB" dirty="0" smtClean="0"/>
              <a:t>0..*</a:t>
            </a:r>
            <a:endParaRPr lang="en-GB" dirty="0"/>
          </a:p>
        </p:txBody>
      </p:sp>
      <p:sp>
        <p:nvSpPr>
          <p:cNvPr id="40" name="TextBox 39"/>
          <p:cNvSpPr txBox="1"/>
          <p:nvPr/>
        </p:nvSpPr>
        <p:spPr>
          <a:xfrm>
            <a:off x="1909467" y="2411538"/>
            <a:ext cx="255198" cy="246221"/>
          </a:xfrm>
          <a:prstGeom prst="rect">
            <a:avLst/>
          </a:prstGeom>
          <a:noFill/>
        </p:spPr>
        <p:txBody>
          <a:bodyPr wrap="none" rtlCol="0">
            <a:spAutoFit/>
          </a:bodyPr>
          <a:lstStyle/>
          <a:p>
            <a:r>
              <a:rPr lang="en-GB" dirty="0" smtClean="0"/>
              <a:t>1</a:t>
            </a:r>
            <a:endParaRPr lang="en-GB" dirty="0"/>
          </a:p>
        </p:txBody>
      </p:sp>
      <p:sp>
        <p:nvSpPr>
          <p:cNvPr id="41" name="TextBox 40"/>
          <p:cNvSpPr txBox="1"/>
          <p:nvPr/>
        </p:nvSpPr>
        <p:spPr>
          <a:xfrm>
            <a:off x="3155536" y="2420506"/>
            <a:ext cx="255198" cy="246221"/>
          </a:xfrm>
          <a:prstGeom prst="rect">
            <a:avLst/>
          </a:prstGeom>
          <a:noFill/>
        </p:spPr>
        <p:txBody>
          <a:bodyPr wrap="none" rtlCol="0">
            <a:spAutoFit/>
          </a:bodyPr>
          <a:lstStyle/>
          <a:p>
            <a:r>
              <a:rPr lang="en-GB" dirty="0" smtClean="0"/>
              <a:t>1</a:t>
            </a:r>
            <a:endParaRPr lang="en-GB" dirty="0"/>
          </a:p>
        </p:txBody>
      </p:sp>
      <p:sp>
        <p:nvSpPr>
          <p:cNvPr id="42" name="TextBox 41"/>
          <p:cNvSpPr txBox="1"/>
          <p:nvPr/>
        </p:nvSpPr>
        <p:spPr>
          <a:xfrm>
            <a:off x="2805924" y="3272137"/>
            <a:ext cx="375424" cy="246221"/>
          </a:xfrm>
          <a:prstGeom prst="rect">
            <a:avLst/>
          </a:prstGeom>
          <a:noFill/>
        </p:spPr>
        <p:txBody>
          <a:bodyPr wrap="none" rtlCol="0">
            <a:spAutoFit/>
          </a:bodyPr>
          <a:lstStyle/>
          <a:p>
            <a:r>
              <a:rPr lang="en-GB" dirty="0" smtClean="0"/>
              <a:t>0..*</a:t>
            </a:r>
            <a:endParaRPr lang="en-GB" dirty="0"/>
          </a:p>
        </p:txBody>
      </p:sp>
      <p:sp>
        <p:nvSpPr>
          <p:cNvPr id="43" name="TextBox 42"/>
          <p:cNvSpPr txBox="1"/>
          <p:nvPr/>
        </p:nvSpPr>
        <p:spPr>
          <a:xfrm>
            <a:off x="3137614" y="3603827"/>
            <a:ext cx="375424" cy="246221"/>
          </a:xfrm>
          <a:prstGeom prst="rect">
            <a:avLst/>
          </a:prstGeom>
          <a:noFill/>
        </p:spPr>
        <p:txBody>
          <a:bodyPr wrap="none" rtlCol="0">
            <a:spAutoFit/>
          </a:bodyPr>
          <a:lstStyle/>
          <a:p>
            <a:r>
              <a:rPr lang="en-GB" dirty="0" smtClean="0"/>
              <a:t>0..*</a:t>
            </a:r>
            <a:endParaRPr lang="en-GB" dirty="0"/>
          </a:p>
        </p:txBody>
      </p:sp>
      <p:sp>
        <p:nvSpPr>
          <p:cNvPr id="44" name="TextBox 43"/>
          <p:cNvSpPr txBox="1"/>
          <p:nvPr/>
        </p:nvSpPr>
        <p:spPr>
          <a:xfrm>
            <a:off x="3738239" y="3612795"/>
            <a:ext cx="255198" cy="246221"/>
          </a:xfrm>
          <a:prstGeom prst="rect">
            <a:avLst/>
          </a:prstGeom>
          <a:noFill/>
        </p:spPr>
        <p:txBody>
          <a:bodyPr wrap="none" rtlCol="0">
            <a:spAutoFit/>
          </a:bodyPr>
          <a:lstStyle/>
          <a:p>
            <a:r>
              <a:rPr lang="en-GB" dirty="0" smtClean="0"/>
              <a:t>1</a:t>
            </a:r>
            <a:endParaRPr lang="en-GB" dirty="0"/>
          </a:p>
        </p:txBody>
      </p:sp>
      <p:sp>
        <p:nvSpPr>
          <p:cNvPr id="45" name="TextBox 44"/>
          <p:cNvSpPr txBox="1"/>
          <p:nvPr/>
        </p:nvSpPr>
        <p:spPr>
          <a:xfrm>
            <a:off x="4643657" y="2277088"/>
            <a:ext cx="375424" cy="246221"/>
          </a:xfrm>
          <a:prstGeom prst="rect">
            <a:avLst/>
          </a:prstGeom>
          <a:noFill/>
        </p:spPr>
        <p:txBody>
          <a:bodyPr wrap="none" rtlCol="0">
            <a:spAutoFit/>
          </a:bodyPr>
          <a:lstStyle/>
          <a:p>
            <a:r>
              <a:rPr lang="en-GB" dirty="0" smtClean="0"/>
              <a:t>1..*</a:t>
            </a:r>
            <a:endParaRPr lang="en-GB" dirty="0"/>
          </a:p>
        </p:txBody>
      </p:sp>
      <p:sp>
        <p:nvSpPr>
          <p:cNvPr id="46" name="TextBox 45"/>
          <p:cNvSpPr txBox="1"/>
          <p:nvPr/>
        </p:nvSpPr>
        <p:spPr>
          <a:xfrm>
            <a:off x="6481383" y="2286056"/>
            <a:ext cx="255198" cy="246221"/>
          </a:xfrm>
          <a:prstGeom prst="rect">
            <a:avLst/>
          </a:prstGeom>
          <a:noFill/>
        </p:spPr>
        <p:txBody>
          <a:bodyPr wrap="none" rtlCol="0">
            <a:spAutoFit/>
          </a:bodyPr>
          <a:lstStyle/>
          <a:p>
            <a:r>
              <a:rPr lang="en-GB" dirty="0" smtClean="0"/>
              <a:t>1</a:t>
            </a:r>
            <a:endParaRPr lang="en-GB" dirty="0"/>
          </a:p>
        </p:txBody>
      </p:sp>
      <p:sp>
        <p:nvSpPr>
          <p:cNvPr id="47" name="TextBox 46"/>
          <p:cNvSpPr txBox="1"/>
          <p:nvPr/>
        </p:nvSpPr>
        <p:spPr>
          <a:xfrm>
            <a:off x="7028221" y="2653604"/>
            <a:ext cx="255198" cy="246221"/>
          </a:xfrm>
          <a:prstGeom prst="rect">
            <a:avLst/>
          </a:prstGeom>
          <a:noFill/>
        </p:spPr>
        <p:txBody>
          <a:bodyPr wrap="none" rtlCol="0">
            <a:spAutoFit/>
          </a:bodyPr>
          <a:lstStyle/>
          <a:p>
            <a:r>
              <a:rPr lang="en-GB" dirty="0" smtClean="0"/>
              <a:t>1</a:t>
            </a:r>
            <a:endParaRPr lang="en-GB" dirty="0"/>
          </a:p>
        </p:txBody>
      </p:sp>
      <p:sp>
        <p:nvSpPr>
          <p:cNvPr id="48" name="TextBox 47"/>
          <p:cNvSpPr txBox="1"/>
          <p:nvPr/>
        </p:nvSpPr>
        <p:spPr>
          <a:xfrm>
            <a:off x="7019260" y="5082987"/>
            <a:ext cx="375424" cy="246221"/>
          </a:xfrm>
          <a:prstGeom prst="rect">
            <a:avLst/>
          </a:prstGeom>
          <a:noFill/>
        </p:spPr>
        <p:txBody>
          <a:bodyPr wrap="none" rtlCol="0">
            <a:spAutoFit/>
          </a:bodyPr>
          <a:lstStyle/>
          <a:p>
            <a:r>
              <a:rPr lang="en-GB" dirty="0" smtClean="0"/>
              <a:t>0..*</a:t>
            </a:r>
            <a:endParaRPr lang="en-GB" dirty="0"/>
          </a:p>
        </p:txBody>
      </p:sp>
      <p:sp>
        <p:nvSpPr>
          <p:cNvPr id="49" name="TextBox 48"/>
          <p:cNvSpPr txBox="1"/>
          <p:nvPr/>
        </p:nvSpPr>
        <p:spPr>
          <a:xfrm>
            <a:off x="6221423" y="5235387"/>
            <a:ext cx="375424" cy="246221"/>
          </a:xfrm>
          <a:prstGeom prst="rect">
            <a:avLst/>
          </a:prstGeom>
          <a:noFill/>
        </p:spPr>
        <p:txBody>
          <a:bodyPr wrap="none" rtlCol="0">
            <a:spAutoFit/>
          </a:bodyPr>
          <a:lstStyle/>
          <a:p>
            <a:r>
              <a:rPr lang="en-GB" dirty="0" smtClean="0"/>
              <a:t>0..*</a:t>
            </a:r>
            <a:endParaRPr lang="en-GB" dirty="0"/>
          </a:p>
        </p:txBody>
      </p:sp>
      <p:sp>
        <p:nvSpPr>
          <p:cNvPr id="50" name="TextBox 49"/>
          <p:cNvSpPr txBox="1"/>
          <p:nvPr/>
        </p:nvSpPr>
        <p:spPr>
          <a:xfrm>
            <a:off x="4903645" y="5244355"/>
            <a:ext cx="255198" cy="246221"/>
          </a:xfrm>
          <a:prstGeom prst="rect">
            <a:avLst/>
          </a:prstGeom>
          <a:noFill/>
        </p:spPr>
        <p:txBody>
          <a:bodyPr wrap="none" rtlCol="0">
            <a:spAutoFit/>
          </a:bodyPr>
          <a:lstStyle/>
          <a:p>
            <a:r>
              <a:rPr lang="en-GB" dirty="0" smtClean="0"/>
              <a:t>1</a:t>
            </a:r>
            <a:endParaRPr lang="en-GB" dirty="0"/>
          </a:p>
        </p:txBody>
      </p:sp>
      <p:sp>
        <p:nvSpPr>
          <p:cNvPr id="51" name="TextBox 50"/>
          <p:cNvSpPr txBox="1"/>
          <p:nvPr/>
        </p:nvSpPr>
        <p:spPr>
          <a:xfrm>
            <a:off x="3962376" y="5235394"/>
            <a:ext cx="255198" cy="246221"/>
          </a:xfrm>
          <a:prstGeom prst="rect">
            <a:avLst/>
          </a:prstGeom>
          <a:noFill/>
        </p:spPr>
        <p:txBody>
          <a:bodyPr wrap="none" rtlCol="0">
            <a:spAutoFit/>
          </a:bodyPr>
          <a:lstStyle/>
          <a:p>
            <a:r>
              <a:rPr lang="en-GB" dirty="0" smtClean="0"/>
              <a:t>1</a:t>
            </a:r>
            <a:endParaRPr lang="en-GB" dirty="0"/>
          </a:p>
        </p:txBody>
      </p:sp>
      <p:sp>
        <p:nvSpPr>
          <p:cNvPr id="52" name="TextBox 51"/>
          <p:cNvSpPr txBox="1"/>
          <p:nvPr/>
        </p:nvSpPr>
        <p:spPr>
          <a:xfrm>
            <a:off x="3236255" y="5226433"/>
            <a:ext cx="375424" cy="246221"/>
          </a:xfrm>
          <a:prstGeom prst="rect">
            <a:avLst/>
          </a:prstGeom>
          <a:noFill/>
        </p:spPr>
        <p:txBody>
          <a:bodyPr wrap="none" rtlCol="0">
            <a:spAutoFit/>
          </a:bodyPr>
          <a:lstStyle/>
          <a:p>
            <a:r>
              <a:rPr lang="en-GB" dirty="0" smtClean="0"/>
              <a:t>0..*</a:t>
            </a:r>
            <a:endParaRPr lang="en-GB" dirty="0"/>
          </a:p>
        </p:txBody>
      </p:sp>
      <p:sp>
        <p:nvSpPr>
          <p:cNvPr id="53" name="TextBox 52"/>
          <p:cNvSpPr txBox="1"/>
          <p:nvPr/>
        </p:nvSpPr>
        <p:spPr>
          <a:xfrm>
            <a:off x="2689424" y="5038182"/>
            <a:ext cx="375424" cy="246221"/>
          </a:xfrm>
          <a:prstGeom prst="rect">
            <a:avLst/>
          </a:prstGeom>
          <a:noFill/>
        </p:spPr>
        <p:txBody>
          <a:bodyPr wrap="none" rtlCol="0">
            <a:spAutoFit/>
          </a:bodyPr>
          <a:lstStyle/>
          <a:p>
            <a:r>
              <a:rPr lang="en-GB" dirty="0" smtClean="0"/>
              <a:t>1..*</a:t>
            </a:r>
            <a:endParaRPr lang="en-GB" dirty="0"/>
          </a:p>
        </p:txBody>
      </p:sp>
      <p:sp>
        <p:nvSpPr>
          <p:cNvPr id="54" name="TextBox 53"/>
          <p:cNvSpPr txBox="1"/>
          <p:nvPr/>
        </p:nvSpPr>
        <p:spPr>
          <a:xfrm>
            <a:off x="2680463" y="4563067"/>
            <a:ext cx="255198" cy="246221"/>
          </a:xfrm>
          <a:prstGeom prst="rect">
            <a:avLst/>
          </a:prstGeom>
          <a:noFill/>
        </p:spPr>
        <p:txBody>
          <a:bodyPr wrap="none" rtlCol="0">
            <a:spAutoFit/>
          </a:bodyPr>
          <a:lstStyle/>
          <a:p>
            <a:r>
              <a:rPr lang="en-GB" dirty="0" smtClean="0"/>
              <a:t>1</a:t>
            </a:r>
            <a:endParaRPr lang="en-GB" dirty="0"/>
          </a:p>
        </p:txBody>
      </p:sp>
      <p:sp>
        <p:nvSpPr>
          <p:cNvPr id="55" name="TextBox 54"/>
          <p:cNvSpPr txBox="1"/>
          <p:nvPr/>
        </p:nvSpPr>
        <p:spPr>
          <a:xfrm>
            <a:off x="2689431" y="4070023"/>
            <a:ext cx="375424" cy="246221"/>
          </a:xfrm>
          <a:prstGeom prst="rect">
            <a:avLst/>
          </a:prstGeom>
          <a:noFill/>
        </p:spPr>
        <p:txBody>
          <a:bodyPr wrap="none" rtlCol="0">
            <a:spAutoFit/>
          </a:bodyPr>
          <a:lstStyle/>
          <a:p>
            <a:r>
              <a:rPr lang="en-GB" dirty="0"/>
              <a:t>0</a:t>
            </a:r>
            <a:r>
              <a:rPr lang="en-GB" dirty="0" smtClean="0"/>
              <a:t>..*</a:t>
            </a:r>
            <a:endParaRPr lang="en-GB" dirty="0"/>
          </a:p>
        </p:txBody>
      </p:sp>
      <p:sp>
        <p:nvSpPr>
          <p:cNvPr id="56" name="TextBox 55"/>
          <p:cNvSpPr txBox="1"/>
          <p:nvPr/>
        </p:nvSpPr>
        <p:spPr>
          <a:xfrm>
            <a:off x="2680470" y="3774198"/>
            <a:ext cx="255198" cy="246221"/>
          </a:xfrm>
          <a:prstGeom prst="rect">
            <a:avLst/>
          </a:prstGeom>
          <a:noFill/>
        </p:spPr>
        <p:txBody>
          <a:bodyPr wrap="none" rtlCol="0">
            <a:spAutoFit/>
          </a:bodyPr>
          <a:lstStyle/>
          <a:p>
            <a:r>
              <a:rPr lang="en-GB" dirty="0" smtClean="0"/>
              <a:t>1</a:t>
            </a:r>
            <a:endParaRPr lang="en-GB" dirty="0"/>
          </a:p>
        </p:txBody>
      </p:sp>
    </p:spTree>
    <p:extLst>
      <p:ext uri="{BB962C8B-B14F-4D97-AF65-F5344CB8AC3E}">
        <p14:creationId xmlns:p14="http://schemas.microsoft.com/office/powerpoint/2010/main" val="2891829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Physical design</a:t>
            </a:r>
            <a:endParaRPr lang="en-GB" dirty="0"/>
          </a:p>
        </p:txBody>
      </p:sp>
      <p:sp>
        <p:nvSpPr>
          <p:cNvPr id="3" name="Content Placeholder 2"/>
          <p:cNvSpPr>
            <a:spLocks noGrp="1"/>
          </p:cNvSpPr>
          <p:nvPr>
            <p:ph idx="1"/>
          </p:nvPr>
        </p:nvSpPr>
        <p:spPr/>
        <p:txBody>
          <a:bodyPr/>
          <a:lstStyle/>
          <a:p>
            <a:r>
              <a:rPr lang="en-GB" dirty="0" smtClean="0"/>
              <a:t>Now lets look at the logical design:</a:t>
            </a:r>
            <a:endParaRPr lang="en-GB" dirty="0"/>
          </a:p>
        </p:txBody>
      </p:sp>
      <p:sp>
        <p:nvSpPr>
          <p:cNvPr id="4" name="TextBox 3"/>
          <p:cNvSpPr txBox="1"/>
          <p:nvPr/>
        </p:nvSpPr>
        <p:spPr>
          <a:xfrm>
            <a:off x="860626" y="2362205"/>
            <a:ext cx="1051635" cy="307777"/>
          </a:xfrm>
          <a:prstGeom prst="rect">
            <a:avLst/>
          </a:prstGeom>
          <a:noFill/>
          <a:ln w="3175">
            <a:solidFill>
              <a:srgbClr val="000000"/>
            </a:solidFill>
          </a:ln>
        </p:spPr>
        <p:txBody>
          <a:bodyPr wrap="none" rtlCol="0">
            <a:spAutoFit/>
          </a:bodyPr>
          <a:lstStyle/>
          <a:p>
            <a:r>
              <a:rPr lang="en-GB" sz="1400" dirty="0" smtClean="0"/>
              <a:t>Sales Area</a:t>
            </a:r>
            <a:endParaRPr lang="en-GB" sz="1400" dirty="0"/>
          </a:p>
        </p:txBody>
      </p:sp>
      <p:sp>
        <p:nvSpPr>
          <p:cNvPr id="5" name="TextBox 4"/>
          <p:cNvSpPr txBox="1"/>
          <p:nvPr/>
        </p:nvSpPr>
        <p:spPr>
          <a:xfrm>
            <a:off x="3433441" y="2362205"/>
            <a:ext cx="1239442" cy="307777"/>
          </a:xfrm>
          <a:prstGeom prst="rect">
            <a:avLst/>
          </a:prstGeom>
          <a:noFill/>
          <a:ln w="3175">
            <a:solidFill>
              <a:srgbClr val="000000"/>
            </a:solidFill>
          </a:ln>
        </p:spPr>
        <p:txBody>
          <a:bodyPr wrap="none" rtlCol="0">
            <a:spAutoFit/>
          </a:bodyPr>
          <a:lstStyle/>
          <a:p>
            <a:r>
              <a:rPr lang="en-GB" sz="1400" dirty="0" smtClean="0"/>
              <a:t>Delivery area</a:t>
            </a:r>
            <a:endParaRPr lang="en-GB" sz="1400" dirty="0"/>
          </a:p>
        </p:txBody>
      </p:sp>
      <p:sp>
        <p:nvSpPr>
          <p:cNvPr id="6" name="TextBox 5"/>
          <p:cNvSpPr txBox="1"/>
          <p:nvPr/>
        </p:nvSpPr>
        <p:spPr>
          <a:xfrm>
            <a:off x="6733643" y="2362205"/>
            <a:ext cx="662361" cy="307777"/>
          </a:xfrm>
          <a:prstGeom prst="rect">
            <a:avLst/>
          </a:prstGeom>
          <a:noFill/>
          <a:ln w="3175">
            <a:solidFill>
              <a:srgbClr val="000000"/>
            </a:solidFill>
          </a:ln>
        </p:spPr>
        <p:txBody>
          <a:bodyPr wrap="none" rtlCol="0">
            <a:spAutoFit/>
          </a:bodyPr>
          <a:lstStyle/>
          <a:p>
            <a:r>
              <a:rPr lang="en-GB" sz="1400" dirty="0" smtClean="0"/>
              <a:t>Depot</a:t>
            </a:r>
            <a:endParaRPr lang="en-GB" sz="1400" dirty="0"/>
          </a:p>
        </p:txBody>
      </p:sp>
      <p:sp>
        <p:nvSpPr>
          <p:cNvPr id="7" name="TextBox 6"/>
          <p:cNvSpPr txBox="1"/>
          <p:nvPr/>
        </p:nvSpPr>
        <p:spPr>
          <a:xfrm>
            <a:off x="2238189" y="3478458"/>
            <a:ext cx="960519" cy="307777"/>
          </a:xfrm>
          <a:prstGeom prst="rect">
            <a:avLst/>
          </a:prstGeom>
          <a:noFill/>
          <a:ln w="3175">
            <a:solidFill>
              <a:srgbClr val="000000"/>
            </a:solidFill>
          </a:ln>
        </p:spPr>
        <p:txBody>
          <a:bodyPr wrap="none" rtlCol="0">
            <a:spAutoFit/>
          </a:bodyPr>
          <a:lstStyle/>
          <a:p>
            <a:r>
              <a:rPr lang="en-GB" sz="1400" dirty="0" smtClean="0"/>
              <a:t>Customer</a:t>
            </a:r>
            <a:endParaRPr lang="en-GB" sz="1400" dirty="0"/>
          </a:p>
        </p:txBody>
      </p:sp>
      <p:sp>
        <p:nvSpPr>
          <p:cNvPr id="8" name="TextBox 7"/>
          <p:cNvSpPr txBox="1"/>
          <p:nvPr/>
        </p:nvSpPr>
        <p:spPr>
          <a:xfrm>
            <a:off x="2342384" y="4285115"/>
            <a:ext cx="752129" cy="307777"/>
          </a:xfrm>
          <a:prstGeom prst="rect">
            <a:avLst/>
          </a:prstGeom>
          <a:noFill/>
          <a:ln w="3175">
            <a:solidFill>
              <a:srgbClr val="000000"/>
            </a:solidFill>
          </a:ln>
        </p:spPr>
        <p:txBody>
          <a:bodyPr wrap="none" rtlCol="0">
            <a:spAutoFit/>
          </a:bodyPr>
          <a:lstStyle/>
          <a:p>
            <a:r>
              <a:rPr lang="en-GB" sz="1400" dirty="0" smtClean="0"/>
              <a:t>Invoice</a:t>
            </a:r>
            <a:endParaRPr lang="en-GB" sz="1400" dirty="0"/>
          </a:p>
        </p:txBody>
      </p:sp>
      <p:sp>
        <p:nvSpPr>
          <p:cNvPr id="9" name="TextBox 8"/>
          <p:cNvSpPr txBox="1"/>
          <p:nvPr/>
        </p:nvSpPr>
        <p:spPr>
          <a:xfrm>
            <a:off x="2148420" y="5286166"/>
            <a:ext cx="1140056" cy="307777"/>
          </a:xfrm>
          <a:prstGeom prst="rect">
            <a:avLst/>
          </a:prstGeom>
          <a:noFill/>
          <a:ln w="3175">
            <a:solidFill>
              <a:srgbClr val="000000"/>
            </a:solidFill>
          </a:ln>
        </p:spPr>
        <p:txBody>
          <a:bodyPr wrap="none" rtlCol="0">
            <a:spAutoFit/>
          </a:bodyPr>
          <a:lstStyle/>
          <a:p>
            <a:r>
              <a:rPr lang="en-GB" sz="1400" dirty="0" smtClean="0"/>
              <a:t>Invoice item</a:t>
            </a:r>
            <a:endParaRPr lang="en-GB" sz="1400" dirty="0"/>
          </a:p>
        </p:txBody>
      </p:sp>
      <p:sp>
        <p:nvSpPr>
          <p:cNvPr id="10" name="TextBox 9"/>
          <p:cNvSpPr txBox="1"/>
          <p:nvPr/>
        </p:nvSpPr>
        <p:spPr>
          <a:xfrm>
            <a:off x="4047630" y="5286166"/>
            <a:ext cx="801823" cy="307777"/>
          </a:xfrm>
          <a:prstGeom prst="rect">
            <a:avLst/>
          </a:prstGeom>
          <a:noFill/>
          <a:ln w="3175">
            <a:solidFill>
              <a:srgbClr val="000000"/>
            </a:solidFill>
          </a:ln>
        </p:spPr>
        <p:txBody>
          <a:bodyPr wrap="none" rtlCol="0">
            <a:spAutoFit/>
          </a:bodyPr>
          <a:lstStyle/>
          <a:p>
            <a:r>
              <a:rPr lang="en-GB" sz="1400" dirty="0" smtClean="0"/>
              <a:t>Product</a:t>
            </a:r>
            <a:endParaRPr lang="en-GB" sz="1400" dirty="0"/>
          </a:p>
        </p:txBody>
      </p:sp>
      <p:sp>
        <p:nvSpPr>
          <p:cNvPr id="11" name="TextBox 10"/>
          <p:cNvSpPr txBox="1"/>
          <p:nvPr/>
        </p:nvSpPr>
        <p:spPr>
          <a:xfrm>
            <a:off x="6554106" y="5286166"/>
            <a:ext cx="1021433" cy="307777"/>
          </a:xfrm>
          <a:prstGeom prst="rect">
            <a:avLst/>
          </a:prstGeom>
          <a:noFill/>
          <a:ln w="3175">
            <a:solidFill>
              <a:srgbClr val="000000"/>
            </a:solidFill>
          </a:ln>
        </p:spPr>
        <p:txBody>
          <a:bodyPr wrap="none" rtlCol="0">
            <a:spAutoFit/>
          </a:bodyPr>
          <a:lstStyle/>
          <a:p>
            <a:r>
              <a:rPr lang="en-GB" sz="1400" dirty="0" smtClean="0"/>
              <a:t>Stock item</a:t>
            </a:r>
            <a:endParaRPr lang="en-GB" sz="1400" dirty="0"/>
          </a:p>
        </p:txBody>
      </p:sp>
      <p:sp>
        <p:nvSpPr>
          <p:cNvPr id="12" name="TextBox 11"/>
          <p:cNvSpPr txBox="1"/>
          <p:nvPr/>
        </p:nvSpPr>
        <p:spPr>
          <a:xfrm>
            <a:off x="3943435" y="3370736"/>
            <a:ext cx="881973" cy="523220"/>
          </a:xfrm>
          <a:prstGeom prst="rect">
            <a:avLst/>
          </a:prstGeom>
          <a:noFill/>
          <a:ln w="3175">
            <a:solidFill>
              <a:srgbClr val="000000"/>
            </a:solidFill>
          </a:ln>
        </p:spPr>
        <p:txBody>
          <a:bodyPr wrap="none" rtlCol="0">
            <a:spAutoFit/>
          </a:bodyPr>
          <a:lstStyle/>
          <a:p>
            <a:r>
              <a:rPr lang="en-GB" sz="1400" dirty="0" smtClean="0"/>
              <a:t>Discount</a:t>
            </a:r>
          </a:p>
          <a:p>
            <a:r>
              <a:rPr lang="en-GB" sz="1400" dirty="0" smtClean="0"/>
              <a:t>code</a:t>
            </a:r>
            <a:endParaRPr lang="en-GB" sz="1400" dirty="0"/>
          </a:p>
        </p:txBody>
      </p:sp>
      <p:cxnSp>
        <p:nvCxnSpPr>
          <p:cNvPr id="14" name="Straight Connector 13"/>
          <p:cNvCxnSpPr>
            <a:stCxn id="4" idx="3"/>
            <a:endCxn id="7" idx="1"/>
          </p:cNvCxnSpPr>
          <p:nvPr/>
        </p:nvCxnSpPr>
        <p:spPr bwMode="auto">
          <a:xfrm>
            <a:off x="1912261" y="2516094"/>
            <a:ext cx="325928" cy="111625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a:stCxn id="5" idx="1"/>
            <a:endCxn id="7" idx="0"/>
          </p:cNvCxnSpPr>
          <p:nvPr/>
        </p:nvCxnSpPr>
        <p:spPr bwMode="auto">
          <a:xfrm flipH="1">
            <a:off x="2718449" y="2516094"/>
            <a:ext cx="714992" cy="9623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a:stCxn id="12" idx="1"/>
            <a:endCxn id="7" idx="3"/>
          </p:cNvCxnSpPr>
          <p:nvPr/>
        </p:nvCxnSpPr>
        <p:spPr bwMode="auto">
          <a:xfrm flipH="1">
            <a:off x="3198708" y="3632346"/>
            <a:ext cx="74472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p:cNvCxnSpPr>
            <a:stCxn id="8" idx="0"/>
            <a:endCxn id="7" idx="2"/>
          </p:cNvCxnSpPr>
          <p:nvPr/>
        </p:nvCxnSpPr>
        <p:spPr bwMode="auto">
          <a:xfrm flipV="1">
            <a:off x="2718449" y="3786235"/>
            <a:ext cx="0" cy="4988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a:stCxn id="9" idx="0"/>
            <a:endCxn id="8" idx="2"/>
          </p:cNvCxnSpPr>
          <p:nvPr/>
        </p:nvCxnSpPr>
        <p:spPr bwMode="auto">
          <a:xfrm flipV="1">
            <a:off x="2718448" y="4592892"/>
            <a:ext cx="1" cy="69327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p:cNvCxnSpPr>
            <a:stCxn id="9" idx="3"/>
            <a:endCxn id="10" idx="1"/>
          </p:cNvCxnSpPr>
          <p:nvPr/>
        </p:nvCxnSpPr>
        <p:spPr bwMode="auto">
          <a:xfrm>
            <a:off x="3288476" y="5440055"/>
            <a:ext cx="75915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a:stCxn id="10" idx="3"/>
            <a:endCxn id="11" idx="1"/>
          </p:cNvCxnSpPr>
          <p:nvPr/>
        </p:nvCxnSpPr>
        <p:spPr bwMode="auto">
          <a:xfrm>
            <a:off x="4849453" y="5440055"/>
            <a:ext cx="170465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p:cNvCxnSpPr>
            <a:stCxn id="11" idx="0"/>
          </p:cNvCxnSpPr>
          <p:nvPr/>
        </p:nvCxnSpPr>
        <p:spPr bwMode="auto">
          <a:xfrm flipV="1">
            <a:off x="7064823" y="2669984"/>
            <a:ext cx="0" cy="261618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a:stCxn id="6" idx="1"/>
            <a:endCxn id="5" idx="3"/>
          </p:cNvCxnSpPr>
          <p:nvPr/>
        </p:nvCxnSpPr>
        <p:spPr bwMode="auto">
          <a:xfrm flipH="1">
            <a:off x="4672883" y="2516094"/>
            <a:ext cx="206076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9" name="TextBox 38"/>
          <p:cNvSpPr txBox="1"/>
          <p:nvPr/>
        </p:nvSpPr>
        <p:spPr>
          <a:xfrm>
            <a:off x="1846712" y="3370736"/>
            <a:ext cx="375424" cy="246221"/>
          </a:xfrm>
          <a:prstGeom prst="rect">
            <a:avLst/>
          </a:prstGeom>
          <a:noFill/>
        </p:spPr>
        <p:txBody>
          <a:bodyPr wrap="none" rtlCol="0">
            <a:spAutoFit/>
          </a:bodyPr>
          <a:lstStyle/>
          <a:p>
            <a:r>
              <a:rPr lang="en-GB" dirty="0" smtClean="0"/>
              <a:t>0..*</a:t>
            </a:r>
            <a:endParaRPr lang="en-GB" dirty="0"/>
          </a:p>
        </p:txBody>
      </p:sp>
      <p:sp>
        <p:nvSpPr>
          <p:cNvPr id="40" name="TextBox 39"/>
          <p:cNvSpPr txBox="1"/>
          <p:nvPr/>
        </p:nvSpPr>
        <p:spPr>
          <a:xfrm>
            <a:off x="1909467" y="2411538"/>
            <a:ext cx="255198" cy="246221"/>
          </a:xfrm>
          <a:prstGeom prst="rect">
            <a:avLst/>
          </a:prstGeom>
          <a:noFill/>
        </p:spPr>
        <p:txBody>
          <a:bodyPr wrap="none" rtlCol="0">
            <a:spAutoFit/>
          </a:bodyPr>
          <a:lstStyle/>
          <a:p>
            <a:r>
              <a:rPr lang="en-GB" dirty="0" smtClean="0"/>
              <a:t>1</a:t>
            </a:r>
            <a:endParaRPr lang="en-GB" dirty="0"/>
          </a:p>
        </p:txBody>
      </p:sp>
      <p:sp>
        <p:nvSpPr>
          <p:cNvPr id="41" name="TextBox 40"/>
          <p:cNvSpPr txBox="1"/>
          <p:nvPr/>
        </p:nvSpPr>
        <p:spPr>
          <a:xfrm>
            <a:off x="3155536" y="2420506"/>
            <a:ext cx="255198" cy="246221"/>
          </a:xfrm>
          <a:prstGeom prst="rect">
            <a:avLst/>
          </a:prstGeom>
          <a:noFill/>
        </p:spPr>
        <p:txBody>
          <a:bodyPr wrap="none" rtlCol="0">
            <a:spAutoFit/>
          </a:bodyPr>
          <a:lstStyle/>
          <a:p>
            <a:r>
              <a:rPr lang="en-GB" dirty="0" smtClean="0"/>
              <a:t>1</a:t>
            </a:r>
            <a:endParaRPr lang="en-GB" dirty="0"/>
          </a:p>
        </p:txBody>
      </p:sp>
      <p:sp>
        <p:nvSpPr>
          <p:cNvPr id="42" name="TextBox 41"/>
          <p:cNvSpPr txBox="1"/>
          <p:nvPr/>
        </p:nvSpPr>
        <p:spPr>
          <a:xfrm>
            <a:off x="2805924" y="3272137"/>
            <a:ext cx="375424" cy="246221"/>
          </a:xfrm>
          <a:prstGeom prst="rect">
            <a:avLst/>
          </a:prstGeom>
          <a:noFill/>
        </p:spPr>
        <p:txBody>
          <a:bodyPr wrap="none" rtlCol="0">
            <a:spAutoFit/>
          </a:bodyPr>
          <a:lstStyle/>
          <a:p>
            <a:r>
              <a:rPr lang="en-GB" dirty="0" smtClean="0"/>
              <a:t>0..*</a:t>
            </a:r>
            <a:endParaRPr lang="en-GB" dirty="0"/>
          </a:p>
        </p:txBody>
      </p:sp>
      <p:sp>
        <p:nvSpPr>
          <p:cNvPr id="43" name="TextBox 42"/>
          <p:cNvSpPr txBox="1"/>
          <p:nvPr/>
        </p:nvSpPr>
        <p:spPr>
          <a:xfrm>
            <a:off x="3137614" y="3603827"/>
            <a:ext cx="375424" cy="246221"/>
          </a:xfrm>
          <a:prstGeom prst="rect">
            <a:avLst/>
          </a:prstGeom>
          <a:noFill/>
        </p:spPr>
        <p:txBody>
          <a:bodyPr wrap="none" rtlCol="0">
            <a:spAutoFit/>
          </a:bodyPr>
          <a:lstStyle/>
          <a:p>
            <a:r>
              <a:rPr lang="en-GB" dirty="0" smtClean="0"/>
              <a:t>0..*</a:t>
            </a:r>
            <a:endParaRPr lang="en-GB" dirty="0"/>
          </a:p>
        </p:txBody>
      </p:sp>
      <p:sp>
        <p:nvSpPr>
          <p:cNvPr id="44" name="TextBox 43"/>
          <p:cNvSpPr txBox="1"/>
          <p:nvPr/>
        </p:nvSpPr>
        <p:spPr>
          <a:xfrm>
            <a:off x="3711356" y="3433505"/>
            <a:ext cx="255198" cy="246221"/>
          </a:xfrm>
          <a:prstGeom prst="rect">
            <a:avLst/>
          </a:prstGeom>
          <a:noFill/>
        </p:spPr>
        <p:txBody>
          <a:bodyPr wrap="none" rtlCol="0">
            <a:spAutoFit/>
          </a:bodyPr>
          <a:lstStyle/>
          <a:p>
            <a:r>
              <a:rPr lang="en-GB" dirty="0" smtClean="0"/>
              <a:t>1</a:t>
            </a:r>
            <a:endParaRPr lang="en-GB" dirty="0"/>
          </a:p>
        </p:txBody>
      </p:sp>
      <p:sp>
        <p:nvSpPr>
          <p:cNvPr id="45" name="TextBox 44"/>
          <p:cNvSpPr txBox="1"/>
          <p:nvPr/>
        </p:nvSpPr>
        <p:spPr>
          <a:xfrm>
            <a:off x="4643657" y="2277088"/>
            <a:ext cx="375424" cy="246221"/>
          </a:xfrm>
          <a:prstGeom prst="rect">
            <a:avLst/>
          </a:prstGeom>
          <a:noFill/>
        </p:spPr>
        <p:txBody>
          <a:bodyPr wrap="none" rtlCol="0">
            <a:spAutoFit/>
          </a:bodyPr>
          <a:lstStyle/>
          <a:p>
            <a:r>
              <a:rPr lang="en-GB" dirty="0" smtClean="0"/>
              <a:t>1..*</a:t>
            </a:r>
            <a:endParaRPr lang="en-GB" dirty="0"/>
          </a:p>
        </p:txBody>
      </p:sp>
      <p:sp>
        <p:nvSpPr>
          <p:cNvPr id="46" name="TextBox 45"/>
          <p:cNvSpPr txBox="1"/>
          <p:nvPr/>
        </p:nvSpPr>
        <p:spPr>
          <a:xfrm>
            <a:off x="6481383" y="2286056"/>
            <a:ext cx="255198" cy="246221"/>
          </a:xfrm>
          <a:prstGeom prst="rect">
            <a:avLst/>
          </a:prstGeom>
          <a:noFill/>
        </p:spPr>
        <p:txBody>
          <a:bodyPr wrap="none" rtlCol="0">
            <a:spAutoFit/>
          </a:bodyPr>
          <a:lstStyle/>
          <a:p>
            <a:r>
              <a:rPr lang="en-GB" dirty="0" smtClean="0"/>
              <a:t>1</a:t>
            </a:r>
            <a:endParaRPr lang="en-GB" dirty="0"/>
          </a:p>
        </p:txBody>
      </p:sp>
      <p:sp>
        <p:nvSpPr>
          <p:cNvPr id="47" name="TextBox 46"/>
          <p:cNvSpPr txBox="1"/>
          <p:nvPr/>
        </p:nvSpPr>
        <p:spPr>
          <a:xfrm>
            <a:off x="7028221" y="2653604"/>
            <a:ext cx="255198" cy="246221"/>
          </a:xfrm>
          <a:prstGeom prst="rect">
            <a:avLst/>
          </a:prstGeom>
          <a:noFill/>
        </p:spPr>
        <p:txBody>
          <a:bodyPr wrap="none" rtlCol="0">
            <a:spAutoFit/>
          </a:bodyPr>
          <a:lstStyle/>
          <a:p>
            <a:r>
              <a:rPr lang="en-GB" dirty="0" smtClean="0"/>
              <a:t>1</a:t>
            </a:r>
            <a:endParaRPr lang="en-GB" dirty="0"/>
          </a:p>
        </p:txBody>
      </p:sp>
      <p:sp>
        <p:nvSpPr>
          <p:cNvPr id="48" name="TextBox 47"/>
          <p:cNvSpPr txBox="1"/>
          <p:nvPr/>
        </p:nvSpPr>
        <p:spPr>
          <a:xfrm>
            <a:off x="7019260" y="5082987"/>
            <a:ext cx="375424" cy="246221"/>
          </a:xfrm>
          <a:prstGeom prst="rect">
            <a:avLst/>
          </a:prstGeom>
          <a:noFill/>
        </p:spPr>
        <p:txBody>
          <a:bodyPr wrap="none" rtlCol="0">
            <a:spAutoFit/>
          </a:bodyPr>
          <a:lstStyle/>
          <a:p>
            <a:r>
              <a:rPr lang="en-GB" dirty="0" smtClean="0"/>
              <a:t>0..*</a:t>
            </a:r>
            <a:endParaRPr lang="en-GB" dirty="0"/>
          </a:p>
        </p:txBody>
      </p:sp>
      <p:sp>
        <p:nvSpPr>
          <p:cNvPr id="49" name="TextBox 48"/>
          <p:cNvSpPr txBox="1"/>
          <p:nvPr/>
        </p:nvSpPr>
        <p:spPr>
          <a:xfrm>
            <a:off x="6221423" y="5235387"/>
            <a:ext cx="375424" cy="246221"/>
          </a:xfrm>
          <a:prstGeom prst="rect">
            <a:avLst/>
          </a:prstGeom>
          <a:noFill/>
        </p:spPr>
        <p:txBody>
          <a:bodyPr wrap="none" rtlCol="0">
            <a:spAutoFit/>
          </a:bodyPr>
          <a:lstStyle/>
          <a:p>
            <a:r>
              <a:rPr lang="en-GB" dirty="0" smtClean="0"/>
              <a:t>0..*</a:t>
            </a:r>
            <a:endParaRPr lang="en-GB" dirty="0"/>
          </a:p>
        </p:txBody>
      </p:sp>
      <p:sp>
        <p:nvSpPr>
          <p:cNvPr id="51" name="TextBox 50"/>
          <p:cNvSpPr txBox="1"/>
          <p:nvPr/>
        </p:nvSpPr>
        <p:spPr>
          <a:xfrm>
            <a:off x="4822954" y="5235394"/>
            <a:ext cx="255198" cy="246221"/>
          </a:xfrm>
          <a:prstGeom prst="rect">
            <a:avLst/>
          </a:prstGeom>
          <a:noFill/>
        </p:spPr>
        <p:txBody>
          <a:bodyPr wrap="none" rtlCol="0">
            <a:spAutoFit/>
          </a:bodyPr>
          <a:lstStyle/>
          <a:p>
            <a:r>
              <a:rPr lang="en-GB" dirty="0" smtClean="0"/>
              <a:t>1</a:t>
            </a:r>
            <a:endParaRPr lang="en-GB" dirty="0"/>
          </a:p>
        </p:txBody>
      </p:sp>
      <p:sp>
        <p:nvSpPr>
          <p:cNvPr id="52" name="TextBox 51"/>
          <p:cNvSpPr txBox="1"/>
          <p:nvPr/>
        </p:nvSpPr>
        <p:spPr>
          <a:xfrm>
            <a:off x="3236255" y="5226433"/>
            <a:ext cx="375424" cy="246221"/>
          </a:xfrm>
          <a:prstGeom prst="rect">
            <a:avLst/>
          </a:prstGeom>
          <a:noFill/>
        </p:spPr>
        <p:txBody>
          <a:bodyPr wrap="none" rtlCol="0">
            <a:spAutoFit/>
          </a:bodyPr>
          <a:lstStyle/>
          <a:p>
            <a:r>
              <a:rPr lang="en-GB" dirty="0" smtClean="0"/>
              <a:t>0..*</a:t>
            </a:r>
            <a:endParaRPr lang="en-GB" dirty="0"/>
          </a:p>
        </p:txBody>
      </p:sp>
      <p:sp>
        <p:nvSpPr>
          <p:cNvPr id="53" name="TextBox 52"/>
          <p:cNvSpPr txBox="1"/>
          <p:nvPr/>
        </p:nvSpPr>
        <p:spPr>
          <a:xfrm>
            <a:off x="2689424" y="5038182"/>
            <a:ext cx="375424" cy="246221"/>
          </a:xfrm>
          <a:prstGeom prst="rect">
            <a:avLst/>
          </a:prstGeom>
          <a:noFill/>
        </p:spPr>
        <p:txBody>
          <a:bodyPr wrap="none" rtlCol="0">
            <a:spAutoFit/>
          </a:bodyPr>
          <a:lstStyle/>
          <a:p>
            <a:r>
              <a:rPr lang="en-GB" dirty="0" smtClean="0"/>
              <a:t>1..*</a:t>
            </a:r>
            <a:endParaRPr lang="en-GB" dirty="0"/>
          </a:p>
        </p:txBody>
      </p:sp>
      <p:sp>
        <p:nvSpPr>
          <p:cNvPr id="54" name="TextBox 53"/>
          <p:cNvSpPr txBox="1"/>
          <p:nvPr/>
        </p:nvSpPr>
        <p:spPr>
          <a:xfrm>
            <a:off x="2680463" y="4563067"/>
            <a:ext cx="255198" cy="246221"/>
          </a:xfrm>
          <a:prstGeom prst="rect">
            <a:avLst/>
          </a:prstGeom>
          <a:noFill/>
        </p:spPr>
        <p:txBody>
          <a:bodyPr wrap="none" rtlCol="0">
            <a:spAutoFit/>
          </a:bodyPr>
          <a:lstStyle/>
          <a:p>
            <a:r>
              <a:rPr lang="en-GB" dirty="0" smtClean="0"/>
              <a:t>1</a:t>
            </a:r>
            <a:endParaRPr lang="en-GB" dirty="0"/>
          </a:p>
        </p:txBody>
      </p:sp>
      <p:sp>
        <p:nvSpPr>
          <p:cNvPr id="55" name="TextBox 54"/>
          <p:cNvSpPr txBox="1"/>
          <p:nvPr/>
        </p:nvSpPr>
        <p:spPr>
          <a:xfrm>
            <a:off x="2689431" y="4070023"/>
            <a:ext cx="375424" cy="246221"/>
          </a:xfrm>
          <a:prstGeom prst="rect">
            <a:avLst/>
          </a:prstGeom>
          <a:noFill/>
        </p:spPr>
        <p:txBody>
          <a:bodyPr wrap="none" rtlCol="0">
            <a:spAutoFit/>
          </a:bodyPr>
          <a:lstStyle/>
          <a:p>
            <a:r>
              <a:rPr lang="en-GB" dirty="0"/>
              <a:t>0</a:t>
            </a:r>
            <a:r>
              <a:rPr lang="en-GB" dirty="0" smtClean="0"/>
              <a:t>..*</a:t>
            </a:r>
            <a:endParaRPr lang="en-GB" dirty="0"/>
          </a:p>
        </p:txBody>
      </p:sp>
      <p:sp>
        <p:nvSpPr>
          <p:cNvPr id="56" name="TextBox 55"/>
          <p:cNvSpPr txBox="1"/>
          <p:nvPr/>
        </p:nvSpPr>
        <p:spPr>
          <a:xfrm>
            <a:off x="2680470" y="3774198"/>
            <a:ext cx="255198" cy="246221"/>
          </a:xfrm>
          <a:prstGeom prst="rect">
            <a:avLst/>
          </a:prstGeom>
          <a:noFill/>
        </p:spPr>
        <p:txBody>
          <a:bodyPr wrap="none" rtlCol="0">
            <a:spAutoFit/>
          </a:bodyPr>
          <a:lstStyle/>
          <a:p>
            <a:r>
              <a:rPr lang="en-GB" dirty="0" smtClean="0"/>
              <a:t>1</a:t>
            </a:r>
            <a:endParaRPr lang="en-GB" dirty="0"/>
          </a:p>
        </p:txBody>
      </p:sp>
      <p:sp>
        <p:nvSpPr>
          <p:cNvPr id="57" name="TextBox 56"/>
          <p:cNvSpPr txBox="1"/>
          <p:nvPr/>
        </p:nvSpPr>
        <p:spPr>
          <a:xfrm>
            <a:off x="902482" y="4186657"/>
            <a:ext cx="960519" cy="523220"/>
          </a:xfrm>
          <a:prstGeom prst="rect">
            <a:avLst/>
          </a:prstGeom>
          <a:noFill/>
          <a:ln w="3175">
            <a:solidFill>
              <a:srgbClr val="000000"/>
            </a:solidFill>
          </a:ln>
        </p:spPr>
        <p:txBody>
          <a:bodyPr wrap="none" rtlCol="0">
            <a:spAutoFit/>
          </a:bodyPr>
          <a:lstStyle/>
          <a:p>
            <a:r>
              <a:rPr lang="en-GB" sz="1400" dirty="0" smtClean="0"/>
              <a:t>Customer</a:t>
            </a:r>
          </a:p>
          <a:p>
            <a:r>
              <a:rPr lang="en-GB" sz="1400" dirty="0" smtClean="0"/>
              <a:t>Area</a:t>
            </a:r>
            <a:endParaRPr lang="en-GB" sz="1400" dirty="0"/>
          </a:p>
        </p:txBody>
      </p:sp>
      <p:sp>
        <p:nvSpPr>
          <p:cNvPr id="58" name="TextBox 57"/>
          <p:cNvSpPr txBox="1"/>
          <p:nvPr/>
        </p:nvSpPr>
        <p:spPr>
          <a:xfrm>
            <a:off x="4007555" y="4195625"/>
            <a:ext cx="881973" cy="523220"/>
          </a:xfrm>
          <a:prstGeom prst="rect">
            <a:avLst/>
          </a:prstGeom>
          <a:noFill/>
          <a:ln w="3175">
            <a:solidFill>
              <a:srgbClr val="000000"/>
            </a:solidFill>
          </a:ln>
        </p:spPr>
        <p:txBody>
          <a:bodyPr wrap="none" rtlCol="0">
            <a:spAutoFit/>
          </a:bodyPr>
          <a:lstStyle/>
          <a:p>
            <a:r>
              <a:rPr lang="en-GB" sz="1400" dirty="0" smtClean="0"/>
              <a:t>Discount</a:t>
            </a:r>
          </a:p>
          <a:p>
            <a:r>
              <a:rPr lang="en-GB" sz="1400" dirty="0" smtClean="0"/>
              <a:t>Price</a:t>
            </a:r>
            <a:endParaRPr lang="en-GB" sz="1400" dirty="0"/>
          </a:p>
        </p:txBody>
      </p:sp>
      <p:sp>
        <p:nvSpPr>
          <p:cNvPr id="59" name="TextBox 58"/>
          <p:cNvSpPr txBox="1"/>
          <p:nvPr/>
        </p:nvSpPr>
        <p:spPr>
          <a:xfrm>
            <a:off x="5528171" y="4186664"/>
            <a:ext cx="870751" cy="523220"/>
          </a:xfrm>
          <a:prstGeom prst="rect">
            <a:avLst/>
          </a:prstGeom>
          <a:noFill/>
          <a:ln w="3175">
            <a:solidFill>
              <a:srgbClr val="000000"/>
            </a:solidFill>
          </a:ln>
        </p:spPr>
        <p:txBody>
          <a:bodyPr wrap="none" rtlCol="0">
            <a:spAutoFit/>
          </a:bodyPr>
          <a:lstStyle/>
          <a:p>
            <a:r>
              <a:rPr lang="en-GB" sz="1400" dirty="0" smtClean="0"/>
              <a:t>Product</a:t>
            </a:r>
          </a:p>
          <a:p>
            <a:r>
              <a:rPr lang="en-GB" sz="1400" dirty="0" smtClean="0"/>
              <a:t>category</a:t>
            </a:r>
            <a:endParaRPr lang="en-GB" sz="1400" dirty="0"/>
          </a:p>
        </p:txBody>
      </p:sp>
      <p:cxnSp>
        <p:nvCxnSpPr>
          <p:cNvPr id="60" name="Straight Connector 59"/>
          <p:cNvCxnSpPr/>
          <p:nvPr/>
        </p:nvCxnSpPr>
        <p:spPr bwMode="auto">
          <a:xfrm flipH="1">
            <a:off x="1113807" y="2669982"/>
            <a:ext cx="3702" cy="15166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 name="Straight Connector 60"/>
          <p:cNvCxnSpPr>
            <a:stCxn id="7" idx="1"/>
          </p:cNvCxnSpPr>
          <p:nvPr/>
        </p:nvCxnSpPr>
        <p:spPr bwMode="auto">
          <a:xfrm flipH="1">
            <a:off x="1386443" y="3632347"/>
            <a:ext cx="851746" cy="5543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a:off x="4448541" y="3893956"/>
            <a:ext cx="0" cy="30166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flipV="1">
            <a:off x="4448541" y="4718845"/>
            <a:ext cx="0" cy="56732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a:stCxn id="59" idx="2"/>
          </p:cNvCxnSpPr>
          <p:nvPr/>
        </p:nvCxnSpPr>
        <p:spPr bwMode="auto">
          <a:xfrm flipH="1">
            <a:off x="4672883" y="4709884"/>
            <a:ext cx="1290664" cy="57202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5" name="TextBox 64"/>
          <p:cNvSpPr txBox="1"/>
          <p:nvPr/>
        </p:nvSpPr>
        <p:spPr>
          <a:xfrm>
            <a:off x="5423579" y="4688563"/>
            <a:ext cx="255198" cy="246221"/>
          </a:xfrm>
          <a:prstGeom prst="rect">
            <a:avLst/>
          </a:prstGeom>
          <a:noFill/>
        </p:spPr>
        <p:txBody>
          <a:bodyPr wrap="none" rtlCol="0">
            <a:spAutoFit/>
          </a:bodyPr>
          <a:lstStyle/>
          <a:p>
            <a:r>
              <a:rPr lang="en-GB" dirty="0" smtClean="0"/>
              <a:t>1</a:t>
            </a:r>
            <a:endParaRPr lang="en-GB" dirty="0"/>
          </a:p>
        </p:txBody>
      </p:sp>
      <p:sp>
        <p:nvSpPr>
          <p:cNvPr id="66" name="TextBox 65"/>
          <p:cNvSpPr txBox="1"/>
          <p:nvPr/>
        </p:nvSpPr>
        <p:spPr>
          <a:xfrm>
            <a:off x="4589884" y="5002324"/>
            <a:ext cx="375424" cy="246221"/>
          </a:xfrm>
          <a:prstGeom prst="rect">
            <a:avLst/>
          </a:prstGeom>
          <a:noFill/>
        </p:spPr>
        <p:txBody>
          <a:bodyPr wrap="none" rtlCol="0">
            <a:spAutoFit/>
          </a:bodyPr>
          <a:lstStyle/>
          <a:p>
            <a:r>
              <a:rPr lang="en-GB" dirty="0" smtClean="0"/>
              <a:t>0..*</a:t>
            </a:r>
            <a:endParaRPr lang="en-GB" dirty="0"/>
          </a:p>
        </p:txBody>
      </p:sp>
      <p:sp>
        <p:nvSpPr>
          <p:cNvPr id="67" name="TextBox 66"/>
          <p:cNvSpPr txBox="1"/>
          <p:nvPr/>
        </p:nvSpPr>
        <p:spPr>
          <a:xfrm>
            <a:off x="3854809" y="5217472"/>
            <a:ext cx="255198" cy="246221"/>
          </a:xfrm>
          <a:prstGeom prst="rect">
            <a:avLst/>
          </a:prstGeom>
          <a:noFill/>
        </p:spPr>
        <p:txBody>
          <a:bodyPr wrap="none" rtlCol="0">
            <a:spAutoFit/>
          </a:bodyPr>
          <a:lstStyle/>
          <a:p>
            <a:r>
              <a:rPr lang="en-GB" dirty="0"/>
              <a:t>1</a:t>
            </a:r>
          </a:p>
        </p:txBody>
      </p:sp>
      <p:sp>
        <p:nvSpPr>
          <p:cNvPr id="68" name="TextBox 67"/>
          <p:cNvSpPr txBox="1"/>
          <p:nvPr/>
        </p:nvSpPr>
        <p:spPr>
          <a:xfrm>
            <a:off x="4240286" y="4688570"/>
            <a:ext cx="255198" cy="246221"/>
          </a:xfrm>
          <a:prstGeom prst="rect">
            <a:avLst/>
          </a:prstGeom>
          <a:noFill/>
        </p:spPr>
        <p:txBody>
          <a:bodyPr wrap="none" rtlCol="0">
            <a:spAutoFit/>
          </a:bodyPr>
          <a:lstStyle/>
          <a:p>
            <a:r>
              <a:rPr lang="en-GB" dirty="0"/>
              <a:t>1</a:t>
            </a:r>
          </a:p>
        </p:txBody>
      </p:sp>
      <p:sp>
        <p:nvSpPr>
          <p:cNvPr id="69" name="TextBox 68"/>
          <p:cNvSpPr txBox="1"/>
          <p:nvPr/>
        </p:nvSpPr>
        <p:spPr>
          <a:xfrm>
            <a:off x="4123751" y="5074047"/>
            <a:ext cx="375424" cy="246221"/>
          </a:xfrm>
          <a:prstGeom prst="rect">
            <a:avLst/>
          </a:prstGeom>
          <a:noFill/>
        </p:spPr>
        <p:txBody>
          <a:bodyPr wrap="none" rtlCol="0">
            <a:spAutoFit/>
          </a:bodyPr>
          <a:lstStyle/>
          <a:p>
            <a:r>
              <a:rPr lang="en-GB" dirty="0" smtClean="0"/>
              <a:t>1..*</a:t>
            </a:r>
            <a:endParaRPr lang="en-GB" dirty="0"/>
          </a:p>
        </p:txBody>
      </p:sp>
      <p:sp>
        <p:nvSpPr>
          <p:cNvPr id="70" name="TextBox 69"/>
          <p:cNvSpPr txBox="1"/>
          <p:nvPr/>
        </p:nvSpPr>
        <p:spPr>
          <a:xfrm>
            <a:off x="4401626" y="3836911"/>
            <a:ext cx="255198" cy="246221"/>
          </a:xfrm>
          <a:prstGeom prst="rect">
            <a:avLst/>
          </a:prstGeom>
          <a:noFill/>
        </p:spPr>
        <p:txBody>
          <a:bodyPr wrap="none" rtlCol="0">
            <a:spAutoFit/>
          </a:bodyPr>
          <a:lstStyle/>
          <a:p>
            <a:r>
              <a:rPr lang="en-GB" dirty="0" smtClean="0"/>
              <a:t>1</a:t>
            </a:r>
            <a:endParaRPr lang="en-GB" dirty="0"/>
          </a:p>
        </p:txBody>
      </p:sp>
      <p:sp>
        <p:nvSpPr>
          <p:cNvPr id="71" name="TextBox 70"/>
          <p:cNvSpPr txBox="1"/>
          <p:nvPr/>
        </p:nvSpPr>
        <p:spPr>
          <a:xfrm>
            <a:off x="4141659" y="3989311"/>
            <a:ext cx="375424" cy="246221"/>
          </a:xfrm>
          <a:prstGeom prst="rect">
            <a:avLst/>
          </a:prstGeom>
          <a:noFill/>
        </p:spPr>
        <p:txBody>
          <a:bodyPr wrap="none" rtlCol="0">
            <a:spAutoFit/>
          </a:bodyPr>
          <a:lstStyle/>
          <a:p>
            <a:r>
              <a:rPr lang="en-GB" dirty="0" smtClean="0"/>
              <a:t>1..*</a:t>
            </a:r>
            <a:endParaRPr lang="en-GB" dirty="0"/>
          </a:p>
        </p:txBody>
      </p:sp>
      <p:sp>
        <p:nvSpPr>
          <p:cNvPr id="72" name="TextBox 71"/>
          <p:cNvSpPr txBox="1"/>
          <p:nvPr/>
        </p:nvSpPr>
        <p:spPr>
          <a:xfrm>
            <a:off x="1999112" y="3702426"/>
            <a:ext cx="255198" cy="246221"/>
          </a:xfrm>
          <a:prstGeom prst="rect">
            <a:avLst/>
          </a:prstGeom>
          <a:noFill/>
        </p:spPr>
        <p:txBody>
          <a:bodyPr wrap="none" rtlCol="0">
            <a:spAutoFit/>
          </a:bodyPr>
          <a:lstStyle/>
          <a:p>
            <a:r>
              <a:rPr lang="en-GB" dirty="0" smtClean="0"/>
              <a:t>1</a:t>
            </a:r>
            <a:endParaRPr lang="en-GB" dirty="0"/>
          </a:p>
        </p:txBody>
      </p:sp>
      <p:sp>
        <p:nvSpPr>
          <p:cNvPr id="73" name="TextBox 72"/>
          <p:cNvSpPr txBox="1"/>
          <p:nvPr/>
        </p:nvSpPr>
        <p:spPr>
          <a:xfrm>
            <a:off x="1523997" y="3998258"/>
            <a:ext cx="375424" cy="246221"/>
          </a:xfrm>
          <a:prstGeom prst="rect">
            <a:avLst/>
          </a:prstGeom>
          <a:noFill/>
        </p:spPr>
        <p:txBody>
          <a:bodyPr wrap="none" rtlCol="0">
            <a:spAutoFit/>
          </a:bodyPr>
          <a:lstStyle/>
          <a:p>
            <a:r>
              <a:rPr lang="en-GB" dirty="0" smtClean="0"/>
              <a:t>1..*</a:t>
            </a:r>
            <a:endParaRPr lang="en-GB" dirty="0"/>
          </a:p>
        </p:txBody>
      </p:sp>
      <p:sp>
        <p:nvSpPr>
          <p:cNvPr id="74" name="TextBox 73"/>
          <p:cNvSpPr txBox="1"/>
          <p:nvPr/>
        </p:nvSpPr>
        <p:spPr>
          <a:xfrm>
            <a:off x="779947" y="3989297"/>
            <a:ext cx="375424" cy="246221"/>
          </a:xfrm>
          <a:prstGeom prst="rect">
            <a:avLst/>
          </a:prstGeom>
          <a:noFill/>
        </p:spPr>
        <p:txBody>
          <a:bodyPr wrap="none" rtlCol="0">
            <a:spAutoFit/>
          </a:bodyPr>
          <a:lstStyle/>
          <a:p>
            <a:r>
              <a:rPr lang="en-GB" dirty="0" smtClean="0"/>
              <a:t>0..*</a:t>
            </a:r>
            <a:endParaRPr lang="en-GB" dirty="0"/>
          </a:p>
        </p:txBody>
      </p:sp>
      <p:sp>
        <p:nvSpPr>
          <p:cNvPr id="75" name="TextBox 74"/>
          <p:cNvSpPr txBox="1"/>
          <p:nvPr/>
        </p:nvSpPr>
        <p:spPr>
          <a:xfrm>
            <a:off x="878560" y="2635661"/>
            <a:ext cx="255198" cy="246221"/>
          </a:xfrm>
          <a:prstGeom prst="rect">
            <a:avLst/>
          </a:prstGeom>
          <a:noFill/>
        </p:spPr>
        <p:txBody>
          <a:bodyPr wrap="none" rtlCol="0">
            <a:spAutoFit/>
          </a:bodyPr>
          <a:lstStyle/>
          <a:p>
            <a:r>
              <a:rPr lang="en-GB" dirty="0" smtClean="0"/>
              <a:t>1</a:t>
            </a:r>
            <a:endParaRPr lang="en-GB" dirty="0"/>
          </a:p>
        </p:txBody>
      </p:sp>
    </p:spTree>
    <p:extLst>
      <p:ext uri="{BB962C8B-B14F-4D97-AF65-F5344CB8AC3E}">
        <p14:creationId xmlns:p14="http://schemas.microsoft.com/office/powerpoint/2010/main" val="28432041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Physical design</a:t>
            </a:r>
            <a:endParaRPr lang="en-GB" dirty="0"/>
          </a:p>
        </p:txBody>
      </p:sp>
      <p:sp>
        <p:nvSpPr>
          <p:cNvPr id="3" name="Content Placeholder 2"/>
          <p:cNvSpPr>
            <a:spLocks noGrp="1"/>
          </p:cNvSpPr>
          <p:nvPr>
            <p:ph idx="1"/>
          </p:nvPr>
        </p:nvSpPr>
        <p:spPr/>
        <p:txBody>
          <a:bodyPr/>
          <a:lstStyle/>
          <a:p>
            <a:r>
              <a:rPr lang="en-GB" dirty="0" smtClean="0"/>
              <a:t>Here are the common features:</a:t>
            </a:r>
            <a:endParaRPr lang="en-GB" dirty="0"/>
          </a:p>
        </p:txBody>
      </p:sp>
      <p:sp>
        <p:nvSpPr>
          <p:cNvPr id="4" name="TextBox 3"/>
          <p:cNvSpPr txBox="1"/>
          <p:nvPr/>
        </p:nvSpPr>
        <p:spPr>
          <a:xfrm>
            <a:off x="860626" y="2362205"/>
            <a:ext cx="1051635" cy="307777"/>
          </a:xfrm>
          <a:prstGeom prst="rect">
            <a:avLst/>
          </a:prstGeom>
          <a:noFill/>
          <a:ln w="3175">
            <a:solidFill>
              <a:srgbClr val="000000"/>
            </a:solidFill>
          </a:ln>
        </p:spPr>
        <p:txBody>
          <a:bodyPr wrap="none" rtlCol="0">
            <a:spAutoFit/>
          </a:bodyPr>
          <a:lstStyle/>
          <a:p>
            <a:r>
              <a:rPr lang="en-GB" sz="1400" dirty="0" smtClean="0"/>
              <a:t>Sales Area</a:t>
            </a:r>
            <a:endParaRPr lang="en-GB" sz="1400" dirty="0"/>
          </a:p>
        </p:txBody>
      </p:sp>
      <p:sp>
        <p:nvSpPr>
          <p:cNvPr id="5" name="TextBox 4"/>
          <p:cNvSpPr txBox="1"/>
          <p:nvPr/>
        </p:nvSpPr>
        <p:spPr>
          <a:xfrm>
            <a:off x="3433441" y="2362205"/>
            <a:ext cx="1239442" cy="307777"/>
          </a:xfrm>
          <a:prstGeom prst="rect">
            <a:avLst/>
          </a:prstGeom>
          <a:noFill/>
          <a:ln w="3175">
            <a:solidFill>
              <a:srgbClr val="000000"/>
            </a:solidFill>
          </a:ln>
        </p:spPr>
        <p:txBody>
          <a:bodyPr wrap="none" rtlCol="0">
            <a:spAutoFit/>
          </a:bodyPr>
          <a:lstStyle/>
          <a:p>
            <a:r>
              <a:rPr lang="en-GB" sz="1400" dirty="0" smtClean="0"/>
              <a:t>Delivery area</a:t>
            </a:r>
            <a:endParaRPr lang="en-GB" sz="1400" dirty="0"/>
          </a:p>
        </p:txBody>
      </p:sp>
      <p:sp>
        <p:nvSpPr>
          <p:cNvPr id="6" name="TextBox 5"/>
          <p:cNvSpPr txBox="1"/>
          <p:nvPr/>
        </p:nvSpPr>
        <p:spPr>
          <a:xfrm>
            <a:off x="6733643" y="2362205"/>
            <a:ext cx="662361" cy="307777"/>
          </a:xfrm>
          <a:prstGeom prst="rect">
            <a:avLst/>
          </a:prstGeom>
          <a:noFill/>
          <a:ln w="3175">
            <a:solidFill>
              <a:srgbClr val="000000"/>
            </a:solidFill>
          </a:ln>
        </p:spPr>
        <p:txBody>
          <a:bodyPr wrap="none" rtlCol="0">
            <a:spAutoFit/>
          </a:bodyPr>
          <a:lstStyle/>
          <a:p>
            <a:r>
              <a:rPr lang="en-GB" sz="1400" dirty="0" smtClean="0"/>
              <a:t>Depot</a:t>
            </a:r>
            <a:endParaRPr lang="en-GB" sz="1400" dirty="0"/>
          </a:p>
        </p:txBody>
      </p:sp>
      <p:sp>
        <p:nvSpPr>
          <p:cNvPr id="7" name="TextBox 6"/>
          <p:cNvSpPr txBox="1"/>
          <p:nvPr/>
        </p:nvSpPr>
        <p:spPr>
          <a:xfrm>
            <a:off x="2238189" y="3478458"/>
            <a:ext cx="960519" cy="307777"/>
          </a:xfrm>
          <a:prstGeom prst="rect">
            <a:avLst/>
          </a:prstGeom>
          <a:noFill/>
          <a:ln w="3175">
            <a:solidFill>
              <a:srgbClr val="000000"/>
            </a:solidFill>
          </a:ln>
        </p:spPr>
        <p:txBody>
          <a:bodyPr wrap="none" rtlCol="0">
            <a:spAutoFit/>
          </a:bodyPr>
          <a:lstStyle/>
          <a:p>
            <a:r>
              <a:rPr lang="en-GB" sz="1400" dirty="0" smtClean="0"/>
              <a:t>Customer</a:t>
            </a:r>
            <a:endParaRPr lang="en-GB" sz="1400" dirty="0"/>
          </a:p>
        </p:txBody>
      </p:sp>
      <p:sp>
        <p:nvSpPr>
          <p:cNvPr id="8" name="TextBox 7"/>
          <p:cNvSpPr txBox="1"/>
          <p:nvPr/>
        </p:nvSpPr>
        <p:spPr>
          <a:xfrm>
            <a:off x="2342384" y="4285115"/>
            <a:ext cx="752129" cy="307777"/>
          </a:xfrm>
          <a:prstGeom prst="rect">
            <a:avLst/>
          </a:prstGeom>
          <a:noFill/>
          <a:ln w="3175">
            <a:solidFill>
              <a:srgbClr val="000000"/>
            </a:solidFill>
          </a:ln>
        </p:spPr>
        <p:txBody>
          <a:bodyPr wrap="none" rtlCol="0">
            <a:spAutoFit/>
          </a:bodyPr>
          <a:lstStyle/>
          <a:p>
            <a:r>
              <a:rPr lang="en-GB" sz="1400" dirty="0" smtClean="0"/>
              <a:t>Invoice</a:t>
            </a:r>
            <a:endParaRPr lang="en-GB" sz="1400" dirty="0"/>
          </a:p>
        </p:txBody>
      </p:sp>
      <p:sp>
        <p:nvSpPr>
          <p:cNvPr id="9" name="TextBox 8"/>
          <p:cNvSpPr txBox="1"/>
          <p:nvPr/>
        </p:nvSpPr>
        <p:spPr>
          <a:xfrm>
            <a:off x="2148420" y="5286166"/>
            <a:ext cx="1140056" cy="307777"/>
          </a:xfrm>
          <a:prstGeom prst="rect">
            <a:avLst/>
          </a:prstGeom>
          <a:noFill/>
          <a:ln w="3175">
            <a:solidFill>
              <a:srgbClr val="000000"/>
            </a:solidFill>
          </a:ln>
        </p:spPr>
        <p:txBody>
          <a:bodyPr wrap="none" rtlCol="0">
            <a:spAutoFit/>
          </a:bodyPr>
          <a:lstStyle/>
          <a:p>
            <a:r>
              <a:rPr lang="en-GB" sz="1400" dirty="0" smtClean="0"/>
              <a:t>Invoice item</a:t>
            </a:r>
            <a:endParaRPr lang="en-GB" sz="1400" dirty="0"/>
          </a:p>
        </p:txBody>
      </p:sp>
      <p:sp>
        <p:nvSpPr>
          <p:cNvPr id="10" name="TextBox 9"/>
          <p:cNvSpPr txBox="1"/>
          <p:nvPr/>
        </p:nvSpPr>
        <p:spPr>
          <a:xfrm>
            <a:off x="4047630" y="5286166"/>
            <a:ext cx="801823" cy="307777"/>
          </a:xfrm>
          <a:prstGeom prst="rect">
            <a:avLst/>
          </a:prstGeom>
          <a:noFill/>
          <a:ln w="3175">
            <a:solidFill>
              <a:srgbClr val="000000"/>
            </a:solidFill>
          </a:ln>
        </p:spPr>
        <p:txBody>
          <a:bodyPr wrap="none" rtlCol="0">
            <a:spAutoFit/>
          </a:bodyPr>
          <a:lstStyle/>
          <a:p>
            <a:r>
              <a:rPr lang="en-GB" sz="1400" dirty="0" smtClean="0"/>
              <a:t>Product</a:t>
            </a:r>
            <a:endParaRPr lang="en-GB" sz="1400" dirty="0"/>
          </a:p>
        </p:txBody>
      </p:sp>
      <p:sp>
        <p:nvSpPr>
          <p:cNvPr id="11" name="TextBox 10"/>
          <p:cNvSpPr txBox="1"/>
          <p:nvPr/>
        </p:nvSpPr>
        <p:spPr>
          <a:xfrm>
            <a:off x="6554106" y="5286166"/>
            <a:ext cx="1021433" cy="307777"/>
          </a:xfrm>
          <a:prstGeom prst="rect">
            <a:avLst/>
          </a:prstGeom>
          <a:noFill/>
          <a:ln w="3175">
            <a:solidFill>
              <a:srgbClr val="000000"/>
            </a:solidFill>
          </a:ln>
        </p:spPr>
        <p:txBody>
          <a:bodyPr wrap="none" rtlCol="0">
            <a:spAutoFit/>
          </a:bodyPr>
          <a:lstStyle/>
          <a:p>
            <a:r>
              <a:rPr lang="en-GB" sz="1400" dirty="0" smtClean="0"/>
              <a:t>Stock item</a:t>
            </a:r>
            <a:endParaRPr lang="en-GB" sz="1400" dirty="0"/>
          </a:p>
        </p:txBody>
      </p:sp>
      <p:cxnSp>
        <p:nvCxnSpPr>
          <p:cNvPr id="14" name="Straight Connector 13"/>
          <p:cNvCxnSpPr>
            <a:stCxn id="4" idx="3"/>
            <a:endCxn id="7" idx="1"/>
          </p:cNvCxnSpPr>
          <p:nvPr/>
        </p:nvCxnSpPr>
        <p:spPr bwMode="auto">
          <a:xfrm>
            <a:off x="1912261" y="2516094"/>
            <a:ext cx="325928" cy="111625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a:stCxn id="5" idx="1"/>
            <a:endCxn id="7" idx="0"/>
          </p:cNvCxnSpPr>
          <p:nvPr/>
        </p:nvCxnSpPr>
        <p:spPr bwMode="auto">
          <a:xfrm flipH="1">
            <a:off x="2718449" y="2516094"/>
            <a:ext cx="714992" cy="9623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p:cNvCxnSpPr>
            <a:stCxn id="8" idx="0"/>
            <a:endCxn id="7" idx="2"/>
          </p:cNvCxnSpPr>
          <p:nvPr/>
        </p:nvCxnSpPr>
        <p:spPr bwMode="auto">
          <a:xfrm flipV="1">
            <a:off x="2718449" y="3786235"/>
            <a:ext cx="0" cy="4988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a:stCxn id="9" idx="0"/>
            <a:endCxn id="8" idx="2"/>
          </p:cNvCxnSpPr>
          <p:nvPr/>
        </p:nvCxnSpPr>
        <p:spPr bwMode="auto">
          <a:xfrm flipV="1">
            <a:off x="2718448" y="4592892"/>
            <a:ext cx="1" cy="69327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p:cNvCxnSpPr>
            <a:stCxn id="9" idx="3"/>
            <a:endCxn id="10" idx="1"/>
          </p:cNvCxnSpPr>
          <p:nvPr/>
        </p:nvCxnSpPr>
        <p:spPr bwMode="auto">
          <a:xfrm>
            <a:off x="3288476" y="5440055"/>
            <a:ext cx="75915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a:stCxn id="10" idx="3"/>
            <a:endCxn id="11" idx="1"/>
          </p:cNvCxnSpPr>
          <p:nvPr/>
        </p:nvCxnSpPr>
        <p:spPr bwMode="auto">
          <a:xfrm>
            <a:off x="4849453" y="5440055"/>
            <a:ext cx="170465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p:cNvCxnSpPr>
            <a:stCxn id="11" idx="0"/>
          </p:cNvCxnSpPr>
          <p:nvPr/>
        </p:nvCxnSpPr>
        <p:spPr bwMode="auto">
          <a:xfrm flipV="1">
            <a:off x="7064823" y="2669984"/>
            <a:ext cx="0" cy="261618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a:stCxn id="6" idx="1"/>
            <a:endCxn id="5" idx="3"/>
          </p:cNvCxnSpPr>
          <p:nvPr/>
        </p:nvCxnSpPr>
        <p:spPr bwMode="auto">
          <a:xfrm flipH="1">
            <a:off x="4672883" y="2516094"/>
            <a:ext cx="206076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9" name="TextBox 38"/>
          <p:cNvSpPr txBox="1"/>
          <p:nvPr/>
        </p:nvSpPr>
        <p:spPr>
          <a:xfrm>
            <a:off x="1846712" y="3370736"/>
            <a:ext cx="375424" cy="246221"/>
          </a:xfrm>
          <a:prstGeom prst="rect">
            <a:avLst/>
          </a:prstGeom>
          <a:noFill/>
        </p:spPr>
        <p:txBody>
          <a:bodyPr wrap="none" rtlCol="0">
            <a:spAutoFit/>
          </a:bodyPr>
          <a:lstStyle/>
          <a:p>
            <a:r>
              <a:rPr lang="en-GB" dirty="0" smtClean="0"/>
              <a:t>0..*</a:t>
            </a:r>
            <a:endParaRPr lang="en-GB" dirty="0"/>
          </a:p>
        </p:txBody>
      </p:sp>
      <p:sp>
        <p:nvSpPr>
          <p:cNvPr id="40" name="TextBox 39"/>
          <p:cNvSpPr txBox="1"/>
          <p:nvPr/>
        </p:nvSpPr>
        <p:spPr>
          <a:xfrm>
            <a:off x="1909467" y="2411538"/>
            <a:ext cx="255198" cy="246221"/>
          </a:xfrm>
          <a:prstGeom prst="rect">
            <a:avLst/>
          </a:prstGeom>
          <a:noFill/>
        </p:spPr>
        <p:txBody>
          <a:bodyPr wrap="none" rtlCol="0">
            <a:spAutoFit/>
          </a:bodyPr>
          <a:lstStyle/>
          <a:p>
            <a:r>
              <a:rPr lang="en-GB" dirty="0" smtClean="0"/>
              <a:t>1</a:t>
            </a:r>
            <a:endParaRPr lang="en-GB" dirty="0"/>
          </a:p>
        </p:txBody>
      </p:sp>
      <p:sp>
        <p:nvSpPr>
          <p:cNvPr id="41" name="TextBox 40"/>
          <p:cNvSpPr txBox="1"/>
          <p:nvPr/>
        </p:nvSpPr>
        <p:spPr>
          <a:xfrm>
            <a:off x="3155536" y="2420506"/>
            <a:ext cx="255198" cy="246221"/>
          </a:xfrm>
          <a:prstGeom prst="rect">
            <a:avLst/>
          </a:prstGeom>
          <a:noFill/>
        </p:spPr>
        <p:txBody>
          <a:bodyPr wrap="none" rtlCol="0">
            <a:spAutoFit/>
          </a:bodyPr>
          <a:lstStyle/>
          <a:p>
            <a:r>
              <a:rPr lang="en-GB" dirty="0" smtClean="0"/>
              <a:t>1</a:t>
            </a:r>
            <a:endParaRPr lang="en-GB" dirty="0"/>
          </a:p>
        </p:txBody>
      </p:sp>
      <p:sp>
        <p:nvSpPr>
          <p:cNvPr id="42" name="TextBox 41"/>
          <p:cNvSpPr txBox="1"/>
          <p:nvPr/>
        </p:nvSpPr>
        <p:spPr>
          <a:xfrm>
            <a:off x="2805924" y="3272137"/>
            <a:ext cx="375424" cy="246221"/>
          </a:xfrm>
          <a:prstGeom prst="rect">
            <a:avLst/>
          </a:prstGeom>
          <a:noFill/>
        </p:spPr>
        <p:txBody>
          <a:bodyPr wrap="none" rtlCol="0">
            <a:spAutoFit/>
          </a:bodyPr>
          <a:lstStyle/>
          <a:p>
            <a:r>
              <a:rPr lang="en-GB" dirty="0" smtClean="0"/>
              <a:t>0..*</a:t>
            </a:r>
            <a:endParaRPr lang="en-GB" dirty="0"/>
          </a:p>
        </p:txBody>
      </p:sp>
      <p:sp>
        <p:nvSpPr>
          <p:cNvPr id="45" name="TextBox 44"/>
          <p:cNvSpPr txBox="1"/>
          <p:nvPr/>
        </p:nvSpPr>
        <p:spPr>
          <a:xfrm>
            <a:off x="4643657" y="2277088"/>
            <a:ext cx="375424" cy="246221"/>
          </a:xfrm>
          <a:prstGeom prst="rect">
            <a:avLst/>
          </a:prstGeom>
          <a:noFill/>
        </p:spPr>
        <p:txBody>
          <a:bodyPr wrap="none" rtlCol="0">
            <a:spAutoFit/>
          </a:bodyPr>
          <a:lstStyle/>
          <a:p>
            <a:r>
              <a:rPr lang="en-GB" dirty="0" smtClean="0"/>
              <a:t>1..*</a:t>
            </a:r>
            <a:endParaRPr lang="en-GB" dirty="0"/>
          </a:p>
        </p:txBody>
      </p:sp>
      <p:sp>
        <p:nvSpPr>
          <p:cNvPr id="46" name="TextBox 45"/>
          <p:cNvSpPr txBox="1"/>
          <p:nvPr/>
        </p:nvSpPr>
        <p:spPr>
          <a:xfrm>
            <a:off x="6481383" y="2286056"/>
            <a:ext cx="255198" cy="246221"/>
          </a:xfrm>
          <a:prstGeom prst="rect">
            <a:avLst/>
          </a:prstGeom>
          <a:noFill/>
        </p:spPr>
        <p:txBody>
          <a:bodyPr wrap="none" rtlCol="0">
            <a:spAutoFit/>
          </a:bodyPr>
          <a:lstStyle/>
          <a:p>
            <a:r>
              <a:rPr lang="en-GB" dirty="0" smtClean="0"/>
              <a:t>1</a:t>
            </a:r>
            <a:endParaRPr lang="en-GB" dirty="0"/>
          </a:p>
        </p:txBody>
      </p:sp>
      <p:sp>
        <p:nvSpPr>
          <p:cNvPr id="47" name="TextBox 46"/>
          <p:cNvSpPr txBox="1"/>
          <p:nvPr/>
        </p:nvSpPr>
        <p:spPr>
          <a:xfrm>
            <a:off x="7028221" y="2653604"/>
            <a:ext cx="255198" cy="246221"/>
          </a:xfrm>
          <a:prstGeom prst="rect">
            <a:avLst/>
          </a:prstGeom>
          <a:noFill/>
        </p:spPr>
        <p:txBody>
          <a:bodyPr wrap="none" rtlCol="0">
            <a:spAutoFit/>
          </a:bodyPr>
          <a:lstStyle/>
          <a:p>
            <a:r>
              <a:rPr lang="en-GB" dirty="0" smtClean="0"/>
              <a:t>1</a:t>
            </a:r>
            <a:endParaRPr lang="en-GB" dirty="0"/>
          </a:p>
        </p:txBody>
      </p:sp>
      <p:sp>
        <p:nvSpPr>
          <p:cNvPr id="48" name="TextBox 47"/>
          <p:cNvSpPr txBox="1"/>
          <p:nvPr/>
        </p:nvSpPr>
        <p:spPr>
          <a:xfrm>
            <a:off x="7019260" y="5082987"/>
            <a:ext cx="375424" cy="246221"/>
          </a:xfrm>
          <a:prstGeom prst="rect">
            <a:avLst/>
          </a:prstGeom>
          <a:noFill/>
        </p:spPr>
        <p:txBody>
          <a:bodyPr wrap="none" rtlCol="0">
            <a:spAutoFit/>
          </a:bodyPr>
          <a:lstStyle/>
          <a:p>
            <a:r>
              <a:rPr lang="en-GB" dirty="0" smtClean="0"/>
              <a:t>0..*</a:t>
            </a:r>
            <a:endParaRPr lang="en-GB" dirty="0"/>
          </a:p>
        </p:txBody>
      </p:sp>
      <p:sp>
        <p:nvSpPr>
          <p:cNvPr id="49" name="TextBox 48"/>
          <p:cNvSpPr txBox="1"/>
          <p:nvPr/>
        </p:nvSpPr>
        <p:spPr>
          <a:xfrm>
            <a:off x="6221423" y="5235387"/>
            <a:ext cx="375424" cy="246221"/>
          </a:xfrm>
          <a:prstGeom prst="rect">
            <a:avLst/>
          </a:prstGeom>
          <a:noFill/>
        </p:spPr>
        <p:txBody>
          <a:bodyPr wrap="none" rtlCol="0">
            <a:spAutoFit/>
          </a:bodyPr>
          <a:lstStyle/>
          <a:p>
            <a:r>
              <a:rPr lang="en-GB" dirty="0" smtClean="0"/>
              <a:t>0..*</a:t>
            </a:r>
            <a:endParaRPr lang="en-GB" dirty="0"/>
          </a:p>
        </p:txBody>
      </p:sp>
      <p:sp>
        <p:nvSpPr>
          <p:cNvPr id="51" name="TextBox 50"/>
          <p:cNvSpPr txBox="1"/>
          <p:nvPr/>
        </p:nvSpPr>
        <p:spPr>
          <a:xfrm>
            <a:off x="4822954" y="5235394"/>
            <a:ext cx="255198" cy="246221"/>
          </a:xfrm>
          <a:prstGeom prst="rect">
            <a:avLst/>
          </a:prstGeom>
          <a:noFill/>
        </p:spPr>
        <p:txBody>
          <a:bodyPr wrap="none" rtlCol="0">
            <a:spAutoFit/>
          </a:bodyPr>
          <a:lstStyle/>
          <a:p>
            <a:r>
              <a:rPr lang="en-GB" dirty="0" smtClean="0"/>
              <a:t>1</a:t>
            </a:r>
            <a:endParaRPr lang="en-GB" dirty="0"/>
          </a:p>
        </p:txBody>
      </p:sp>
      <p:sp>
        <p:nvSpPr>
          <p:cNvPr id="52" name="TextBox 51"/>
          <p:cNvSpPr txBox="1"/>
          <p:nvPr/>
        </p:nvSpPr>
        <p:spPr>
          <a:xfrm>
            <a:off x="3236255" y="5226433"/>
            <a:ext cx="375424" cy="246221"/>
          </a:xfrm>
          <a:prstGeom prst="rect">
            <a:avLst/>
          </a:prstGeom>
          <a:noFill/>
        </p:spPr>
        <p:txBody>
          <a:bodyPr wrap="none" rtlCol="0">
            <a:spAutoFit/>
          </a:bodyPr>
          <a:lstStyle/>
          <a:p>
            <a:r>
              <a:rPr lang="en-GB" dirty="0" smtClean="0"/>
              <a:t>0..*</a:t>
            </a:r>
            <a:endParaRPr lang="en-GB" dirty="0"/>
          </a:p>
        </p:txBody>
      </p:sp>
      <p:sp>
        <p:nvSpPr>
          <p:cNvPr id="53" name="TextBox 52"/>
          <p:cNvSpPr txBox="1"/>
          <p:nvPr/>
        </p:nvSpPr>
        <p:spPr>
          <a:xfrm>
            <a:off x="2689424" y="5038182"/>
            <a:ext cx="375424" cy="246221"/>
          </a:xfrm>
          <a:prstGeom prst="rect">
            <a:avLst/>
          </a:prstGeom>
          <a:noFill/>
        </p:spPr>
        <p:txBody>
          <a:bodyPr wrap="none" rtlCol="0">
            <a:spAutoFit/>
          </a:bodyPr>
          <a:lstStyle/>
          <a:p>
            <a:r>
              <a:rPr lang="en-GB" dirty="0" smtClean="0"/>
              <a:t>1..*</a:t>
            </a:r>
            <a:endParaRPr lang="en-GB" dirty="0"/>
          </a:p>
        </p:txBody>
      </p:sp>
      <p:sp>
        <p:nvSpPr>
          <p:cNvPr id="54" name="TextBox 53"/>
          <p:cNvSpPr txBox="1"/>
          <p:nvPr/>
        </p:nvSpPr>
        <p:spPr>
          <a:xfrm>
            <a:off x="2680463" y="4563067"/>
            <a:ext cx="255198" cy="246221"/>
          </a:xfrm>
          <a:prstGeom prst="rect">
            <a:avLst/>
          </a:prstGeom>
          <a:noFill/>
        </p:spPr>
        <p:txBody>
          <a:bodyPr wrap="none" rtlCol="0">
            <a:spAutoFit/>
          </a:bodyPr>
          <a:lstStyle/>
          <a:p>
            <a:r>
              <a:rPr lang="en-GB" dirty="0" smtClean="0"/>
              <a:t>1</a:t>
            </a:r>
            <a:endParaRPr lang="en-GB" dirty="0"/>
          </a:p>
        </p:txBody>
      </p:sp>
      <p:sp>
        <p:nvSpPr>
          <p:cNvPr id="55" name="TextBox 54"/>
          <p:cNvSpPr txBox="1"/>
          <p:nvPr/>
        </p:nvSpPr>
        <p:spPr>
          <a:xfrm>
            <a:off x="2689431" y="4070023"/>
            <a:ext cx="375424" cy="246221"/>
          </a:xfrm>
          <a:prstGeom prst="rect">
            <a:avLst/>
          </a:prstGeom>
          <a:noFill/>
        </p:spPr>
        <p:txBody>
          <a:bodyPr wrap="none" rtlCol="0">
            <a:spAutoFit/>
          </a:bodyPr>
          <a:lstStyle/>
          <a:p>
            <a:r>
              <a:rPr lang="en-GB" dirty="0"/>
              <a:t>0</a:t>
            </a:r>
            <a:r>
              <a:rPr lang="en-GB" dirty="0" smtClean="0"/>
              <a:t>..*</a:t>
            </a:r>
            <a:endParaRPr lang="en-GB" dirty="0"/>
          </a:p>
        </p:txBody>
      </p:sp>
      <p:sp>
        <p:nvSpPr>
          <p:cNvPr id="56" name="TextBox 55"/>
          <p:cNvSpPr txBox="1"/>
          <p:nvPr/>
        </p:nvSpPr>
        <p:spPr>
          <a:xfrm>
            <a:off x="2680470" y="3774198"/>
            <a:ext cx="255198" cy="246221"/>
          </a:xfrm>
          <a:prstGeom prst="rect">
            <a:avLst/>
          </a:prstGeom>
          <a:noFill/>
        </p:spPr>
        <p:txBody>
          <a:bodyPr wrap="none" rtlCol="0">
            <a:spAutoFit/>
          </a:bodyPr>
          <a:lstStyle/>
          <a:p>
            <a:r>
              <a:rPr lang="en-GB" dirty="0" smtClean="0"/>
              <a:t>1</a:t>
            </a:r>
            <a:endParaRPr lang="en-GB" dirty="0"/>
          </a:p>
        </p:txBody>
      </p:sp>
      <p:sp>
        <p:nvSpPr>
          <p:cNvPr id="67" name="TextBox 66"/>
          <p:cNvSpPr txBox="1"/>
          <p:nvPr/>
        </p:nvSpPr>
        <p:spPr>
          <a:xfrm>
            <a:off x="3854809" y="5217472"/>
            <a:ext cx="255198" cy="246221"/>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023720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History and background</a:t>
            </a:r>
            <a:endParaRPr lang="en-GB" dirty="0"/>
          </a:p>
        </p:txBody>
      </p:sp>
      <p:sp>
        <p:nvSpPr>
          <p:cNvPr id="3" name="Content Placeholder 2"/>
          <p:cNvSpPr>
            <a:spLocks noGrp="1"/>
          </p:cNvSpPr>
          <p:nvPr>
            <p:ph idx="1"/>
          </p:nvPr>
        </p:nvSpPr>
        <p:spPr/>
        <p:txBody>
          <a:bodyPr/>
          <a:lstStyle/>
          <a:p>
            <a:r>
              <a:rPr lang="en-GB" dirty="0" smtClean="0"/>
              <a:t>This course is all about how to order, group and store data.</a:t>
            </a:r>
          </a:p>
          <a:p>
            <a:r>
              <a:rPr lang="en-GB" dirty="0" smtClean="0"/>
              <a:t>There have been several different approaches to this over the years, some of which have become increasingly popular due to their flexibility.</a:t>
            </a:r>
          </a:p>
          <a:p>
            <a:r>
              <a:rPr lang="en-GB" dirty="0" smtClean="0"/>
              <a:t>We’ll look at these in this session.</a:t>
            </a:r>
            <a:endParaRPr lang="en-GB" dirty="0"/>
          </a:p>
        </p:txBody>
      </p:sp>
    </p:spTree>
    <p:extLst>
      <p:ext uri="{BB962C8B-B14F-4D97-AF65-F5344CB8AC3E}">
        <p14:creationId xmlns:p14="http://schemas.microsoft.com/office/powerpoint/2010/main" val="106811489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Physical design</a:t>
            </a:r>
            <a:endParaRPr lang="en-GB" dirty="0"/>
          </a:p>
        </p:txBody>
      </p:sp>
      <p:sp>
        <p:nvSpPr>
          <p:cNvPr id="3" name="Content Placeholder 2"/>
          <p:cNvSpPr>
            <a:spLocks noGrp="1"/>
          </p:cNvSpPr>
          <p:nvPr>
            <p:ph idx="1"/>
          </p:nvPr>
        </p:nvSpPr>
        <p:spPr/>
        <p:txBody>
          <a:bodyPr/>
          <a:lstStyle/>
          <a:p>
            <a:r>
              <a:rPr lang="en-GB" dirty="0" smtClean="0"/>
              <a:t>Optimised model:</a:t>
            </a:r>
            <a:endParaRPr lang="en-GB" dirty="0"/>
          </a:p>
        </p:txBody>
      </p:sp>
      <p:sp>
        <p:nvSpPr>
          <p:cNvPr id="4" name="TextBox 3"/>
          <p:cNvSpPr txBox="1"/>
          <p:nvPr/>
        </p:nvSpPr>
        <p:spPr>
          <a:xfrm>
            <a:off x="860626" y="2362205"/>
            <a:ext cx="1051635" cy="307777"/>
          </a:xfrm>
          <a:prstGeom prst="rect">
            <a:avLst/>
          </a:prstGeom>
          <a:noFill/>
          <a:ln w="3175">
            <a:solidFill>
              <a:srgbClr val="000000"/>
            </a:solidFill>
          </a:ln>
        </p:spPr>
        <p:txBody>
          <a:bodyPr wrap="none" rtlCol="0">
            <a:spAutoFit/>
          </a:bodyPr>
          <a:lstStyle/>
          <a:p>
            <a:r>
              <a:rPr lang="en-GB" sz="1400" dirty="0" smtClean="0"/>
              <a:t>Sales Area</a:t>
            </a:r>
            <a:endParaRPr lang="en-GB" sz="1400" dirty="0"/>
          </a:p>
        </p:txBody>
      </p:sp>
      <p:sp>
        <p:nvSpPr>
          <p:cNvPr id="5" name="TextBox 4"/>
          <p:cNvSpPr txBox="1"/>
          <p:nvPr/>
        </p:nvSpPr>
        <p:spPr>
          <a:xfrm>
            <a:off x="3433441" y="2362205"/>
            <a:ext cx="1239442" cy="307777"/>
          </a:xfrm>
          <a:prstGeom prst="rect">
            <a:avLst/>
          </a:prstGeom>
          <a:noFill/>
          <a:ln w="3175">
            <a:solidFill>
              <a:srgbClr val="000000"/>
            </a:solidFill>
          </a:ln>
        </p:spPr>
        <p:txBody>
          <a:bodyPr wrap="none" rtlCol="0">
            <a:spAutoFit/>
          </a:bodyPr>
          <a:lstStyle/>
          <a:p>
            <a:r>
              <a:rPr lang="en-GB" sz="1400" dirty="0" smtClean="0"/>
              <a:t>Delivery area</a:t>
            </a:r>
            <a:endParaRPr lang="en-GB" sz="1400" dirty="0"/>
          </a:p>
        </p:txBody>
      </p:sp>
      <p:sp>
        <p:nvSpPr>
          <p:cNvPr id="6" name="TextBox 5"/>
          <p:cNvSpPr txBox="1"/>
          <p:nvPr/>
        </p:nvSpPr>
        <p:spPr>
          <a:xfrm>
            <a:off x="6733643" y="2362205"/>
            <a:ext cx="662361" cy="307777"/>
          </a:xfrm>
          <a:prstGeom prst="rect">
            <a:avLst/>
          </a:prstGeom>
          <a:noFill/>
          <a:ln w="3175">
            <a:solidFill>
              <a:srgbClr val="000000"/>
            </a:solidFill>
          </a:ln>
        </p:spPr>
        <p:txBody>
          <a:bodyPr wrap="none" rtlCol="0">
            <a:spAutoFit/>
          </a:bodyPr>
          <a:lstStyle/>
          <a:p>
            <a:r>
              <a:rPr lang="en-GB" sz="1400" dirty="0" smtClean="0"/>
              <a:t>Depot</a:t>
            </a:r>
            <a:endParaRPr lang="en-GB" sz="1400" dirty="0"/>
          </a:p>
        </p:txBody>
      </p:sp>
      <p:sp>
        <p:nvSpPr>
          <p:cNvPr id="7" name="TextBox 6"/>
          <p:cNvSpPr txBox="1"/>
          <p:nvPr/>
        </p:nvSpPr>
        <p:spPr>
          <a:xfrm>
            <a:off x="2238189" y="3478458"/>
            <a:ext cx="960519" cy="307777"/>
          </a:xfrm>
          <a:prstGeom prst="rect">
            <a:avLst/>
          </a:prstGeom>
          <a:noFill/>
          <a:ln w="3175">
            <a:solidFill>
              <a:srgbClr val="000000"/>
            </a:solidFill>
          </a:ln>
        </p:spPr>
        <p:txBody>
          <a:bodyPr wrap="none" rtlCol="0">
            <a:spAutoFit/>
          </a:bodyPr>
          <a:lstStyle/>
          <a:p>
            <a:r>
              <a:rPr lang="en-GB" sz="1400" dirty="0" smtClean="0"/>
              <a:t>Customer</a:t>
            </a:r>
            <a:endParaRPr lang="en-GB" sz="1400" dirty="0"/>
          </a:p>
        </p:txBody>
      </p:sp>
      <p:sp>
        <p:nvSpPr>
          <p:cNvPr id="8" name="TextBox 7"/>
          <p:cNvSpPr txBox="1"/>
          <p:nvPr/>
        </p:nvSpPr>
        <p:spPr>
          <a:xfrm>
            <a:off x="2342384" y="4285115"/>
            <a:ext cx="752129" cy="307777"/>
          </a:xfrm>
          <a:prstGeom prst="rect">
            <a:avLst/>
          </a:prstGeom>
          <a:noFill/>
          <a:ln w="3175">
            <a:solidFill>
              <a:srgbClr val="000000"/>
            </a:solidFill>
          </a:ln>
        </p:spPr>
        <p:txBody>
          <a:bodyPr wrap="none" rtlCol="0">
            <a:spAutoFit/>
          </a:bodyPr>
          <a:lstStyle/>
          <a:p>
            <a:r>
              <a:rPr lang="en-GB" sz="1400" dirty="0" smtClean="0"/>
              <a:t>Invoice</a:t>
            </a:r>
            <a:endParaRPr lang="en-GB" sz="1400" dirty="0"/>
          </a:p>
        </p:txBody>
      </p:sp>
      <p:sp>
        <p:nvSpPr>
          <p:cNvPr id="9" name="TextBox 8"/>
          <p:cNvSpPr txBox="1"/>
          <p:nvPr/>
        </p:nvSpPr>
        <p:spPr>
          <a:xfrm>
            <a:off x="2148420" y="5286166"/>
            <a:ext cx="1140056" cy="307777"/>
          </a:xfrm>
          <a:prstGeom prst="rect">
            <a:avLst/>
          </a:prstGeom>
          <a:noFill/>
          <a:ln w="3175">
            <a:solidFill>
              <a:srgbClr val="000000"/>
            </a:solidFill>
          </a:ln>
        </p:spPr>
        <p:txBody>
          <a:bodyPr wrap="none" rtlCol="0">
            <a:spAutoFit/>
          </a:bodyPr>
          <a:lstStyle/>
          <a:p>
            <a:r>
              <a:rPr lang="en-GB" sz="1400" dirty="0" smtClean="0"/>
              <a:t>Invoice item</a:t>
            </a:r>
            <a:endParaRPr lang="en-GB" sz="1400" dirty="0"/>
          </a:p>
        </p:txBody>
      </p:sp>
      <p:sp>
        <p:nvSpPr>
          <p:cNvPr id="10" name="TextBox 9"/>
          <p:cNvSpPr txBox="1"/>
          <p:nvPr/>
        </p:nvSpPr>
        <p:spPr>
          <a:xfrm>
            <a:off x="4365882" y="5286166"/>
            <a:ext cx="801823" cy="307777"/>
          </a:xfrm>
          <a:prstGeom prst="rect">
            <a:avLst/>
          </a:prstGeom>
          <a:noFill/>
          <a:ln w="3175">
            <a:solidFill>
              <a:srgbClr val="000000"/>
            </a:solidFill>
          </a:ln>
        </p:spPr>
        <p:txBody>
          <a:bodyPr wrap="none" rtlCol="0">
            <a:spAutoFit/>
          </a:bodyPr>
          <a:lstStyle/>
          <a:p>
            <a:r>
              <a:rPr lang="en-GB" sz="1400" dirty="0" smtClean="0"/>
              <a:t>Product</a:t>
            </a:r>
            <a:endParaRPr lang="en-GB" sz="1400" dirty="0"/>
          </a:p>
        </p:txBody>
      </p:sp>
      <p:sp>
        <p:nvSpPr>
          <p:cNvPr id="11" name="TextBox 10"/>
          <p:cNvSpPr txBox="1"/>
          <p:nvPr/>
        </p:nvSpPr>
        <p:spPr>
          <a:xfrm>
            <a:off x="6554106" y="5286166"/>
            <a:ext cx="1021433" cy="307777"/>
          </a:xfrm>
          <a:prstGeom prst="rect">
            <a:avLst/>
          </a:prstGeom>
          <a:noFill/>
          <a:ln w="3175">
            <a:solidFill>
              <a:srgbClr val="000000"/>
            </a:solidFill>
          </a:ln>
        </p:spPr>
        <p:txBody>
          <a:bodyPr wrap="none" rtlCol="0">
            <a:spAutoFit/>
          </a:bodyPr>
          <a:lstStyle/>
          <a:p>
            <a:r>
              <a:rPr lang="en-GB" sz="1400" dirty="0" smtClean="0"/>
              <a:t>Stock item</a:t>
            </a:r>
            <a:endParaRPr lang="en-GB" sz="1400" dirty="0"/>
          </a:p>
        </p:txBody>
      </p:sp>
      <p:sp>
        <p:nvSpPr>
          <p:cNvPr id="12" name="TextBox 11"/>
          <p:cNvSpPr txBox="1"/>
          <p:nvPr/>
        </p:nvSpPr>
        <p:spPr>
          <a:xfrm>
            <a:off x="4325807" y="3370736"/>
            <a:ext cx="881973" cy="523220"/>
          </a:xfrm>
          <a:prstGeom prst="rect">
            <a:avLst/>
          </a:prstGeom>
          <a:noFill/>
          <a:ln w="3175">
            <a:solidFill>
              <a:srgbClr val="000000"/>
            </a:solidFill>
          </a:ln>
        </p:spPr>
        <p:txBody>
          <a:bodyPr wrap="none" rtlCol="0">
            <a:spAutoFit/>
          </a:bodyPr>
          <a:lstStyle/>
          <a:p>
            <a:r>
              <a:rPr lang="en-GB" sz="1400" dirty="0" smtClean="0"/>
              <a:t>Discount</a:t>
            </a:r>
          </a:p>
          <a:p>
            <a:r>
              <a:rPr lang="en-GB" sz="1400" dirty="0" smtClean="0"/>
              <a:t>code</a:t>
            </a:r>
            <a:endParaRPr lang="en-GB" sz="1400" dirty="0"/>
          </a:p>
        </p:txBody>
      </p:sp>
      <p:cxnSp>
        <p:nvCxnSpPr>
          <p:cNvPr id="14" name="Straight Connector 13"/>
          <p:cNvCxnSpPr>
            <a:stCxn id="4" idx="3"/>
            <a:endCxn id="7" idx="1"/>
          </p:cNvCxnSpPr>
          <p:nvPr/>
        </p:nvCxnSpPr>
        <p:spPr bwMode="auto">
          <a:xfrm>
            <a:off x="1912261" y="2516094"/>
            <a:ext cx="325928" cy="111625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a:stCxn id="5" idx="1"/>
            <a:endCxn id="7" idx="0"/>
          </p:cNvCxnSpPr>
          <p:nvPr/>
        </p:nvCxnSpPr>
        <p:spPr bwMode="auto">
          <a:xfrm flipH="1">
            <a:off x="2718449" y="2516094"/>
            <a:ext cx="714992" cy="9623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a:stCxn id="12" idx="1"/>
            <a:endCxn id="7" idx="3"/>
          </p:cNvCxnSpPr>
          <p:nvPr/>
        </p:nvCxnSpPr>
        <p:spPr bwMode="auto">
          <a:xfrm flipH="1">
            <a:off x="3198708" y="3632346"/>
            <a:ext cx="1127099"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p:cNvCxnSpPr>
            <a:stCxn id="8" idx="0"/>
            <a:endCxn id="7" idx="2"/>
          </p:cNvCxnSpPr>
          <p:nvPr/>
        </p:nvCxnSpPr>
        <p:spPr bwMode="auto">
          <a:xfrm flipV="1">
            <a:off x="2718449" y="3786235"/>
            <a:ext cx="0" cy="4988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a:stCxn id="9" idx="0"/>
            <a:endCxn id="8" idx="2"/>
          </p:cNvCxnSpPr>
          <p:nvPr/>
        </p:nvCxnSpPr>
        <p:spPr bwMode="auto">
          <a:xfrm flipV="1">
            <a:off x="2718448" y="4592892"/>
            <a:ext cx="1" cy="69327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p:cNvCxnSpPr>
            <a:stCxn id="9" idx="3"/>
            <a:endCxn id="10" idx="1"/>
          </p:cNvCxnSpPr>
          <p:nvPr/>
        </p:nvCxnSpPr>
        <p:spPr bwMode="auto">
          <a:xfrm>
            <a:off x="3288476" y="5440055"/>
            <a:ext cx="107740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a:stCxn id="10" idx="3"/>
            <a:endCxn id="11" idx="1"/>
          </p:cNvCxnSpPr>
          <p:nvPr/>
        </p:nvCxnSpPr>
        <p:spPr bwMode="auto">
          <a:xfrm>
            <a:off x="5167705" y="5440055"/>
            <a:ext cx="138640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p:cNvCxnSpPr>
            <a:stCxn id="11" idx="0"/>
          </p:cNvCxnSpPr>
          <p:nvPr/>
        </p:nvCxnSpPr>
        <p:spPr bwMode="auto">
          <a:xfrm flipV="1">
            <a:off x="7064823" y="2669984"/>
            <a:ext cx="0" cy="261618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a:stCxn id="6" idx="1"/>
            <a:endCxn id="5" idx="3"/>
          </p:cNvCxnSpPr>
          <p:nvPr/>
        </p:nvCxnSpPr>
        <p:spPr bwMode="auto">
          <a:xfrm flipH="1">
            <a:off x="4672883" y="2516094"/>
            <a:ext cx="206076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9" name="TextBox 38"/>
          <p:cNvSpPr txBox="1"/>
          <p:nvPr/>
        </p:nvSpPr>
        <p:spPr>
          <a:xfrm>
            <a:off x="1846712" y="3370736"/>
            <a:ext cx="375424" cy="246221"/>
          </a:xfrm>
          <a:prstGeom prst="rect">
            <a:avLst/>
          </a:prstGeom>
          <a:noFill/>
        </p:spPr>
        <p:txBody>
          <a:bodyPr wrap="none" rtlCol="0">
            <a:spAutoFit/>
          </a:bodyPr>
          <a:lstStyle/>
          <a:p>
            <a:r>
              <a:rPr lang="en-GB" dirty="0" smtClean="0"/>
              <a:t>0..*</a:t>
            </a:r>
            <a:endParaRPr lang="en-GB" dirty="0"/>
          </a:p>
        </p:txBody>
      </p:sp>
      <p:sp>
        <p:nvSpPr>
          <p:cNvPr id="40" name="TextBox 39"/>
          <p:cNvSpPr txBox="1"/>
          <p:nvPr/>
        </p:nvSpPr>
        <p:spPr>
          <a:xfrm>
            <a:off x="1909467" y="2411538"/>
            <a:ext cx="255198" cy="246221"/>
          </a:xfrm>
          <a:prstGeom prst="rect">
            <a:avLst/>
          </a:prstGeom>
          <a:noFill/>
        </p:spPr>
        <p:txBody>
          <a:bodyPr wrap="none" rtlCol="0">
            <a:spAutoFit/>
          </a:bodyPr>
          <a:lstStyle/>
          <a:p>
            <a:r>
              <a:rPr lang="en-GB" dirty="0" smtClean="0"/>
              <a:t>1</a:t>
            </a:r>
            <a:endParaRPr lang="en-GB" dirty="0"/>
          </a:p>
        </p:txBody>
      </p:sp>
      <p:sp>
        <p:nvSpPr>
          <p:cNvPr id="41" name="TextBox 40"/>
          <p:cNvSpPr txBox="1"/>
          <p:nvPr/>
        </p:nvSpPr>
        <p:spPr>
          <a:xfrm>
            <a:off x="3155536" y="2420506"/>
            <a:ext cx="255198" cy="246221"/>
          </a:xfrm>
          <a:prstGeom prst="rect">
            <a:avLst/>
          </a:prstGeom>
          <a:noFill/>
        </p:spPr>
        <p:txBody>
          <a:bodyPr wrap="none" rtlCol="0">
            <a:spAutoFit/>
          </a:bodyPr>
          <a:lstStyle/>
          <a:p>
            <a:r>
              <a:rPr lang="en-GB" dirty="0" smtClean="0"/>
              <a:t>1</a:t>
            </a:r>
            <a:endParaRPr lang="en-GB" dirty="0"/>
          </a:p>
        </p:txBody>
      </p:sp>
      <p:sp>
        <p:nvSpPr>
          <p:cNvPr id="42" name="TextBox 41"/>
          <p:cNvSpPr txBox="1"/>
          <p:nvPr/>
        </p:nvSpPr>
        <p:spPr>
          <a:xfrm>
            <a:off x="2805924" y="3272137"/>
            <a:ext cx="375424" cy="246221"/>
          </a:xfrm>
          <a:prstGeom prst="rect">
            <a:avLst/>
          </a:prstGeom>
          <a:noFill/>
        </p:spPr>
        <p:txBody>
          <a:bodyPr wrap="none" rtlCol="0">
            <a:spAutoFit/>
          </a:bodyPr>
          <a:lstStyle/>
          <a:p>
            <a:r>
              <a:rPr lang="en-GB" dirty="0" smtClean="0"/>
              <a:t>0..*</a:t>
            </a:r>
            <a:endParaRPr lang="en-GB" dirty="0"/>
          </a:p>
        </p:txBody>
      </p:sp>
      <p:sp>
        <p:nvSpPr>
          <p:cNvPr id="43" name="TextBox 42"/>
          <p:cNvSpPr txBox="1"/>
          <p:nvPr/>
        </p:nvSpPr>
        <p:spPr>
          <a:xfrm>
            <a:off x="3137614" y="3603827"/>
            <a:ext cx="375424" cy="246221"/>
          </a:xfrm>
          <a:prstGeom prst="rect">
            <a:avLst/>
          </a:prstGeom>
          <a:noFill/>
        </p:spPr>
        <p:txBody>
          <a:bodyPr wrap="none" rtlCol="0">
            <a:spAutoFit/>
          </a:bodyPr>
          <a:lstStyle/>
          <a:p>
            <a:r>
              <a:rPr lang="en-GB" dirty="0" smtClean="0"/>
              <a:t>0..*</a:t>
            </a:r>
            <a:endParaRPr lang="en-GB" dirty="0"/>
          </a:p>
        </p:txBody>
      </p:sp>
      <p:sp>
        <p:nvSpPr>
          <p:cNvPr id="44" name="TextBox 43"/>
          <p:cNvSpPr txBox="1"/>
          <p:nvPr/>
        </p:nvSpPr>
        <p:spPr>
          <a:xfrm>
            <a:off x="4087865" y="3433505"/>
            <a:ext cx="255198" cy="246221"/>
          </a:xfrm>
          <a:prstGeom prst="rect">
            <a:avLst/>
          </a:prstGeom>
          <a:noFill/>
        </p:spPr>
        <p:txBody>
          <a:bodyPr wrap="none" rtlCol="0">
            <a:spAutoFit/>
          </a:bodyPr>
          <a:lstStyle/>
          <a:p>
            <a:r>
              <a:rPr lang="en-GB" dirty="0" smtClean="0"/>
              <a:t>1</a:t>
            </a:r>
            <a:endParaRPr lang="en-GB" dirty="0"/>
          </a:p>
        </p:txBody>
      </p:sp>
      <p:sp>
        <p:nvSpPr>
          <p:cNvPr id="45" name="TextBox 44"/>
          <p:cNvSpPr txBox="1"/>
          <p:nvPr/>
        </p:nvSpPr>
        <p:spPr>
          <a:xfrm>
            <a:off x="4643657" y="2277088"/>
            <a:ext cx="375424" cy="246221"/>
          </a:xfrm>
          <a:prstGeom prst="rect">
            <a:avLst/>
          </a:prstGeom>
          <a:noFill/>
        </p:spPr>
        <p:txBody>
          <a:bodyPr wrap="none" rtlCol="0">
            <a:spAutoFit/>
          </a:bodyPr>
          <a:lstStyle/>
          <a:p>
            <a:r>
              <a:rPr lang="en-GB" dirty="0" smtClean="0"/>
              <a:t>1..*</a:t>
            </a:r>
            <a:endParaRPr lang="en-GB" dirty="0"/>
          </a:p>
        </p:txBody>
      </p:sp>
      <p:sp>
        <p:nvSpPr>
          <p:cNvPr id="46" name="TextBox 45"/>
          <p:cNvSpPr txBox="1"/>
          <p:nvPr/>
        </p:nvSpPr>
        <p:spPr>
          <a:xfrm>
            <a:off x="6481383" y="2286056"/>
            <a:ext cx="255198" cy="246221"/>
          </a:xfrm>
          <a:prstGeom prst="rect">
            <a:avLst/>
          </a:prstGeom>
          <a:noFill/>
        </p:spPr>
        <p:txBody>
          <a:bodyPr wrap="none" rtlCol="0">
            <a:spAutoFit/>
          </a:bodyPr>
          <a:lstStyle/>
          <a:p>
            <a:r>
              <a:rPr lang="en-GB" dirty="0" smtClean="0"/>
              <a:t>1</a:t>
            </a:r>
            <a:endParaRPr lang="en-GB" dirty="0"/>
          </a:p>
        </p:txBody>
      </p:sp>
      <p:sp>
        <p:nvSpPr>
          <p:cNvPr id="47" name="TextBox 46"/>
          <p:cNvSpPr txBox="1"/>
          <p:nvPr/>
        </p:nvSpPr>
        <p:spPr>
          <a:xfrm>
            <a:off x="7028221" y="2653604"/>
            <a:ext cx="255198" cy="246221"/>
          </a:xfrm>
          <a:prstGeom prst="rect">
            <a:avLst/>
          </a:prstGeom>
          <a:noFill/>
        </p:spPr>
        <p:txBody>
          <a:bodyPr wrap="none" rtlCol="0">
            <a:spAutoFit/>
          </a:bodyPr>
          <a:lstStyle/>
          <a:p>
            <a:r>
              <a:rPr lang="en-GB" dirty="0" smtClean="0"/>
              <a:t>1</a:t>
            </a:r>
            <a:endParaRPr lang="en-GB" dirty="0"/>
          </a:p>
        </p:txBody>
      </p:sp>
      <p:sp>
        <p:nvSpPr>
          <p:cNvPr id="48" name="TextBox 47"/>
          <p:cNvSpPr txBox="1"/>
          <p:nvPr/>
        </p:nvSpPr>
        <p:spPr>
          <a:xfrm>
            <a:off x="7019260" y="5082987"/>
            <a:ext cx="375424" cy="246221"/>
          </a:xfrm>
          <a:prstGeom prst="rect">
            <a:avLst/>
          </a:prstGeom>
          <a:noFill/>
        </p:spPr>
        <p:txBody>
          <a:bodyPr wrap="none" rtlCol="0">
            <a:spAutoFit/>
          </a:bodyPr>
          <a:lstStyle/>
          <a:p>
            <a:r>
              <a:rPr lang="en-GB" dirty="0" smtClean="0"/>
              <a:t>0..*</a:t>
            </a:r>
            <a:endParaRPr lang="en-GB" dirty="0"/>
          </a:p>
        </p:txBody>
      </p:sp>
      <p:sp>
        <p:nvSpPr>
          <p:cNvPr id="49" name="TextBox 48"/>
          <p:cNvSpPr txBox="1"/>
          <p:nvPr/>
        </p:nvSpPr>
        <p:spPr>
          <a:xfrm>
            <a:off x="6221423" y="5235387"/>
            <a:ext cx="375424" cy="246221"/>
          </a:xfrm>
          <a:prstGeom prst="rect">
            <a:avLst/>
          </a:prstGeom>
          <a:noFill/>
        </p:spPr>
        <p:txBody>
          <a:bodyPr wrap="none" rtlCol="0">
            <a:spAutoFit/>
          </a:bodyPr>
          <a:lstStyle/>
          <a:p>
            <a:r>
              <a:rPr lang="en-GB" dirty="0" smtClean="0"/>
              <a:t>0..*</a:t>
            </a:r>
            <a:endParaRPr lang="en-GB" dirty="0"/>
          </a:p>
        </p:txBody>
      </p:sp>
      <p:sp>
        <p:nvSpPr>
          <p:cNvPr id="51" name="TextBox 50"/>
          <p:cNvSpPr txBox="1"/>
          <p:nvPr/>
        </p:nvSpPr>
        <p:spPr>
          <a:xfrm>
            <a:off x="5123277" y="5235394"/>
            <a:ext cx="255198" cy="246221"/>
          </a:xfrm>
          <a:prstGeom prst="rect">
            <a:avLst/>
          </a:prstGeom>
          <a:noFill/>
        </p:spPr>
        <p:txBody>
          <a:bodyPr wrap="none" rtlCol="0">
            <a:spAutoFit/>
          </a:bodyPr>
          <a:lstStyle/>
          <a:p>
            <a:r>
              <a:rPr lang="en-GB" dirty="0" smtClean="0"/>
              <a:t>1</a:t>
            </a:r>
            <a:endParaRPr lang="en-GB" dirty="0"/>
          </a:p>
        </p:txBody>
      </p:sp>
      <p:sp>
        <p:nvSpPr>
          <p:cNvPr id="52" name="TextBox 51"/>
          <p:cNvSpPr txBox="1"/>
          <p:nvPr/>
        </p:nvSpPr>
        <p:spPr>
          <a:xfrm>
            <a:off x="3236255" y="5226433"/>
            <a:ext cx="375424" cy="246221"/>
          </a:xfrm>
          <a:prstGeom prst="rect">
            <a:avLst/>
          </a:prstGeom>
          <a:noFill/>
        </p:spPr>
        <p:txBody>
          <a:bodyPr wrap="none" rtlCol="0">
            <a:spAutoFit/>
          </a:bodyPr>
          <a:lstStyle/>
          <a:p>
            <a:r>
              <a:rPr lang="en-GB" dirty="0" smtClean="0"/>
              <a:t>0..*</a:t>
            </a:r>
            <a:endParaRPr lang="en-GB" dirty="0"/>
          </a:p>
        </p:txBody>
      </p:sp>
      <p:sp>
        <p:nvSpPr>
          <p:cNvPr id="53" name="TextBox 52"/>
          <p:cNvSpPr txBox="1"/>
          <p:nvPr/>
        </p:nvSpPr>
        <p:spPr>
          <a:xfrm>
            <a:off x="2689424" y="5038182"/>
            <a:ext cx="375424" cy="246221"/>
          </a:xfrm>
          <a:prstGeom prst="rect">
            <a:avLst/>
          </a:prstGeom>
          <a:noFill/>
        </p:spPr>
        <p:txBody>
          <a:bodyPr wrap="none" rtlCol="0">
            <a:spAutoFit/>
          </a:bodyPr>
          <a:lstStyle/>
          <a:p>
            <a:r>
              <a:rPr lang="en-GB" dirty="0" smtClean="0"/>
              <a:t>1..*</a:t>
            </a:r>
            <a:endParaRPr lang="en-GB" dirty="0"/>
          </a:p>
        </p:txBody>
      </p:sp>
      <p:sp>
        <p:nvSpPr>
          <p:cNvPr id="54" name="TextBox 53"/>
          <p:cNvSpPr txBox="1"/>
          <p:nvPr/>
        </p:nvSpPr>
        <p:spPr>
          <a:xfrm>
            <a:off x="2680463" y="4563067"/>
            <a:ext cx="255198" cy="246221"/>
          </a:xfrm>
          <a:prstGeom prst="rect">
            <a:avLst/>
          </a:prstGeom>
          <a:noFill/>
        </p:spPr>
        <p:txBody>
          <a:bodyPr wrap="none" rtlCol="0">
            <a:spAutoFit/>
          </a:bodyPr>
          <a:lstStyle/>
          <a:p>
            <a:r>
              <a:rPr lang="en-GB" dirty="0" smtClean="0"/>
              <a:t>1</a:t>
            </a:r>
            <a:endParaRPr lang="en-GB" dirty="0"/>
          </a:p>
        </p:txBody>
      </p:sp>
      <p:sp>
        <p:nvSpPr>
          <p:cNvPr id="55" name="TextBox 54"/>
          <p:cNvSpPr txBox="1"/>
          <p:nvPr/>
        </p:nvSpPr>
        <p:spPr>
          <a:xfrm>
            <a:off x="2689431" y="4070023"/>
            <a:ext cx="375424" cy="246221"/>
          </a:xfrm>
          <a:prstGeom prst="rect">
            <a:avLst/>
          </a:prstGeom>
          <a:noFill/>
        </p:spPr>
        <p:txBody>
          <a:bodyPr wrap="none" rtlCol="0">
            <a:spAutoFit/>
          </a:bodyPr>
          <a:lstStyle/>
          <a:p>
            <a:r>
              <a:rPr lang="en-GB" dirty="0"/>
              <a:t>0</a:t>
            </a:r>
            <a:r>
              <a:rPr lang="en-GB" dirty="0" smtClean="0"/>
              <a:t>..*</a:t>
            </a:r>
            <a:endParaRPr lang="en-GB" dirty="0"/>
          </a:p>
        </p:txBody>
      </p:sp>
      <p:sp>
        <p:nvSpPr>
          <p:cNvPr id="56" name="TextBox 55"/>
          <p:cNvSpPr txBox="1"/>
          <p:nvPr/>
        </p:nvSpPr>
        <p:spPr>
          <a:xfrm>
            <a:off x="2680470" y="3774198"/>
            <a:ext cx="255198" cy="246221"/>
          </a:xfrm>
          <a:prstGeom prst="rect">
            <a:avLst/>
          </a:prstGeom>
          <a:noFill/>
        </p:spPr>
        <p:txBody>
          <a:bodyPr wrap="none" rtlCol="0">
            <a:spAutoFit/>
          </a:bodyPr>
          <a:lstStyle/>
          <a:p>
            <a:r>
              <a:rPr lang="en-GB" dirty="0" smtClean="0"/>
              <a:t>1</a:t>
            </a:r>
            <a:endParaRPr lang="en-GB" dirty="0"/>
          </a:p>
        </p:txBody>
      </p:sp>
      <p:sp>
        <p:nvSpPr>
          <p:cNvPr id="59" name="TextBox 58"/>
          <p:cNvSpPr txBox="1"/>
          <p:nvPr/>
        </p:nvSpPr>
        <p:spPr>
          <a:xfrm>
            <a:off x="4331418" y="4285115"/>
            <a:ext cx="870751" cy="523220"/>
          </a:xfrm>
          <a:prstGeom prst="rect">
            <a:avLst/>
          </a:prstGeom>
          <a:noFill/>
          <a:ln w="3175">
            <a:solidFill>
              <a:srgbClr val="000000"/>
            </a:solidFill>
          </a:ln>
        </p:spPr>
        <p:txBody>
          <a:bodyPr wrap="none" rtlCol="0">
            <a:spAutoFit/>
          </a:bodyPr>
          <a:lstStyle/>
          <a:p>
            <a:r>
              <a:rPr lang="en-GB" sz="1400" dirty="0" smtClean="0"/>
              <a:t>Product</a:t>
            </a:r>
          </a:p>
          <a:p>
            <a:r>
              <a:rPr lang="en-GB" sz="1400" dirty="0" smtClean="0"/>
              <a:t>category</a:t>
            </a:r>
            <a:endParaRPr lang="en-GB" sz="1400" dirty="0"/>
          </a:p>
        </p:txBody>
      </p:sp>
      <p:cxnSp>
        <p:nvCxnSpPr>
          <p:cNvPr id="32" name="Straight Connector 31"/>
          <p:cNvCxnSpPr/>
          <p:nvPr/>
        </p:nvCxnSpPr>
        <p:spPr bwMode="auto">
          <a:xfrm>
            <a:off x="4766793" y="4808335"/>
            <a:ext cx="0" cy="47783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5" name="TextBox 64"/>
          <p:cNvSpPr txBox="1"/>
          <p:nvPr/>
        </p:nvSpPr>
        <p:spPr>
          <a:xfrm>
            <a:off x="4639194" y="4688563"/>
            <a:ext cx="255198" cy="246221"/>
          </a:xfrm>
          <a:prstGeom prst="rect">
            <a:avLst/>
          </a:prstGeom>
          <a:noFill/>
        </p:spPr>
        <p:txBody>
          <a:bodyPr wrap="none" rtlCol="0">
            <a:spAutoFit/>
          </a:bodyPr>
          <a:lstStyle/>
          <a:p>
            <a:r>
              <a:rPr lang="en-GB" dirty="0" smtClean="0"/>
              <a:t>1</a:t>
            </a:r>
            <a:endParaRPr lang="en-GB" dirty="0"/>
          </a:p>
        </p:txBody>
      </p:sp>
      <p:sp>
        <p:nvSpPr>
          <p:cNvPr id="67" name="TextBox 66"/>
          <p:cNvSpPr txBox="1"/>
          <p:nvPr/>
        </p:nvSpPr>
        <p:spPr>
          <a:xfrm>
            <a:off x="4173040" y="5217472"/>
            <a:ext cx="255198" cy="246221"/>
          </a:xfrm>
          <a:prstGeom prst="rect">
            <a:avLst/>
          </a:prstGeom>
          <a:noFill/>
        </p:spPr>
        <p:txBody>
          <a:bodyPr wrap="none" rtlCol="0">
            <a:spAutoFit/>
          </a:bodyPr>
          <a:lstStyle/>
          <a:p>
            <a:r>
              <a:rPr lang="en-GB" dirty="0"/>
              <a:t>1</a:t>
            </a:r>
          </a:p>
        </p:txBody>
      </p:sp>
      <p:sp>
        <p:nvSpPr>
          <p:cNvPr id="64" name="TextBox 63"/>
          <p:cNvSpPr txBox="1"/>
          <p:nvPr/>
        </p:nvSpPr>
        <p:spPr>
          <a:xfrm>
            <a:off x="4737807" y="5100930"/>
            <a:ext cx="375424" cy="246221"/>
          </a:xfrm>
          <a:prstGeom prst="rect">
            <a:avLst/>
          </a:prstGeom>
          <a:noFill/>
        </p:spPr>
        <p:txBody>
          <a:bodyPr wrap="none" rtlCol="0">
            <a:spAutoFit/>
          </a:bodyPr>
          <a:lstStyle/>
          <a:p>
            <a:r>
              <a:rPr lang="en-GB" dirty="0" smtClean="0"/>
              <a:t>0..*</a:t>
            </a:r>
            <a:endParaRPr lang="en-GB" dirty="0"/>
          </a:p>
        </p:txBody>
      </p:sp>
      <p:sp>
        <p:nvSpPr>
          <p:cNvPr id="76" name="TextBox 75"/>
          <p:cNvSpPr txBox="1"/>
          <p:nvPr/>
        </p:nvSpPr>
        <p:spPr>
          <a:xfrm>
            <a:off x="4746775" y="4769247"/>
            <a:ext cx="255198" cy="246221"/>
          </a:xfrm>
          <a:prstGeom prst="rect">
            <a:avLst/>
          </a:prstGeom>
          <a:noFill/>
        </p:spPr>
        <p:txBody>
          <a:bodyPr wrap="none" rtlCol="0">
            <a:spAutoFit/>
          </a:bodyPr>
          <a:lstStyle/>
          <a:p>
            <a:r>
              <a:rPr lang="en-GB" dirty="0" smtClean="0"/>
              <a:t>1</a:t>
            </a:r>
            <a:endParaRPr lang="en-GB" dirty="0"/>
          </a:p>
        </p:txBody>
      </p:sp>
    </p:spTree>
    <p:extLst>
      <p:ext uri="{BB962C8B-B14F-4D97-AF65-F5344CB8AC3E}">
        <p14:creationId xmlns:p14="http://schemas.microsoft.com/office/powerpoint/2010/main" val="31998487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Physical design</a:t>
            </a:r>
            <a:endParaRPr lang="en-GB" dirty="0"/>
          </a:p>
        </p:txBody>
      </p:sp>
      <p:sp>
        <p:nvSpPr>
          <p:cNvPr id="3" name="Content Placeholder 2"/>
          <p:cNvSpPr>
            <a:spLocks noGrp="1"/>
          </p:cNvSpPr>
          <p:nvPr>
            <p:ph idx="1"/>
          </p:nvPr>
        </p:nvSpPr>
        <p:spPr/>
        <p:txBody>
          <a:bodyPr/>
          <a:lstStyle/>
          <a:p>
            <a:r>
              <a:rPr lang="en-GB" dirty="0" smtClean="0"/>
              <a:t>Volumes and performance decisions</a:t>
            </a:r>
            <a:endParaRPr lang="en-GB" dirty="0"/>
          </a:p>
        </p:txBody>
      </p:sp>
      <p:sp>
        <p:nvSpPr>
          <p:cNvPr id="4" name="TextBox 3"/>
          <p:cNvSpPr txBox="1"/>
          <p:nvPr/>
        </p:nvSpPr>
        <p:spPr>
          <a:xfrm>
            <a:off x="860626" y="2362205"/>
            <a:ext cx="1051635" cy="307777"/>
          </a:xfrm>
          <a:prstGeom prst="rect">
            <a:avLst/>
          </a:prstGeom>
          <a:noFill/>
          <a:ln w="3175">
            <a:solidFill>
              <a:srgbClr val="000000"/>
            </a:solidFill>
          </a:ln>
        </p:spPr>
        <p:txBody>
          <a:bodyPr wrap="none" rtlCol="0">
            <a:spAutoFit/>
          </a:bodyPr>
          <a:lstStyle/>
          <a:p>
            <a:r>
              <a:rPr lang="en-GB" sz="1400" dirty="0" smtClean="0"/>
              <a:t>Sales Area</a:t>
            </a:r>
            <a:endParaRPr lang="en-GB" sz="1400" dirty="0"/>
          </a:p>
        </p:txBody>
      </p:sp>
      <p:sp>
        <p:nvSpPr>
          <p:cNvPr id="5" name="TextBox 4"/>
          <p:cNvSpPr txBox="1"/>
          <p:nvPr/>
        </p:nvSpPr>
        <p:spPr>
          <a:xfrm>
            <a:off x="3433441" y="2362205"/>
            <a:ext cx="1239442" cy="307777"/>
          </a:xfrm>
          <a:prstGeom prst="rect">
            <a:avLst/>
          </a:prstGeom>
          <a:noFill/>
          <a:ln w="3175">
            <a:solidFill>
              <a:srgbClr val="000000"/>
            </a:solidFill>
          </a:ln>
        </p:spPr>
        <p:txBody>
          <a:bodyPr wrap="none" rtlCol="0">
            <a:spAutoFit/>
          </a:bodyPr>
          <a:lstStyle/>
          <a:p>
            <a:r>
              <a:rPr lang="en-GB" sz="1400" dirty="0" smtClean="0"/>
              <a:t>Delivery area</a:t>
            </a:r>
            <a:endParaRPr lang="en-GB" sz="1400" dirty="0"/>
          </a:p>
        </p:txBody>
      </p:sp>
      <p:sp>
        <p:nvSpPr>
          <p:cNvPr id="6" name="TextBox 5"/>
          <p:cNvSpPr txBox="1"/>
          <p:nvPr/>
        </p:nvSpPr>
        <p:spPr>
          <a:xfrm>
            <a:off x="6733643" y="2362205"/>
            <a:ext cx="662361" cy="307777"/>
          </a:xfrm>
          <a:prstGeom prst="rect">
            <a:avLst/>
          </a:prstGeom>
          <a:noFill/>
          <a:ln w="3175">
            <a:solidFill>
              <a:srgbClr val="000000"/>
            </a:solidFill>
          </a:ln>
        </p:spPr>
        <p:txBody>
          <a:bodyPr wrap="none" rtlCol="0">
            <a:spAutoFit/>
          </a:bodyPr>
          <a:lstStyle/>
          <a:p>
            <a:r>
              <a:rPr lang="en-GB" sz="1400" dirty="0" smtClean="0"/>
              <a:t>Depot</a:t>
            </a:r>
            <a:endParaRPr lang="en-GB" sz="1400" dirty="0"/>
          </a:p>
        </p:txBody>
      </p:sp>
      <p:sp>
        <p:nvSpPr>
          <p:cNvPr id="7" name="TextBox 6"/>
          <p:cNvSpPr txBox="1"/>
          <p:nvPr/>
        </p:nvSpPr>
        <p:spPr>
          <a:xfrm>
            <a:off x="2238189" y="3478458"/>
            <a:ext cx="960519" cy="307777"/>
          </a:xfrm>
          <a:prstGeom prst="rect">
            <a:avLst/>
          </a:prstGeom>
          <a:noFill/>
          <a:ln w="3175">
            <a:solidFill>
              <a:srgbClr val="000000"/>
            </a:solidFill>
          </a:ln>
        </p:spPr>
        <p:txBody>
          <a:bodyPr wrap="none" rtlCol="0">
            <a:spAutoFit/>
          </a:bodyPr>
          <a:lstStyle/>
          <a:p>
            <a:r>
              <a:rPr lang="en-GB" sz="1400" dirty="0" smtClean="0"/>
              <a:t>Customer</a:t>
            </a:r>
            <a:endParaRPr lang="en-GB" sz="1400" dirty="0"/>
          </a:p>
        </p:txBody>
      </p:sp>
      <p:sp>
        <p:nvSpPr>
          <p:cNvPr id="8" name="TextBox 7"/>
          <p:cNvSpPr txBox="1"/>
          <p:nvPr/>
        </p:nvSpPr>
        <p:spPr>
          <a:xfrm>
            <a:off x="2342384" y="4285115"/>
            <a:ext cx="752129" cy="307777"/>
          </a:xfrm>
          <a:prstGeom prst="rect">
            <a:avLst/>
          </a:prstGeom>
          <a:noFill/>
          <a:ln w="3175">
            <a:solidFill>
              <a:srgbClr val="000000"/>
            </a:solidFill>
          </a:ln>
        </p:spPr>
        <p:txBody>
          <a:bodyPr wrap="none" rtlCol="0">
            <a:spAutoFit/>
          </a:bodyPr>
          <a:lstStyle/>
          <a:p>
            <a:r>
              <a:rPr lang="en-GB" sz="1400" dirty="0" smtClean="0"/>
              <a:t>Invoice</a:t>
            </a:r>
            <a:endParaRPr lang="en-GB" sz="1400" dirty="0"/>
          </a:p>
        </p:txBody>
      </p:sp>
      <p:sp>
        <p:nvSpPr>
          <p:cNvPr id="9" name="TextBox 8"/>
          <p:cNvSpPr txBox="1"/>
          <p:nvPr/>
        </p:nvSpPr>
        <p:spPr>
          <a:xfrm>
            <a:off x="2148420" y="5286166"/>
            <a:ext cx="1140056" cy="307777"/>
          </a:xfrm>
          <a:prstGeom prst="rect">
            <a:avLst/>
          </a:prstGeom>
          <a:noFill/>
          <a:ln w="3175">
            <a:solidFill>
              <a:srgbClr val="000000"/>
            </a:solidFill>
          </a:ln>
        </p:spPr>
        <p:txBody>
          <a:bodyPr wrap="none" rtlCol="0">
            <a:spAutoFit/>
          </a:bodyPr>
          <a:lstStyle/>
          <a:p>
            <a:r>
              <a:rPr lang="en-GB" sz="1400" dirty="0" smtClean="0"/>
              <a:t>Invoice item</a:t>
            </a:r>
            <a:endParaRPr lang="en-GB" sz="1400" dirty="0"/>
          </a:p>
        </p:txBody>
      </p:sp>
      <p:sp>
        <p:nvSpPr>
          <p:cNvPr id="10" name="TextBox 9"/>
          <p:cNvSpPr txBox="1"/>
          <p:nvPr/>
        </p:nvSpPr>
        <p:spPr>
          <a:xfrm>
            <a:off x="4365882" y="5286166"/>
            <a:ext cx="801823" cy="307777"/>
          </a:xfrm>
          <a:prstGeom prst="rect">
            <a:avLst/>
          </a:prstGeom>
          <a:noFill/>
          <a:ln w="3175">
            <a:solidFill>
              <a:srgbClr val="000000"/>
            </a:solidFill>
          </a:ln>
        </p:spPr>
        <p:txBody>
          <a:bodyPr wrap="none" rtlCol="0">
            <a:spAutoFit/>
          </a:bodyPr>
          <a:lstStyle/>
          <a:p>
            <a:r>
              <a:rPr lang="en-GB" sz="1400" dirty="0" smtClean="0"/>
              <a:t>Product</a:t>
            </a:r>
            <a:endParaRPr lang="en-GB" sz="1400" dirty="0"/>
          </a:p>
        </p:txBody>
      </p:sp>
      <p:sp>
        <p:nvSpPr>
          <p:cNvPr id="11" name="TextBox 10"/>
          <p:cNvSpPr txBox="1"/>
          <p:nvPr/>
        </p:nvSpPr>
        <p:spPr>
          <a:xfrm>
            <a:off x="6554106" y="5286166"/>
            <a:ext cx="1021433" cy="307777"/>
          </a:xfrm>
          <a:prstGeom prst="rect">
            <a:avLst/>
          </a:prstGeom>
          <a:noFill/>
          <a:ln w="3175">
            <a:solidFill>
              <a:srgbClr val="000000"/>
            </a:solidFill>
          </a:ln>
        </p:spPr>
        <p:txBody>
          <a:bodyPr wrap="none" rtlCol="0">
            <a:spAutoFit/>
          </a:bodyPr>
          <a:lstStyle/>
          <a:p>
            <a:r>
              <a:rPr lang="en-GB" sz="1400" dirty="0" smtClean="0"/>
              <a:t>Stock item</a:t>
            </a:r>
            <a:endParaRPr lang="en-GB" sz="1400" dirty="0"/>
          </a:p>
        </p:txBody>
      </p:sp>
      <p:sp>
        <p:nvSpPr>
          <p:cNvPr id="12" name="TextBox 11"/>
          <p:cNvSpPr txBox="1"/>
          <p:nvPr/>
        </p:nvSpPr>
        <p:spPr>
          <a:xfrm>
            <a:off x="4325807" y="3370736"/>
            <a:ext cx="881973" cy="523220"/>
          </a:xfrm>
          <a:prstGeom prst="rect">
            <a:avLst/>
          </a:prstGeom>
          <a:noFill/>
          <a:ln w="3175">
            <a:solidFill>
              <a:srgbClr val="000000"/>
            </a:solidFill>
          </a:ln>
        </p:spPr>
        <p:txBody>
          <a:bodyPr wrap="none" rtlCol="0">
            <a:spAutoFit/>
          </a:bodyPr>
          <a:lstStyle/>
          <a:p>
            <a:r>
              <a:rPr lang="en-GB" sz="1400" dirty="0" smtClean="0"/>
              <a:t>Discount</a:t>
            </a:r>
          </a:p>
          <a:p>
            <a:r>
              <a:rPr lang="en-GB" sz="1400" dirty="0" smtClean="0"/>
              <a:t>code</a:t>
            </a:r>
            <a:endParaRPr lang="en-GB" sz="1400" dirty="0"/>
          </a:p>
        </p:txBody>
      </p:sp>
      <p:cxnSp>
        <p:nvCxnSpPr>
          <p:cNvPr id="14" name="Straight Connector 13"/>
          <p:cNvCxnSpPr>
            <a:stCxn id="4" idx="3"/>
            <a:endCxn id="7" idx="1"/>
          </p:cNvCxnSpPr>
          <p:nvPr/>
        </p:nvCxnSpPr>
        <p:spPr bwMode="auto">
          <a:xfrm>
            <a:off x="1912261" y="2516094"/>
            <a:ext cx="325928" cy="111625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a:stCxn id="5" idx="1"/>
            <a:endCxn id="7" idx="0"/>
          </p:cNvCxnSpPr>
          <p:nvPr/>
        </p:nvCxnSpPr>
        <p:spPr bwMode="auto">
          <a:xfrm flipH="1">
            <a:off x="2718449" y="2516094"/>
            <a:ext cx="714992" cy="9623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a:stCxn id="12" idx="1"/>
            <a:endCxn id="7" idx="3"/>
          </p:cNvCxnSpPr>
          <p:nvPr/>
        </p:nvCxnSpPr>
        <p:spPr bwMode="auto">
          <a:xfrm flipH="1">
            <a:off x="3198708" y="3632346"/>
            <a:ext cx="1127099"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p:cNvCxnSpPr>
            <a:stCxn id="8" idx="0"/>
            <a:endCxn id="7" idx="2"/>
          </p:cNvCxnSpPr>
          <p:nvPr/>
        </p:nvCxnSpPr>
        <p:spPr bwMode="auto">
          <a:xfrm flipV="1">
            <a:off x="2718449" y="3786235"/>
            <a:ext cx="0" cy="4988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a:stCxn id="9" idx="0"/>
            <a:endCxn id="8" idx="2"/>
          </p:cNvCxnSpPr>
          <p:nvPr/>
        </p:nvCxnSpPr>
        <p:spPr bwMode="auto">
          <a:xfrm flipV="1">
            <a:off x="2718448" y="4592892"/>
            <a:ext cx="1" cy="69327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p:cNvCxnSpPr>
            <a:stCxn id="9" idx="3"/>
            <a:endCxn id="10" idx="1"/>
          </p:cNvCxnSpPr>
          <p:nvPr/>
        </p:nvCxnSpPr>
        <p:spPr bwMode="auto">
          <a:xfrm>
            <a:off x="3288476" y="5440055"/>
            <a:ext cx="107740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a:stCxn id="10" idx="3"/>
            <a:endCxn id="11" idx="1"/>
          </p:cNvCxnSpPr>
          <p:nvPr/>
        </p:nvCxnSpPr>
        <p:spPr bwMode="auto">
          <a:xfrm>
            <a:off x="5167705" y="5440055"/>
            <a:ext cx="138640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p:cNvCxnSpPr>
            <a:stCxn id="11" idx="0"/>
          </p:cNvCxnSpPr>
          <p:nvPr/>
        </p:nvCxnSpPr>
        <p:spPr bwMode="auto">
          <a:xfrm flipV="1">
            <a:off x="7064823" y="2669984"/>
            <a:ext cx="0" cy="261618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a:stCxn id="6" idx="1"/>
            <a:endCxn id="5" idx="3"/>
          </p:cNvCxnSpPr>
          <p:nvPr/>
        </p:nvCxnSpPr>
        <p:spPr bwMode="auto">
          <a:xfrm flipH="1">
            <a:off x="4672883" y="2516094"/>
            <a:ext cx="206076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9" name="TextBox 58"/>
          <p:cNvSpPr txBox="1"/>
          <p:nvPr/>
        </p:nvSpPr>
        <p:spPr>
          <a:xfrm>
            <a:off x="4331418" y="4285115"/>
            <a:ext cx="870751" cy="523220"/>
          </a:xfrm>
          <a:prstGeom prst="rect">
            <a:avLst/>
          </a:prstGeom>
          <a:noFill/>
          <a:ln w="3175">
            <a:solidFill>
              <a:srgbClr val="000000"/>
            </a:solidFill>
          </a:ln>
        </p:spPr>
        <p:txBody>
          <a:bodyPr wrap="none" rtlCol="0">
            <a:spAutoFit/>
          </a:bodyPr>
          <a:lstStyle/>
          <a:p>
            <a:r>
              <a:rPr lang="en-GB" sz="1400" dirty="0" smtClean="0"/>
              <a:t>Product</a:t>
            </a:r>
          </a:p>
          <a:p>
            <a:r>
              <a:rPr lang="en-GB" sz="1400" dirty="0" smtClean="0"/>
              <a:t>category</a:t>
            </a:r>
            <a:endParaRPr lang="en-GB" sz="1400" dirty="0"/>
          </a:p>
        </p:txBody>
      </p:sp>
      <p:cxnSp>
        <p:nvCxnSpPr>
          <p:cNvPr id="32" name="Straight Connector 31"/>
          <p:cNvCxnSpPr/>
          <p:nvPr/>
        </p:nvCxnSpPr>
        <p:spPr bwMode="auto">
          <a:xfrm>
            <a:off x="4766793" y="4808335"/>
            <a:ext cx="0" cy="47783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5" name="TextBox 64"/>
          <p:cNvSpPr txBox="1"/>
          <p:nvPr/>
        </p:nvSpPr>
        <p:spPr>
          <a:xfrm>
            <a:off x="4639194" y="4688563"/>
            <a:ext cx="255198" cy="246221"/>
          </a:xfrm>
          <a:prstGeom prst="rect">
            <a:avLst/>
          </a:prstGeom>
          <a:noFill/>
        </p:spPr>
        <p:txBody>
          <a:bodyPr wrap="none" rtlCol="0">
            <a:spAutoFit/>
          </a:bodyPr>
          <a:lstStyle/>
          <a:p>
            <a:r>
              <a:rPr lang="en-GB" dirty="0" smtClean="0"/>
              <a:t>1</a:t>
            </a:r>
            <a:endParaRPr lang="en-GB" dirty="0"/>
          </a:p>
        </p:txBody>
      </p:sp>
      <p:sp>
        <p:nvSpPr>
          <p:cNvPr id="13" name="TextBox 12"/>
          <p:cNvSpPr txBox="1"/>
          <p:nvPr/>
        </p:nvSpPr>
        <p:spPr>
          <a:xfrm>
            <a:off x="1196704" y="2043952"/>
            <a:ext cx="325730" cy="246221"/>
          </a:xfrm>
          <a:prstGeom prst="rect">
            <a:avLst/>
          </a:prstGeom>
          <a:noFill/>
        </p:spPr>
        <p:txBody>
          <a:bodyPr wrap="none" rtlCol="0">
            <a:spAutoFit/>
          </a:bodyPr>
          <a:lstStyle/>
          <a:p>
            <a:r>
              <a:rPr lang="en-GB" dirty="0" smtClean="0"/>
              <a:t>25</a:t>
            </a:r>
            <a:endParaRPr lang="en-GB" dirty="0"/>
          </a:p>
        </p:txBody>
      </p:sp>
      <p:sp>
        <p:nvSpPr>
          <p:cNvPr id="63" name="TextBox 62"/>
          <p:cNvSpPr txBox="1"/>
          <p:nvPr/>
        </p:nvSpPr>
        <p:spPr>
          <a:xfrm>
            <a:off x="1855570" y="3649561"/>
            <a:ext cx="389850" cy="246221"/>
          </a:xfrm>
          <a:prstGeom prst="rect">
            <a:avLst/>
          </a:prstGeom>
          <a:noFill/>
        </p:spPr>
        <p:txBody>
          <a:bodyPr wrap="none" rtlCol="0">
            <a:spAutoFit/>
          </a:bodyPr>
          <a:lstStyle/>
          <a:p>
            <a:r>
              <a:rPr lang="en-GB" dirty="0" smtClean="0"/>
              <a:t>25k</a:t>
            </a:r>
            <a:endParaRPr lang="en-GB" dirty="0"/>
          </a:p>
        </p:txBody>
      </p:sp>
      <p:sp>
        <p:nvSpPr>
          <p:cNvPr id="66" name="TextBox 65"/>
          <p:cNvSpPr txBox="1"/>
          <p:nvPr/>
        </p:nvSpPr>
        <p:spPr>
          <a:xfrm>
            <a:off x="1972112" y="4321902"/>
            <a:ext cx="460382" cy="246221"/>
          </a:xfrm>
          <a:prstGeom prst="rect">
            <a:avLst/>
          </a:prstGeom>
          <a:noFill/>
        </p:spPr>
        <p:txBody>
          <a:bodyPr wrap="none" rtlCol="0">
            <a:spAutoFit/>
          </a:bodyPr>
          <a:lstStyle/>
          <a:p>
            <a:r>
              <a:rPr lang="en-GB" dirty="0" smtClean="0"/>
              <a:t>100k</a:t>
            </a:r>
            <a:endParaRPr lang="en-GB" dirty="0"/>
          </a:p>
        </p:txBody>
      </p:sp>
      <p:sp>
        <p:nvSpPr>
          <p:cNvPr id="68" name="TextBox 67"/>
          <p:cNvSpPr txBox="1"/>
          <p:nvPr/>
        </p:nvSpPr>
        <p:spPr>
          <a:xfrm>
            <a:off x="1730074" y="5316965"/>
            <a:ext cx="362600" cy="246221"/>
          </a:xfrm>
          <a:prstGeom prst="rect">
            <a:avLst/>
          </a:prstGeom>
          <a:noFill/>
        </p:spPr>
        <p:txBody>
          <a:bodyPr wrap="none" rtlCol="0">
            <a:spAutoFit/>
          </a:bodyPr>
          <a:lstStyle/>
          <a:p>
            <a:r>
              <a:rPr lang="en-GB" dirty="0" smtClean="0"/>
              <a:t>1M</a:t>
            </a:r>
            <a:endParaRPr lang="en-GB" dirty="0"/>
          </a:p>
        </p:txBody>
      </p:sp>
      <p:sp>
        <p:nvSpPr>
          <p:cNvPr id="69" name="TextBox 68"/>
          <p:cNvSpPr txBox="1"/>
          <p:nvPr/>
        </p:nvSpPr>
        <p:spPr>
          <a:xfrm>
            <a:off x="2066264" y="2788009"/>
            <a:ext cx="319318" cy="246221"/>
          </a:xfrm>
          <a:prstGeom prst="rect">
            <a:avLst/>
          </a:prstGeom>
          <a:noFill/>
        </p:spPr>
        <p:txBody>
          <a:bodyPr wrap="none" rtlCol="0">
            <a:spAutoFit/>
          </a:bodyPr>
          <a:lstStyle/>
          <a:p>
            <a:r>
              <a:rPr lang="en-GB" dirty="0" smtClean="0"/>
              <a:t>1k</a:t>
            </a:r>
            <a:endParaRPr lang="en-GB" dirty="0"/>
          </a:p>
        </p:txBody>
      </p:sp>
      <p:sp>
        <p:nvSpPr>
          <p:cNvPr id="70" name="TextBox 69"/>
          <p:cNvSpPr txBox="1"/>
          <p:nvPr/>
        </p:nvSpPr>
        <p:spPr>
          <a:xfrm>
            <a:off x="2720676" y="3890646"/>
            <a:ext cx="255198" cy="246221"/>
          </a:xfrm>
          <a:prstGeom prst="rect">
            <a:avLst/>
          </a:prstGeom>
          <a:noFill/>
        </p:spPr>
        <p:txBody>
          <a:bodyPr wrap="none" rtlCol="0">
            <a:spAutoFit/>
          </a:bodyPr>
          <a:lstStyle/>
          <a:p>
            <a:r>
              <a:rPr lang="en-GB" dirty="0" smtClean="0"/>
              <a:t>4</a:t>
            </a:r>
            <a:endParaRPr lang="en-GB" dirty="0"/>
          </a:p>
        </p:txBody>
      </p:sp>
      <p:sp>
        <p:nvSpPr>
          <p:cNvPr id="71" name="TextBox 70"/>
          <p:cNvSpPr txBox="1"/>
          <p:nvPr/>
        </p:nvSpPr>
        <p:spPr>
          <a:xfrm>
            <a:off x="2729644" y="4813993"/>
            <a:ext cx="325730" cy="246221"/>
          </a:xfrm>
          <a:prstGeom prst="rect">
            <a:avLst/>
          </a:prstGeom>
          <a:noFill/>
        </p:spPr>
        <p:txBody>
          <a:bodyPr wrap="none" rtlCol="0">
            <a:spAutoFit/>
          </a:bodyPr>
          <a:lstStyle/>
          <a:p>
            <a:r>
              <a:rPr lang="en-GB" dirty="0" smtClean="0"/>
              <a:t>10</a:t>
            </a:r>
            <a:endParaRPr lang="en-GB" dirty="0"/>
          </a:p>
        </p:txBody>
      </p:sp>
    </p:spTree>
    <p:extLst>
      <p:ext uri="{BB962C8B-B14F-4D97-AF65-F5344CB8AC3E}">
        <p14:creationId xmlns:p14="http://schemas.microsoft.com/office/powerpoint/2010/main" val="231639627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Physical design</a:t>
            </a:r>
            <a:endParaRPr lang="en-GB" dirty="0"/>
          </a:p>
        </p:txBody>
      </p:sp>
      <p:sp>
        <p:nvSpPr>
          <p:cNvPr id="3" name="Content Placeholder 2"/>
          <p:cNvSpPr>
            <a:spLocks noGrp="1"/>
          </p:cNvSpPr>
          <p:nvPr>
            <p:ph idx="1"/>
          </p:nvPr>
        </p:nvSpPr>
        <p:spPr/>
        <p:txBody>
          <a:bodyPr/>
          <a:lstStyle/>
          <a:p>
            <a:r>
              <a:rPr lang="en-GB" dirty="0" smtClean="0"/>
              <a:t>Considerations in physical design</a:t>
            </a:r>
          </a:p>
          <a:p>
            <a:endParaRPr lang="en-GB" dirty="0"/>
          </a:p>
          <a:p>
            <a:pPr lvl="1"/>
            <a:r>
              <a:rPr lang="en-GB" dirty="0" smtClean="0"/>
              <a:t>Volumes (max/min)</a:t>
            </a:r>
          </a:p>
          <a:p>
            <a:pPr lvl="1"/>
            <a:r>
              <a:rPr lang="en-GB" dirty="0" smtClean="0"/>
              <a:t>Duplicate data across tables to reduce hits</a:t>
            </a:r>
          </a:p>
          <a:p>
            <a:pPr lvl="1"/>
            <a:r>
              <a:rPr lang="en-GB" dirty="0" smtClean="0"/>
              <a:t>Additional entities</a:t>
            </a:r>
            <a:endParaRPr lang="en-GB" dirty="0"/>
          </a:p>
        </p:txBody>
      </p:sp>
    </p:spTree>
    <p:extLst>
      <p:ext uri="{BB962C8B-B14F-4D97-AF65-F5344CB8AC3E}">
        <p14:creationId xmlns:p14="http://schemas.microsoft.com/office/powerpoint/2010/main" val="2891829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Physical design</a:t>
            </a:r>
            <a:endParaRPr lang="en-GB" dirty="0"/>
          </a:p>
        </p:txBody>
      </p:sp>
      <p:sp>
        <p:nvSpPr>
          <p:cNvPr id="3" name="Content Placeholder 2"/>
          <p:cNvSpPr>
            <a:spLocks noGrp="1"/>
          </p:cNvSpPr>
          <p:nvPr>
            <p:ph idx="1"/>
          </p:nvPr>
        </p:nvSpPr>
        <p:spPr/>
        <p:txBody>
          <a:bodyPr/>
          <a:lstStyle/>
          <a:p>
            <a:r>
              <a:rPr lang="en-GB" dirty="0" smtClean="0"/>
              <a:t>1:1 relationships – first example</a:t>
            </a:r>
          </a:p>
          <a:p>
            <a:endParaRPr lang="en-GB" dirty="0"/>
          </a:p>
          <a:p>
            <a:endParaRPr lang="en-GB" dirty="0" smtClean="0"/>
          </a:p>
          <a:p>
            <a:endParaRPr lang="en-GB" dirty="0"/>
          </a:p>
          <a:p>
            <a:pPr marL="0" indent="0">
              <a:buNone/>
            </a:pPr>
            <a:r>
              <a:rPr lang="en-GB" sz="1400" b="0" dirty="0" smtClean="0"/>
              <a:t>	** </a:t>
            </a:r>
            <a:r>
              <a:rPr lang="en-GB" sz="1400" b="0" dirty="0" err="1" smtClean="0"/>
              <a:t>ProductCode</a:t>
            </a:r>
            <a:r>
              <a:rPr lang="en-GB" sz="1400" b="0" dirty="0" smtClean="0"/>
              <a:t>	               ** </a:t>
            </a:r>
            <a:r>
              <a:rPr lang="en-GB" sz="1400" b="0" dirty="0" err="1" smtClean="0"/>
              <a:t>ProductCode</a:t>
            </a:r>
            <a:r>
              <a:rPr lang="en-GB" sz="1400" b="0" dirty="0" smtClean="0"/>
              <a:t>	           **</a:t>
            </a:r>
            <a:r>
              <a:rPr lang="en-GB" sz="1400" b="0" dirty="0" err="1" smtClean="0"/>
              <a:t>ProductCode</a:t>
            </a:r>
            <a:endParaRPr lang="en-GB" sz="1400" b="0" dirty="0" smtClean="0"/>
          </a:p>
          <a:p>
            <a:pPr marL="0" indent="0">
              <a:buNone/>
            </a:pPr>
            <a:r>
              <a:rPr lang="en-GB" sz="1400" b="0" dirty="0"/>
              <a:t>	</a:t>
            </a:r>
            <a:r>
              <a:rPr lang="en-GB" sz="1400" b="0" dirty="0" smtClean="0"/>
              <a:t>    Name			</a:t>
            </a:r>
            <a:r>
              <a:rPr lang="en-GB" sz="1400" b="0" dirty="0" err="1" smtClean="0"/>
              <a:t>Qty</a:t>
            </a:r>
            <a:r>
              <a:rPr lang="en-GB" sz="1400" b="0" dirty="0" smtClean="0"/>
              <a:t>-on-hand	              Name</a:t>
            </a:r>
          </a:p>
          <a:p>
            <a:pPr marL="0" indent="0">
              <a:buNone/>
            </a:pPr>
            <a:r>
              <a:rPr lang="en-GB" sz="1400" b="0" dirty="0"/>
              <a:t>	</a:t>
            </a:r>
            <a:r>
              <a:rPr lang="en-GB" sz="1400" b="0" dirty="0" smtClean="0"/>
              <a:t>    Price			</a:t>
            </a:r>
            <a:r>
              <a:rPr lang="en-GB" sz="1400" b="0" dirty="0" err="1" smtClean="0"/>
              <a:t>Qty</a:t>
            </a:r>
            <a:r>
              <a:rPr lang="en-GB" sz="1400" b="0" dirty="0" smtClean="0"/>
              <a:t>-ordered	              Price</a:t>
            </a:r>
          </a:p>
          <a:p>
            <a:pPr marL="0" indent="0">
              <a:buNone/>
            </a:pPr>
            <a:r>
              <a:rPr lang="en-GB" sz="1400" b="0" dirty="0"/>
              <a:t>	</a:t>
            </a:r>
            <a:r>
              <a:rPr lang="en-GB" sz="1400" b="0" dirty="0" smtClean="0"/>
              <a:t>					              </a:t>
            </a:r>
            <a:r>
              <a:rPr lang="en-GB" sz="1400" b="0" dirty="0" err="1" smtClean="0"/>
              <a:t>Qty</a:t>
            </a:r>
            <a:r>
              <a:rPr lang="en-GB" sz="1400" b="0" dirty="0" smtClean="0"/>
              <a:t>-on-hand</a:t>
            </a:r>
          </a:p>
          <a:p>
            <a:pPr marL="0" indent="0">
              <a:buNone/>
            </a:pPr>
            <a:r>
              <a:rPr lang="en-GB" sz="1400" b="0" dirty="0"/>
              <a:t>	</a:t>
            </a:r>
            <a:r>
              <a:rPr lang="en-GB" sz="1400" b="0" dirty="0" smtClean="0"/>
              <a:t>					             </a:t>
            </a:r>
            <a:r>
              <a:rPr lang="en-GB" sz="1400" b="0" dirty="0" err="1" smtClean="0"/>
              <a:t>Qty</a:t>
            </a:r>
            <a:r>
              <a:rPr lang="en-GB" sz="1400" b="0" dirty="0" smtClean="0"/>
              <a:t>-ordered</a:t>
            </a:r>
            <a:endParaRPr lang="en-GB" sz="1400" b="0" dirty="0"/>
          </a:p>
        </p:txBody>
      </p:sp>
      <p:sp>
        <p:nvSpPr>
          <p:cNvPr id="4" name="TextBox 3"/>
          <p:cNvSpPr txBox="1"/>
          <p:nvPr/>
        </p:nvSpPr>
        <p:spPr>
          <a:xfrm>
            <a:off x="1219200" y="2778607"/>
            <a:ext cx="979755" cy="369332"/>
          </a:xfrm>
          <a:prstGeom prst="rect">
            <a:avLst/>
          </a:prstGeom>
          <a:noFill/>
          <a:ln>
            <a:solidFill>
              <a:srgbClr val="000000"/>
            </a:solidFill>
          </a:ln>
        </p:spPr>
        <p:txBody>
          <a:bodyPr wrap="none" rtlCol="0">
            <a:spAutoFit/>
          </a:bodyPr>
          <a:lstStyle/>
          <a:p>
            <a:r>
              <a:rPr lang="en-GB" sz="1800" dirty="0" smtClean="0"/>
              <a:t>Product</a:t>
            </a:r>
            <a:endParaRPr lang="en-GB" sz="1800" dirty="0"/>
          </a:p>
        </p:txBody>
      </p:sp>
      <p:sp>
        <p:nvSpPr>
          <p:cNvPr id="5" name="TextBox 4"/>
          <p:cNvSpPr txBox="1"/>
          <p:nvPr/>
        </p:nvSpPr>
        <p:spPr>
          <a:xfrm>
            <a:off x="3809944" y="2640108"/>
            <a:ext cx="1133644" cy="646331"/>
          </a:xfrm>
          <a:prstGeom prst="rect">
            <a:avLst/>
          </a:prstGeom>
          <a:noFill/>
          <a:ln>
            <a:solidFill>
              <a:srgbClr val="000000"/>
            </a:solidFill>
          </a:ln>
        </p:spPr>
        <p:txBody>
          <a:bodyPr wrap="none" rtlCol="0">
            <a:spAutoFit/>
          </a:bodyPr>
          <a:lstStyle/>
          <a:p>
            <a:r>
              <a:rPr lang="en-GB" sz="1800" dirty="0" smtClean="0"/>
              <a:t>Inventory</a:t>
            </a:r>
          </a:p>
          <a:p>
            <a:r>
              <a:rPr lang="en-GB" sz="1800" dirty="0" smtClean="0"/>
              <a:t>item</a:t>
            </a:r>
            <a:endParaRPr lang="en-GB" sz="1800" dirty="0"/>
          </a:p>
        </p:txBody>
      </p:sp>
      <p:sp>
        <p:nvSpPr>
          <p:cNvPr id="6" name="TextBox 5"/>
          <p:cNvSpPr txBox="1"/>
          <p:nvPr/>
        </p:nvSpPr>
        <p:spPr>
          <a:xfrm>
            <a:off x="6364830" y="2778607"/>
            <a:ext cx="979755" cy="369332"/>
          </a:xfrm>
          <a:prstGeom prst="rect">
            <a:avLst/>
          </a:prstGeom>
          <a:noFill/>
          <a:ln>
            <a:solidFill>
              <a:srgbClr val="000000"/>
            </a:solidFill>
          </a:ln>
        </p:spPr>
        <p:txBody>
          <a:bodyPr wrap="none" rtlCol="0">
            <a:spAutoFit/>
          </a:bodyPr>
          <a:lstStyle/>
          <a:p>
            <a:r>
              <a:rPr lang="en-GB" sz="1800" dirty="0" smtClean="0"/>
              <a:t>Product</a:t>
            </a:r>
            <a:endParaRPr lang="en-GB" sz="1800" dirty="0"/>
          </a:p>
        </p:txBody>
      </p:sp>
      <p:cxnSp>
        <p:nvCxnSpPr>
          <p:cNvPr id="8" name="Straight Connector 7"/>
          <p:cNvCxnSpPr>
            <a:stCxn id="4" idx="3"/>
            <a:endCxn id="5" idx="1"/>
          </p:cNvCxnSpPr>
          <p:nvPr/>
        </p:nvCxnSpPr>
        <p:spPr bwMode="auto">
          <a:xfrm>
            <a:off x="2198955" y="2963273"/>
            <a:ext cx="1610989"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Right Arrow 8"/>
          <p:cNvSpPr/>
          <p:nvPr/>
        </p:nvSpPr>
        <p:spPr bwMode="auto">
          <a:xfrm>
            <a:off x="5181610" y="2717643"/>
            <a:ext cx="978408" cy="4846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charset="0"/>
            </a:endParaRPr>
          </a:p>
        </p:txBody>
      </p:sp>
      <p:sp>
        <p:nvSpPr>
          <p:cNvPr id="10" name="TextBox 9"/>
          <p:cNvSpPr txBox="1"/>
          <p:nvPr/>
        </p:nvSpPr>
        <p:spPr>
          <a:xfrm>
            <a:off x="2198955" y="2729753"/>
            <a:ext cx="255198" cy="246221"/>
          </a:xfrm>
          <a:prstGeom prst="rect">
            <a:avLst/>
          </a:prstGeom>
          <a:noFill/>
        </p:spPr>
        <p:txBody>
          <a:bodyPr wrap="none" rtlCol="0">
            <a:spAutoFit/>
          </a:bodyPr>
          <a:lstStyle/>
          <a:p>
            <a:r>
              <a:rPr lang="en-GB" dirty="0" smtClean="0"/>
              <a:t>1</a:t>
            </a:r>
            <a:endParaRPr lang="en-GB" dirty="0"/>
          </a:p>
        </p:txBody>
      </p:sp>
      <p:sp>
        <p:nvSpPr>
          <p:cNvPr id="11" name="TextBox 10"/>
          <p:cNvSpPr txBox="1"/>
          <p:nvPr/>
        </p:nvSpPr>
        <p:spPr>
          <a:xfrm>
            <a:off x="3534669" y="2720792"/>
            <a:ext cx="255198" cy="246221"/>
          </a:xfrm>
          <a:prstGeom prst="rect">
            <a:avLst/>
          </a:prstGeom>
          <a:noFill/>
        </p:spPr>
        <p:txBody>
          <a:bodyPr wrap="none" rtlCol="0">
            <a:spAutoFit/>
          </a:bodyPr>
          <a:lstStyle/>
          <a:p>
            <a:r>
              <a:rPr lang="en-GB" dirty="0" smtClean="0"/>
              <a:t>1</a:t>
            </a:r>
            <a:endParaRPr lang="en-GB" dirty="0"/>
          </a:p>
        </p:txBody>
      </p:sp>
    </p:spTree>
    <p:extLst>
      <p:ext uri="{BB962C8B-B14F-4D97-AF65-F5344CB8AC3E}">
        <p14:creationId xmlns:p14="http://schemas.microsoft.com/office/powerpoint/2010/main" val="2891829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Physical design</a:t>
            </a:r>
            <a:endParaRPr lang="en-GB" dirty="0"/>
          </a:p>
        </p:txBody>
      </p:sp>
      <p:sp>
        <p:nvSpPr>
          <p:cNvPr id="3" name="Content Placeholder 2"/>
          <p:cNvSpPr>
            <a:spLocks noGrp="1"/>
          </p:cNvSpPr>
          <p:nvPr>
            <p:ph idx="1"/>
          </p:nvPr>
        </p:nvSpPr>
        <p:spPr/>
        <p:txBody>
          <a:bodyPr/>
          <a:lstStyle/>
          <a:p>
            <a:r>
              <a:rPr lang="en-GB" dirty="0" smtClean="0"/>
              <a:t>1:1 relationships – second example</a:t>
            </a:r>
          </a:p>
          <a:p>
            <a:endParaRPr lang="en-GB" dirty="0"/>
          </a:p>
          <a:p>
            <a:endParaRPr lang="en-GB" dirty="0" smtClean="0"/>
          </a:p>
          <a:p>
            <a:pPr marL="0" indent="0">
              <a:buNone/>
            </a:pPr>
            <a:endParaRPr lang="en-GB" dirty="0"/>
          </a:p>
          <a:p>
            <a:pPr marL="0" indent="0">
              <a:buNone/>
            </a:pPr>
            <a:r>
              <a:rPr lang="en-GB" sz="1400" b="0" dirty="0"/>
              <a:t>	** </a:t>
            </a:r>
            <a:r>
              <a:rPr lang="en-GB" sz="1400" b="0" dirty="0" smtClean="0"/>
              <a:t>ISBN	</a:t>
            </a:r>
            <a:r>
              <a:rPr lang="en-GB" sz="1400" b="0" dirty="0"/>
              <a:t>	               ** </a:t>
            </a:r>
            <a:r>
              <a:rPr lang="en-GB" sz="1400" b="0" dirty="0" err="1" smtClean="0"/>
              <a:t>LoanID</a:t>
            </a:r>
            <a:endParaRPr lang="en-GB" sz="1400" b="0" dirty="0"/>
          </a:p>
          <a:p>
            <a:pPr marL="0" indent="0">
              <a:buNone/>
            </a:pPr>
            <a:r>
              <a:rPr lang="en-GB" sz="1400" b="0" dirty="0"/>
              <a:t>	    </a:t>
            </a:r>
            <a:r>
              <a:rPr lang="en-GB" sz="1400" b="0" dirty="0" smtClean="0"/>
              <a:t>Title</a:t>
            </a:r>
            <a:r>
              <a:rPr lang="en-GB" sz="1400" b="0" dirty="0"/>
              <a:t>			</a:t>
            </a:r>
            <a:r>
              <a:rPr lang="en-GB" sz="1400" b="0" dirty="0" smtClean="0"/>
              <a:t>Borrower</a:t>
            </a:r>
            <a:endParaRPr lang="en-GB" sz="1400" b="0" dirty="0"/>
          </a:p>
          <a:p>
            <a:pPr marL="0" indent="0">
              <a:buNone/>
            </a:pPr>
            <a:r>
              <a:rPr lang="en-GB" sz="1400" b="0" dirty="0"/>
              <a:t>	    </a:t>
            </a:r>
            <a:r>
              <a:rPr lang="en-GB" sz="1400" b="0" dirty="0" smtClean="0"/>
              <a:t>Author</a:t>
            </a:r>
            <a:r>
              <a:rPr lang="en-GB" sz="1400" b="0" dirty="0"/>
              <a:t>			</a:t>
            </a:r>
            <a:r>
              <a:rPr lang="en-GB" sz="1400" b="0" dirty="0" err="1" smtClean="0"/>
              <a:t>DateBorrowed</a:t>
            </a:r>
            <a:endParaRPr lang="en-GB" sz="1400" b="0" dirty="0" smtClean="0"/>
          </a:p>
          <a:p>
            <a:pPr marL="0" indent="0">
              <a:buNone/>
            </a:pPr>
            <a:r>
              <a:rPr lang="en-GB" sz="1400" b="0" dirty="0"/>
              <a:t>	</a:t>
            </a:r>
            <a:r>
              <a:rPr lang="en-GB" sz="1400" b="0" dirty="0" smtClean="0"/>
              <a:t>			</a:t>
            </a:r>
            <a:r>
              <a:rPr lang="en-GB" sz="1400" b="0" dirty="0" err="1" smtClean="0"/>
              <a:t>ReturnDate</a:t>
            </a:r>
            <a:endParaRPr lang="en-GB" sz="1400" b="0" dirty="0"/>
          </a:p>
        </p:txBody>
      </p:sp>
      <p:sp>
        <p:nvSpPr>
          <p:cNvPr id="4" name="TextBox 3"/>
          <p:cNvSpPr txBox="1"/>
          <p:nvPr/>
        </p:nvSpPr>
        <p:spPr>
          <a:xfrm>
            <a:off x="1219200" y="2778607"/>
            <a:ext cx="710451" cy="369332"/>
          </a:xfrm>
          <a:prstGeom prst="rect">
            <a:avLst/>
          </a:prstGeom>
          <a:noFill/>
          <a:ln>
            <a:solidFill>
              <a:srgbClr val="000000"/>
            </a:solidFill>
          </a:ln>
        </p:spPr>
        <p:txBody>
          <a:bodyPr wrap="none" rtlCol="0">
            <a:spAutoFit/>
          </a:bodyPr>
          <a:lstStyle/>
          <a:p>
            <a:r>
              <a:rPr lang="en-GB" sz="1800" dirty="0" smtClean="0"/>
              <a:t>Book</a:t>
            </a:r>
            <a:endParaRPr lang="en-GB" sz="1800" dirty="0"/>
          </a:p>
        </p:txBody>
      </p:sp>
      <p:sp>
        <p:nvSpPr>
          <p:cNvPr id="5" name="TextBox 4"/>
          <p:cNvSpPr txBox="1"/>
          <p:nvPr/>
        </p:nvSpPr>
        <p:spPr>
          <a:xfrm>
            <a:off x="3809944" y="2778607"/>
            <a:ext cx="697627" cy="369332"/>
          </a:xfrm>
          <a:prstGeom prst="rect">
            <a:avLst/>
          </a:prstGeom>
          <a:noFill/>
          <a:ln>
            <a:solidFill>
              <a:srgbClr val="000000"/>
            </a:solidFill>
          </a:ln>
        </p:spPr>
        <p:txBody>
          <a:bodyPr wrap="none" rtlCol="0">
            <a:spAutoFit/>
          </a:bodyPr>
          <a:lstStyle/>
          <a:p>
            <a:r>
              <a:rPr lang="en-GB" sz="1800" dirty="0" smtClean="0"/>
              <a:t>Loan</a:t>
            </a:r>
            <a:endParaRPr lang="en-GB" sz="1800" dirty="0"/>
          </a:p>
        </p:txBody>
      </p:sp>
      <p:cxnSp>
        <p:nvCxnSpPr>
          <p:cNvPr id="6" name="Straight Connector 5"/>
          <p:cNvCxnSpPr>
            <a:stCxn id="4" idx="3"/>
            <a:endCxn id="5" idx="1"/>
          </p:cNvCxnSpPr>
          <p:nvPr/>
        </p:nvCxnSpPr>
        <p:spPr bwMode="auto">
          <a:xfrm>
            <a:off x="1929651" y="2963273"/>
            <a:ext cx="188029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TextBox 6"/>
          <p:cNvSpPr txBox="1"/>
          <p:nvPr/>
        </p:nvSpPr>
        <p:spPr>
          <a:xfrm>
            <a:off x="2198955" y="2729753"/>
            <a:ext cx="255198" cy="246221"/>
          </a:xfrm>
          <a:prstGeom prst="rect">
            <a:avLst/>
          </a:prstGeom>
          <a:noFill/>
        </p:spPr>
        <p:txBody>
          <a:bodyPr wrap="none" rtlCol="0">
            <a:spAutoFit/>
          </a:bodyPr>
          <a:lstStyle/>
          <a:p>
            <a:r>
              <a:rPr lang="en-GB" dirty="0" smtClean="0"/>
              <a:t>1</a:t>
            </a:r>
            <a:endParaRPr lang="en-GB" dirty="0"/>
          </a:p>
        </p:txBody>
      </p:sp>
      <p:sp>
        <p:nvSpPr>
          <p:cNvPr id="8" name="TextBox 7"/>
          <p:cNvSpPr txBox="1"/>
          <p:nvPr/>
        </p:nvSpPr>
        <p:spPr>
          <a:xfrm>
            <a:off x="3534669" y="2720792"/>
            <a:ext cx="255198" cy="246221"/>
          </a:xfrm>
          <a:prstGeom prst="rect">
            <a:avLst/>
          </a:prstGeom>
          <a:noFill/>
        </p:spPr>
        <p:txBody>
          <a:bodyPr wrap="none" rtlCol="0">
            <a:spAutoFit/>
          </a:bodyPr>
          <a:lstStyle/>
          <a:p>
            <a:r>
              <a:rPr lang="en-GB" dirty="0" smtClean="0"/>
              <a:t>1</a:t>
            </a:r>
            <a:endParaRPr lang="en-GB" dirty="0"/>
          </a:p>
        </p:txBody>
      </p:sp>
    </p:spTree>
    <p:extLst>
      <p:ext uri="{BB962C8B-B14F-4D97-AF65-F5344CB8AC3E}">
        <p14:creationId xmlns:p14="http://schemas.microsoft.com/office/powerpoint/2010/main" val="2891829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Physical design</a:t>
            </a:r>
            <a:endParaRPr lang="en-GB" dirty="0"/>
          </a:p>
        </p:txBody>
      </p:sp>
      <p:sp>
        <p:nvSpPr>
          <p:cNvPr id="3" name="Content Placeholder 2"/>
          <p:cNvSpPr>
            <a:spLocks noGrp="1"/>
          </p:cNvSpPr>
          <p:nvPr>
            <p:ph idx="1"/>
          </p:nvPr>
        </p:nvSpPr>
        <p:spPr/>
        <p:txBody>
          <a:bodyPr/>
          <a:lstStyle/>
          <a:p>
            <a:r>
              <a:rPr lang="en-GB" dirty="0"/>
              <a:t>1:1 relationships – </a:t>
            </a:r>
            <a:r>
              <a:rPr lang="en-GB" dirty="0" smtClean="0"/>
              <a:t>third </a:t>
            </a:r>
            <a:r>
              <a:rPr lang="en-GB" dirty="0"/>
              <a:t>example</a:t>
            </a:r>
          </a:p>
          <a:p>
            <a:endParaRPr lang="en-GB" dirty="0"/>
          </a:p>
          <a:p>
            <a:endParaRPr lang="en-GB" dirty="0"/>
          </a:p>
          <a:p>
            <a:pPr marL="0" indent="0">
              <a:buNone/>
            </a:pPr>
            <a:endParaRPr lang="en-GB" dirty="0"/>
          </a:p>
          <a:p>
            <a:pPr marL="0" indent="0">
              <a:buNone/>
            </a:pPr>
            <a:r>
              <a:rPr lang="en-GB" sz="1400" b="0" dirty="0"/>
              <a:t>	** </a:t>
            </a:r>
            <a:r>
              <a:rPr lang="en-GB" sz="1400" b="0" dirty="0" err="1" smtClean="0"/>
              <a:t>EmployeeID</a:t>
            </a:r>
            <a:r>
              <a:rPr lang="en-GB" sz="1400" b="0" dirty="0"/>
              <a:t>	               ** </a:t>
            </a:r>
            <a:r>
              <a:rPr lang="en-GB" sz="1400" b="0" dirty="0" err="1" smtClean="0"/>
              <a:t>Dept</a:t>
            </a:r>
            <a:endParaRPr lang="en-GB" sz="1400" b="0" dirty="0"/>
          </a:p>
          <a:p>
            <a:pPr marL="0" indent="0">
              <a:buNone/>
            </a:pPr>
            <a:r>
              <a:rPr lang="en-GB" sz="1400" b="0" dirty="0"/>
              <a:t>	    </a:t>
            </a:r>
            <a:r>
              <a:rPr lang="en-GB" sz="1400" b="0" dirty="0" smtClean="0"/>
              <a:t>Name</a:t>
            </a:r>
            <a:r>
              <a:rPr lang="en-GB" sz="1400" b="0" dirty="0"/>
              <a:t>			</a:t>
            </a:r>
            <a:r>
              <a:rPr lang="en-GB" sz="1400" b="0" dirty="0" err="1" smtClean="0"/>
              <a:t>DeptName</a:t>
            </a:r>
            <a:endParaRPr lang="en-GB" sz="1400" b="0" dirty="0"/>
          </a:p>
          <a:p>
            <a:pPr marL="0" indent="0">
              <a:buNone/>
            </a:pPr>
            <a:r>
              <a:rPr lang="en-GB" sz="1400" b="0" dirty="0"/>
              <a:t>	    </a:t>
            </a:r>
            <a:r>
              <a:rPr lang="en-GB" sz="1400" b="0" dirty="0" smtClean="0"/>
              <a:t>Address</a:t>
            </a:r>
            <a:r>
              <a:rPr lang="en-GB" sz="1400" b="0" dirty="0"/>
              <a:t>			</a:t>
            </a:r>
            <a:r>
              <a:rPr lang="en-GB" sz="1400" b="0" dirty="0" smtClean="0"/>
              <a:t>Location</a:t>
            </a:r>
            <a:endParaRPr lang="en-GB" sz="1400" b="0" dirty="0"/>
          </a:p>
          <a:p>
            <a:pPr marL="0" indent="0">
              <a:buNone/>
            </a:pPr>
            <a:r>
              <a:rPr lang="en-GB" sz="1400" b="0" dirty="0"/>
              <a:t>	</a:t>
            </a:r>
            <a:r>
              <a:rPr lang="en-GB" sz="1400" b="0" dirty="0" smtClean="0"/>
              <a:t>    Phone</a:t>
            </a:r>
            <a:r>
              <a:rPr lang="en-GB" sz="1400" b="0" dirty="0"/>
              <a:t>			</a:t>
            </a:r>
            <a:r>
              <a:rPr lang="en-GB" sz="1400" b="0" dirty="0" smtClean="0"/>
              <a:t>Budget</a:t>
            </a:r>
            <a:endParaRPr lang="en-GB" sz="1400" b="0" dirty="0"/>
          </a:p>
        </p:txBody>
      </p:sp>
      <p:sp>
        <p:nvSpPr>
          <p:cNvPr id="4" name="TextBox 3"/>
          <p:cNvSpPr txBox="1"/>
          <p:nvPr/>
        </p:nvSpPr>
        <p:spPr>
          <a:xfrm>
            <a:off x="1219200" y="2778607"/>
            <a:ext cx="1095172" cy="369332"/>
          </a:xfrm>
          <a:prstGeom prst="rect">
            <a:avLst/>
          </a:prstGeom>
          <a:noFill/>
          <a:ln>
            <a:solidFill>
              <a:srgbClr val="000000"/>
            </a:solidFill>
          </a:ln>
        </p:spPr>
        <p:txBody>
          <a:bodyPr wrap="none" rtlCol="0">
            <a:spAutoFit/>
          </a:bodyPr>
          <a:lstStyle/>
          <a:p>
            <a:r>
              <a:rPr lang="en-GB" sz="1800" dirty="0" smtClean="0"/>
              <a:t>Manager</a:t>
            </a:r>
            <a:endParaRPr lang="en-GB" sz="1800" dirty="0"/>
          </a:p>
        </p:txBody>
      </p:sp>
      <p:sp>
        <p:nvSpPr>
          <p:cNvPr id="5" name="TextBox 4"/>
          <p:cNvSpPr txBox="1"/>
          <p:nvPr/>
        </p:nvSpPr>
        <p:spPr>
          <a:xfrm>
            <a:off x="3809944" y="2778607"/>
            <a:ext cx="671979" cy="369332"/>
          </a:xfrm>
          <a:prstGeom prst="rect">
            <a:avLst/>
          </a:prstGeom>
          <a:noFill/>
          <a:ln>
            <a:solidFill>
              <a:srgbClr val="000000"/>
            </a:solidFill>
          </a:ln>
        </p:spPr>
        <p:txBody>
          <a:bodyPr wrap="none" rtlCol="0">
            <a:spAutoFit/>
          </a:bodyPr>
          <a:lstStyle/>
          <a:p>
            <a:r>
              <a:rPr lang="en-GB" sz="1800" dirty="0" err="1" smtClean="0"/>
              <a:t>Dept</a:t>
            </a:r>
            <a:endParaRPr lang="en-GB" sz="1800" dirty="0"/>
          </a:p>
        </p:txBody>
      </p:sp>
      <p:cxnSp>
        <p:nvCxnSpPr>
          <p:cNvPr id="6" name="Straight Connector 5"/>
          <p:cNvCxnSpPr>
            <a:stCxn id="4" idx="3"/>
            <a:endCxn id="5" idx="1"/>
          </p:cNvCxnSpPr>
          <p:nvPr/>
        </p:nvCxnSpPr>
        <p:spPr bwMode="auto">
          <a:xfrm>
            <a:off x="2314372" y="2963273"/>
            <a:ext cx="149557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TextBox 6"/>
          <p:cNvSpPr txBox="1"/>
          <p:nvPr/>
        </p:nvSpPr>
        <p:spPr>
          <a:xfrm>
            <a:off x="2306529" y="2729753"/>
            <a:ext cx="255198" cy="246221"/>
          </a:xfrm>
          <a:prstGeom prst="rect">
            <a:avLst/>
          </a:prstGeom>
          <a:noFill/>
        </p:spPr>
        <p:txBody>
          <a:bodyPr wrap="none" rtlCol="0">
            <a:spAutoFit/>
          </a:bodyPr>
          <a:lstStyle/>
          <a:p>
            <a:r>
              <a:rPr lang="en-GB" dirty="0" smtClean="0"/>
              <a:t>1</a:t>
            </a:r>
            <a:endParaRPr lang="en-GB" dirty="0"/>
          </a:p>
        </p:txBody>
      </p:sp>
      <p:sp>
        <p:nvSpPr>
          <p:cNvPr id="8" name="TextBox 7"/>
          <p:cNvSpPr txBox="1"/>
          <p:nvPr/>
        </p:nvSpPr>
        <p:spPr>
          <a:xfrm>
            <a:off x="3534669" y="2720792"/>
            <a:ext cx="255198" cy="246221"/>
          </a:xfrm>
          <a:prstGeom prst="rect">
            <a:avLst/>
          </a:prstGeom>
          <a:noFill/>
        </p:spPr>
        <p:txBody>
          <a:bodyPr wrap="none" rtlCol="0">
            <a:spAutoFit/>
          </a:bodyPr>
          <a:lstStyle/>
          <a:p>
            <a:r>
              <a:rPr lang="en-GB" dirty="0" smtClean="0"/>
              <a:t>1</a:t>
            </a:r>
            <a:endParaRPr lang="en-GB" dirty="0"/>
          </a:p>
        </p:txBody>
      </p:sp>
    </p:spTree>
    <p:extLst>
      <p:ext uri="{BB962C8B-B14F-4D97-AF65-F5344CB8AC3E}">
        <p14:creationId xmlns:p14="http://schemas.microsoft.com/office/powerpoint/2010/main" val="2891829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Physical design</a:t>
            </a:r>
            <a:endParaRPr lang="en-GB" dirty="0"/>
          </a:p>
        </p:txBody>
      </p:sp>
      <p:sp>
        <p:nvSpPr>
          <p:cNvPr id="3" name="Content Placeholder 2"/>
          <p:cNvSpPr>
            <a:spLocks noGrp="1"/>
          </p:cNvSpPr>
          <p:nvPr>
            <p:ph idx="1"/>
          </p:nvPr>
        </p:nvSpPr>
        <p:spPr/>
        <p:txBody>
          <a:bodyPr/>
          <a:lstStyle/>
          <a:p>
            <a:r>
              <a:rPr lang="en-GB" dirty="0"/>
              <a:t>1:1 relationships – </a:t>
            </a:r>
            <a:r>
              <a:rPr lang="en-GB" dirty="0" smtClean="0"/>
              <a:t>third example – solution A</a:t>
            </a:r>
            <a:endParaRPr lang="en-GB" dirty="0"/>
          </a:p>
          <a:p>
            <a:endParaRPr lang="en-GB" dirty="0"/>
          </a:p>
          <a:p>
            <a:endParaRPr lang="en-GB" dirty="0"/>
          </a:p>
          <a:p>
            <a:pPr marL="0" indent="0">
              <a:buNone/>
            </a:pPr>
            <a:endParaRPr lang="en-GB" dirty="0"/>
          </a:p>
          <a:p>
            <a:pPr marL="0" indent="0">
              <a:buNone/>
            </a:pPr>
            <a:r>
              <a:rPr lang="en-GB" sz="1400" b="0" dirty="0"/>
              <a:t>	** </a:t>
            </a:r>
            <a:r>
              <a:rPr lang="en-GB" sz="1400" b="0" dirty="0" err="1" smtClean="0"/>
              <a:t>EmployeeID</a:t>
            </a:r>
            <a:r>
              <a:rPr lang="en-GB" sz="1400" b="0" dirty="0"/>
              <a:t>	               ** </a:t>
            </a:r>
            <a:r>
              <a:rPr lang="en-GB" sz="1400" b="0" dirty="0" err="1" smtClean="0"/>
              <a:t>Dept</a:t>
            </a:r>
            <a:endParaRPr lang="en-GB" sz="1400" b="0" dirty="0"/>
          </a:p>
          <a:p>
            <a:pPr marL="0" indent="0">
              <a:buNone/>
            </a:pPr>
            <a:r>
              <a:rPr lang="en-GB" sz="1400" b="0" dirty="0"/>
              <a:t>	    </a:t>
            </a:r>
            <a:r>
              <a:rPr lang="en-GB" sz="1400" b="0" dirty="0" smtClean="0"/>
              <a:t>Name</a:t>
            </a:r>
            <a:r>
              <a:rPr lang="en-GB" sz="1400" b="0" dirty="0"/>
              <a:t>			</a:t>
            </a:r>
            <a:r>
              <a:rPr lang="en-GB" sz="1400" b="0" dirty="0" err="1" smtClean="0"/>
              <a:t>DeptName</a:t>
            </a:r>
            <a:endParaRPr lang="en-GB" sz="1400" b="0" dirty="0"/>
          </a:p>
          <a:p>
            <a:pPr marL="0" indent="0">
              <a:buNone/>
            </a:pPr>
            <a:r>
              <a:rPr lang="en-GB" sz="1400" b="0" dirty="0"/>
              <a:t>	    </a:t>
            </a:r>
            <a:r>
              <a:rPr lang="en-GB" sz="1400" b="0" dirty="0" smtClean="0"/>
              <a:t>Address</a:t>
            </a:r>
            <a:r>
              <a:rPr lang="en-GB" sz="1400" b="0" dirty="0"/>
              <a:t>			</a:t>
            </a:r>
            <a:r>
              <a:rPr lang="en-GB" sz="1400" b="0" dirty="0" smtClean="0"/>
              <a:t>Location</a:t>
            </a:r>
            <a:endParaRPr lang="en-GB" sz="1400" b="0" dirty="0"/>
          </a:p>
          <a:p>
            <a:pPr marL="0" indent="0">
              <a:buNone/>
            </a:pPr>
            <a:r>
              <a:rPr lang="en-GB" sz="1400" b="0" dirty="0"/>
              <a:t>	</a:t>
            </a:r>
            <a:r>
              <a:rPr lang="en-GB" sz="1400" b="0" dirty="0" smtClean="0"/>
              <a:t>    Phone</a:t>
            </a:r>
            <a:r>
              <a:rPr lang="en-GB" sz="1400" b="0" dirty="0"/>
              <a:t>			</a:t>
            </a:r>
            <a:r>
              <a:rPr lang="en-GB" sz="1400" b="0" dirty="0" smtClean="0"/>
              <a:t>Budget</a:t>
            </a:r>
          </a:p>
          <a:p>
            <a:pPr marL="0" indent="0">
              <a:buNone/>
            </a:pPr>
            <a:r>
              <a:rPr lang="en-GB" sz="1400" b="0" dirty="0"/>
              <a:t>	</a:t>
            </a:r>
            <a:r>
              <a:rPr lang="en-GB" sz="1400" b="0" dirty="0" smtClean="0"/>
              <a:t>  * </a:t>
            </a:r>
            <a:r>
              <a:rPr lang="en-GB" sz="1400" b="0" dirty="0" err="1" smtClean="0"/>
              <a:t>Dept</a:t>
            </a:r>
            <a:endParaRPr lang="en-GB" sz="1400" b="0" dirty="0"/>
          </a:p>
        </p:txBody>
      </p:sp>
      <p:sp>
        <p:nvSpPr>
          <p:cNvPr id="4" name="TextBox 3"/>
          <p:cNvSpPr txBox="1"/>
          <p:nvPr/>
        </p:nvSpPr>
        <p:spPr>
          <a:xfrm>
            <a:off x="1219200" y="2778607"/>
            <a:ext cx="1095172" cy="369332"/>
          </a:xfrm>
          <a:prstGeom prst="rect">
            <a:avLst/>
          </a:prstGeom>
          <a:noFill/>
          <a:ln>
            <a:solidFill>
              <a:srgbClr val="000000"/>
            </a:solidFill>
          </a:ln>
        </p:spPr>
        <p:txBody>
          <a:bodyPr wrap="none" rtlCol="0">
            <a:spAutoFit/>
          </a:bodyPr>
          <a:lstStyle/>
          <a:p>
            <a:r>
              <a:rPr lang="en-GB" sz="1800" dirty="0" smtClean="0"/>
              <a:t>Manager</a:t>
            </a:r>
            <a:endParaRPr lang="en-GB" sz="1800" dirty="0"/>
          </a:p>
        </p:txBody>
      </p:sp>
      <p:sp>
        <p:nvSpPr>
          <p:cNvPr id="5" name="TextBox 4"/>
          <p:cNvSpPr txBox="1"/>
          <p:nvPr/>
        </p:nvSpPr>
        <p:spPr>
          <a:xfrm>
            <a:off x="3809944" y="2778607"/>
            <a:ext cx="671979" cy="369332"/>
          </a:xfrm>
          <a:prstGeom prst="rect">
            <a:avLst/>
          </a:prstGeom>
          <a:noFill/>
          <a:ln>
            <a:solidFill>
              <a:srgbClr val="000000"/>
            </a:solidFill>
          </a:ln>
        </p:spPr>
        <p:txBody>
          <a:bodyPr wrap="none" rtlCol="0">
            <a:spAutoFit/>
          </a:bodyPr>
          <a:lstStyle/>
          <a:p>
            <a:r>
              <a:rPr lang="en-GB" sz="1800" dirty="0" err="1" smtClean="0"/>
              <a:t>Dept</a:t>
            </a:r>
            <a:endParaRPr lang="en-GB" sz="1800" dirty="0"/>
          </a:p>
        </p:txBody>
      </p:sp>
      <p:cxnSp>
        <p:nvCxnSpPr>
          <p:cNvPr id="6" name="Straight Connector 5"/>
          <p:cNvCxnSpPr>
            <a:stCxn id="4" idx="3"/>
            <a:endCxn id="5" idx="1"/>
          </p:cNvCxnSpPr>
          <p:nvPr/>
        </p:nvCxnSpPr>
        <p:spPr bwMode="auto">
          <a:xfrm>
            <a:off x="2314372" y="2963273"/>
            <a:ext cx="149557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TextBox 6"/>
          <p:cNvSpPr txBox="1"/>
          <p:nvPr/>
        </p:nvSpPr>
        <p:spPr>
          <a:xfrm>
            <a:off x="2306529" y="2729753"/>
            <a:ext cx="255198" cy="246221"/>
          </a:xfrm>
          <a:prstGeom prst="rect">
            <a:avLst/>
          </a:prstGeom>
          <a:noFill/>
        </p:spPr>
        <p:txBody>
          <a:bodyPr wrap="none" rtlCol="0">
            <a:spAutoFit/>
          </a:bodyPr>
          <a:lstStyle/>
          <a:p>
            <a:r>
              <a:rPr lang="en-GB" dirty="0" smtClean="0"/>
              <a:t>1</a:t>
            </a:r>
            <a:endParaRPr lang="en-GB" dirty="0"/>
          </a:p>
        </p:txBody>
      </p:sp>
      <p:sp>
        <p:nvSpPr>
          <p:cNvPr id="8" name="TextBox 7"/>
          <p:cNvSpPr txBox="1"/>
          <p:nvPr/>
        </p:nvSpPr>
        <p:spPr>
          <a:xfrm>
            <a:off x="3534669" y="2720792"/>
            <a:ext cx="255198" cy="246221"/>
          </a:xfrm>
          <a:prstGeom prst="rect">
            <a:avLst/>
          </a:prstGeom>
          <a:noFill/>
        </p:spPr>
        <p:txBody>
          <a:bodyPr wrap="none" rtlCol="0">
            <a:spAutoFit/>
          </a:bodyPr>
          <a:lstStyle/>
          <a:p>
            <a:r>
              <a:rPr lang="en-GB" dirty="0" smtClean="0"/>
              <a:t>1</a:t>
            </a:r>
            <a:endParaRPr lang="en-GB" dirty="0"/>
          </a:p>
        </p:txBody>
      </p:sp>
    </p:spTree>
    <p:extLst>
      <p:ext uri="{BB962C8B-B14F-4D97-AF65-F5344CB8AC3E}">
        <p14:creationId xmlns:p14="http://schemas.microsoft.com/office/powerpoint/2010/main" val="190415498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Physical design</a:t>
            </a:r>
            <a:endParaRPr lang="en-GB" dirty="0"/>
          </a:p>
        </p:txBody>
      </p:sp>
      <p:sp>
        <p:nvSpPr>
          <p:cNvPr id="3" name="Content Placeholder 2"/>
          <p:cNvSpPr>
            <a:spLocks noGrp="1"/>
          </p:cNvSpPr>
          <p:nvPr>
            <p:ph idx="1"/>
          </p:nvPr>
        </p:nvSpPr>
        <p:spPr/>
        <p:txBody>
          <a:bodyPr/>
          <a:lstStyle/>
          <a:p>
            <a:r>
              <a:rPr lang="en-GB" dirty="0"/>
              <a:t>1:1 relationships – </a:t>
            </a:r>
            <a:r>
              <a:rPr lang="en-GB" dirty="0" smtClean="0"/>
              <a:t>third example – solution B</a:t>
            </a:r>
            <a:endParaRPr lang="en-GB" dirty="0"/>
          </a:p>
          <a:p>
            <a:endParaRPr lang="en-GB" dirty="0"/>
          </a:p>
          <a:p>
            <a:endParaRPr lang="en-GB" dirty="0"/>
          </a:p>
          <a:p>
            <a:pPr marL="0" indent="0">
              <a:buNone/>
            </a:pPr>
            <a:endParaRPr lang="en-GB" dirty="0"/>
          </a:p>
          <a:p>
            <a:pPr marL="0" indent="0">
              <a:buNone/>
            </a:pPr>
            <a:r>
              <a:rPr lang="en-GB" sz="1400" b="0" dirty="0"/>
              <a:t>	** </a:t>
            </a:r>
            <a:r>
              <a:rPr lang="en-GB" sz="1400" b="0" dirty="0" err="1" smtClean="0"/>
              <a:t>EmployeeID</a:t>
            </a:r>
            <a:r>
              <a:rPr lang="en-GB" sz="1400" b="0" dirty="0"/>
              <a:t>	               ** </a:t>
            </a:r>
            <a:r>
              <a:rPr lang="en-GB" sz="1400" b="0" dirty="0" err="1" smtClean="0"/>
              <a:t>Dept</a:t>
            </a:r>
            <a:endParaRPr lang="en-GB" sz="1400" b="0" dirty="0"/>
          </a:p>
          <a:p>
            <a:pPr marL="0" indent="0">
              <a:buNone/>
            </a:pPr>
            <a:r>
              <a:rPr lang="en-GB" sz="1400" b="0" dirty="0"/>
              <a:t>	    </a:t>
            </a:r>
            <a:r>
              <a:rPr lang="en-GB" sz="1400" b="0" dirty="0" smtClean="0"/>
              <a:t>Name</a:t>
            </a:r>
            <a:r>
              <a:rPr lang="en-GB" sz="1400" b="0" dirty="0"/>
              <a:t>			</a:t>
            </a:r>
            <a:r>
              <a:rPr lang="en-GB" sz="1400" b="0" dirty="0" err="1" smtClean="0"/>
              <a:t>DeptName</a:t>
            </a:r>
            <a:endParaRPr lang="en-GB" sz="1400" b="0" dirty="0"/>
          </a:p>
          <a:p>
            <a:pPr marL="0" indent="0">
              <a:buNone/>
            </a:pPr>
            <a:r>
              <a:rPr lang="en-GB" sz="1400" b="0" dirty="0"/>
              <a:t>	    </a:t>
            </a:r>
            <a:r>
              <a:rPr lang="en-GB" sz="1400" b="0" dirty="0" smtClean="0"/>
              <a:t>Address</a:t>
            </a:r>
            <a:r>
              <a:rPr lang="en-GB" sz="1400" b="0" dirty="0"/>
              <a:t>			</a:t>
            </a:r>
            <a:r>
              <a:rPr lang="en-GB" sz="1400" b="0" dirty="0" smtClean="0"/>
              <a:t>Location</a:t>
            </a:r>
            <a:endParaRPr lang="en-GB" sz="1400" b="0" dirty="0"/>
          </a:p>
          <a:p>
            <a:pPr marL="0" indent="0">
              <a:buNone/>
            </a:pPr>
            <a:r>
              <a:rPr lang="en-GB" sz="1400" b="0" dirty="0"/>
              <a:t>	</a:t>
            </a:r>
            <a:r>
              <a:rPr lang="en-GB" sz="1400" b="0" dirty="0" smtClean="0"/>
              <a:t>    Phone</a:t>
            </a:r>
            <a:r>
              <a:rPr lang="en-GB" sz="1400" b="0" dirty="0"/>
              <a:t>			</a:t>
            </a:r>
            <a:r>
              <a:rPr lang="en-GB" sz="1400" b="0" dirty="0" smtClean="0"/>
              <a:t>Budget</a:t>
            </a:r>
          </a:p>
          <a:p>
            <a:pPr marL="0" indent="0">
              <a:buNone/>
            </a:pPr>
            <a:r>
              <a:rPr lang="en-GB" sz="1400" b="0" dirty="0"/>
              <a:t>	</a:t>
            </a:r>
            <a:r>
              <a:rPr lang="en-GB" sz="1400" b="0" dirty="0" smtClean="0"/>
              <a:t>  		                * </a:t>
            </a:r>
            <a:r>
              <a:rPr lang="en-GB" sz="1400" b="0" dirty="0" err="1" smtClean="0"/>
              <a:t>EmployeeID</a:t>
            </a:r>
            <a:endParaRPr lang="en-GB" sz="1400" b="0" dirty="0"/>
          </a:p>
        </p:txBody>
      </p:sp>
      <p:sp>
        <p:nvSpPr>
          <p:cNvPr id="4" name="TextBox 3"/>
          <p:cNvSpPr txBox="1"/>
          <p:nvPr/>
        </p:nvSpPr>
        <p:spPr>
          <a:xfrm>
            <a:off x="1219200" y="2778607"/>
            <a:ext cx="1095172" cy="369332"/>
          </a:xfrm>
          <a:prstGeom prst="rect">
            <a:avLst/>
          </a:prstGeom>
          <a:noFill/>
          <a:ln>
            <a:solidFill>
              <a:srgbClr val="000000"/>
            </a:solidFill>
          </a:ln>
        </p:spPr>
        <p:txBody>
          <a:bodyPr wrap="none" rtlCol="0">
            <a:spAutoFit/>
          </a:bodyPr>
          <a:lstStyle/>
          <a:p>
            <a:r>
              <a:rPr lang="en-GB" sz="1800" dirty="0" smtClean="0"/>
              <a:t>Manager</a:t>
            </a:r>
            <a:endParaRPr lang="en-GB" sz="1800" dirty="0"/>
          </a:p>
        </p:txBody>
      </p:sp>
      <p:sp>
        <p:nvSpPr>
          <p:cNvPr id="5" name="TextBox 4"/>
          <p:cNvSpPr txBox="1"/>
          <p:nvPr/>
        </p:nvSpPr>
        <p:spPr>
          <a:xfrm>
            <a:off x="3809944" y="2778607"/>
            <a:ext cx="671979" cy="369332"/>
          </a:xfrm>
          <a:prstGeom prst="rect">
            <a:avLst/>
          </a:prstGeom>
          <a:noFill/>
          <a:ln>
            <a:solidFill>
              <a:srgbClr val="000000"/>
            </a:solidFill>
          </a:ln>
        </p:spPr>
        <p:txBody>
          <a:bodyPr wrap="none" rtlCol="0">
            <a:spAutoFit/>
          </a:bodyPr>
          <a:lstStyle/>
          <a:p>
            <a:r>
              <a:rPr lang="en-GB" sz="1800" dirty="0" err="1" smtClean="0"/>
              <a:t>Dept</a:t>
            </a:r>
            <a:endParaRPr lang="en-GB" sz="1800" dirty="0"/>
          </a:p>
        </p:txBody>
      </p:sp>
      <p:cxnSp>
        <p:nvCxnSpPr>
          <p:cNvPr id="6" name="Straight Connector 5"/>
          <p:cNvCxnSpPr>
            <a:stCxn id="4" idx="3"/>
            <a:endCxn id="5" idx="1"/>
          </p:cNvCxnSpPr>
          <p:nvPr/>
        </p:nvCxnSpPr>
        <p:spPr bwMode="auto">
          <a:xfrm>
            <a:off x="2314372" y="2963273"/>
            <a:ext cx="149557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TextBox 6"/>
          <p:cNvSpPr txBox="1"/>
          <p:nvPr/>
        </p:nvSpPr>
        <p:spPr>
          <a:xfrm>
            <a:off x="2306529" y="2729753"/>
            <a:ext cx="255198" cy="246221"/>
          </a:xfrm>
          <a:prstGeom prst="rect">
            <a:avLst/>
          </a:prstGeom>
          <a:noFill/>
        </p:spPr>
        <p:txBody>
          <a:bodyPr wrap="none" rtlCol="0">
            <a:spAutoFit/>
          </a:bodyPr>
          <a:lstStyle/>
          <a:p>
            <a:r>
              <a:rPr lang="en-GB" dirty="0" smtClean="0"/>
              <a:t>1</a:t>
            </a:r>
            <a:endParaRPr lang="en-GB" dirty="0"/>
          </a:p>
        </p:txBody>
      </p:sp>
      <p:sp>
        <p:nvSpPr>
          <p:cNvPr id="8" name="TextBox 7"/>
          <p:cNvSpPr txBox="1"/>
          <p:nvPr/>
        </p:nvSpPr>
        <p:spPr>
          <a:xfrm>
            <a:off x="3534669" y="2720792"/>
            <a:ext cx="255198" cy="246221"/>
          </a:xfrm>
          <a:prstGeom prst="rect">
            <a:avLst/>
          </a:prstGeom>
          <a:noFill/>
        </p:spPr>
        <p:txBody>
          <a:bodyPr wrap="none" rtlCol="0">
            <a:spAutoFit/>
          </a:bodyPr>
          <a:lstStyle/>
          <a:p>
            <a:r>
              <a:rPr lang="en-GB" dirty="0" smtClean="0"/>
              <a:t>1</a:t>
            </a:r>
            <a:endParaRPr lang="en-GB" dirty="0"/>
          </a:p>
        </p:txBody>
      </p:sp>
    </p:spTree>
    <p:extLst>
      <p:ext uri="{BB962C8B-B14F-4D97-AF65-F5344CB8AC3E}">
        <p14:creationId xmlns:p14="http://schemas.microsoft.com/office/powerpoint/2010/main" val="160561602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Physical design</a:t>
            </a:r>
            <a:endParaRPr lang="en-GB" dirty="0"/>
          </a:p>
        </p:txBody>
      </p:sp>
      <p:sp>
        <p:nvSpPr>
          <p:cNvPr id="3" name="Content Placeholder 2"/>
          <p:cNvSpPr>
            <a:spLocks noGrp="1"/>
          </p:cNvSpPr>
          <p:nvPr>
            <p:ph idx="1"/>
          </p:nvPr>
        </p:nvSpPr>
        <p:spPr>
          <a:xfrm>
            <a:off x="249238" y="1071563"/>
            <a:ext cx="8709025" cy="5568950"/>
          </a:xfrm>
        </p:spPr>
        <p:txBody>
          <a:bodyPr/>
          <a:lstStyle/>
          <a:p>
            <a:r>
              <a:rPr lang="en-GB" dirty="0" smtClean="0"/>
              <a:t>1:M Relationships – first example</a:t>
            </a:r>
          </a:p>
          <a:p>
            <a:endParaRPr lang="en-GB" dirty="0"/>
          </a:p>
          <a:p>
            <a:endParaRPr lang="en-GB" dirty="0" smtClean="0"/>
          </a:p>
          <a:p>
            <a:endParaRPr lang="en-GB" dirty="0"/>
          </a:p>
          <a:p>
            <a:pPr marL="0" indent="0">
              <a:buNone/>
            </a:pPr>
            <a:r>
              <a:rPr lang="en-GB" sz="1400" b="0" dirty="0"/>
              <a:t>	** </a:t>
            </a:r>
            <a:r>
              <a:rPr lang="en-GB" sz="1400" b="0" dirty="0" err="1" smtClean="0"/>
              <a:t>InvClassID</a:t>
            </a:r>
            <a:r>
              <a:rPr lang="en-GB" sz="1400" b="0" dirty="0"/>
              <a:t>	               ** </a:t>
            </a:r>
            <a:r>
              <a:rPr lang="en-GB" sz="1400" b="0" dirty="0" err="1" smtClean="0"/>
              <a:t>PartNum</a:t>
            </a:r>
            <a:r>
              <a:rPr lang="en-GB" sz="1400" b="0" dirty="0"/>
              <a:t>	           </a:t>
            </a:r>
            <a:r>
              <a:rPr lang="en-GB" sz="1400" b="0" dirty="0" smtClean="0"/>
              <a:t>	           ** </a:t>
            </a:r>
            <a:r>
              <a:rPr lang="en-GB" sz="1400" b="0" dirty="0" err="1" smtClean="0"/>
              <a:t>PartNum</a:t>
            </a:r>
            <a:endParaRPr lang="en-GB" sz="1400" b="0" dirty="0"/>
          </a:p>
          <a:p>
            <a:pPr marL="0" indent="0">
              <a:buNone/>
            </a:pPr>
            <a:r>
              <a:rPr lang="en-GB" sz="1400" b="0" dirty="0"/>
              <a:t>	    </a:t>
            </a:r>
            <a:r>
              <a:rPr lang="en-GB" sz="1400" b="0" dirty="0" err="1" smtClean="0"/>
              <a:t>InvClassName</a:t>
            </a:r>
            <a:r>
              <a:rPr lang="en-GB" sz="1400" b="0" dirty="0"/>
              <a:t>		</a:t>
            </a:r>
            <a:r>
              <a:rPr lang="en-GB" sz="1400" b="0" dirty="0" err="1" smtClean="0"/>
              <a:t>PartName</a:t>
            </a:r>
            <a:r>
              <a:rPr lang="en-GB" sz="1400" b="0" dirty="0"/>
              <a:t>	              </a:t>
            </a:r>
            <a:r>
              <a:rPr lang="en-GB" sz="1400" b="0" dirty="0" smtClean="0"/>
              <a:t>	               </a:t>
            </a:r>
            <a:r>
              <a:rPr lang="en-GB" sz="1400" b="0" dirty="0" err="1" smtClean="0"/>
              <a:t>PartName</a:t>
            </a:r>
            <a:endParaRPr lang="en-GB" sz="1400" b="0" dirty="0"/>
          </a:p>
          <a:p>
            <a:pPr marL="0" indent="0">
              <a:buNone/>
            </a:pPr>
            <a:r>
              <a:rPr lang="en-GB" sz="1400" b="0" dirty="0"/>
              <a:t>	    			</a:t>
            </a:r>
            <a:r>
              <a:rPr lang="en-GB" sz="1400" b="0" dirty="0" smtClean="0"/>
              <a:t>Colour</a:t>
            </a:r>
            <a:r>
              <a:rPr lang="en-GB" sz="1400" b="0" dirty="0"/>
              <a:t>	              </a:t>
            </a:r>
            <a:r>
              <a:rPr lang="en-GB" sz="1400" b="0" dirty="0" smtClean="0"/>
              <a:t>	               Colour</a:t>
            </a:r>
            <a:endParaRPr lang="en-GB" sz="1400" b="0" dirty="0"/>
          </a:p>
          <a:p>
            <a:pPr marL="0" indent="0">
              <a:buNone/>
            </a:pPr>
            <a:r>
              <a:rPr lang="en-GB" sz="1400" b="0" dirty="0"/>
              <a:t>				</a:t>
            </a:r>
            <a:r>
              <a:rPr lang="en-GB" sz="1400" b="0" dirty="0" smtClean="0"/>
              <a:t>Size</a:t>
            </a:r>
            <a:r>
              <a:rPr lang="en-GB" sz="1400" b="0" dirty="0"/>
              <a:t>	</a:t>
            </a:r>
            <a:r>
              <a:rPr lang="en-GB" sz="1400" b="0" dirty="0" smtClean="0"/>
              <a:t>              	               Size</a:t>
            </a:r>
            <a:endParaRPr lang="en-GB" sz="1400" b="0" dirty="0"/>
          </a:p>
          <a:p>
            <a:pPr marL="0" indent="0">
              <a:buNone/>
            </a:pPr>
            <a:r>
              <a:rPr lang="en-GB" sz="1400" b="0" dirty="0"/>
              <a:t>			</a:t>
            </a:r>
            <a:r>
              <a:rPr lang="en-GB" sz="1400" b="0" dirty="0" smtClean="0"/>
              <a:t>                * </a:t>
            </a:r>
            <a:r>
              <a:rPr lang="en-GB" sz="1400" b="0" dirty="0" err="1" smtClean="0"/>
              <a:t>InvClassID</a:t>
            </a:r>
            <a:r>
              <a:rPr lang="en-GB" sz="1400" b="0" dirty="0"/>
              <a:t>	</a:t>
            </a:r>
            <a:r>
              <a:rPr lang="en-GB" sz="1400" b="0" dirty="0" smtClean="0"/>
              <a:t>                  	               </a:t>
            </a:r>
            <a:r>
              <a:rPr lang="en-GB" sz="1400" b="0" dirty="0" err="1" smtClean="0"/>
              <a:t>InvClassID</a:t>
            </a:r>
            <a:endParaRPr lang="en-GB" sz="1400" b="0" dirty="0" smtClean="0"/>
          </a:p>
          <a:p>
            <a:pPr marL="0" indent="0">
              <a:buNone/>
            </a:pPr>
            <a:r>
              <a:rPr lang="en-GB" sz="1400" b="0" dirty="0"/>
              <a:t>	</a:t>
            </a:r>
            <a:r>
              <a:rPr lang="en-GB" sz="1400" b="0" dirty="0" smtClean="0"/>
              <a:t>					               </a:t>
            </a:r>
            <a:r>
              <a:rPr lang="en-GB" sz="1400" b="0" dirty="0" err="1" smtClean="0"/>
              <a:t>InvClassName</a:t>
            </a:r>
            <a:endParaRPr lang="en-GB" sz="1400" b="0" dirty="0"/>
          </a:p>
        </p:txBody>
      </p:sp>
      <p:sp>
        <p:nvSpPr>
          <p:cNvPr id="4" name="TextBox 3"/>
          <p:cNvSpPr txBox="1"/>
          <p:nvPr/>
        </p:nvSpPr>
        <p:spPr>
          <a:xfrm>
            <a:off x="1219200" y="2709358"/>
            <a:ext cx="1133644" cy="646331"/>
          </a:xfrm>
          <a:prstGeom prst="rect">
            <a:avLst/>
          </a:prstGeom>
          <a:noFill/>
          <a:ln>
            <a:solidFill>
              <a:srgbClr val="000000"/>
            </a:solidFill>
          </a:ln>
        </p:spPr>
        <p:txBody>
          <a:bodyPr wrap="none" rtlCol="0">
            <a:spAutoFit/>
          </a:bodyPr>
          <a:lstStyle/>
          <a:p>
            <a:r>
              <a:rPr lang="en-GB" sz="1800" dirty="0" smtClean="0"/>
              <a:t>Inventory</a:t>
            </a:r>
          </a:p>
          <a:p>
            <a:r>
              <a:rPr lang="en-GB" sz="1800" dirty="0" smtClean="0"/>
              <a:t>class</a:t>
            </a:r>
            <a:endParaRPr lang="en-GB" sz="1800" dirty="0"/>
          </a:p>
        </p:txBody>
      </p:sp>
      <p:sp>
        <p:nvSpPr>
          <p:cNvPr id="5" name="TextBox 4"/>
          <p:cNvSpPr txBox="1"/>
          <p:nvPr/>
        </p:nvSpPr>
        <p:spPr>
          <a:xfrm>
            <a:off x="3809944" y="2847857"/>
            <a:ext cx="607859" cy="369332"/>
          </a:xfrm>
          <a:prstGeom prst="rect">
            <a:avLst/>
          </a:prstGeom>
          <a:noFill/>
          <a:ln>
            <a:solidFill>
              <a:srgbClr val="000000"/>
            </a:solidFill>
          </a:ln>
        </p:spPr>
        <p:txBody>
          <a:bodyPr wrap="none" rtlCol="0">
            <a:spAutoFit/>
          </a:bodyPr>
          <a:lstStyle/>
          <a:p>
            <a:r>
              <a:rPr lang="en-GB" sz="1800" dirty="0" smtClean="0"/>
              <a:t>Part</a:t>
            </a:r>
            <a:endParaRPr lang="en-GB" sz="1800" dirty="0"/>
          </a:p>
        </p:txBody>
      </p:sp>
      <p:sp>
        <p:nvSpPr>
          <p:cNvPr id="6" name="TextBox 5"/>
          <p:cNvSpPr txBox="1"/>
          <p:nvPr/>
        </p:nvSpPr>
        <p:spPr>
          <a:xfrm>
            <a:off x="6364830" y="2847857"/>
            <a:ext cx="607859" cy="369332"/>
          </a:xfrm>
          <a:prstGeom prst="rect">
            <a:avLst/>
          </a:prstGeom>
          <a:noFill/>
          <a:ln>
            <a:solidFill>
              <a:srgbClr val="000000"/>
            </a:solidFill>
          </a:ln>
        </p:spPr>
        <p:txBody>
          <a:bodyPr wrap="none" rtlCol="0">
            <a:spAutoFit/>
          </a:bodyPr>
          <a:lstStyle/>
          <a:p>
            <a:r>
              <a:rPr lang="en-GB" sz="1800" dirty="0" smtClean="0"/>
              <a:t>Part</a:t>
            </a:r>
            <a:endParaRPr lang="en-GB" sz="1800" dirty="0"/>
          </a:p>
        </p:txBody>
      </p:sp>
      <p:cxnSp>
        <p:nvCxnSpPr>
          <p:cNvPr id="7" name="Straight Connector 6"/>
          <p:cNvCxnSpPr/>
          <p:nvPr/>
        </p:nvCxnSpPr>
        <p:spPr bwMode="auto">
          <a:xfrm flipV="1">
            <a:off x="2352844" y="3032523"/>
            <a:ext cx="14571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 name="Right Arrow 7"/>
          <p:cNvSpPr/>
          <p:nvPr/>
        </p:nvSpPr>
        <p:spPr bwMode="auto">
          <a:xfrm>
            <a:off x="5181610" y="2790207"/>
            <a:ext cx="978408" cy="4846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charset="0"/>
            </a:endParaRPr>
          </a:p>
        </p:txBody>
      </p:sp>
      <p:sp>
        <p:nvSpPr>
          <p:cNvPr id="9" name="TextBox 8"/>
          <p:cNvSpPr txBox="1"/>
          <p:nvPr/>
        </p:nvSpPr>
        <p:spPr>
          <a:xfrm>
            <a:off x="2342387" y="2765981"/>
            <a:ext cx="255198" cy="246221"/>
          </a:xfrm>
          <a:prstGeom prst="rect">
            <a:avLst/>
          </a:prstGeom>
          <a:noFill/>
        </p:spPr>
        <p:txBody>
          <a:bodyPr wrap="none" rtlCol="0">
            <a:spAutoFit/>
          </a:bodyPr>
          <a:lstStyle/>
          <a:p>
            <a:r>
              <a:rPr lang="en-GB" dirty="0" smtClean="0"/>
              <a:t>1</a:t>
            </a:r>
            <a:endParaRPr lang="en-GB" dirty="0"/>
          </a:p>
        </p:txBody>
      </p:sp>
      <p:sp>
        <p:nvSpPr>
          <p:cNvPr id="10" name="TextBox 9"/>
          <p:cNvSpPr txBox="1"/>
          <p:nvPr/>
        </p:nvSpPr>
        <p:spPr>
          <a:xfrm>
            <a:off x="3445024" y="2783910"/>
            <a:ext cx="375424" cy="246221"/>
          </a:xfrm>
          <a:prstGeom prst="rect">
            <a:avLst/>
          </a:prstGeom>
          <a:noFill/>
        </p:spPr>
        <p:txBody>
          <a:bodyPr wrap="none" rtlCol="0">
            <a:spAutoFit/>
          </a:bodyPr>
          <a:lstStyle/>
          <a:p>
            <a:r>
              <a:rPr lang="en-GB" dirty="0" smtClean="0"/>
              <a:t>1..*</a:t>
            </a:r>
            <a:endParaRPr lang="en-GB" dirty="0"/>
          </a:p>
        </p:txBody>
      </p:sp>
    </p:spTree>
    <p:extLst>
      <p:ext uri="{BB962C8B-B14F-4D97-AF65-F5344CB8AC3E}">
        <p14:creationId xmlns:p14="http://schemas.microsoft.com/office/powerpoint/2010/main" val="2891829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Physical design</a:t>
            </a:r>
            <a:endParaRPr lang="en-GB" dirty="0"/>
          </a:p>
        </p:txBody>
      </p:sp>
      <p:sp>
        <p:nvSpPr>
          <p:cNvPr id="3" name="Content Placeholder 2"/>
          <p:cNvSpPr>
            <a:spLocks noGrp="1"/>
          </p:cNvSpPr>
          <p:nvPr>
            <p:ph idx="1"/>
          </p:nvPr>
        </p:nvSpPr>
        <p:spPr/>
        <p:txBody>
          <a:bodyPr/>
          <a:lstStyle/>
          <a:p>
            <a:r>
              <a:rPr lang="en-GB" dirty="0" smtClean="0"/>
              <a:t>1:M relationships – second example</a:t>
            </a:r>
          </a:p>
          <a:p>
            <a:endParaRPr lang="en-GB" dirty="0"/>
          </a:p>
          <a:p>
            <a:endParaRPr lang="en-GB" dirty="0" smtClean="0"/>
          </a:p>
          <a:p>
            <a:endParaRPr lang="en-GB" dirty="0"/>
          </a:p>
          <a:p>
            <a:pPr marL="0" indent="0">
              <a:buNone/>
            </a:pPr>
            <a:r>
              <a:rPr lang="en-GB" sz="1400" b="0" dirty="0"/>
              <a:t>	** </a:t>
            </a:r>
            <a:r>
              <a:rPr lang="en-GB" sz="1400" b="0" dirty="0" err="1" smtClean="0"/>
              <a:t>DeptID</a:t>
            </a:r>
            <a:r>
              <a:rPr lang="en-GB" sz="1400" b="0" dirty="0" smtClean="0"/>
              <a:t>	</a:t>
            </a:r>
            <a:r>
              <a:rPr lang="en-GB" sz="1400" b="0" dirty="0"/>
              <a:t>	               ** </a:t>
            </a:r>
            <a:r>
              <a:rPr lang="en-GB" sz="1400" b="0" dirty="0" err="1" smtClean="0"/>
              <a:t>EmpID</a:t>
            </a:r>
            <a:endParaRPr lang="en-GB" sz="1400" b="0" dirty="0"/>
          </a:p>
          <a:p>
            <a:pPr marL="0" indent="0">
              <a:buNone/>
            </a:pPr>
            <a:r>
              <a:rPr lang="en-GB" sz="1400" b="0" dirty="0"/>
              <a:t>	    </a:t>
            </a:r>
            <a:r>
              <a:rPr lang="en-GB" sz="1400" b="0" dirty="0" err="1" smtClean="0"/>
              <a:t>DeptName</a:t>
            </a:r>
            <a:r>
              <a:rPr lang="en-GB" sz="1400" b="0" dirty="0"/>
              <a:t>		</a:t>
            </a:r>
            <a:r>
              <a:rPr lang="en-GB" sz="1400" b="0" dirty="0" smtClean="0"/>
              <a:t>Name</a:t>
            </a:r>
            <a:endParaRPr lang="en-GB" sz="1400" b="0" dirty="0"/>
          </a:p>
          <a:p>
            <a:pPr marL="0" indent="0">
              <a:buNone/>
            </a:pPr>
            <a:r>
              <a:rPr lang="en-GB" sz="1400" b="0" dirty="0"/>
              <a:t>	    </a:t>
            </a:r>
            <a:r>
              <a:rPr lang="en-GB" sz="1400" b="0" dirty="0" smtClean="0"/>
              <a:t>Location</a:t>
            </a:r>
            <a:r>
              <a:rPr lang="en-GB" sz="1400" b="0" dirty="0"/>
              <a:t>			</a:t>
            </a:r>
            <a:r>
              <a:rPr lang="en-GB" sz="1400" b="0" dirty="0" smtClean="0"/>
              <a:t>Address</a:t>
            </a:r>
            <a:endParaRPr lang="en-GB" sz="1400" b="0" dirty="0"/>
          </a:p>
          <a:p>
            <a:pPr marL="0" indent="0">
              <a:buNone/>
            </a:pPr>
            <a:r>
              <a:rPr lang="en-GB" sz="1400" b="0" dirty="0"/>
              <a:t>				</a:t>
            </a:r>
            <a:r>
              <a:rPr lang="en-GB" sz="1400" b="0" dirty="0" smtClean="0"/>
              <a:t>Phone</a:t>
            </a:r>
            <a:endParaRPr lang="en-GB" sz="1400" b="0" dirty="0"/>
          </a:p>
          <a:p>
            <a:pPr marL="0" indent="0">
              <a:buNone/>
            </a:pPr>
            <a:r>
              <a:rPr lang="en-GB" sz="1400" b="0" dirty="0"/>
              <a:t>			                * </a:t>
            </a:r>
            <a:r>
              <a:rPr lang="en-GB" sz="1400" b="0" dirty="0" err="1" smtClean="0"/>
              <a:t>DeptID</a:t>
            </a:r>
            <a:endParaRPr lang="en-GB" sz="1400" b="0" dirty="0"/>
          </a:p>
        </p:txBody>
      </p:sp>
      <p:sp>
        <p:nvSpPr>
          <p:cNvPr id="4" name="TextBox 3"/>
          <p:cNvSpPr txBox="1"/>
          <p:nvPr/>
        </p:nvSpPr>
        <p:spPr>
          <a:xfrm>
            <a:off x="1219200" y="2778607"/>
            <a:ext cx="1390124" cy="369332"/>
          </a:xfrm>
          <a:prstGeom prst="rect">
            <a:avLst/>
          </a:prstGeom>
          <a:noFill/>
          <a:ln>
            <a:solidFill>
              <a:srgbClr val="000000"/>
            </a:solidFill>
          </a:ln>
        </p:spPr>
        <p:txBody>
          <a:bodyPr wrap="none" rtlCol="0">
            <a:spAutoFit/>
          </a:bodyPr>
          <a:lstStyle/>
          <a:p>
            <a:r>
              <a:rPr lang="en-GB" sz="1800" dirty="0" smtClean="0"/>
              <a:t>Department</a:t>
            </a:r>
            <a:endParaRPr lang="en-GB" sz="1800" dirty="0"/>
          </a:p>
        </p:txBody>
      </p:sp>
      <p:sp>
        <p:nvSpPr>
          <p:cNvPr id="5" name="TextBox 4"/>
          <p:cNvSpPr txBox="1"/>
          <p:nvPr/>
        </p:nvSpPr>
        <p:spPr>
          <a:xfrm>
            <a:off x="3809944" y="2778607"/>
            <a:ext cx="654988" cy="369332"/>
          </a:xfrm>
          <a:prstGeom prst="rect">
            <a:avLst/>
          </a:prstGeom>
          <a:noFill/>
          <a:ln>
            <a:solidFill>
              <a:srgbClr val="000000"/>
            </a:solidFill>
          </a:ln>
        </p:spPr>
        <p:txBody>
          <a:bodyPr wrap="none" rtlCol="0">
            <a:spAutoFit/>
          </a:bodyPr>
          <a:lstStyle/>
          <a:p>
            <a:r>
              <a:rPr lang="en-GB" sz="1800" dirty="0" smtClean="0"/>
              <a:t>Staff</a:t>
            </a:r>
            <a:endParaRPr lang="en-GB" sz="1800" dirty="0"/>
          </a:p>
        </p:txBody>
      </p:sp>
      <p:cxnSp>
        <p:nvCxnSpPr>
          <p:cNvPr id="6" name="Straight Connector 5"/>
          <p:cNvCxnSpPr>
            <a:stCxn id="4" idx="3"/>
            <a:endCxn id="5" idx="1"/>
          </p:cNvCxnSpPr>
          <p:nvPr/>
        </p:nvCxnSpPr>
        <p:spPr bwMode="auto">
          <a:xfrm>
            <a:off x="2609324" y="2963273"/>
            <a:ext cx="120062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TextBox 6"/>
          <p:cNvSpPr txBox="1"/>
          <p:nvPr/>
        </p:nvSpPr>
        <p:spPr>
          <a:xfrm>
            <a:off x="2611322" y="2748052"/>
            <a:ext cx="255198" cy="246221"/>
          </a:xfrm>
          <a:prstGeom prst="rect">
            <a:avLst/>
          </a:prstGeom>
          <a:noFill/>
        </p:spPr>
        <p:txBody>
          <a:bodyPr wrap="none" rtlCol="0">
            <a:spAutoFit/>
          </a:bodyPr>
          <a:lstStyle/>
          <a:p>
            <a:r>
              <a:rPr lang="en-GB" dirty="0" smtClean="0"/>
              <a:t>1</a:t>
            </a:r>
            <a:endParaRPr lang="en-GB" dirty="0"/>
          </a:p>
        </p:txBody>
      </p:sp>
      <p:sp>
        <p:nvSpPr>
          <p:cNvPr id="8" name="TextBox 7"/>
          <p:cNvSpPr txBox="1"/>
          <p:nvPr/>
        </p:nvSpPr>
        <p:spPr>
          <a:xfrm>
            <a:off x="3462953" y="2730123"/>
            <a:ext cx="375424" cy="246221"/>
          </a:xfrm>
          <a:prstGeom prst="rect">
            <a:avLst/>
          </a:prstGeom>
          <a:noFill/>
        </p:spPr>
        <p:txBody>
          <a:bodyPr wrap="none" rtlCol="0">
            <a:spAutoFit/>
          </a:bodyPr>
          <a:lstStyle/>
          <a:p>
            <a:r>
              <a:rPr lang="en-GB" dirty="0" smtClean="0"/>
              <a:t>1..*</a:t>
            </a:r>
            <a:endParaRPr lang="en-GB" dirty="0"/>
          </a:p>
        </p:txBody>
      </p:sp>
    </p:spTree>
    <p:extLst>
      <p:ext uri="{BB962C8B-B14F-4D97-AF65-F5344CB8AC3E}">
        <p14:creationId xmlns:p14="http://schemas.microsoft.com/office/powerpoint/2010/main" val="28918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History and background</a:t>
            </a:r>
            <a:endParaRPr lang="en-GB" dirty="0"/>
          </a:p>
        </p:txBody>
      </p:sp>
      <p:sp>
        <p:nvSpPr>
          <p:cNvPr id="3" name="Content Placeholder 2"/>
          <p:cNvSpPr>
            <a:spLocks noGrp="1"/>
          </p:cNvSpPr>
          <p:nvPr>
            <p:ph idx="1"/>
          </p:nvPr>
        </p:nvSpPr>
        <p:spPr/>
        <p:txBody>
          <a:bodyPr/>
          <a:lstStyle/>
          <a:p>
            <a:r>
              <a:rPr lang="en-GB" dirty="0" smtClean="0"/>
              <a:t>Files.</a:t>
            </a:r>
          </a:p>
          <a:p>
            <a:pPr marL="0" indent="0">
              <a:buNone/>
            </a:pPr>
            <a:r>
              <a:rPr lang="en-GB" dirty="0" smtClean="0"/>
              <a:t>Before we had disks, we used magnetic tape to record data on. What if you wanted to store your customer’s data this way?</a:t>
            </a:r>
            <a:endParaRPr lang="en-GB" dirty="0"/>
          </a:p>
          <a:p>
            <a:endParaRPr lang="en-GB" dirty="0" smtClean="0"/>
          </a:p>
          <a:p>
            <a:r>
              <a:rPr lang="en-GB" sz="1400" dirty="0" smtClean="0"/>
              <a:t>This works, but what problems would you face if …</a:t>
            </a:r>
          </a:p>
          <a:p>
            <a:pPr lvl="1"/>
            <a:r>
              <a:rPr lang="en-GB" sz="1400" dirty="0" smtClean="0"/>
              <a:t>You had a lot of customers?</a:t>
            </a:r>
          </a:p>
          <a:p>
            <a:pPr lvl="1"/>
            <a:r>
              <a:rPr lang="en-GB" sz="1400" dirty="0" smtClean="0"/>
              <a:t>You wanted to access just one customer?</a:t>
            </a:r>
          </a:p>
          <a:p>
            <a:pPr lvl="1"/>
            <a:r>
              <a:rPr lang="en-GB" sz="1400" dirty="0" smtClean="0"/>
              <a:t>You wanted to add a customer into the middle of the list?</a:t>
            </a:r>
          </a:p>
          <a:p>
            <a:pPr lvl="1"/>
            <a:r>
              <a:rPr lang="en-GB" sz="1400" dirty="0" smtClean="0"/>
              <a:t>You wanted to delete a customer’s data from the tape?</a:t>
            </a:r>
          </a:p>
          <a:p>
            <a:pPr lvl="1"/>
            <a:r>
              <a:rPr lang="en-GB" sz="1400" dirty="0" smtClean="0"/>
              <a:t>You wanted to re-order the customers?</a:t>
            </a:r>
            <a:endParaRPr lang="en-GB" sz="1400" dirty="0"/>
          </a:p>
        </p:txBody>
      </p:sp>
      <p:sp>
        <p:nvSpPr>
          <p:cNvPr id="4" name="TextBox 3"/>
          <p:cNvSpPr txBox="1"/>
          <p:nvPr/>
        </p:nvSpPr>
        <p:spPr>
          <a:xfrm>
            <a:off x="419100" y="3209210"/>
            <a:ext cx="1143000" cy="246221"/>
          </a:xfrm>
          <a:prstGeom prst="rect">
            <a:avLst/>
          </a:prstGeom>
          <a:noFill/>
          <a:ln>
            <a:solidFill>
              <a:srgbClr val="000000"/>
            </a:solidFill>
          </a:ln>
        </p:spPr>
        <p:txBody>
          <a:bodyPr wrap="square" rtlCol="0">
            <a:spAutoFit/>
          </a:bodyPr>
          <a:lstStyle/>
          <a:p>
            <a:r>
              <a:rPr lang="en-GB" dirty="0" smtClean="0"/>
              <a:t>Customer 1</a:t>
            </a:r>
            <a:endParaRPr lang="en-GB" dirty="0"/>
          </a:p>
        </p:txBody>
      </p:sp>
      <p:sp>
        <p:nvSpPr>
          <p:cNvPr id="6" name="TextBox 5"/>
          <p:cNvSpPr txBox="1"/>
          <p:nvPr/>
        </p:nvSpPr>
        <p:spPr>
          <a:xfrm>
            <a:off x="1718310" y="3209210"/>
            <a:ext cx="1143000" cy="246221"/>
          </a:xfrm>
          <a:prstGeom prst="rect">
            <a:avLst/>
          </a:prstGeom>
          <a:noFill/>
          <a:ln>
            <a:solidFill>
              <a:srgbClr val="000000"/>
            </a:solidFill>
          </a:ln>
        </p:spPr>
        <p:txBody>
          <a:bodyPr wrap="square" rtlCol="0">
            <a:spAutoFit/>
          </a:bodyPr>
          <a:lstStyle/>
          <a:p>
            <a:r>
              <a:rPr lang="en-GB" dirty="0" smtClean="0"/>
              <a:t>Customer 2</a:t>
            </a:r>
            <a:endParaRPr lang="en-GB" dirty="0"/>
          </a:p>
        </p:txBody>
      </p:sp>
      <p:sp>
        <p:nvSpPr>
          <p:cNvPr id="7" name="TextBox 6"/>
          <p:cNvSpPr txBox="1"/>
          <p:nvPr/>
        </p:nvSpPr>
        <p:spPr>
          <a:xfrm>
            <a:off x="3017520" y="3209210"/>
            <a:ext cx="1143000" cy="246221"/>
          </a:xfrm>
          <a:prstGeom prst="rect">
            <a:avLst/>
          </a:prstGeom>
          <a:noFill/>
          <a:ln>
            <a:solidFill>
              <a:srgbClr val="000000"/>
            </a:solidFill>
          </a:ln>
        </p:spPr>
        <p:txBody>
          <a:bodyPr wrap="square" rtlCol="0">
            <a:spAutoFit/>
          </a:bodyPr>
          <a:lstStyle/>
          <a:p>
            <a:r>
              <a:rPr lang="en-GB" dirty="0" smtClean="0"/>
              <a:t>Customer 3</a:t>
            </a:r>
            <a:endParaRPr lang="en-GB" dirty="0"/>
          </a:p>
        </p:txBody>
      </p:sp>
      <p:sp>
        <p:nvSpPr>
          <p:cNvPr id="8" name="TextBox 7"/>
          <p:cNvSpPr txBox="1"/>
          <p:nvPr/>
        </p:nvSpPr>
        <p:spPr>
          <a:xfrm>
            <a:off x="4316730" y="3209210"/>
            <a:ext cx="1143000" cy="246221"/>
          </a:xfrm>
          <a:prstGeom prst="rect">
            <a:avLst/>
          </a:prstGeom>
          <a:noFill/>
          <a:ln>
            <a:solidFill>
              <a:srgbClr val="000000"/>
            </a:solidFill>
          </a:ln>
        </p:spPr>
        <p:txBody>
          <a:bodyPr wrap="square" rtlCol="0">
            <a:spAutoFit/>
          </a:bodyPr>
          <a:lstStyle/>
          <a:p>
            <a:r>
              <a:rPr lang="en-GB" dirty="0" smtClean="0"/>
              <a:t>Customer 4</a:t>
            </a:r>
            <a:endParaRPr lang="en-GB" dirty="0"/>
          </a:p>
        </p:txBody>
      </p:sp>
      <p:sp>
        <p:nvSpPr>
          <p:cNvPr id="9" name="TextBox 8"/>
          <p:cNvSpPr txBox="1"/>
          <p:nvPr/>
        </p:nvSpPr>
        <p:spPr>
          <a:xfrm>
            <a:off x="5615940" y="3209210"/>
            <a:ext cx="1143000" cy="246221"/>
          </a:xfrm>
          <a:prstGeom prst="rect">
            <a:avLst/>
          </a:prstGeom>
          <a:noFill/>
          <a:ln>
            <a:solidFill>
              <a:srgbClr val="000000"/>
            </a:solidFill>
          </a:ln>
        </p:spPr>
        <p:txBody>
          <a:bodyPr wrap="square" rtlCol="0">
            <a:spAutoFit/>
          </a:bodyPr>
          <a:lstStyle/>
          <a:p>
            <a:r>
              <a:rPr lang="en-GB" dirty="0" smtClean="0"/>
              <a:t>Customer 5</a:t>
            </a:r>
            <a:endParaRPr lang="en-GB" dirty="0"/>
          </a:p>
        </p:txBody>
      </p:sp>
      <p:sp>
        <p:nvSpPr>
          <p:cNvPr id="10" name="TextBox 9"/>
          <p:cNvSpPr txBox="1"/>
          <p:nvPr/>
        </p:nvSpPr>
        <p:spPr>
          <a:xfrm>
            <a:off x="6915150" y="3209210"/>
            <a:ext cx="1143000" cy="246221"/>
          </a:xfrm>
          <a:prstGeom prst="rect">
            <a:avLst/>
          </a:prstGeom>
          <a:noFill/>
          <a:ln>
            <a:solidFill>
              <a:srgbClr val="000000"/>
            </a:solidFill>
          </a:ln>
        </p:spPr>
        <p:txBody>
          <a:bodyPr wrap="square" rtlCol="0">
            <a:spAutoFit/>
          </a:bodyPr>
          <a:lstStyle/>
          <a:p>
            <a:r>
              <a:rPr lang="en-GB" dirty="0" smtClean="0"/>
              <a:t>Customer 6</a:t>
            </a:r>
            <a:endParaRPr lang="en-GB" dirty="0"/>
          </a:p>
        </p:txBody>
      </p:sp>
      <p:cxnSp>
        <p:nvCxnSpPr>
          <p:cNvPr id="12" name="Straight Connector 11"/>
          <p:cNvCxnSpPr/>
          <p:nvPr/>
        </p:nvCxnSpPr>
        <p:spPr bwMode="auto">
          <a:xfrm>
            <a:off x="228600" y="3209210"/>
            <a:ext cx="84963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228600" y="3456860"/>
            <a:ext cx="84963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Arrow Connector 14"/>
          <p:cNvCxnSpPr/>
          <p:nvPr/>
        </p:nvCxnSpPr>
        <p:spPr bwMode="auto">
          <a:xfrm>
            <a:off x="8267700" y="3332320"/>
            <a:ext cx="685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7439" y="3960970"/>
            <a:ext cx="2516507" cy="1887380"/>
          </a:xfrm>
          <a:prstGeom prst="rect">
            <a:avLst/>
          </a:prstGeom>
        </p:spPr>
      </p:pic>
    </p:spTree>
    <p:extLst>
      <p:ext uri="{BB962C8B-B14F-4D97-AF65-F5344CB8AC3E}">
        <p14:creationId xmlns:p14="http://schemas.microsoft.com/office/powerpoint/2010/main" val="215297722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Physical design</a:t>
            </a:r>
            <a:endParaRPr lang="en-GB" dirty="0"/>
          </a:p>
        </p:txBody>
      </p:sp>
      <p:sp>
        <p:nvSpPr>
          <p:cNvPr id="3" name="Content Placeholder 2"/>
          <p:cNvSpPr>
            <a:spLocks noGrp="1"/>
          </p:cNvSpPr>
          <p:nvPr>
            <p:ph idx="1"/>
          </p:nvPr>
        </p:nvSpPr>
        <p:spPr/>
        <p:txBody>
          <a:bodyPr/>
          <a:lstStyle/>
          <a:p>
            <a:r>
              <a:rPr lang="en-GB" dirty="0" smtClean="0"/>
              <a:t>1:M relationships – second example – solution?</a:t>
            </a:r>
          </a:p>
          <a:p>
            <a:endParaRPr lang="en-GB" dirty="0"/>
          </a:p>
          <a:p>
            <a:endParaRPr lang="en-GB" dirty="0" smtClean="0"/>
          </a:p>
          <a:p>
            <a:endParaRPr lang="en-GB" dirty="0"/>
          </a:p>
          <a:p>
            <a:pPr marL="0" indent="0">
              <a:buNone/>
            </a:pPr>
            <a:r>
              <a:rPr lang="en-GB" sz="1400" b="0" dirty="0"/>
              <a:t>	** </a:t>
            </a:r>
            <a:r>
              <a:rPr lang="en-GB" sz="1400" b="0" dirty="0" err="1" smtClean="0"/>
              <a:t>DeptID</a:t>
            </a:r>
            <a:r>
              <a:rPr lang="en-GB" sz="1400" b="0" dirty="0" smtClean="0"/>
              <a:t>	</a:t>
            </a:r>
            <a:r>
              <a:rPr lang="en-GB" sz="1400" b="0" dirty="0"/>
              <a:t>	               ** </a:t>
            </a:r>
            <a:r>
              <a:rPr lang="en-GB" sz="1400" b="0" dirty="0" err="1" smtClean="0"/>
              <a:t>EmpID</a:t>
            </a:r>
            <a:endParaRPr lang="en-GB" sz="1400" b="0" dirty="0"/>
          </a:p>
          <a:p>
            <a:pPr marL="0" indent="0">
              <a:buNone/>
            </a:pPr>
            <a:r>
              <a:rPr lang="en-GB" sz="1400" b="0" dirty="0"/>
              <a:t>	    </a:t>
            </a:r>
            <a:r>
              <a:rPr lang="en-GB" sz="1400" b="0" dirty="0" err="1" smtClean="0"/>
              <a:t>DeptName</a:t>
            </a:r>
            <a:r>
              <a:rPr lang="en-GB" sz="1400" b="0" dirty="0"/>
              <a:t>		</a:t>
            </a:r>
            <a:r>
              <a:rPr lang="en-GB" sz="1400" b="0" dirty="0" smtClean="0"/>
              <a:t>Name</a:t>
            </a:r>
            <a:endParaRPr lang="en-GB" sz="1400" b="0" dirty="0"/>
          </a:p>
          <a:p>
            <a:pPr marL="0" indent="0">
              <a:buNone/>
            </a:pPr>
            <a:r>
              <a:rPr lang="en-GB" sz="1400" b="0" dirty="0"/>
              <a:t>	    </a:t>
            </a:r>
            <a:r>
              <a:rPr lang="en-GB" sz="1400" b="0" dirty="0" smtClean="0"/>
              <a:t>Location</a:t>
            </a:r>
            <a:r>
              <a:rPr lang="en-GB" sz="1400" b="0" dirty="0"/>
              <a:t>			</a:t>
            </a:r>
            <a:r>
              <a:rPr lang="en-GB" sz="1400" b="0" dirty="0" smtClean="0"/>
              <a:t>Address</a:t>
            </a:r>
            <a:endParaRPr lang="en-GB" sz="1400" b="0" dirty="0"/>
          </a:p>
          <a:p>
            <a:pPr marL="0" indent="0">
              <a:buNone/>
            </a:pPr>
            <a:r>
              <a:rPr lang="en-GB" sz="1400" b="0" dirty="0"/>
              <a:t>				</a:t>
            </a:r>
            <a:r>
              <a:rPr lang="en-GB" sz="1400" b="0" dirty="0" smtClean="0"/>
              <a:t>Phone</a:t>
            </a:r>
            <a:endParaRPr lang="en-GB" sz="1400" b="0" dirty="0"/>
          </a:p>
          <a:p>
            <a:pPr marL="0" indent="0">
              <a:buNone/>
            </a:pPr>
            <a:r>
              <a:rPr lang="en-GB" sz="1400" b="0" dirty="0"/>
              <a:t>			                * </a:t>
            </a:r>
            <a:r>
              <a:rPr lang="en-GB" sz="1400" b="0" dirty="0" err="1" smtClean="0"/>
              <a:t>DeptID</a:t>
            </a:r>
            <a:endParaRPr lang="en-GB" sz="1400" b="0" dirty="0" smtClean="0"/>
          </a:p>
          <a:p>
            <a:pPr marL="0" indent="0">
              <a:buNone/>
            </a:pPr>
            <a:r>
              <a:rPr lang="en-GB" sz="1400" b="0" dirty="0"/>
              <a:t>	</a:t>
            </a:r>
            <a:r>
              <a:rPr lang="en-GB" sz="1400" b="0" dirty="0" smtClean="0"/>
              <a:t>			 Location</a:t>
            </a:r>
            <a:endParaRPr lang="en-GB" sz="1400" b="0" dirty="0"/>
          </a:p>
        </p:txBody>
      </p:sp>
      <p:sp>
        <p:nvSpPr>
          <p:cNvPr id="4" name="TextBox 3"/>
          <p:cNvSpPr txBox="1"/>
          <p:nvPr/>
        </p:nvSpPr>
        <p:spPr>
          <a:xfrm>
            <a:off x="1219200" y="2778607"/>
            <a:ext cx="1390124" cy="369332"/>
          </a:xfrm>
          <a:prstGeom prst="rect">
            <a:avLst/>
          </a:prstGeom>
          <a:noFill/>
          <a:ln>
            <a:solidFill>
              <a:srgbClr val="000000"/>
            </a:solidFill>
          </a:ln>
        </p:spPr>
        <p:txBody>
          <a:bodyPr wrap="none" rtlCol="0">
            <a:spAutoFit/>
          </a:bodyPr>
          <a:lstStyle/>
          <a:p>
            <a:r>
              <a:rPr lang="en-GB" sz="1800" dirty="0" smtClean="0"/>
              <a:t>Department</a:t>
            </a:r>
            <a:endParaRPr lang="en-GB" sz="1800" dirty="0"/>
          </a:p>
        </p:txBody>
      </p:sp>
      <p:sp>
        <p:nvSpPr>
          <p:cNvPr id="5" name="TextBox 4"/>
          <p:cNvSpPr txBox="1"/>
          <p:nvPr/>
        </p:nvSpPr>
        <p:spPr>
          <a:xfrm>
            <a:off x="3809944" y="2778607"/>
            <a:ext cx="654988" cy="369332"/>
          </a:xfrm>
          <a:prstGeom prst="rect">
            <a:avLst/>
          </a:prstGeom>
          <a:noFill/>
          <a:ln>
            <a:solidFill>
              <a:srgbClr val="000000"/>
            </a:solidFill>
          </a:ln>
        </p:spPr>
        <p:txBody>
          <a:bodyPr wrap="none" rtlCol="0">
            <a:spAutoFit/>
          </a:bodyPr>
          <a:lstStyle/>
          <a:p>
            <a:r>
              <a:rPr lang="en-GB" sz="1800" dirty="0" smtClean="0"/>
              <a:t>Staff</a:t>
            </a:r>
            <a:endParaRPr lang="en-GB" sz="1800" dirty="0"/>
          </a:p>
        </p:txBody>
      </p:sp>
      <p:cxnSp>
        <p:nvCxnSpPr>
          <p:cNvPr id="6" name="Straight Connector 5"/>
          <p:cNvCxnSpPr>
            <a:stCxn id="4" idx="3"/>
            <a:endCxn id="5" idx="1"/>
          </p:cNvCxnSpPr>
          <p:nvPr/>
        </p:nvCxnSpPr>
        <p:spPr bwMode="auto">
          <a:xfrm>
            <a:off x="2609324" y="2963273"/>
            <a:ext cx="120062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TextBox 6"/>
          <p:cNvSpPr txBox="1"/>
          <p:nvPr/>
        </p:nvSpPr>
        <p:spPr>
          <a:xfrm>
            <a:off x="2611322" y="2748052"/>
            <a:ext cx="255198" cy="246221"/>
          </a:xfrm>
          <a:prstGeom prst="rect">
            <a:avLst/>
          </a:prstGeom>
          <a:noFill/>
        </p:spPr>
        <p:txBody>
          <a:bodyPr wrap="none" rtlCol="0">
            <a:spAutoFit/>
          </a:bodyPr>
          <a:lstStyle/>
          <a:p>
            <a:r>
              <a:rPr lang="en-GB" dirty="0" smtClean="0"/>
              <a:t>1</a:t>
            </a:r>
            <a:endParaRPr lang="en-GB" dirty="0"/>
          </a:p>
        </p:txBody>
      </p:sp>
      <p:sp>
        <p:nvSpPr>
          <p:cNvPr id="8" name="TextBox 7"/>
          <p:cNvSpPr txBox="1"/>
          <p:nvPr/>
        </p:nvSpPr>
        <p:spPr>
          <a:xfrm>
            <a:off x="3462953" y="2730123"/>
            <a:ext cx="375424" cy="246221"/>
          </a:xfrm>
          <a:prstGeom prst="rect">
            <a:avLst/>
          </a:prstGeom>
          <a:noFill/>
        </p:spPr>
        <p:txBody>
          <a:bodyPr wrap="none" rtlCol="0">
            <a:spAutoFit/>
          </a:bodyPr>
          <a:lstStyle/>
          <a:p>
            <a:r>
              <a:rPr lang="en-GB" dirty="0" smtClean="0"/>
              <a:t>1..*</a:t>
            </a:r>
            <a:endParaRPr lang="en-GB" dirty="0"/>
          </a:p>
        </p:txBody>
      </p:sp>
    </p:spTree>
    <p:extLst>
      <p:ext uri="{BB962C8B-B14F-4D97-AF65-F5344CB8AC3E}">
        <p14:creationId xmlns:p14="http://schemas.microsoft.com/office/powerpoint/2010/main" val="64851052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Physical design</a:t>
            </a:r>
            <a:endParaRPr lang="en-GB" dirty="0"/>
          </a:p>
        </p:txBody>
      </p:sp>
      <p:sp>
        <p:nvSpPr>
          <p:cNvPr id="3" name="Content Placeholder 2"/>
          <p:cNvSpPr>
            <a:spLocks noGrp="1"/>
          </p:cNvSpPr>
          <p:nvPr>
            <p:ph idx="1"/>
          </p:nvPr>
        </p:nvSpPr>
        <p:spPr/>
        <p:txBody>
          <a:bodyPr/>
          <a:lstStyle/>
          <a:p>
            <a:r>
              <a:rPr lang="en-GB" dirty="0" smtClean="0"/>
              <a:t>M:M relationships</a:t>
            </a:r>
          </a:p>
        </p:txBody>
      </p:sp>
      <p:sp>
        <p:nvSpPr>
          <p:cNvPr id="4" name="TextBox 3"/>
          <p:cNvSpPr txBox="1"/>
          <p:nvPr/>
        </p:nvSpPr>
        <p:spPr>
          <a:xfrm>
            <a:off x="1219200" y="2778607"/>
            <a:ext cx="1287532" cy="369332"/>
          </a:xfrm>
          <a:prstGeom prst="rect">
            <a:avLst/>
          </a:prstGeom>
          <a:noFill/>
          <a:ln>
            <a:solidFill>
              <a:srgbClr val="000000"/>
            </a:solidFill>
          </a:ln>
        </p:spPr>
        <p:txBody>
          <a:bodyPr wrap="none" rtlCol="0">
            <a:spAutoFit/>
          </a:bodyPr>
          <a:lstStyle/>
          <a:p>
            <a:r>
              <a:rPr lang="en-GB" sz="1800" dirty="0" smtClean="0"/>
              <a:t>Apprentice</a:t>
            </a:r>
            <a:endParaRPr lang="en-GB" sz="1800" dirty="0"/>
          </a:p>
        </p:txBody>
      </p:sp>
      <p:sp>
        <p:nvSpPr>
          <p:cNvPr id="5" name="TextBox 4"/>
          <p:cNvSpPr txBox="1"/>
          <p:nvPr/>
        </p:nvSpPr>
        <p:spPr>
          <a:xfrm>
            <a:off x="3809944" y="2778607"/>
            <a:ext cx="928459" cy="369332"/>
          </a:xfrm>
          <a:prstGeom prst="rect">
            <a:avLst/>
          </a:prstGeom>
          <a:noFill/>
          <a:ln>
            <a:solidFill>
              <a:srgbClr val="000000"/>
            </a:solidFill>
          </a:ln>
        </p:spPr>
        <p:txBody>
          <a:bodyPr wrap="none" rtlCol="0">
            <a:spAutoFit/>
          </a:bodyPr>
          <a:lstStyle/>
          <a:p>
            <a:r>
              <a:rPr lang="en-GB" sz="1800" dirty="0" smtClean="0"/>
              <a:t>Course</a:t>
            </a:r>
            <a:endParaRPr lang="en-GB" sz="1800" dirty="0"/>
          </a:p>
        </p:txBody>
      </p:sp>
      <p:cxnSp>
        <p:nvCxnSpPr>
          <p:cNvPr id="6" name="Straight Connector 5"/>
          <p:cNvCxnSpPr>
            <a:stCxn id="4" idx="3"/>
            <a:endCxn id="5" idx="1"/>
          </p:cNvCxnSpPr>
          <p:nvPr/>
        </p:nvCxnSpPr>
        <p:spPr bwMode="auto">
          <a:xfrm>
            <a:off x="2506732" y="2963273"/>
            <a:ext cx="130321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TextBox 6"/>
          <p:cNvSpPr txBox="1"/>
          <p:nvPr/>
        </p:nvSpPr>
        <p:spPr>
          <a:xfrm>
            <a:off x="2535328" y="2717052"/>
            <a:ext cx="375424" cy="246221"/>
          </a:xfrm>
          <a:prstGeom prst="rect">
            <a:avLst/>
          </a:prstGeom>
          <a:noFill/>
        </p:spPr>
        <p:txBody>
          <a:bodyPr wrap="none" rtlCol="0">
            <a:spAutoFit/>
          </a:bodyPr>
          <a:lstStyle/>
          <a:p>
            <a:r>
              <a:rPr lang="en-GB" dirty="0" smtClean="0"/>
              <a:t>0..*</a:t>
            </a:r>
            <a:endParaRPr lang="en-GB" dirty="0"/>
          </a:p>
        </p:txBody>
      </p:sp>
      <p:sp>
        <p:nvSpPr>
          <p:cNvPr id="8" name="TextBox 7"/>
          <p:cNvSpPr txBox="1"/>
          <p:nvPr/>
        </p:nvSpPr>
        <p:spPr>
          <a:xfrm>
            <a:off x="3462953" y="2730123"/>
            <a:ext cx="375424" cy="246221"/>
          </a:xfrm>
          <a:prstGeom prst="rect">
            <a:avLst/>
          </a:prstGeom>
          <a:noFill/>
        </p:spPr>
        <p:txBody>
          <a:bodyPr wrap="none" rtlCol="0">
            <a:spAutoFit/>
          </a:bodyPr>
          <a:lstStyle/>
          <a:p>
            <a:r>
              <a:rPr lang="en-GB" dirty="0" smtClean="0"/>
              <a:t>0..*</a:t>
            </a:r>
            <a:endParaRPr lang="en-GB" dirty="0"/>
          </a:p>
        </p:txBody>
      </p:sp>
      <p:sp>
        <p:nvSpPr>
          <p:cNvPr id="9" name="TextBox 8"/>
          <p:cNvSpPr txBox="1"/>
          <p:nvPr/>
        </p:nvSpPr>
        <p:spPr>
          <a:xfrm>
            <a:off x="1228168" y="4024676"/>
            <a:ext cx="1287532" cy="369332"/>
          </a:xfrm>
          <a:prstGeom prst="rect">
            <a:avLst/>
          </a:prstGeom>
          <a:noFill/>
          <a:ln>
            <a:solidFill>
              <a:srgbClr val="000000"/>
            </a:solidFill>
          </a:ln>
        </p:spPr>
        <p:txBody>
          <a:bodyPr wrap="none" rtlCol="0">
            <a:spAutoFit/>
          </a:bodyPr>
          <a:lstStyle/>
          <a:p>
            <a:r>
              <a:rPr lang="en-GB" sz="1800" dirty="0" smtClean="0"/>
              <a:t>Apprentice</a:t>
            </a:r>
            <a:endParaRPr lang="en-GB" sz="1800" dirty="0"/>
          </a:p>
        </p:txBody>
      </p:sp>
      <p:sp>
        <p:nvSpPr>
          <p:cNvPr id="10" name="TextBox 9"/>
          <p:cNvSpPr txBox="1"/>
          <p:nvPr/>
        </p:nvSpPr>
        <p:spPr>
          <a:xfrm>
            <a:off x="3818912" y="4020195"/>
            <a:ext cx="1223412" cy="369332"/>
          </a:xfrm>
          <a:prstGeom prst="rect">
            <a:avLst/>
          </a:prstGeom>
          <a:noFill/>
          <a:ln>
            <a:solidFill>
              <a:srgbClr val="000000"/>
            </a:solidFill>
          </a:ln>
        </p:spPr>
        <p:txBody>
          <a:bodyPr wrap="none" rtlCol="0">
            <a:spAutoFit/>
          </a:bodyPr>
          <a:lstStyle/>
          <a:p>
            <a:r>
              <a:rPr lang="en-GB" sz="1800" dirty="0" smtClean="0"/>
              <a:t>Link entity</a:t>
            </a:r>
            <a:endParaRPr lang="en-GB" sz="1800" dirty="0"/>
          </a:p>
        </p:txBody>
      </p:sp>
      <p:cxnSp>
        <p:nvCxnSpPr>
          <p:cNvPr id="11" name="Straight Connector 10"/>
          <p:cNvCxnSpPr>
            <a:stCxn id="9" idx="3"/>
            <a:endCxn id="10" idx="1"/>
          </p:cNvCxnSpPr>
          <p:nvPr/>
        </p:nvCxnSpPr>
        <p:spPr bwMode="auto">
          <a:xfrm flipV="1">
            <a:off x="2515700" y="4204861"/>
            <a:ext cx="1303212" cy="448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 name="TextBox 11"/>
          <p:cNvSpPr txBox="1"/>
          <p:nvPr/>
        </p:nvSpPr>
        <p:spPr>
          <a:xfrm>
            <a:off x="2544296" y="3963121"/>
            <a:ext cx="255198" cy="246221"/>
          </a:xfrm>
          <a:prstGeom prst="rect">
            <a:avLst/>
          </a:prstGeom>
          <a:noFill/>
        </p:spPr>
        <p:txBody>
          <a:bodyPr wrap="none" rtlCol="0">
            <a:spAutoFit/>
          </a:bodyPr>
          <a:lstStyle/>
          <a:p>
            <a:r>
              <a:rPr lang="en-GB" dirty="0" smtClean="0"/>
              <a:t>1</a:t>
            </a:r>
            <a:endParaRPr lang="en-GB" dirty="0"/>
          </a:p>
        </p:txBody>
      </p:sp>
      <p:sp>
        <p:nvSpPr>
          <p:cNvPr id="13" name="TextBox 12"/>
          <p:cNvSpPr txBox="1"/>
          <p:nvPr/>
        </p:nvSpPr>
        <p:spPr>
          <a:xfrm>
            <a:off x="3471921" y="3976192"/>
            <a:ext cx="375424" cy="246221"/>
          </a:xfrm>
          <a:prstGeom prst="rect">
            <a:avLst/>
          </a:prstGeom>
          <a:noFill/>
        </p:spPr>
        <p:txBody>
          <a:bodyPr wrap="none" rtlCol="0">
            <a:spAutoFit/>
          </a:bodyPr>
          <a:lstStyle/>
          <a:p>
            <a:r>
              <a:rPr lang="en-GB" dirty="0" smtClean="0"/>
              <a:t>0..*</a:t>
            </a:r>
            <a:endParaRPr lang="en-GB" dirty="0"/>
          </a:p>
        </p:txBody>
      </p:sp>
      <p:sp>
        <p:nvSpPr>
          <p:cNvPr id="14" name="TextBox 13"/>
          <p:cNvSpPr txBox="1"/>
          <p:nvPr/>
        </p:nvSpPr>
        <p:spPr>
          <a:xfrm>
            <a:off x="6212437" y="4020195"/>
            <a:ext cx="928459" cy="369332"/>
          </a:xfrm>
          <a:prstGeom prst="rect">
            <a:avLst/>
          </a:prstGeom>
          <a:noFill/>
          <a:ln>
            <a:solidFill>
              <a:srgbClr val="000000"/>
            </a:solidFill>
          </a:ln>
        </p:spPr>
        <p:txBody>
          <a:bodyPr wrap="none" rtlCol="0">
            <a:spAutoFit/>
          </a:bodyPr>
          <a:lstStyle/>
          <a:p>
            <a:r>
              <a:rPr lang="en-GB" sz="1800" dirty="0" smtClean="0"/>
              <a:t>Course</a:t>
            </a:r>
            <a:endParaRPr lang="en-GB" sz="1800" dirty="0"/>
          </a:p>
        </p:txBody>
      </p:sp>
      <p:cxnSp>
        <p:nvCxnSpPr>
          <p:cNvPr id="15" name="Straight Connector 14"/>
          <p:cNvCxnSpPr>
            <a:stCxn id="10" idx="3"/>
            <a:endCxn id="14" idx="1"/>
          </p:cNvCxnSpPr>
          <p:nvPr/>
        </p:nvCxnSpPr>
        <p:spPr bwMode="auto">
          <a:xfrm>
            <a:off x="5042324" y="4204861"/>
            <a:ext cx="117011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5022783" y="3985160"/>
            <a:ext cx="375424" cy="246221"/>
          </a:xfrm>
          <a:prstGeom prst="rect">
            <a:avLst/>
          </a:prstGeom>
          <a:noFill/>
        </p:spPr>
        <p:txBody>
          <a:bodyPr wrap="none" rtlCol="0">
            <a:spAutoFit/>
          </a:bodyPr>
          <a:lstStyle/>
          <a:p>
            <a:r>
              <a:rPr lang="en-GB" dirty="0" smtClean="0"/>
              <a:t>0..*</a:t>
            </a:r>
            <a:endParaRPr lang="en-GB" dirty="0"/>
          </a:p>
        </p:txBody>
      </p:sp>
      <p:sp>
        <p:nvSpPr>
          <p:cNvPr id="19" name="TextBox 18"/>
          <p:cNvSpPr txBox="1"/>
          <p:nvPr/>
        </p:nvSpPr>
        <p:spPr>
          <a:xfrm>
            <a:off x="5910272" y="3976199"/>
            <a:ext cx="255198" cy="246221"/>
          </a:xfrm>
          <a:prstGeom prst="rect">
            <a:avLst/>
          </a:prstGeom>
          <a:noFill/>
        </p:spPr>
        <p:txBody>
          <a:bodyPr wrap="none" rtlCol="0">
            <a:spAutoFit/>
          </a:bodyPr>
          <a:lstStyle/>
          <a:p>
            <a:r>
              <a:rPr lang="en-GB" dirty="0" smtClean="0"/>
              <a:t>1</a:t>
            </a:r>
            <a:endParaRPr lang="en-GB" dirty="0"/>
          </a:p>
        </p:txBody>
      </p:sp>
    </p:spTree>
    <p:extLst>
      <p:ext uri="{BB962C8B-B14F-4D97-AF65-F5344CB8AC3E}">
        <p14:creationId xmlns:p14="http://schemas.microsoft.com/office/powerpoint/2010/main" val="15704303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Physical design</a:t>
            </a:r>
            <a:endParaRPr lang="en-GB" dirty="0"/>
          </a:p>
        </p:txBody>
      </p:sp>
      <p:sp>
        <p:nvSpPr>
          <p:cNvPr id="3" name="Content Placeholder 2"/>
          <p:cNvSpPr>
            <a:spLocks noGrp="1"/>
          </p:cNvSpPr>
          <p:nvPr>
            <p:ph idx="1"/>
          </p:nvPr>
        </p:nvSpPr>
        <p:spPr/>
        <p:txBody>
          <a:bodyPr/>
          <a:lstStyle/>
          <a:p>
            <a:r>
              <a:rPr lang="en-GB" dirty="0" smtClean="0"/>
              <a:t>Dividing entities into smaller ones</a:t>
            </a:r>
          </a:p>
        </p:txBody>
      </p:sp>
    </p:spTree>
    <p:extLst>
      <p:ext uri="{BB962C8B-B14F-4D97-AF65-F5344CB8AC3E}">
        <p14:creationId xmlns:p14="http://schemas.microsoft.com/office/powerpoint/2010/main" val="305576590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Dividing entities into smaller ones</a:t>
            </a:r>
          </a:p>
        </p:txBody>
      </p:sp>
      <p:sp>
        <p:nvSpPr>
          <p:cNvPr id="2" name="Title 1"/>
          <p:cNvSpPr>
            <a:spLocks noGrp="1"/>
          </p:cNvSpPr>
          <p:nvPr>
            <p:ph type="title"/>
          </p:nvPr>
        </p:nvSpPr>
        <p:spPr/>
        <p:txBody>
          <a:bodyPr/>
          <a:lstStyle/>
          <a:p>
            <a:r>
              <a:rPr lang="en-GB" dirty="0" smtClean="0"/>
              <a:t>Physical design</a:t>
            </a:r>
            <a:endParaRPr lang="en-GB" dirty="0"/>
          </a:p>
        </p:txBody>
      </p:sp>
      <p:sp>
        <p:nvSpPr>
          <p:cNvPr id="4" name="Rectangle 3"/>
          <p:cNvSpPr/>
          <p:nvPr/>
        </p:nvSpPr>
        <p:spPr bwMode="auto">
          <a:xfrm>
            <a:off x="645458" y="2151528"/>
            <a:ext cx="3600000" cy="360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6000" b="0" i="0" u="none" strike="noStrike" cap="none" normalizeH="0" baseline="0" dirty="0" smtClean="0">
                <a:ln>
                  <a:noFill/>
                </a:ln>
                <a:solidFill>
                  <a:schemeClr val="tx1"/>
                </a:solidFill>
                <a:effectLst/>
                <a:latin typeface="Arial" charset="0"/>
              </a:rPr>
              <a:t>Entity</a:t>
            </a:r>
          </a:p>
        </p:txBody>
      </p:sp>
      <p:sp>
        <p:nvSpPr>
          <p:cNvPr id="5" name="Right Arrow 4"/>
          <p:cNvSpPr/>
          <p:nvPr/>
        </p:nvSpPr>
        <p:spPr bwMode="auto">
          <a:xfrm>
            <a:off x="4446497" y="2725290"/>
            <a:ext cx="672352" cy="4846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5262281" y="2142561"/>
            <a:ext cx="3600000" cy="180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6000" b="0" i="0" u="none" strike="noStrike" cap="none" normalizeH="0" baseline="0" dirty="0" smtClean="0">
                <a:ln>
                  <a:noFill/>
                </a:ln>
                <a:solidFill>
                  <a:schemeClr val="tx1"/>
                </a:solidFill>
                <a:effectLst/>
                <a:latin typeface="Arial" charset="0"/>
              </a:rPr>
              <a:t>Sub entity</a:t>
            </a:r>
          </a:p>
        </p:txBody>
      </p:sp>
      <p:sp>
        <p:nvSpPr>
          <p:cNvPr id="7" name="Rectangle 6"/>
          <p:cNvSpPr/>
          <p:nvPr/>
        </p:nvSpPr>
        <p:spPr bwMode="auto">
          <a:xfrm>
            <a:off x="5271249" y="4016145"/>
            <a:ext cx="3600000" cy="180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GB" sz="6000" b="0" i="0" u="none" strike="noStrike" cap="none" normalizeH="0" baseline="0" dirty="0" smtClean="0">
                <a:ln>
                  <a:noFill/>
                </a:ln>
                <a:solidFill>
                  <a:schemeClr val="tx1"/>
                </a:solidFill>
                <a:effectLst/>
                <a:latin typeface="Arial" charset="0"/>
              </a:rPr>
              <a:t>Sub entity</a:t>
            </a:r>
          </a:p>
        </p:txBody>
      </p:sp>
      <p:sp>
        <p:nvSpPr>
          <p:cNvPr id="8" name="Right Arrow 7"/>
          <p:cNvSpPr/>
          <p:nvPr/>
        </p:nvSpPr>
        <p:spPr bwMode="auto">
          <a:xfrm>
            <a:off x="4455465" y="4545087"/>
            <a:ext cx="672352" cy="4846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93542722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Physical design</a:t>
            </a:r>
            <a:endParaRPr lang="en-GB" dirty="0"/>
          </a:p>
        </p:txBody>
      </p:sp>
      <p:sp>
        <p:nvSpPr>
          <p:cNvPr id="3" name="Content Placeholder 2"/>
          <p:cNvSpPr>
            <a:spLocks noGrp="1"/>
          </p:cNvSpPr>
          <p:nvPr>
            <p:ph idx="1"/>
          </p:nvPr>
        </p:nvSpPr>
        <p:spPr/>
        <p:txBody>
          <a:bodyPr/>
          <a:lstStyle/>
          <a:p>
            <a:r>
              <a:rPr lang="en-GB" dirty="0" smtClean="0"/>
              <a:t>Extra attributes</a:t>
            </a:r>
          </a:p>
          <a:p>
            <a:endParaRPr lang="en-GB" dirty="0"/>
          </a:p>
          <a:p>
            <a:pPr lvl="1"/>
            <a:r>
              <a:rPr lang="en-GB" dirty="0" smtClean="0"/>
              <a:t>FLAGS</a:t>
            </a:r>
          </a:p>
          <a:p>
            <a:pPr lvl="1"/>
            <a:r>
              <a:rPr lang="en-GB" dirty="0" smtClean="0"/>
              <a:t>DERIVED VALUES</a:t>
            </a:r>
          </a:p>
          <a:p>
            <a:pPr lvl="1"/>
            <a:r>
              <a:rPr lang="en-GB" dirty="0" smtClean="0"/>
              <a:t>DUPLICATION</a:t>
            </a:r>
          </a:p>
        </p:txBody>
      </p:sp>
    </p:spTree>
    <p:extLst>
      <p:ext uri="{BB962C8B-B14F-4D97-AF65-F5344CB8AC3E}">
        <p14:creationId xmlns:p14="http://schemas.microsoft.com/office/powerpoint/2010/main" val="5351696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Physical design</a:t>
            </a:r>
            <a:endParaRPr lang="en-GB" dirty="0"/>
          </a:p>
        </p:txBody>
      </p:sp>
      <p:sp>
        <p:nvSpPr>
          <p:cNvPr id="3" name="Content Placeholder 2"/>
          <p:cNvSpPr>
            <a:spLocks noGrp="1"/>
          </p:cNvSpPr>
          <p:nvPr>
            <p:ph idx="1"/>
          </p:nvPr>
        </p:nvSpPr>
        <p:spPr/>
        <p:txBody>
          <a:bodyPr/>
          <a:lstStyle/>
          <a:p>
            <a:r>
              <a:rPr lang="en-GB" dirty="0" smtClean="0"/>
              <a:t>Now do exercise 14</a:t>
            </a:r>
          </a:p>
        </p:txBody>
      </p:sp>
    </p:spTree>
    <p:extLst>
      <p:ext uri="{BB962C8B-B14F-4D97-AF65-F5344CB8AC3E}">
        <p14:creationId xmlns:p14="http://schemas.microsoft.com/office/powerpoint/2010/main" val="55583396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Physical design</a:t>
            </a:r>
            <a:endParaRPr lang="en-GB" dirty="0"/>
          </a:p>
        </p:txBody>
      </p:sp>
      <p:sp>
        <p:nvSpPr>
          <p:cNvPr id="3" name="Content Placeholder 2"/>
          <p:cNvSpPr>
            <a:spLocks noGrp="1"/>
          </p:cNvSpPr>
          <p:nvPr>
            <p:ph idx="1"/>
          </p:nvPr>
        </p:nvSpPr>
        <p:spPr/>
        <p:txBody>
          <a:bodyPr/>
          <a:lstStyle/>
          <a:p>
            <a:r>
              <a:rPr lang="en-GB" dirty="0" smtClean="0"/>
              <a:t>Summary</a:t>
            </a:r>
            <a:endParaRPr lang="en-GB" dirty="0"/>
          </a:p>
          <a:p>
            <a:pPr marL="0" indent="0">
              <a:buNone/>
            </a:pPr>
            <a:r>
              <a:rPr lang="en-GB" dirty="0" smtClean="0"/>
              <a:t>Compare Conceptual and Logical models</a:t>
            </a:r>
          </a:p>
          <a:p>
            <a:pPr marL="0" indent="0">
              <a:buNone/>
            </a:pPr>
            <a:r>
              <a:rPr lang="en-GB" sz="2000" dirty="0"/>
              <a:t>	</a:t>
            </a:r>
            <a:r>
              <a:rPr lang="en-GB" sz="2000" dirty="0" smtClean="0"/>
              <a:t>Synonyms/Homonyms revisited</a:t>
            </a:r>
          </a:p>
          <a:p>
            <a:pPr marL="0" indent="0">
              <a:buNone/>
            </a:pPr>
            <a:r>
              <a:rPr lang="en-GB" sz="2000" dirty="0"/>
              <a:t>	</a:t>
            </a:r>
            <a:r>
              <a:rPr lang="en-GB" sz="2000" dirty="0" smtClean="0"/>
              <a:t>Volumes</a:t>
            </a:r>
          </a:p>
          <a:p>
            <a:pPr marL="0" indent="0">
              <a:buNone/>
            </a:pPr>
            <a:r>
              <a:rPr lang="en-GB" sz="2000" dirty="0"/>
              <a:t>	</a:t>
            </a:r>
            <a:r>
              <a:rPr lang="en-GB" sz="2000" dirty="0" smtClean="0"/>
              <a:t>Merging 1:1</a:t>
            </a:r>
          </a:p>
          <a:p>
            <a:pPr marL="0" indent="0">
              <a:buNone/>
            </a:pPr>
            <a:r>
              <a:rPr lang="en-GB" sz="2000" dirty="0"/>
              <a:t>	</a:t>
            </a:r>
            <a:r>
              <a:rPr lang="en-GB" sz="2000" dirty="0" smtClean="0"/>
              <a:t>1:M variations</a:t>
            </a:r>
          </a:p>
          <a:p>
            <a:pPr marL="0" indent="0">
              <a:buNone/>
            </a:pPr>
            <a:r>
              <a:rPr lang="en-GB" sz="2000" dirty="0" smtClean="0"/>
              <a:t>	M:M handling</a:t>
            </a:r>
          </a:p>
          <a:p>
            <a:pPr marL="0" indent="0">
              <a:buNone/>
            </a:pPr>
            <a:r>
              <a:rPr lang="en-GB" sz="2000" dirty="0"/>
              <a:t>	</a:t>
            </a:r>
            <a:r>
              <a:rPr lang="en-GB" sz="2000" dirty="0" smtClean="0"/>
              <a:t>Sub-division of entity</a:t>
            </a:r>
          </a:p>
          <a:p>
            <a:pPr marL="0" indent="0">
              <a:buNone/>
            </a:pPr>
            <a:r>
              <a:rPr lang="en-GB" sz="2000" dirty="0"/>
              <a:t>	</a:t>
            </a:r>
            <a:r>
              <a:rPr lang="en-GB" sz="2000" dirty="0" smtClean="0"/>
              <a:t>Attributes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50769" y="3876304"/>
            <a:ext cx="2887905" cy="2471881"/>
          </a:xfrm>
          <a:prstGeom prst="rect">
            <a:avLst/>
          </a:prstGeom>
        </p:spPr>
      </p:pic>
    </p:spTree>
    <p:extLst>
      <p:ext uri="{BB962C8B-B14F-4D97-AF65-F5344CB8AC3E}">
        <p14:creationId xmlns:p14="http://schemas.microsoft.com/office/powerpoint/2010/main" val="109953282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dirty="0" smtClean="0"/>
              <a:t>Contents</a:t>
            </a:r>
          </a:p>
        </p:txBody>
      </p:sp>
      <p:sp>
        <p:nvSpPr>
          <p:cNvPr id="4099" name="Rectangle 3"/>
          <p:cNvSpPr>
            <a:spLocks noGrp="1" noChangeArrowheads="1"/>
          </p:cNvSpPr>
          <p:nvPr>
            <p:ph type="body" idx="1"/>
          </p:nvPr>
        </p:nvSpPr>
        <p:spPr/>
        <p:txBody>
          <a:bodyPr/>
          <a:lstStyle/>
          <a:p>
            <a:r>
              <a:rPr lang="en-GB" dirty="0" smtClean="0">
                <a:solidFill>
                  <a:schemeClr val="bg1">
                    <a:lumMod val="50000"/>
                  </a:schemeClr>
                </a:solidFill>
              </a:rPr>
              <a:t>Course introduction</a:t>
            </a:r>
          </a:p>
          <a:p>
            <a:r>
              <a:rPr lang="en-GB" dirty="0" smtClean="0">
                <a:solidFill>
                  <a:schemeClr val="bg1">
                    <a:lumMod val="50000"/>
                  </a:schemeClr>
                </a:solidFill>
              </a:rPr>
              <a:t>History and background</a:t>
            </a:r>
          </a:p>
          <a:p>
            <a:r>
              <a:rPr lang="en-GB" dirty="0" smtClean="0">
                <a:solidFill>
                  <a:schemeClr val="bg1">
                    <a:lumMod val="50000"/>
                  </a:schemeClr>
                </a:solidFill>
              </a:rPr>
              <a:t>Conceptual design</a:t>
            </a:r>
          </a:p>
          <a:p>
            <a:r>
              <a:rPr lang="en-GB" dirty="0" smtClean="0">
                <a:solidFill>
                  <a:schemeClr val="bg1">
                    <a:lumMod val="50000"/>
                  </a:schemeClr>
                </a:solidFill>
              </a:rPr>
              <a:t>Logical design</a:t>
            </a:r>
          </a:p>
          <a:p>
            <a:r>
              <a:rPr lang="en-GB" dirty="0" smtClean="0">
                <a:solidFill>
                  <a:schemeClr val="bg1">
                    <a:lumMod val="50000"/>
                  </a:schemeClr>
                </a:solidFill>
              </a:rPr>
              <a:t>Physical design</a:t>
            </a:r>
          </a:p>
          <a:p>
            <a:r>
              <a:rPr lang="en-GB" dirty="0" smtClean="0"/>
              <a:t>Database implementation</a:t>
            </a:r>
          </a:p>
          <a:p>
            <a:r>
              <a:rPr lang="en-GB" dirty="0" smtClean="0"/>
              <a:t>Case study</a:t>
            </a:r>
          </a:p>
          <a:p>
            <a:r>
              <a:rPr lang="en-GB" dirty="0" smtClean="0"/>
              <a:t>Begin assessment</a:t>
            </a:r>
            <a:endParaRPr lang="en-GB" dirty="0"/>
          </a:p>
        </p:txBody>
      </p:sp>
    </p:spTree>
    <p:extLst>
      <p:ext uri="{BB962C8B-B14F-4D97-AF65-F5344CB8AC3E}">
        <p14:creationId xmlns:p14="http://schemas.microsoft.com/office/powerpoint/2010/main" val="33140439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4099">
                                            <p:txEl>
                                              <p:pRg st="5" end="5"/>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7" name="Group 5"/>
          <p:cNvGrpSpPr>
            <a:grpSpLocks/>
          </p:cNvGrpSpPr>
          <p:nvPr/>
        </p:nvGrpSpPr>
        <p:grpSpPr bwMode="auto">
          <a:xfrm>
            <a:off x="5675313" y="1724025"/>
            <a:ext cx="2446337" cy="3571875"/>
            <a:chOff x="3873" y="1086"/>
            <a:chExt cx="1669" cy="2250"/>
          </a:xfrm>
        </p:grpSpPr>
        <p:graphicFrame>
          <p:nvGraphicFramePr>
            <p:cNvPr id="8205" name="Object 6"/>
            <p:cNvGraphicFramePr>
              <a:graphicFrameLocks/>
            </p:cNvGraphicFramePr>
            <p:nvPr>
              <p:extLst>
                <p:ext uri="{D42A27DB-BD31-4B8C-83A1-F6EECF244321}">
                  <p14:modId xmlns:p14="http://schemas.microsoft.com/office/powerpoint/2010/main" val="1608513551"/>
                </p:ext>
              </p:extLst>
            </p:nvPr>
          </p:nvGraphicFramePr>
          <p:xfrm>
            <a:off x="3873" y="1446"/>
            <a:ext cx="1669" cy="841"/>
          </p:xfrm>
          <a:graphic>
            <a:graphicData uri="http://schemas.openxmlformats.org/presentationml/2006/ole">
              <mc:AlternateContent xmlns:mc="http://schemas.openxmlformats.org/markup-compatibility/2006">
                <mc:Choice xmlns:v="urn:schemas-microsoft-com:vml" Requires="v">
                  <p:oleObj spid="_x0000_s1044" name="Worksheet" r:id="rId5" imgW="1422400" imgH="640080" progId="Excel.Sheet.8">
                    <p:embed/>
                  </p:oleObj>
                </mc:Choice>
                <mc:Fallback>
                  <p:oleObj name="Worksheet" r:id="rId5" imgW="1422400" imgH="640080" progId="Excel.Shee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3" y="1446"/>
                          <a:ext cx="1669" cy="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6" name="Rectangle 7"/>
            <p:cNvSpPr>
              <a:spLocks noChangeArrowheads="1"/>
            </p:cNvSpPr>
            <p:nvPr/>
          </p:nvSpPr>
          <p:spPr bwMode="auto">
            <a:xfrm>
              <a:off x="3922" y="1086"/>
              <a:ext cx="1601" cy="279"/>
            </a:xfrm>
            <a:prstGeom prst="rect">
              <a:avLst/>
            </a:prstGeom>
            <a:solidFill>
              <a:schemeClr val="bg1"/>
            </a:solidFill>
            <a:ln w="12700">
              <a:solidFill>
                <a:schemeClr val="bg1"/>
              </a:solidFill>
              <a:miter lim="800000"/>
              <a:headEnd/>
              <a:tailEnd/>
            </a:ln>
          </p:spPr>
          <p:txBody>
            <a:bodyPr wrap="none" lIns="92075" tIns="46038" rIns="92075" bIns="46038" anchor="ctr"/>
            <a:lstStyle>
              <a:lvl1pPr defTabSz="739775">
                <a:lnSpc>
                  <a:spcPct val="120000"/>
                </a:lnSpc>
                <a:spcBef>
                  <a:spcPct val="60000"/>
                </a:spcBef>
                <a:buClr>
                  <a:schemeClr val="bg2"/>
                </a:buClr>
                <a:buChar char="•"/>
                <a:defRPr sz="2400" b="1">
                  <a:solidFill>
                    <a:srgbClr val="134183"/>
                  </a:solidFill>
                  <a:latin typeface="Arial" charset="0"/>
                </a:defRPr>
              </a:lvl1pPr>
              <a:lvl2pPr marL="742950" indent="-285750" defTabSz="739775">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defTabSz="739775">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defTabSz="739775">
                <a:spcBef>
                  <a:spcPct val="20000"/>
                </a:spcBef>
                <a:buChar char=" "/>
                <a:defRPr sz="1200">
                  <a:solidFill>
                    <a:schemeClr val="tx1"/>
                  </a:solidFill>
                  <a:latin typeface="Arial" charset="0"/>
                </a:defRPr>
              </a:lvl4pPr>
              <a:lvl5pPr marL="2057400" indent="-228600" defTabSz="739775">
                <a:spcBef>
                  <a:spcPct val="20000"/>
                </a:spcBef>
                <a:buChar char=" "/>
                <a:defRPr sz="1000">
                  <a:solidFill>
                    <a:schemeClr val="tx1"/>
                  </a:solidFill>
                  <a:latin typeface="Arial" charset="0"/>
                </a:defRPr>
              </a:lvl5pPr>
              <a:lvl6pPr marL="2514600" indent="-228600" defTabSz="739775" eaLnBrk="0" fontAlgn="base" hangingPunct="0">
                <a:spcBef>
                  <a:spcPct val="20000"/>
                </a:spcBef>
                <a:spcAft>
                  <a:spcPct val="0"/>
                </a:spcAft>
                <a:buChar char=" "/>
                <a:defRPr sz="1000">
                  <a:solidFill>
                    <a:schemeClr val="tx1"/>
                  </a:solidFill>
                  <a:latin typeface="Arial" charset="0"/>
                </a:defRPr>
              </a:lvl6pPr>
              <a:lvl7pPr marL="2971800" indent="-228600" defTabSz="739775" eaLnBrk="0" fontAlgn="base" hangingPunct="0">
                <a:spcBef>
                  <a:spcPct val="20000"/>
                </a:spcBef>
                <a:spcAft>
                  <a:spcPct val="0"/>
                </a:spcAft>
                <a:buChar char=" "/>
                <a:defRPr sz="1000">
                  <a:solidFill>
                    <a:schemeClr val="tx1"/>
                  </a:solidFill>
                  <a:latin typeface="Arial" charset="0"/>
                </a:defRPr>
              </a:lvl7pPr>
              <a:lvl8pPr marL="3429000" indent="-228600" defTabSz="739775" eaLnBrk="0" fontAlgn="base" hangingPunct="0">
                <a:spcBef>
                  <a:spcPct val="20000"/>
                </a:spcBef>
                <a:spcAft>
                  <a:spcPct val="0"/>
                </a:spcAft>
                <a:buChar char=" "/>
                <a:defRPr sz="1000">
                  <a:solidFill>
                    <a:schemeClr val="tx1"/>
                  </a:solidFill>
                  <a:latin typeface="Arial" charset="0"/>
                </a:defRPr>
              </a:lvl8pPr>
              <a:lvl9pPr marL="3886200" indent="-228600" defTabSz="739775" eaLnBrk="0" fontAlgn="base" hangingPunct="0">
                <a:spcBef>
                  <a:spcPct val="20000"/>
                </a:spcBef>
                <a:spcAft>
                  <a:spcPct val="0"/>
                </a:spcAft>
                <a:buChar char=" "/>
                <a:defRPr sz="1000">
                  <a:solidFill>
                    <a:schemeClr val="tx1"/>
                  </a:solidFill>
                  <a:latin typeface="Arial" charset="0"/>
                </a:defRPr>
              </a:lvl9pPr>
            </a:lstStyle>
            <a:p>
              <a:pPr algn="ctr">
                <a:lnSpc>
                  <a:spcPct val="100000"/>
                </a:lnSpc>
                <a:spcBef>
                  <a:spcPct val="0"/>
                </a:spcBef>
                <a:buClrTx/>
                <a:buFontTx/>
                <a:buNone/>
              </a:pPr>
              <a:r>
                <a:rPr lang="en-GB" altLang="en-US" sz="1800">
                  <a:solidFill>
                    <a:schemeClr val="tx1"/>
                  </a:solidFill>
                </a:rPr>
                <a:t>EMPLOYEE</a:t>
              </a:r>
            </a:p>
          </p:txBody>
        </p:sp>
        <p:sp>
          <p:nvSpPr>
            <p:cNvPr id="8207" name="Line 8"/>
            <p:cNvSpPr>
              <a:spLocks noChangeShapeType="1"/>
            </p:cNvSpPr>
            <p:nvPr/>
          </p:nvSpPr>
          <p:spPr bwMode="auto">
            <a:xfrm>
              <a:off x="4317" y="2424"/>
              <a:ext cx="0" cy="481"/>
            </a:xfrm>
            <a:prstGeom prst="line">
              <a:avLst/>
            </a:prstGeom>
            <a:noFill/>
            <a:ln w="762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8208" name="Line 9"/>
            <p:cNvSpPr>
              <a:spLocks noChangeShapeType="1"/>
            </p:cNvSpPr>
            <p:nvPr/>
          </p:nvSpPr>
          <p:spPr bwMode="auto">
            <a:xfrm>
              <a:off x="5112" y="2424"/>
              <a:ext cx="0" cy="481"/>
            </a:xfrm>
            <a:prstGeom prst="line">
              <a:avLst/>
            </a:prstGeom>
            <a:noFill/>
            <a:ln w="762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8209" name="Rectangle 10"/>
            <p:cNvSpPr>
              <a:spLocks noChangeArrowheads="1"/>
            </p:cNvSpPr>
            <p:nvPr/>
          </p:nvSpPr>
          <p:spPr bwMode="auto">
            <a:xfrm>
              <a:off x="3987" y="2966"/>
              <a:ext cx="65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lnSpc>
                  <a:spcPct val="120000"/>
                </a:lnSpc>
                <a:spcBef>
                  <a:spcPct val="60000"/>
                </a:spcBef>
                <a:buClr>
                  <a:schemeClr val="bg2"/>
                </a:buClr>
                <a:buChar char="•"/>
                <a:defRPr sz="2400" b="1">
                  <a:solidFill>
                    <a:srgbClr val="134183"/>
                  </a:solidFill>
                  <a:latin typeface="Arial" charset="0"/>
                </a:defRPr>
              </a:lvl1pPr>
              <a:lvl2pPr marL="742950" indent="-285750" defTabSz="76200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defTabSz="76200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defTabSz="762000">
                <a:spcBef>
                  <a:spcPct val="20000"/>
                </a:spcBef>
                <a:buChar char=" "/>
                <a:defRPr sz="1200">
                  <a:solidFill>
                    <a:schemeClr val="tx1"/>
                  </a:solidFill>
                  <a:latin typeface="Arial" charset="0"/>
                </a:defRPr>
              </a:lvl4pPr>
              <a:lvl5pPr marL="2057400" indent="-228600" defTabSz="762000">
                <a:spcBef>
                  <a:spcPct val="20000"/>
                </a:spcBef>
                <a:buChar char=" "/>
                <a:defRPr sz="1000">
                  <a:solidFill>
                    <a:schemeClr val="tx1"/>
                  </a:solidFill>
                  <a:latin typeface="Arial" charset="0"/>
                </a:defRPr>
              </a:lvl5pPr>
              <a:lvl6pPr marL="2514600" indent="-228600" defTabSz="762000" eaLnBrk="0" fontAlgn="base" hangingPunct="0">
                <a:spcBef>
                  <a:spcPct val="20000"/>
                </a:spcBef>
                <a:spcAft>
                  <a:spcPct val="0"/>
                </a:spcAft>
                <a:buChar char=" "/>
                <a:defRPr sz="1000">
                  <a:solidFill>
                    <a:schemeClr val="tx1"/>
                  </a:solidFill>
                  <a:latin typeface="Arial" charset="0"/>
                </a:defRPr>
              </a:lvl6pPr>
              <a:lvl7pPr marL="2971800" indent="-228600" defTabSz="762000" eaLnBrk="0" fontAlgn="base" hangingPunct="0">
                <a:spcBef>
                  <a:spcPct val="20000"/>
                </a:spcBef>
                <a:spcAft>
                  <a:spcPct val="0"/>
                </a:spcAft>
                <a:buChar char=" "/>
                <a:defRPr sz="1000">
                  <a:solidFill>
                    <a:schemeClr val="tx1"/>
                  </a:solidFill>
                  <a:latin typeface="Arial" charset="0"/>
                </a:defRPr>
              </a:lvl7pPr>
              <a:lvl8pPr marL="3429000" indent="-228600" defTabSz="762000" eaLnBrk="0" fontAlgn="base" hangingPunct="0">
                <a:spcBef>
                  <a:spcPct val="20000"/>
                </a:spcBef>
                <a:spcAft>
                  <a:spcPct val="0"/>
                </a:spcAft>
                <a:buChar char=" "/>
                <a:defRPr sz="1000">
                  <a:solidFill>
                    <a:schemeClr val="tx1"/>
                  </a:solidFill>
                  <a:latin typeface="Arial" charset="0"/>
                </a:defRPr>
              </a:lvl8pPr>
              <a:lvl9pPr marL="3886200" indent="-228600" defTabSz="762000" eaLnBrk="0" fontAlgn="base" hangingPunct="0">
                <a:spcBef>
                  <a:spcPct val="20000"/>
                </a:spcBef>
                <a:spcAft>
                  <a:spcPct val="0"/>
                </a:spcAft>
                <a:buChar char=" "/>
                <a:defRPr sz="1000">
                  <a:solidFill>
                    <a:schemeClr val="tx1"/>
                  </a:solidFill>
                  <a:latin typeface="Arial" charset="0"/>
                </a:defRPr>
              </a:lvl9pPr>
            </a:lstStyle>
            <a:p>
              <a:pPr algn="ctr">
                <a:lnSpc>
                  <a:spcPct val="90000"/>
                </a:lnSpc>
                <a:spcBef>
                  <a:spcPct val="0"/>
                </a:spcBef>
                <a:buClrTx/>
                <a:buFontTx/>
                <a:buNone/>
              </a:pPr>
              <a:r>
                <a:rPr lang="en-GB" altLang="en-US" sz="1800">
                  <a:solidFill>
                    <a:schemeClr val="tx1"/>
                  </a:solidFill>
                </a:rPr>
                <a:t>Primary</a:t>
              </a:r>
            </a:p>
            <a:p>
              <a:pPr algn="ctr">
                <a:lnSpc>
                  <a:spcPct val="90000"/>
                </a:lnSpc>
                <a:spcBef>
                  <a:spcPct val="0"/>
                </a:spcBef>
                <a:buClrTx/>
                <a:buFontTx/>
                <a:buNone/>
              </a:pPr>
              <a:r>
                <a:rPr lang="en-GB" altLang="en-US" sz="1800">
                  <a:solidFill>
                    <a:schemeClr val="tx1"/>
                  </a:solidFill>
                </a:rPr>
                <a:t>Key</a:t>
              </a:r>
            </a:p>
          </p:txBody>
        </p:sp>
        <p:sp>
          <p:nvSpPr>
            <p:cNvPr id="8210" name="Rectangle 11"/>
            <p:cNvSpPr>
              <a:spLocks noChangeArrowheads="1"/>
            </p:cNvSpPr>
            <p:nvPr/>
          </p:nvSpPr>
          <p:spPr bwMode="auto">
            <a:xfrm>
              <a:off x="4823" y="2966"/>
              <a:ext cx="64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lnSpc>
                  <a:spcPct val="120000"/>
                </a:lnSpc>
                <a:spcBef>
                  <a:spcPct val="60000"/>
                </a:spcBef>
                <a:buClr>
                  <a:schemeClr val="bg2"/>
                </a:buClr>
                <a:buChar char="•"/>
                <a:defRPr sz="2400" b="1">
                  <a:solidFill>
                    <a:srgbClr val="134183"/>
                  </a:solidFill>
                  <a:latin typeface="Arial" charset="0"/>
                </a:defRPr>
              </a:lvl1pPr>
              <a:lvl2pPr marL="742950" indent="-285750" defTabSz="76200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defTabSz="76200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defTabSz="762000">
                <a:spcBef>
                  <a:spcPct val="20000"/>
                </a:spcBef>
                <a:buChar char=" "/>
                <a:defRPr sz="1200">
                  <a:solidFill>
                    <a:schemeClr val="tx1"/>
                  </a:solidFill>
                  <a:latin typeface="Arial" charset="0"/>
                </a:defRPr>
              </a:lvl4pPr>
              <a:lvl5pPr marL="2057400" indent="-228600" defTabSz="762000">
                <a:spcBef>
                  <a:spcPct val="20000"/>
                </a:spcBef>
                <a:buChar char=" "/>
                <a:defRPr sz="1000">
                  <a:solidFill>
                    <a:schemeClr val="tx1"/>
                  </a:solidFill>
                  <a:latin typeface="Arial" charset="0"/>
                </a:defRPr>
              </a:lvl5pPr>
              <a:lvl6pPr marL="2514600" indent="-228600" defTabSz="762000" eaLnBrk="0" fontAlgn="base" hangingPunct="0">
                <a:spcBef>
                  <a:spcPct val="20000"/>
                </a:spcBef>
                <a:spcAft>
                  <a:spcPct val="0"/>
                </a:spcAft>
                <a:buChar char=" "/>
                <a:defRPr sz="1000">
                  <a:solidFill>
                    <a:schemeClr val="tx1"/>
                  </a:solidFill>
                  <a:latin typeface="Arial" charset="0"/>
                </a:defRPr>
              </a:lvl6pPr>
              <a:lvl7pPr marL="2971800" indent="-228600" defTabSz="762000" eaLnBrk="0" fontAlgn="base" hangingPunct="0">
                <a:spcBef>
                  <a:spcPct val="20000"/>
                </a:spcBef>
                <a:spcAft>
                  <a:spcPct val="0"/>
                </a:spcAft>
                <a:buChar char=" "/>
                <a:defRPr sz="1000">
                  <a:solidFill>
                    <a:schemeClr val="tx1"/>
                  </a:solidFill>
                  <a:latin typeface="Arial" charset="0"/>
                </a:defRPr>
              </a:lvl7pPr>
              <a:lvl8pPr marL="3429000" indent="-228600" defTabSz="762000" eaLnBrk="0" fontAlgn="base" hangingPunct="0">
                <a:spcBef>
                  <a:spcPct val="20000"/>
                </a:spcBef>
                <a:spcAft>
                  <a:spcPct val="0"/>
                </a:spcAft>
                <a:buChar char=" "/>
                <a:defRPr sz="1000">
                  <a:solidFill>
                    <a:schemeClr val="tx1"/>
                  </a:solidFill>
                  <a:latin typeface="Arial" charset="0"/>
                </a:defRPr>
              </a:lvl8pPr>
              <a:lvl9pPr marL="3886200" indent="-228600" defTabSz="762000" eaLnBrk="0" fontAlgn="base" hangingPunct="0">
                <a:spcBef>
                  <a:spcPct val="20000"/>
                </a:spcBef>
                <a:spcAft>
                  <a:spcPct val="0"/>
                </a:spcAft>
                <a:buChar char=" "/>
                <a:defRPr sz="1000">
                  <a:solidFill>
                    <a:schemeClr val="tx1"/>
                  </a:solidFill>
                  <a:latin typeface="Arial" charset="0"/>
                </a:defRPr>
              </a:lvl9pPr>
            </a:lstStyle>
            <a:p>
              <a:pPr algn="ctr">
                <a:lnSpc>
                  <a:spcPct val="90000"/>
                </a:lnSpc>
                <a:spcBef>
                  <a:spcPct val="0"/>
                </a:spcBef>
                <a:buClrTx/>
                <a:buFontTx/>
                <a:buNone/>
              </a:pPr>
              <a:r>
                <a:rPr lang="en-GB" altLang="en-US" sz="1800">
                  <a:solidFill>
                    <a:schemeClr val="tx1"/>
                  </a:solidFill>
                </a:rPr>
                <a:t>Foreign</a:t>
              </a:r>
            </a:p>
            <a:p>
              <a:pPr algn="ctr">
                <a:lnSpc>
                  <a:spcPct val="90000"/>
                </a:lnSpc>
                <a:spcBef>
                  <a:spcPct val="0"/>
                </a:spcBef>
                <a:buClrTx/>
                <a:buFontTx/>
                <a:buNone/>
              </a:pPr>
              <a:r>
                <a:rPr lang="en-GB" altLang="en-US" sz="1800">
                  <a:solidFill>
                    <a:schemeClr val="tx1"/>
                  </a:solidFill>
                </a:rPr>
                <a:t>Key</a:t>
              </a:r>
            </a:p>
          </p:txBody>
        </p:sp>
      </p:grpSp>
      <p:grpSp>
        <p:nvGrpSpPr>
          <p:cNvPr id="8198" name="Group 12"/>
          <p:cNvGrpSpPr>
            <a:grpSpLocks/>
          </p:cNvGrpSpPr>
          <p:nvPr/>
        </p:nvGrpSpPr>
        <p:grpSpPr bwMode="auto">
          <a:xfrm>
            <a:off x="862013" y="1816100"/>
            <a:ext cx="2919412" cy="3263900"/>
            <a:chOff x="588" y="1144"/>
            <a:chExt cx="1993" cy="2056"/>
          </a:xfrm>
        </p:grpSpPr>
        <p:graphicFrame>
          <p:nvGraphicFramePr>
            <p:cNvPr id="8201" name="Object 13"/>
            <p:cNvGraphicFramePr>
              <a:graphicFrameLocks/>
            </p:cNvGraphicFramePr>
            <p:nvPr/>
          </p:nvGraphicFramePr>
          <p:xfrm>
            <a:off x="588" y="1542"/>
            <a:ext cx="1993" cy="658"/>
          </p:xfrm>
          <a:graphic>
            <a:graphicData uri="http://schemas.openxmlformats.org/presentationml/2006/ole">
              <mc:AlternateContent xmlns:mc="http://schemas.openxmlformats.org/markup-compatibility/2006">
                <mc:Choice xmlns:v="urn:schemas-microsoft-com:vml" Requires="v">
                  <p:oleObj spid="_x0000_s1045" name="Worksheet" r:id="rId7" imgW="1554480" imgH="482600" progId="Excel.Sheet.8">
                    <p:embed/>
                  </p:oleObj>
                </mc:Choice>
                <mc:Fallback>
                  <p:oleObj name="Worksheet" r:id="rId7" imgW="1554480" imgH="482600" progId="Excel.Sheet.8">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8" y="1542"/>
                          <a:ext cx="1993" cy="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2" name="Rectangle 14"/>
            <p:cNvSpPr>
              <a:spLocks noChangeArrowheads="1"/>
            </p:cNvSpPr>
            <p:nvPr/>
          </p:nvSpPr>
          <p:spPr bwMode="auto">
            <a:xfrm>
              <a:off x="763" y="1144"/>
              <a:ext cx="1600" cy="278"/>
            </a:xfrm>
            <a:prstGeom prst="rect">
              <a:avLst/>
            </a:prstGeom>
            <a:solidFill>
              <a:schemeClr val="bg1"/>
            </a:solidFill>
            <a:ln w="12700">
              <a:solidFill>
                <a:schemeClr val="bg1"/>
              </a:solidFill>
              <a:miter lim="800000"/>
              <a:headEnd/>
              <a:tailEnd/>
            </a:ln>
          </p:spPr>
          <p:txBody>
            <a:bodyPr wrap="none" lIns="92075" tIns="46038" rIns="92075" bIns="46038" anchor="ctr"/>
            <a:lstStyle>
              <a:lvl1pPr marL="342900" indent="-342900" defTabSz="739775">
                <a:lnSpc>
                  <a:spcPct val="120000"/>
                </a:lnSpc>
                <a:spcBef>
                  <a:spcPct val="60000"/>
                </a:spcBef>
                <a:buClr>
                  <a:schemeClr val="bg2"/>
                </a:buClr>
                <a:buChar char="•"/>
                <a:defRPr sz="2400" b="1">
                  <a:solidFill>
                    <a:srgbClr val="134183"/>
                  </a:solidFill>
                  <a:latin typeface="Arial" charset="0"/>
                </a:defRPr>
              </a:lvl1pPr>
              <a:lvl2pPr marL="554038" defTabSz="739775">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defTabSz="739775">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defTabSz="739775">
                <a:spcBef>
                  <a:spcPct val="20000"/>
                </a:spcBef>
                <a:buChar char=" "/>
                <a:defRPr sz="1200">
                  <a:solidFill>
                    <a:schemeClr val="tx1"/>
                  </a:solidFill>
                  <a:latin typeface="Arial" charset="0"/>
                </a:defRPr>
              </a:lvl4pPr>
              <a:lvl5pPr marL="2057400" indent="-228600" defTabSz="739775">
                <a:spcBef>
                  <a:spcPct val="20000"/>
                </a:spcBef>
                <a:buChar char=" "/>
                <a:defRPr sz="1000">
                  <a:solidFill>
                    <a:schemeClr val="tx1"/>
                  </a:solidFill>
                  <a:latin typeface="Arial" charset="0"/>
                </a:defRPr>
              </a:lvl5pPr>
              <a:lvl6pPr marL="2514600" indent="-228600" defTabSz="739775" eaLnBrk="0" fontAlgn="base" hangingPunct="0">
                <a:spcBef>
                  <a:spcPct val="20000"/>
                </a:spcBef>
                <a:spcAft>
                  <a:spcPct val="0"/>
                </a:spcAft>
                <a:buChar char=" "/>
                <a:defRPr sz="1000">
                  <a:solidFill>
                    <a:schemeClr val="tx1"/>
                  </a:solidFill>
                  <a:latin typeface="Arial" charset="0"/>
                </a:defRPr>
              </a:lvl6pPr>
              <a:lvl7pPr marL="2971800" indent="-228600" defTabSz="739775" eaLnBrk="0" fontAlgn="base" hangingPunct="0">
                <a:spcBef>
                  <a:spcPct val="20000"/>
                </a:spcBef>
                <a:spcAft>
                  <a:spcPct val="0"/>
                </a:spcAft>
                <a:buChar char=" "/>
                <a:defRPr sz="1000">
                  <a:solidFill>
                    <a:schemeClr val="tx1"/>
                  </a:solidFill>
                  <a:latin typeface="Arial" charset="0"/>
                </a:defRPr>
              </a:lvl7pPr>
              <a:lvl8pPr marL="3429000" indent="-228600" defTabSz="739775" eaLnBrk="0" fontAlgn="base" hangingPunct="0">
                <a:spcBef>
                  <a:spcPct val="20000"/>
                </a:spcBef>
                <a:spcAft>
                  <a:spcPct val="0"/>
                </a:spcAft>
                <a:buChar char=" "/>
                <a:defRPr sz="1000">
                  <a:solidFill>
                    <a:schemeClr val="tx1"/>
                  </a:solidFill>
                  <a:latin typeface="Arial" charset="0"/>
                </a:defRPr>
              </a:lvl8pPr>
              <a:lvl9pPr marL="3886200" indent="-228600" defTabSz="739775" eaLnBrk="0" fontAlgn="base" hangingPunct="0">
                <a:spcBef>
                  <a:spcPct val="20000"/>
                </a:spcBef>
                <a:spcAft>
                  <a:spcPct val="0"/>
                </a:spcAft>
                <a:buChar char=" "/>
                <a:defRPr sz="1000">
                  <a:solidFill>
                    <a:schemeClr val="tx1"/>
                  </a:solidFill>
                  <a:latin typeface="Arial" charset="0"/>
                </a:defRPr>
              </a:lvl9pPr>
            </a:lstStyle>
            <a:p>
              <a:pPr lvl="1" algn="ctr">
                <a:lnSpc>
                  <a:spcPct val="100000"/>
                </a:lnSpc>
                <a:spcBef>
                  <a:spcPct val="0"/>
                </a:spcBef>
                <a:spcAft>
                  <a:spcPct val="0"/>
                </a:spcAft>
                <a:buClrTx/>
                <a:buFontTx/>
                <a:buNone/>
              </a:pPr>
              <a:r>
                <a:rPr lang="en-GB" altLang="en-US" sz="1800">
                  <a:solidFill>
                    <a:schemeClr val="tx1"/>
                  </a:solidFill>
                </a:rPr>
                <a:t>DEPARTMENT</a:t>
              </a:r>
            </a:p>
          </p:txBody>
        </p:sp>
        <p:sp>
          <p:nvSpPr>
            <p:cNvPr id="8203" name="Line 15"/>
            <p:cNvSpPr>
              <a:spLocks noChangeShapeType="1"/>
            </p:cNvSpPr>
            <p:nvPr/>
          </p:nvSpPr>
          <p:spPr bwMode="auto">
            <a:xfrm>
              <a:off x="1019" y="2306"/>
              <a:ext cx="0" cy="482"/>
            </a:xfrm>
            <a:prstGeom prst="line">
              <a:avLst/>
            </a:prstGeom>
            <a:noFill/>
            <a:ln w="762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8204" name="Rectangle 16"/>
            <p:cNvSpPr>
              <a:spLocks noChangeArrowheads="1"/>
            </p:cNvSpPr>
            <p:nvPr/>
          </p:nvSpPr>
          <p:spPr bwMode="auto">
            <a:xfrm>
              <a:off x="710" y="2830"/>
              <a:ext cx="65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lnSpc>
                  <a:spcPct val="120000"/>
                </a:lnSpc>
                <a:spcBef>
                  <a:spcPct val="60000"/>
                </a:spcBef>
                <a:buClr>
                  <a:schemeClr val="bg2"/>
                </a:buClr>
                <a:buChar char="•"/>
                <a:defRPr sz="2400" b="1">
                  <a:solidFill>
                    <a:srgbClr val="134183"/>
                  </a:solidFill>
                  <a:latin typeface="Arial" charset="0"/>
                </a:defRPr>
              </a:lvl1pPr>
              <a:lvl2pPr marL="742950" indent="-285750" defTabSz="762000">
                <a:lnSpc>
                  <a:spcPct val="110000"/>
                </a:lnSpc>
                <a:spcBef>
                  <a:spcPct val="15000"/>
                </a:spcBef>
                <a:spcAft>
                  <a:spcPct val="10000"/>
                </a:spcAft>
                <a:buClr>
                  <a:schemeClr val="bg2"/>
                </a:buClr>
                <a:buChar char="•"/>
                <a:defRPr sz="2000" b="1">
                  <a:solidFill>
                    <a:srgbClr val="134183"/>
                  </a:solidFill>
                  <a:latin typeface="Arial" charset="0"/>
                </a:defRPr>
              </a:lvl2pPr>
              <a:lvl3pPr marL="1143000" indent="-228600" defTabSz="762000">
                <a:lnSpc>
                  <a:spcPct val="110000"/>
                </a:lnSpc>
                <a:spcBef>
                  <a:spcPct val="10000"/>
                </a:spcBef>
                <a:spcAft>
                  <a:spcPct val="15000"/>
                </a:spcAft>
                <a:buClr>
                  <a:schemeClr val="bg2"/>
                </a:buClr>
                <a:buChar char="•"/>
                <a:defRPr sz="2400">
                  <a:solidFill>
                    <a:srgbClr val="134183"/>
                  </a:solidFill>
                  <a:latin typeface="Arial" charset="0"/>
                </a:defRPr>
              </a:lvl3pPr>
              <a:lvl4pPr marL="1600200" indent="-228600" defTabSz="762000">
                <a:spcBef>
                  <a:spcPct val="20000"/>
                </a:spcBef>
                <a:buChar char=" "/>
                <a:defRPr sz="1200">
                  <a:solidFill>
                    <a:schemeClr val="tx1"/>
                  </a:solidFill>
                  <a:latin typeface="Arial" charset="0"/>
                </a:defRPr>
              </a:lvl4pPr>
              <a:lvl5pPr marL="2057400" indent="-228600" defTabSz="762000">
                <a:spcBef>
                  <a:spcPct val="20000"/>
                </a:spcBef>
                <a:buChar char=" "/>
                <a:defRPr sz="1000">
                  <a:solidFill>
                    <a:schemeClr val="tx1"/>
                  </a:solidFill>
                  <a:latin typeface="Arial" charset="0"/>
                </a:defRPr>
              </a:lvl5pPr>
              <a:lvl6pPr marL="2514600" indent="-228600" defTabSz="762000" eaLnBrk="0" fontAlgn="base" hangingPunct="0">
                <a:spcBef>
                  <a:spcPct val="20000"/>
                </a:spcBef>
                <a:spcAft>
                  <a:spcPct val="0"/>
                </a:spcAft>
                <a:buChar char=" "/>
                <a:defRPr sz="1000">
                  <a:solidFill>
                    <a:schemeClr val="tx1"/>
                  </a:solidFill>
                  <a:latin typeface="Arial" charset="0"/>
                </a:defRPr>
              </a:lvl6pPr>
              <a:lvl7pPr marL="2971800" indent="-228600" defTabSz="762000" eaLnBrk="0" fontAlgn="base" hangingPunct="0">
                <a:spcBef>
                  <a:spcPct val="20000"/>
                </a:spcBef>
                <a:spcAft>
                  <a:spcPct val="0"/>
                </a:spcAft>
                <a:buChar char=" "/>
                <a:defRPr sz="1000">
                  <a:solidFill>
                    <a:schemeClr val="tx1"/>
                  </a:solidFill>
                  <a:latin typeface="Arial" charset="0"/>
                </a:defRPr>
              </a:lvl7pPr>
              <a:lvl8pPr marL="3429000" indent="-228600" defTabSz="762000" eaLnBrk="0" fontAlgn="base" hangingPunct="0">
                <a:spcBef>
                  <a:spcPct val="20000"/>
                </a:spcBef>
                <a:spcAft>
                  <a:spcPct val="0"/>
                </a:spcAft>
                <a:buChar char=" "/>
                <a:defRPr sz="1000">
                  <a:solidFill>
                    <a:schemeClr val="tx1"/>
                  </a:solidFill>
                  <a:latin typeface="Arial" charset="0"/>
                </a:defRPr>
              </a:lvl8pPr>
              <a:lvl9pPr marL="3886200" indent="-228600" defTabSz="762000" eaLnBrk="0" fontAlgn="base" hangingPunct="0">
                <a:spcBef>
                  <a:spcPct val="20000"/>
                </a:spcBef>
                <a:spcAft>
                  <a:spcPct val="0"/>
                </a:spcAft>
                <a:buChar char=" "/>
                <a:defRPr sz="1000">
                  <a:solidFill>
                    <a:schemeClr val="tx1"/>
                  </a:solidFill>
                  <a:latin typeface="Arial" charset="0"/>
                </a:defRPr>
              </a:lvl9pPr>
            </a:lstStyle>
            <a:p>
              <a:pPr algn="ctr">
                <a:lnSpc>
                  <a:spcPct val="90000"/>
                </a:lnSpc>
                <a:spcBef>
                  <a:spcPct val="0"/>
                </a:spcBef>
                <a:buClrTx/>
                <a:buFontTx/>
                <a:buNone/>
              </a:pPr>
              <a:r>
                <a:rPr lang="en-GB" altLang="en-US" sz="1800">
                  <a:solidFill>
                    <a:schemeClr val="tx1"/>
                  </a:solidFill>
                </a:rPr>
                <a:t>Primary</a:t>
              </a:r>
            </a:p>
            <a:p>
              <a:pPr algn="ctr">
                <a:lnSpc>
                  <a:spcPct val="90000"/>
                </a:lnSpc>
                <a:spcBef>
                  <a:spcPct val="0"/>
                </a:spcBef>
                <a:buClrTx/>
                <a:buFontTx/>
                <a:buNone/>
              </a:pPr>
              <a:r>
                <a:rPr lang="en-GB" altLang="en-US" sz="1800">
                  <a:solidFill>
                    <a:schemeClr val="tx1"/>
                  </a:solidFill>
                </a:rPr>
                <a:t>Key</a:t>
              </a:r>
            </a:p>
          </p:txBody>
        </p:sp>
      </p:grpSp>
      <p:sp>
        <p:nvSpPr>
          <p:cNvPr id="8199" name="Rectangle 17"/>
          <p:cNvSpPr>
            <a:spLocks noGrp="1" noChangeArrowheads="1"/>
          </p:cNvSpPr>
          <p:nvPr>
            <p:ph type="title"/>
          </p:nvPr>
        </p:nvSpPr>
        <p:spPr/>
        <p:txBody>
          <a:bodyPr/>
          <a:lstStyle/>
          <a:p>
            <a:r>
              <a:rPr lang="en-GB" altLang="en-US" dirty="0" smtClean="0"/>
              <a:t>Database Implementation</a:t>
            </a:r>
          </a:p>
        </p:txBody>
      </p:sp>
      <p:sp>
        <p:nvSpPr>
          <p:cNvPr id="8200" name="Rectangle 18"/>
          <p:cNvSpPr>
            <a:spLocks noGrp="1" noChangeArrowheads="1"/>
          </p:cNvSpPr>
          <p:nvPr>
            <p:ph idx="1"/>
          </p:nvPr>
        </p:nvSpPr>
        <p:spPr/>
        <p:txBody>
          <a:bodyPr/>
          <a:lstStyle/>
          <a:p>
            <a:r>
              <a:rPr lang="en-US" altLang="en-US" dirty="0" smtClean="0"/>
              <a:t>Referential Integrity</a:t>
            </a:r>
          </a:p>
        </p:txBody>
      </p:sp>
      <p:cxnSp>
        <p:nvCxnSpPr>
          <p:cNvPr id="3" name="Straight Connector 2"/>
          <p:cNvCxnSpPr>
            <a:stCxn id="8201" idx="3"/>
            <a:endCxn id="8205" idx="1"/>
          </p:cNvCxnSpPr>
          <p:nvPr/>
        </p:nvCxnSpPr>
        <p:spPr bwMode="auto">
          <a:xfrm flipV="1">
            <a:off x="3781425" y="2963069"/>
            <a:ext cx="1893888" cy="714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 name="TextBox 4"/>
          <p:cNvSpPr txBox="1"/>
          <p:nvPr/>
        </p:nvSpPr>
        <p:spPr>
          <a:xfrm>
            <a:off x="3781425" y="2691442"/>
            <a:ext cx="255198" cy="246221"/>
          </a:xfrm>
          <a:prstGeom prst="rect">
            <a:avLst/>
          </a:prstGeom>
          <a:noFill/>
        </p:spPr>
        <p:txBody>
          <a:bodyPr wrap="none" rtlCol="0">
            <a:spAutoFit/>
          </a:bodyPr>
          <a:lstStyle/>
          <a:p>
            <a:r>
              <a:rPr lang="en-GB" dirty="0" smtClean="0"/>
              <a:t>1</a:t>
            </a:r>
            <a:endParaRPr lang="en-GB" dirty="0"/>
          </a:p>
        </p:txBody>
      </p:sp>
      <p:sp>
        <p:nvSpPr>
          <p:cNvPr id="23" name="TextBox 22"/>
          <p:cNvSpPr txBox="1"/>
          <p:nvPr/>
        </p:nvSpPr>
        <p:spPr>
          <a:xfrm>
            <a:off x="5314065" y="2705818"/>
            <a:ext cx="375424" cy="246221"/>
          </a:xfrm>
          <a:prstGeom prst="rect">
            <a:avLst/>
          </a:prstGeom>
          <a:noFill/>
        </p:spPr>
        <p:txBody>
          <a:bodyPr wrap="none" rtlCol="0">
            <a:spAutoFit/>
          </a:bodyPr>
          <a:lstStyle/>
          <a:p>
            <a:r>
              <a:rPr lang="en-GB" dirty="0" smtClean="0"/>
              <a:t>0..*</a:t>
            </a:r>
            <a:endParaRPr lang="en-GB" dirty="0"/>
          </a:p>
        </p:txBody>
      </p:sp>
    </p:spTree>
    <p:custDataLst>
      <p:tags r:id="rId2"/>
    </p:custDataLst>
    <p:extLst>
      <p:ext uri="{BB962C8B-B14F-4D97-AF65-F5344CB8AC3E}">
        <p14:creationId xmlns:p14="http://schemas.microsoft.com/office/powerpoint/2010/main" val="871359309"/>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GB" altLang="en-US" dirty="0" smtClean="0"/>
              <a:t>Database Implementation</a:t>
            </a:r>
          </a:p>
        </p:txBody>
      </p:sp>
      <p:sp>
        <p:nvSpPr>
          <p:cNvPr id="10245" name="Rectangle 5"/>
          <p:cNvSpPr>
            <a:spLocks noGrp="1" noChangeArrowheads="1"/>
          </p:cNvSpPr>
          <p:nvPr>
            <p:ph idx="1"/>
          </p:nvPr>
        </p:nvSpPr>
        <p:spPr/>
        <p:txBody>
          <a:bodyPr/>
          <a:lstStyle/>
          <a:p>
            <a:r>
              <a:rPr lang="en-GB" altLang="en-US" dirty="0"/>
              <a:t>Referential constraints and </a:t>
            </a:r>
            <a:r>
              <a:rPr lang="en-GB" altLang="en-US" dirty="0" smtClean="0"/>
              <a:t>SQL</a:t>
            </a:r>
          </a:p>
          <a:p>
            <a:r>
              <a:rPr lang="en-GB" altLang="en-US" dirty="0" smtClean="0"/>
              <a:t>Any foreign key columns inserted or updated in a dependent table are checked against the parent table’s primary key</a:t>
            </a:r>
          </a:p>
          <a:p>
            <a:r>
              <a:rPr lang="en-GB" altLang="en-US" dirty="0" smtClean="0"/>
              <a:t>Any primary key columns updated or deleted in a parent table are checked for usage in the dependent table</a:t>
            </a:r>
          </a:p>
          <a:p>
            <a:r>
              <a:rPr lang="en-GB" altLang="en-US" dirty="0" smtClean="0"/>
              <a:t>SQL-92 and onwards supports </a:t>
            </a:r>
          </a:p>
          <a:p>
            <a:pPr lvl="1"/>
            <a:r>
              <a:rPr lang="en-GB" altLang="en-US" dirty="0" smtClean="0"/>
              <a:t>CASCADE</a:t>
            </a:r>
          </a:p>
          <a:p>
            <a:pPr lvl="1"/>
            <a:r>
              <a:rPr lang="en-GB" altLang="en-US" dirty="0" smtClean="0"/>
              <a:t>SET DEFAULT </a:t>
            </a:r>
          </a:p>
          <a:p>
            <a:pPr lvl="1"/>
            <a:r>
              <a:rPr lang="en-GB" altLang="en-US" dirty="0" smtClean="0"/>
              <a:t>SET NULL</a:t>
            </a:r>
          </a:p>
          <a:p>
            <a:pPr lvl="1"/>
            <a:r>
              <a:rPr lang="en-GB" altLang="en-US" dirty="0" smtClean="0"/>
              <a:t>NO ACTION (RESTRICT)</a:t>
            </a:r>
          </a:p>
        </p:txBody>
      </p:sp>
    </p:spTree>
    <p:custDataLst>
      <p:tags r:id="rId1"/>
    </p:custDataLst>
    <p:extLst>
      <p:ext uri="{BB962C8B-B14F-4D97-AF65-F5344CB8AC3E}">
        <p14:creationId xmlns:p14="http://schemas.microsoft.com/office/powerpoint/2010/main" val="1262711216"/>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NDEXTERMS" val="[Referential Integrity][Referential Constraints][Constraints:RI]"/>
  <p:tag name="QAREF" val="567"/>
</p:tagLst>
</file>

<file path=ppt/tags/tag10.xml><?xml version="1.0" encoding="utf-8"?>
<p:tagLst xmlns:a="http://schemas.openxmlformats.org/drawingml/2006/main" xmlns:r="http://schemas.openxmlformats.org/officeDocument/2006/relationships" xmlns:p="http://schemas.openxmlformats.org/presentationml/2006/main">
  <p:tag name="COMMENTS" val="[RI summary page]"/>
  <p:tag name="QAREF" val="577"/>
</p:tagLst>
</file>

<file path=ppt/tags/tag2.xml><?xml version="1.0" encoding="utf-8"?>
<p:tagLst xmlns:a="http://schemas.openxmlformats.org/drawingml/2006/main" xmlns:r="http://schemas.openxmlformats.org/officeDocument/2006/relationships" xmlns:p="http://schemas.openxmlformats.org/presentationml/2006/main">
  <p:tag name="COMMENTS" val="[Needs 569 following]"/>
  <p:tag name="INDEXTERMS" val="[Referential Integrity][Referential Constraints][Constraints:RI]"/>
  <p:tag name="QAREF" val="568"/>
</p:tagLst>
</file>

<file path=ppt/tags/tag3.xml><?xml version="1.0" encoding="utf-8"?>
<p:tagLst xmlns:a="http://schemas.openxmlformats.org/drawingml/2006/main" xmlns:r="http://schemas.openxmlformats.org/officeDocument/2006/relationships" xmlns:p="http://schemas.openxmlformats.org/presentationml/2006/main">
  <p:tag name="INDEXTERMS" val="[Referential Integrity:Implementation][Referential Integrity:Procedural][Referential Integrity:Declarative][Procedural RI][Declarative RI]"/>
  <p:tag name="QAREF" val="575"/>
</p:tagLst>
</file>

<file path=ppt/tags/tag4.xml><?xml version="1.0" encoding="utf-8"?>
<p:tagLst xmlns:a="http://schemas.openxmlformats.org/drawingml/2006/main" xmlns:r="http://schemas.openxmlformats.org/officeDocument/2006/relationships" xmlns:p="http://schemas.openxmlformats.org/presentationml/2006/main">
  <p:tag name="INDEXTERMS" val="[Cascade Delete][Delete:Cascade]"/>
  <p:tag name="QAREF" val="570"/>
</p:tagLst>
</file>

<file path=ppt/tags/tag5.xml><?xml version="1.0" encoding="utf-8"?>
<p:tagLst xmlns:a="http://schemas.openxmlformats.org/drawingml/2006/main" xmlns:r="http://schemas.openxmlformats.org/officeDocument/2006/relationships" xmlns:p="http://schemas.openxmlformats.org/presentationml/2006/main">
  <p:tag name="INDEXTERMS" val="[Delete:Set Null][Set Null on deletion][Delete:Set Default][Set Default on deletion][Default, setting on deletion]"/>
  <p:tag name="QAREF" val="571"/>
</p:tagLst>
</file>

<file path=ppt/tags/tag6.xml><?xml version="1.0" encoding="utf-8"?>
<p:tagLst xmlns:a="http://schemas.openxmlformats.org/drawingml/2006/main" xmlns:r="http://schemas.openxmlformats.org/officeDocument/2006/relationships" xmlns:p="http://schemas.openxmlformats.org/presentationml/2006/main">
  <p:tag name="INDEXTERMS" val="[Restrict][No Action][Delete:No action]"/>
  <p:tag name="QAREF" val="572"/>
</p:tagLst>
</file>

<file path=ppt/tags/tag7.xml><?xml version="1.0" encoding="utf-8"?>
<p:tagLst xmlns:a="http://schemas.openxmlformats.org/drawingml/2006/main" xmlns:r="http://schemas.openxmlformats.org/officeDocument/2006/relationships" xmlns:p="http://schemas.openxmlformats.org/presentationml/2006/main">
  <p:tag name="INDEXTERMS" val="[Restrict][Insert:No action]"/>
  <p:tag name="QAREF" val="573"/>
</p:tagLst>
</file>

<file path=ppt/tags/tag8.xml><?xml version="1.0" encoding="utf-8"?>
<p:tagLst xmlns:a="http://schemas.openxmlformats.org/drawingml/2006/main" xmlns:r="http://schemas.openxmlformats.org/officeDocument/2006/relationships" xmlns:p="http://schemas.openxmlformats.org/presentationml/2006/main">
  <p:tag name="INDEXTERMS" val="[Update]"/>
  <p:tag name="QAREF" val="574"/>
</p:tagLst>
</file>

<file path=ppt/tags/tag9.xml><?xml version="1.0" encoding="utf-8"?>
<p:tagLst xmlns:a="http://schemas.openxmlformats.org/drawingml/2006/main" xmlns:r="http://schemas.openxmlformats.org/officeDocument/2006/relationships" xmlns:p="http://schemas.openxmlformats.org/presentationml/2006/main">
  <p:tag name="INDEXTERMS" val="[CREATE and RI][Referential Integrity:On Create]"/>
  <p:tag name="QAREF" val="576"/>
</p:tagLst>
</file>

<file path=ppt/theme/theme1.xml><?xml version="1.0" encoding="utf-8"?>
<a:theme xmlns:a="http://schemas.openxmlformats.org/drawingml/2006/main" name="QA-IQSwooshPresentationtemplate">
  <a:themeElements>
    <a:clrScheme name="QA-IQSwooshPresentationtemplate 1">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E1E1FF"/>
      </a:hlink>
      <a:folHlink>
        <a:srgbClr val="F0C8FF"/>
      </a:folHlink>
    </a:clrScheme>
    <a:fontScheme name="QA-IQSwooshPresentation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Arial" charset="0"/>
          </a:defRPr>
        </a:defPPr>
      </a:lstStyle>
    </a:lnDef>
  </a:objectDefaults>
  <a:extraClrSchemeLst>
    <a:extraClrScheme>
      <a:clrScheme name="QA-IQSwooshPresentationtemplate 1">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E1E1FF"/>
        </a:hlink>
        <a:folHlink>
          <a:srgbClr val="F0C8FF"/>
        </a:folHlink>
      </a:clrScheme>
      <a:clrMap bg1="lt1" tx1="dk1" bg2="lt2" tx2="dk2" accent1="accent1" accent2="accent2" accent3="accent3" accent4="accent4" accent5="accent5" accent6="accent6" hlink="hlink" folHlink="folHlink"/>
    </a:extraClrScheme>
    <a:extraClrScheme>
      <a:clrScheme name="QA-IQSwooshPresentationtemplate 2">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000099"/>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equenceNumber xmlns="DB50072A-7039-48D1-BE98-A78765CF45BE">1</SequenceNumber>
    <IsBuildFile xmlns="DB50072A-7039-48D1-BE98-A78765CF45BE" xsi:nil="true"/>
    <BookTypeField0 xmlns="DB50072A-7039-48D1-BE98-A78765CF45BE">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documentManagement>
</p:properties>
</file>

<file path=customXml/item2.xml><?xml version="1.0" encoding="utf-8"?>
<ct:contentTypeSchema xmlns:ct="http://schemas.microsoft.com/office/2006/metadata/contentType" xmlns:ma="http://schemas.microsoft.com/office/2006/metadata/properties/metaAttributes" ct:_="" ma:_="" ma:contentTypeName="Courseware" ma:contentTypeID="0x010100F0967B7CEE8D417F966757887D9466FB004D30D90CA6C7914D9700951C50109C94" ma:contentTypeVersion="0" ma:contentTypeDescription="Base content type which represents courseware documents" ma:contentTypeScope="" ma:versionID="348c1a288a9542810d38cd40f0edbf16">
  <xsd:schema xmlns:xsd="http://www.w3.org/2001/XMLSchema" xmlns:xs="http://www.w3.org/2001/XMLSchema" xmlns:p="http://schemas.microsoft.com/office/2006/metadata/properties" xmlns:ns2="DB50072A-7039-48D1-BE98-A78765CF45BE" targetNamespace="http://schemas.microsoft.com/office/2006/metadata/properties" ma:root="true" ma:fieldsID="3cbaf954b4aa73e0937dd1d705c46190" ns2:_="">
    <xsd:import namespace="DB50072A-7039-48D1-BE98-A78765CF45BE"/>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50072A-7039-48D1-BE98-A78765CF45BE"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69D443-D5AC-4B37-A4D7-826FD475A82B}">
  <ds:schemaRefs>
    <ds:schemaRef ds:uri="http://schemas.microsoft.com/office/2006/metadata/properties"/>
    <ds:schemaRef ds:uri="http://schemas.microsoft.com/office/infopath/2007/PartnerControls"/>
    <ds:schemaRef ds:uri="DB50072A-7039-48D1-BE98-A78765CF45BE"/>
  </ds:schemaRefs>
</ds:datastoreItem>
</file>

<file path=customXml/itemProps2.xml><?xml version="1.0" encoding="utf-8"?>
<ds:datastoreItem xmlns:ds="http://schemas.openxmlformats.org/officeDocument/2006/customXml" ds:itemID="{3DA7E82D-314D-4097-B067-000238879D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50072A-7039-48D1-BE98-A78765CF45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CBF24E6-50C5-4BEC-8E5A-42C715131E0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7116</TotalTime>
  <Words>10546</Words>
  <Application>Microsoft Office PowerPoint</Application>
  <PresentationFormat>On-screen Show (4:3)</PresentationFormat>
  <Paragraphs>1740</Paragraphs>
  <Slides>115</Slides>
  <Notes>115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115</vt:i4>
      </vt:variant>
    </vt:vector>
  </HeadingPairs>
  <TitlesOfParts>
    <vt:vector size="122" baseType="lpstr">
      <vt:lpstr>Arial</vt:lpstr>
      <vt:lpstr>Book Antiqua</vt:lpstr>
      <vt:lpstr>Helvetica</vt:lpstr>
      <vt:lpstr>Times New Roman</vt:lpstr>
      <vt:lpstr>Wingdings</vt:lpstr>
      <vt:lpstr>QA-IQSwooshPresentationtemplate</vt:lpstr>
      <vt:lpstr>Worksheet</vt:lpstr>
      <vt:lpstr>Introduction to Database design concepts</vt:lpstr>
      <vt:lpstr>C&amp;G 409 Database Design Concepts.</vt:lpstr>
      <vt:lpstr>Contents</vt:lpstr>
      <vt:lpstr>Course introduction</vt:lpstr>
      <vt:lpstr>Contents</vt:lpstr>
      <vt:lpstr>History and background</vt:lpstr>
      <vt:lpstr>History and background</vt:lpstr>
      <vt:lpstr>History and background</vt:lpstr>
      <vt:lpstr>History and background</vt:lpstr>
      <vt:lpstr>History and background</vt:lpstr>
      <vt:lpstr>History and background</vt:lpstr>
      <vt:lpstr>History and background</vt:lpstr>
      <vt:lpstr>History and background</vt:lpstr>
      <vt:lpstr>History and background</vt:lpstr>
      <vt:lpstr>History and background</vt:lpstr>
      <vt:lpstr>History and background</vt:lpstr>
      <vt:lpstr>History and background</vt:lpstr>
      <vt:lpstr>History and background</vt:lpstr>
      <vt:lpstr>Contents</vt:lpstr>
      <vt:lpstr>Conceptual design</vt:lpstr>
      <vt:lpstr>Conceptual design</vt:lpstr>
      <vt:lpstr>Conceptual design</vt:lpstr>
      <vt:lpstr>Conceptual design</vt:lpstr>
      <vt:lpstr>Conceptual design</vt:lpstr>
      <vt:lpstr>Conceptual design</vt:lpstr>
      <vt:lpstr>Conceptual design</vt:lpstr>
      <vt:lpstr>Conceptual design</vt:lpstr>
      <vt:lpstr>Conceptual design</vt:lpstr>
      <vt:lpstr>Conceptual design</vt:lpstr>
      <vt:lpstr>Conceptual design</vt:lpstr>
      <vt:lpstr>Conceptual design</vt:lpstr>
      <vt:lpstr>Conceptual design</vt:lpstr>
      <vt:lpstr>Conceptual design</vt:lpstr>
      <vt:lpstr>Conceptual design</vt:lpstr>
      <vt:lpstr>Conceptual design</vt:lpstr>
      <vt:lpstr>Conceptual design</vt:lpstr>
      <vt:lpstr>Conceptual design</vt:lpstr>
      <vt:lpstr>Conceptual design</vt:lpstr>
      <vt:lpstr>Conceptual design</vt:lpstr>
      <vt:lpstr>Conceptual design</vt:lpstr>
      <vt:lpstr>Conceptual design</vt:lpstr>
      <vt:lpstr>Conceptual design</vt:lpstr>
      <vt:lpstr>Conceptual design</vt:lpstr>
      <vt:lpstr>Conceptual design</vt:lpstr>
      <vt:lpstr>Conceptual design</vt:lpstr>
      <vt:lpstr>Conceptual design</vt:lpstr>
      <vt:lpstr>Conceptual design</vt:lpstr>
      <vt:lpstr>Conceptual design</vt:lpstr>
      <vt:lpstr>Conceptual design</vt:lpstr>
      <vt:lpstr>Conceptual design</vt:lpstr>
      <vt:lpstr>Conceptual design</vt:lpstr>
      <vt:lpstr>Conceptual design</vt:lpstr>
      <vt:lpstr>Conceptual design</vt:lpstr>
      <vt:lpstr>Conceptual design</vt:lpstr>
      <vt:lpstr>Conceptual design</vt:lpstr>
      <vt:lpstr>Conceptual design</vt:lpstr>
      <vt:lpstr>Conceptual design</vt:lpstr>
      <vt:lpstr>Conceptual design - TOP DOWN APPROACH</vt:lpstr>
      <vt:lpstr>Contents</vt:lpstr>
      <vt:lpstr>Logical design - BOTTOM UP APPROACH</vt:lpstr>
      <vt:lpstr>Logical design</vt:lpstr>
      <vt:lpstr>Logical design</vt:lpstr>
      <vt:lpstr>Logical design</vt:lpstr>
      <vt:lpstr>Logical design</vt:lpstr>
      <vt:lpstr>Logical design</vt:lpstr>
      <vt:lpstr>Logical design</vt:lpstr>
      <vt:lpstr>Logical design</vt:lpstr>
      <vt:lpstr>Logical design</vt:lpstr>
      <vt:lpstr>Logical design</vt:lpstr>
      <vt:lpstr>Logical design</vt:lpstr>
      <vt:lpstr>Logical design</vt:lpstr>
      <vt:lpstr>Logical design</vt:lpstr>
      <vt:lpstr>Logical design – BOTTOM UP APPROACH</vt:lpstr>
      <vt:lpstr>Contents</vt:lpstr>
      <vt:lpstr>Physical design</vt:lpstr>
      <vt:lpstr>Physical design</vt:lpstr>
      <vt:lpstr>Physical design</vt:lpstr>
      <vt:lpstr>Physical design</vt:lpstr>
      <vt:lpstr>Physical design</vt:lpstr>
      <vt:lpstr>Physical design</vt:lpstr>
      <vt:lpstr>Physical design</vt:lpstr>
      <vt:lpstr>Physical design</vt:lpstr>
      <vt:lpstr>Physical design</vt:lpstr>
      <vt:lpstr>Physical design</vt:lpstr>
      <vt:lpstr>Physical design</vt:lpstr>
      <vt:lpstr>Physical design</vt:lpstr>
      <vt:lpstr>Physical design</vt:lpstr>
      <vt:lpstr>Physical design</vt:lpstr>
      <vt:lpstr>Physical design</vt:lpstr>
      <vt:lpstr>Physical design</vt:lpstr>
      <vt:lpstr>Physical design</vt:lpstr>
      <vt:lpstr>Physical design</vt:lpstr>
      <vt:lpstr>Physical design</vt:lpstr>
      <vt:lpstr>Physical design</vt:lpstr>
      <vt:lpstr>Physical design</vt:lpstr>
      <vt:lpstr>Physical design</vt:lpstr>
      <vt:lpstr>Contents</vt:lpstr>
      <vt:lpstr>Database Implementation</vt:lpstr>
      <vt:lpstr>Database Implementation</vt:lpstr>
      <vt:lpstr>Database Implementation</vt:lpstr>
      <vt:lpstr>Database implementation</vt:lpstr>
      <vt:lpstr>Database Implementation</vt:lpstr>
      <vt:lpstr>Database Implementation</vt:lpstr>
      <vt:lpstr>Database Implementation</vt:lpstr>
      <vt:lpstr>Database Implementation</vt:lpstr>
      <vt:lpstr>Database Implementation</vt:lpstr>
      <vt:lpstr>Database Implementation</vt:lpstr>
      <vt:lpstr>Physical design</vt:lpstr>
      <vt:lpstr>Summary</vt:lpstr>
      <vt:lpstr>Contents</vt:lpstr>
      <vt:lpstr>Case study</vt:lpstr>
      <vt:lpstr>Contents</vt:lpstr>
      <vt:lpstr>C&amp;G 409 Database Design Concepts</vt:lpstr>
      <vt:lpstr>Contents</vt:lpstr>
      <vt:lpstr>Further reading.</vt:lpstr>
    </vt:vector>
  </TitlesOfParts>
  <Company>QA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Modelling</dc:title>
  <dc:creator>QA Ltd</dc:creator>
  <cp:keywords/>
  <dc:description/>
  <cp:lastModifiedBy>student</cp:lastModifiedBy>
  <cp:revision>575</cp:revision>
  <dcterms:created xsi:type="dcterms:W3CDTF">2008-02-15T11:31:17Z</dcterms:created>
  <dcterms:modified xsi:type="dcterms:W3CDTF">2018-05-14T08:30:09Z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0x010100F0967B7CEE8D417F966757887D9466FB004D30D90CA6C7914D9700951C50109C94</vt:lpwstr>
  </property>
  <property fmtid="{D5CDD505-2E9C-101B-9397-08002B2CF9AE}" pid="3" name="BrandingStandard">
    <vt:lpwstr/>
  </property>
  <property fmtid="{D5CDD505-2E9C-101B-9397-08002B2CF9AE}" pid="4" name="Difficulty">
    <vt:lpwstr/>
  </property>
  <property fmtid="{D5CDD505-2E9C-101B-9397-08002B2CF9AE}" pid="5" name="Duration">
    <vt:lpwstr/>
  </property>
  <property fmtid="{D5CDD505-2E9C-101B-9397-08002B2CF9AE}" pid="6" name="Practice Name">
    <vt:lpwstr/>
  </property>
  <property fmtid="{D5CDD505-2E9C-101B-9397-08002B2CF9AE}" pid="7" name="xd_Signature">
    <vt:bool>false</vt:bool>
  </property>
  <property fmtid="{D5CDD505-2E9C-101B-9397-08002B2CF9AE}" pid="8" name="xd_ProgID">
    <vt:lpwstr/>
  </property>
  <property fmtid="{D5CDD505-2E9C-101B-9397-08002B2CF9AE}" pid="9" name="DocumentSetDescription">
    <vt:lpwstr/>
  </property>
  <property fmtid="{D5CDD505-2E9C-101B-9397-08002B2CF9AE}" pid="10" name="_dlc_DocId">
    <vt:lpwstr/>
  </property>
  <property fmtid="{D5CDD505-2E9C-101B-9397-08002B2CF9AE}" pid="11" name="_dlc_Exempt">
    <vt:bool>false</vt:bool>
  </property>
  <property fmtid="{D5CDD505-2E9C-101B-9397-08002B2CF9AE}" pid="12" name="wic_System_Copyright">
    <vt:lpwstr/>
  </property>
  <property fmtid="{D5CDD505-2E9C-101B-9397-08002B2CF9AE}" pid="13" name="_SourceUrl">
    <vt:lpwstr/>
  </property>
  <property fmtid="{D5CDD505-2E9C-101B-9397-08002B2CF9AE}" pid="14" name="_SharedFileIndex">
    <vt:lpwstr/>
  </property>
  <property fmtid="{D5CDD505-2E9C-101B-9397-08002B2CF9AE}" pid="15" name="Owner Name">
    <vt:lpwstr/>
  </property>
  <property fmtid="{D5CDD505-2E9C-101B-9397-08002B2CF9AE}" pid="16" name="CompanyName">
    <vt:lpwstr/>
  </property>
  <property fmtid="{D5CDD505-2E9C-101B-9397-08002B2CF9AE}" pid="17" name="_dlc_DocIdUrl">
    <vt:lpwstr/>
  </property>
  <property fmtid="{D5CDD505-2E9C-101B-9397-08002B2CF9AE}" pid="18" name="TemplateUrl">
    <vt:lpwstr/>
  </property>
  <property fmtid="{D5CDD505-2E9C-101B-9397-08002B2CF9AE}" pid="19" name="DepartmentName">
    <vt:lpwstr/>
  </property>
  <property fmtid="{D5CDD505-2E9C-101B-9397-08002B2CF9AE}" pid="20" name="CourseCode">
    <vt:lpwstr/>
  </property>
  <property fmtid="{D5CDD505-2E9C-101B-9397-08002B2CF9AE}" pid="21" name="_dlc_DocIdPersistId">
    <vt:bool>false</vt:bool>
  </property>
  <property fmtid="{D5CDD505-2E9C-101B-9397-08002B2CF9AE}" pid="22" name="vti_imgdate">
    <vt:lpwstr/>
  </property>
  <property fmtid="{D5CDD505-2E9C-101B-9397-08002B2CF9AE}" pid="23" name="BookType">
    <vt:lpwstr>3</vt:lpwstr>
  </property>
</Properties>
</file>