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761" r:id="rId2"/>
  </p:sldMasterIdLst>
  <p:notesMasterIdLst>
    <p:notesMasterId r:id="rId30"/>
  </p:notesMasterIdLst>
  <p:handoutMasterIdLst>
    <p:handoutMasterId r:id="rId31"/>
  </p:handoutMasterIdLst>
  <p:sldIdLst>
    <p:sldId id="264" r:id="rId3"/>
    <p:sldId id="270" r:id="rId4"/>
    <p:sldId id="265" r:id="rId5"/>
    <p:sldId id="266" r:id="rId6"/>
    <p:sldId id="268" r:id="rId7"/>
    <p:sldId id="271" r:id="rId8"/>
    <p:sldId id="269" r:id="rId9"/>
    <p:sldId id="272" r:id="rId10"/>
    <p:sldId id="267" r:id="rId11"/>
    <p:sldId id="273" r:id="rId12"/>
    <p:sldId id="275" r:id="rId13"/>
    <p:sldId id="276" r:id="rId14"/>
    <p:sldId id="277" r:id="rId15"/>
    <p:sldId id="283" r:id="rId16"/>
    <p:sldId id="284" r:id="rId17"/>
    <p:sldId id="281" r:id="rId18"/>
    <p:sldId id="285" r:id="rId19"/>
    <p:sldId id="282" r:id="rId20"/>
    <p:sldId id="274" r:id="rId21"/>
    <p:sldId id="280" r:id="rId22"/>
    <p:sldId id="278" r:id="rId23"/>
    <p:sldId id="279" r:id="rId24"/>
    <p:sldId id="287" r:id="rId25"/>
    <p:sldId id="286" r:id="rId26"/>
    <p:sldId id="288" r:id="rId27"/>
    <p:sldId id="289" r:id="rId28"/>
    <p:sldId id="256" r:id="rId29"/>
  </p:sldIdLst>
  <p:sldSz cx="9144000" cy="5143500" type="screen16x9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rgbClr val="00509A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21">
          <p15:clr>
            <a:srgbClr val="A4A3A4"/>
          </p15:clr>
        </p15:guide>
        <p15:guide id="2" orient="horz" pos="3106">
          <p15:clr>
            <a:srgbClr val="A4A3A4"/>
          </p15:clr>
        </p15:guide>
        <p15:guide id="3" orient="horz" pos="2970">
          <p15:clr>
            <a:srgbClr val="A4A3A4"/>
          </p15:clr>
        </p15:guide>
        <p15:guide id="4" orient="horz" pos="486">
          <p15:clr>
            <a:srgbClr val="A4A3A4"/>
          </p15:clr>
        </p15:guide>
        <p15:guide id="5" pos="2880">
          <p15:clr>
            <a:srgbClr val="A4A3A4"/>
          </p15:clr>
        </p15:guide>
        <p15:guide id="6" pos="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9A"/>
    <a:srgbClr val="ED7C30"/>
    <a:srgbClr val="005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6" autoAdjust="0"/>
    <p:restoredTop sz="94660"/>
  </p:normalViewPr>
  <p:slideViewPr>
    <p:cSldViewPr>
      <p:cViewPr>
        <p:scale>
          <a:sx n="50" d="100"/>
          <a:sy n="50" d="100"/>
        </p:scale>
        <p:origin x="1824" y="1230"/>
      </p:cViewPr>
      <p:guideLst>
        <p:guide orient="horz" pos="1121"/>
        <p:guide orient="horz" pos="3106"/>
        <p:guide orient="horz" pos="2970"/>
        <p:guide orient="horz" pos="486"/>
        <p:guide pos="2880"/>
        <p:guide pos="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3FCAA6F-A638-FE4F-ADDF-8575B74D081B}" type="datetime1">
              <a:rPr lang="fr-FR"/>
              <a:pPr>
                <a:defRPr/>
              </a:pPr>
              <a:t>05/03/2025</a:t>
            </a:fld>
            <a:endParaRPr lang="fr-F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AEC2C2B-2495-B448-8641-318A4CE4F38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0038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fld id="{61DCB9A4-1EA8-3640-83BB-3834C7EEC8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538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DCB9A4-1EA8-3640-83BB-3834C7EEC8B7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56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" y="1978546"/>
            <a:ext cx="7658100" cy="857250"/>
          </a:xfrm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fr-FR" noProof="0" dirty="0"/>
              <a:t>Cliquez et modifiez le titre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" y="2931790"/>
            <a:ext cx="8049716" cy="131445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noProof="0" dirty="0"/>
              <a:t>Cliquez pour modifier le style des sous-titres du masque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2B04C-38D0-FF45-91F5-19D3972525C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7" name="Image 4" descr="Logo One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88" y="361950"/>
            <a:ext cx="3751262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2" descr="Logo RF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6363"/>
            <a:ext cx="1409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96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A940F-E620-444E-AC93-2F500932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26F8AE-AC49-4CED-B92B-8BC6547D5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474BCF-E9F8-4CE4-B117-A2BD577D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4433-3677-4A90-85FF-17E4FE899B78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F21F68-820A-4DBC-B6B2-D63152BE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7F00E2-28F1-4ECC-8E7A-8DECC1DB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248C-8637-43DA-A525-B5CDC25EA5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14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F8992-B7F2-4791-AF8B-5D7E82E2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308354-11AD-470F-8CAD-8335B28AC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FD3C45-3380-4C64-8DF0-D47CFC27D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DF98BA-A156-46A4-9F5C-F1424034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4433-3677-4A90-85FF-17E4FE899B78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6DF794-A780-4A5D-8292-81714DD5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9BD974-9FA9-47C9-9F54-3AA36231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248C-8637-43DA-A525-B5CDC25EA5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086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F3E15-1990-4D80-87BE-C4636EAA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E58AE8-D47B-4D2B-B36E-87C87D461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5AF057-50AD-407D-B49A-B92D7AD55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8277FC-5A67-4736-8295-2E7F4684E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1A29C3-93E1-4BCB-BB4C-A11A81761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F9632B-7F32-4724-9D2B-D4C011F0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4433-3677-4A90-85FF-17E4FE899B78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A95492-DB3F-4401-B37C-99DF94D1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46968A-5BBD-4009-90EE-43BA6B29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248C-8637-43DA-A525-B5CDC25EA5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410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71576-E1DD-4C8C-BB2E-F5FB2DD4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97E5E-8974-498B-9F8F-4E5C27B8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4433-3677-4A90-85FF-17E4FE899B78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765BBC-1663-4053-806D-FD781175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DE236-48CD-4C9A-AD09-075FABA4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248C-8637-43DA-A525-B5CDC25EA5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88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6777ED-8156-4204-BBF0-EB0C9A3B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4433-3677-4A90-85FF-17E4FE899B78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63BB2E-4E56-4B9A-9504-2630B442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561B2C-3010-48FD-B3E7-84A36C98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248C-8637-43DA-A525-B5CDC25EA5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173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EA069-515B-4884-8D8D-680C8962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E1E941-B8B7-4779-8CAD-861357AB4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363AE4-9DAA-4F4C-8F22-3114EA043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940275-3DD0-4C3F-9797-2CDD25A5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4433-3677-4A90-85FF-17E4FE899B78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1A7F24-0D8E-4942-9904-0E916BDF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2AE612-F160-41A4-9847-3E7FF2B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248C-8637-43DA-A525-B5CDC25EA5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763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97141-72B0-47A9-B317-A2A04BEC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06144BC-D09D-4670-8D2C-93008CA72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0B0D87-14A7-4D12-BB2F-93D835133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121E24-E7F8-4FCC-8D2C-B7410AC1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4433-3677-4A90-85FF-17E4FE899B78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27C78B-92FC-439C-99B0-97267102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FAF2F-1BAB-4A52-A37D-3754FAD7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248C-8637-43DA-A525-B5CDC25EA5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19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646E1-F765-4E2B-AD0A-A0693628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5678CB-6F64-4FC4-A394-D044BA7BE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DCCAD8-9DA9-4234-875F-8079BCBA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4433-3677-4A90-85FF-17E4FE899B78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E2A322-E045-4282-BB14-99C9E1F0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782B7E-1744-4F48-B32B-2AE32891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248C-8637-43DA-A525-B5CDC25EA5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062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7722C4-40BE-4E9F-9AD9-7899512E4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F5C748-598B-4596-8B5D-6D78C9360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80FE7-468F-4E0F-9B87-9AC6CAAA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4433-3677-4A90-85FF-17E4FE899B78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8AF09D-026A-4047-BB97-87FC119D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C16380-12EE-4751-8E10-E3C810C0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248C-8637-43DA-A525-B5CDC25EA5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12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DFC2C-F9B9-0445-A511-DA4552EF3E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0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souligné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DFC2C-F9B9-0445-A511-DA4552EF3E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cxnSp>
        <p:nvCxnSpPr>
          <p:cNvPr id="6" name="Connecteur droit 5"/>
          <p:cNvCxnSpPr/>
          <p:nvPr userDrawn="1"/>
        </p:nvCxnSpPr>
        <p:spPr bwMode="auto">
          <a:xfrm>
            <a:off x="266700" y="789552"/>
            <a:ext cx="8877300" cy="0"/>
          </a:xfrm>
          <a:prstGeom prst="line">
            <a:avLst/>
          </a:prstGeom>
          <a:noFill/>
          <a:ln w="9525" cap="flat" cmpd="sng" algn="ctr">
            <a:solidFill>
              <a:srgbClr val="114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2643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ch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F0CAB2-14CD-3845-84B5-C89C4150BDD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86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769144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566E1-232C-D047-AF81-68BEABEA37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275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65F9C-858D-DB4A-B718-B4541E46460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91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877300" cy="769144"/>
          </a:xfrm>
        </p:spPr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6CDF6-4C5A-C046-92B8-1E376BA69C0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9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1088D2-EDD5-4BD1-AAEC-FE75B578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270783-EB6C-4AE7-9DBB-D6B74E665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BE83C8-EFF3-4990-8E14-D615983E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4433-3677-4A90-85FF-17E4FE899B78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3BC7B5-6185-4D5B-96AF-79CBF0A6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191430-DABA-4C71-B874-463ADCF9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248C-8637-43DA-A525-B5CDC25EA5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7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E617C-916E-4FE3-9A7A-41B173DF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175DF5-2D7E-4EF1-9301-6B4DFE1C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EB9EF3-04AD-4F3C-8634-53F4BF6A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4433-3677-4A90-85FF-17E4FE899B78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87025B-84C7-4AC9-A421-08091C1E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173C8E-581B-4AA8-AE11-BF6FEFD7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248C-8637-43DA-A525-B5CDC25EA5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00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" y="0"/>
            <a:ext cx="8788400" cy="76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275160"/>
            <a:ext cx="7772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4634830"/>
            <a:ext cx="762000" cy="50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cs typeface="Geneva" charset="0"/>
              </a:defRPr>
            </a:lvl1pPr>
          </a:lstStyle>
          <a:p>
            <a:pPr>
              <a:defRPr/>
            </a:pPr>
            <a:fld id="{99F0CAB2-14CD-3845-84B5-C89C4150BDD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43808" y="4731990"/>
            <a:ext cx="5616624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pic>
        <p:nvPicPr>
          <p:cNvPr id="9" name="Image 4" descr="Logo Onera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4724400"/>
            <a:ext cx="147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21" descr="Logo RF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4643438"/>
            <a:ext cx="5492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necteur droit 10"/>
          <p:cNvCxnSpPr/>
          <p:nvPr userDrawn="1"/>
        </p:nvCxnSpPr>
        <p:spPr bwMode="auto">
          <a:xfrm>
            <a:off x="266700" y="4643438"/>
            <a:ext cx="8877300" cy="0"/>
          </a:xfrm>
          <a:prstGeom prst="line">
            <a:avLst/>
          </a:prstGeom>
          <a:noFill/>
          <a:ln w="9525" cap="flat" cmpd="sng" algn="ctr">
            <a:solidFill>
              <a:srgbClr val="11489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0" r:id="rId2"/>
    <p:sldLayoutId id="2147483760" r:id="rId3"/>
    <p:sldLayoutId id="2147483758" r:id="rId4"/>
    <p:sldLayoutId id="2147483741" r:id="rId5"/>
    <p:sldLayoutId id="2147483742" r:id="rId6"/>
    <p:sldLayoutId id="2147483743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Genev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Genev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Genev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509A"/>
          </a:solidFill>
          <a:latin typeface="Arial" charset="0"/>
          <a:ea typeface="ＭＳ Ｐゴシック" charset="0"/>
          <a:cs typeface="Genev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Geneva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Geneva" charset="0"/>
          <a:cs typeface="+mn-cs"/>
        </a:defRPr>
      </a:lvl4pPr>
      <a:lvl5pPr marL="1971675" indent="-1793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Geneva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33A9A1-4147-4658-A6A1-25DE481A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56A92E-B277-4C36-926C-BB4A18B34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3CD2F5-4F8E-4C21-ACCD-CF11D38C3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34433-3677-4A90-85FF-17E4FE899B78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036B93-826D-4042-81DB-EBCE39BF3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8AB4C1-5D3F-4A96-8034-86101B8B7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248C-8637-43DA-A525-B5CDC25EA5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4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jean-didier.garaud@onera.f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igen.tuxfamily.org/dox/TopicUsingBlasLapack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r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</a:rPr>
              <a:t>OS 202 (groupe 2)</a:t>
            </a:r>
          </a:p>
        </p:txBody>
      </p:sp>
      <p:sp>
        <p:nvSpPr>
          <p:cNvPr id="15362" name="Sous-titre 7"/>
          <p:cNvSpPr>
            <a:spLocks noGrp="1"/>
          </p:cNvSpPr>
          <p:nvPr>
            <p:ph type="subTitle" idx="1"/>
          </p:nvPr>
        </p:nvSpPr>
        <p:spPr>
          <a:xfrm>
            <a:off x="266701" y="2769468"/>
            <a:ext cx="8050213" cy="1314450"/>
          </a:xfrm>
        </p:spPr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</a:rPr>
              <a:t>Jean-Didier Garaud</a:t>
            </a:r>
          </a:p>
          <a:p>
            <a:endParaRPr lang="fr-FR" dirty="0">
              <a:latin typeface="Arial" charset="0"/>
              <a:ea typeface="ＭＳ Ｐゴシック" charset="0"/>
            </a:endParaRPr>
          </a:p>
          <a:p>
            <a:endParaRPr lang="fr-FR" dirty="0">
              <a:latin typeface="Arial" charset="0"/>
              <a:ea typeface="ＭＳ Ｐゴシック" charset="0"/>
            </a:endParaRPr>
          </a:p>
        </p:txBody>
      </p:sp>
      <p:sp>
        <p:nvSpPr>
          <p:cNvPr id="5" name="ZoneTexte 1"/>
          <p:cNvSpPr txBox="1">
            <a:spLocks noChangeArrowheads="1"/>
          </p:cNvSpPr>
          <p:nvPr/>
        </p:nvSpPr>
        <p:spPr bwMode="auto">
          <a:xfrm>
            <a:off x="130176" y="4659982"/>
            <a:ext cx="890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09A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rgbClr val="00509A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rgbClr val="00509A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rgbClr val="00509A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rgbClr val="00509A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09A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09A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09A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09A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800" b="0" dirty="0">
                <a:solidFill>
                  <a:schemeClr val="bg2"/>
                </a:solidFill>
              </a:rPr>
              <a:t>Ce document est la propriété de l'ONERA. Il ne peut être communiqué à des tiers et/ou reproduit sans l'autorisation préalable écrite de l'ONERA, et son contenu ne peut être divulgué. </a:t>
            </a:r>
            <a:br>
              <a:rPr lang="fr-FR" sz="800" b="0" dirty="0">
                <a:solidFill>
                  <a:schemeClr val="bg2"/>
                </a:solidFill>
              </a:rPr>
            </a:br>
            <a:r>
              <a:rPr lang="fr-FR" sz="800" b="0" i="1" dirty="0">
                <a:solidFill>
                  <a:schemeClr val="bg2"/>
                </a:solidFill>
              </a:rPr>
              <a:t>This document and the information </a:t>
            </a:r>
            <a:r>
              <a:rPr lang="fr-FR" sz="800" b="0" i="1" dirty="0" err="1">
                <a:solidFill>
                  <a:schemeClr val="bg2"/>
                </a:solidFill>
              </a:rPr>
              <a:t>contained</a:t>
            </a:r>
            <a:r>
              <a:rPr lang="fr-FR" sz="800" b="0" i="1" dirty="0">
                <a:solidFill>
                  <a:schemeClr val="bg2"/>
                </a:solidFill>
              </a:rPr>
              <a:t> </a:t>
            </a:r>
            <a:r>
              <a:rPr lang="fr-FR" sz="800" b="0" i="1" dirty="0" err="1">
                <a:solidFill>
                  <a:schemeClr val="bg2"/>
                </a:solidFill>
              </a:rPr>
              <a:t>herein</a:t>
            </a:r>
            <a:r>
              <a:rPr lang="fr-FR" sz="800" b="0" i="1" dirty="0">
                <a:solidFill>
                  <a:schemeClr val="bg2"/>
                </a:solidFill>
              </a:rPr>
              <a:t> </a:t>
            </a:r>
            <a:r>
              <a:rPr lang="fr-FR" sz="800" b="0" i="1" dirty="0" err="1">
                <a:solidFill>
                  <a:schemeClr val="bg2"/>
                </a:solidFill>
              </a:rPr>
              <a:t>is</a:t>
            </a:r>
            <a:r>
              <a:rPr lang="fr-FR" sz="800" b="0" i="1" dirty="0">
                <a:solidFill>
                  <a:schemeClr val="bg2"/>
                </a:solidFill>
              </a:rPr>
              <a:t> </a:t>
            </a:r>
            <a:r>
              <a:rPr lang="fr-FR" sz="800" b="0" i="1" dirty="0" err="1">
                <a:solidFill>
                  <a:schemeClr val="bg2"/>
                </a:solidFill>
              </a:rPr>
              <a:t>proprietary</a:t>
            </a:r>
            <a:r>
              <a:rPr lang="fr-FR" sz="800" b="0" i="1" dirty="0">
                <a:solidFill>
                  <a:schemeClr val="bg2"/>
                </a:solidFill>
              </a:rPr>
              <a:t> information of ONERA and </a:t>
            </a:r>
            <a:r>
              <a:rPr lang="fr-FR" sz="800" b="0" i="1" dirty="0" err="1">
                <a:solidFill>
                  <a:schemeClr val="bg2"/>
                </a:solidFill>
              </a:rPr>
              <a:t>shall</a:t>
            </a:r>
            <a:r>
              <a:rPr lang="fr-FR" sz="800" b="0" i="1" dirty="0">
                <a:solidFill>
                  <a:schemeClr val="bg2"/>
                </a:solidFill>
              </a:rPr>
              <a:t> not </a:t>
            </a:r>
            <a:r>
              <a:rPr lang="fr-FR" sz="800" b="0" i="1" dirty="0" err="1">
                <a:solidFill>
                  <a:schemeClr val="bg2"/>
                </a:solidFill>
              </a:rPr>
              <a:t>be</a:t>
            </a:r>
            <a:r>
              <a:rPr lang="fr-FR" sz="800" b="0" i="1" dirty="0">
                <a:solidFill>
                  <a:schemeClr val="bg2"/>
                </a:solidFill>
              </a:rPr>
              <a:t> </a:t>
            </a:r>
            <a:r>
              <a:rPr lang="fr-FR" sz="800" b="0" i="1" dirty="0" err="1">
                <a:solidFill>
                  <a:schemeClr val="bg2"/>
                </a:solidFill>
              </a:rPr>
              <a:t>disclosed</a:t>
            </a:r>
            <a:r>
              <a:rPr lang="fr-FR" sz="800" b="0" i="1" dirty="0">
                <a:solidFill>
                  <a:schemeClr val="bg2"/>
                </a:solidFill>
              </a:rPr>
              <a:t> or </a:t>
            </a:r>
            <a:r>
              <a:rPr lang="fr-FR" sz="800" b="0" i="1" dirty="0" err="1">
                <a:solidFill>
                  <a:schemeClr val="bg2"/>
                </a:solidFill>
              </a:rPr>
              <a:t>reproduced</a:t>
            </a:r>
            <a:r>
              <a:rPr lang="fr-FR" sz="800" b="0" i="1" dirty="0">
                <a:solidFill>
                  <a:schemeClr val="bg2"/>
                </a:solidFill>
              </a:rPr>
              <a:t> </a:t>
            </a:r>
            <a:r>
              <a:rPr lang="fr-FR" sz="800" b="0" i="1" dirty="0" err="1">
                <a:solidFill>
                  <a:schemeClr val="bg2"/>
                </a:solidFill>
              </a:rPr>
              <a:t>without</a:t>
            </a:r>
            <a:r>
              <a:rPr lang="fr-FR" sz="800" b="0" i="1" dirty="0">
                <a:solidFill>
                  <a:schemeClr val="bg2"/>
                </a:solidFill>
              </a:rPr>
              <a:t> the </a:t>
            </a:r>
            <a:r>
              <a:rPr lang="fr-FR" sz="800" b="0" i="1" dirty="0" err="1">
                <a:solidFill>
                  <a:schemeClr val="bg2"/>
                </a:solidFill>
              </a:rPr>
              <a:t>prior</a:t>
            </a:r>
            <a:r>
              <a:rPr lang="fr-FR" sz="800" b="0" i="1" dirty="0">
                <a:solidFill>
                  <a:schemeClr val="bg2"/>
                </a:solidFill>
              </a:rPr>
              <a:t> </a:t>
            </a:r>
            <a:r>
              <a:rPr lang="fr-FR" sz="800" b="0" i="1" dirty="0" err="1">
                <a:solidFill>
                  <a:schemeClr val="bg2"/>
                </a:solidFill>
              </a:rPr>
              <a:t>authorization</a:t>
            </a:r>
            <a:r>
              <a:rPr lang="fr-FR" sz="800" b="0" i="1" dirty="0">
                <a:solidFill>
                  <a:schemeClr val="bg2"/>
                </a:solidFill>
              </a:rPr>
              <a:t> of ONERA.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853C9-238C-4894-BE15-8E95A529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Misc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106CD-8885-4FF6-BFB2-2CFD1135F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Produit mat – mat : l’an dernier on a donné un nom à </a:t>
            </a:r>
            <a:r>
              <a:rPr lang="fr-FR" sz="2400"/>
              <a:t>ce type d’algo.</a:t>
            </a:r>
          </a:p>
          <a:p>
            <a:r>
              <a:rPr lang="fr-FR" sz="2400" dirty="0"/>
              <a:t>Ecrire un programme </a:t>
            </a:r>
            <a:r>
              <a:rPr lang="fr-FR" sz="2400" dirty="0" err="1">
                <a:latin typeface="Consolas" panose="020B0609020204030204" pitchFamily="49" charset="0"/>
              </a:rPr>
              <a:t>perf_test</a:t>
            </a:r>
            <a:r>
              <a:rPr lang="fr-FR" sz="2400" dirty="0">
                <a:latin typeface="Consolas" panose="020B0609020204030204" pitchFamily="49" charset="0"/>
              </a:rPr>
              <a:t>[.py,.sh,…]</a:t>
            </a:r>
            <a:r>
              <a:rPr lang="fr-FR" sz="2400" dirty="0"/>
              <a:t> qui prend le tableau précédent et trace les 3 courbes de la planche précédente (vitesse, </a:t>
            </a:r>
            <a:r>
              <a:rPr lang="fr-FR" sz="2400" dirty="0" err="1"/>
              <a:t>speedup</a:t>
            </a:r>
            <a:r>
              <a:rPr lang="fr-FR" sz="2400" dirty="0"/>
              <a:t>, efficacité).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55CB16-5056-4848-B2F1-CA7B47CFCB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26A2A-40F2-4305-AE14-DFC2A7A7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30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151AE85-6358-472E-864A-3828B03B1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TP3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9E8E592E-F544-4A21-A6FC-B528E18CE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8CC5FC-9A0F-4384-88CB-D0C90B9026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00E36F-2B87-49E2-BBCF-3BFCCD24002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27425" y="4732338"/>
            <a:ext cx="5616575" cy="287337"/>
          </a:xfrm>
        </p:spPr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74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1C61A-DD95-4D27-B00D-87ECF337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sur TP1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BE2454-C6C7-4C0E-8B46-711A8D1D5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12" y="923671"/>
            <a:ext cx="7772400" cy="2522686"/>
          </a:xfrm>
        </p:spPr>
        <p:txBody>
          <a:bodyPr/>
          <a:lstStyle/>
          <a:p>
            <a:r>
              <a:rPr lang="fr-FR" sz="2000" dirty="0"/>
              <a:t>La mémoire cache a plein de propriétés : </a:t>
            </a:r>
          </a:p>
          <a:p>
            <a:pPr lvl="1"/>
            <a:r>
              <a:rPr lang="fr-FR" sz="1800" dirty="0"/>
              <a:t>Rapide</a:t>
            </a:r>
          </a:p>
          <a:p>
            <a:pPr lvl="1"/>
            <a:r>
              <a:rPr lang="fr-FR" sz="1800" dirty="0"/>
              <a:t>Petite</a:t>
            </a:r>
          </a:p>
          <a:p>
            <a:pPr lvl="1"/>
            <a:r>
              <a:rPr lang="fr-FR" sz="1800" dirty="0"/>
              <a:t>Multi-niveaux</a:t>
            </a:r>
          </a:p>
          <a:p>
            <a:pPr lvl="1"/>
            <a:r>
              <a:rPr lang="fr-FR" sz="1800" dirty="0"/>
              <a:t>Attachée à un CPU</a:t>
            </a:r>
          </a:p>
          <a:p>
            <a:pPr lvl="1"/>
            <a:r>
              <a:rPr lang="fr-FR" sz="1800" dirty="0"/>
              <a:t>Associative</a:t>
            </a:r>
          </a:p>
          <a:p>
            <a:pPr lvl="1"/>
            <a:r>
              <a:rPr lang="fr-FR" sz="1800" dirty="0"/>
              <a:t>Localité des données</a:t>
            </a:r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3E49D8-446B-4D7B-AE47-4904EDCF89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3A4D72-F710-4B21-947E-CA55D8BF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A60B2C-25A2-4F1F-B863-8B4981A1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811" y="1491630"/>
            <a:ext cx="4493189" cy="30861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AC53C99-34CE-4C06-AABB-F51E9C593010}"/>
              </a:ext>
            </a:extLst>
          </p:cNvPr>
          <p:cNvSpPr txBox="1"/>
          <p:nvPr/>
        </p:nvSpPr>
        <p:spPr>
          <a:xfrm>
            <a:off x="5914317" y="95692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lstopo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48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2607C3-5D92-447E-A50F-DBBE5AE87E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8B6D86-F998-44A8-98BE-AFB4915C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28D049D-3606-4FE4-97DC-A4FA3463C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12" y="923671"/>
            <a:ext cx="4968560" cy="2368159"/>
          </a:xfrm>
        </p:spPr>
        <p:txBody>
          <a:bodyPr/>
          <a:lstStyle/>
          <a:p>
            <a:r>
              <a:rPr lang="fr-FR" sz="2000" dirty="0"/>
              <a:t>La mémoire cache a plein de propriétés : </a:t>
            </a:r>
          </a:p>
          <a:p>
            <a:pPr lvl="1"/>
            <a:r>
              <a:rPr lang="fr-FR" sz="1800" dirty="0"/>
              <a:t>Rapide</a:t>
            </a:r>
          </a:p>
          <a:p>
            <a:pPr lvl="1"/>
            <a:r>
              <a:rPr lang="fr-FR" sz="1800" dirty="0"/>
              <a:t>Petite</a:t>
            </a:r>
          </a:p>
          <a:p>
            <a:pPr lvl="1"/>
            <a:r>
              <a:rPr lang="fr-FR" sz="1800" dirty="0"/>
              <a:t>Multi-niveaux</a:t>
            </a:r>
          </a:p>
          <a:p>
            <a:pPr lvl="1"/>
            <a:r>
              <a:rPr lang="fr-FR" sz="1800" dirty="0"/>
              <a:t>Attachée à un CPU</a:t>
            </a:r>
          </a:p>
          <a:p>
            <a:pPr lvl="1"/>
            <a:r>
              <a:rPr lang="fr-FR" sz="1800" dirty="0"/>
              <a:t>Associative</a:t>
            </a:r>
          </a:p>
          <a:p>
            <a:pPr lvl="1"/>
            <a:r>
              <a:rPr lang="fr-FR" sz="1800" dirty="0"/>
              <a:t>Localité des données</a:t>
            </a:r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9AA5763-C169-4AD8-BF7B-6398CB8BF059}"/>
              </a:ext>
            </a:extLst>
          </p:cNvPr>
          <p:cNvSpPr txBox="1">
            <a:spLocks/>
          </p:cNvSpPr>
          <p:nvPr/>
        </p:nvSpPr>
        <p:spPr bwMode="auto">
          <a:xfrm>
            <a:off x="3707904" y="1707654"/>
            <a:ext cx="5400599" cy="236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Geneva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Geneva" charset="0"/>
                <a:cs typeface="+mn-cs"/>
              </a:defRPr>
            </a:lvl4pPr>
            <a:lvl5pPr marL="19716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tx1"/>
                </a:solidFill>
                <a:latin typeface="+mn-lt"/>
                <a:ea typeface="Geneva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Geneva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Geneva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Geneva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Geneva" charset="0"/>
                <a:cs typeface="+mn-cs"/>
              </a:defRPr>
            </a:lvl9pPr>
          </a:lstStyle>
          <a:p>
            <a:r>
              <a:rPr lang="fr-FR" sz="1800" b="0" kern="0" dirty="0"/>
              <a:t>Mflops(1024) &lt;&lt; Mflops(1023 ou 1025)</a:t>
            </a:r>
          </a:p>
          <a:p>
            <a:r>
              <a:rPr lang="fr-FR" sz="1800" b="0" kern="0" dirty="0"/>
              <a:t>Permutation des boucles</a:t>
            </a:r>
          </a:p>
          <a:p>
            <a:r>
              <a:rPr lang="fr-FR" sz="1800" b="0" kern="0" dirty="0" err="1"/>
              <a:t>dgemm</a:t>
            </a:r>
            <a:r>
              <a:rPr lang="fr-FR" sz="1800" b="0" kern="0" dirty="0"/>
              <a:t> (Blas) est plus rapide que le TP1</a:t>
            </a:r>
          </a:p>
          <a:p>
            <a:r>
              <a:rPr lang="fr-FR" sz="1800" b="0" kern="0" dirty="0"/>
              <a:t>(Si je ne mets pas la stratégie de block </a:t>
            </a:r>
            <a:r>
              <a:rPr lang="fr-FR" sz="1800" b="0" kern="0" dirty="0" err="1"/>
              <a:t>product</a:t>
            </a:r>
            <a:r>
              <a:rPr lang="fr-FR" sz="1800" b="0" kern="0"/>
              <a:t>), </a:t>
            </a:r>
            <a:r>
              <a:rPr lang="fr-FR" sz="1800" b="0" kern="0" dirty="0"/>
              <a:t>les Mflops décroissent à partir d’une certaine taille de matrice</a:t>
            </a:r>
          </a:p>
          <a:p>
            <a:r>
              <a:rPr lang="fr-FR" sz="1800" b="0" kern="0" dirty="0"/>
              <a:t>Bug de race condition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7E45495-2447-4CF9-A0CC-5EA36B9F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0"/>
            <a:ext cx="8788400" cy="769144"/>
          </a:xfrm>
        </p:spPr>
        <p:txBody>
          <a:bodyPr/>
          <a:lstStyle/>
          <a:p>
            <a:r>
              <a:rPr lang="fr-FR" dirty="0"/>
              <a:t>Retour sur TP1 - Quiz</a:t>
            </a:r>
          </a:p>
        </p:txBody>
      </p:sp>
    </p:spTree>
    <p:extLst>
      <p:ext uri="{BB962C8B-B14F-4D97-AF65-F5344CB8AC3E}">
        <p14:creationId xmlns:p14="http://schemas.microsoft.com/office/powerpoint/2010/main" val="424761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CCC25-33AC-4F63-B150-B2C624CF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sur TP1 - Quiz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09B2B7-7243-4E11-AB40-ABA22DB21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64678"/>
            <a:ext cx="7772400" cy="2831207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// ce code donne des réponses absurdes, quel est le problème ?</a:t>
            </a:r>
          </a:p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double x, y;</a:t>
            </a:r>
          </a:p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#</a:t>
            </a:r>
            <a:r>
              <a:rPr lang="fr-FR" sz="1600" dirty="0" err="1">
                <a:latin typeface="Consolas" panose="020B0609020204030204" pitchFamily="49" charset="0"/>
              </a:rPr>
              <a:t>pragma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omp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parallel</a:t>
            </a:r>
            <a:r>
              <a:rPr lang="fr-FR" sz="1600" dirty="0">
                <a:latin typeface="Consolas" panose="020B0609020204030204" pitchFamily="49" charset="0"/>
              </a:rPr>
              <a:t> for </a:t>
            </a:r>
            <a:r>
              <a:rPr lang="fr-FR" sz="1600" dirty="0" err="1">
                <a:latin typeface="Consolas" panose="020B0609020204030204" pitchFamily="49" charset="0"/>
              </a:rPr>
              <a:t>private</a:t>
            </a:r>
            <a:r>
              <a:rPr lang="fr-FR" sz="1600" dirty="0">
                <a:latin typeface="Consolas" panose="020B0609020204030204" pitchFamily="49" charset="0"/>
              </a:rPr>
              <a:t>(</a:t>
            </a:r>
            <a:r>
              <a:rPr lang="fr-FR" sz="1600" dirty="0" err="1">
                <a:latin typeface="Consolas" panose="020B0609020204030204" pitchFamily="49" charset="0"/>
              </a:rPr>
              <a:t>x,y</a:t>
            </a:r>
            <a:r>
              <a:rPr lang="fr-FR" sz="1600" dirty="0">
                <a:latin typeface="Consolas" panose="020B0609020204030204" pitchFamily="49" charset="0"/>
              </a:rPr>
              <a:t>) </a:t>
            </a:r>
            <a:r>
              <a:rPr lang="fr-FR" sz="1600" dirty="0" err="1">
                <a:latin typeface="Consolas" panose="020B0609020204030204" pitchFamily="49" charset="0"/>
              </a:rPr>
              <a:t>reduce</a:t>
            </a:r>
            <a:r>
              <a:rPr lang="fr-FR" sz="1600" dirty="0">
                <a:latin typeface="Consolas" panose="020B0609020204030204" pitchFamily="49" charset="0"/>
              </a:rPr>
              <a:t> (+: </a:t>
            </a:r>
            <a:r>
              <a:rPr lang="fr-FR" sz="1600" dirty="0" err="1">
                <a:latin typeface="Consolas" panose="020B0609020204030204" pitchFamily="49" charset="0"/>
              </a:rPr>
              <a:t>nbDarts</a:t>
            </a:r>
            <a:r>
              <a:rPr lang="fr-FR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    for (</a:t>
            </a:r>
            <a:r>
              <a:rPr lang="fr-FR" sz="1600" dirty="0" err="1">
                <a:latin typeface="Consolas" panose="020B0609020204030204" pitchFamily="49" charset="0"/>
              </a:rPr>
              <a:t>int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sample</a:t>
            </a:r>
            <a:r>
              <a:rPr lang="fr-FR" sz="1600" dirty="0">
                <a:latin typeface="Consolas" panose="020B0609020204030204" pitchFamily="49" charset="0"/>
              </a:rPr>
              <a:t> = 0 ; </a:t>
            </a:r>
            <a:r>
              <a:rPr lang="fr-FR" sz="1600" dirty="0" err="1">
                <a:latin typeface="Consolas" panose="020B0609020204030204" pitchFamily="49" charset="0"/>
              </a:rPr>
              <a:t>sample</a:t>
            </a:r>
            <a:r>
              <a:rPr lang="fr-FR" sz="1600" dirty="0">
                <a:latin typeface="Consolas" panose="020B0609020204030204" pitchFamily="49" charset="0"/>
              </a:rPr>
              <a:t> &lt; </a:t>
            </a:r>
            <a:r>
              <a:rPr lang="fr-FR" sz="1600" dirty="0" err="1">
                <a:latin typeface="Consolas" panose="020B0609020204030204" pitchFamily="49" charset="0"/>
              </a:rPr>
              <a:t>nbSamples</a:t>
            </a:r>
            <a:r>
              <a:rPr lang="fr-FR" sz="1600" dirty="0">
                <a:latin typeface="Consolas" panose="020B0609020204030204" pitchFamily="49" charset="0"/>
              </a:rPr>
              <a:t> ; ++ </a:t>
            </a:r>
            <a:r>
              <a:rPr lang="fr-FR" sz="1600" dirty="0" err="1">
                <a:latin typeface="Consolas" panose="020B0609020204030204" pitchFamily="49" charset="0"/>
              </a:rPr>
              <a:t>sample</a:t>
            </a:r>
            <a:r>
              <a:rPr lang="fr-FR" sz="1600" dirty="0">
                <a:latin typeface="Consolas" panose="020B0609020204030204" pitchFamily="49" charset="0"/>
              </a:rPr>
              <a:t> ) {</a:t>
            </a:r>
          </a:p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latin typeface="Consolas" panose="020B0609020204030204" pitchFamily="49" charset="0"/>
              </a:rPr>
              <a:t>nbTotal</a:t>
            </a:r>
            <a:r>
              <a:rPr lang="fr-FR" sz="16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        double x = distribution(</a:t>
            </a:r>
            <a:r>
              <a:rPr lang="fr-FR" sz="1600" dirty="0" err="1">
                <a:latin typeface="Consolas" panose="020B0609020204030204" pitchFamily="49" charset="0"/>
              </a:rPr>
              <a:t>generator</a:t>
            </a:r>
            <a:r>
              <a:rPr lang="fr-F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        double y = distribution(</a:t>
            </a:r>
            <a:r>
              <a:rPr lang="fr-FR" sz="1600" dirty="0" err="1">
                <a:latin typeface="Consolas" panose="020B0609020204030204" pitchFamily="49" charset="0"/>
              </a:rPr>
              <a:t>generator</a:t>
            </a:r>
            <a:r>
              <a:rPr lang="fr-F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        if ( x*</a:t>
            </a:r>
            <a:r>
              <a:rPr lang="fr-FR" sz="1600" dirty="0" err="1">
                <a:latin typeface="Consolas" panose="020B0609020204030204" pitchFamily="49" charset="0"/>
              </a:rPr>
              <a:t>x+y</a:t>
            </a:r>
            <a:r>
              <a:rPr lang="fr-FR" sz="1600" dirty="0">
                <a:latin typeface="Consolas" panose="020B0609020204030204" pitchFamily="49" charset="0"/>
              </a:rPr>
              <a:t>*y&lt;=1 ) </a:t>
            </a:r>
            <a:r>
              <a:rPr lang="fr-FR" sz="1600" dirty="0" err="1">
                <a:latin typeface="Consolas" panose="020B0609020204030204" pitchFamily="49" charset="0"/>
              </a:rPr>
              <a:t>nbDarts</a:t>
            </a:r>
            <a:r>
              <a:rPr lang="fr-FR" sz="1600" dirty="0">
                <a:latin typeface="Consolas" panose="020B0609020204030204" pitchFamily="49" charset="0"/>
              </a:rPr>
              <a:t> ++;</a:t>
            </a:r>
          </a:p>
          <a:p>
            <a:pPr marL="0" indent="0">
              <a:buNone/>
            </a:pPr>
            <a:r>
              <a:rPr lang="fr-F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E1706E-D91C-4CAF-8D7C-333F817257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D78E3F-3A3E-45D7-A976-1DEA034D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06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EBE681-BC2A-4295-BD45-EC551D3F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 au vocabulaire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BA9480-E56C-43EA-B8DC-D1BE903B5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Processeur</a:t>
            </a:r>
          </a:p>
          <a:p>
            <a:pPr lvl="1"/>
            <a:r>
              <a:rPr lang="fr-FR" sz="1600" dirty="0"/>
              <a:t>Processeur physique</a:t>
            </a:r>
          </a:p>
          <a:p>
            <a:pPr lvl="1"/>
            <a:r>
              <a:rPr lang="fr-FR" sz="1600" dirty="0"/>
              <a:t>Processeur logique</a:t>
            </a:r>
          </a:p>
          <a:p>
            <a:r>
              <a:rPr lang="fr-FR" sz="2000" dirty="0"/>
              <a:t>Processus</a:t>
            </a:r>
          </a:p>
          <a:p>
            <a:r>
              <a:rPr lang="fr-FR" sz="2000" dirty="0"/>
              <a:t>Thread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D510DC-EBBF-4951-91F6-D565F02D0D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AEB1F8-E121-492E-B6EB-962DBF77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909924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24227-B565-4E53-B90F-72E5400B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 : Analyse a priori, a posteriori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0D3D0A-B719-4DED-AEEE-0B5B6891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Produit </a:t>
            </a:r>
            <a:r>
              <a:rPr lang="fr-FR" sz="2000" dirty="0" err="1"/>
              <a:t>MatMat</a:t>
            </a:r>
            <a:endParaRPr lang="fr-FR" sz="2000" dirty="0"/>
          </a:p>
          <a:p>
            <a:pPr lvl="1"/>
            <a:r>
              <a:rPr lang="fr-FR" sz="1600" dirty="0"/>
              <a:t>N^2 données (*3 matrices)</a:t>
            </a:r>
          </a:p>
          <a:p>
            <a:pPr lvl="1"/>
            <a:r>
              <a:rPr lang="fr-FR" sz="1600" dirty="0"/>
              <a:t>N^3 opérations</a:t>
            </a:r>
          </a:p>
          <a:p>
            <a:pPr lvl="1"/>
            <a:r>
              <a:rPr lang="fr-FR" sz="1600" dirty="0"/>
              <a:t>CPU </a:t>
            </a:r>
            <a:r>
              <a:rPr lang="fr-FR" sz="1600" dirty="0" err="1"/>
              <a:t>bound</a:t>
            </a:r>
            <a:r>
              <a:rPr lang="fr-FR" sz="1600" dirty="0"/>
              <a:t>, donc très </a:t>
            </a:r>
            <a:r>
              <a:rPr lang="fr-FR" sz="1600" dirty="0" err="1"/>
              <a:t>très</a:t>
            </a:r>
            <a:r>
              <a:rPr lang="fr-FR" sz="1600" dirty="0"/>
              <a:t> </a:t>
            </a:r>
            <a:r>
              <a:rPr lang="fr-FR" sz="1600" dirty="0" err="1"/>
              <a:t>très</a:t>
            </a:r>
            <a:r>
              <a:rPr lang="fr-FR" sz="1600" dirty="0"/>
              <a:t> favorable au parallélisme</a:t>
            </a:r>
          </a:p>
          <a:p>
            <a:pPr lvl="1"/>
            <a:r>
              <a:rPr lang="fr-FR" sz="1600" dirty="0"/>
              <a:t>A quoi vont servir les blocs ?</a:t>
            </a:r>
          </a:p>
          <a:p>
            <a:r>
              <a:rPr lang="fr-FR" sz="2000" dirty="0"/>
              <a:t>Calcul de pi</a:t>
            </a:r>
          </a:p>
          <a:p>
            <a:pPr lvl="1"/>
            <a:r>
              <a:rPr lang="fr-FR" sz="1600" dirty="0"/>
              <a:t>… données</a:t>
            </a:r>
          </a:p>
          <a:p>
            <a:pPr lvl="1"/>
            <a:r>
              <a:rPr lang="fr-FR" sz="1600" dirty="0"/>
              <a:t>… opérations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1A030B-AE87-442A-9DEF-EAB2456FEA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445A7-98B6-4C22-9F29-38C29F90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007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21387-FBCA-4D3E-A057-E7A3DC50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Vérification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56035E-91FA-4C37-8905-FBE4E4D8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75160"/>
            <a:ext cx="8541072" cy="3086100"/>
          </a:xfrm>
        </p:spPr>
        <p:txBody>
          <a:bodyPr/>
          <a:lstStyle/>
          <a:p>
            <a:r>
              <a:rPr lang="fr-FR" sz="2400" dirty="0"/>
              <a:t>Comment vérifier que compute_pi_mpi.cpp est juste ?</a:t>
            </a: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B304-6378-467C-8CD1-1C18A70587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D4E2E7-E268-42B4-9EEC-C60CE04B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0606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37867-E1C2-47CD-B6A0-B8D877DA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F11A57-0E23-4BC8-845E-65C4BF65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Calcul de pi</a:t>
            </a:r>
          </a:p>
          <a:p>
            <a:pPr lvl="1"/>
            <a:r>
              <a:rPr lang="fr-FR" sz="1600" dirty="0"/>
              <a:t>J’ai 4 processeurs (8 si on compte l’</a:t>
            </a:r>
            <a:r>
              <a:rPr lang="fr-FR" sz="1600" dirty="0" err="1"/>
              <a:t>hyperthread</a:t>
            </a:r>
            <a:r>
              <a:rPr lang="fr-FR" sz="1600" dirty="0"/>
              <a:t>)</a:t>
            </a:r>
          </a:p>
          <a:p>
            <a:pPr lvl="1"/>
            <a:r>
              <a:rPr lang="fr-FR" sz="1600" dirty="0"/>
              <a:t>J’observe un </a:t>
            </a:r>
            <a:r>
              <a:rPr lang="fr-FR" sz="1600" dirty="0" err="1"/>
              <a:t>speedup</a:t>
            </a:r>
            <a:r>
              <a:rPr lang="fr-FR" sz="1600" dirty="0"/>
              <a:t> de 3 pour 4 processus MPI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63CF3D-549A-4550-9955-F4594C73C5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FF838-5AC2-4FBA-83BF-7F76B011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7243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E5299-3ACD-4B47-BA08-D61E4FFA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870D87-0431-4490-B0D5-B452C8ABB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Py3.8 et type annotations </a:t>
            </a:r>
            <a:r>
              <a:rPr lang="fr-FR" dirty="0" err="1"/>
              <a:t>int|float</a:t>
            </a:r>
            <a:endParaRPr lang="fr-FR" dirty="0"/>
          </a:p>
          <a:p>
            <a:endParaRPr lang="fr-FR" dirty="0"/>
          </a:p>
          <a:p>
            <a:r>
              <a:rPr lang="fr-FR" dirty="0"/>
              <a:t>Busy </a:t>
            </a:r>
            <a:r>
              <a:rPr lang="fr-FR" dirty="0" err="1"/>
              <a:t>wait</a:t>
            </a:r>
            <a:r>
              <a:rPr lang="fr-FR" dirty="0"/>
              <a:t> et </a:t>
            </a:r>
            <a:r>
              <a:rPr lang="fr-FR" dirty="0" err="1"/>
              <a:t>speedup</a:t>
            </a:r>
            <a:endParaRPr lang="fr-FR" dirty="0"/>
          </a:p>
          <a:p>
            <a:endParaRPr lang="fr-FR" dirty="0"/>
          </a:p>
          <a:p>
            <a:r>
              <a:rPr lang="fr-FR" dirty="0" err="1">
                <a:latin typeface="Consolas" panose="020B0609020204030204" pitchFamily="49" charset="0"/>
              </a:rPr>
              <a:t>mpirun</a:t>
            </a:r>
            <a:r>
              <a:rPr lang="fr-FR" dirty="0">
                <a:latin typeface="Consolas" panose="020B0609020204030204" pitchFamily="49" charset="0"/>
              </a:rPr>
              <a:t> --</a:t>
            </a:r>
            <a:r>
              <a:rPr lang="fr-FR" dirty="0" err="1">
                <a:latin typeface="Consolas" panose="020B0609020204030204" pitchFamily="49" charset="0"/>
              </a:rPr>
              <a:t>oversubscribe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9B8688-9AA8-409D-A3C4-C882B56EF5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250DB-C2DA-497E-8DD4-66DA45C2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40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013C9493-077D-49CB-AB5E-24704D758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TP1 14/01/2025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CA66E8A5-F3CA-4B6B-BEB4-C0D2911BB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Produit Matrice-Matrice en </a:t>
            </a:r>
            <a:r>
              <a:rPr lang="fr-FR" dirty="0" err="1"/>
              <a:t>OpenMP</a:t>
            </a:r>
            <a:endParaRPr lang="fr-FR" dirty="0"/>
          </a:p>
          <a:p>
            <a:r>
              <a:rPr lang="fr-FR" dirty="0"/>
              <a:t>Mémoire cache</a:t>
            </a:r>
          </a:p>
          <a:p>
            <a:r>
              <a:rPr lang="fr-FR" dirty="0"/>
              <a:t>Premiers pas en MPI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7BE290-21A0-43BF-A9CD-184BA188DE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78F35D-1C0E-4F5C-8B6F-DF50C9A8946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27425" y="4732338"/>
            <a:ext cx="5616575" cy="287337"/>
          </a:xfrm>
        </p:spPr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2666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500822-593F-4DCA-A0BC-87400CE9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BE0D6F-FF8F-4C03-955B-1367BF045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75160"/>
            <a:ext cx="8397056" cy="3086100"/>
          </a:xfrm>
        </p:spPr>
        <p:txBody>
          <a:bodyPr/>
          <a:lstStyle/>
          <a:p>
            <a:r>
              <a:rPr lang="fr-FR" dirty="0"/>
              <a:t>cache 4 coups d'horloge, ram en 100</a:t>
            </a:r>
          </a:p>
          <a:p>
            <a:pPr lvl="1"/>
            <a:r>
              <a:rPr lang="fr-FR" dirty="0"/>
              <a:t>Pourquoi on observe *6 en temps et pas x25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D32449-AAF1-4C17-9739-EBB5E26C6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36C521-18AA-4BED-83EF-064C12CF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5792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4D0D7-9C37-4C93-AA37-3D3EB4EF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AF23DF-D398-4E5C-93BE-AF74CFC3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75160"/>
            <a:ext cx="8541072" cy="3086100"/>
          </a:xfrm>
        </p:spPr>
        <p:txBody>
          <a:bodyPr/>
          <a:lstStyle/>
          <a:p>
            <a:r>
              <a:rPr lang="fr-FR" sz="2000" dirty="0"/>
              <a:t>Attention aux argumentaires générés par IA :</a:t>
            </a:r>
            <a:br>
              <a:rPr lang="fr-FR" sz="2000" dirty="0"/>
            </a:br>
            <a:r>
              <a:rPr lang="fr-FR" sz="2000" dirty="0"/>
              <a:t>ils ne vont jamais à l’essentiel </a:t>
            </a:r>
          </a:p>
          <a:p>
            <a:r>
              <a:rPr lang="fr-FR" sz="2000" dirty="0"/>
              <a:t>Si vous l’utilisez, dites-le clairement (question de déontologie), et expliquez pourquoi l’IA a raison (votre rôle d’humain est de vérifier ce qu’a généré l’IA, exercez votre esprit critique).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Blas moins rapide que notre TP1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079C8D-FDF3-4EC9-9145-95D965FEE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6CF607-0131-43E8-A1FA-2FFF1765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2549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B79DE-2276-425A-9BD4-1DF71705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</a:t>
            </a:r>
            <a:r>
              <a:rPr lang="fr-FR" dirty="0" err="1"/>
              <a:t>github</a:t>
            </a:r>
            <a:r>
              <a:rPr lang="fr-FR" dirty="0"/>
              <a:t> pour les TP et leur correction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9C0F34-DDF2-4975-BAD4-4A64BE1B1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866304"/>
            <a:ext cx="7772400" cy="3649662"/>
          </a:xfrm>
        </p:spPr>
        <p:txBody>
          <a:bodyPr/>
          <a:lstStyle/>
          <a:p>
            <a:r>
              <a:rPr lang="fr-FR" sz="2000" dirty="0"/>
              <a:t>git </a:t>
            </a:r>
            <a:r>
              <a:rPr lang="fr-FR" sz="2000" dirty="0" err="1"/>
              <a:t>co</a:t>
            </a:r>
            <a:r>
              <a:rPr lang="fr-FR" sz="2000" dirty="0"/>
              <a:t> -b TP3</a:t>
            </a:r>
          </a:p>
          <a:p>
            <a:r>
              <a:rPr lang="fr-FR" sz="2000" dirty="0"/>
              <a:t>[</a:t>
            </a:r>
            <a:r>
              <a:rPr lang="fr-FR" sz="2000" dirty="0" err="1"/>
              <a:t>work</a:t>
            </a:r>
            <a:r>
              <a:rPr lang="fr-FR" sz="2000" dirty="0"/>
              <a:t>…]</a:t>
            </a:r>
          </a:p>
          <a:p>
            <a:r>
              <a:rPr lang="fr-FR" sz="2000" dirty="0"/>
              <a:t>git commit -a -m "</a:t>
            </a:r>
            <a:r>
              <a:rPr lang="fr-FR" sz="2000" dirty="0" err="1"/>
              <a:t>my</a:t>
            </a:r>
            <a:r>
              <a:rPr lang="fr-FR" sz="2000" dirty="0"/>
              <a:t> </a:t>
            </a:r>
            <a:r>
              <a:rPr lang="fr-FR" sz="2000" dirty="0" err="1"/>
              <a:t>work</a:t>
            </a:r>
            <a:r>
              <a:rPr lang="fr-FR" sz="2000" dirty="0"/>
              <a:t> for TP3" </a:t>
            </a:r>
          </a:p>
          <a:p>
            <a:r>
              <a:rPr lang="fr-FR" sz="2000" dirty="0"/>
              <a:t>git push  (--set-</a:t>
            </a:r>
            <a:r>
              <a:rPr lang="fr-FR" sz="2000" dirty="0" err="1"/>
              <a:t>upstream</a:t>
            </a:r>
            <a:r>
              <a:rPr lang="fr-FR" sz="2000" dirty="0"/>
              <a:t> si nécessaire)</a:t>
            </a:r>
          </a:p>
          <a:p>
            <a:r>
              <a:rPr lang="fr-FR" sz="2000" dirty="0"/>
              <a:t>Compare &amp; Pull </a:t>
            </a:r>
            <a:r>
              <a:rPr lang="fr-FR" sz="2000" dirty="0" err="1"/>
              <a:t>request</a:t>
            </a:r>
            <a:r>
              <a:rPr lang="fr-FR" sz="2000" dirty="0"/>
              <a:t> depuis </a:t>
            </a:r>
            <a:r>
              <a:rPr lang="fr-FR" sz="2000" dirty="0" err="1"/>
              <a:t>github</a:t>
            </a:r>
            <a:endParaRPr lang="fr-FR" sz="2000" dirty="0"/>
          </a:p>
          <a:p>
            <a:pPr lvl="1"/>
            <a:r>
              <a:rPr lang="fr-FR" sz="1800" dirty="0"/>
              <a:t>Base = votre point de départ</a:t>
            </a:r>
          </a:p>
          <a:p>
            <a:pPr lvl="1"/>
            <a:r>
              <a:rPr lang="fr-FR" sz="1800" dirty="0"/>
              <a:t>Vérifiez vos modifications (</a:t>
            </a:r>
            <a:r>
              <a:rPr lang="fr-FR" sz="1800" dirty="0">
                <a:sym typeface="Wingdings" panose="05000000000000000000" pitchFamily="2" charset="2"/>
              </a:rPr>
              <a:t> simplifiez </a:t>
            </a:r>
            <a:r>
              <a:rPr lang="fr-FR" sz="1800">
                <a:sym typeface="Wingdings" panose="05000000000000000000" pitchFamily="2" charset="2"/>
              </a:rPr>
              <a:t>si nécessaire)</a:t>
            </a:r>
            <a:endParaRPr lang="fr-FR" sz="1800" dirty="0"/>
          </a:p>
          <a:p>
            <a:pPr lvl="1"/>
            <a:r>
              <a:rPr lang="fr-FR" sz="1800" dirty="0"/>
              <a:t>Ajoutez une description (ex: les points sur lesquels vous voulez que je passe du temps)</a:t>
            </a:r>
          </a:p>
          <a:p>
            <a:pPr lvl="1"/>
            <a:r>
              <a:rPr lang="fr-FR" sz="1800" dirty="0" err="1"/>
              <a:t>Reviewers</a:t>
            </a:r>
            <a:r>
              <a:rPr lang="fr-FR" sz="1800" dirty="0"/>
              <a:t> = @</a:t>
            </a:r>
            <a:r>
              <a:rPr lang="fr-FR" sz="1800" dirty="0" err="1"/>
              <a:t>JDGaraudEnsta</a:t>
            </a:r>
            <a:r>
              <a:rPr lang="fr-FR" sz="1800" dirty="0"/>
              <a:t> ou un collègue</a:t>
            </a:r>
          </a:p>
          <a:p>
            <a:pPr lvl="1"/>
            <a:endParaRPr lang="fr-FR" sz="1800" dirty="0"/>
          </a:p>
          <a:p>
            <a:pPr lvl="1"/>
            <a:endParaRPr lang="fr-FR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EF0605-84F6-4AF1-B905-1D3F3FCA5B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905455-153E-4CD8-8F6F-2F3E7725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66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DEAE6AB-EBDB-4A3E-AF95-7C27DED58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TP5 04/03/2025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C5283CAF-0F30-47BE-B2D2-78E6649E7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1F9BC9-7A48-4A5A-9AA1-544AD62E1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BB8168-9F5B-4F9B-A642-3C5C5745D97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27425" y="4732338"/>
            <a:ext cx="5616575" cy="287337"/>
          </a:xfrm>
        </p:spPr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9134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87CF4-997B-45B5-BD0F-3A23FB40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sur TP4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9FB13C-6397-4CCC-8DEF-329645541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75160"/>
            <a:ext cx="4572000" cy="3086100"/>
          </a:xfrm>
        </p:spPr>
        <p:txBody>
          <a:bodyPr/>
          <a:lstStyle/>
          <a:p>
            <a:r>
              <a:rPr lang="fr-FR" sz="2000" dirty="0" err="1"/>
              <a:t>MPI_Send</a:t>
            </a:r>
            <a:r>
              <a:rPr lang="fr-FR" sz="2000" dirty="0"/>
              <a:t> n’est pas obligatoirement bloquant</a:t>
            </a:r>
          </a:p>
          <a:p>
            <a:pPr lvl="1"/>
            <a:r>
              <a:rPr lang="fr-FR" sz="1800" dirty="0"/>
              <a:t>Buffer </a:t>
            </a:r>
            <a:r>
              <a:rPr lang="fr-FR" sz="1800" dirty="0" err="1"/>
              <a:t>optimization</a:t>
            </a:r>
            <a:r>
              <a:rPr lang="fr-FR" sz="1800" dirty="0"/>
              <a:t> pour les petits messages</a:t>
            </a:r>
          </a:p>
          <a:p>
            <a:pPr lvl="2"/>
            <a:r>
              <a:rPr lang="fr-FR" sz="1600" dirty="0"/>
              <a:t>« petits » = 2048, ou 64, </a:t>
            </a:r>
            <a:r>
              <a:rPr lang="fr-FR" sz="1600"/>
              <a:t>ou …, </a:t>
            </a:r>
            <a:r>
              <a:rPr lang="fr-FR" sz="1600" dirty="0"/>
              <a:t>selon la config de MPI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A17472-5910-440E-94E4-EDECD5827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14A3A6-18A9-4E4F-A7D8-91D2D2AA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89A11E-E957-4CD4-90CA-A542B6DC4F86}"/>
              </a:ext>
            </a:extLst>
          </p:cNvPr>
          <p:cNvSpPr/>
          <p:nvPr/>
        </p:nvSpPr>
        <p:spPr>
          <a:xfrm>
            <a:off x="5004048" y="294481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100" b="0" dirty="0" err="1">
                <a:latin typeface="Consolas" panose="020B0609020204030204" pitchFamily="49" charset="0"/>
              </a:rPr>
              <a:t>from</a:t>
            </a:r>
            <a:r>
              <a:rPr lang="fr-FR" sz="1100" b="0" dirty="0">
                <a:latin typeface="Consolas" panose="020B0609020204030204" pitchFamily="49" charset="0"/>
              </a:rPr>
              <a:t> mpi4py import MPI</a:t>
            </a:r>
          </a:p>
          <a:p>
            <a:r>
              <a:rPr lang="fr-FR" sz="1100" b="0" dirty="0">
                <a:latin typeface="Consolas" panose="020B0609020204030204" pitchFamily="49" charset="0"/>
              </a:rPr>
              <a:t>import </a:t>
            </a:r>
            <a:r>
              <a:rPr lang="fr-FR" sz="1100" b="0" dirty="0" err="1">
                <a:latin typeface="Consolas" panose="020B0609020204030204" pitchFamily="49" charset="0"/>
              </a:rPr>
              <a:t>numpy</a:t>
            </a:r>
            <a:r>
              <a:rPr lang="fr-FR" sz="1100" b="0" dirty="0">
                <a:latin typeface="Consolas" panose="020B0609020204030204" pitchFamily="49" charset="0"/>
              </a:rPr>
              <a:t> as </a:t>
            </a:r>
            <a:r>
              <a:rPr lang="fr-FR" sz="1100" b="0" dirty="0" err="1">
                <a:latin typeface="Consolas" panose="020B0609020204030204" pitchFamily="49" charset="0"/>
              </a:rPr>
              <a:t>np</a:t>
            </a:r>
            <a:endParaRPr lang="fr-FR" sz="1100" b="0" dirty="0">
              <a:latin typeface="Consolas" panose="020B0609020204030204" pitchFamily="49" charset="0"/>
            </a:endParaRPr>
          </a:p>
          <a:p>
            <a:r>
              <a:rPr lang="fr-FR" sz="1100" b="0" dirty="0">
                <a:latin typeface="Consolas" panose="020B0609020204030204" pitchFamily="49" charset="0"/>
              </a:rPr>
              <a:t>import time</a:t>
            </a:r>
          </a:p>
          <a:p>
            <a:endParaRPr lang="fr-FR" sz="1100" b="0" dirty="0">
              <a:latin typeface="Consolas" panose="020B0609020204030204" pitchFamily="49" charset="0"/>
            </a:endParaRPr>
          </a:p>
          <a:p>
            <a:r>
              <a:rPr lang="fr-FR" sz="1100" b="0" dirty="0" err="1">
                <a:latin typeface="Consolas" panose="020B0609020204030204" pitchFamily="49" charset="0"/>
              </a:rPr>
              <a:t>comm</a:t>
            </a:r>
            <a:r>
              <a:rPr lang="fr-FR" sz="1100" b="0" dirty="0">
                <a:latin typeface="Consolas" panose="020B0609020204030204" pitchFamily="49" charset="0"/>
              </a:rPr>
              <a:t> = MPI.COMM_WORLD</a:t>
            </a:r>
          </a:p>
          <a:p>
            <a:endParaRPr lang="fr-FR" sz="1100" b="0" dirty="0">
              <a:latin typeface="Consolas" panose="020B0609020204030204" pitchFamily="49" charset="0"/>
            </a:endParaRPr>
          </a:p>
          <a:p>
            <a:r>
              <a:rPr lang="fr-FR" sz="1100" b="0" dirty="0" err="1">
                <a:latin typeface="Consolas" panose="020B0609020204030204" pitchFamily="49" charset="0"/>
              </a:rPr>
              <a:t>imax</a:t>
            </a:r>
            <a:r>
              <a:rPr lang="fr-FR" sz="1100" b="0" dirty="0">
                <a:latin typeface="Consolas" panose="020B0609020204030204" pitchFamily="49" charset="0"/>
              </a:rPr>
              <a:t>=17</a:t>
            </a:r>
          </a:p>
          <a:p>
            <a:endParaRPr lang="fr-FR" sz="1100" b="0" dirty="0">
              <a:latin typeface="Consolas" panose="020B0609020204030204" pitchFamily="49" charset="0"/>
            </a:endParaRPr>
          </a:p>
          <a:p>
            <a:r>
              <a:rPr lang="fr-FR" sz="1100" b="0" dirty="0">
                <a:latin typeface="Consolas" panose="020B0609020204030204" pitchFamily="49" charset="0"/>
              </a:rPr>
              <a:t>if </a:t>
            </a:r>
            <a:r>
              <a:rPr lang="fr-FR" sz="1100" b="0" dirty="0" err="1">
                <a:latin typeface="Consolas" panose="020B0609020204030204" pitchFamily="49" charset="0"/>
              </a:rPr>
              <a:t>comm.rank</a:t>
            </a:r>
            <a:r>
              <a:rPr lang="fr-FR" sz="1100" b="0" dirty="0">
                <a:latin typeface="Consolas" panose="020B0609020204030204" pitchFamily="49" charset="0"/>
              </a:rPr>
              <a:t> == 0:</a:t>
            </a:r>
          </a:p>
          <a:p>
            <a:r>
              <a:rPr lang="fr-FR" sz="1100" b="0" dirty="0">
                <a:latin typeface="Consolas" panose="020B0609020204030204" pitchFamily="49" charset="0"/>
              </a:rPr>
              <a:t>    for i in range(1, </a:t>
            </a:r>
            <a:r>
              <a:rPr lang="fr-FR" sz="1100" b="0" dirty="0" err="1">
                <a:latin typeface="Consolas" panose="020B0609020204030204" pitchFamily="49" charset="0"/>
              </a:rPr>
              <a:t>imax</a:t>
            </a:r>
            <a:r>
              <a:rPr lang="fr-FR" sz="1100" b="0" dirty="0">
                <a:latin typeface="Consolas" panose="020B0609020204030204" pitchFamily="49" charset="0"/>
              </a:rPr>
              <a:t>):</a:t>
            </a:r>
          </a:p>
          <a:p>
            <a:r>
              <a:rPr lang="fr-FR" sz="1100" b="0" dirty="0">
                <a:latin typeface="Consolas" panose="020B0609020204030204" pitchFamily="49" charset="0"/>
              </a:rPr>
              <a:t>        </a:t>
            </a:r>
            <a:r>
              <a:rPr lang="fr-FR" sz="1100" b="0" dirty="0" err="1">
                <a:latin typeface="Consolas" panose="020B0609020204030204" pitchFamily="49" charset="0"/>
              </a:rPr>
              <a:t>time.sleep</a:t>
            </a:r>
            <a:r>
              <a:rPr lang="fr-FR" sz="1100" b="0" dirty="0">
                <a:latin typeface="Consolas" panose="020B0609020204030204" pitchFamily="49" charset="0"/>
              </a:rPr>
              <a:t>(.5)</a:t>
            </a:r>
          </a:p>
          <a:p>
            <a:r>
              <a:rPr lang="fr-FR" sz="1100" b="0" dirty="0">
                <a:latin typeface="Consolas" panose="020B0609020204030204" pitchFamily="49" charset="0"/>
              </a:rPr>
              <a:t>        </a:t>
            </a:r>
            <a:r>
              <a:rPr lang="fr-FR" sz="1100" b="0" dirty="0" err="1">
                <a:latin typeface="Consolas" panose="020B0609020204030204" pitchFamily="49" charset="0"/>
              </a:rPr>
              <a:t>sz</a:t>
            </a:r>
            <a:r>
              <a:rPr lang="fr-FR" sz="1100" b="0" dirty="0">
                <a:latin typeface="Consolas" panose="020B0609020204030204" pitchFamily="49" charset="0"/>
              </a:rPr>
              <a:t> = 2**i</a:t>
            </a:r>
          </a:p>
          <a:p>
            <a:r>
              <a:rPr lang="fr-FR" sz="1100" b="0" dirty="0">
                <a:latin typeface="Consolas" panose="020B0609020204030204" pitchFamily="49" charset="0"/>
              </a:rPr>
              <a:t>        x = </a:t>
            </a:r>
            <a:r>
              <a:rPr lang="fr-FR" sz="1100" b="0" dirty="0" err="1">
                <a:latin typeface="Consolas" panose="020B0609020204030204" pitchFamily="49" charset="0"/>
              </a:rPr>
              <a:t>np.ones</a:t>
            </a:r>
            <a:r>
              <a:rPr lang="fr-FR" sz="1100" b="0" dirty="0"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latin typeface="Consolas" panose="020B0609020204030204" pitchFamily="49" charset="0"/>
              </a:rPr>
              <a:t>sz</a:t>
            </a:r>
            <a:r>
              <a:rPr lang="fr-FR" sz="1100" b="0" dirty="0">
                <a:latin typeface="Consolas" panose="020B0609020204030204" pitchFamily="49" charset="0"/>
              </a:rPr>
              <a:t>, </a:t>
            </a:r>
            <a:r>
              <a:rPr lang="fr-FR" sz="1100" b="0" dirty="0" err="1">
                <a:latin typeface="Consolas" panose="020B0609020204030204" pitchFamily="49" charset="0"/>
              </a:rPr>
              <a:t>dtype</a:t>
            </a:r>
            <a:r>
              <a:rPr lang="fr-FR" sz="1100" b="0" dirty="0">
                <a:latin typeface="Consolas" panose="020B0609020204030204" pitchFamily="49" charset="0"/>
              </a:rPr>
              <a:t>=np.int32)</a:t>
            </a:r>
          </a:p>
          <a:p>
            <a:r>
              <a:rPr lang="fr-FR" sz="1100" b="0" dirty="0">
                <a:latin typeface="Consolas" panose="020B0609020204030204" pitchFamily="49" charset="0"/>
              </a:rPr>
              <a:t>        </a:t>
            </a:r>
            <a:r>
              <a:rPr lang="fr-FR" sz="1100" b="0" dirty="0" err="1">
                <a:latin typeface="Consolas" panose="020B0609020204030204" pitchFamily="49" charset="0"/>
              </a:rPr>
              <a:t>comm.Send</a:t>
            </a:r>
            <a:r>
              <a:rPr lang="fr-FR" sz="1100" b="0" dirty="0">
                <a:latin typeface="Consolas" panose="020B0609020204030204" pitchFamily="49" charset="0"/>
              </a:rPr>
              <a:t>(x, </a:t>
            </a:r>
            <a:r>
              <a:rPr lang="fr-FR" sz="1100" b="0" dirty="0" err="1">
                <a:latin typeface="Consolas" panose="020B0609020204030204" pitchFamily="49" charset="0"/>
              </a:rPr>
              <a:t>dest</a:t>
            </a:r>
            <a:r>
              <a:rPr lang="fr-FR" sz="1100" b="0" dirty="0">
                <a:latin typeface="Consolas" panose="020B0609020204030204" pitchFamily="49" charset="0"/>
              </a:rPr>
              <a:t>=1)</a:t>
            </a:r>
          </a:p>
          <a:p>
            <a:r>
              <a:rPr lang="fr-FR" sz="1100" b="0" dirty="0">
                <a:latin typeface="Consolas" panose="020B0609020204030204" pitchFamily="49" charset="0"/>
              </a:rPr>
              <a:t>        </a:t>
            </a:r>
            <a:r>
              <a:rPr lang="fr-FR" sz="1100" b="0" dirty="0" err="1">
                <a:latin typeface="Consolas" panose="020B0609020204030204" pitchFamily="49" charset="0"/>
              </a:rPr>
              <a:t>print</a:t>
            </a:r>
            <a:r>
              <a:rPr lang="fr-FR" sz="1100" b="0" dirty="0">
                <a:latin typeface="Consolas" panose="020B0609020204030204" pitchFamily="49" charset="0"/>
              </a:rPr>
              <a:t>("I </a:t>
            </a:r>
            <a:r>
              <a:rPr lang="fr-FR" sz="1100" b="0" dirty="0" err="1">
                <a:latin typeface="Consolas" panose="020B0609020204030204" pitchFamily="49" charset="0"/>
              </a:rPr>
              <a:t>just</a:t>
            </a:r>
            <a:r>
              <a:rPr lang="fr-FR" sz="1100" b="0" dirty="0">
                <a:latin typeface="Consolas" panose="020B0609020204030204" pitchFamily="49" charset="0"/>
              </a:rPr>
              <a:t> sent", </a:t>
            </a:r>
            <a:r>
              <a:rPr lang="fr-FR" sz="1100" b="0" dirty="0" err="1">
                <a:latin typeface="Consolas" panose="020B0609020204030204" pitchFamily="49" charset="0"/>
              </a:rPr>
              <a:t>sz</a:t>
            </a:r>
            <a:r>
              <a:rPr lang="fr-FR" sz="1100" b="0" dirty="0">
                <a:latin typeface="Consolas" panose="020B0609020204030204" pitchFamily="49" charset="0"/>
              </a:rPr>
              <a:t>)</a:t>
            </a:r>
          </a:p>
          <a:p>
            <a:endParaRPr lang="fr-FR" sz="1100" b="0" dirty="0">
              <a:latin typeface="Consolas" panose="020B0609020204030204" pitchFamily="49" charset="0"/>
            </a:endParaRPr>
          </a:p>
          <a:p>
            <a:r>
              <a:rPr lang="fr-FR" sz="1100" b="0" dirty="0" err="1">
                <a:latin typeface="Consolas" panose="020B0609020204030204" pitchFamily="49" charset="0"/>
              </a:rPr>
              <a:t>else</a:t>
            </a:r>
            <a:r>
              <a:rPr lang="fr-FR" sz="1100" b="0" dirty="0">
                <a:latin typeface="Consolas" panose="020B0609020204030204" pitchFamily="49" charset="0"/>
              </a:rPr>
              <a:t>:</a:t>
            </a:r>
          </a:p>
          <a:p>
            <a:r>
              <a:rPr lang="fr-FR" sz="1100" b="0" dirty="0">
                <a:latin typeface="Consolas" panose="020B0609020204030204" pitchFamily="49" charset="0"/>
              </a:rPr>
              <a:t>    </a:t>
            </a:r>
            <a:r>
              <a:rPr lang="fr-FR" sz="1100" b="0" dirty="0" err="1">
                <a:latin typeface="Consolas" panose="020B0609020204030204" pitchFamily="49" charset="0"/>
              </a:rPr>
              <a:t>time.sleep</a:t>
            </a:r>
            <a:r>
              <a:rPr lang="fr-FR" sz="1100" b="0" dirty="0">
                <a:latin typeface="Consolas" panose="020B0609020204030204" pitchFamily="49" charset="0"/>
              </a:rPr>
              <a:t>(10)</a:t>
            </a:r>
          </a:p>
          <a:p>
            <a:r>
              <a:rPr lang="fr-FR" sz="1100" b="0" dirty="0">
                <a:latin typeface="Consolas" panose="020B0609020204030204" pitchFamily="49" charset="0"/>
              </a:rPr>
              <a:t>    </a:t>
            </a:r>
            <a:r>
              <a:rPr lang="fr-FR" sz="1100" b="0" dirty="0" err="1">
                <a:latin typeface="Consolas" panose="020B0609020204030204" pitchFamily="49" charset="0"/>
              </a:rPr>
              <a:t>print</a:t>
            </a:r>
            <a:r>
              <a:rPr lang="fr-FR" sz="1100" b="0" dirty="0">
                <a:latin typeface="Consolas" panose="020B0609020204030204" pitchFamily="49" charset="0"/>
              </a:rPr>
              <a:t>("That </a:t>
            </a:r>
            <a:r>
              <a:rPr lang="fr-FR" sz="1100" b="0" dirty="0" err="1">
                <a:latin typeface="Consolas" panose="020B0609020204030204" pitchFamily="49" charset="0"/>
              </a:rPr>
              <a:t>was</a:t>
            </a:r>
            <a:r>
              <a:rPr lang="fr-FR" sz="1100" b="0" dirty="0">
                <a:latin typeface="Consolas" panose="020B0609020204030204" pitchFamily="49" charset="0"/>
              </a:rPr>
              <a:t> a good nap, </a:t>
            </a:r>
            <a:r>
              <a:rPr lang="fr-FR" sz="1100" b="0" dirty="0" err="1">
                <a:latin typeface="Consolas" panose="020B0609020204030204" pitchFamily="49" charset="0"/>
              </a:rPr>
              <a:t>let's</a:t>
            </a:r>
            <a:r>
              <a:rPr lang="fr-FR" sz="1100" b="0" dirty="0"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latin typeface="Consolas" panose="020B0609020204030204" pitchFamily="49" charset="0"/>
              </a:rPr>
              <a:t>receive</a:t>
            </a:r>
            <a:r>
              <a:rPr lang="fr-FR" sz="1100" b="0" dirty="0">
                <a:latin typeface="Consolas" panose="020B0609020204030204" pitchFamily="49" charset="0"/>
              </a:rPr>
              <a:t>...")</a:t>
            </a:r>
          </a:p>
          <a:p>
            <a:r>
              <a:rPr lang="fr-FR" sz="1100" b="0" dirty="0">
                <a:latin typeface="Consolas" panose="020B0609020204030204" pitchFamily="49" charset="0"/>
              </a:rPr>
              <a:t>    for i in range(1, </a:t>
            </a:r>
            <a:r>
              <a:rPr lang="fr-FR" sz="1100" b="0" dirty="0" err="1">
                <a:latin typeface="Consolas" panose="020B0609020204030204" pitchFamily="49" charset="0"/>
              </a:rPr>
              <a:t>imax</a:t>
            </a:r>
            <a:r>
              <a:rPr lang="fr-FR" sz="1100" b="0" dirty="0">
                <a:latin typeface="Consolas" panose="020B0609020204030204" pitchFamily="49" charset="0"/>
              </a:rPr>
              <a:t>):</a:t>
            </a:r>
          </a:p>
          <a:p>
            <a:r>
              <a:rPr lang="fr-FR" sz="1100" b="0" dirty="0">
                <a:latin typeface="Consolas" panose="020B0609020204030204" pitchFamily="49" charset="0"/>
              </a:rPr>
              <a:t>        </a:t>
            </a:r>
            <a:r>
              <a:rPr lang="fr-FR" sz="1100" b="0" dirty="0" err="1">
                <a:latin typeface="Consolas" panose="020B0609020204030204" pitchFamily="49" charset="0"/>
              </a:rPr>
              <a:t>sz</a:t>
            </a:r>
            <a:r>
              <a:rPr lang="fr-FR" sz="1100" b="0" dirty="0">
                <a:latin typeface="Consolas" panose="020B0609020204030204" pitchFamily="49" charset="0"/>
              </a:rPr>
              <a:t> = 2**i</a:t>
            </a:r>
          </a:p>
          <a:p>
            <a:r>
              <a:rPr lang="fr-FR" sz="1100" b="0" dirty="0">
                <a:latin typeface="Consolas" panose="020B0609020204030204" pitchFamily="49" charset="0"/>
              </a:rPr>
              <a:t>        x = </a:t>
            </a:r>
            <a:r>
              <a:rPr lang="fr-FR" sz="1100" b="0" dirty="0" err="1">
                <a:latin typeface="Consolas" panose="020B0609020204030204" pitchFamily="49" charset="0"/>
              </a:rPr>
              <a:t>np.empty</a:t>
            </a:r>
            <a:r>
              <a:rPr lang="fr-FR" sz="1100" b="0" dirty="0"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latin typeface="Consolas" panose="020B0609020204030204" pitchFamily="49" charset="0"/>
              </a:rPr>
              <a:t>sz</a:t>
            </a:r>
            <a:r>
              <a:rPr lang="fr-FR" sz="1100" b="0" dirty="0">
                <a:latin typeface="Consolas" panose="020B0609020204030204" pitchFamily="49" charset="0"/>
              </a:rPr>
              <a:t>, </a:t>
            </a:r>
            <a:r>
              <a:rPr lang="fr-FR" sz="1100" b="0" dirty="0" err="1">
                <a:latin typeface="Consolas" panose="020B0609020204030204" pitchFamily="49" charset="0"/>
              </a:rPr>
              <a:t>dtype</a:t>
            </a:r>
            <a:r>
              <a:rPr lang="fr-FR" sz="1100" b="0" dirty="0">
                <a:latin typeface="Consolas" panose="020B0609020204030204" pitchFamily="49" charset="0"/>
              </a:rPr>
              <a:t>=np.int32)</a:t>
            </a:r>
          </a:p>
          <a:p>
            <a:r>
              <a:rPr lang="fr-FR" sz="1100" b="0" dirty="0">
                <a:latin typeface="Consolas" panose="020B0609020204030204" pitchFamily="49" charset="0"/>
              </a:rPr>
              <a:t>        </a:t>
            </a:r>
            <a:r>
              <a:rPr lang="fr-FR" sz="1100" b="0" dirty="0" err="1">
                <a:latin typeface="Consolas" panose="020B0609020204030204" pitchFamily="49" charset="0"/>
              </a:rPr>
              <a:t>comm.Recv</a:t>
            </a:r>
            <a:r>
              <a:rPr lang="fr-FR" sz="1100" b="0" dirty="0">
                <a:latin typeface="Consolas" panose="020B0609020204030204" pitchFamily="49" charset="0"/>
              </a:rPr>
              <a:t>(x, source=0)</a:t>
            </a:r>
          </a:p>
          <a:p>
            <a:r>
              <a:rPr lang="fr-FR" sz="1100" b="0" dirty="0">
                <a:latin typeface="Consolas" panose="020B0609020204030204" pitchFamily="49" charset="0"/>
              </a:rPr>
              <a:t>        </a:t>
            </a:r>
            <a:r>
              <a:rPr lang="fr-FR" sz="1100" b="0" dirty="0" err="1">
                <a:latin typeface="Consolas" panose="020B0609020204030204" pitchFamily="49" charset="0"/>
              </a:rPr>
              <a:t>print</a:t>
            </a:r>
            <a:r>
              <a:rPr lang="fr-FR" sz="1100" b="0" dirty="0">
                <a:latin typeface="Consolas" panose="020B0609020204030204" pitchFamily="49" charset="0"/>
              </a:rPr>
              <a:t>("I </a:t>
            </a:r>
            <a:r>
              <a:rPr lang="fr-FR" sz="1100" b="0" dirty="0" err="1">
                <a:latin typeface="Consolas" panose="020B0609020204030204" pitchFamily="49" charset="0"/>
              </a:rPr>
              <a:t>just</a:t>
            </a:r>
            <a:r>
              <a:rPr lang="fr-FR" sz="1100" b="0" dirty="0"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latin typeface="Consolas" panose="020B0609020204030204" pitchFamily="49" charset="0"/>
              </a:rPr>
              <a:t>received</a:t>
            </a:r>
            <a:r>
              <a:rPr lang="fr-FR" sz="1100" b="0" dirty="0">
                <a:latin typeface="Consolas" panose="020B0609020204030204" pitchFamily="49" charset="0"/>
              </a:rPr>
              <a:t>", </a:t>
            </a:r>
            <a:r>
              <a:rPr lang="fr-FR" sz="1100" b="0" dirty="0" err="1">
                <a:latin typeface="Consolas" panose="020B0609020204030204" pitchFamily="49" charset="0"/>
              </a:rPr>
              <a:t>sz</a:t>
            </a:r>
            <a:r>
              <a:rPr lang="fr-FR" sz="1100" b="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5138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74FE8-27CC-40D1-AA46-D1666E10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B50E5-C894-4CCB-BF55-CAED74B83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11/03 : examen papier (1h), puis TD</a:t>
            </a:r>
          </a:p>
          <a:p>
            <a:r>
              <a:rPr lang="fr-FR" sz="2400" dirty="0"/>
              <a:t>Samedi 15/03 10h00 : rendu projet</a:t>
            </a:r>
          </a:p>
          <a:p>
            <a:pPr lvl="1"/>
            <a:r>
              <a:rPr lang="fr-FR" sz="2000" dirty="0"/>
              <a:t>Mail à </a:t>
            </a:r>
            <a:r>
              <a:rPr lang="fr-FR" sz="2000" dirty="0">
                <a:hlinkClick r:id="rId2"/>
              </a:rPr>
              <a:t>jean-didier.garaud@onera.fr</a:t>
            </a:r>
            <a:r>
              <a:rPr lang="fr-FR" sz="2000" dirty="0"/>
              <a:t> , avec votre lien </a:t>
            </a:r>
            <a:r>
              <a:rPr lang="fr-FR" sz="2000" dirty="0" err="1"/>
              <a:t>github</a:t>
            </a:r>
            <a:r>
              <a:rPr lang="fr-FR" sz="2000" dirty="0"/>
              <a:t> (y inviter </a:t>
            </a:r>
            <a:r>
              <a:rPr lang="fr-FR" sz="2000" dirty="0" err="1"/>
              <a:t>JDGaraudEnsta</a:t>
            </a:r>
            <a:r>
              <a:rPr lang="fr-FR" sz="2000" dirty="0"/>
              <a:t> si vous l’avez mis privé) </a:t>
            </a:r>
          </a:p>
          <a:p>
            <a:pPr lvl="1"/>
            <a:r>
              <a:rPr lang="fr-FR" sz="2000" dirty="0"/>
              <a:t>si binôme : le préciser</a:t>
            </a:r>
          </a:p>
          <a:p>
            <a:pPr lvl="1"/>
            <a:r>
              <a:rPr lang="fr-FR" sz="2000" dirty="0"/>
              <a:t>si IA : préciser ce qu’elle a produit</a:t>
            </a:r>
          </a:p>
          <a:p>
            <a:r>
              <a:rPr lang="fr-FR" sz="2400" dirty="0"/>
              <a:t>18/03 : </a:t>
            </a:r>
          </a:p>
          <a:p>
            <a:pPr lvl="1"/>
            <a:r>
              <a:rPr lang="fr-FR" sz="2000" dirty="0"/>
              <a:t>examen machine (3h)</a:t>
            </a:r>
          </a:p>
          <a:p>
            <a:pPr lvl="1"/>
            <a:r>
              <a:rPr lang="fr-FR" sz="2000" dirty="0"/>
              <a:t>Mini-soutenance du projet : 5-7 min</a:t>
            </a:r>
          </a:p>
          <a:p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F08FFC-9B97-45E0-B66A-20589DAC52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3461D6-A730-43CE-B3A6-3DA93785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549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979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1778711-58DB-423D-8089-BB6C85F19C21}"/>
              </a:ext>
            </a:extLst>
          </p:cNvPr>
          <p:cNvCxnSpPr/>
          <p:nvPr/>
        </p:nvCxnSpPr>
        <p:spPr>
          <a:xfrm>
            <a:off x="562708" y="1125416"/>
            <a:ext cx="1494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47A2EFA-FADB-42E7-B5D2-3AD9E7206BB4}"/>
              </a:ext>
            </a:extLst>
          </p:cNvPr>
          <p:cNvCxnSpPr>
            <a:cxnSpLocks/>
          </p:cNvCxnSpPr>
          <p:nvPr/>
        </p:nvCxnSpPr>
        <p:spPr>
          <a:xfrm>
            <a:off x="2057400" y="1661747"/>
            <a:ext cx="5715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C24A8CE-EC2E-42DD-AED3-636F7C351243}"/>
              </a:ext>
            </a:extLst>
          </p:cNvPr>
          <p:cNvCxnSpPr/>
          <p:nvPr/>
        </p:nvCxnSpPr>
        <p:spPr>
          <a:xfrm>
            <a:off x="2628901" y="1125416"/>
            <a:ext cx="1494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21B9C41-2D60-44A9-82E5-C1E5D2A9E923}"/>
              </a:ext>
            </a:extLst>
          </p:cNvPr>
          <p:cNvCxnSpPr/>
          <p:nvPr/>
        </p:nvCxnSpPr>
        <p:spPr>
          <a:xfrm>
            <a:off x="4686301" y="1125416"/>
            <a:ext cx="1494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D84F537-2C2F-4D0B-A5C6-49326530948D}"/>
              </a:ext>
            </a:extLst>
          </p:cNvPr>
          <p:cNvCxnSpPr/>
          <p:nvPr/>
        </p:nvCxnSpPr>
        <p:spPr>
          <a:xfrm>
            <a:off x="6752493" y="1125416"/>
            <a:ext cx="1494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8DD5C87-3423-4789-9E22-91557768CB75}"/>
              </a:ext>
            </a:extLst>
          </p:cNvPr>
          <p:cNvCxnSpPr>
            <a:cxnSpLocks/>
          </p:cNvCxnSpPr>
          <p:nvPr/>
        </p:nvCxnSpPr>
        <p:spPr>
          <a:xfrm>
            <a:off x="4123592" y="1740878"/>
            <a:ext cx="5715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7CEC0B2-A288-456E-B5AF-2FD633BF6A5D}"/>
              </a:ext>
            </a:extLst>
          </p:cNvPr>
          <p:cNvCxnSpPr>
            <a:cxnSpLocks/>
          </p:cNvCxnSpPr>
          <p:nvPr/>
        </p:nvCxnSpPr>
        <p:spPr>
          <a:xfrm>
            <a:off x="6180992" y="1732086"/>
            <a:ext cx="5715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5ACCFCA-579D-4F29-A0E7-16BFECF96819}"/>
              </a:ext>
            </a:extLst>
          </p:cNvPr>
          <p:cNvCxnSpPr>
            <a:cxnSpLocks/>
          </p:cNvCxnSpPr>
          <p:nvPr/>
        </p:nvCxnSpPr>
        <p:spPr>
          <a:xfrm>
            <a:off x="8247185" y="1661747"/>
            <a:ext cx="5715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8579FD2-FAFD-4F74-9A88-0FB957AB03F2}"/>
              </a:ext>
            </a:extLst>
          </p:cNvPr>
          <p:cNvCxnSpPr/>
          <p:nvPr/>
        </p:nvCxnSpPr>
        <p:spPr>
          <a:xfrm>
            <a:off x="562708" y="2628900"/>
            <a:ext cx="1494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3D9B460-676A-42AB-A8FC-BBAD048C43A5}"/>
              </a:ext>
            </a:extLst>
          </p:cNvPr>
          <p:cNvCxnSpPr>
            <a:cxnSpLocks/>
          </p:cNvCxnSpPr>
          <p:nvPr/>
        </p:nvCxnSpPr>
        <p:spPr>
          <a:xfrm>
            <a:off x="2057400" y="3165232"/>
            <a:ext cx="5715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6ED9DF5-1DD9-4F11-85D9-48B8294FE90C}"/>
              </a:ext>
            </a:extLst>
          </p:cNvPr>
          <p:cNvCxnSpPr/>
          <p:nvPr/>
        </p:nvCxnSpPr>
        <p:spPr>
          <a:xfrm>
            <a:off x="2057401" y="2628900"/>
            <a:ext cx="1494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6DA582F-0358-455A-BD0A-AF43961F16AA}"/>
              </a:ext>
            </a:extLst>
          </p:cNvPr>
          <p:cNvCxnSpPr/>
          <p:nvPr/>
        </p:nvCxnSpPr>
        <p:spPr>
          <a:xfrm>
            <a:off x="3552093" y="2628900"/>
            <a:ext cx="1494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3AD6BC9-90BF-4465-BE92-8F7F59E4EB01}"/>
              </a:ext>
            </a:extLst>
          </p:cNvPr>
          <p:cNvCxnSpPr/>
          <p:nvPr/>
        </p:nvCxnSpPr>
        <p:spPr>
          <a:xfrm>
            <a:off x="5046785" y="2628900"/>
            <a:ext cx="1494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826378A-E84F-4F9D-9701-C36FB50D6B6C}"/>
              </a:ext>
            </a:extLst>
          </p:cNvPr>
          <p:cNvCxnSpPr>
            <a:cxnSpLocks/>
          </p:cNvCxnSpPr>
          <p:nvPr/>
        </p:nvCxnSpPr>
        <p:spPr>
          <a:xfrm>
            <a:off x="3552092" y="3209194"/>
            <a:ext cx="5715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A396F48-4DA6-4B73-90E7-F9925C66307D}"/>
              </a:ext>
            </a:extLst>
          </p:cNvPr>
          <p:cNvCxnSpPr>
            <a:cxnSpLocks/>
          </p:cNvCxnSpPr>
          <p:nvPr/>
        </p:nvCxnSpPr>
        <p:spPr>
          <a:xfrm>
            <a:off x="5046785" y="3165233"/>
            <a:ext cx="5715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23039D4-83C1-48F9-9B43-A4B6E5D6005B}"/>
              </a:ext>
            </a:extLst>
          </p:cNvPr>
          <p:cNvCxnSpPr>
            <a:cxnSpLocks/>
          </p:cNvCxnSpPr>
          <p:nvPr/>
        </p:nvCxnSpPr>
        <p:spPr>
          <a:xfrm>
            <a:off x="6541477" y="3209195"/>
            <a:ext cx="5715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6328CD6-75FD-4C90-9A64-02B41653E5D4}"/>
              </a:ext>
            </a:extLst>
          </p:cNvPr>
          <p:cNvCxnSpPr/>
          <p:nvPr/>
        </p:nvCxnSpPr>
        <p:spPr>
          <a:xfrm>
            <a:off x="2057400" y="1222131"/>
            <a:ext cx="0" cy="36048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D7AB50D-9EED-4BD2-BF11-B1F13BCE5BC8}"/>
              </a:ext>
            </a:extLst>
          </p:cNvPr>
          <p:cNvCxnSpPr/>
          <p:nvPr/>
        </p:nvCxnSpPr>
        <p:spPr>
          <a:xfrm>
            <a:off x="4123592" y="1301263"/>
            <a:ext cx="0" cy="36048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1DB7806-5192-43C9-A3BF-08D97C23F7A2}"/>
              </a:ext>
            </a:extLst>
          </p:cNvPr>
          <p:cNvCxnSpPr/>
          <p:nvPr/>
        </p:nvCxnSpPr>
        <p:spPr>
          <a:xfrm>
            <a:off x="6189785" y="1222131"/>
            <a:ext cx="0" cy="36048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33F85D5-DB13-4C5D-90C3-06216108D108}"/>
              </a:ext>
            </a:extLst>
          </p:cNvPr>
          <p:cNvCxnSpPr/>
          <p:nvPr/>
        </p:nvCxnSpPr>
        <p:spPr>
          <a:xfrm>
            <a:off x="8247185" y="1222131"/>
            <a:ext cx="0" cy="36048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8664608-E0F2-44E9-ABEA-FAC0F12FA878}"/>
              </a:ext>
            </a:extLst>
          </p:cNvPr>
          <p:cNvCxnSpPr/>
          <p:nvPr/>
        </p:nvCxnSpPr>
        <p:spPr>
          <a:xfrm>
            <a:off x="2048608" y="2708031"/>
            <a:ext cx="0" cy="36048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02CCDAC-3619-4136-A153-8C45420F9176}"/>
              </a:ext>
            </a:extLst>
          </p:cNvPr>
          <p:cNvCxnSpPr/>
          <p:nvPr/>
        </p:nvCxnSpPr>
        <p:spPr>
          <a:xfrm>
            <a:off x="3543300" y="2708031"/>
            <a:ext cx="0" cy="36048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9379A4D-0D4E-4FC0-BFB4-9D8BD9BCD58D}"/>
              </a:ext>
            </a:extLst>
          </p:cNvPr>
          <p:cNvCxnSpPr/>
          <p:nvPr/>
        </p:nvCxnSpPr>
        <p:spPr>
          <a:xfrm>
            <a:off x="5046785" y="2708031"/>
            <a:ext cx="0" cy="36048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3FAD1F7A-4106-4726-8E6F-857F2920709D}"/>
              </a:ext>
            </a:extLst>
          </p:cNvPr>
          <p:cNvCxnSpPr/>
          <p:nvPr/>
        </p:nvCxnSpPr>
        <p:spPr>
          <a:xfrm>
            <a:off x="6541477" y="2708031"/>
            <a:ext cx="0" cy="36048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D476E7F1-2B20-412C-9AFC-E6F3DBEDE265}"/>
              </a:ext>
            </a:extLst>
          </p:cNvPr>
          <p:cNvCxnSpPr>
            <a:cxnSpLocks/>
          </p:cNvCxnSpPr>
          <p:nvPr/>
        </p:nvCxnSpPr>
        <p:spPr>
          <a:xfrm flipV="1">
            <a:off x="2637692" y="1186963"/>
            <a:ext cx="0" cy="47478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024AD22-3A2D-48F8-96BC-C21326E84BB4}"/>
              </a:ext>
            </a:extLst>
          </p:cNvPr>
          <p:cNvCxnSpPr>
            <a:cxnSpLocks/>
          </p:cNvCxnSpPr>
          <p:nvPr/>
        </p:nvCxnSpPr>
        <p:spPr>
          <a:xfrm flipV="1">
            <a:off x="4703885" y="1222131"/>
            <a:ext cx="0" cy="47478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EF52A9C-B574-4E6F-9A72-0EA072BB82C9}"/>
              </a:ext>
            </a:extLst>
          </p:cNvPr>
          <p:cNvCxnSpPr>
            <a:cxnSpLocks/>
          </p:cNvCxnSpPr>
          <p:nvPr/>
        </p:nvCxnSpPr>
        <p:spPr>
          <a:xfrm flipV="1">
            <a:off x="6814039" y="1222131"/>
            <a:ext cx="0" cy="47478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5F38C089-ACDD-4F31-BF6C-160F42246F0E}"/>
              </a:ext>
            </a:extLst>
          </p:cNvPr>
          <p:cNvSpPr txBox="1"/>
          <p:nvPr/>
        </p:nvSpPr>
        <p:spPr>
          <a:xfrm>
            <a:off x="659423" y="813248"/>
            <a:ext cx="5856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350" b="0" dirty="0">
                <a:solidFill>
                  <a:srgbClr val="4472C4"/>
                </a:solidFill>
                <a:latin typeface="Calibri" panose="020F0502020204030204"/>
                <a:ea typeface="+mn-ea"/>
                <a:cs typeface="+mn-cs"/>
              </a:rPr>
              <a:t>calcul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0746308-DFBE-4BA4-A5D4-14D76DF0369B}"/>
              </a:ext>
            </a:extLst>
          </p:cNvPr>
          <p:cNvSpPr txBox="1"/>
          <p:nvPr/>
        </p:nvSpPr>
        <p:spPr>
          <a:xfrm>
            <a:off x="2048608" y="1409828"/>
            <a:ext cx="6628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350" b="0" dirty="0">
                <a:solidFill>
                  <a:srgbClr val="C55A11"/>
                </a:solidFill>
                <a:latin typeface="Calibri" panose="020F0502020204030204"/>
                <a:ea typeface="+mn-ea"/>
                <a:cs typeface="+mn-cs"/>
              </a:rPr>
              <a:t>affiche</a:t>
            </a:r>
          </a:p>
        </p:txBody>
      </p:sp>
    </p:spTree>
    <p:extLst>
      <p:ext uri="{BB962C8B-B14F-4D97-AF65-F5344CB8AC3E}">
        <p14:creationId xmlns:p14="http://schemas.microsoft.com/office/powerpoint/2010/main" val="337522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Algèbre linéaire avec Eigen ou Blas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70471" y="848891"/>
            <a:ext cx="7772400" cy="3086100"/>
          </a:xfrm>
        </p:spPr>
        <p:txBody>
          <a:bodyPr/>
          <a:lstStyle/>
          <a:p>
            <a:r>
              <a:rPr lang="fr-FR" sz="1400" dirty="0">
                <a:hlinkClick r:id="rId2"/>
              </a:rPr>
              <a:t>https://eigen.tuxfamily.org/dox/TopicUsingBlasLapack.html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B6CDF6-4C5A-C046-92B8-1E376BA69C03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605F62-C07C-4512-97FF-32BAA105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13360"/>
            <a:ext cx="4896546" cy="36501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B4CCD2E-A069-480D-9A9F-588245A63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952" y="179499"/>
            <a:ext cx="3262893" cy="44067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649FB1-B096-4DB0-A96A-FAD18E416B7E}"/>
              </a:ext>
            </a:extLst>
          </p:cNvPr>
          <p:cNvSpPr/>
          <p:nvPr/>
        </p:nvSpPr>
        <p:spPr bwMode="auto">
          <a:xfrm>
            <a:off x="5750065" y="2499741"/>
            <a:ext cx="3123464" cy="59328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B3B614-1D04-46C3-80EC-5FE554D73F55}"/>
              </a:ext>
            </a:extLst>
          </p:cNvPr>
          <p:cNvSpPr/>
          <p:nvPr/>
        </p:nvSpPr>
        <p:spPr>
          <a:xfrm>
            <a:off x="7011167" y="4333541"/>
            <a:ext cx="2082621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fr-FR" sz="1200" dirty="0"/>
              <a:t>g++ mkl_test.cpp  -</a:t>
            </a:r>
            <a:r>
              <a:rPr lang="fr-FR" sz="1200" dirty="0" err="1"/>
              <a:t>lmkl_rt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677F987-5F55-4FD6-A807-592BE3E49F55}"/>
              </a:ext>
            </a:extLst>
          </p:cNvPr>
          <p:cNvSpPr txBox="1"/>
          <p:nvPr/>
        </p:nvSpPr>
        <p:spPr>
          <a:xfrm>
            <a:off x="5167017" y="2989835"/>
            <a:ext cx="3927678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cblas_dgemm</a:t>
            </a:r>
            <a:r>
              <a:rPr lang="fr-FR" dirty="0"/>
              <a:t>(options…, </a:t>
            </a:r>
            <a:br>
              <a:rPr lang="fr-FR" dirty="0"/>
            </a:br>
            <a:r>
              <a:rPr lang="fr-FR" dirty="0"/>
              <a:t>     sizes…, pointers…)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0FEC2F0-D928-47C6-B468-8D0CC5DFE2DE}"/>
              </a:ext>
            </a:extLst>
          </p:cNvPr>
          <p:cNvSpPr txBox="1"/>
          <p:nvPr/>
        </p:nvSpPr>
        <p:spPr>
          <a:xfrm>
            <a:off x="929511" y="1371421"/>
            <a:ext cx="3942169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1800" dirty="0"/>
              <a:t>Eigen::</a:t>
            </a:r>
            <a:r>
              <a:rPr lang="fr-FR" sz="1800" dirty="0" err="1"/>
              <a:t>Vector</a:t>
            </a:r>
            <a:r>
              <a:rPr lang="fr-FR" sz="1800" dirty="0"/>
              <a:t>&lt;double, size&gt; u(</a:t>
            </a:r>
            <a:r>
              <a:rPr lang="fr-FR" sz="1800" dirty="0" err="1"/>
              <a:t>sz</a:t>
            </a:r>
            <a:r>
              <a:rPr lang="fr-FR" sz="1800" dirty="0"/>
              <a:t>);</a:t>
            </a:r>
          </a:p>
          <a:p>
            <a:r>
              <a:rPr lang="fr-FR" sz="1800" dirty="0"/>
              <a:t>Eigen::Matrix&lt;double, sizes…&gt; A;</a:t>
            </a:r>
          </a:p>
          <a:p>
            <a:r>
              <a:rPr lang="fr-FR" sz="1800" dirty="0"/>
              <a:t>u &lt;&lt; … ; A &lt;&lt; … ;</a:t>
            </a:r>
          </a:p>
          <a:p>
            <a:r>
              <a:rPr lang="fr-FR" sz="1800" dirty="0"/>
              <a:t>f = A.dot(u);</a:t>
            </a:r>
          </a:p>
        </p:txBody>
      </p:sp>
    </p:spTree>
    <p:extLst>
      <p:ext uri="{BB962C8B-B14F-4D97-AF65-F5344CB8AC3E}">
        <p14:creationId xmlns:p14="http://schemas.microsoft.com/office/powerpoint/2010/main" val="89116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33754-72F2-48FF-B331-815890BB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« Rappels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8C7E36-A82E-496E-A0F4-FE46501A0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75160"/>
            <a:ext cx="8541072" cy="3086100"/>
          </a:xfrm>
        </p:spPr>
        <p:txBody>
          <a:bodyPr/>
          <a:lstStyle/>
          <a:p>
            <a:r>
              <a:rPr lang="fr-FR" sz="1600" dirty="0"/>
              <a:t>2 modes de compilation</a:t>
            </a:r>
          </a:p>
          <a:p>
            <a:pPr lvl="1"/>
            <a:r>
              <a:rPr lang="fr-FR" sz="1400" dirty="0" err="1"/>
              <a:t>Debug</a:t>
            </a:r>
            <a:r>
              <a:rPr lang="fr-FR" sz="1400" dirty="0"/>
              <a:t> :  </a:t>
            </a:r>
            <a:r>
              <a:rPr lang="fr-FR" sz="1400" b="1" dirty="0">
                <a:latin typeface="Consolas" panose="020B0609020204030204" pitchFamily="49" charset="0"/>
              </a:rPr>
              <a:t>-g -O0  </a:t>
            </a:r>
            <a:r>
              <a:rPr lang="en-US" sz="1400" b="1" dirty="0">
                <a:latin typeface="Consolas" panose="020B0609020204030204" pitchFamily="49" charset="0"/>
              </a:rPr>
              <a:t>-</a:t>
            </a:r>
            <a:r>
              <a:rPr lang="en-US" sz="1400" b="1" dirty="0" err="1">
                <a:latin typeface="Consolas" panose="020B0609020204030204" pitchFamily="49" charset="0"/>
              </a:rPr>
              <a:t>fbounds</a:t>
            </a:r>
            <a:r>
              <a:rPr lang="en-US" sz="1400" b="1" dirty="0">
                <a:latin typeface="Consolas" panose="020B0609020204030204" pitchFamily="49" charset="0"/>
              </a:rPr>
              <a:t>-check -D_GLIBCXX_DEBUG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/>
              <a:t>programme</a:t>
            </a:r>
            <a:r>
              <a:rPr lang="en-US" sz="1400" dirty="0"/>
              <a:t> lent, </a:t>
            </a:r>
            <a:r>
              <a:rPr lang="en-US" sz="1400" dirty="0" err="1"/>
              <a:t>mais</a:t>
            </a:r>
            <a:r>
              <a:rPr lang="en-US" sz="1400" dirty="0"/>
              <a:t> facile à debugger (assert </a:t>
            </a:r>
            <a:r>
              <a:rPr lang="en-US" sz="1400" dirty="0" err="1"/>
              <a:t>actifs</a:t>
            </a:r>
            <a:r>
              <a:rPr lang="en-US" sz="1400" dirty="0"/>
              <a:t>, </a:t>
            </a:r>
            <a:r>
              <a:rPr lang="en-US" sz="1400" dirty="0" err="1"/>
              <a:t>gdb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Optimisé</a:t>
            </a:r>
            <a:r>
              <a:rPr lang="en-US" sz="1400" dirty="0"/>
              <a:t>/Release : </a:t>
            </a:r>
            <a:r>
              <a:rPr lang="en-US" sz="1400" b="1" dirty="0">
                <a:latin typeface="Consolas" panose="020B0609020204030204" pitchFamily="49" charset="0"/>
              </a:rPr>
              <a:t>-O3 -march=native -DNDEBUG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/>
              <a:t>programme</a:t>
            </a:r>
            <a:r>
              <a:rPr lang="en-US" sz="1400" dirty="0"/>
              <a:t> </a:t>
            </a:r>
            <a:r>
              <a:rPr lang="en-US" sz="1400" dirty="0" err="1"/>
              <a:t>rapide</a:t>
            </a:r>
            <a:r>
              <a:rPr lang="en-US" sz="1400" dirty="0"/>
              <a:t> (au top de </a:t>
            </a:r>
            <a:r>
              <a:rPr lang="en-US" sz="1400" dirty="0" err="1"/>
              <a:t>votre</a:t>
            </a:r>
            <a:r>
              <a:rPr lang="en-US" sz="1400" dirty="0"/>
              <a:t> </a:t>
            </a:r>
            <a:r>
              <a:rPr lang="en-US" sz="1400" dirty="0" err="1"/>
              <a:t>compilateur</a:t>
            </a:r>
            <a:r>
              <a:rPr lang="en-US" sz="1400" dirty="0"/>
              <a:t> et de </a:t>
            </a:r>
            <a:r>
              <a:rPr lang="en-US" sz="1400" dirty="0" err="1"/>
              <a:t>votre</a:t>
            </a:r>
            <a:r>
              <a:rPr lang="en-US" sz="1400" dirty="0"/>
              <a:t> </a:t>
            </a:r>
            <a:r>
              <a:rPr lang="en-US" sz="1400" dirty="0" err="1"/>
              <a:t>processeur</a:t>
            </a:r>
            <a:r>
              <a:rPr lang="en-US" sz="1400" dirty="0"/>
              <a:t>)</a:t>
            </a:r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400" dirty="0"/>
              <a:t>avec clang </a:t>
            </a:r>
            <a:r>
              <a:rPr lang="en-US" sz="1400" dirty="0" err="1"/>
              <a:t>ou</a:t>
            </a:r>
            <a:r>
              <a:rPr lang="en-US" sz="1400" dirty="0"/>
              <a:t> </a:t>
            </a:r>
            <a:r>
              <a:rPr lang="en-US" sz="1400" dirty="0" err="1"/>
              <a:t>compilateur</a:t>
            </a:r>
            <a:r>
              <a:rPr lang="en-US" sz="1400" dirty="0"/>
              <a:t> Intel, les options </a:t>
            </a:r>
            <a:r>
              <a:rPr lang="en-US" sz="1400" dirty="0" err="1"/>
              <a:t>ont</a:t>
            </a:r>
            <a:r>
              <a:rPr lang="en-US" sz="1400" dirty="0"/>
              <a:t> </a:t>
            </a:r>
            <a:r>
              <a:rPr lang="en-US" sz="1400" dirty="0" err="1"/>
              <a:t>parfois</a:t>
            </a:r>
            <a:r>
              <a:rPr lang="en-US" sz="1400" dirty="0"/>
              <a:t> </a:t>
            </a:r>
            <a:r>
              <a:rPr lang="en-US" sz="1400" dirty="0" err="1"/>
              <a:t>d’autres</a:t>
            </a:r>
            <a:r>
              <a:rPr lang="en-US" sz="1400" dirty="0"/>
              <a:t> </a:t>
            </a:r>
            <a:r>
              <a:rPr lang="en-US" sz="1400" dirty="0" err="1"/>
              <a:t>noms</a:t>
            </a:r>
            <a:r>
              <a:rPr lang="en-US" sz="1400" dirty="0"/>
              <a:t> </a:t>
            </a:r>
            <a:r>
              <a:rPr lang="en-US" sz="1400" b="1" dirty="0">
                <a:latin typeface="Consolas" panose="020B0609020204030204" pitchFamily="49" charset="0"/>
              </a:rPr>
              <a:t>(-</a:t>
            </a:r>
            <a:r>
              <a:rPr lang="en-US" sz="1400" b="1" dirty="0" err="1">
                <a:latin typeface="Consolas" panose="020B0609020204030204" pitchFamily="49" charset="0"/>
              </a:rPr>
              <a:t>Ofast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dirty="0"/>
              <a:t>pour </a:t>
            </a:r>
            <a:r>
              <a:rPr lang="en-US" sz="1400" dirty="0" err="1"/>
              <a:t>IntelCXX</a:t>
            </a:r>
            <a:r>
              <a:rPr lang="en-US" sz="1400" dirty="0"/>
              <a:t>)</a:t>
            </a:r>
          </a:p>
          <a:p>
            <a:pPr lvl="1"/>
            <a:endParaRPr lang="en-US" sz="1200" dirty="0"/>
          </a:p>
          <a:p>
            <a:r>
              <a:rPr lang="en-US" sz="1600" dirty="0"/>
              <a:t>Avec </a:t>
            </a:r>
            <a:r>
              <a:rPr lang="en-US" sz="1600" dirty="0" err="1"/>
              <a:t>nos</a:t>
            </a:r>
            <a:r>
              <a:rPr lang="en-US" sz="1600" dirty="0"/>
              <a:t> </a:t>
            </a:r>
            <a:r>
              <a:rPr lang="en-US" sz="1600" dirty="0" err="1"/>
              <a:t>Makefile</a:t>
            </a:r>
            <a:r>
              <a:rPr lang="en-US" sz="1600" dirty="0"/>
              <a:t>, </a:t>
            </a:r>
            <a:r>
              <a:rPr lang="en-US" sz="1600" dirty="0" err="1"/>
              <a:t>c’est</a:t>
            </a:r>
            <a:r>
              <a:rPr lang="en-US" sz="1600" dirty="0"/>
              <a:t> </a:t>
            </a:r>
            <a:r>
              <a:rPr lang="en-US" sz="1600" dirty="0" err="1"/>
              <a:t>assez</a:t>
            </a:r>
            <a:r>
              <a:rPr lang="en-US" sz="1600" dirty="0"/>
              <a:t> </a:t>
            </a:r>
            <a:r>
              <a:rPr lang="en-US" sz="1600" dirty="0" err="1"/>
              <a:t>explicite</a:t>
            </a:r>
            <a:r>
              <a:rPr lang="en-US" sz="1600" dirty="0"/>
              <a:t> (</a:t>
            </a:r>
            <a:r>
              <a:rPr lang="en-US" sz="1600" dirty="0">
                <a:latin typeface="Consolas" panose="020B0609020204030204" pitchFamily="49" charset="0"/>
              </a:rPr>
              <a:t>make help</a:t>
            </a:r>
            <a:r>
              <a:rPr lang="en-US" sz="1600" dirty="0"/>
              <a:t>)</a:t>
            </a:r>
          </a:p>
          <a:p>
            <a:r>
              <a:rPr lang="en-US" sz="1600" dirty="0"/>
              <a:t>Avec CMAKE : </a:t>
            </a:r>
            <a:r>
              <a:rPr lang="en-US" sz="1600" b="1" dirty="0">
                <a:latin typeface="Consolas" panose="020B0609020204030204" pitchFamily="49" charset="0"/>
              </a:rPr>
              <a:t>-DCMAKE_BUILD_TYPE=Release </a:t>
            </a:r>
            <a:r>
              <a:rPr lang="en-US" sz="1600" b="1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ou</a:t>
            </a:r>
            <a:r>
              <a:rPr lang="en-US" sz="1600" dirty="0"/>
              <a:t> </a:t>
            </a:r>
            <a:r>
              <a:rPr lang="en-US" sz="1600" b="1" dirty="0">
                <a:latin typeface="Consolas" panose="020B0609020204030204" pitchFamily="49" charset="0"/>
              </a:rPr>
              <a:t>Debug</a:t>
            </a:r>
            <a:r>
              <a:rPr lang="en-US" sz="1600" dirty="0"/>
              <a:t>)</a:t>
            </a:r>
          </a:p>
          <a:p>
            <a:endParaRPr lang="fr-FR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F6586D-E31B-4733-B636-106DC1192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74AAC9-3A7D-45C9-B320-3C6370CB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971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DADF2-CF5C-41FD-A64B-FAA5A35B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61E21-0430-43A7-B1D8-8B1FDD12E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 d’un (gros) calcul </a:t>
            </a:r>
            <a:r>
              <a:rPr lang="fr-FR"/>
              <a:t>de production </a:t>
            </a:r>
            <a:r>
              <a:rPr lang="fr-FR" dirty="0"/>
              <a:t>: 3936 </a:t>
            </a:r>
            <a:r>
              <a:rPr lang="fr-FR"/>
              <a:t>cœurs pendant 30x15h.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110726-E089-456B-9460-980330E6CD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678B41-2282-4865-95C1-EF88E4BC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860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013C9493-077D-49CB-AB5E-24704D758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TP2 04/02/2025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CA66E8A5-F3CA-4B6B-BEB4-C0D2911BB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Mandelbrot en MPI</a:t>
            </a:r>
          </a:p>
          <a:p>
            <a:r>
              <a:rPr lang="fr-FR" dirty="0"/>
              <a:t>Produit Matrice-vecteur en MPI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7BE290-21A0-43BF-A9CD-184BA188DE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78F35D-1C0E-4F5C-8B6F-DF50C9A8946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27425" y="4732338"/>
            <a:ext cx="5616575" cy="287337"/>
          </a:xfrm>
        </p:spPr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94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248B2-04E2-49C9-AEFF-C0D72917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le 1er TD est à rendre ?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756337-7261-4221-977C-ADBCB9338B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800" dirty="0"/>
              <a:t>Pourquoi faire un </a:t>
            </a:r>
            <a:r>
              <a:rPr lang="fr-FR" sz="1800" dirty="0" err="1"/>
              <a:t>github</a:t>
            </a:r>
            <a:endParaRPr lang="fr-FR" sz="1800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D3C186E-3489-4D69-88DB-8BA840BD01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sz="1800" dirty="0"/>
              <a:t>Compétences secondaires</a:t>
            </a:r>
          </a:p>
          <a:p>
            <a:r>
              <a:rPr lang="fr-FR" sz="1800" dirty="0"/>
              <a:t>GDB</a:t>
            </a:r>
          </a:p>
          <a:p>
            <a:r>
              <a:rPr lang="fr-FR" sz="1800" dirty="0"/>
              <a:t>Git </a:t>
            </a:r>
            <a:r>
              <a:rPr lang="fr-FR" sz="1800" dirty="0" err="1"/>
              <a:t>branch</a:t>
            </a:r>
            <a:r>
              <a:rPr lang="fr-FR" sz="1800" dirty="0"/>
              <a:t>, fork,</a:t>
            </a:r>
          </a:p>
          <a:p>
            <a:r>
              <a:rPr lang="fr-FR" sz="1800" dirty="0"/>
              <a:t>Merge </a:t>
            </a:r>
            <a:r>
              <a:rPr lang="fr-FR" sz="1800" dirty="0" err="1"/>
              <a:t>request</a:t>
            </a:r>
            <a:r>
              <a:rPr lang="fr-FR" sz="1800" dirty="0"/>
              <a:t> et revue de code</a:t>
            </a:r>
          </a:p>
          <a:p>
            <a:r>
              <a:rPr lang="fr-FR" sz="1800" dirty="0"/>
              <a:t>Rédaction, analyse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E2B71B-A2CA-4038-9765-2E6311368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DE8EA9-A8A1-4695-9567-E4B7B2D2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528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CA4AE-6D99-493E-AE33-4C6C0DDA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points clés du TD1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70415D-E7C2-4367-A815-60985495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 err="1"/>
              <a:t>Speedup</a:t>
            </a:r>
            <a:r>
              <a:rPr lang="fr-FR" sz="1800" dirty="0"/>
              <a:t> (planche suivante)</a:t>
            </a:r>
          </a:p>
          <a:p>
            <a:r>
              <a:rPr lang="fr-FR" sz="1800" dirty="0"/>
              <a:t>Taille du cache et taille des blocs</a:t>
            </a:r>
          </a:p>
          <a:p>
            <a:pPr lvl="1"/>
            <a:r>
              <a:rPr lang="fr-FR" sz="2000" dirty="0"/>
              <a:t>3 matrices 512x512 prennent ~6Mo de cache: </a:t>
            </a:r>
            <a:br>
              <a:rPr lang="fr-FR" sz="2000" dirty="0"/>
            </a:br>
            <a:r>
              <a:rPr lang="fr-FR" sz="2000" dirty="0"/>
              <a:t>3 (matrices) * 512^2 (nombres) * 8(</a:t>
            </a:r>
            <a:r>
              <a:rPr lang="fr-FR" sz="2000" dirty="0" err="1"/>
              <a:t>sizeof</a:t>
            </a:r>
            <a:r>
              <a:rPr lang="fr-FR" sz="2000" dirty="0"/>
              <a:t> double) = 6144k</a:t>
            </a:r>
            <a:br>
              <a:rPr lang="fr-FR" sz="2000" dirty="0"/>
            </a:br>
            <a:endParaRPr lang="fr-FR" sz="2000" dirty="0"/>
          </a:p>
          <a:p>
            <a:r>
              <a:rPr lang="fr-FR" sz="1800" dirty="0"/>
              <a:t>MPI </a:t>
            </a:r>
            <a:r>
              <a:rPr lang="fr-FR" sz="1800" dirty="0" err="1"/>
              <a:t>send</a:t>
            </a:r>
            <a:r>
              <a:rPr lang="fr-FR" sz="1800" dirty="0"/>
              <a:t> / </a:t>
            </a:r>
            <a:r>
              <a:rPr lang="fr-FR" sz="1800" dirty="0" err="1"/>
              <a:t>recv</a:t>
            </a:r>
            <a:endParaRPr lang="fr-FR" sz="1800" dirty="0"/>
          </a:p>
          <a:p>
            <a:r>
              <a:rPr lang="fr-FR" sz="1800" dirty="0"/>
              <a:t>Les croquis « jeu de rôle » </a:t>
            </a:r>
            <a:r>
              <a:rPr lang="fr-FR" sz="1800"/>
              <a:t>en MPI</a:t>
            </a:r>
            <a:endParaRPr lang="fr-FR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E077D-A725-4341-99A2-BF809EB0A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03C82-5E07-4EF8-A437-09387619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517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93150-3194-4968-B29C-A2ABCFD2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Performances : </a:t>
            </a:r>
            <a:r>
              <a:rPr lang="fr-FR" dirty="0" err="1"/>
              <a:t>speedup</a:t>
            </a:r>
            <a:r>
              <a:rPr lang="fr-FR" dirty="0"/>
              <a:t>, efficacité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D03EF3-FC3B-44B9-8D58-5A83666283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EDFC2C-F9B9-0445-A511-DA4552EF3EEB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F075C5-AC44-405E-B8EC-2C3F82A7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A94124E2-BE68-492E-B05A-1AB44B880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18DC36A-59A8-40E0-8C6F-9D65060BE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415"/>
            <a:ext cx="9144000" cy="3542669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14CACE4-B43E-4661-A74A-CD41224DAB2A}"/>
              </a:ext>
            </a:extLst>
          </p:cNvPr>
          <p:cNvCxnSpPr/>
          <p:nvPr/>
        </p:nvCxnSpPr>
        <p:spPr bwMode="auto">
          <a:xfrm flipV="1">
            <a:off x="3347864" y="2283718"/>
            <a:ext cx="2160240" cy="15121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ED7C3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683E8D8-816A-4D7B-B303-173EB54B705C}"/>
              </a:ext>
            </a:extLst>
          </p:cNvPr>
          <p:cNvCxnSpPr>
            <a:cxnSpLocks/>
          </p:cNvCxnSpPr>
          <p:nvPr/>
        </p:nvCxnSpPr>
        <p:spPr bwMode="auto">
          <a:xfrm>
            <a:off x="6601098" y="2931790"/>
            <a:ext cx="200888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ED7C3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10EC812A-7F65-49DD-A44F-4741CD8ACEEB}"/>
              </a:ext>
            </a:extLst>
          </p:cNvPr>
          <p:cNvSpPr txBox="1"/>
          <p:nvPr/>
        </p:nvSpPr>
        <p:spPr>
          <a:xfrm rot="19583086">
            <a:off x="4646588" y="241786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ED7C30"/>
                </a:solidFill>
              </a:rPr>
              <a:t>idéal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E2EBE88-A6FA-4671-9096-8527A6628154}"/>
              </a:ext>
            </a:extLst>
          </p:cNvPr>
          <p:cNvSpPr txBox="1"/>
          <p:nvPr/>
        </p:nvSpPr>
        <p:spPr>
          <a:xfrm>
            <a:off x="8135461" y="2664321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ED7C30"/>
                </a:solidFill>
              </a:rPr>
              <a:t>idéal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035EA2A-2F4B-420A-8DF1-37D6497F925C}"/>
              </a:ext>
            </a:extLst>
          </p:cNvPr>
          <p:cNvSpPr txBox="1"/>
          <p:nvPr/>
        </p:nvSpPr>
        <p:spPr>
          <a:xfrm>
            <a:off x="5028416" y="2640837"/>
            <a:ext cx="90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mesuré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8465493-1F48-4D5B-877A-2452B687BBE2}"/>
              </a:ext>
            </a:extLst>
          </p:cNvPr>
          <p:cNvSpPr txBox="1"/>
          <p:nvPr/>
        </p:nvSpPr>
        <p:spPr>
          <a:xfrm>
            <a:off x="8273223" y="3045371"/>
            <a:ext cx="90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mesuré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4634B937-0CF2-4A6F-AE5A-851544BEC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0" y="2422967"/>
            <a:ext cx="264848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[jd@ldmas707z ~]$ </a:t>
            </a:r>
            <a:r>
              <a:rPr kumimoji="0" lang="fr-FR" altLang="fr-F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lscpu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Architecture: x86_64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CPU(s): 8 On-line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Thread(s) per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(s) per socket: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Socket(s): 1 NUMA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(s):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L1d cache: 32K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L1i cache: 32K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L2 cache: 256K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L3 cache: 8192K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44780"/>
      </p:ext>
    </p:extLst>
  </p:cSld>
  <p:clrMapOvr>
    <a:masterClrMapping/>
  </p:clrMapOvr>
</p:sld>
</file>

<file path=ppt/theme/theme1.xml><?xml version="1.0" encoding="utf-8"?>
<a:theme xmlns:a="http://schemas.openxmlformats.org/drawingml/2006/main" name="Titres soulignés ou pas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ＭＳ Ｐゴシック"/>
        <a:cs typeface="Geneva"/>
      </a:majorFont>
      <a:minorFont>
        <a:latin typeface="Arial"/>
        <a:ea typeface="ＭＳ Ｐゴシック"/>
        <a:cs typeface="Genev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Geneva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1329</Words>
  <Application>Microsoft Office PowerPoint</Application>
  <PresentationFormat>Affichage à l'écran (16:9)</PresentationFormat>
  <Paragraphs>221</Paragraphs>
  <Slides>27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Calibri</vt:lpstr>
      <vt:lpstr>Calibri Light</vt:lpstr>
      <vt:lpstr>Consolas</vt:lpstr>
      <vt:lpstr>Geneva</vt:lpstr>
      <vt:lpstr>Wingdings</vt:lpstr>
      <vt:lpstr>Titres soulignés ou pas</vt:lpstr>
      <vt:lpstr>Thème Office</vt:lpstr>
      <vt:lpstr>OS 202 (groupe 2)</vt:lpstr>
      <vt:lpstr>TP1 14/01/2025</vt:lpstr>
      <vt:lpstr>Algèbre linéaire avec Eigen ou Blas</vt:lpstr>
      <vt:lpstr>« Rappels »</vt:lpstr>
      <vt:lpstr>Présentation PowerPoint</vt:lpstr>
      <vt:lpstr>TP2 04/02/2025</vt:lpstr>
      <vt:lpstr>Pourquoi le 1er TD est à rendre ?</vt:lpstr>
      <vt:lpstr>Les points clés du TD1</vt:lpstr>
      <vt:lpstr>Performances : speedup, efficacité</vt:lpstr>
      <vt:lpstr>Misc</vt:lpstr>
      <vt:lpstr>TP3</vt:lpstr>
      <vt:lpstr>Retour sur TP1</vt:lpstr>
      <vt:lpstr>Retour sur TP1 - Quiz</vt:lpstr>
      <vt:lpstr>Retour sur TP1 - Quiz</vt:lpstr>
      <vt:lpstr>Attention au vocabulaire</vt:lpstr>
      <vt:lpstr>TP1 : Analyse a priori, a posteriori</vt:lpstr>
      <vt:lpstr>Vérification</vt:lpstr>
      <vt:lpstr>Présentation PowerPoint</vt:lpstr>
      <vt:lpstr>Présentation PowerPoint</vt:lpstr>
      <vt:lpstr>Présentation PowerPoint</vt:lpstr>
      <vt:lpstr>Présentation PowerPoint</vt:lpstr>
      <vt:lpstr>Utiliser github pour les TP et leur correction</vt:lpstr>
      <vt:lpstr>TP5 04/03/2025</vt:lpstr>
      <vt:lpstr>Retour sur TP4</vt:lpstr>
      <vt:lpstr>Présentation PowerPoint</vt:lpstr>
      <vt:lpstr>Présentation PowerPoint</vt:lpstr>
      <vt:lpstr>Présentation PowerPoint</vt:lpstr>
    </vt:vector>
  </TitlesOfParts>
  <Company>ONERA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Bernou</dc:creator>
  <cp:lastModifiedBy>Garaud Jean-Didier</cp:lastModifiedBy>
  <cp:revision>286</cp:revision>
  <dcterms:created xsi:type="dcterms:W3CDTF">2020-09-14T08:12:08Z</dcterms:created>
  <dcterms:modified xsi:type="dcterms:W3CDTF">2025-03-05T10:01:33Z</dcterms:modified>
</cp:coreProperties>
</file>