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6" r:id="rId2"/>
    <p:sldId id="272" r:id="rId3"/>
    <p:sldId id="270" r:id="rId4"/>
    <p:sldId id="269" r:id="rId5"/>
    <p:sldId id="275" r:id="rId6"/>
    <p:sldId id="271" r:id="rId7"/>
    <p:sldId id="273" r:id="rId8"/>
    <p:sldId id="276" r:id="rId9"/>
    <p:sldId id="274" r:id="rId10"/>
    <p:sldId id="277" r:id="rId11"/>
    <p:sldId id="278" r:id="rId12"/>
    <p:sldId id="279" r:id="rId13"/>
    <p:sldId id="280" r:id="rId14"/>
    <p:sldId id="283" r:id="rId15"/>
    <p:sldId id="285" r:id="rId16"/>
    <p:sldId id="286" r:id="rId17"/>
    <p:sldId id="287" r:id="rId18"/>
    <p:sldId id="288" r:id="rId19"/>
    <p:sldId id="281" r:id="rId20"/>
    <p:sldId id="290" r:id="rId21"/>
    <p:sldId id="289" r:id="rId22"/>
    <p:sldId id="293" r:id="rId23"/>
    <p:sldId id="292" r:id="rId24"/>
    <p:sldId id="291" r:id="rId25"/>
  </p:sldIdLst>
  <p:sldSz cx="9144000" cy="5143500" type="screen16x9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21">
          <p15:clr>
            <a:srgbClr val="A4A3A4"/>
          </p15:clr>
        </p15:guide>
        <p15:guide id="2" orient="horz" pos="3106">
          <p15:clr>
            <a:srgbClr val="A4A3A4"/>
          </p15:clr>
        </p15:guide>
        <p15:guide id="3" orient="horz" pos="2970">
          <p15:clr>
            <a:srgbClr val="A4A3A4"/>
          </p15:clr>
        </p15:guide>
        <p15:guide id="4" orient="horz" pos="486">
          <p15:clr>
            <a:srgbClr val="A4A3A4"/>
          </p15:clr>
        </p15:guide>
        <p15:guide id="5" pos="2880">
          <p15:clr>
            <a:srgbClr val="A4A3A4"/>
          </p15:clr>
        </p15:guide>
        <p15:guide id="6" pos="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9A"/>
    <a:srgbClr val="005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4660"/>
  </p:normalViewPr>
  <p:slideViewPr>
    <p:cSldViewPr>
      <p:cViewPr varScale="1">
        <p:scale>
          <a:sx n="111" d="100"/>
          <a:sy n="111" d="100"/>
        </p:scale>
        <p:origin x="102" y="150"/>
      </p:cViewPr>
      <p:guideLst>
        <p:guide orient="horz" pos="1121"/>
        <p:guide orient="horz" pos="3106"/>
        <p:guide orient="horz" pos="2970"/>
        <p:guide orient="horz" pos="486"/>
        <p:guide pos="2880"/>
        <p:guide pos="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3FCAA6F-A638-FE4F-ADDF-8575B74D081B}" type="datetime1">
              <a:rPr lang="fr-FR"/>
              <a:pPr>
                <a:defRPr/>
              </a:pPr>
              <a:t>26/02/2024</a:t>
            </a:fld>
            <a:endParaRPr lang="fr-F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AEC2C2B-2495-B448-8641-318A4CE4F38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038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fld id="{61DCB9A4-1EA8-3640-83BB-3834C7EEC8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538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" y="1978546"/>
            <a:ext cx="7658100" cy="85725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fr-FR" noProof="0" dirty="0"/>
              <a:t>Cliquez et modifiez le titre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" y="2931790"/>
            <a:ext cx="8049716" cy="131445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noProof="0" dirty="0"/>
              <a:t>Cliquez pour modifier le style des sous-titres du masque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2B04C-38D0-FF45-91F5-19D3972525C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7" name="Image 4" descr="Logo One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8" y="361950"/>
            <a:ext cx="3751262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2" descr="Logo RF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6363"/>
            <a:ext cx="1409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96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DFC2C-F9B9-0445-A511-DA4552EF3E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0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souligné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DFC2C-F9B9-0445-A511-DA4552EF3E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cxnSp>
        <p:nvCxnSpPr>
          <p:cNvPr id="6" name="Connecteur droit 5"/>
          <p:cNvCxnSpPr/>
          <p:nvPr userDrawn="1"/>
        </p:nvCxnSpPr>
        <p:spPr bwMode="auto">
          <a:xfrm>
            <a:off x="266700" y="789552"/>
            <a:ext cx="8877300" cy="0"/>
          </a:xfrm>
          <a:prstGeom prst="line">
            <a:avLst/>
          </a:prstGeom>
          <a:noFill/>
          <a:ln w="9525" cap="flat" cmpd="sng" algn="ctr">
            <a:solidFill>
              <a:srgbClr val="114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2643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ch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F0CAB2-14CD-3845-84B5-C89C4150BDD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86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76914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566E1-232C-D047-AF81-68BEABEA37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275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65F9C-858D-DB4A-B718-B4541E46460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91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769144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6CDF6-4C5A-C046-92B8-1E376BA69C0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9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" y="0"/>
            <a:ext cx="8788400" cy="76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275160"/>
            <a:ext cx="7772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4634830"/>
            <a:ext cx="762000" cy="50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fld id="{99F0CAB2-14CD-3845-84B5-C89C4150BDD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43808" y="4731990"/>
            <a:ext cx="56166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pic>
        <p:nvPicPr>
          <p:cNvPr id="9" name="Image 4" descr="Logo Onera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4724400"/>
            <a:ext cx="147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21" descr="Logo RF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4643438"/>
            <a:ext cx="549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cteur droit 10"/>
          <p:cNvCxnSpPr/>
          <p:nvPr userDrawn="1"/>
        </p:nvCxnSpPr>
        <p:spPr bwMode="auto">
          <a:xfrm>
            <a:off x="266700" y="4643438"/>
            <a:ext cx="8877300" cy="0"/>
          </a:xfrm>
          <a:prstGeom prst="line">
            <a:avLst/>
          </a:prstGeom>
          <a:noFill/>
          <a:ln w="9525" cap="flat" cmpd="sng" algn="ctr">
            <a:solidFill>
              <a:srgbClr val="114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0" r:id="rId2"/>
    <p:sldLayoutId id="2147483760" r:id="rId3"/>
    <p:sldLayoutId id="2147483758" r:id="rId4"/>
    <p:sldLayoutId id="2147483741" r:id="rId5"/>
    <p:sldLayoutId id="2147483742" r:id="rId6"/>
    <p:sldLayoutId id="2147483743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Genev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Genev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Genev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Genev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Geneva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Geneva" charset="0"/>
          <a:cs typeface="+mn-cs"/>
        </a:defRPr>
      </a:lvl4pPr>
      <a:lvl5pPr marL="1971675" indent="-1793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+mn-lt"/>
          <a:ea typeface="Geneva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GaraudEnsta/OS202-2024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ean-didier.garaud@onera.fr" TargetMode="External"/><Relationship Id="rId2" Type="http://schemas.openxmlformats.org/officeDocument/2006/relationships/hyperlink" Target="https://github.com/JuvignyEnsta/Promotion202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E5E95-44BF-4B99-B0CA-070FEA250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OS202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FD11F8-9DC6-4001-8604-2663CF1A7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Eléments de corrections des TD</a:t>
            </a:r>
          </a:p>
        </p:txBody>
      </p:sp>
    </p:spTree>
    <p:extLst>
      <p:ext uri="{BB962C8B-B14F-4D97-AF65-F5344CB8AC3E}">
        <p14:creationId xmlns:p14="http://schemas.microsoft.com/office/powerpoint/2010/main" val="3649273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26D69-DAB6-4E62-B9E0-B7691F9E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Retours sur TD2 – </a:t>
            </a:r>
            <a:r>
              <a:rPr lang="fr-FR" dirty="0" err="1"/>
              <a:t>mandelbrot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B38AF-0EB7-4024-987E-C23042FB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75160"/>
            <a:ext cx="8541072" cy="3086100"/>
          </a:xfrm>
        </p:spPr>
        <p:txBody>
          <a:bodyPr/>
          <a:lstStyle/>
          <a:p>
            <a:r>
              <a:rPr lang="fr-FR" dirty="0"/>
              <a:t>Bien protéger l’écriture disque, sinon on a une forme de race condition (et en plus on se paye </a:t>
            </a:r>
            <a:r>
              <a:rPr lang="fr-FR" dirty="0" err="1"/>
              <a:t>nbproc</a:t>
            </a:r>
            <a:r>
              <a:rPr lang="fr-FR" dirty="0"/>
              <a:t> x l’écriture du même fichier résultat) :</a:t>
            </a:r>
          </a:p>
          <a:p>
            <a:pPr marL="0" indent="0">
              <a:buNone/>
            </a:pPr>
            <a:r>
              <a:rPr lang="fr-FR" dirty="0"/>
              <a:t>	if </a:t>
            </a:r>
            <a:r>
              <a:rPr lang="fr-FR" dirty="0" err="1"/>
              <a:t>rank</a:t>
            </a:r>
            <a:r>
              <a:rPr lang="fr-FR" dirty="0"/>
              <a:t> ==0: 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err="1"/>
              <a:t>image.save</a:t>
            </a:r>
            <a:r>
              <a:rPr lang="fr-FR" dirty="0"/>
              <a:t>("mandelbrot.png")</a:t>
            </a:r>
          </a:p>
          <a:p>
            <a:pPr marL="0" indent="0">
              <a:buNone/>
            </a:pPr>
            <a:r>
              <a:rPr lang="fr-FR" dirty="0" err="1"/>
              <a:t>Max_iter</a:t>
            </a:r>
            <a:r>
              <a:rPr lang="fr-FR" dirty="0"/>
              <a:t>=500</a:t>
            </a:r>
          </a:p>
          <a:p>
            <a:r>
              <a:rPr lang="fr-FR" dirty="0"/>
              <a:t>Avec </a:t>
            </a:r>
            <a:r>
              <a:rPr lang="fr-FR" dirty="0" err="1"/>
              <a:t>comm.Gather</a:t>
            </a:r>
            <a:r>
              <a:rPr lang="fr-FR" dirty="0"/>
              <a:t>(</a:t>
            </a:r>
            <a:r>
              <a:rPr lang="fr-FR" dirty="0" err="1"/>
              <a:t>tab_loc</a:t>
            </a:r>
            <a:r>
              <a:rPr lang="fr-FR" dirty="0"/>
              <a:t>, </a:t>
            </a:r>
            <a:r>
              <a:rPr lang="fr-FR" dirty="0" err="1"/>
              <a:t>tab_glob</a:t>
            </a:r>
            <a:r>
              <a:rPr lang="fr-FR" dirty="0"/>
              <a:t>, root=0) l’image est en désordre</a:t>
            </a:r>
          </a:p>
          <a:p>
            <a:pPr lvl="1"/>
            <a:r>
              <a:rPr lang="fr-FR" dirty="0"/>
              <a:t>Ca passe par les pointeurs C, on est soumis au rangement en mémoire</a:t>
            </a:r>
          </a:p>
          <a:p>
            <a:pPr lvl="1"/>
            <a:r>
              <a:rPr lang="fr-FR" dirty="0"/>
              <a:t>Astuce facile à tester (mais sans garantie) : </a:t>
            </a:r>
            <a:r>
              <a:rPr lang="fr-FR" dirty="0" err="1"/>
              <a:t>ndarray</a:t>
            </a:r>
            <a:r>
              <a:rPr lang="fr-FR" dirty="0"/>
              <a:t>(…, </a:t>
            </a:r>
            <a:r>
              <a:rPr lang="fr-FR" dirty="0" err="1"/>
              <a:t>order</a:t>
            </a:r>
            <a:r>
              <a:rPr lang="fr-FR" dirty="0"/>
              <a:t>='F’)</a:t>
            </a:r>
          </a:p>
          <a:p>
            <a:r>
              <a:rPr lang="fr-FR" dirty="0"/>
              <a:t>Dommage de ne pas mettre de </a:t>
            </a:r>
            <a:r>
              <a:rPr lang="fr-FR" dirty="0" err="1"/>
              <a:t>timer</a:t>
            </a:r>
            <a:r>
              <a:rPr lang="fr-FR" dirty="0"/>
              <a:t> quand </a:t>
            </a:r>
            <a:r>
              <a:rPr lang="fr-FR" dirty="0" err="1"/>
              <a:t>rank</a:t>
            </a:r>
            <a:r>
              <a:rPr lang="fr-FR" dirty="0"/>
              <a:t>&gt;0 : ils permettent de voir les déséquilibres de charge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BACE9E-6CA8-45E4-A395-BBA3123188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59CAE-3D75-49B0-8BFB-CCFDBD72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436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26D69-DAB6-4E62-B9E0-B7691F9E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Retours sur TD2 – </a:t>
            </a:r>
            <a:r>
              <a:rPr lang="fr-FR" dirty="0" err="1"/>
              <a:t>matvec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B38AF-0EB7-4024-987E-C23042FB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75160"/>
            <a:ext cx="8541072" cy="3086100"/>
          </a:xfrm>
        </p:spPr>
        <p:txBody>
          <a:bodyPr/>
          <a:lstStyle/>
          <a:p>
            <a:r>
              <a:rPr lang="fr-FR" dirty="0"/>
              <a:t>Bien comprendre qu’on a 2 opérations différentes : </a:t>
            </a:r>
          </a:p>
          <a:p>
            <a:pPr lvl="1"/>
            <a:r>
              <a:rPr lang="fr-FR" dirty="0"/>
              <a:t>Par colonnes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/>
              <a:t>Reduce</a:t>
            </a:r>
            <a:endParaRPr lang="fr-FR" dirty="0"/>
          </a:p>
          <a:p>
            <a:pPr lvl="1"/>
            <a:r>
              <a:rPr lang="fr-FR" dirty="0"/>
              <a:t>Par lignes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 err="1">
                <a:sym typeface="Wingdings" panose="05000000000000000000" pitchFamily="2" charset="2"/>
              </a:rPr>
              <a:t>Gather</a:t>
            </a:r>
            <a:endParaRPr lang="fr-FR" dirty="0"/>
          </a:p>
          <a:p>
            <a:pPr lvl="1"/>
            <a:r>
              <a:rPr lang="fr-FR" dirty="0"/>
              <a:t>Il est « interdit » de faire des </a:t>
            </a:r>
            <a:r>
              <a:rPr lang="fr-FR" dirty="0" err="1"/>
              <a:t>send</a:t>
            </a:r>
            <a:r>
              <a:rPr lang="fr-FR" dirty="0"/>
              <a:t>/</a:t>
            </a:r>
            <a:r>
              <a:rPr lang="fr-FR" dirty="0" err="1"/>
              <a:t>recv</a:t>
            </a:r>
            <a:r>
              <a:rPr lang="fr-FR" dirty="0"/>
              <a:t> sur cet exercice : </a:t>
            </a:r>
          </a:p>
          <a:p>
            <a:pPr lvl="1"/>
            <a:r>
              <a:rPr lang="fr-FR" dirty="0"/>
              <a:t>Toujours bien repérer les opérations collectives </a:t>
            </a:r>
          </a:p>
          <a:p>
            <a:pPr lvl="1"/>
            <a:endParaRPr lang="fr-FR" dirty="0"/>
          </a:p>
          <a:p>
            <a:r>
              <a:rPr lang="fr-FR" dirty="0"/>
              <a:t>Les matrices sont trop petites pour voir une quelconque accélération. Mais sur une matrice 10k * 10k, quel est le gain qu’on peut espérer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BACE9E-6CA8-45E4-A395-BBA3123188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59CAE-3D75-49B0-8BFB-CCFDBD72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40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A942CB6C-D8FF-449F-909A-C6D510FF1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4</a:t>
            </a:r>
            <a:r>
              <a:rPr lang="fr-FR" baseline="30000" dirty="0"/>
              <a:t>e</a:t>
            </a:r>
            <a:r>
              <a:rPr lang="fr-FR" dirty="0"/>
              <a:t> séance (13/02/2024)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8B718A3A-52EB-4460-8C20-74A6C48A1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5B828F-A84A-485B-86E7-037385684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FCBF7-00C9-4851-A5CD-BC2D48D44F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27425" y="4732338"/>
            <a:ext cx="5616575" cy="287337"/>
          </a:xfr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739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3F95A-BAEC-4A24-85DA-8BF40F5E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31B9E8-5A3C-4FEC-AE6B-C0B5F8D1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Installer </a:t>
            </a:r>
            <a:r>
              <a:rPr lang="fr-FR" dirty="0" err="1"/>
              <a:t>scipy</a:t>
            </a:r>
            <a:r>
              <a:rPr lang="fr-FR" dirty="0"/>
              <a:t>, </a:t>
            </a:r>
            <a:r>
              <a:rPr lang="fr-FR" dirty="0" err="1"/>
              <a:t>pygame</a:t>
            </a:r>
            <a:endParaRPr lang="fr-FR" dirty="0"/>
          </a:p>
          <a:p>
            <a:r>
              <a:rPr lang="fr-FR" dirty="0"/>
              <a:t>Projet fourmis</a:t>
            </a:r>
          </a:p>
          <a:p>
            <a:pPr lvl="1"/>
            <a:r>
              <a:rPr lang="fr-FR" dirty="0"/>
              <a:t>À rendre pour le vendredi 08/03/2024 (</a:t>
            </a:r>
            <a:r>
              <a:rPr lang="fr-FR" dirty="0" err="1"/>
              <a:t>JuvignyEnsta</a:t>
            </a:r>
            <a:r>
              <a:rPr lang="fr-FR"/>
              <a:t>/Fourmis2024)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Les points à reprendre par rapport aux premiers TD</a:t>
            </a:r>
          </a:p>
          <a:p>
            <a:pPr lvl="1"/>
            <a:r>
              <a:rPr lang="fr-FR" dirty="0"/>
              <a:t>Courbes de </a:t>
            </a:r>
            <a:r>
              <a:rPr lang="fr-FR" dirty="0" err="1"/>
              <a:t>speedup</a:t>
            </a:r>
            <a:endParaRPr lang="fr-FR" dirty="0"/>
          </a:p>
          <a:p>
            <a:pPr lvl="1"/>
            <a:r>
              <a:rPr lang="fr-FR" dirty="0"/>
              <a:t>Equilibrage de charge (ex: </a:t>
            </a:r>
            <a:r>
              <a:rPr lang="fr-FR" dirty="0" err="1"/>
              <a:t>omp</a:t>
            </a:r>
            <a:r>
              <a:rPr lang="fr-FR" dirty="0"/>
              <a:t> </a:t>
            </a:r>
            <a:r>
              <a:rPr lang="fr-FR" dirty="0" err="1"/>
              <a:t>mandelbrot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Statique</a:t>
            </a:r>
          </a:p>
          <a:p>
            <a:pPr lvl="2"/>
            <a:r>
              <a:rPr lang="fr-FR" dirty="0"/>
              <a:t>Dynamique</a:t>
            </a:r>
          </a:p>
          <a:p>
            <a:pPr lvl="1"/>
            <a:r>
              <a:rPr lang="fr-FR" dirty="0"/>
              <a:t>Cf. </a:t>
            </a:r>
            <a:r>
              <a:rPr lang="fr-FR" dirty="0">
                <a:hlinkClick r:id="rId2"/>
              </a:rPr>
              <a:t>https://github.com/JDGaraudEnsta/OS202-2024.git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E60454-EFC2-4C94-A8E4-50CD9F810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6D5C0F-438A-4B7E-BAED-C078B851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722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F58AA-F83E-4BF4-B5C0-B5C67979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performances : mandelbrot.cpp en </a:t>
            </a:r>
            <a:r>
              <a:rPr lang="fr-FR" dirty="0" err="1"/>
              <a:t>OpenMP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32A400-9309-45F0-A635-C31D79EB9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Speedup</a:t>
            </a:r>
            <a:r>
              <a:rPr lang="fr-FR" dirty="0"/>
              <a:t> théorique:</a:t>
            </a:r>
          </a:p>
          <a:p>
            <a:pPr lvl="1"/>
            <a:r>
              <a:rPr lang="fr-FR" dirty="0"/>
              <a:t>Memory </a:t>
            </a:r>
            <a:r>
              <a:rPr lang="fr-FR" dirty="0" err="1"/>
              <a:t>bound</a:t>
            </a:r>
            <a:r>
              <a:rPr lang="fr-FR" dirty="0"/>
              <a:t> ? CPU </a:t>
            </a:r>
            <a:r>
              <a:rPr lang="fr-FR" dirty="0" err="1"/>
              <a:t>bound</a:t>
            </a:r>
            <a:r>
              <a:rPr lang="fr-FR" dirty="0"/>
              <a:t> ?</a:t>
            </a:r>
          </a:p>
          <a:p>
            <a:pPr lvl="2"/>
            <a:r>
              <a:rPr lang="fr-FR" dirty="0"/>
              <a:t>Par pixel : __ input, __ opérations, __ output</a:t>
            </a:r>
          </a:p>
          <a:p>
            <a:pPr lvl="1"/>
            <a:r>
              <a:rPr lang="fr-FR" dirty="0" err="1"/>
              <a:t>Speedup</a:t>
            </a:r>
            <a:r>
              <a:rPr lang="fr-FR" dirty="0"/>
              <a:t> parfait ?</a:t>
            </a:r>
          </a:p>
          <a:p>
            <a:r>
              <a:rPr lang="fr-FR" dirty="0"/>
              <a:t>Analyse pratique : </a:t>
            </a:r>
            <a:r>
              <a:rPr lang="fr-FR" dirty="0" err="1"/>
              <a:t>speedup</a:t>
            </a:r>
            <a:r>
              <a:rPr lang="fr-FR" dirty="0"/>
              <a:t> et discussions 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BFD2DA-08BD-43BD-A952-C04E667FA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0D98FD-4764-442A-B6AB-81286A15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8020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E6E75-0C73-467E-94B1-900A5501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pratique (…)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4AE62D-D6F2-44E5-B286-FBEA4ED1C2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82BA3D-FABD-4B57-AFBE-E9DF8EAC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pic>
        <p:nvPicPr>
          <p:cNvPr id="14" name="Espace réservé du contenu 10">
            <a:extLst>
              <a:ext uri="{FF2B5EF4-FFF2-40B4-BE49-F238E27FC236}">
                <a16:creationId xmlns:a16="http://schemas.microsoft.com/office/drawing/2014/main" id="{17F7181A-48FF-4D8E-A268-0BB476E381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35897" y="503753"/>
            <a:ext cx="5508104" cy="4131078"/>
          </a:xfrm>
        </p:spPr>
      </p:pic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58EE92F-2B74-4C8E-8F2B-FAF93B53C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504" y="987574"/>
            <a:ext cx="3810000" cy="3086100"/>
          </a:xfrm>
        </p:spPr>
        <p:txBody>
          <a:bodyPr/>
          <a:lstStyle/>
          <a:p>
            <a:r>
              <a:rPr lang="fr-FR" dirty="0" err="1"/>
              <a:t>Speedup</a:t>
            </a:r>
            <a:r>
              <a:rPr lang="fr-FR" dirty="0"/>
              <a:t> = </a:t>
            </a:r>
            <a:br>
              <a:rPr lang="fr-FR" dirty="0"/>
            </a:br>
            <a:r>
              <a:rPr lang="fr-FR" dirty="0"/>
              <a:t>temps(#</a:t>
            </a:r>
            <a:r>
              <a:rPr lang="fr-FR" dirty="0" err="1"/>
              <a:t>cpus</a:t>
            </a:r>
            <a:r>
              <a:rPr lang="fr-FR" dirty="0"/>
              <a:t>) / temps(1 </a:t>
            </a:r>
            <a:r>
              <a:rPr lang="fr-FR" dirty="0" err="1"/>
              <a:t>cpu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544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8E037-CEB3-4066-BC19-8AFE87FF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pratique (…)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D277482C-C127-44E4-94D9-7FEC6C82C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2" y="1097197"/>
            <a:ext cx="3810000" cy="30861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A893DD-7668-4971-8545-63E48850D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294F3F-2A25-4B0E-A6CF-DF70AFE3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pic>
        <p:nvPicPr>
          <p:cNvPr id="11" name="Espace réservé du contenu 6">
            <a:extLst>
              <a:ext uri="{FF2B5EF4-FFF2-40B4-BE49-F238E27FC236}">
                <a16:creationId xmlns:a16="http://schemas.microsoft.com/office/drawing/2014/main" id="{D3503A0C-176E-4B58-871D-DFC4C55A6C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79912" y="488285"/>
            <a:ext cx="5364088" cy="4023066"/>
          </a:xfrm>
        </p:spPr>
      </p:pic>
    </p:spTree>
    <p:extLst>
      <p:ext uri="{BB962C8B-B14F-4D97-AF65-F5344CB8AC3E}">
        <p14:creationId xmlns:p14="http://schemas.microsoft.com/office/powerpoint/2010/main" val="1132730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132F3-79FF-40C3-9A64-45CCE4E0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pratique (…)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CD2102-CE2B-4EAA-9D2F-FC213266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885713"/>
            <a:ext cx="3810000" cy="3086100"/>
          </a:xfrm>
        </p:spPr>
        <p:txBody>
          <a:bodyPr/>
          <a:lstStyle/>
          <a:p>
            <a:pPr marL="0" indent="0">
              <a:buNone/>
            </a:pPr>
            <a:r>
              <a:rPr lang="fr-FR" sz="1800" b="1" dirty="0" err="1"/>
              <a:t>lscpu</a:t>
            </a:r>
            <a:endParaRPr lang="fr-FR" sz="1200" b="1" dirty="0"/>
          </a:p>
          <a:p>
            <a:r>
              <a:rPr lang="en-US" sz="1200" dirty="0"/>
              <a:t>CPU(s):              96</a:t>
            </a:r>
          </a:p>
          <a:p>
            <a:r>
              <a:rPr lang="en-US" sz="1200" dirty="0"/>
              <a:t>Thread(s) per core:  1</a:t>
            </a:r>
          </a:p>
          <a:p>
            <a:r>
              <a:rPr lang="en-US" sz="1200" dirty="0"/>
              <a:t>Core(s) per socket:  48</a:t>
            </a:r>
          </a:p>
          <a:p>
            <a:r>
              <a:rPr lang="en-US" sz="1200" dirty="0"/>
              <a:t>Socket(s):           2</a:t>
            </a:r>
          </a:p>
          <a:p>
            <a:r>
              <a:rPr lang="en-US" sz="1200" dirty="0"/>
              <a:t>NUMA node(s):        8</a:t>
            </a:r>
          </a:p>
          <a:p>
            <a:r>
              <a:rPr lang="pt-BR" sz="1200" dirty="0"/>
              <a:t>NUMA node0 CPU(s):   0-11</a:t>
            </a:r>
          </a:p>
          <a:p>
            <a:r>
              <a:rPr lang="pt-BR" sz="1200" dirty="0"/>
              <a:t>NUMA node1 CPU(s):   12-23</a:t>
            </a:r>
          </a:p>
          <a:p>
            <a:r>
              <a:rPr lang="pt-BR" sz="1200" dirty="0"/>
              <a:t>NUMA node2 CPU(s):   24-35</a:t>
            </a:r>
          </a:p>
          <a:p>
            <a:r>
              <a:rPr lang="pt-BR" sz="1200" dirty="0"/>
              <a:t>NUMA node3 CPU(s):   36-47</a:t>
            </a:r>
          </a:p>
          <a:p>
            <a:r>
              <a:rPr lang="pt-BR" sz="1200" dirty="0"/>
              <a:t>NUMA node4 CPU(s):   48-59</a:t>
            </a:r>
          </a:p>
          <a:p>
            <a:r>
              <a:rPr lang="pt-BR" sz="1200" dirty="0"/>
              <a:t>NUMA node5 CPU(s):   60-71</a:t>
            </a:r>
          </a:p>
          <a:p>
            <a:r>
              <a:rPr lang="pt-BR" sz="1200" dirty="0"/>
              <a:t>NUMA node6 CPU(s):   72-83</a:t>
            </a:r>
          </a:p>
          <a:p>
            <a:r>
              <a:rPr lang="pt-BR" sz="1200" dirty="0"/>
              <a:t>NUMA node7 CPU(s):   84-95</a:t>
            </a:r>
          </a:p>
          <a:p>
            <a:endParaRPr lang="fr-FR" sz="12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BBC5CA-62D1-4258-A6EC-7B4D279C99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90A66E-D5DA-4BD6-AD8D-A65B77EDF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566E1-232C-D047-AF81-68BEABEA370D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654B25-CABC-4DAF-9984-C5EE2DDB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DC6A67A-4B6E-44A3-A9F4-BF9E570C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79912" y="488285"/>
            <a:ext cx="5364088" cy="402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E6B526E-068F-45D8-AE67-0C43ACBB4D4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4168" y="1635646"/>
            <a:ext cx="216024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6480EF2-7660-494C-8301-9A6D821242D2}"/>
              </a:ext>
            </a:extLst>
          </p:cNvPr>
          <p:cNvCxnSpPr>
            <a:cxnSpLocks/>
          </p:cNvCxnSpPr>
          <p:nvPr/>
        </p:nvCxnSpPr>
        <p:spPr bwMode="auto">
          <a:xfrm>
            <a:off x="7102896" y="973857"/>
            <a:ext cx="925488" cy="6853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F69B32A-C661-4393-BDDF-328623BDAFDB}"/>
              </a:ext>
            </a:extLst>
          </p:cNvPr>
          <p:cNvSpPr txBox="1"/>
          <p:nvPr/>
        </p:nvSpPr>
        <p:spPr>
          <a:xfrm>
            <a:off x="5232292" y="696489"/>
            <a:ext cx="2459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2</a:t>
            </a:r>
            <a:r>
              <a:rPr lang="fr-FR" sz="1400" baseline="30000" dirty="0">
                <a:solidFill>
                  <a:schemeClr val="tx1"/>
                </a:solidFill>
              </a:rPr>
              <a:t>e</a:t>
            </a:r>
            <a:r>
              <a:rPr lang="fr-FR" sz="1400" dirty="0">
                <a:solidFill>
                  <a:schemeClr val="tx1"/>
                </a:solidFill>
              </a:rPr>
              <a:t> décrochement : numa#2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C9A525-8F01-4436-97B7-E44669906782}"/>
              </a:ext>
            </a:extLst>
          </p:cNvPr>
          <p:cNvSpPr txBox="1"/>
          <p:nvPr/>
        </p:nvSpPr>
        <p:spPr>
          <a:xfrm>
            <a:off x="4441023" y="1375432"/>
            <a:ext cx="3092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1</a:t>
            </a:r>
            <a:r>
              <a:rPr lang="fr-FR" sz="1400" baseline="30000" dirty="0">
                <a:solidFill>
                  <a:schemeClr val="tx1"/>
                </a:solidFill>
              </a:rPr>
              <a:t>er</a:t>
            </a:r>
            <a:r>
              <a:rPr lang="fr-FR" sz="1400" dirty="0">
                <a:solidFill>
                  <a:schemeClr val="tx1"/>
                </a:solidFill>
              </a:rPr>
              <a:t> décrochement : numa#0 saturé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78284DF-7D32-48A9-B446-ACF087D11404}"/>
              </a:ext>
            </a:extLst>
          </p:cNvPr>
          <p:cNvSpPr txBox="1"/>
          <p:nvPr/>
        </p:nvSpPr>
        <p:spPr>
          <a:xfrm>
            <a:off x="6320896" y="3073920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Parfait : on reste sur numa#0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BDE5476-EBFA-4C30-AEE7-292810EB142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87279" y="2860723"/>
            <a:ext cx="462093" cy="3366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068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u contenu 10">
            <a:extLst>
              <a:ext uri="{FF2B5EF4-FFF2-40B4-BE49-F238E27FC236}">
                <a16:creationId xmlns:a16="http://schemas.microsoft.com/office/drawing/2014/main" id="{F2683584-A73A-4F80-A50B-AF1C7000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46140" y="423757"/>
            <a:ext cx="5508104" cy="413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D5132F3-79FF-40C3-9A64-45CCE4E0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pratique (…)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90A66E-D5DA-4BD6-AD8D-A65B77EDF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566E1-232C-D047-AF81-68BEABEA370D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654B25-CABC-4DAF-9984-C5EE2DDB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6480EF2-7660-494C-8301-9A6D821242D2}"/>
              </a:ext>
            </a:extLst>
          </p:cNvPr>
          <p:cNvCxnSpPr>
            <a:cxnSpLocks/>
          </p:cNvCxnSpPr>
          <p:nvPr/>
        </p:nvCxnSpPr>
        <p:spPr bwMode="auto">
          <a:xfrm flipH="1">
            <a:off x="7992288" y="1119332"/>
            <a:ext cx="180112" cy="1262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F69B32A-C661-4393-BDDF-328623BDAFDB}"/>
              </a:ext>
            </a:extLst>
          </p:cNvPr>
          <p:cNvSpPr txBox="1"/>
          <p:nvPr/>
        </p:nvSpPr>
        <p:spPr>
          <a:xfrm>
            <a:off x="6680865" y="596112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#procs = 97 : saturation</a:t>
            </a:r>
          </a:p>
          <a:p>
            <a:r>
              <a:rPr lang="fr-FR" sz="1400" dirty="0">
                <a:solidFill>
                  <a:schemeClr val="tx1"/>
                </a:solidFill>
              </a:rPr>
              <a:t>Plateau des perfs</a:t>
            </a:r>
          </a:p>
        </p:txBody>
      </p:sp>
      <p:sp>
        <p:nvSpPr>
          <p:cNvPr id="18" name="Espace réservé du contenu 17">
            <a:extLst>
              <a:ext uri="{FF2B5EF4-FFF2-40B4-BE49-F238E27FC236}">
                <a16:creationId xmlns:a16="http://schemas.microsoft.com/office/drawing/2014/main" id="{00EC9D87-2EB8-4B5D-9522-47F4BC772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756" y="1118939"/>
            <a:ext cx="3279440" cy="2892971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8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F58AA-F83E-4BF4-B5C0-B5C67979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performances (sur </a:t>
            </a:r>
            <a:r>
              <a:rPr lang="fr-FR" dirty="0" err="1"/>
              <a:t>Bucket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32A400-9309-45F0-A635-C31D79EB9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Théorique:</a:t>
            </a:r>
          </a:p>
          <a:p>
            <a:pPr lvl="1"/>
            <a:r>
              <a:rPr lang="fr-FR" dirty="0"/>
              <a:t>À discuter ensemble</a:t>
            </a:r>
          </a:p>
          <a:p>
            <a:endParaRPr lang="fr-FR" dirty="0"/>
          </a:p>
          <a:p>
            <a:r>
              <a:rPr lang="fr-FR" dirty="0"/>
              <a:t>Pratique:</a:t>
            </a:r>
          </a:p>
          <a:p>
            <a:pPr lvl="1"/>
            <a:r>
              <a:rPr lang="fr-FR" dirty="0"/>
              <a:t>Faire les graphiques pour votre code (cf. run_all.sh)</a:t>
            </a:r>
          </a:p>
          <a:p>
            <a:pPr lvl="1"/>
            <a:r>
              <a:rPr lang="fr-FR" dirty="0"/>
              <a:t>Interpréter et discuter vos résultats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BFD2DA-08BD-43BD-A952-C04E667FA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0D98FD-4764-442A-B6AB-81286A15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40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3AD90-5269-414F-B48A-EC787BD0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44130B-D6E6-4F0B-B90C-78CB8C8C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Dépôt GIT : </a:t>
            </a:r>
            <a:r>
              <a:rPr lang="fr-FR" dirty="0">
                <a:hlinkClick r:id="rId2"/>
              </a:rPr>
              <a:t>https://github.com/JuvignyEnsta/Promotion2024</a:t>
            </a:r>
            <a:endParaRPr lang="fr-FR" dirty="0"/>
          </a:p>
          <a:p>
            <a:r>
              <a:rPr lang="fr-FR" dirty="0" err="1"/>
              <a:t>Pré-requis</a:t>
            </a:r>
            <a:r>
              <a:rPr lang="fr-FR" dirty="0"/>
              <a:t> (</a:t>
            </a:r>
            <a:r>
              <a:rPr lang="fr-FR" dirty="0" err="1"/>
              <a:t>cf</a:t>
            </a:r>
            <a:r>
              <a:rPr lang="fr-FR" dirty="0"/>
              <a:t> Readme_BYOD.md)</a:t>
            </a:r>
          </a:p>
          <a:p>
            <a:pPr lvl="1"/>
            <a:r>
              <a:rPr lang="fr-FR" dirty="0"/>
              <a:t>Pour TD1 uniquement : Compilateur C++ (dont </a:t>
            </a:r>
            <a:r>
              <a:rPr lang="fr-FR" dirty="0" err="1"/>
              <a:t>OpenMP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Pour tous les TD : python3, </a:t>
            </a:r>
            <a:r>
              <a:rPr lang="fr-FR" dirty="0" err="1"/>
              <a:t>numpy</a:t>
            </a:r>
            <a:r>
              <a:rPr lang="fr-FR" dirty="0"/>
              <a:t>, mpi4py</a:t>
            </a:r>
          </a:p>
          <a:p>
            <a:pPr lvl="1"/>
            <a:r>
              <a:rPr lang="fr-FR" dirty="0"/>
              <a:t>Pour le projet : </a:t>
            </a:r>
            <a:r>
              <a:rPr lang="fr-FR" dirty="0" err="1"/>
              <a:t>pygame</a:t>
            </a:r>
            <a:br>
              <a:rPr lang="fr-FR" dirty="0"/>
            </a:br>
            <a:endParaRPr lang="fr-FR" dirty="0"/>
          </a:p>
          <a:p>
            <a:r>
              <a:rPr lang="fr-FR" dirty="0">
                <a:hlinkClick r:id="rId3"/>
              </a:rPr>
              <a:t>jean-didier.garaud@onera.fr</a:t>
            </a:r>
            <a:endParaRPr lang="fr-FR" dirty="0"/>
          </a:p>
          <a:p>
            <a:r>
              <a:rPr lang="fr-FR" dirty="0"/>
              <a:t>Pour m’envoyer des fichiers : pas de ZIP (filtré anti-virus), un lien vers votre </a:t>
            </a:r>
            <a:r>
              <a:rPr lang="fr-FR" dirty="0" err="1"/>
              <a:t>github</a:t>
            </a:r>
            <a:r>
              <a:rPr lang="fr-FR" dirty="0"/>
              <a:t> c’est le mieux.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F68E98-7CF7-405F-BEE5-322E7E2D43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4A3B67-7D71-45E1-8ED0-689432BD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6365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A942CB6C-D8FF-449F-909A-C6D510FF1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5</a:t>
            </a:r>
            <a:r>
              <a:rPr lang="fr-FR" baseline="30000" dirty="0"/>
              <a:t>e</a:t>
            </a:r>
            <a:r>
              <a:rPr lang="fr-FR" dirty="0"/>
              <a:t> séance (27/02/2024)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8B718A3A-52EB-4460-8C20-74A6C48A1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5B828F-A84A-485B-86E7-037385684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FCBF7-00C9-4851-A5CD-BC2D48D44F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27425" y="4732338"/>
            <a:ext cx="5616575" cy="287337"/>
          </a:xfr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0383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B895D-F791-43E0-ACD0-CDC90B07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life.py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115230-AA6F-4CC3-B288-870240D24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75160"/>
            <a:ext cx="8775700" cy="3359670"/>
          </a:xfrm>
        </p:spPr>
        <p:txBody>
          <a:bodyPr/>
          <a:lstStyle/>
          <a:p>
            <a:r>
              <a:rPr lang="fr-FR" dirty="0"/>
              <a:t>Q1: séparer affichage/calcul ( </a:t>
            </a:r>
            <a:r>
              <a:rPr lang="fr-FR" dirty="0">
                <a:sym typeface="Wingdings" panose="05000000000000000000" pitchFamily="2" charset="2"/>
              </a:rPr>
              <a:t> recouvrement IO/calcul classique)</a:t>
            </a:r>
            <a:endParaRPr lang="fr-FR" dirty="0"/>
          </a:p>
          <a:p>
            <a:r>
              <a:rPr lang="fr-FR" dirty="0"/>
              <a:t>Q2: process 0 affiche ; process 1-N calculent une bande de la grille</a:t>
            </a:r>
          </a:p>
          <a:p>
            <a:endParaRPr lang="fr-FR" dirty="0"/>
          </a:p>
          <a:p>
            <a:r>
              <a:rPr lang="fr-FR" dirty="0"/>
              <a:t>Q3: process 0 affiche ; </a:t>
            </a:r>
            <a:br>
              <a:rPr lang="fr-FR" dirty="0"/>
            </a:br>
            <a:r>
              <a:rPr lang="fr-FR" dirty="0"/>
              <a:t>process 1àN² calculent une part de la grille: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0479DD-698C-4E78-83BA-367A4A2E30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0BDEE1-D2E0-414F-9598-8D899035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DC8FDE1-4C61-45CF-9189-ED174D3BC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80000"/>
              </p:ext>
            </p:extLst>
          </p:nvPr>
        </p:nvGraphicFramePr>
        <p:xfrm>
          <a:off x="6887715" y="1970467"/>
          <a:ext cx="196788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880">
                  <a:extLst>
                    <a:ext uri="{9D8B030D-6E8A-4147-A177-3AD203B41FA5}">
                      <a16:colId xmlns:a16="http://schemas.microsoft.com/office/drawing/2014/main" val="4186569112"/>
                    </a:ext>
                  </a:extLst>
                </a:gridCol>
              </a:tblGrid>
              <a:tr h="345982">
                <a:tc>
                  <a:txBody>
                    <a:bodyPr/>
                    <a:lstStyle/>
                    <a:p>
                      <a:r>
                        <a:rPr lang="fr-FR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26763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r>
                        <a:rPr lang="fr-FR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02612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40584"/>
                  </a:ext>
                </a:extLst>
              </a:tr>
              <a:tr h="345982">
                <a:tc>
                  <a:txBody>
                    <a:bodyPr/>
                    <a:lstStyle/>
                    <a:p>
                      <a:r>
                        <a:rPr lang="fr-FR" dirty="0"/>
                        <a:t>PN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7065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E20EE45-D9C9-416D-BA64-D3140CA81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91736"/>
              </p:ext>
            </p:extLst>
          </p:nvPr>
        </p:nvGraphicFramePr>
        <p:xfrm>
          <a:off x="611560" y="3065802"/>
          <a:ext cx="1751856" cy="73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28">
                  <a:extLst>
                    <a:ext uri="{9D8B030D-6E8A-4147-A177-3AD203B41FA5}">
                      <a16:colId xmlns:a16="http://schemas.microsoft.com/office/drawing/2014/main" val="1589942166"/>
                    </a:ext>
                  </a:extLst>
                </a:gridCol>
                <a:gridCol w="875928">
                  <a:extLst>
                    <a:ext uri="{9D8B030D-6E8A-4147-A177-3AD203B41FA5}">
                      <a16:colId xmlns:a16="http://schemas.microsoft.com/office/drawing/2014/main" val="2124261919"/>
                    </a:ext>
                  </a:extLst>
                </a:gridCol>
              </a:tblGrid>
              <a:tr h="367705">
                <a:tc>
                  <a:txBody>
                    <a:bodyPr/>
                    <a:lstStyle/>
                    <a:p>
                      <a:r>
                        <a:rPr lang="fr-FR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93144"/>
                  </a:ext>
                </a:extLst>
              </a:tr>
              <a:tr h="367705">
                <a:tc>
                  <a:txBody>
                    <a:bodyPr/>
                    <a:lstStyle/>
                    <a:p>
                      <a:r>
                        <a:rPr lang="fr-FR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17831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34D64973-BED4-4F1A-BA84-1020E9D7D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64469"/>
              </p:ext>
            </p:extLst>
          </p:nvPr>
        </p:nvGraphicFramePr>
        <p:xfrm>
          <a:off x="2699792" y="3840244"/>
          <a:ext cx="1751856" cy="735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28">
                  <a:extLst>
                    <a:ext uri="{9D8B030D-6E8A-4147-A177-3AD203B41FA5}">
                      <a16:colId xmlns:a16="http://schemas.microsoft.com/office/drawing/2014/main" val="1589942166"/>
                    </a:ext>
                  </a:extLst>
                </a:gridCol>
                <a:gridCol w="875928">
                  <a:extLst>
                    <a:ext uri="{9D8B030D-6E8A-4147-A177-3AD203B41FA5}">
                      <a16:colId xmlns:a16="http://schemas.microsoft.com/office/drawing/2014/main" val="2124261919"/>
                    </a:ext>
                  </a:extLst>
                </a:gridCol>
              </a:tblGrid>
              <a:tr h="367705">
                <a:tc>
                  <a:txBody>
                    <a:bodyPr/>
                    <a:lstStyle/>
                    <a:p>
                      <a:r>
                        <a:rPr lang="fr-FR" dirty="0"/>
                        <a:t>P00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93144"/>
                  </a:ext>
                </a:extLst>
              </a:tr>
              <a:tr h="367705">
                <a:tc>
                  <a:txBody>
                    <a:bodyPr/>
                    <a:lstStyle/>
                    <a:p>
                      <a:r>
                        <a:rPr lang="fr-FR" dirty="0"/>
                        <a:t>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1783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9CDEAC6-A0F5-44CF-BC5A-7BA126C0142E}"/>
              </a:ext>
            </a:extLst>
          </p:cNvPr>
          <p:cNvSpPr/>
          <p:nvPr/>
        </p:nvSpPr>
        <p:spPr>
          <a:xfrm>
            <a:off x="2603670" y="3193913"/>
            <a:ext cx="3384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0" dirty="0"/>
              <a:t>Astuce pour plus facilement trouver les voisins:</a:t>
            </a:r>
            <a:br>
              <a:rPr lang="fr-FR" sz="1200" b="0" dirty="0"/>
            </a:br>
            <a:r>
              <a:rPr lang="fr-FR" sz="1200" b="0" dirty="0"/>
              <a:t>créer un </a:t>
            </a:r>
            <a:r>
              <a:rPr lang="fr-FR" sz="1200" b="0"/>
              <a:t>sous-communicateur P1</a:t>
            </a:r>
            <a:r>
              <a:rPr lang="fr-FR" sz="1200" b="0" dirty="0">
                <a:sym typeface="Wingdings" panose="05000000000000000000" pitchFamily="2" charset="2"/>
              </a:rPr>
              <a:t>à</a:t>
            </a:r>
            <a:r>
              <a:rPr lang="fr-FR" sz="1200" b="0"/>
              <a:t>PN²</a:t>
            </a:r>
            <a:r>
              <a:rPr lang="fr-FR" sz="1200" b="0" dirty="0"/>
              <a:t>, </a:t>
            </a:r>
          </a:p>
          <a:p>
            <a:r>
              <a:rPr lang="fr-FR" sz="1200" b="0" dirty="0"/>
              <a:t>et les renuméroter en binaire</a:t>
            </a:r>
          </a:p>
        </p:txBody>
      </p:sp>
    </p:spTree>
    <p:extLst>
      <p:ext uri="{BB962C8B-B14F-4D97-AF65-F5344CB8AC3E}">
        <p14:creationId xmlns:p14="http://schemas.microsoft.com/office/powerpoint/2010/main" val="274896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553A5-3F58-4031-AF4B-607AD57D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Life.py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D93E3F-A96B-4D52-AA73-57CCBF9D0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README.md</a:t>
            </a:r>
          </a:p>
          <a:p>
            <a:pPr lvl="1"/>
            <a:r>
              <a:rPr lang="fr-FR" dirty="0"/>
              <a:t>Analyse a priori</a:t>
            </a:r>
          </a:p>
          <a:p>
            <a:pPr lvl="1"/>
            <a:r>
              <a:rPr lang="fr-FR" dirty="0"/>
              <a:t>Expliquer la stratégie de parallélisation</a:t>
            </a:r>
          </a:p>
          <a:p>
            <a:pPr lvl="1"/>
            <a:r>
              <a:rPr lang="fr-FR" dirty="0"/>
              <a:t>Vérification du code</a:t>
            </a:r>
          </a:p>
          <a:p>
            <a:pPr lvl="1"/>
            <a:r>
              <a:rPr lang="fr-FR" dirty="0"/>
              <a:t>Mesure et analyse des performances</a:t>
            </a:r>
          </a:p>
          <a:p>
            <a:r>
              <a:rPr lang="fr-FR" dirty="0"/>
              <a:t>Une façon intéressante d’éviter tous les if </a:t>
            </a:r>
            <a:r>
              <a:rPr lang="fr-FR" dirty="0" err="1"/>
              <a:t>rank</a:t>
            </a:r>
            <a:r>
              <a:rPr lang="fr-FR" dirty="0"/>
              <a:t>==0 : </a:t>
            </a:r>
            <a:r>
              <a:rPr lang="fr-FR" dirty="0" err="1"/>
              <a:t>app.draw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splitter le programme en 2 fichiers puis :</a:t>
            </a:r>
          </a:p>
          <a:p>
            <a:pPr marL="457200" lvl="1" indent="0">
              <a:buNone/>
            </a:pPr>
            <a:r>
              <a:rPr lang="fr-FR" dirty="0" err="1"/>
              <a:t>mpirun</a:t>
            </a:r>
            <a:r>
              <a:rPr lang="fr-FR" dirty="0"/>
              <a:t> –</a:t>
            </a:r>
            <a:r>
              <a:rPr lang="fr-FR" dirty="0" err="1"/>
              <a:t>np</a:t>
            </a:r>
            <a:r>
              <a:rPr lang="fr-FR" dirty="0"/>
              <a:t> 1 gui.py : -</a:t>
            </a:r>
            <a:r>
              <a:rPr lang="fr-FR" dirty="0" err="1"/>
              <a:t>np</a:t>
            </a:r>
            <a:r>
              <a:rPr lang="fr-FR" dirty="0"/>
              <a:t> 4 grid.py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57FEA4-5FA7-4D66-A31C-897C988672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B778F3-1C0D-4922-8B8A-4A0A3AB7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988568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965F2-FBE1-4278-8777-4D559466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27EEAC-4E07-4564-9D51-C92727CFD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FA15BE-9B24-4879-9FC3-DA05E0379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56BAE-290C-4D69-8692-597762D1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767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9E4C5-ECF6-4AAF-AFC7-56423A35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Projets fourmis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25B9BA-1F4A-4D42-8409-21D02ADC9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Ok pour le faire en </a:t>
            </a:r>
            <a:r>
              <a:rPr lang="fr-FR" dirty="0" err="1"/>
              <a:t>binome</a:t>
            </a:r>
            <a:endParaRPr lang="fr-FR" dirty="0"/>
          </a:p>
          <a:p>
            <a:r>
              <a:rPr lang="fr-FR" dirty="0"/>
              <a:t>Merci de l’indiquer quand vous enverrez le lien git</a:t>
            </a:r>
          </a:p>
          <a:p>
            <a:r>
              <a:rPr lang="fr-FR" dirty="0"/>
              <a:t>Mais évidemment la soutenance est </a:t>
            </a:r>
            <a:r>
              <a:rPr lang="fr-FR" dirty="0" err="1"/>
              <a:t>invividuelle</a:t>
            </a:r>
            <a:endParaRPr lang="fr-FR" dirty="0"/>
          </a:p>
          <a:p>
            <a:r>
              <a:rPr lang="fr-FR" dirty="0"/>
              <a:t>Soutenance : attention le timing est très serré (&lt;9 min), donc on ira a l’essentiel !</a:t>
            </a:r>
          </a:p>
          <a:p>
            <a:pPr lvl="1"/>
            <a:r>
              <a:rPr lang="fr-FR" dirty="0"/>
              <a:t>Mode merge </a:t>
            </a:r>
            <a:r>
              <a:rPr lang="fr-FR" dirty="0" err="1"/>
              <a:t>request</a:t>
            </a:r>
            <a:r>
              <a:rPr lang="fr-FR" dirty="0"/>
              <a:t> peut </a:t>
            </a:r>
            <a:r>
              <a:rPr lang="fr-FR"/>
              <a:t>être très efficace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F3E848-B46E-476C-BF5F-D6F2001DA0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CA678-1914-495F-81E8-F8072A54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675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C4D43-D89C-4A42-849D-10FE0FA4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lstopo</a:t>
            </a:r>
            <a:r>
              <a:rPr lang="fr-FR" dirty="0"/>
              <a:t> – sur un laptop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EEB17D-72AB-4E72-974D-CEC23F9A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144290-A34A-4390-9DFD-68B0A113A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00885A-655A-4981-BB25-90082293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25F8F6-4303-46AA-A611-61166BCB5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769144"/>
            <a:ext cx="4544059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3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FAF42-3924-4A5D-9297-1A182192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lstopo</a:t>
            </a:r>
            <a:r>
              <a:rPr lang="fr-FR" dirty="0"/>
              <a:t> – dans les centres de calcul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E4D8A1E-4747-495D-8F1E-08D030549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93" y="769144"/>
            <a:ext cx="8317247" cy="386568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717F95-4EC9-4E6C-BDE7-4C96FAB501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8DE864-7D2C-49DD-AA47-5B9C0944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63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A942CB6C-D8FF-449F-909A-C6D510FF1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baseline="30000" dirty="0"/>
              <a:t>e</a:t>
            </a:r>
            <a:r>
              <a:rPr lang="fr-FR" dirty="0"/>
              <a:t> séance (30/01/2024)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8B718A3A-52EB-4460-8C20-74A6C48A1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5B828F-A84A-485B-86E7-037385684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FCBF7-00C9-4851-A5CD-BC2D48D44F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27425" y="4732338"/>
            <a:ext cx="5616575" cy="287337"/>
          </a:xfr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971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C9AAE-30EA-4270-8DC9-71E107C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 TD1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7A9AD0-DBCB-47D2-9813-AC75F4E0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2931790"/>
            <a:ext cx="7772400" cy="1429470"/>
          </a:xfrm>
        </p:spPr>
        <p:txBody>
          <a:bodyPr/>
          <a:lstStyle/>
          <a:p>
            <a:r>
              <a:rPr lang="fr-FR" dirty="0"/>
              <a:t>Conclusion 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043CD6-B4C5-40E0-90C1-84FC0E53DD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376C67-F104-4A93-B52E-95CC254E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01E0964-7A4B-4511-A9AF-3C493AC82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669280"/>
              </p:ext>
            </p:extLst>
          </p:nvPr>
        </p:nvGraphicFramePr>
        <p:xfrm>
          <a:off x="357832" y="847787"/>
          <a:ext cx="81026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5650">
                  <a:extLst>
                    <a:ext uri="{9D8B030D-6E8A-4147-A177-3AD203B41FA5}">
                      <a16:colId xmlns:a16="http://schemas.microsoft.com/office/drawing/2014/main" val="950009469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3073911368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3681930086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4151595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Méthode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MFlops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séq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MFlops</a:t>
                      </a:r>
                      <a:r>
                        <a:rPr lang="fr-FR" dirty="0"/>
                        <a:t> 4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MFlops</a:t>
                      </a:r>
                      <a:r>
                        <a:rPr lang="fr-FR" dirty="0"/>
                        <a:t> 8 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1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Artisanal + 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3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5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Python+numpy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65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3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480E1-F267-4C26-8E10-45A0F863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mpi4py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83C791-C35D-4C35-A345-D9097633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lire la doc…</a:t>
            </a:r>
          </a:p>
          <a:p>
            <a:pPr lvl="1"/>
            <a:r>
              <a:rPr lang="fr-FR" dirty="0"/>
              <a:t>fonctions en minuscule : utilisent pickle, pratiques, mais un peu plus lentes</a:t>
            </a:r>
          </a:p>
          <a:p>
            <a:pPr lvl="1"/>
            <a:r>
              <a:rPr lang="fr-FR" dirty="0"/>
              <a:t>Fonctions en majuscule : prennent des tableau </a:t>
            </a:r>
            <a:r>
              <a:rPr lang="fr-FR" dirty="0" err="1"/>
              <a:t>numpy</a:t>
            </a:r>
            <a:r>
              <a:rPr lang="fr-FR" dirty="0"/>
              <a:t>, directement calquées sur </a:t>
            </a:r>
            <a:r>
              <a:rPr lang="fr-FR"/>
              <a:t>les fonctions C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5437F8-FEAD-4364-99D4-FEDA1D0CA3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BBF178-84C6-4625-A9F0-C280D971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93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A942CB6C-D8FF-449F-909A-C6D510FF1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baseline="30000" dirty="0"/>
              <a:t>e</a:t>
            </a:r>
            <a:r>
              <a:rPr lang="fr-FR" dirty="0"/>
              <a:t> séance (06/02/2024)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8B718A3A-52EB-4460-8C20-74A6C48A1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5B828F-A84A-485B-86E7-037385684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AFCBF7-00C9-4851-A5CD-BC2D48D44F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27425" y="4732338"/>
            <a:ext cx="5616575" cy="287337"/>
          </a:xfr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246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2C342-2425-4DD4-ACBE-672747DF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2769D7-81C3-403B-BAEE-1F5A53F4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Retour sur la question Alice et </a:t>
            </a:r>
            <a:r>
              <a:rPr lang="fr-FR" dirty="0" err="1"/>
              <a:t>Amdhal</a:t>
            </a:r>
            <a:endParaRPr lang="fr-FR" dirty="0"/>
          </a:p>
          <a:p>
            <a:pPr lvl="1"/>
            <a:r>
              <a:rPr lang="fr-FR" dirty="0"/>
              <a:t>Il y a un peu de subjectivité pour le –</a:t>
            </a:r>
            <a:r>
              <a:rPr lang="fr-FR" dirty="0" err="1"/>
              <a:t>np</a:t>
            </a:r>
            <a:r>
              <a:rPr lang="fr-FR" dirty="0"/>
              <a:t> idéal, un peu de bon sens</a:t>
            </a:r>
          </a:p>
          <a:p>
            <a:pPr lvl="1"/>
            <a:r>
              <a:rPr lang="fr-FR" dirty="0"/>
              <a:t>Autre vocabulaire : scalabilité faible / forte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CE36B3-D4DC-4D36-8AED-4D033B5822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3B6495-3F36-4EEC-AAB0-CC23E675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8999415"/>
      </p:ext>
    </p:extLst>
  </p:cSld>
  <p:clrMapOvr>
    <a:masterClrMapping/>
  </p:clrMapOvr>
</p:sld>
</file>

<file path=ppt/theme/theme1.xml><?xml version="1.0" encoding="utf-8"?>
<a:theme xmlns:a="http://schemas.openxmlformats.org/drawingml/2006/main" name="Titres soulignés ou pas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Geneva"/>
      </a:majorFont>
      <a:minorFont>
        <a:latin typeface="Arial"/>
        <a:ea typeface="ＭＳ Ｐゴシック"/>
        <a:cs typeface="Genev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Geneva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970</Words>
  <Application>Microsoft Office PowerPoint</Application>
  <PresentationFormat>Affichage à l'écran (16:9)</PresentationFormat>
  <Paragraphs>175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ＭＳ Ｐゴシック</vt:lpstr>
      <vt:lpstr>Arial</vt:lpstr>
      <vt:lpstr>Geneva</vt:lpstr>
      <vt:lpstr>Wingdings</vt:lpstr>
      <vt:lpstr>Titres soulignés ou pas</vt:lpstr>
      <vt:lpstr>OS202</vt:lpstr>
      <vt:lpstr>Présentation PowerPoint</vt:lpstr>
      <vt:lpstr>lstopo – sur un laptop</vt:lpstr>
      <vt:lpstr>lstopo – dans les centres de calcul</vt:lpstr>
      <vt:lpstr>2e séance (30/01/2024)</vt:lpstr>
      <vt:lpstr>Correction TD1</vt:lpstr>
      <vt:lpstr>mpi4py</vt:lpstr>
      <vt:lpstr>3e séance (06/02/2024)</vt:lpstr>
      <vt:lpstr>Présentation PowerPoint</vt:lpstr>
      <vt:lpstr>Retours sur TD2 – mandelbrot</vt:lpstr>
      <vt:lpstr>Retours sur TD2 – matvec</vt:lpstr>
      <vt:lpstr>4e séance (13/02/2024)</vt:lpstr>
      <vt:lpstr>Présentation PowerPoint</vt:lpstr>
      <vt:lpstr>Analyse des performances : mandelbrot.cpp en OpenMP</vt:lpstr>
      <vt:lpstr>Analyse pratique (…)</vt:lpstr>
      <vt:lpstr>Analyse pratique (…)</vt:lpstr>
      <vt:lpstr>Analyse pratique (…)</vt:lpstr>
      <vt:lpstr>Analyse pratique (…)</vt:lpstr>
      <vt:lpstr>Analyse des performances (sur Bucket)</vt:lpstr>
      <vt:lpstr>5e séance (27/02/2024)</vt:lpstr>
      <vt:lpstr>life.py</vt:lpstr>
      <vt:lpstr>Life.py</vt:lpstr>
      <vt:lpstr>Présentation PowerPoint</vt:lpstr>
      <vt:lpstr>Projets fourmis</vt:lpstr>
    </vt:vector>
  </TitlesOfParts>
  <Company>ONERA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Bernou</dc:creator>
  <cp:lastModifiedBy>Garaud Jean-Didier</cp:lastModifiedBy>
  <cp:revision>234</cp:revision>
  <dcterms:created xsi:type="dcterms:W3CDTF">2020-09-14T08:12:08Z</dcterms:created>
  <dcterms:modified xsi:type="dcterms:W3CDTF">2024-02-26T09:54:29Z</dcterms:modified>
</cp:coreProperties>
</file>