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6" r:id="rId2"/>
    <p:sldId id="272" r:id="rId3"/>
    <p:sldId id="270" r:id="rId4"/>
    <p:sldId id="269" r:id="rId5"/>
    <p:sldId id="275" r:id="rId6"/>
    <p:sldId id="271" r:id="rId7"/>
    <p:sldId id="273" r:id="rId8"/>
    <p:sldId id="276" r:id="rId9"/>
    <p:sldId id="274" r:id="rId10"/>
    <p:sldId id="277" r:id="rId11"/>
    <p:sldId id="278" r:id="rId12"/>
    <p:sldId id="279" r:id="rId13"/>
    <p:sldId id="280" r:id="rId14"/>
    <p:sldId id="283" r:id="rId15"/>
    <p:sldId id="285" r:id="rId16"/>
    <p:sldId id="286" r:id="rId17"/>
    <p:sldId id="287" r:id="rId18"/>
    <p:sldId id="288" r:id="rId19"/>
    <p:sldId id="281" r:id="rId20"/>
    <p:sldId id="290" r:id="rId21"/>
    <p:sldId id="289" r:id="rId22"/>
    <p:sldId id="293" r:id="rId23"/>
    <p:sldId id="292" r:id="rId24"/>
    <p:sldId id="291" r:id="rId25"/>
    <p:sldId id="294" r:id="rId26"/>
    <p:sldId id="295" r:id="rId27"/>
    <p:sldId id="296" r:id="rId28"/>
    <p:sldId id="298" r:id="rId29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orient="horz" pos="3106">
          <p15:clr>
            <a:srgbClr val="A4A3A4"/>
          </p15:clr>
        </p15:guide>
        <p15:guide id="3" orient="horz" pos="2970">
          <p15:clr>
            <a:srgbClr val="A4A3A4"/>
          </p15:clr>
        </p15:guide>
        <p15:guide id="4" orient="horz" pos="486">
          <p15:clr>
            <a:srgbClr val="A4A3A4"/>
          </p15:clr>
        </p15:guide>
        <p15:guide id="5" pos="2880">
          <p15:clr>
            <a:srgbClr val="A4A3A4"/>
          </p15:clr>
        </p15:guide>
        <p15:guide id="6" pos="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A"/>
    <a:srgbClr val="00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60"/>
  </p:normalViewPr>
  <p:slideViewPr>
    <p:cSldViewPr>
      <p:cViewPr varScale="1">
        <p:scale>
          <a:sx n="121" d="100"/>
          <a:sy n="121" d="100"/>
        </p:scale>
        <p:origin x="570" y="96"/>
      </p:cViewPr>
      <p:guideLst>
        <p:guide orient="horz" pos="1121"/>
        <p:guide orient="horz" pos="3106"/>
        <p:guide orient="horz" pos="2970"/>
        <p:guide orient="horz" pos="486"/>
        <p:guide pos="2880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FCAA6F-A638-FE4F-ADDF-8575B74D081B}" type="datetime1">
              <a:rPr lang="fr-FR"/>
              <a:pPr>
                <a:defRPr/>
              </a:pPr>
              <a:t>04/03/2024</a:t>
            </a:fld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C2C2B-2495-B448-8641-318A4CE4F3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0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61DCB9A4-1EA8-3640-83BB-3834C7EEC8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538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978546"/>
            <a:ext cx="7658100" cy="85725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" y="2931790"/>
            <a:ext cx="8049716" cy="131445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 style des sous-titres du masque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B04C-38D0-FF45-91F5-19D3972525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" name="Image 4" descr="Logo One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361950"/>
            <a:ext cx="375126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2" descr="Logo RF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363"/>
            <a:ext cx="1409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ouligné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 bwMode="auto">
          <a:xfrm>
            <a:off x="266700" y="789552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ch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F0CAB2-14CD-3845-84B5-C89C4150BDD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8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66E1-232C-D047-AF81-68BEABEA37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7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5F9C-858D-DB4A-B718-B4541E4646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CDF6-4C5A-C046-92B8-1E376BA69C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0"/>
            <a:ext cx="8788400" cy="76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516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634830"/>
            <a:ext cx="762000" cy="50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99F0CAB2-14CD-3845-84B5-C89C4150BD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43808" y="4731990"/>
            <a:ext cx="56166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pic>
        <p:nvPicPr>
          <p:cNvPr id="9" name="Image 4" descr="Logo Onera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4400"/>
            <a:ext cx="147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21" descr="Logo RF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643438"/>
            <a:ext cx="54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 bwMode="auto">
          <a:xfrm>
            <a:off x="266700" y="4643438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0" r:id="rId2"/>
    <p:sldLayoutId id="2147483760" r:id="rId3"/>
    <p:sldLayoutId id="2147483758" r:id="rId4"/>
    <p:sldLayoutId id="2147483741" r:id="rId5"/>
    <p:sldLayoutId id="2147483742" r:id="rId6"/>
    <p:sldLayoutId id="214748374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Geneva" charset="0"/>
          <a:cs typeface="+mn-cs"/>
        </a:defRPr>
      </a:lvl4pPr>
      <a:lvl5pPr marL="1971675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GaraudEnsta/OS202-2024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didier.garaud@onera.fr" TargetMode="External"/><Relationship Id="rId2" Type="http://schemas.openxmlformats.org/officeDocument/2006/relationships/hyperlink" Target="https://github.com/JuvignyEnsta/Promotion20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5E95-44BF-4B99-B0CA-070FEA250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OS202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D11F8-9DC6-4001-8604-2663CF1A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Eléments de corrections des TD</a:t>
            </a:r>
          </a:p>
        </p:txBody>
      </p:sp>
    </p:spTree>
    <p:extLst>
      <p:ext uri="{BB962C8B-B14F-4D97-AF65-F5344CB8AC3E}">
        <p14:creationId xmlns:p14="http://schemas.microsoft.com/office/powerpoint/2010/main" val="364927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mandelbrot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protéger l’écriture disque, sinon on a une forme de race condition (et en plus on se paye </a:t>
            </a:r>
            <a:r>
              <a:rPr lang="fr-FR" dirty="0" err="1"/>
              <a:t>nbproc</a:t>
            </a:r>
            <a:r>
              <a:rPr lang="fr-FR" dirty="0"/>
              <a:t> x l’écriture du même fichier résultat) :</a:t>
            </a:r>
          </a:p>
          <a:p>
            <a:pPr marL="0" indent="0">
              <a:buNone/>
            </a:pPr>
            <a:r>
              <a:rPr lang="fr-FR" dirty="0"/>
              <a:t>	if </a:t>
            </a:r>
            <a:r>
              <a:rPr lang="fr-FR" dirty="0" err="1"/>
              <a:t>rank</a:t>
            </a:r>
            <a:r>
              <a:rPr lang="fr-FR" dirty="0"/>
              <a:t> ==0: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image.save</a:t>
            </a:r>
            <a:r>
              <a:rPr lang="fr-FR" dirty="0"/>
              <a:t>("mandelbrot.png")</a:t>
            </a:r>
          </a:p>
          <a:p>
            <a:pPr marL="0" indent="0">
              <a:buNone/>
            </a:pPr>
            <a:r>
              <a:rPr lang="fr-FR" dirty="0" err="1"/>
              <a:t>Max_iter</a:t>
            </a:r>
            <a:r>
              <a:rPr lang="fr-FR" dirty="0"/>
              <a:t>=500</a:t>
            </a:r>
          </a:p>
          <a:p>
            <a:r>
              <a:rPr lang="fr-FR" dirty="0"/>
              <a:t>Avec </a:t>
            </a:r>
            <a:r>
              <a:rPr lang="fr-FR" dirty="0" err="1"/>
              <a:t>comm.Gather</a:t>
            </a:r>
            <a:r>
              <a:rPr lang="fr-FR" dirty="0"/>
              <a:t>(</a:t>
            </a:r>
            <a:r>
              <a:rPr lang="fr-FR" dirty="0" err="1"/>
              <a:t>tab_loc</a:t>
            </a:r>
            <a:r>
              <a:rPr lang="fr-FR" dirty="0"/>
              <a:t>, </a:t>
            </a:r>
            <a:r>
              <a:rPr lang="fr-FR" dirty="0" err="1"/>
              <a:t>tab_glob</a:t>
            </a:r>
            <a:r>
              <a:rPr lang="fr-FR" dirty="0"/>
              <a:t>, root=0) l’image est en désordre</a:t>
            </a:r>
          </a:p>
          <a:p>
            <a:pPr lvl="1"/>
            <a:r>
              <a:rPr lang="fr-FR" dirty="0"/>
              <a:t>Ca passe par les pointeurs C, on est soumis au rangement en mémoire</a:t>
            </a:r>
          </a:p>
          <a:p>
            <a:pPr lvl="1"/>
            <a:r>
              <a:rPr lang="fr-FR" dirty="0"/>
              <a:t>Astuce facile à tester (mais sans garantie) : </a:t>
            </a:r>
            <a:r>
              <a:rPr lang="fr-FR" dirty="0" err="1"/>
              <a:t>ndarray</a:t>
            </a:r>
            <a:r>
              <a:rPr lang="fr-FR" dirty="0"/>
              <a:t>(…, </a:t>
            </a:r>
            <a:r>
              <a:rPr lang="fr-FR" dirty="0" err="1"/>
              <a:t>order</a:t>
            </a:r>
            <a:r>
              <a:rPr lang="fr-FR" dirty="0"/>
              <a:t>='F’)</a:t>
            </a:r>
          </a:p>
          <a:p>
            <a:r>
              <a:rPr lang="fr-FR" dirty="0"/>
              <a:t>Dommage de ne pas mettre de </a:t>
            </a:r>
            <a:r>
              <a:rPr lang="fr-FR" dirty="0" err="1"/>
              <a:t>timer</a:t>
            </a:r>
            <a:r>
              <a:rPr lang="fr-FR" dirty="0"/>
              <a:t> quand </a:t>
            </a:r>
            <a:r>
              <a:rPr lang="fr-FR" dirty="0" err="1"/>
              <a:t>rank</a:t>
            </a:r>
            <a:r>
              <a:rPr lang="fr-FR" dirty="0"/>
              <a:t>&gt;0 : ils permettent de voir les déséquilibres de charge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3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matvec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comprendre qu’on a 2 opérations différentes : </a:t>
            </a:r>
          </a:p>
          <a:p>
            <a:pPr lvl="1"/>
            <a:r>
              <a:rPr lang="fr-FR" dirty="0"/>
              <a:t>Par colonnes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Reduce</a:t>
            </a:r>
            <a:endParaRPr lang="fr-FR" dirty="0"/>
          </a:p>
          <a:p>
            <a:pPr lvl="1"/>
            <a:r>
              <a:rPr lang="fr-FR" dirty="0"/>
              <a:t>Par lignes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Gather</a:t>
            </a:r>
            <a:endParaRPr lang="fr-FR" dirty="0"/>
          </a:p>
          <a:p>
            <a:pPr lvl="1"/>
            <a:r>
              <a:rPr lang="fr-FR" dirty="0"/>
              <a:t>Il est « interdit » de faire des </a:t>
            </a:r>
            <a:r>
              <a:rPr lang="fr-FR" dirty="0" err="1"/>
              <a:t>send</a:t>
            </a:r>
            <a:r>
              <a:rPr lang="fr-FR" dirty="0"/>
              <a:t>/</a:t>
            </a:r>
            <a:r>
              <a:rPr lang="fr-FR" dirty="0" err="1"/>
              <a:t>recv</a:t>
            </a:r>
            <a:r>
              <a:rPr lang="fr-FR" dirty="0"/>
              <a:t> sur cet exercice : </a:t>
            </a:r>
          </a:p>
          <a:p>
            <a:pPr lvl="1"/>
            <a:r>
              <a:rPr lang="fr-FR" dirty="0"/>
              <a:t>Toujours bien repérer les opérations collectives </a:t>
            </a:r>
          </a:p>
          <a:p>
            <a:pPr lvl="1"/>
            <a:endParaRPr lang="fr-FR" dirty="0"/>
          </a:p>
          <a:p>
            <a:r>
              <a:rPr lang="fr-FR" dirty="0"/>
              <a:t>Les matrices sont trop petites pour voir une quelconque accélération. Mais sur une matrice 10k * 10k, quel est le gain qu’on peut espérer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séance (13/02/2024)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3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3F95A-BAEC-4A24-85DA-8BF40F5E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1B9E8-5A3C-4FEC-AE6B-C0B5F8D1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pygame</a:t>
            </a:r>
            <a:endParaRPr lang="fr-FR" dirty="0"/>
          </a:p>
          <a:p>
            <a:r>
              <a:rPr lang="fr-FR" dirty="0"/>
              <a:t>Projet fourmis</a:t>
            </a:r>
          </a:p>
          <a:p>
            <a:pPr lvl="1"/>
            <a:r>
              <a:rPr lang="fr-FR" dirty="0"/>
              <a:t>À rendre pour le vendredi 08/03/2024 (</a:t>
            </a:r>
            <a:r>
              <a:rPr lang="fr-FR" dirty="0" err="1"/>
              <a:t>JuvignyEnsta</a:t>
            </a:r>
            <a:r>
              <a:rPr lang="fr-FR"/>
              <a:t>/Fourmis2024)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Les points à reprendre par rapport aux premiers TD</a:t>
            </a:r>
          </a:p>
          <a:p>
            <a:pPr lvl="1"/>
            <a:r>
              <a:rPr lang="fr-FR" dirty="0"/>
              <a:t>Courbes de </a:t>
            </a:r>
            <a:r>
              <a:rPr lang="fr-FR" dirty="0" err="1"/>
              <a:t>speedup</a:t>
            </a:r>
            <a:endParaRPr lang="fr-FR" dirty="0"/>
          </a:p>
          <a:p>
            <a:pPr lvl="1"/>
            <a:r>
              <a:rPr lang="fr-FR" dirty="0"/>
              <a:t>Equilibrage de charge (ex: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mandelbrot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Statique</a:t>
            </a:r>
          </a:p>
          <a:p>
            <a:pPr lvl="2"/>
            <a:r>
              <a:rPr lang="fr-FR" dirty="0"/>
              <a:t>Dynamique</a:t>
            </a:r>
          </a:p>
          <a:p>
            <a:pPr lvl="1"/>
            <a:r>
              <a:rPr lang="fr-FR" dirty="0"/>
              <a:t>Cf. </a:t>
            </a:r>
            <a:r>
              <a:rPr lang="fr-FR" dirty="0">
                <a:hlinkClick r:id="rId2"/>
              </a:rPr>
              <a:t>https://github.com/JDGaraudEnsta/OS202-2024.git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E60454-EFC2-4C94-A8E4-50CD9F810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D5C0F-438A-4B7E-BAED-C078B85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2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: mandelbrot.cpp en </a:t>
            </a:r>
            <a:r>
              <a:rPr lang="fr-FR" dirty="0" err="1"/>
              <a:t>OpenMP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théorique:</a:t>
            </a:r>
          </a:p>
          <a:p>
            <a:pPr lvl="1"/>
            <a:r>
              <a:rPr lang="fr-FR" dirty="0"/>
              <a:t>Memory </a:t>
            </a:r>
            <a:r>
              <a:rPr lang="fr-FR" dirty="0" err="1"/>
              <a:t>bound</a:t>
            </a:r>
            <a:r>
              <a:rPr lang="fr-FR" dirty="0"/>
              <a:t> ? CPU </a:t>
            </a:r>
            <a:r>
              <a:rPr lang="fr-FR" dirty="0" err="1"/>
              <a:t>bound</a:t>
            </a:r>
            <a:r>
              <a:rPr lang="fr-FR" dirty="0"/>
              <a:t> ?</a:t>
            </a:r>
          </a:p>
          <a:p>
            <a:pPr lvl="2"/>
            <a:r>
              <a:rPr lang="fr-FR" dirty="0"/>
              <a:t>Par pixel : __ input, __ opérations, __ output</a:t>
            </a:r>
          </a:p>
          <a:p>
            <a:pPr lvl="1"/>
            <a:r>
              <a:rPr lang="fr-FR" dirty="0" err="1"/>
              <a:t>Speedup</a:t>
            </a:r>
            <a:r>
              <a:rPr lang="fr-FR" dirty="0"/>
              <a:t> parfait ?</a:t>
            </a:r>
          </a:p>
          <a:p>
            <a:r>
              <a:rPr lang="fr-FR" dirty="0"/>
              <a:t>Analyse pratique : </a:t>
            </a:r>
            <a:r>
              <a:rPr lang="fr-FR" dirty="0" err="1"/>
              <a:t>speedup</a:t>
            </a:r>
            <a:r>
              <a:rPr lang="fr-FR" dirty="0"/>
              <a:t> et discussions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02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E6E75-0C73-467E-94B1-900A5501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4AE62D-D6F2-44E5-B286-FBEA4ED1C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2BA3D-FABD-4B57-AFBE-E9DF8EAC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17F7181A-48FF-4D8E-A268-0BB476E38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35897" y="503753"/>
            <a:ext cx="5508104" cy="4131078"/>
          </a:xfr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58EE92F-2B74-4C8E-8F2B-FAF93B53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987574"/>
            <a:ext cx="3810000" cy="3086100"/>
          </a:xfrm>
        </p:spPr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= </a:t>
            </a:r>
            <a:br>
              <a:rPr lang="fr-FR" dirty="0"/>
            </a:br>
            <a:r>
              <a:rPr lang="fr-FR" dirty="0"/>
              <a:t>temps(#</a:t>
            </a:r>
            <a:r>
              <a:rPr lang="fr-FR" dirty="0" err="1"/>
              <a:t>cpus</a:t>
            </a:r>
            <a:r>
              <a:rPr lang="fr-FR" dirty="0"/>
              <a:t>) / temps(1 </a:t>
            </a:r>
            <a:r>
              <a:rPr lang="fr-FR" dirty="0" err="1"/>
              <a:t>cpu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544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8E037-CEB3-4066-BC19-8AFE87FF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277482C-C127-44E4-94D9-7FEC6C82C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097197"/>
            <a:ext cx="3810000" cy="30861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893DD-7668-4971-8545-63E48850D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94F3F-2A25-4B0E-A6CF-DF70AF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1" name="Espace réservé du contenu 6">
            <a:extLst>
              <a:ext uri="{FF2B5EF4-FFF2-40B4-BE49-F238E27FC236}">
                <a16:creationId xmlns:a16="http://schemas.microsoft.com/office/drawing/2014/main" id="{D3503A0C-176E-4B58-871D-DFC4C55A6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9912" y="488285"/>
            <a:ext cx="5364088" cy="4023066"/>
          </a:xfrm>
        </p:spPr>
      </p:pic>
    </p:spTree>
    <p:extLst>
      <p:ext uri="{BB962C8B-B14F-4D97-AF65-F5344CB8AC3E}">
        <p14:creationId xmlns:p14="http://schemas.microsoft.com/office/powerpoint/2010/main" val="113273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D2102-CE2B-4EAA-9D2F-FC213266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885713"/>
            <a:ext cx="3810000" cy="30861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 err="1"/>
              <a:t>lscpu</a:t>
            </a:r>
            <a:endParaRPr lang="fr-FR" sz="1200" b="1" dirty="0"/>
          </a:p>
          <a:p>
            <a:r>
              <a:rPr lang="en-US" sz="1200" dirty="0"/>
              <a:t>CPU(s):              96</a:t>
            </a:r>
          </a:p>
          <a:p>
            <a:r>
              <a:rPr lang="en-US" sz="1200" dirty="0"/>
              <a:t>Thread(s) per core:  1</a:t>
            </a:r>
          </a:p>
          <a:p>
            <a:r>
              <a:rPr lang="en-US" sz="1200" dirty="0"/>
              <a:t>Core(s) per socket:  48</a:t>
            </a:r>
          </a:p>
          <a:p>
            <a:r>
              <a:rPr lang="en-US" sz="1200" dirty="0"/>
              <a:t>Socket(s):           2</a:t>
            </a:r>
          </a:p>
          <a:p>
            <a:r>
              <a:rPr lang="en-US" sz="1200" dirty="0"/>
              <a:t>NUMA node(s):        8</a:t>
            </a:r>
          </a:p>
          <a:p>
            <a:r>
              <a:rPr lang="pt-BR" sz="1200" dirty="0"/>
              <a:t>NUMA node0 CPU(s):   0-11</a:t>
            </a:r>
          </a:p>
          <a:p>
            <a:r>
              <a:rPr lang="pt-BR" sz="1200" dirty="0"/>
              <a:t>NUMA node1 CPU(s):   12-23</a:t>
            </a:r>
          </a:p>
          <a:p>
            <a:r>
              <a:rPr lang="pt-BR" sz="1200" dirty="0"/>
              <a:t>NUMA node2 CPU(s):   24-35</a:t>
            </a:r>
          </a:p>
          <a:p>
            <a:r>
              <a:rPr lang="pt-BR" sz="1200" dirty="0"/>
              <a:t>NUMA node3 CPU(s):   36-47</a:t>
            </a:r>
          </a:p>
          <a:p>
            <a:r>
              <a:rPr lang="pt-BR" sz="1200" dirty="0"/>
              <a:t>NUMA node4 CPU(s):   48-59</a:t>
            </a:r>
          </a:p>
          <a:p>
            <a:r>
              <a:rPr lang="pt-BR" sz="1200" dirty="0"/>
              <a:t>NUMA node5 CPU(s):   60-71</a:t>
            </a:r>
          </a:p>
          <a:p>
            <a:r>
              <a:rPr lang="pt-BR" sz="1200" dirty="0"/>
              <a:t>NUMA node6 CPU(s):   72-83</a:t>
            </a:r>
          </a:p>
          <a:p>
            <a:r>
              <a:rPr lang="pt-BR" sz="1200" dirty="0"/>
              <a:t>NUMA node7 CPU(s):   84-95</a:t>
            </a:r>
          </a:p>
          <a:p>
            <a:endParaRPr lang="fr-FR" sz="1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BC5CA-62D1-4258-A6EC-7B4D279C9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C6A67A-4B6E-44A3-A9F4-BF9E570C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9912" y="488285"/>
            <a:ext cx="5364088" cy="402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6B526E-068F-45D8-AE67-0C43ACBB4D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4168" y="1635646"/>
            <a:ext cx="216024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>
            <a:off x="7102896" y="973857"/>
            <a:ext cx="925488" cy="685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5232292" y="696489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2</a:t>
            </a:r>
            <a:r>
              <a:rPr lang="fr-FR" sz="1400" baseline="30000" dirty="0">
                <a:solidFill>
                  <a:schemeClr val="tx1"/>
                </a:solidFill>
              </a:rPr>
              <a:t>e</a:t>
            </a:r>
            <a:r>
              <a:rPr lang="fr-FR" sz="1400" dirty="0">
                <a:solidFill>
                  <a:schemeClr val="tx1"/>
                </a:solidFill>
              </a:rPr>
              <a:t> décrochement : numa#2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C9A525-8F01-4436-97B7-E44669906782}"/>
              </a:ext>
            </a:extLst>
          </p:cNvPr>
          <p:cNvSpPr txBox="1"/>
          <p:nvPr/>
        </p:nvSpPr>
        <p:spPr>
          <a:xfrm>
            <a:off x="4441023" y="1375432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1</a:t>
            </a:r>
            <a:r>
              <a:rPr lang="fr-FR" sz="1400" baseline="30000" dirty="0">
                <a:solidFill>
                  <a:schemeClr val="tx1"/>
                </a:solidFill>
              </a:rPr>
              <a:t>er</a:t>
            </a:r>
            <a:r>
              <a:rPr lang="fr-FR" sz="1400" dirty="0">
                <a:solidFill>
                  <a:schemeClr val="tx1"/>
                </a:solidFill>
              </a:rPr>
              <a:t> décrochement : numa#0 saturé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8284DF-7D32-48A9-B446-ACF087D11404}"/>
              </a:ext>
            </a:extLst>
          </p:cNvPr>
          <p:cNvSpPr txBox="1"/>
          <p:nvPr/>
        </p:nvSpPr>
        <p:spPr>
          <a:xfrm>
            <a:off x="6320896" y="3073920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Parfait : on reste sur numa#0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DE5476-EBFA-4C30-AEE7-292810EB14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87279" y="2860723"/>
            <a:ext cx="462093" cy="336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06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F2683584-A73A-4F80-A50B-AF1C7000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6140" y="423757"/>
            <a:ext cx="5508104" cy="413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2288" y="1119332"/>
            <a:ext cx="180112" cy="1262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6680865" y="59611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#procs = 97 : saturation</a:t>
            </a:r>
          </a:p>
          <a:p>
            <a:r>
              <a:rPr lang="fr-FR" sz="1400" dirty="0">
                <a:solidFill>
                  <a:schemeClr val="tx1"/>
                </a:solidFill>
              </a:rPr>
              <a:t>Plateau des perfs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00EC9D87-2EB8-4B5D-9522-47F4BC77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56" y="1118939"/>
            <a:ext cx="3279440" cy="2892971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8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(sur </a:t>
            </a:r>
            <a:r>
              <a:rPr lang="fr-FR" dirty="0" err="1"/>
              <a:t>Bucket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Théorique:</a:t>
            </a:r>
          </a:p>
          <a:p>
            <a:pPr lvl="1"/>
            <a:r>
              <a:rPr lang="fr-FR" dirty="0"/>
              <a:t>À discuter ensemble</a:t>
            </a:r>
          </a:p>
          <a:p>
            <a:endParaRPr lang="fr-FR" dirty="0"/>
          </a:p>
          <a:p>
            <a:r>
              <a:rPr lang="fr-FR" dirty="0"/>
              <a:t>Pratique:</a:t>
            </a:r>
          </a:p>
          <a:p>
            <a:pPr lvl="1"/>
            <a:r>
              <a:rPr lang="fr-FR" dirty="0"/>
              <a:t>Faire les graphiques pour votre code (cf. run_all.sh)</a:t>
            </a:r>
          </a:p>
          <a:p>
            <a:pPr lvl="1"/>
            <a:r>
              <a:rPr lang="fr-FR" dirty="0"/>
              <a:t>Interpréter et discuter vos résultats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3AD90-5269-414F-B48A-EC787BD0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4130B-D6E6-4F0B-B90C-78CB8C8C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Dépôt GIT : </a:t>
            </a:r>
            <a:r>
              <a:rPr lang="fr-FR" dirty="0">
                <a:hlinkClick r:id="rId2"/>
              </a:rPr>
              <a:t>https://github.com/JuvignyEnsta/Promotion2024</a:t>
            </a:r>
            <a:endParaRPr lang="fr-FR" dirty="0"/>
          </a:p>
          <a:p>
            <a:r>
              <a:rPr lang="fr-FR" dirty="0" err="1"/>
              <a:t>Pré-requis</a:t>
            </a:r>
            <a:r>
              <a:rPr lang="fr-FR" dirty="0"/>
              <a:t> (</a:t>
            </a:r>
            <a:r>
              <a:rPr lang="fr-FR" dirty="0" err="1"/>
              <a:t>cf</a:t>
            </a:r>
            <a:r>
              <a:rPr lang="fr-FR" dirty="0"/>
              <a:t> Readme_BYOD.md)</a:t>
            </a:r>
          </a:p>
          <a:p>
            <a:pPr lvl="1"/>
            <a:r>
              <a:rPr lang="fr-FR" dirty="0"/>
              <a:t>Pour TD1 uniquement : Compilateur C++ (dont </a:t>
            </a:r>
            <a:r>
              <a:rPr lang="fr-FR" dirty="0" err="1"/>
              <a:t>OpenMP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Pour tous les TD : python3, </a:t>
            </a:r>
            <a:r>
              <a:rPr lang="fr-FR" dirty="0" err="1"/>
              <a:t>numpy</a:t>
            </a:r>
            <a:r>
              <a:rPr lang="fr-FR" dirty="0"/>
              <a:t>, mpi4py</a:t>
            </a:r>
          </a:p>
          <a:p>
            <a:pPr lvl="1"/>
            <a:r>
              <a:rPr lang="fr-FR" dirty="0"/>
              <a:t>Pour le projet : </a:t>
            </a:r>
            <a:r>
              <a:rPr lang="fr-FR" dirty="0" err="1"/>
              <a:t>pygame</a:t>
            </a:r>
            <a:br>
              <a:rPr lang="fr-FR" dirty="0"/>
            </a:br>
            <a:endParaRPr lang="fr-FR" dirty="0"/>
          </a:p>
          <a:p>
            <a:r>
              <a:rPr lang="fr-FR" dirty="0">
                <a:hlinkClick r:id="rId3"/>
              </a:rPr>
              <a:t>jean-didier.garaud@onera.fr</a:t>
            </a:r>
            <a:endParaRPr lang="fr-FR" dirty="0"/>
          </a:p>
          <a:p>
            <a:r>
              <a:rPr lang="fr-FR" dirty="0"/>
              <a:t>Pour m’envoyer des fichiers : pas de ZIP (filtré anti-virus), un lien vers votre </a:t>
            </a:r>
            <a:r>
              <a:rPr lang="fr-FR" dirty="0" err="1"/>
              <a:t>github</a:t>
            </a:r>
            <a:r>
              <a:rPr lang="fr-FR" dirty="0"/>
              <a:t> c’est le mieux.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F68E98-7CF7-405F-BEE5-322E7E2D4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A3B67-7D71-45E1-8ED0-689432BD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36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baseline="30000" dirty="0"/>
              <a:t>e</a:t>
            </a:r>
            <a:r>
              <a:rPr lang="fr-FR" dirty="0"/>
              <a:t> séance (27/02/2024)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38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B895D-F791-43E0-ACD0-CDC90B07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life.py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15230-AA6F-4CC3-B288-870240D2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775700" cy="3359670"/>
          </a:xfrm>
        </p:spPr>
        <p:txBody>
          <a:bodyPr/>
          <a:lstStyle/>
          <a:p>
            <a:r>
              <a:rPr lang="fr-FR" dirty="0"/>
              <a:t>Q1: séparer affichage/calcul ( </a:t>
            </a:r>
            <a:r>
              <a:rPr lang="fr-FR" dirty="0">
                <a:sym typeface="Wingdings" panose="05000000000000000000" pitchFamily="2" charset="2"/>
              </a:rPr>
              <a:t> recouvrement IO/calcul classique)</a:t>
            </a:r>
            <a:endParaRPr lang="fr-FR" dirty="0"/>
          </a:p>
          <a:p>
            <a:r>
              <a:rPr lang="fr-FR" dirty="0"/>
              <a:t>Q2: process 0 affiche ; process 1-N calculent une bande de la grille</a:t>
            </a:r>
          </a:p>
          <a:p>
            <a:endParaRPr lang="fr-FR" dirty="0"/>
          </a:p>
          <a:p>
            <a:r>
              <a:rPr lang="fr-FR" dirty="0"/>
              <a:t>Q3: process 0 affiche ; </a:t>
            </a:r>
            <a:br>
              <a:rPr lang="fr-FR" dirty="0"/>
            </a:br>
            <a:r>
              <a:rPr lang="fr-FR" dirty="0"/>
              <a:t>process 1àN² calculent une part de la grille: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0479DD-698C-4E78-83BA-367A4A2E3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BDEE1-D2E0-414F-9598-8D899035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DC8FDE1-4C61-45CF-9189-ED174D3BC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80000"/>
              </p:ext>
            </p:extLst>
          </p:nvPr>
        </p:nvGraphicFramePr>
        <p:xfrm>
          <a:off x="6887715" y="1970467"/>
          <a:ext cx="19678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4186569112"/>
                    </a:ext>
                  </a:extLst>
                </a:gridCol>
              </a:tblGrid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26763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02612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40584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706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20EE45-D9C9-416D-BA64-D3140CA81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91736"/>
              </p:ext>
            </p:extLst>
          </p:nvPr>
        </p:nvGraphicFramePr>
        <p:xfrm>
          <a:off x="611560" y="3065802"/>
          <a:ext cx="1751856" cy="7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158994216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124261919"/>
                    </a:ext>
                  </a:extLst>
                </a:gridCol>
              </a:tblGrid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93144"/>
                  </a:ext>
                </a:extLst>
              </a:tr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831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4D64973-BED4-4F1A-BA84-1020E9D7D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64469"/>
              </p:ext>
            </p:extLst>
          </p:nvPr>
        </p:nvGraphicFramePr>
        <p:xfrm>
          <a:off x="2699792" y="3840244"/>
          <a:ext cx="1751856" cy="7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158994216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124261919"/>
                    </a:ext>
                  </a:extLst>
                </a:gridCol>
              </a:tblGrid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93144"/>
                  </a:ext>
                </a:extLst>
              </a:tr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83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CDEAC6-A0F5-44CF-BC5A-7BA126C0142E}"/>
              </a:ext>
            </a:extLst>
          </p:cNvPr>
          <p:cNvSpPr/>
          <p:nvPr/>
        </p:nvSpPr>
        <p:spPr>
          <a:xfrm>
            <a:off x="2603670" y="319391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0" dirty="0"/>
              <a:t>Astuce pour plus facilement trouver les voisins:</a:t>
            </a:r>
            <a:br>
              <a:rPr lang="fr-FR" sz="1200" b="0" dirty="0"/>
            </a:br>
            <a:r>
              <a:rPr lang="fr-FR" sz="1200" b="0" dirty="0"/>
              <a:t>créer un </a:t>
            </a:r>
            <a:r>
              <a:rPr lang="fr-FR" sz="1200" b="0"/>
              <a:t>sous-communicateur P1</a:t>
            </a:r>
            <a:r>
              <a:rPr lang="fr-FR" sz="1200" b="0" dirty="0">
                <a:sym typeface="Wingdings" panose="05000000000000000000" pitchFamily="2" charset="2"/>
              </a:rPr>
              <a:t>à</a:t>
            </a:r>
            <a:r>
              <a:rPr lang="fr-FR" sz="1200" b="0"/>
              <a:t>PN²</a:t>
            </a:r>
            <a:r>
              <a:rPr lang="fr-FR" sz="1200" b="0" dirty="0"/>
              <a:t>, </a:t>
            </a:r>
          </a:p>
          <a:p>
            <a:r>
              <a:rPr lang="fr-FR" sz="1200" b="0" dirty="0"/>
              <a:t>et les renuméroter en binaire</a:t>
            </a:r>
          </a:p>
        </p:txBody>
      </p:sp>
    </p:spTree>
    <p:extLst>
      <p:ext uri="{BB962C8B-B14F-4D97-AF65-F5344CB8AC3E}">
        <p14:creationId xmlns:p14="http://schemas.microsoft.com/office/powerpoint/2010/main" val="274896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553A5-3F58-4031-AF4B-607AD57D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Life.py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93E3F-A96B-4D52-AA73-57CCBF9D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README.md</a:t>
            </a:r>
          </a:p>
          <a:p>
            <a:pPr lvl="1"/>
            <a:r>
              <a:rPr lang="fr-FR" dirty="0"/>
              <a:t>Analyse a priori (en au moins 3 points : mem ou </a:t>
            </a:r>
            <a:r>
              <a:rPr lang="fr-FR" dirty="0" err="1"/>
              <a:t>cpu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 ? Parallélisme embarrassant ou pas, </a:t>
            </a:r>
            <a:r>
              <a:rPr lang="fr-FR"/>
              <a:t>parties forcément séquentielles </a:t>
            </a:r>
            <a:r>
              <a:rPr lang="fr-FR" dirty="0"/>
              <a:t>? Équilibrage de charge ?)</a:t>
            </a:r>
          </a:p>
          <a:p>
            <a:pPr lvl="1"/>
            <a:r>
              <a:rPr lang="fr-FR" dirty="0"/>
              <a:t>Expliquer la stratégie de parallélisation</a:t>
            </a:r>
          </a:p>
          <a:p>
            <a:pPr lvl="1"/>
            <a:r>
              <a:rPr lang="fr-FR" dirty="0"/>
              <a:t>Vérification du code</a:t>
            </a:r>
          </a:p>
          <a:p>
            <a:pPr lvl="1"/>
            <a:r>
              <a:rPr lang="fr-FR" dirty="0"/>
              <a:t>Mesure et analyse des performances</a:t>
            </a:r>
          </a:p>
          <a:p>
            <a:r>
              <a:rPr lang="fr-FR" dirty="0"/>
              <a:t>Une façon intéressante d’éviter tous les if </a:t>
            </a:r>
            <a:r>
              <a:rPr lang="fr-FR" dirty="0" err="1"/>
              <a:t>rank</a:t>
            </a:r>
            <a:r>
              <a:rPr lang="fr-FR" dirty="0"/>
              <a:t>==0 : </a:t>
            </a:r>
            <a:r>
              <a:rPr lang="fr-FR" dirty="0" err="1"/>
              <a:t>app.draw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splitter le programme en 2 fichiers puis :</a:t>
            </a:r>
          </a:p>
          <a:p>
            <a:pPr marL="457200" lvl="1" indent="0">
              <a:buNone/>
            </a:pPr>
            <a:r>
              <a:rPr lang="fr-FR" dirty="0" err="1"/>
              <a:t>mpirun</a:t>
            </a:r>
            <a:r>
              <a:rPr lang="fr-FR" dirty="0"/>
              <a:t> –</a:t>
            </a:r>
            <a:r>
              <a:rPr lang="fr-FR" dirty="0" err="1"/>
              <a:t>np</a:t>
            </a:r>
            <a:r>
              <a:rPr lang="fr-FR" dirty="0"/>
              <a:t> 1 gui.py : -</a:t>
            </a:r>
            <a:r>
              <a:rPr lang="fr-FR" dirty="0" err="1"/>
              <a:t>np</a:t>
            </a:r>
            <a:r>
              <a:rPr lang="fr-FR" dirty="0"/>
              <a:t> 4 grid.py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57FEA4-5FA7-4D66-A31C-897C98867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778F3-1C0D-4922-8B8A-4A0A3AB7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98856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965F2-FBE1-4278-8777-4D559466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7EEAC-4E07-4564-9D51-C92727CF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import os</a:t>
            </a:r>
          </a:p>
          <a:p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# Important : on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desactive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 un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eventuel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multihread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de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numpy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/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scipy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qui fausserait nos mesures MPI:</a:t>
            </a:r>
          </a:p>
          <a:p>
            <a:r>
              <a:rPr lang="fr-FR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os.environ</a:t>
            </a:r>
            <a:r>
              <a:rPr lang="fr-FR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["OMP_NUM_THREADS"] = "1"</a:t>
            </a:r>
          </a:p>
          <a:p>
            <a:r>
              <a:rPr lang="fr-FR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os.environ</a:t>
            </a:r>
            <a:r>
              <a:rPr lang="fr-FR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["MKL_NUM_THREADS"] = "1"</a:t>
            </a:r>
          </a:p>
          <a:p>
            <a:endParaRPr lang="fr-FR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FA15BE-9B24-4879-9FC3-DA05E037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56BAE-290C-4D69-8692-597762D1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6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E4C5-ECF6-4AAF-AFC7-56423A35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 fourmis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5B9BA-1F4A-4D42-8409-21D02ADC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Ok pour le faire en </a:t>
            </a:r>
            <a:r>
              <a:rPr lang="fr-FR" dirty="0" err="1"/>
              <a:t>binome</a:t>
            </a:r>
            <a:endParaRPr lang="fr-FR" dirty="0"/>
          </a:p>
          <a:p>
            <a:r>
              <a:rPr lang="fr-FR" dirty="0"/>
              <a:t>Merci de l’indiquer quand vous enverrez le lien git</a:t>
            </a:r>
          </a:p>
          <a:p>
            <a:r>
              <a:rPr lang="fr-FR" dirty="0"/>
              <a:t>Mais évidemment la soutenance est </a:t>
            </a:r>
            <a:r>
              <a:rPr lang="fr-FR" dirty="0" err="1"/>
              <a:t>invividuelle</a:t>
            </a:r>
            <a:endParaRPr lang="fr-FR" dirty="0"/>
          </a:p>
          <a:p>
            <a:r>
              <a:rPr lang="fr-FR" dirty="0"/>
              <a:t>Soutenance : attention le timing est très serré (&lt;9 min), donc on ira a l’essentiel !</a:t>
            </a:r>
          </a:p>
          <a:p>
            <a:pPr lvl="1"/>
            <a:r>
              <a:rPr lang="fr-FR" dirty="0"/>
              <a:t>Mode merge </a:t>
            </a:r>
            <a:r>
              <a:rPr lang="fr-FR" dirty="0" err="1"/>
              <a:t>request</a:t>
            </a:r>
            <a:r>
              <a:rPr lang="fr-FR" dirty="0"/>
              <a:t> peut </a:t>
            </a:r>
            <a:r>
              <a:rPr lang="fr-FR"/>
              <a:t>être très efficace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3E848-B46E-476C-BF5F-D6F2001DA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CA678-1914-495F-81E8-F8072A54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675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baseline="30000" dirty="0"/>
              <a:t>e</a:t>
            </a:r>
            <a:r>
              <a:rPr lang="fr-FR" dirty="0"/>
              <a:t> séance (05/03/2024)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7E512-B564-4010-87A5-E6D83B01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MPI_DATATYPE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6DB64-07D6-4B98-8A32-D24431D2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87574"/>
            <a:ext cx="8469064" cy="3086100"/>
          </a:xfrm>
        </p:spPr>
        <p:txBody>
          <a:bodyPr/>
          <a:lstStyle/>
          <a:p>
            <a:r>
              <a:rPr lang="fr-FR" dirty="0"/>
              <a:t>Un des paramètres des </a:t>
            </a:r>
            <a:r>
              <a:rPr lang="fr-FR" dirty="0" err="1"/>
              <a:t>send</a:t>
            </a:r>
            <a:r>
              <a:rPr lang="fr-FR" dirty="0"/>
              <a:t>, </a:t>
            </a:r>
            <a:r>
              <a:rPr lang="fr-FR" dirty="0" err="1"/>
              <a:t>recv</a:t>
            </a:r>
            <a:r>
              <a:rPr lang="fr-FR" dirty="0"/>
              <a:t>, </a:t>
            </a:r>
            <a:r>
              <a:rPr lang="fr-FR" dirty="0" err="1"/>
              <a:t>gather</a:t>
            </a:r>
            <a:r>
              <a:rPr lang="fr-FR" dirty="0"/>
              <a:t>, …</a:t>
            </a:r>
          </a:p>
          <a:p>
            <a:r>
              <a:rPr lang="fr-FR" dirty="0"/>
              <a:t>Obligatoire en C/C++/Fortran, parfois déduit en mpi4py+numpy</a:t>
            </a:r>
          </a:p>
          <a:p>
            <a:r>
              <a:rPr lang="fr-FR" dirty="0"/>
              <a:t>Ne jamais oublier que mpi4py n’est qu’une surcouche de C-MPI</a:t>
            </a:r>
          </a:p>
          <a:p>
            <a:endParaRPr lang="fr-FR" dirty="0"/>
          </a:p>
          <a:p>
            <a:r>
              <a:rPr lang="fr-FR" b="1" dirty="0">
                <a:sym typeface="Wingdings" panose="05000000000000000000" pitchFamily="2" charset="2"/>
              </a:rPr>
              <a:t> dans le doute, </a:t>
            </a:r>
            <a:r>
              <a:rPr lang="fr-FR" b="1" dirty="0"/>
              <a:t>mpi4py.util.dtlib pour convertir </a:t>
            </a:r>
            <a:r>
              <a:rPr lang="fr-FR" b="1"/>
              <a:t>les types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En cas d’erreurs, plusieurs symptômes :</a:t>
            </a:r>
          </a:p>
          <a:p>
            <a:pPr lvl="1"/>
            <a:r>
              <a:rPr lang="fr-FR" dirty="0"/>
              <a:t>Si buffer trop petit : « Message </a:t>
            </a:r>
            <a:r>
              <a:rPr lang="fr-FR" dirty="0" err="1"/>
              <a:t>truncated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Si buffer trop grand : sa première moitié les valeurs sont absurdes (ex: j’envoie 1, je reçois 4294967297), sa 2</a:t>
            </a:r>
            <a:r>
              <a:rPr lang="fr-FR" baseline="30000" dirty="0"/>
              <a:t>e</a:t>
            </a:r>
            <a:r>
              <a:rPr lang="fr-FR" dirty="0"/>
              <a:t> moitié non initialisées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318BE-9D46-499E-8D0F-B187CFDC8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8DB4C-C55C-474F-93B1-F477173D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150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C249A-8DF3-4117-842A-3A2E39E2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0DCCB-B8DD-4193-BC2A-90DA02B2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PEP-8</a:t>
            </a:r>
          </a:p>
          <a:p>
            <a:r>
              <a:rPr lang="fr-FR" dirty="0"/>
              <a:t>Life.py</a:t>
            </a:r>
          </a:p>
          <a:p>
            <a:pPr lvl="1"/>
            <a:r>
              <a:rPr lang="fr-FR" dirty="0"/>
              <a:t>Le secret, bien nommer ses variables</a:t>
            </a:r>
          </a:p>
          <a:p>
            <a:pPr lvl="2"/>
            <a:r>
              <a:rPr lang="fr-FR" dirty="0" err="1"/>
              <a:t>global_height</a:t>
            </a:r>
            <a:endParaRPr lang="fr-FR" dirty="0"/>
          </a:p>
          <a:p>
            <a:pPr lvl="2"/>
            <a:r>
              <a:rPr lang="fr-FR" dirty="0" err="1"/>
              <a:t>local_true_height</a:t>
            </a:r>
            <a:r>
              <a:rPr lang="fr-FR" dirty="0"/>
              <a:t> = </a:t>
            </a:r>
            <a:r>
              <a:rPr lang="fr-FR" dirty="0" err="1"/>
              <a:t>global_height</a:t>
            </a:r>
            <a:r>
              <a:rPr lang="fr-FR" dirty="0"/>
              <a:t> // </a:t>
            </a:r>
            <a:r>
              <a:rPr lang="fr-FR" dirty="0" err="1"/>
              <a:t>nbproc</a:t>
            </a:r>
            <a:endParaRPr lang="fr-FR" dirty="0"/>
          </a:p>
          <a:p>
            <a:pPr lvl="2"/>
            <a:r>
              <a:rPr lang="fr-FR" dirty="0" err="1"/>
              <a:t>local_ghost_height</a:t>
            </a:r>
            <a:r>
              <a:rPr lang="fr-FR" dirty="0"/>
              <a:t> = </a:t>
            </a:r>
            <a:r>
              <a:rPr lang="fr-FR" dirty="0" err="1"/>
              <a:t>local_true_height</a:t>
            </a:r>
            <a:r>
              <a:rPr lang="fr-FR" dirty="0"/>
              <a:t> + 2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90B49-DA0D-44BB-A37B-BACD085CE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29CC-AD87-4164-9959-02AF700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81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C249A-8DF3-4117-842A-3A2E39E2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  <a:br>
              <a:rPr lang="fr-FR" dirty="0"/>
            </a:br>
            <a:r>
              <a:rPr lang="fr-FR" dirty="0" err="1"/>
              <a:t>Oversubscribe</a:t>
            </a:r>
            <a:r>
              <a:rPr lang="fr-FR" dirty="0"/>
              <a:t> et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0DCCB-B8DD-4193-BC2A-90DA02B2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6740872" cy="3086100"/>
          </a:xfrm>
        </p:spPr>
        <p:txBody>
          <a:bodyPr/>
          <a:lstStyle/>
          <a:p>
            <a:r>
              <a:rPr lang="fr-FR" dirty="0"/>
              <a:t>Sur life.py (ou sur les maîtres – esclaves) </a:t>
            </a:r>
          </a:p>
          <a:p>
            <a:r>
              <a:rPr lang="fr-FR" dirty="0"/>
              <a:t>Un des process est (presque) toujours en attente</a:t>
            </a:r>
          </a:p>
          <a:p>
            <a:r>
              <a:rPr lang="fr-FR" dirty="0"/>
              <a:t>Et son process est à 100% CPU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busy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wait</a:t>
            </a:r>
            <a:endParaRPr lang="fr-FR" dirty="0"/>
          </a:p>
          <a:p>
            <a:r>
              <a:rPr lang="fr-FR" dirty="0"/>
              <a:t>J’aimerais (en supposant 4 CPU):</a:t>
            </a:r>
            <a:br>
              <a:rPr lang="fr-FR" dirty="0"/>
            </a:br>
            <a:r>
              <a:rPr lang="fr-FR" dirty="0" err="1"/>
              <a:t>mpirun</a:t>
            </a:r>
            <a:r>
              <a:rPr lang="fr-FR" dirty="0"/>
              <a:t> --</a:t>
            </a:r>
            <a:r>
              <a:rPr lang="fr-FR" dirty="0" err="1"/>
              <a:t>oversubscribe</a:t>
            </a:r>
            <a:r>
              <a:rPr lang="fr-FR" dirty="0"/>
              <a:t> -</a:t>
            </a:r>
            <a:r>
              <a:rPr lang="fr-FR" dirty="0" err="1"/>
              <a:t>np</a:t>
            </a:r>
            <a:r>
              <a:rPr lang="fr-FR" dirty="0"/>
              <a:t> 1 driver.py : -</a:t>
            </a:r>
            <a:r>
              <a:rPr lang="fr-FR" dirty="0" err="1"/>
              <a:t>np</a:t>
            </a:r>
            <a:r>
              <a:rPr lang="fr-FR" dirty="0"/>
              <a:t> 4 calcul.py</a:t>
            </a:r>
            <a:br>
              <a:rPr lang="fr-FR" dirty="0"/>
            </a:br>
            <a:endParaRPr lang="fr-FR" dirty="0"/>
          </a:p>
          <a:p>
            <a:r>
              <a:rPr lang="fr-FR" dirty="0"/>
              <a:t>Solution :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mpirun</a:t>
            </a:r>
            <a:r>
              <a:rPr lang="fr-FR" dirty="0"/>
              <a:t>  --</a:t>
            </a:r>
            <a:r>
              <a:rPr lang="fr-FR" dirty="0" err="1"/>
              <a:t>mca</a:t>
            </a:r>
            <a:r>
              <a:rPr lang="fr-FR" dirty="0"/>
              <a:t> </a:t>
            </a:r>
            <a:r>
              <a:rPr lang="fr-FR" dirty="0" err="1"/>
              <a:t>mpi_yield_when_idle</a:t>
            </a:r>
            <a:r>
              <a:rPr lang="fr-FR" dirty="0"/>
              <a:t> 1  … </a:t>
            </a:r>
          </a:p>
          <a:p>
            <a:r>
              <a:rPr lang="fr-FR" dirty="0"/>
              <a:t>/!\ Dépendant de l’implémentation MPI, du problème, parfois contre-performant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90B49-DA0D-44BB-A37B-BACD085CE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29CC-AD87-4164-9959-02AF700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8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C4D43-D89C-4A42-849D-10FE0FA4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sur un laptop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EB17D-72AB-4E72-974D-CEC23F9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44290-A34A-4390-9DFD-68B0A113A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0885A-655A-4981-BB25-90082293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25F8F6-4303-46AA-A611-61166BCB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69144"/>
            <a:ext cx="454405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AF42-3924-4A5D-9297-1A182192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dans les centres de calcul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E4D8A1E-4747-495D-8F1E-08D03054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3" y="769144"/>
            <a:ext cx="8317247" cy="386568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17F95-4EC9-4E6C-BDE7-4C96FAB50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DE864-7D2C-49DD-AA47-5B9C0944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6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séance (30/01/2024)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9AAE-30EA-4270-8DC9-71E107C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9AD0-DBCB-47D2-9813-AC75F4E0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2931790"/>
            <a:ext cx="7772400" cy="1429470"/>
          </a:xfrm>
        </p:spPr>
        <p:txBody>
          <a:bodyPr/>
          <a:lstStyle/>
          <a:p>
            <a:r>
              <a:rPr lang="fr-FR" dirty="0"/>
              <a:t>Conclusion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43CD6-B4C5-40E0-90C1-84FC0E53D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76C67-F104-4A93-B52E-95CC254E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01E0964-7A4B-4511-A9AF-3C493AC8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9280"/>
              </p:ext>
            </p:extLst>
          </p:nvPr>
        </p:nvGraphicFramePr>
        <p:xfrm>
          <a:off x="357832" y="847787"/>
          <a:ext cx="8102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950009469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073911368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681930086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415159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séq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4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8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Artisanal + 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5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Python+numpy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80E1-F267-4C26-8E10-45A0F863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mpi4py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3C791-C35D-4C35-A345-D9097633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lire la doc…</a:t>
            </a:r>
          </a:p>
          <a:p>
            <a:pPr lvl="1"/>
            <a:r>
              <a:rPr lang="fr-FR" dirty="0"/>
              <a:t>fonctions en minuscule : utilisent pickle, pratiques, mais un peu plus lentes</a:t>
            </a:r>
          </a:p>
          <a:p>
            <a:pPr lvl="1"/>
            <a:r>
              <a:rPr lang="fr-FR" dirty="0"/>
              <a:t>Fonctions en majuscule : prennent des tableau </a:t>
            </a:r>
            <a:r>
              <a:rPr lang="fr-FR" dirty="0" err="1"/>
              <a:t>numpy</a:t>
            </a:r>
            <a:r>
              <a:rPr lang="fr-FR" dirty="0"/>
              <a:t>, directement calquées sur </a:t>
            </a:r>
            <a:r>
              <a:rPr lang="fr-FR"/>
              <a:t>les fonctions C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5437F8-FEAD-4364-99D4-FEDA1D0CA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BF178-84C6-4625-A9F0-C280D971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9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séance (06/02/2024)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46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2C342-2425-4DD4-ACBE-672747D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769D7-81C3-403B-BAEE-1F5A53F4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 sur la question Alice et </a:t>
            </a:r>
            <a:r>
              <a:rPr lang="fr-FR" dirty="0" err="1"/>
              <a:t>Amdhal</a:t>
            </a:r>
            <a:endParaRPr lang="fr-FR" dirty="0"/>
          </a:p>
          <a:p>
            <a:pPr lvl="1"/>
            <a:r>
              <a:rPr lang="fr-FR" dirty="0"/>
              <a:t>Il y a un peu de subjectivité pour le –</a:t>
            </a:r>
            <a:r>
              <a:rPr lang="fr-FR" dirty="0" err="1"/>
              <a:t>np</a:t>
            </a:r>
            <a:r>
              <a:rPr lang="fr-FR" dirty="0"/>
              <a:t> idéal, un peu de bon sens</a:t>
            </a:r>
          </a:p>
          <a:p>
            <a:pPr lvl="1"/>
            <a:r>
              <a:rPr lang="fr-FR" dirty="0"/>
              <a:t>Autre vocabulaire : scalabilité faible / forte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E36B3-D4DC-4D36-8AED-4D033B582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B6495-3F36-4EEC-AAB0-CC23E675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999415"/>
      </p:ext>
    </p:extLst>
  </p:cSld>
  <p:clrMapOvr>
    <a:masterClrMapping/>
  </p:clrMapOvr>
</p:sld>
</file>

<file path=ppt/theme/theme1.xml><?xml version="1.0" encoding="utf-8"?>
<a:theme xmlns:a="http://schemas.openxmlformats.org/drawingml/2006/main" name="Titres soulignés ou pas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1299</Words>
  <Application>Microsoft Office PowerPoint</Application>
  <PresentationFormat>Affichage à l'écran (16:9)</PresentationFormat>
  <Paragraphs>211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Geneva</vt:lpstr>
      <vt:lpstr>Liberation Mono</vt:lpstr>
      <vt:lpstr>Wingdings</vt:lpstr>
      <vt:lpstr>Titres soulignés ou pas</vt:lpstr>
      <vt:lpstr>OS202</vt:lpstr>
      <vt:lpstr>Présentation PowerPoint</vt:lpstr>
      <vt:lpstr>lstopo – sur un laptop</vt:lpstr>
      <vt:lpstr>lstopo – dans les centres de calcul</vt:lpstr>
      <vt:lpstr>2e séance (30/01/2024)</vt:lpstr>
      <vt:lpstr>Correction TD1</vt:lpstr>
      <vt:lpstr>mpi4py</vt:lpstr>
      <vt:lpstr>3e séance (06/02/2024)</vt:lpstr>
      <vt:lpstr>Présentation PowerPoint</vt:lpstr>
      <vt:lpstr>Retours sur TD2 – mandelbrot</vt:lpstr>
      <vt:lpstr>Retours sur TD2 – matvec</vt:lpstr>
      <vt:lpstr>4e séance (13/02/2024)</vt:lpstr>
      <vt:lpstr>Présentation PowerPoint</vt:lpstr>
      <vt:lpstr>Analyse des performances : mandelbrot.cpp en OpenMP</vt:lpstr>
      <vt:lpstr>Analyse pratique (…)</vt:lpstr>
      <vt:lpstr>Analyse pratique (…)</vt:lpstr>
      <vt:lpstr>Analyse pratique (…)</vt:lpstr>
      <vt:lpstr>Analyse pratique (…)</vt:lpstr>
      <vt:lpstr>Analyse des performances (sur Bucket)</vt:lpstr>
      <vt:lpstr>5e séance (27/02/2024)</vt:lpstr>
      <vt:lpstr>life.py</vt:lpstr>
      <vt:lpstr>Life.py</vt:lpstr>
      <vt:lpstr>Présentation PowerPoint</vt:lpstr>
      <vt:lpstr>Projets fourmis</vt:lpstr>
      <vt:lpstr>6e séance (05/03/2024)</vt:lpstr>
      <vt:lpstr>MPI_DATATYPE</vt:lpstr>
      <vt:lpstr>Présentation PowerPoint</vt:lpstr>
      <vt:lpstr>Pour aller plus loin Oversubscribe et lazy wait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Bernou</dc:creator>
  <cp:lastModifiedBy>Garaud Jean-Didier</cp:lastModifiedBy>
  <cp:revision>261</cp:revision>
  <dcterms:created xsi:type="dcterms:W3CDTF">2020-09-14T08:12:08Z</dcterms:created>
  <dcterms:modified xsi:type="dcterms:W3CDTF">2024-03-04T13:37:13Z</dcterms:modified>
</cp:coreProperties>
</file>