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142623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C23A3C-2494-4C9B-AE3C-31754DC5453F}"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324687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57841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75008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112933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420630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41035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3729578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44119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5466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83884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23A3C-2494-4C9B-AE3C-31754DC5453F}"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391045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23A3C-2494-4C9B-AE3C-31754DC5453F}"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52299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8298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415705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C23A3C-2494-4C9B-AE3C-31754DC5453F}" type="datetimeFigureOut">
              <a:rPr lang="en-US" smtClean="0"/>
              <a:t>7/21/2024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391252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C23A3C-2494-4C9B-AE3C-31754DC5453F}"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421-135C-4365-98D9-F49C905C3A90}" type="slidenum">
              <a:rPr lang="en-US" smtClean="0"/>
              <a:t>‹#›</a:t>
            </a:fld>
            <a:endParaRPr lang="en-US"/>
          </a:p>
        </p:txBody>
      </p:sp>
    </p:spTree>
    <p:extLst>
      <p:ext uri="{BB962C8B-B14F-4D97-AF65-F5344CB8AC3E}">
        <p14:creationId xmlns:p14="http://schemas.microsoft.com/office/powerpoint/2010/main" val="238234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C23A3C-2494-4C9B-AE3C-31754DC5453F}" type="datetimeFigureOut">
              <a:rPr lang="en-US" smtClean="0"/>
              <a:t>7/21/2024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33421-135C-4365-98D9-F49C905C3A90}" type="slidenum">
              <a:rPr lang="en-US" smtClean="0"/>
              <a:t>‹#›</a:t>
            </a:fld>
            <a:endParaRPr lang="en-US"/>
          </a:p>
        </p:txBody>
      </p:sp>
    </p:spTree>
    <p:extLst>
      <p:ext uri="{BB962C8B-B14F-4D97-AF65-F5344CB8AC3E}">
        <p14:creationId xmlns:p14="http://schemas.microsoft.com/office/powerpoint/2010/main" val="11737870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092-E5CA-D2D0-57D1-816F7580D271}"/>
              </a:ext>
            </a:extLst>
          </p:cNvPr>
          <p:cNvSpPr>
            <a:spLocks noGrp="1"/>
          </p:cNvSpPr>
          <p:nvPr>
            <p:ph type="ctrTitle"/>
          </p:nvPr>
        </p:nvSpPr>
        <p:spPr/>
        <p:txBody>
          <a:bodyPr/>
          <a:lstStyle/>
          <a:p>
            <a:r>
              <a:rPr lang="en-US" sz="4400" dirty="0"/>
              <a:t>Security Controls in Shared Source Code Repositories</a:t>
            </a:r>
          </a:p>
        </p:txBody>
      </p:sp>
      <p:sp>
        <p:nvSpPr>
          <p:cNvPr id="3" name="Subtitle 2">
            <a:extLst>
              <a:ext uri="{FF2B5EF4-FFF2-40B4-BE49-F238E27FC236}">
                <a16:creationId xmlns:a16="http://schemas.microsoft.com/office/drawing/2014/main" id="{84175885-2252-5FA1-B50F-390B716FFDAB}"/>
              </a:ext>
            </a:extLst>
          </p:cNvPr>
          <p:cNvSpPr>
            <a:spLocks noGrp="1"/>
          </p:cNvSpPr>
          <p:nvPr>
            <p:ph type="subTitle" idx="1"/>
          </p:nvPr>
        </p:nvSpPr>
        <p:spPr/>
        <p:txBody>
          <a:bodyPr/>
          <a:lstStyle/>
          <a:p>
            <a:r>
              <a:rPr lang="en-US" dirty="0"/>
              <a:t>Jeremy Ginter, CSD-380, 7/21/24</a:t>
            </a:r>
          </a:p>
        </p:txBody>
      </p:sp>
    </p:spTree>
    <p:extLst>
      <p:ext uri="{BB962C8B-B14F-4D97-AF65-F5344CB8AC3E}">
        <p14:creationId xmlns:p14="http://schemas.microsoft.com/office/powerpoint/2010/main" val="55989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Importance of Source Code Security</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fontScale="85000" lnSpcReduction="20000"/>
          </a:bodyPr>
          <a:lstStyle/>
          <a:p>
            <a:r>
              <a:rPr lang="en-US" sz="2400" dirty="0"/>
              <a:t>Source code security is extremely important to preventing the theft. By protecting your source code from theft, it ensures the software cannot be replicated or modified by a compotator (1).</a:t>
            </a:r>
          </a:p>
          <a:p>
            <a:r>
              <a:rPr lang="en-US" sz="2400" dirty="0"/>
              <a:t>Protecting your source code also helps to prevent data breaches. Data breaches can expose sensitive information such as algorithms and access credentials, and can also damage the reputation of the company developing the software (Fernandes, 2024). </a:t>
            </a:r>
          </a:p>
          <a:p>
            <a:r>
              <a:rPr lang="en-US" sz="2400" dirty="0"/>
              <a:t>A breach in source code can also cause legal issues for the company developing the software. If the source code is exposed to the public or competing companies, the original owners of that source code may have to fight legal battles in order to protect their intellectual property (Fernandes, 2024). </a:t>
            </a:r>
          </a:p>
          <a:p>
            <a:r>
              <a:rPr lang="en-US" sz="2400" dirty="0"/>
              <a:t>In order to protect your source code, it is important to reduce the risk of using shared repositories by implementing proper security controls.</a:t>
            </a:r>
          </a:p>
        </p:txBody>
      </p:sp>
    </p:spTree>
    <p:extLst>
      <p:ext uri="{BB962C8B-B14F-4D97-AF65-F5344CB8AC3E}">
        <p14:creationId xmlns:p14="http://schemas.microsoft.com/office/powerpoint/2010/main" val="55763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Automated Code Scanning</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fontScale="92500" lnSpcReduction="10000"/>
          </a:bodyPr>
          <a:lstStyle/>
          <a:p>
            <a:r>
              <a:rPr lang="en-US" sz="2400" dirty="0"/>
              <a:t>Automated code scanning is a method of identifying vulnerabilities in your code, that could potentially lead to a data breach (Fernandes, 2024). </a:t>
            </a:r>
          </a:p>
          <a:p>
            <a:r>
              <a:rPr lang="en-US" sz="2400" dirty="0"/>
              <a:t>Some popular tools that can be used are </a:t>
            </a:r>
            <a:r>
              <a:rPr lang="en-US" sz="2400" dirty="0" err="1"/>
              <a:t>Kiuwan</a:t>
            </a:r>
            <a:r>
              <a:rPr lang="en-US" sz="2400" dirty="0"/>
              <a:t>, SonarQube, and </a:t>
            </a:r>
            <a:r>
              <a:rPr lang="en-US" sz="2400" dirty="0" err="1"/>
              <a:t>Checkmarx</a:t>
            </a:r>
            <a:r>
              <a:rPr lang="en-US" sz="2400" dirty="0"/>
              <a:t>. </a:t>
            </a:r>
          </a:p>
          <a:p>
            <a:r>
              <a:rPr lang="en-US" sz="2400" dirty="0"/>
              <a:t>If tools like these are used during the development of the application, security flaws can be detected early on, allowing them to be fixed before they have the chance to cause problems for the development team (Fernandes, 2024). This also allows the development team to have to dedicate less time to mitigate potential security threats, leaving more time to be spent developing the software. </a:t>
            </a:r>
          </a:p>
        </p:txBody>
      </p:sp>
    </p:spTree>
    <p:extLst>
      <p:ext uri="{BB962C8B-B14F-4D97-AF65-F5344CB8AC3E}">
        <p14:creationId xmlns:p14="http://schemas.microsoft.com/office/powerpoint/2010/main" val="358396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fontScale="92500" lnSpcReduction="20000"/>
          </a:bodyPr>
          <a:lstStyle/>
          <a:p>
            <a:r>
              <a:rPr lang="en-US" sz="2400" dirty="0"/>
              <a:t>Access control is used to set who has permission to access the source code repository (</a:t>
            </a:r>
            <a:r>
              <a:rPr lang="en-US" sz="2400" dirty="0" err="1"/>
              <a:t>Berecki</a:t>
            </a:r>
            <a:r>
              <a:rPr lang="en-US" sz="2400" dirty="0"/>
              <a:t>, 2022). This is used to reduce the amount of people able to view and change the repository, which in turn reduces the number of points from which the repository can be access by a bad actor.</a:t>
            </a:r>
          </a:p>
          <a:p>
            <a:r>
              <a:rPr lang="en-US" sz="2400" dirty="0"/>
              <a:t>In most cases, those who aren’t directly involved with the code being submitted have no need for access to the repository. Only those who are directly responsible for the source code, and need access in order to perform their role should have access to the repository (</a:t>
            </a:r>
            <a:r>
              <a:rPr lang="en-US" sz="2400" dirty="0" err="1"/>
              <a:t>Berecki</a:t>
            </a:r>
            <a:r>
              <a:rPr lang="en-US" sz="2400" dirty="0"/>
              <a:t>, 2022). </a:t>
            </a:r>
          </a:p>
          <a:p>
            <a:r>
              <a:rPr lang="en-US" sz="2400" dirty="0"/>
              <a:t>Access can also be restricted to specific parts of the source code related to that individual's job (Fernandes, 2024). This helps to prevent unauthorized modification. </a:t>
            </a:r>
          </a:p>
        </p:txBody>
      </p:sp>
    </p:spTree>
    <p:extLst>
      <p:ext uri="{BB962C8B-B14F-4D97-AF65-F5344CB8AC3E}">
        <p14:creationId xmlns:p14="http://schemas.microsoft.com/office/powerpoint/2010/main" val="28807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Two-Factor Authentication</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lnSpcReduction="10000"/>
          </a:bodyPr>
          <a:lstStyle/>
          <a:p>
            <a:r>
              <a:rPr lang="en-US" sz="2400" dirty="0"/>
              <a:t>Two-Factor Authentication can be used to add addition security to the authentication process (Fernandes, 2024). This is used to ensure that the person being authenticated is not a bad actor using an authorized persons credentials. </a:t>
            </a:r>
          </a:p>
          <a:p>
            <a:r>
              <a:rPr lang="en-US" sz="2400" dirty="0"/>
              <a:t>Two-Factor authentication works by having the user login with a password as well as a code provided to them on their mobile device at the time of login (Fernandes, 2024). By adding a second point of identification, it ensures that the person who has access is actually the one attempting to access the repository. </a:t>
            </a:r>
          </a:p>
        </p:txBody>
      </p:sp>
    </p:spTree>
    <p:extLst>
      <p:ext uri="{BB962C8B-B14F-4D97-AF65-F5344CB8AC3E}">
        <p14:creationId xmlns:p14="http://schemas.microsoft.com/office/powerpoint/2010/main" val="248061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Source Code Protection Policies</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a:bodyPr>
          <a:lstStyle/>
          <a:p>
            <a:r>
              <a:rPr lang="en-US" sz="2400" dirty="0"/>
              <a:t>Another method of protecting your source code is by setting policies in place requiring those with access to the repository to adhere to a set of rules and procedures when working with the source code (</a:t>
            </a:r>
            <a:r>
              <a:rPr lang="en-US" sz="2400" dirty="0" err="1"/>
              <a:t>Berecki</a:t>
            </a:r>
            <a:r>
              <a:rPr lang="en-US" sz="2400" dirty="0"/>
              <a:t>, 2022). </a:t>
            </a:r>
          </a:p>
          <a:p>
            <a:r>
              <a:rPr lang="en-US" sz="2400" dirty="0"/>
              <a:t>These policies should include expectations for documentation, as well as well as training on secure coding practices (</a:t>
            </a:r>
            <a:r>
              <a:rPr lang="en-US" sz="2400" dirty="0" err="1"/>
              <a:t>Berecki</a:t>
            </a:r>
            <a:r>
              <a:rPr lang="en-US" sz="2400" dirty="0"/>
              <a:t>, 2022). </a:t>
            </a:r>
          </a:p>
          <a:p>
            <a:r>
              <a:rPr lang="en-US" sz="2400" dirty="0"/>
              <a:t>Policies should also cover the process for code review, vulnerability handling, and how to integrate libraries from third-party sources (Fernandes, 2024). </a:t>
            </a:r>
          </a:p>
        </p:txBody>
      </p:sp>
    </p:spTree>
    <p:extLst>
      <p:ext uri="{BB962C8B-B14F-4D97-AF65-F5344CB8AC3E}">
        <p14:creationId xmlns:p14="http://schemas.microsoft.com/office/powerpoint/2010/main" val="417880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Endpoint Security</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fontScale="92500"/>
          </a:bodyPr>
          <a:lstStyle/>
          <a:p>
            <a:r>
              <a:rPr lang="en-US" sz="2400" dirty="0"/>
              <a:t>Endpoint Security is the practice of securing the entry points of the repository from attacks using security software (</a:t>
            </a:r>
            <a:r>
              <a:rPr lang="en-US" sz="2400" dirty="0" err="1"/>
              <a:t>Berecki</a:t>
            </a:r>
            <a:r>
              <a:rPr lang="en-US" sz="2400" dirty="0"/>
              <a:t>, 2022). This means protecting the devices used to access the repository, such as desktop or laptop computers. </a:t>
            </a:r>
          </a:p>
          <a:p>
            <a:r>
              <a:rPr lang="en-US" sz="2400" dirty="0"/>
              <a:t>By using these tools, you can protect the sensitive information these devices have access to. These tools are able to monitor uploads and file transfers, as well as control USB ports to prevent unauthorized transfers onto external drives. This allows you to detect source code leaks caused by those working on the source code, whether they are unintentional or malicious (</a:t>
            </a:r>
            <a:r>
              <a:rPr lang="en-US" sz="2400" dirty="0" err="1"/>
              <a:t>Berecki</a:t>
            </a:r>
            <a:r>
              <a:rPr lang="en-US" sz="2400" dirty="0"/>
              <a:t>, 2022). </a:t>
            </a:r>
          </a:p>
        </p:txBody>
      </p:sp>
    </p:spTree>
    <p:extLst>
      <p:ext uri="{BB962C8B-B14F-4D97-AF65-F5344CB8AC3E}">
        <p14:creationId xmlns:p14="http://schemas.microsoft.com/office/powerpoint/2010/main" val="180115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2DB-AD78-2781-3CCA-C8D1A73ED8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A7B871-66F9-07FB-E6A4-C39B1E6848F3}"/>
              </a:ext>
            </a:extLst>
          </p:cNvPr>
          <p:cNvSpPr>
            <a:spLocks noGrp="1"/>
          </p:cNvSpPr>
          <p:nvPr>
            <p:ph idx="1"/>
          </p:nvPr>
        </p:nvSpPr>
        <p:spPr/>
        <p:txBody>
          <a:bodyPr>
            <a:normAutofit/>
          </a:bodyPr>
          <a:lstStyle/>
          <a:p>
            <a:r>
              <a:rPr lang="en-US" sz="2000" dirty="0" err="1">
                <a:effectLst/>
              </a:rPr>
              <a:t>Berecki</a:t>
            </a:r>
            <a:r>
              <a:rPr lang="en-US" sz="2000" dirty="0">
                <a:effectLst/>
              </a:rPr>
              <a:t>, B. (2022, June 10). </a:t>
            </a:r>
            <a:r>
              <a:rPr lang="en-US" sz="2000" i="1" dirty="0">
                <a:effectLst/>
              </a:rPr>
              <a:t>Best practices for source code security</a:t>
            </a:r>
            <a:r>
              <a:rPr lang="en-US" sz="2000" dirty="0">
                <a:effectLst/>
              </a:rPr>
              <a:t>. Endpoint Protector Blog. https://www.endpointprotector.com/blog/your-ultimate-guide-to-source-code-protection/ </a:t>
            </a:r>
          </a:p>
          <a:p>
            <a:r>
              <a:rPr lang="en-US" sz="2000" dirty="0">
                <a:effectLst/>
              </a:rPr>
              <a:t>Fernandes, C. (2024, March 18). </a:t>
            </a:r>
            <a:r>
              <a:rPr lang="en-US" sz="2000" i="1" dirty="0">
                <a:effectLst/>
              </a:rPr>
              <a:t>Source code security best practices: A complete guide - blog</a:t>
            </a:r>
            <a:r>
              <a:rPr lang="en-US" sz="2000" dirty="0">
                <a:effectLst/>
              </a:rPr>
              <a:t>. </a:t>
            </a:r>
            <a:r>
              <a:rPr lang="en-US" sz="2000" dirty="0" err="1">
                <a:effectLst/>
              </a:rPr>
              <a:t>Assembla</a:t>
            </a:r>
            <a:r>
              <a:rPr lang="en-US" sz="2000" dirty="0">
                <a:effectLst/>
              </a:rPr>
              <a:t>. https://get.assembla.com/blog/source-code-security/ </a:t>
            </a:r>
          </a:p>
          <a:p>
            <a:endParaRPr lang="en-US" sz="3200" dirty="0"/>
          </a:p>
        </p:txBody>
      </p:sp>
    </p:spTree>
    <p:extLst>
      <p:ext uri="{BB962C8B-B14F-4D97-AF65-F5344CB8AC3E}">
        <p14:creationId xmlns:p14="http://schemas.microsoft.com/office/powerpoint/2010/main" val="4985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806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Security Controls in Shared Source Code Repositories</vt:lpstr>
      <vt:lpstr>Importance of Source Code Security</vt:lpstr>
      <vt:lpstr>Automated Code Scanning</vt:lpstr>
      <vt:lpstr>Access Control</vt:lpstr>
      <vt:lpstr>Two-Factor Authentication</vt:lpstr>
      <vt:lpstr>Source Code Protection Policies</vt:lpstr>
      <vt:lpstr>Endpoint Security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Jeremy Ginter</dc:creator>
  <cp:lastModifiedBy>Jeremy Ginter</cp:lastModifiedBy>
  <cp:revision>1</cp:revision>
  <dcterms:created xsi:type="dcterms:W3CDTF">2024-07-22T02:15:50Z</dcterms:created>
  <dcterms:modified xsi:type="dcterms:W3CDTF">2024-07-22T03:31:34Z</dcterms:modified>
</cp:coreProperties>
</file>