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82" r:id="rId4"/>
    <p:sldId id="283" r:id="rId5"/>
    <p:sldId id="284" r:id="rId6"/>
    <p:sldId id="259" r:id="rId7"/>
  </p:sldIdLst>
  <p:sldSz cx="9144000" cy="6858000" type="screen4x3"/>
  <p:notesSz cx="6858000" cy="9144000"/>
  <p:custDataLst>
    <p:tags r:id="rId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CC99"/>
    <a:srgbClr val="EBEBEB"/>
    <a:srgbClr val="434343"/>
    <a:srgbClr val="37B34A"/>
    <a:srgbClr val="21A649"/>
    <a:srgbClr val="276D3F"/>
    <a:srgbClr val="4D7D3F"/>
    <a:srgbClr val="09A14D"/>
    <a:srgbClr val="067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511" autoAdjust="0"/>
  </p:normalViewPr>
  <p:slideViewPr>
    <p:cSldViewPr snapToGrid="0" snapToObjects="1">
      <p:cViewPr>
        <p:scale>
          <a:sx n="102" d="100"/>
          <a:sy n="102" d="100"/>
        </p:scale>
        <p:origin x="-96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87DE-3F12-D74A-8FD6-D6755CBC1A56}" type="datetimeFigureOut">
              <a:rPr lang="ru-RU" smtClean="0"/>
              <a:t>27.06.2017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7856-9170-C642-98B0-85246FD9B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2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2126537"/>
            <a:ext cx="9144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51138"/>
            <a:ext cx="77724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417111F3-19CC-A94E-B0FD-1989B44291B9}" type="datetime1">
              <a:rPr lang="ru-RU" smtClean="0"/>
              <a:t>27.06.2017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1944546"/>
            <a:ext cx="9144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74EEDE86-207E-BA4C-83D4-5CE763B6EBC8}" type="datetime1">
              <a:rPr lang="ru-RU" smtClean="0"/>
              <a:t>27.06.2017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9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A01A9D32-9F01-6440-A725-541402382076}" type="datetime1">
              <a:rPr lang="ru-RU" smtClean="0"/>
              <a:t>27.06.2017</a:t>
            </a:fld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4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944547"/>
            <a:ext cx="9144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201896"/>
            <a:ext cx="77724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23" y="868102"/>
            <a:ext cx="8289563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7742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-215154" y="6555070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Аналитическая геометрия </a:t>
            </a:r>
            <a:r>
              <a:rPr lang="ru-RU" dirty="0">
                <a:latin typeface="Times New Roman"/>
                <a:cs typeface="Times New Roman"/>
              </a:rPr>
              <a:t>© 2013. </a:t>
            </a:r>
            <a:r>
              <a:rPr lang="ru-RU" dirty="0" err="1">
                <a:latin typeface="Times New Roman"/>
                <a:cs typeface="Times New Roman"/>
              </a:rPr>
              <a:t>Лагунова</a:t>
            </a:r>
            <a:r>
              <a:rPr lang="ru-RU" dirty="0">
                <a:latin typeface="Times New Roman"/>
                <a:cs typeface="Times New Roman"/>
              </a:rPr>
              <a:t> М.В. </a:t>
            </a:r>
            <a:r>
              <a:rPr lang="ru-RU" dirty="0" err="1" smtClean="0">
                <a:latin typeface="Times New Roman"/>
                <a:cs typeface="Times New Roman"/>
              </a:rPr>
              <a:t>ИПМиМ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cs typeface="Times New Roman"/>
              </a:rPr>
              <a:t>СПбГПУ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83676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3024" y="863590"/>
            <a:ext cx="4111826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63590"/>
            <a:ext cx="4063437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7FBE-727B-D24A-B2F7-F1C6B17C32AD}" type="datetime1">
              <a:rPr lang="ru-RU" smtClean="0"/>
              <a:t>27.06.2017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380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48367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F89B46-E882-AD4D-B512-49726B71C43E}" type="datetime1">
              <a:rPr lang="ru-RU" smtClean="0"/>
              <a:t>27.06.2017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483676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49525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5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69A4-D85B-7842-96D8-59D9CC4B44DF}" type="datetime1">
              <a:rPr lang="ru-RU" smtClean="0"/>
              <a:t>27.06.2017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77" r:id="rId4"/>
    <p:sldLayoutId id="2147483662" r:id="rId5"/>
    <p:sldLayoutId id="2147483676" r:id="rId6"/>
    <p:sldLayoutId id="2147483667" r:id="rId7"/>
    <p:sldLayoutId id="2147483672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459602"/>
            <a:ext cx="7772400" cy="1652467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Раздел </a:t>
            </a:r>
            <a:r>
              <a:rPr lang="en-US" dirty="0" smtClean="0"/>
              <a:t>1</a:t>
            </a:r>
            <a:r>
              <a:rPr lang="en-US" dirty="0" smtClean="0"/>
              <a:t>	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i="1" dirty="0" smtClean="0"/>
              <a:t>Элементарные преобразования матрицы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C8D3-E9FB-D345-82B3-0787ACCF83AE}" type="datetime1">
              <a:rPr lang="ru-RU" smtClean="0"/>
              <a:t>27.06.2017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i="1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7086600" y="6477742"/>
            <a:ext cx="20574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4E18720-A961-4E9D-ABAB-9BD85AFA3C94}" type="slidenum">
              <a:rPr lang="ru-RU" smtClean="0"/>
              <a:t>2</a:t>
            </a:fld>
            <a:endParaRPr lang="ru-RU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942455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Элементарные преобразования со строками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541176" y="979714"/>
                <a:ext cx="5029197" cy="8256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ru-RU" i="1" smtClean="0">
                                  <a:latin typeface="Cambria Math"/>
                                </a:rPr>
                                <m:t>⋮</m:t>
                              </m:r>
                            </m:e>
                            <m:e>
                              <m:r>
                                <a:rPr lang="ru-RU" i="1" smtClean="0">
                                  <a:latin typeface="Cambria Math"/>
                                </a:rPr>
                                <m:t>⋱</m:t>
                              </m:r>
                            </m:e>
                            <m:e>
                              <m:r>
                                <a:rPr lang="ru-RU" i="1" smtClean="0">
                                  <a:latin typeface="Cambria Math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ru-RU" i="1" smtClean="0">
                                  <a:latin typeface="Cambria Math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матрица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6" y="979714"/>
                <a:ext cx="5029197" cy="825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70588" y="2259954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6449" y="2259954"/>
            <a:ext cx="490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Изменение порядка следования строк матрицы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0588" y="3149472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746449" y="3149472"/>
            <a:ext cx="6854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Умножение какой-либо строки матрицы на число, отличное от нуля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70588" y="3998558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746449" y="3998558"/>
            <a:ext cx="31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Сложение двух строк матрицы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9134" y="4615247"/>
                <a:ext cx="86436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Если матрица В получается из матрицы А с помощью элементарных преобразований,</a:t>
                </a:r>
              </a:p>
              <a:p>
                <a:r>
                  <a:rPr lang="ru-RU" dirty="0" smtClean="0"/>
                  <a:t>то пишут: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 →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4" y="4615247"/>
                <a:ext cx="8643648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564" t="-3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70588" y="5626359"/>
            <a:ext cx="854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Заметим, что аналогичные преобразования возможны также со столбцами матрицы.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792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матрицы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95943" y="579473"/>
            <a:ext cx="101540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4278" y="579473"/>
                <a:ext cx="26434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то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 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78" y="579473"/>
                <a:ext cx="2643481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07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95943" y="1046004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27785" y="2108146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3646" y="2108146"/>
            <a:ext cx="504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Изменение порядка следования строк матрицы</a:t>
            </a:r>
            <a:endParaRPr lang="ru-RU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27785" y="1406005"/>
                <a:ext cx="62288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Пусть матрица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dirty="0" smtClean="0"/>
                  <a:t> получена из матрицы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с помощью одного </a:t>
                </a:r>
              </a:p>
              <a:p>
                <a:r>
                  <a:rPr lang="ru-RU" dirty="0" smtClean="0"/>
                  <a:t>из элементарных преобразований.	</a:t>
                </a:r>
                <a:endParaRPr lang="ru-RU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5" y="1406005"/>
                <a:ext cx="6228885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783" t="-4717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7437" y="2477478"/>
            <a:ext cx="7500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матрице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/>
              <a:t> поменяли местами строки с номерами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 smtClean="0"/>
              <a:t>. </a:t>
            </a:r>
          </a:p>
          <a:p>
            <a:r>
              <a:rPr lang="ru-RU" dirty="0" smtClean="0"/>
              <a:t>В матрице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/>
              <a:t> делаем ту же перестановку строк, чтобы получить матрицу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27785" y="3270961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03646" y="3270961"/>
            <a:ext cx="7188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Умножение какой-либо строки матрицы на число, отличное от ну</a:t>
            </a:r>
            <a:r>
              <a:rPr lang="ru-RU" dirty="0" smtClean="0"/>
              <a:t>ля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227785" y="3665390"/>
                <a:ext cx="51505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В матрице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ru-RU" dirty="0" smtClean="0"/>
                  <a:t>ю строку умножили на число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ru-RU" i="1" smtClean="0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5" y="3665390"/>
                <a:ext cx="5150577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947" t="-9836" r="-118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237116" y="3941797"/>
                <a:ext cx="7763472" cy="5162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В матрице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</a:t>
                </a:r>
                <a:r>
                  <a:rPr lang="ru-RU" dirty="0" smtClean="0"/>
                  <a:t>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dirty="0" smtClean="0"/>
                  <a:t>-</a:t>
                </a:r>
                <a:r>
                  <a:rPr lang="ru-RU" dirty="0" smtClean="0"/>
                  <a:t>ю строку умножим на число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𝜇</m:t>
                        </m:r>
                      </m:den>
                    </m:f>
                    <m:r>
                      <a:rPr lang="ru-RU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ru-RU" dirty="0" smtClean="0"/>
                  <a:t>, чтобы получить матрицу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16" y="3941797"/>
                <a:ext cx="7763472" cy="516295"/>
              </a:xfrm>
              <a:prstGeom prst="rect">
                <a:avLst/>
              </a:prstGeom>
              <a:blipFill rotWithShape="1">
                <a:blip r:embed="rId5"/>
                <a:stretch>
                  <a:fillRect l="-707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6795" y="4372378"/>
            <a:ext cx="301686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722656" y="4372378"/>
            <a:ext cx="319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Сложение двух строк матрицы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37116" y="4741710"/>
            <a:ext cx="60520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матрице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ru-RU" dirty="0"/>
              <a:t> </a:t>
            </a:r>
            <a:r>
              <a:rPr lang="ru-RU" dirty="0" smtClean="0"/>
              <a:t>к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 smtClean="0">
                <a:cs typeface="Times New Roman" panose="02020603050405020304" pitchFamily="18" charset="0"/>
              </a:rPr>
              <a:t>-ой</a:t>
            </a:r>
            <a:r>
              <a:rPr lang="ru-RU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dirty="0" smtClean="0"/>
              <a:t> </a:t>
            </a:r>
            <a:r>
              <a:rPr lang="ru-RU" dirty="0" smtClean="0"/>
              <a:t>строке прибавили строку с номером </a:t>
            </a:r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/>
              <a:t>.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246795" y="5027420"/>
            <a:ext cx="79085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матрице </a:t>
            </a:r>
            <a:r>
              <a:rPr lang="ru-RU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smtClean="0"/>
              <a:t> из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dirty="0">
                <a:cs typeface="Times New Roman" panose="02020603050405020304" pitchFamily="18" charset="0"/>
              </a:rPr>
              <a:t>-ой</a:t>
            </a:r>
            <a:r>
              <a:rPr lang="ru-RU" i="1" dirty="0"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  <a:r>
              <a:rPr lang="ru-RU" dirty="0" smtClean="0"/>
              <a:t>строки вычитаем </a:t>
            </a:r>
            <a:r>
              <a:rPr lang="ru-RU" dirty="0"/>
              <a:t>строку с номером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6339756" y="5272391"/>
            <a:ext cx="253185" cy="25318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195942" y="5626359"/>
                <a:ext cx="8181727" cy="64633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Матрицы, полученные друг из друга с помощью элементарных преобразований,</a:t>
                </a:r>
              </a:p>
              <a:p>
                <a:r>
                  <a:rPr lang="ru-RU" dirty="0" smtClean="0"/>
                  <a:t>называются </a:t>
                </a:r>
                <a:r>
                  <a:rPr lang="ru-RU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эквивалентными</a:t>
                </a:r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5626359"/>
                <a:ext cx="8181727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596" t="-4673" b="-168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Нахождение обратной матрицы методом элементарных преобразований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95944" y="1125684"/>
                <a:ext cx="868737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Приписываем справа к матрице </a:t>
                </a:r>
                <a:r>
                  <a:rPr lang="ru-RU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</a:t>
                </a:r>
                <a:r>
                  <a:rPr lang="ru-RU" dirty="0" smtClean="0"/>
                  <a:t> единичную матрицу того же размера: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При помощи элементарных преобразований (над строками!) полученной матрицы</a:t>
                </a:r>
              </a:p>
              <a:p>
                <a:r>
                  <a:rPr lang="ru-RU" dirty="0" smtClean="0"/>
                  <a:t>     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×2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ru-RU" dirty="0" smtClean="0"/>
                  <a:t> приводим ее к виду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4" y="1125684"/>
                <a:ext cx="8687378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421" t="-3046" b="-50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95943" y="2567865"/>
            <a:ext cx="11384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 1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92898" y="2478254"/>
                <a:ext cx="5163658" cy="5524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Найти матрицу, обратную к матрице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2898" y="2478254"/>
                <a:ext cx="5163658" cy="552459"/>
              </a:xfrm>
              <a:prstGeom prst="rect">
                <a:avLst/>
              </a:prstGeom>
              <a:blipFill rotWithShape="1">
                <a:blip r:embed="rId3"/>
                <a:stretch>
                  <a:fillRect l="-1063" b="-2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15981" y="3285619"/>
                <a:ext cx="8676606" cy="5890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</a:rPr>
                          <m:t>(1)</m:t>
                        </m:r>
                      </m:e>
                    </m:groupChr>
                    <m:d>
                      <m:d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(2)</m:t>
                        </m:r>
                      </m:e>
                    </m:groupChr>
                  </m:oMath>
                </a14:m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,5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−0,5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/>
                            <a:ea typeface="Cambria Math"/>
                          </a:rPr>
                          <m:t>(3)</m:t>
                        </m:r>
                      </m:e>
                    </m:groupChr>
                    <m:d>
                      <m:d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1,5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−0,5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sz="1600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1" y="3285619"/>
                <a:ext cx="8676606" cy="58907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62450" y="4081084"/>
                <a:ext cx="649410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ru-RU" dirty="0" smtClean="0"/>
                  <a:t>Из </a:t>
                </a:r>
                <a:r>
                  <a:rPr lang="ru-RU" dirty="0"/>
                  <a:t>второй строки вычли первую, умноженную на </a:t>
                </a:r>
                <a:r>
                  <a:rPr lang="ru-RU" dirty="0" smtClean="0"/>
                  <a:t>3.</a:t>
                </a:r>
              </a:p>
              <a:p>
                <a:pPr marL="342900" indent="-342900">
                  <a:buAutoNum type="arabicParenBoth"/>
                </a:pPr>
                <a:r>
                  <a:rPr lang="ru-RU" dirty="0" smtClean="0"/>
                  <a:t>Вторую строку разделили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(−2)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342900" indent="-342900">
                  <a:buAutoNum type="arabicParenBoth"/>
                </a:pPr>
                <a:r>
                  <a:rPr lang="ru-RU" dirty="0" smtClean="0"/>
                  <a:t>Из первой строки вычли вторую, умноженную на 2.</a:t>
                </a:r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50" y="4081084"/>
                <a:ext cx="6494106" cy="923330"/>
              </a:xfrm>
              <a:prstGeom prst="rect">
                <a:avLst/>
              </a:prstGeom>
              <a:blipFill rotWithShape="1">
                <a:blip r:embed="rId5"/>
                <a:stretch>
                  <a:fillRect l="-845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354563" y="5346441"/>
                <a:ext cx="4523226" cy="6009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Ответ: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−1/2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63" y="5346441"/>
                <a:ext cx="4523226" cy="600934"/>
              </a:xfrm>
              <a:prstGeom prst="rect">
                <a:avLst/>
              </a:prstGeom>
              <a:blipFill rotWithShape="1">
                <a:blip r:embed="rId6"/>
                <a:stretch>
                  <a:fillRect l="-1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4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Прямая соединительная линия 15"/>
          <p:cNvCxnSpPr/>
          <p:nvPr/>
        </p:nvCxnSpPr>
        <p:spPr>
          <a:xfrm flipV="1">
            <a:off x="835665" y="4957665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flipV="1">
            <a:off x="4555296" y="3296817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945619" y="3044890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flipV="1">
            <a:off x="5200379" y="2699658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5135064" y="1953208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1334395" y="2416629"/>
            <a:ext cx="3220901" cy="9330"/>
          </a:xfrm>
          <a:prstGeom prst="line">
            <a:avLst/>
          </a:prstGeom>
          <a:ln>
            <a:solidFill>
              <a:srgbClr val="FFFF00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95942" y="998376"/>
            <a:ext cx="1138453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Пример </a:t>
            </a:r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334395" y="619554"/>
                <a:ext cx="6606360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Найти матрицу, обратную к матрице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−2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−2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395" y="619554"/>
                <a:ext cx="6606360" cy="1126975"/>
              </a:xfrm>
              <a:prstGeom prst="rect">
                <a:avLst/>
              </a:prstGeom>
              <a:blipFill rotWithShape="1">
                <a:blip r:embed="rId2"/>
                <a:stretch>
                  <a:fillRect l="-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95942" y="1746529"/>
                <a:ext cx="8905323" cy="1126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(1)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(2)</m:t>
                          </m:r>
                        </m:e>
                      </m:groupCh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2" y="1746529"/>
                <a:ext cx="8905323" cy="11269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Прямоугольник 6"/>
              <p:cNvSpPr/>
              <p:nvPr/>
            </p:nvSpPr>
            <p:spPr>
              <a:xfrm>
                <a:off x="326357" y="2853828"/>
                <a:ext cx="7930504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b="0" i="1" smtClean="0">
                              <a:latin typeface="Cambria Math"/>
                            </a:rPr>
                            <m:t>(4)</m:t>
                          </m:r>
                        </m:e>
                      </m:groupCh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57" y="2853828"/>
                <a:ext cx="7930504" cy="11269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 7"/>
              <p:cNvSpPr/>
              <p:nvPr/>
            </p:nvSpPr>
            <p:spPr>
              <a:xfrm>
                <a:off x="431347" y="3975405"/>
                <a:ext cx="8247899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−3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−1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groupChr>
                        <m:groupChrPr>
                          <m:chr m:val="→"/>
                          <m:vertJc m:val="bot"/>
                          <m:ctrlPr>
                            <a:rPr lang="en-US" i="1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7" y="3975405"/>
                <a:ext cx="8247899" cy="112697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431347" y="5101366"/>
                <a:ext cx="5578835" cy="1126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→"/>
                          <m:vertJc m:val="bot"/>
                          <m:ctrlPr>
                            <a:rPr lang="en-US" i="1" smtClean="0">
                              <a:latin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6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</m:e>
                      </m:groupCh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0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0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  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1/2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3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/2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/2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/>
                                              </a:rPr>
                                              <m:t>/2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/>
                                              </a:rPr>
                                              <m:t> 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47" y="5101366"/>
                <a:ext cx="5578835" cy="112697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27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979cc9a1343c0c11760518f7054e33ba6d1"/>
</p:tagLst>
</file>

<file path=ppt/theme/theme1.xml><?xml version="1.0" encoding="utf-8"?>
<a:theme xmlns:a="http://schemas.openxmlformats.org/drawingml/2006/main" name="Polytech_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Зеленый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Words>1047</Words>
  <Application>Microsoft Office PowerPoint</Application>
  <PresentationFormat>Экран (4:3)</PresentationFormat>
  <Paragraphs>54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Polytech_theme</vt:lpstr>
      <vt:lpstr>Раздел 1   Элементарные преобразования матрицы</vt:lpstr>
      <vt:lpstr>  </vt:lpstr>
      <vt:lpstr>Эквивалентные матрицы</vt:lpstr>
      <vt:lpstr>Нахождение обратной матрицы методом элементарных преобразований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Санкт-Петербургского политехнического университета Петра Великого в интернете и в социальных ресурсах</dc:title>
  <dc:creator>пользователь Microsoft Office</dc:creator>
  <cp:lastModifiedBy>Marina</cp:lastModifiedBy>
  <cp:revision>41</cp:revision>
  <dcterms:created xsi:type="dcterms:W3CDTF">2016-02-02T13:12:08Z</dcterms:created>
  <dcterms:modified xsi:type="dcterms:W3CDTF">2017-06-27T13:39:05Z</dcterms:modified>
</cp:coreProperties>
</file>