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1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59" r:id="rId12"/>
  </p:sldIdLst>
  <p:sldSz cx="9144000" cy="6858000" type="screen4x3"/>
  <p:notesSz cx="6858000" cy="9144000"/>
  <p:custDataLst>
    <p:tags r:id="rId1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A649"/>
    <a:srgbClr val="FFCC00"/>
    <a:srgbClr val="FFCC99"/>
    <a:srgbClr val="EBEBEB"/>
    <a:srgbClr val="434343"/>
    <a:srgbClr val="37B34A"/>
    <a:srgbClr val="276D3F"/>
    <a:srgbClr val="4D7D3F"/>
    <a:srgbClr val="09A14D"/>
    <a:srgbClr val="0676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27" autoAdjust="0"/>
    <p:restoredTop sz="94511" autoAdjust="0"/>
  </p:normalViewPr>
  <p:slideViewPr>
    <p:cSldViewPr snapToGrid="0" snapToObjects="1">
      <p:cViewPr>
        <p:scale>
          <a:sx n="100" d="100"/>
          <a:sy n="100" d="100"/>
        </p:scale>
        <p:origin x="-156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7" d="100"/>
          <a:sy n="87" d="100"/>
        </p:scale>
        <p:origin x="3904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7.wmf"/><Relationship Id="rId5" Type="http://schemas.openxmlformats.org/officeDocument/2006/relationships/image" Target="../media/image32.wmf"/><Relationship Id="rId10" Type="http://schemas.openxmlformats.org/officeDocument/2006/relationships/image" Target="../media/image36.wmf"/><Relationship Id="rId4" Type="http://schemas.openxmlformats.org/officeDocument/2006/relationships/image" Target="../media/image31.wmf"/><Relationship Id="rId9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47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887DE-3F12-D74A-8FD6-D6755CBC1A56}" type="datetimeFigureOut">
              <a:rPr lang="ru-RU" smtClean="0"/>
              <a:t>29.06.2017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4A7856-9170-C642-98B0-85246FD9BF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575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4A7856-9170-C642-98B0-85246FD9BFF3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324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2126537"/>
            <a:ext cx="9144000" cy="2453838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65246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51138"/>
            <a:ext cx="7772400" cy="416689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4337"/>
            <a:ext cx="78867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3" y="284586"/>
            <a:ext cx="1932970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14224"/>
            <a:ext cx="9144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417111F3-19CC-A94E-B0FD-1989B44291B9}" type="datetime1">
              <a:rPr lang="ru-RU" smtClean="0"/>
              <a:t>29.06.2017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8387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95536" y="1268760"/>
            <a:ext cx="8424936" cy="2448272"/>
          </a:xfrm>
          <a:prstGeom prst="rect">
            <a:avLst/>
          </a:prstGeom>
        </p:spPr>
        <p:txBody>
          <a:bodyPr/>
          <a:lstStyle>
            <a:lvl1pPr>
              <a:defRPr sz="3600" b="1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424936" cy="1921768"/>
          </a:xfrm>
        </p:spPr>
        <p:txBody>
          <a:bodyPr/>
          <a:lstStyle>
            <a:lvl1pPr marL="0" indent="0" algn="ctr">
              <a:buNone/>
              <a:defRPr sz="24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0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/>
          <p:cNvSpPr/>
          <p:nvPr userDrawn="1"/>
        </p:nvSpPr>
        <p:spPr>
          <a:xfrm>
            <a:off x="0" y="1944546"/>
            <a:ext cx="9144000" cy="3044143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rgbClr val="37B34A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247905"/>
            <a:ext cx="77724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rgbClr val="37B34A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9144000" cy="902821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Объект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19" y="4337"/>
            <a:ext cx="7886700" cy="898484"/>
          </a:xfrm>
          <a:prstGeom prst="rect">
            <a:avLst/>
          </a:prstGeom>
        </p:spPr>
      </p:pic>
      <p:pic>
        <p:nvPicPr>
          <p:cNvPr id="9" name="Изображение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3" y="284586"/>
            <a:ext cx="1932970" cy="50288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14224"/>
            <a:ext cx="9144000" cy="468775"/>
          </a:xfrm>
          <a:prstGeom prst="rect">
            <a:avLst/>
          </a:prstGeom>
          <a:solidFill>
            <a:srgbClr val="21A649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365125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74EEDE86-207E-BA4C-83D4-5CE763B6EBC8}" type="datetime1">
              <a:rPr lang="ru-RU" smtClean="0"/>
              <a:t>29.06.2017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039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Дата 16"/>
          <p:cNvSpPr>
            <a:spLocks noGrp="1"/>
          </p:cNvSpPr>
          <p:nvPr>
            <p:ph type="dt" sz="half" idx="10"/>
          </p:nvPr>
        </p:nvSpPr>
        <p:spPr>
          <a:xfrm>
            <a:off x="3543300" y="6436851"/>
            <a:ext cx="2057400" cy="421149"/>
          </a:xfrm>
        </p:spPr>
        <p:txBody>
          <a:bodyPr anchor="ctr" anchorCtr="0"/>
          <a:lstStyle>
            <a:lvl1pPr algn="ctr">
              <a:defRPr sz="1600" baseline="0">
                <a:solidFill>
                  <a:schemeClr val="bg1"/>
                </a:solidFill>
                <a:effectLst/>
                <a:latin typeface="PT Sans" charset="-52"/>
              </a:defRPr>
            </a:lvl1pPr>
          </a:lstStyle>
          <a:p>
            <a:fld id="{A01A9D32-9F01-6440-A725-541402382076}" type="datetime1">
              <a:rPr lang="ru-RU" smtClean="0"/>
              <a:t>29.06.2017</a:t>
            </a:fld>
            <a:endParaRPr lang="ru-RU" dirty="0"/>
          </a:p>
        </p:txBody>
      </p:sp>
      <p:sp>
        <p:nvSpPr>
          <p:cNvPr id="14" name="Прямоугольник 13"/>
          <p:cNvSpPr/>
          <p:nvPr userDrawn="1"/>
        </p:nvSpPr>
        <p:spPr>
          <a:xfrm>
            <a:off x="0" y="0"/>
            <a:ext cx="9144000" cy="6882999"/>
          </a:xfrm>
          <a:prstGeom prst="rect">
            <a:avLst/>
          </a:prstGeom>
          <a:solidFill>
            <a:srgbClr val="434343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685800" y="2271344"/>
            <a:ext cx="7772400" cy="1895538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bg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685800" y="4247905"/>
            <a:ext cx="7772400" cy="462991"/>
          </a:xfrm>
        </p:spPr>
        <p:txBody>
          <a:bodyPr anchor="ctr" anchorCtr="0"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PT Sans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pic>
        <p:nvPicPr>
          <p:cNvPr id="18" name="Изображение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" y="0"/>
            <a:ext cx="9144000" cy="182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6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0" y="1944547"/>
            <a:ext cx="9144000" cy="2060294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201896"/>
            <a:ext cx="7772400" cy="1513577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fontAlgn="t">
              <a:defRPr sz="2400" b="1" i="0"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pic>
        <p:nvPicPr>
          <p:cNvPr id="10" name="Изображение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179928"/>
            <a:ext cx="1063789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40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Обычная_страница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Изображение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023" y="868102"/>
            <a:ext cx="8289563" cy="5208607"/>
          </a:xfrm>
          <a:effectLst>
            <a:outerShdw blurRad="50800" dist="50800" dir="5400000" algn="ctr" rotWithShape="0">
              <a:srgbClr val="EBEBEB"/>
            </a:outerShdw>
          </a:effectLst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477742"/>
            <a:ext cx="20574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-215154" y="6555070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Аналитическая геометрия </a:t>
            </a:r>
            <a:r>
              <a:rPr lang="ru-RU" dirty="0">
                <a:latin typeface="Times New Roman"/>
                <a:cs typeface="Times New Roman"/>
              </a:rPr>
              <a:t>© 2013. </a:t>
            </a:r>
            <a:r>
              <a:rPr lang="ru-RU" dirty="0" err="1">
                <a:latin typeface="Times New Roman"/>
                <a:cs typeface="Times New Roman"/>
              </a:rPr>
              <a:t>Лагунова</a:t>
            </a:r>
            <a:r>
              <a:rPr lang="ru-RU" dirty="0">
                <a:latin typeface="Times New Roman"/>
                <a:cs typeface="Times New Roman"/>
              </a:rPr>
              <a:t> М.В. </a:t>
            </a:r>
            <a:r>
              <a:rPr lang="ru-RU" dirty="0" err="1" smtClean="0">
                <a:latin typeface="Times New Roman"/>
                <a:cs typeface="Times New Roman"/>
              </a:rPr>
              <a:t>ИПМиМ</a:t>
            </a:r>
            <a:r>
              <a:rPr lang="ru-RU" dirty="0" smtClean="0">
                <a:latin typeface="Times New Roman"/>
                <a:cs typeface="Times New Roman"/>
              </a:rPr>
              <a:t> </a:t>
            </a:r>
            <a:r>
              <a:rPr lang="ru-RU" dirty="0" err="1" smtClean="0">
                <a:latin typeface="Times New Roman"/>
                <a:cs typeface="Times New Roman"/>
              </a:rPr>
              <a:t>СПбГПУ</a:t>
            </a:r>
            <a:endParaRPr lang="ru-RU" dirty="0"/>
          </a:p>
          <a:p>
            <a:pPr>
              <a:defRPr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0846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раница_2_колонки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Изображение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Прямоугольник 9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3300" y="6483676"/>
            <a:ext cx="2057400" cy="365125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403024" y="863590"/>
            <a:ext cx="4111826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29149" y="863590"/>
            <a:ext cx="4063437" cy="53133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>
              <a:defRPr sz="2000" b="1" i="0" baseline="0">
                <a:latin typeface="PT Sans" charset="-52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84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67FBE-727B-D24A-B2F7-F1C6B17C32AD}" type="datetime1">
              <a:rPr lang="ru-RU" smtClean="0"/>
              <a:t>29.06.2017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8B3EB-C589-314F-BBE8-5A42F2EA3755}" type="slidenum">
              <a:rPr lang="ru-RU" smtClean="0"/>
              <a:t>‹#›</a:t>
            </a:fld>
            <a:endParaRPr lang="ru-RU"/>
          </a:p>
        </p:txBody>
      </p:sp>
      <p:pic>
        <p:nvPicPr>
          <p:cNvPr id="5" name="Изображение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4" y="179928"/>
            <a:ext cx="1063789" cy="2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39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6462611"/>
            <a:ext cx="9144000" cy="39538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50800" dir="16200000" algn="ctr" rotWithShape="0">
              <a:srgbClr val="000000">
                <a:alpha val="1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838091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483673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8EF89B46-E882-AD4D-B512-49726B71C43E}" type="datetime1">
              <a:rPr lang="ru-RU" smtClean="0"/>
              <a:t>29.06.2017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483676"/>
            <a:ext cx="30861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495251"/>
            <a:ext cx="20574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fld id="{47E8B3EB-C589-314F-BBE8-5A42F2EA375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-249"/>
            <a:ext cx="9144000" cy="578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50800" dir="5400000" algn="ctr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Изображение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24" y="172228"/>
            <a:ext cx="1136409" cy="233237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 userDrawn="1"/>
        </p:nvSpPr>
        <p:spPr>
          <a:xfrm>
            <a:off x="1942456" y="1"/>
            <a:ext cx="6750131" cy="57794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0565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_за_внимани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958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669A4-D85B-7842-96D8-59D9CC4B44DF}" type="datetime1">
              <a:rPr lang="ru-RU" smtClean="0"/>
              <a:t>29.06.2017</a:t>
            </a:fld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E8B3EB-C589-314F-BBE8-5A42F2EA3755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66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4" r:id="rId3"/>
    <p:sldLayoutId id="2147483677" r:id="rId4"/>
    <p:sldLayoutId id="2147483662" r:id="rId5"/>
    <p:sldLayoutId id="2147483676" r:id="rId6"/>
    <p:sldLayoutId id="2147483667" r:id="rId7"/>
    <p:sldLayoutId id="2147483672" r:id="rId8"/>
    <p:sldLayoutId id="2147483678" r:id="rId9"/>
    <p:sldLayoutId id="2147483679" r:id="rId10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image" Target="../media/image65.wmf"/><Relationship Id="rId18" Type="http://schemas.openxmlformats.org/officeDocument/2006/relationships/image" Target="../media/image67.wmf"/><Relationship Id="rId3" Type="http://schemas.openxmlformats.org/officeDocument/2006/relationships/image" Target="../media/image78.png"/><Relationship Id="rId7" Type="http://schemas.openxmlformats.org/officeDocument/2006/relationships/oleObject" Target="../embeddings/oleObject57.bin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83.png"/><Relationship Id="rId20" Type="http://schemas.openxmlformats.org/officeDocument/2006/relationships/image" Target="../media/image68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64.wmf"/><Relationship Id="rId11" Type="http://schemas.openxmlformats.org/officeDocument/2006/relationships/image" Target="../media/image82.png"/><Relationship Id="rId5" Type="http://schemas.openxmlformats.org/officeDocument/2006/relationships/oleObject" Target="../embeddings/oleObject56.bin"/><Relationship Id="rId15" Type="http://schemas.openxmlformats.org/officeDocument/2006/relationships/image" Target="../media/image66.wmf"/><Relationship Id="rId10" Type="http://schemas.openxmlformats.org/officeDocument/2006/relationships/image" Target="../media/image81.png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79.png"/><Relationship Id="rId9" Type="http://schemas.openxmlformats.org/officeDocument/2006/relationships/image" Target="../media/image80.png"/><Relationship Id="rId14" Type="http://schemas.openxmlformats.org/officeDocument/2006/relationships/oleObject" Target="../embeddings/oleObject5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6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image" Target="../media/image26.wmf"/><Relationship Id="rId5" Type="http://schemas.openxmlformats.org/officeDocument/2006/relationships/oleObject" Target="../embeddings/oleObject10.bin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13.bin"/><Relationship Id="rId4" Type="http://schemas.openxmlformats.org/officeDocument/2006/relationships/image" Target="../media/image23.wmf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1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2.bin"/><Relationship Id="rId18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21" Type="http://schemas.openxmlformats.org/officeDocument/2006/relationships/oleObject" Target="../embeddings/oleObject26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24.bin"/><Relationship Id="rId25" Type="http://schemas.openxmlformats.org/officeDocument/2006/relationships/image" Target="../media/image37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34.wmf"/><Relationship Id="rId20" Type="http://schemas.openxmlformats.org/officeDocument/2006/relationships/image" Target="../media/image3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1.bin"/><Relationship Id="rId24" Type="http://schemas.openxmlformats.org/officeDocument/2006/relationships/oleObject" Target="../embeddings/oleObject27.bin"/><Relationship Id="rId5" Type="http://schemas.openxmlformats.org/officeDocument/2006/relationships/oleObject" Target="../embeddings/oleObject18.bin"/><Relationship Id="rId15" Type="http://schemas.openxmlformats.org/officeDocument/2006/relationships/oleObject" Target="../embeddings/oleObject23.bin"/><Relationship Id="rId23" Type="http://schemas.openxmlformats.org/officeDocument/2006/relationships/image" Target="../media/image38.png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2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20.bin"/><Relationship Id="rId14" Type="http://schemas.openxmlformats.org/officeDocument/2006/relationships/image" Target="../media/image33.wmf"/><Relationship Id="rId22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45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42.wmf"/><Relationship Id="rId17" Type="http://schemas.openxmlformats.org/officeDocument/2006/relationships/oleObject" Target="../embeddings/oleObject35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4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5" Type="http://schemas.openxmlformats.org/officeDocument/2006/relationships/oleObject" Target="../embeddings/oleObject34.bin"/><Relationship Id="rId10" Type="http://schemas.openxmlformats.org/officeDocument/2006/relationships/image" Target="../media/image41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8.wmf"/><Relationship Id="rId18" Type="http://schemas.openxmlformats.org/officeDocument/2006/relationships/image" Target="../media/image49.wmf"/><Relationship Id="rId26" Type="http://schemas.openxmlformats.org/officeDocument/2006/relationships/oleObject" Target="../embeddings/oleObject46.bin"/><Relationship Id="rId3" Type="http://schemas.openxmlformats.org/officeDocument/2006/relationships/image" Target="../media/image55.png"/><Relationship Id="rId21" Type="http://schemas.openxmlformats.org/officeDocument/2006/relationships/oleObject" Target="../embeddings/oleObject44.bin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38.bin"/><Relationship Id="rId17" Type="http://schemas.openxmlformats.org/officeDocument/2006/relationships/oleObject" Target="../embeddings/oleObject43.bin"/><Relationship Id="rId25" Type="http://schemas.openxmlformats.org/officeDocument/2006/relationships/image" Target="../media/image51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58.png"/><Relationship Id="rId24" Type="http://schemas.openxmlformats.org/officeDocument/2006/relationships/oleObject" Target="../embeddings/oleObject450.bin"/><Relationship Id="rId5" Type="http://schemas.openxmlformats.org/officeDocument/2006/relationships/image" Target="../media/image46.wmf"/><Relationship Id="rId15" Type="http://schemas.openxmlformats.org/officeDocument/2006/relationships/image" Target="../media/image48.wmf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53.wmf"/><Relationship Id="rId10" Type="http://schemas.openxmlformats.org/officeDocument/2006/relationships/image" Target="../media/image57.png"/><Relationship Id="rId19" Type="http://schemas.openxmlformats.org/officeDocument/2006/relationships/image" Target="../media/image59.png"/><Relationship Id="rId4" Type="http://schemas.openxmlformats.org/officeDocument/2006/relationships/oleObject" Target="../embeddings/oleObject36.bin"/><Relationship Id="rId9" Type="http://schemas.openxmlformats.org/officeDocument/2006/relationships/image" Target="../media/image56.png"/><Relationship Id="rId14" Type="http://schemas.openxmlformats.org/officeDocument/2006/relationships/oleObject" Target="../embeddings/oleObject42.bin"/><Relationship Id="rId22" Type="http://schemas.openxmlformats.org/officeDocument/2006/relationships/image" Target="../media/image50.wmf"/><Relationship Id="rId27" Type="http://schemas.openxmlformats.org/officeDocument/2006/relationships/oleObject" Target="../embeddings/oleObject4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8" Type="http://schemas.openxmlformats.org/officeDocument/2006/relationships/oleObject" Target="../embeddings/oleObject50.bin"/><Relationship Id="rId26" Type="http://schemas.openxmlformats.org/officeDocument/2006/relationships/image" Target="../media/image63.png"/><Relationship Id="rId3" Type="http://schemas.openxmlformats.org/officeDocument/2006/relationships/oleObject" Target="../embeddings/oleObject48.bin"/><Relationship Id="rId21" Type="http://schemas.openxmlformats.org/officeDocument/2006/relationships/image" Target="../media/image56.wmf"/><Relationship Id="rId7" Type="http://schemas.openxmlformats.org/officeDocument/2006/relationships/oleObject" Target="../embeddings/oleObject49.bin"/><Relationship Id="rId17" Type="http://schemas.openxmlformats.org/officeDocument/2006/relationships/image" Target="../media/image72.png"/><Relationship Id="rId25" Type="http://schemas.openxmlformats.org/officeDocument/2006/relationships/image" Target="../media/image58.wmf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71.png"/><Relationship Id="rId20" Type="http://schemas.openxmlformats.org/officeDocument/2006/relationships/oleObject" Target="../embeddings/oleObject51.bin"/><Relationship Id="rId29" Type="http://schemas.openxmlformats.org/officeDocument/2006/relationships/oleObject" Target="../embeddings/oleObject55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62.png"/><Relationship Id="rId24" Type="http://schemas.openxmlformats.org/officeDocument/2006/relationships/oleObject" Target="../embeddings/oleObject53.bin"/><Relationship Id="rId5" Type="http://schemas.openxmlformats.org/officeDocument/2006/relationships/image" Target="../media/image61.png"/><Relationship Id="rId15" Type="http://schemas.openxmlformats.org/officeDocument/2006/relationships/image" Target="../media/image70.png"/><Relationship Id="rId23" Type="http://schemas.openxmlformats.org/officeDocument/2006/relationships/image" Target="../media/image57.wmf"/><Relationship Id="rId28" Type="http://schemas.openxmlformats.org/officeDocument/2006/relationships/image" Target="../media/image59.wmf"/><Relationship Id="rId19" Type="http://schemas.openxmlformats.org/officeDocument/2006/relationships/image" Target="../media/image55.wmf"/><Relationship Id="rId4" Type="http://schemas.openxmlformats.org/officeDocument/2006/relationships/image" Target="../media/image47.wmf"/><Relationship Id="rId22" Type="http://schemas.openxmlformats.org/officeDocument/2006/relationships/oleObject" Target="../embeddings/oleObject52.bin"/><Relationship Id="rId27" Type="http://schemas.openxmlformats.org/officeDocument/2006/relationships/oleObject" Target="../embeddings/oleObject54.bin"/><Relationship Id="rId30" Type="http://schemas.openxmlformats.org/officeDocument/2006/relationships/image" Target="../media/image6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2459602"/>
            <a:ext cx="7772400" cy="1652467"/>
          </a:xfrm>
        </p:spPr>
        <p:txBody>
          <a:bodyPr>
            <a:normAutofit/>
          </a:bodyPr>
          <a:lstStyle/>
          <a:p>
            <a:pPr algn="ctr"/>
            <a:r>
              <a:rPr lang="ru-RU" sz="1400" dirty="0"/>
              <a:t>Раздел 2</a:t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r>
              <a:rPr lang="ru-RU" sz="1800" dirty="0"/>
              <a:t>Векторная алгебра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i="1" dirty="0"/>
              <a:t>Геометрические векторы</a:t>
            </a:r>
            <a:endParaRPr lang="ru-RU" dirty="0"/>
          </a:p>
        </p:txBody>
      </p:sp>
      <p:sp>
        <p:nvSpPr>
          <p:cNvPr id="11" name="Дата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0C8D3-E9FB-D345-82B3-0787ACCF83AE}" type="datetime1">
              <a:rPr lang="ru-RU" smtClean="0"/>
              <a:t>29.06.2017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80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grpSp>
        <p:nvGrpSpPr>
          <p:cNvPr id="12" name="Группа 11"/>
          <p:cNvGrpSpPr/>
          <p:nvPr/>
        </p:nvGrpSpPr>
        <p:grpSpPr>
          <a:xfrm>
            <a:off x="357242" y="734484"/>
            <a:ext cx="7015318" cy="1894416"/>
            <a:chOff x="357242" y="734484"/>
            <a:chExt cx="7015318" cy="1894416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57242" y="1177357"/>
              <a:ext cx="7015318" cy="1451543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57242" y="734484"/>
              <a:ext cx="12046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b="1" dirty="0" smtClean="0"/>
                <a:t>Теорема 3</a:t>
              </a:r>
              <a:endParaRPr lang="ru-RU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57242" y="1177357"/>
                  <a:ext cx="7015318" cy="106118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2000" dirty="0" smtClean="0"/>
                    <a:t>Пусть векторы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acc>
                        <m:accPr>
                          <m:chr m:val="⃗"/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  <m:r>
                        <a:rPr lang="en-US" sz="2000" b="0" i="1" smtClean="0">
                          <a:latin typeface="Cambria Math"/>
                        </a:rPr>
                        <m:t> </m:t>
                      </m:r>
                    </m:oMath>
                  </a14:m>
                  <a:r>
                    <a:rPr lang="ru-RU" sz="2000" dirty="0" smtClean="0"/>
                    <a:t> не компланарны, тогда любой вектор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𝑑</m:t>
                          </m:r>
                        </m:e>
                      </m:acc>
                    </m:oMath>
                  </a14:m>
                  <a:r>
                    <a:rPr lang="en-US" sz="2000" dirty="0" smtClean="0"/>
                    <a:t> </a:t>
                  </a:r>
                </a:p>
                <a:p>
                  <a:r>
                    <a:rPr lang="ru-RU" sz="2000" dirty="0" smtClean="0"/>
                    <a:t>можно разложить по этим трем векторам, то есть представить</a:t>
                  </a:r>
                </a:p>
                <a:p>
                  <a:r>
                    <a:rPr lang="ru-RU" sz="2000" dirty="0" smtClean="0"/>
                    <a:t>его в виде:</a:t>
                  </a:r>
                  <a:endParaRPr lang="ru-RU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242" y="1177357"/>
                  <a:ext cx="7015318" cy="1061188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957" t="-7471" r="-1391" b="-9195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Группа 9"/>
            <p:cNvGrpSpPr/>
            <p:nvPr/>
          </p:nvGrpSpPr>
          <p:grpSpPr>
            <a:xfrm>
              <a:off x="2067266" y="2033389"/>
              <a:ext cx="3859749" cy="445635"/>
              <a:chOff x="2314575" y="2033392"/>
              <a:chExt cx="3859749" cy="44563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/>
                  <p:cNvSpPr txBox="1"/>
                  <p:nvPr/>
                </p:nvSpPr>
                <p:spPr>
                  <a:xfrm>
                    <a:off x="2314575" y="2033392"/>
                    <a:ext cx="3393365" cy="44563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ru-RU" dirty="0" smtClean="0"/>
                      <a:t> </a:t>
                    </a:r>
                    <a14:m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</m:oMath>
                    </a14:m>
                    <a:r>
                      <a:rPr lang="en-US" dirty="0" smtClean="0"/>
                      <a:t> </a:t>
                    </a:r>
                    <a:r>
                      <a:rPr lang="ru-RU" dirty="0" smtClean="0"/>
                      <a:t>где </a:t>
                    </a:r>
                    <a14:m>
                      <m:oMath xmlns:m="http://schemas.openxmlformats.org/officeDocument/2006/math">
                        <m: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/>
                          </a:rPr>
                          <m:t> </m:t>
                        </m:r>
                      </m:oMath>
                    </a14:m>
                    <a:endParaRPr lang="ru-RU" sz="2000" dirty="0"/>
                  </a:p>
                </p:txBody>
              </p:sp>
            </mc:Choice>
            <mc:Fallback xmlns="">
              <p:sp>
                <p:nvSpPr>
                  <p:cNvPr id="8" name="TextBox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4575" y="2033392"/>
                    <a:ext cx="3393365" cy="445635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17808" b="-20548"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9" name="Объект 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0872752"/>
                      </p:ext>
                    </p:extLst>
                  </p:nvPr>
                </p:nvGraphicFramePr>
                <p:xfrm>
                  <a:off x="5575837" y="2080790"/>
                  <a:ext cx="598487" cy="3508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3590" name="Equation" r:id="rId5" imgW="279360" imgH="164880" progId="Equation.DSMT4">
                          <p:embed/>
                        </p:oleObj>
                      </mc:Choice>
                      <mc:Fallback>
                        <p:oleObj name="Equation" r:id="rId5" imgW="279360" imgH="1648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75837" y="2080790"/>
                                <a:ext cx="598487" cy="3508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9" name="Объект 8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70872752"/>
                      </p:ext>
                    </p:extLst>
                  </p:nvPr>
                </p:nvGraphicFramePr>
                <p:xfrm>
                  <a:off x="5575837" y="2080790"/>
                  <a:ext cx="598487" cy="350837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23575" name="Equation" r:id="rId7" imgW="279360" imgH="164880" progId="Equation.DSMT4">
                          <p:embed/>
                        </p:oleObj>
                      </mc:Choice>
                      <mc:Fallback>
                        <p:oleObj name="Equation" r:id="rId7" imgW="279360" imgH="164880" progId="Equation.DSMT4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8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5575837" y="2080790"/>
                                <a:ext cx="598487" cy="350837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</p:grpSp>
      </p:grpSp>
      <p:sp>
        <p:nvSpPr>
          <p:cNvPr id="13" name="TextBox 12"/>
          <p:cNvSpPr txBox="1"/>
          <p:nvPr/>
        </p:nvSpPr>
        <p:spPr>
          <a:xfrm>
            <a:off x="357242" y="2805173"/>
            <a:ext cx="18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Доказательство:</a:t>
            </a:r>
            <a:endParaRPr lang="ru-RU" b="1" dirty="0"/>
          </a:p>
        </p:txBody>
      </p:sp>
      <p:sp>
        <p:nvSpPr>
          <p:cNvPr id="14" name="Куб 13"/>
          <p:cNvSpPr/>
          <p:nvPr/>
        </p:nvSpPr>
        <p:spPr>
          <a:xfrm rot="438873">
            <a:off x="774231" y="3234281"/>
            <a:ext cx="1535484" cy="2133600"/>
          </a:xfrm>
          <a:prstGeom prst="cub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632735" y="5248275"/>
            <a:ext cx="796015" cy="10953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32735" y="5247396"/>
            <a:ext cx="1157288" cy="13811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V="1">
            <a:off x="632735" y="4038600"/>
            <a:ext cx="172128" cy="12096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 flipV="1">
            <a:off x="632735" y="3524250"/>
            <a:ext cx="224515" cy="172402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V="1">
            <a:off x="632735" y="4410134"/>
            <a:ext cx="1157288" cy="838141"/>
          </a:xfrm>
          <a:prstGeom prst="straightConnector1">
            <a:avLst/>
          </a:prstGeom>
          <a:ln w="38100">
            <a:prstDash val="lg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 flipV="1">
            <a:off x="632735" y="3362325"/>
            <a:ext cx="1806554" cy="188507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 flipH="1">
            <a:off x="1055956" y="3174505"/>
            <a:ext cx="236845" cy="17403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/>
          <p:cNvCxnSpPr/>
          <p:nvPr/>
        </p:nvCxnSpPr>
        <p:spPr>
          <a:xfrm>
            <a:off x="1055956" y="4914900"/>
            <a:ext cx="1121977" cy="171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561867" y="5275092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9554" y="4800570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39289" y="312414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4112" y="332419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77432" y="5102989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Прямая со стрелкой 44"/>
          <p:cNvCxnSpPr/>
          <p:nvPr/>
        </p:nvCxnSpPr>
        <p:spPr>
          <a:xfrm flipV="1">
            <a:off x="632735" y="5102989"/>
            <a:ext cx="1545198" cy="14528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169297" y="4902934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endParaRPr lang="ru-RU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 rot="571263">
                <a:off x="804863" y="5260864"/>
                <a:ext cx="39132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71263">
                <a:off x="804863" y="5260864"/>
                <a:ext cx="391325" cy="400110"/>
              </a:xfrm>
              <a:prstGeom prst="rect">
                <a:avLst/>
              </a:prstGeom>
              <a:blipFill rotWithShape="1">
                <a:blip r:embed="rId9"/>
                <a:stretch>
                  <a:fillRect t="-14474" r="-24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 rot="19267034">
                <a:off x="1270554" y="4637158"/>
                <a:ext cx="385875" cy="445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67034">
                <a:off x="1270554" y="4637158"/>
                <a:ext cx="385875" cy="44563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 rot="531433">
                <a:off x="378169" y="4346435"/>
                <a:ext cx="36913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</m:acc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31433">
                <a:off x="378169" y="4346435"/>
                <a:ext cx="369139" cy="400110"/>
              </a:xfrm>
              <a:prstGeom prst="rect">
                <a:avLst/>
              </a:prstGeom>
              <a:blipFill rotWithShape="1">
                <a:blip r:embed="rId11"/>
                <a:stretch>
                  <a:fillRect t="-13333" r="-239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51" name="Объект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095727"/>
              </p:ext>
            </p:extLst>
          </p:nvPr>
        </p:nvGraphicFramePr>
        <p:xfrm>
          <a:off x="3420353" y="3063905"/>
          <a:ext cx="1851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Equation" r:id="rId12" imgW="850680" imgH="215640" progId="Equation.DSMT4">
                  <p:embed/>
                </p:oleObj>
              </mc:Choice>
              <mc:Fallback>
                <p:oleObj name="Equation" r:id="rId12" imgW="850680" imgH="215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353" y="3063905"/>
                        <a:ext cx="1851025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Объект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3604628"/>
              </p:ext>
            </p:extLst>
          </p:nvPr>
        </p:nvGraphicFramePr>
        <p:xfrm>
          <a:off x="3432160" y="3587502"/>
          <a:ext cx="66357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Equation" r:id="rId14" imgW="304560" imgH="215640" progId="Equation.DSMT4">
                  <p:embed/>
                </p:oleObj>
              </mc:Choice>
              <mc:Fallback>
                <p:oleObj name="Equation" r:id="rId14" imgW="304560" imgH="215640" progId="Equation.DSMT4">
                  <p:embed/>
                  <p:pic>
                    <p:nvPicPr>
                      <p:cNvPr id="0" name="Объект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60" y="3587502"/>
                        <a:ext cx="66357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940792" y="3635127"/>
                <a:ext cx="3794693" cy="410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компланарен векторам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, </m:t>
                    </m:r>
                  </m:oMath>
                </a14:m>
                <a:r>
                  <a:rPr lang="ru-RU" dirty="0" smtClean="0"/>
                  <a:t>значит</a:t>
                </a:r>
                <a:endParaRPr lang="ru-RU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0792" y="3635127"/>
                <a:ext cx="3794693" cy="410305"/>
              </a:xfrm>
              <a:prstGeom prst="rect">
                <a:avLst/>
              </a:prstGeom>
              <a:blipFill rotWithShape="1">
                <a:blip r:embed="rId16"/>
                <a:stretch>
                  <a:fillRect l="-1284" t="-10294" r="-642" b="-220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277281"/>
              </p:ext>
            </p:extLst>
          </p:nvPr>
        </p:nvGraphicFramePr>
        <p:xfrm>
          <a:off x="3432160" y="4100276"/>
          <a:ext cx="17414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Equation" r:id="rId17" imgW="799920" imgH="215640" progId="Equation.DSMT4">
                  <p:embed/>
                </p:oleObj>
              </mc:Choice>
              <mc:Fallback>
                <p:oleObj name="Equation" r:id="rId17" imgW="799920" imgH="215640" progId="Equation.DSMT4">
                  <p:embed/>
                  <p:pic>
                    <p:nvPicPr>
                      <p:cNvPr id="0" name="Объект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60" y="4100276"/>
                        <a:ext cx="1741488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172339"/>
              </p:ext>
            </p:extLst>
          </p:nvPr>
        </p:nvGraphicFramePr>
        <p:xfrm>
          <a:off x="3500438" y="4602163"/>
          <a:ext cx="265588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Equation" r:id="rId19" imgW="1218960" imgH="266400" progId="Equation.DSMT4">
                  <p:embed/>
                </p:oleObj>
              </mc:Choice>
              <mc:Fallback>
                <p:oleObj name="Equation" r:id="rId19" imgW="1218960" imgH="266400" progId="Equation.DSMT4">
                  <p:embed/>
                  <p:pic>
                    <p:nvPicPr>
                      <p:cNvPr id="0" name="Объект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4602163"/>
                        <a:ext cx="265588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8" name="Прямая со стрелкой 37"/>
          <p:cNvCxnSpPr/>
          <p:nvPr/>
        </p:nvCxnSpPr>
        <p:spPr>
          <a:xfrm flipV="1">
            <a:off x="2227919" y="3362325"/>
            <a:ext cx="224515" cy="1724025"/>
          </a:xfrm>
          <a:prstGeom prst="straightConnector1">
            <a:avLst/>
          </a:prstGeom>
          <a:ln w="28575">
            <a:solidFill>
              <a:srgbClr val="21A649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6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95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endParaRPr lang="ru-RU" i="1" dirty="0"/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/>
            </a:pPr>
            <a:fld id="{54E18720-A961-4E9D-ABAB-9BD85AFA3C94}" type="slidenum">
              <a:rPr lang="ru-RU" smtClean="0"/>
              <a:t>2</a:t>
            </a:fld>
            <a:endParaRPr lang="ru-RU" dirty="0"/>
          </a:p>
        </p:txBody>
      </p:sp>
      <p:sp>
        <p:nvSpPr>
          <p:cNvPr id="6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79512" y="1268760"/>
            <a:ext cx="8784976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hangingPunct="0"/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Геометрическим вектором</a:t>
            </a:r>
            <a:r>
              <a:rPr lang="ru-R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/>
              <a:t>называется </a:t>
            </a:r>
            <a:r>
              <a:rPr lang="ru-RU" sz="2400" dirty="0"/>
              <a:t>направленный прямолинейный отрезок, для которого указано, какая из ограничивающих его точек считается началом, а какая концом. Начало вектора называют также точкой его приложения.</a:t>
            </a:r>
          </a:p>
        </p:txBody>
      </p:sp>
      <p:cxnSp>
        <p:nvCxnSpPr>
          <p:cNvPr id="10" name="Прямая со стрелкой 9"/>
          <p:cNvCxnSpPr/>
          <p:nvPr/>
        </p:nvCxnSpPr>
        <p:spPr>
          <a:xfrm flipV="1">
            <a:off x="2195736" y="4158493"/>
            <a:ext cx="3744416" cy="1008112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29272" y="516660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5728395" y="414908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ru-RU" sz="2800" dirty="0"/>
          </a:p>
        </p:txBody>
      </p:sp>
      <p:sp>
        <p:nvSpPr>
          <p:cNvPr id="13" name="Овал 12"/>
          <p:cNvSpPr/>
          <p:nvPr/>
        </p:nvSpPr>
        <p:spPr>
          <a:xfrm>
            <a:off x="2182232" y="5098395"/>
            <a:ext cx="117594" cy="11759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Овал 13"/>
          <p:cNvSpPr/>
          <p:nvPr/>
        </p:nvSpPr>
        <p:spPr>
          <a:xfrm>
            <a:off x="5728395" y="4149080"/>
            <a:ext cx="117594" cy="117594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8756654"/>
              </p:ext>
            </p:extLst>
          </p:nvPr>
        </p:nvGraphicFramePr>
        <p:xfrm>
          <a:off x="4644008" y="5428215"/>
          <a:ext cx="936104" cy="960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Формула" r:id="rId3" imgW="368280" imgH="380880" progId="Equation.3">
                  <p:embed/>
                </p:oleObj>
              </mc:Choice>
              <mc:Fallback>
                <p:oleObj name="Формула" r:id="rId3" imgW="3682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5428215"/>
                        <a:ext cx="936104" cy="9604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238436"/>
              </p:ext>
            </p:extLst>
          </p:nvPr>
        </p:nvGraphicFramePr>
        <p:xfrm>
          <a:off x="3732081" y="4788452"/>
          <a:ext cx="8064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Формула" r:id="rId5" imgW="317160" imgH="253800" progId="Equation.3">
                  <p:embed/>
                </p:oleObj>
              </mc:Choice>
              <mc:Fallback>
                <p:oleObj name="Формула" r:id="rId5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2081" y="4788452"/>
                        <a:ext cx="8064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08104" y="5725269"/>
            <a:ext cx="2201244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dirty="0" smtClean="0"/>
              <a:t>- длина вектора </a:t>
            </a:r>
            <a:endParaRPr lang="ru-RU" dirty="0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485043"/>
              </p:ext>
            </p:extLst>
          </p:nvPr>
        </p:nvGraphicFramePr>
        <p:xfrm>
          <a:off x="7709348" y="5475210"/>
          <a:ext cx="8064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Формула" r:id="rId7" imgW="317160" imgH="253800" progId="Equation.3">
                  <p:embed/>
                </p:oleObj>
              </mc:Choice>
              <mc:Fallback>
                <p:oleObj name="Формула" r:id="rId7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9348" y="5475210"/>
                        <a:ext cx="80645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79295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62298" y="781972"/>
            <a:ext cx="856895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Два вектора называются </a:t>
            </a:r>
            <a:r>
              <a:rPr lang="ru-RU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равными</a:t>
            </a:r>
            <a:r>
              <a:rPr lang="ru-RU" sz="2400" dirty="0"/>
              <a:t>, если они лежат на параллельных прямых (или на одной прямой), одинаково направлены и имеют равные длины.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>
            <a:off x="480819" y="2682530"/>
            <a:ext cx="1800200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772082" y="3535463"/>
            <a:ext cx="1800200" cy="864096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21864" y="3431834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191266" y="263350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090584" y="430957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</a:t>
            </a:r>
            <a:endParaRPr lang="ru-RU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82002" y="3505317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C</a:t>
            </a:r>
            <a:endParaRPr lang="ru-RU" sz="2800" dirty="0"/>
          </a:p>
        </p:txBody>
      </p:sp>
      <p:sp>
        <p:nvSpPr>
          <p:cNvPr id="16" name="Двойная стрелка влево/вправо 15"/>
          <p:cNvSpPr/>
          <p:nvPr/>
        </p:nvSpPr>
        <p:spPr>
          <a:xfrm>
            <a:off x="5409034" y="3208812"/>
            <a:ext cx="720080" cy="484632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293720" y="2132856"/>
            <a:ext cx="998630" cy="30243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Объект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9200526"/>
              </p:ext>
            </p:extLst>
          </p:nvPr>
        </p:nvGraphicFramePr>
        <p:xfrm>
          <a:off x="3400425" y="4571187"/>
          <a:ext cx="283845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Формула" r:id="rId3" imgW="1117440" imgH="266400" progId="Equation.3">
                  <p:embed/>
                </p:oleObj>
              </mc:Choice>
              <mc:Fallback>
                <p:oleObj name="Формула" r:id="rId3" imgW="11174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0425" y="4571187"/>
                        <a:ext cx="283845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246431" y="5468504"/>
            <a:ext cx="8568952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 smtClean="0"/>
              <a:t>Класс равных направленных отрезков называется свободным вектором или просто геометрическим вектором.</a:t>
            </a:r>
            <a:endParaRPr lang="ru-RU" sz="2400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3436372" y="3110257"/>
            <a:ext cx="1672708" cy="601632"/>
            <a:chOff x="3436372" y="3110257"/>
            <a:chExt cx="1672708" cy="601632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3436372" y="3110257"/>
              <a:ext cx="1672708" cy="601632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/>
                <p:cNvSpPr txBox="1"/>
                <p:nvPr/>
              </p:nvSpPr>
              <p:spPr>
                <a:xfrm>
                  <a:off x="3698627" y="3229438"/>
                  <a:ext cx="1148199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𝐶𝐷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8627" y="3229438"/>
                  <a:ext cx="1148199" cy="404791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Группа 24"/>
          <p:cNvGrpSpPr/>
          <p:nvPr/>
        </p:nvGrpSpPr>
        <p:grpSpPr>
          <a:xfrm>
            <a:off x="6238875" y="2506353"/>
            <a:ext cx="2044700" cy="1803224"/>
            <a:chOff x="6238875" y="2506353"/>
            <a:chExt cx="2044700" cy="1803224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6238875" y="2506353"/>
              <a:ext cx="2044700" cy="180322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/>
                <p:cNvSpPr txBox="1"/>
                <p:nvPr/>
              </p:nvSpPr>
              <p:spPr>
                <a:xfrm>
                  <a:off x="6541059" y="2681596"/>
                  <a:ext cx="1440331" cy="42704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ru-RU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𝐴𝐵</m:t>
                                </m:r>
                              </m:e>
                            </m:ac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𝐶𝐷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1059" y="2681596"/>
                  <a:ext cx="1440331" cy="42704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764067" y="3248732"/>
                  <a:ext cx="994311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  <m:r>
                          <a:rPr lang="ru-RU" i="1" smtClean="0">
                            <a:latin typeface="Cambria Math"/>
                          </a:rPr>
                          <m:t>||</m:t>
                        </m:r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𝐶𝐷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4067" y="3248732"/>
                  <a:ext cx="994311" cy="40479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666283" y="3711889"/>
                  <a:ext cx="1189878" cy="4047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  <m:r>
                          <a:rPr lang="ru-RU" i="1" smtClean="0">
                            <a:latin typeface="Cambria Math"/>
                            <a:ea typeface="Cambria Math"/>
                          </a:rPr>
                          <m:t>↑↑</m:t>
                        </m:r>
                        <m:acc>
                          <m:accPr>
                            <m:chr m:val="⃗"/>
                            <m:ctrlPr>
                              <a:rPr lang="ru-RU" i="1" smtClean="0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𝐶𝐷</m:t>
                            </m:r>
                          </m:e>
                        </m:acc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6283" y="3711889"/>
                  <a:ext cx="1189878" cy="404791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310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1124744"/>
            <a:ext cx="8496944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/>
              <a:t>Векторы  называются </a:t>
            </a:r>
            <a:r>
              <a:rPr lang="ru-RU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коллинеарными</a:t>
            </a:r>
            <a:r>
              <a:rPr lang="ru-RU" sz="2800" dirty="0"/>
              <a:t>, если они лежат либо на одной прямой, либо на параллельных прямых.</a:t>
            </a: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221058"/>
              </p:ext>
            </p:extLst>
          </p:nvPr>
        </p:nvGraphicFramePr>
        <p:xfrm>
          <a:off x="5220072" y="1916832"/>
          <a:ext cx="876399" cy="68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Формула" r:id="rId3" imgW="368280" imgH="291960" progId="Equation.3">
                  <p:embed/>
                </p:oleObj>
              </mc:Choice>
              <mc:Fallback>
                <p:oleObj name="Формула" r:id="rId3" imgW="3682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0072" y="1916832"/>
                        <a:ext cx="876399" cy="6875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251520" y="2788883"/>
            <a:ext cx="8496944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/>
              <a:t>Вектор, у которого начало и конец совпадают, называется </a:t>
            </a:r>
            <a:r>
              <a:rPr lang="ru-RU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нулевым</a:t>
            </a:r>
            <a:r>
              <a:rPr lang="ru-RU" sz="2800" dirty="0" smtClean="0"/>
              <a:t> </a:t>
            </a:r>
            <a:r>
              <a:rPr lang="ru-RU" sz="2800" dirty="0"/>
              <a:t>или </a:t>
            </a:r>
            <a:r>
              <a:rPr lang="ru-RU" sz="2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нуль-вектором</a:t>
            </a:r>
            <a:r>
              <a:rPr lang="ru-RU" sz="2800" dirty="0"/>
              <a:t>.</a:t>
            </a:r>
            <a:r>
              <a:rPr lang="ru-RU" dirty="0"/>
              <a:t> </a:t>
            </a:r>
          </a:p>
        </p:txBody>
      </p: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7839672"/>
              </p:ext>
            </p:extLst>
          </p:nvPr>
        </p:nvGraphicFramePr>
        <p:xfrm>
          <a:off x="8116736" y="2919743"/>
          <a:ext cx="360040" cy="69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Формула" r:id="rId5" imgW="126890" imgH="241091" progId="Equation.3">
                  <p:embed/>
                </p:oleObj>
              </mc:Choice>
              <mc:Fallback>
                <p:oleObj name="Формула" r:id="rId5" imgW="126890" imgH="2410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736" y="2919743"/>
                        <a:ext cx="360040" cy="6923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4730627"/>
              </p:ext>
            </p:extLst>
          </p:nvPr>
        </p:nvGraphicFramePr>
        <p:xfrm>
          <a:off x="2657168" y="3762864"/>
          <a:ext cx="871154" cy="615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Формула" r:id="rId7" imgW="406080" imgH="291960" progId="Equation.3">
                  <p:embed/>
                </p:oleObj>
              </mc:Choice>
              <mc:Fallback>
                <p:oleObj name="Формула" r:id="rId7" imgW="4060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168" y="3762864"/>
                        <a:ext cx="871154" cy="6159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9521724"/>
              </p:ext>
            </p:extLst>
          </p:nvPr>
        </p:nvGraphicFramePr>
        <p:xfrm>
          <a:off x="3689499" y="3853625"/>
          <a:ext cx="688756" cy="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Формула" r:id="rId9" imgW="291960" imgH="203040" progId="Equation.3">
                  <p:embed/>
                </p:oleObj>
              </mc:Choice>
              <mc:Fallback>
                <p:oleObj name="Формула" r:id="rId9" imgW="29196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89499" y="3853625"/>
                        <a:ext cx="688756" cy="479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4607366"/>
            <a:ext cx="8496944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dirty="0"/>
              <a:t>Векторы  называются </a:t>
            </a:r>
            <a:r>
              <a:rPr lang="ru-RU" sz="2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компланарными</a:t>
            </a:r>
            <a:r>
              <a:rPr lang="ru-RU" sz="2800" dirty="0"/>
              <a:t>, если они </a:t>
            </a:r>
            <a:r>
              <a:rPr lang="ru-RU" sz="2800" dirty="0" smtClean="0"/>
              <a:t>либо лежат в одной плоскости, </a:t>
            </a:r>
            <a:r>
              <a:rPr lang="ru-RU" sz="2800" dirty="0"/>
              <a:t>либо </a:t>
            </a:r>
            <a:r>
              <a:rPr lang="ru-RU" sz="2800" dirty="0" smtClean="0"/>
              <a:t>параллельны одной плоскости.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52498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2026763" y="59978"/>
            <a:ext cx="6978839" cy="432445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mtClean="0"/>
              <a:t>Линейные операции над векторами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00834" y="712113"/>
            <a:ext cx="358670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/>
              <a:t>Операция сложения векторов </a:t>
            </a:r>
            <a:endParaRPr lang="ru-RU" sz="2000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1232416" y="1860793"/>
            <a:ext cx="1368152" cy="108012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Объект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578598"/>
              </p:ext>
            </p:extLst>
          </p:nvPr>
        </p:nvGraphicFramePr>
        <p:xfrm>
          <a:off x="1574454" y="2004809"/>
          <a:ext cx="370581" cy="49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6" name="Формула" r:id="rId3" imgW="139639" imgH="190417" progId="Equation.3">
                  <p:embed/>
                </p:oleObj>
              </mc:Choice>
              <mc:Fallback>
                <p:oleObj name="Формула" r:id="rId3" imgW="139639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454" y="2004809"/>
                        <a:ext cx="370581" cy="4941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Прямая со стрелкой 7"/>
          <p:cNvCxnSpPr/>
          <p:nvPr/>
        </p:nvCxnSpPr>
        <p:spPr>
          <a:xfrm>
            <a:off x="1232416" y="3156937"/>
            <a:ext cx="684076" cy="936104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3612760"/>
              </p:ext>
            </p:extLst>
          </p:nvPr>
        </p:nvGraphicFramePr>
        <p:xfrm>
          <a:off x="1574454" y="3156937"/>
          <a:ext cx="4381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7" name="Формула" r:id="rId5" imgW="164880" imgH="253800" progId="Equation.3">
                  <p:embed/>
                </p:oleObj>
              </mc:Choice>
              <mc:Fallback>
                <p:oleObj name="Формула" r:id="rId5" imgW="164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454" y="3156937"/>
                        <a:ext cx="438150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Группа 9"/>
          <p:cNvGrpSpPr/>
          <p:nvPr/>
        </p:nvGrpSpPr>
        <p:grpSpPr>
          <a:xfrm>
            <a:off x="5417466" y="1644769"/>
            <a:ext cx="1368152" cy="1080120"/>
            <a:chOff x="395536" y="2060848"/>
            <a:chExt cx="1368152" cy="1080120"/>
          </a:xfrm>
        </p:grpSpPr>
        <p:cxnSp>
          <p:nvCxnSpPr>
            <p:cNvPr id="11" name="Прямая со стрелкой 10"/>
            <p:cNvCxnSpPr/>
            <p:nvPr/>
          </p:nvCxnSpPr>
          <p:spPr>
            <a:xfrm flipV="1">
              <a:off x="395536" y="2060848"/>
              <a:ext cx="1368152" cy="108012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2" name="Объект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1090655"/>
                </p:ext>
              </p:extLst>
            </p:nvPr>
          </p:nvGraphicFramePr>
          <p:xfrm>
            <a:off x="737574" y="2204864"/>
            <a:ext cx="370581" cy="494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8" name="Формула" r:id="rId7" imgW="139639" imgH="190417" progId="Equation.3">
                    <p:embed/>
                  </p:oleObj>
                </mc:Choice>
                <mc:Fallback>
                  <p:oleObj name="Формула" r:id="rId7" imgW="139639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574" y="2204864"/>
                          <a:ext cx="370581" cy="494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Группа 12"/>
          <p:cNvGrpSpPr/>
          <p:nvPr/>
        </p:nvGrpSpPr>
        <p:grpSpPr>
          <a:xfrm>
            <a:off x="6785618" y="1644769"/>
            <a:ext cx="780188" cy="936104"/>
            <a:chOff x="395536" y="3356992"/>
            <a:chExt cx="780188" cy="936104"/>
          </a:xfrm>
        </p:grpSpPr>
        <p:cxnSp>
          <p:nvCxnSpPr>
            <p:cNvPr id="14" name="Прямая со стрелкой 13"/>
            <p:cNvCxnSpPr/>
            <p:nvPr/>
          </p:nvCxnSpPr>
          <p:spPr>
            <a:xfrm>
              <a:off x="395536" y="3356992"/>
              <a:ext cx="684076" cy="93610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5" name="Объект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6135847"/>
                </p:ext>
              </p:extLst>
            </p:nvPr>
          </p:nvGraphicFramePr>
          <p:xfrm>
            <a:off x="737574" y="3356992"/>
            <a:ext cx="438150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09" name="Формула" r:id="rId8" imgW="164880" imgH="253800" progId="Equation.3">
                    <p:embed/>
                  </p:oleObj>
                </mc:Choice>
                <mc:Fallback>
                  <p:oleObj name="Формула" r:id="rId8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574" y="3356992"/>
                          <a:ext cx="438150" cy="657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6" name="Прямая со стрелкой 15"/>
          <p:cNvCxnSpPr/>
          <p:nvPr/>
        </p:nvCxnSpPr>
        <p:spPr>
          <a:xfrm flipV="1">
            <a:off x="5417466" y="2580873"/>
            <a:ext cx="2052228" cy="144016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Объект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3527828"/>
              </p:ext>
            </p:extLst>
          </p:nvPr>
        </p:nvGraphicFramePr>
        <p:xfrm>
          <a:off x="5837948" y="2580873"/>
          <a:ext cx="12112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0" name="Формула" r:id="rId10" imgW="457200" imgH="253800" progId="Equation.3">
                  <p:embed/>
                </p:oleObj>
              </mc:Choice>
              <mc:Fallback>
                <p:oleObj name="Формула" r:id="rId10" imgW="45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948" y="2580873"/>
                        <a:ext cx="121126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4358340" y="1112223"/>
            <a:ext cx="3096344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правило треуголь</a:t>
            </a:r>
            <a:r>
              <a:rPr lang="ru-RU" dirty="0" smtClean="0"/>
              <a:t>ника</a:t>
            </a:r>
            <a:endParaRPr lang="ru-RU" dirty="0"/>
          </a:p>
        </p:txBody>
      </p:sp>
      <p:grpSp>
        <p:nvGrpSpPr>
          <p:cNvPr id="19" name="Группа 18"/>
          <p:cNvGrpSpPr/>
          <p:nvPr/>
        </p:nvGrpSpPr>
        <p:grpSpPr>
          <a:xfrm>
            <a:off x="5237446" y="3949025"/>
            <a:ext cx="1368152" cy="1080120"/>
            <a:chOff x="395536" y="2060848"/>
            <a:chExt cx="1368152" cy="1080120"/>
          </a:xfrm>
        </p:grpSpPr>
        <p:cxnSp>
          <p:nvCxnSpPr>
            <p:cNvPr id="20" name="Прямая со стрелкой 19"/>
            <p:cNvCxnSpPr/>
            <p:nvPr/>
          </p:nvCxnSpPr>
          <p:spPr>
            <a:xfrm flipV="1">
              <a:off x="395536" y="2060848"/>
              <a:ext cx="1368152" cy="108012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1" name="Объект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9262578"/>
                </p:ext>
              </p:extLst>
            </p:nvPr>
          </p:nvGraphicFramePr>
          <p:xfrm>
            <a:off x="737574" y="2204864"/>
            <a:ext cx="370581" cy="494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1" name="Формула" r:id="rId12" imgW="139639" imgH="190417" progId="Equation.3">
                    <p:embed/>
                  </p:oleObj>
                </mc:Choice>
                <mc:Fallback>
                  <p:oleObj name="Формула" r:id="rId12" imgW="139639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574" y="2204864"/>
                          <a:ext cx="370581" cy="494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Группа 21"/>
          <p:cNvGrpSpPr/>
          <p:nvPr/>
        </p:nvGrpSpPr>
        <p:grpSpPr>
          <a:xfrm>
            <a:off x="5262599" y="5012444"/>
            <a:ext cx="780188" cy="946077"/>
            <a:chOff x="395536" y="3347019"/>
            <a:chExt cx="780188" cy="946077"/>
          </a:xfrm>
        </p:grpSpPr>
        <p:cxnSp>
          <p:nvCxnSpPr>
            <p:cNvPr id="23" name="Прямая со стрелкой 22"/>
            <p:cNvCxnSpPr/>
            <p:nvPr/>
          </p:nvCxnSpPr>
          <p:spPr>
            <a:xfrm>
              <a:off x="395536" y="3356992"/>
              <a:ext cx="684076" cy="936104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6943424"/>
                </p:ext>
              </p:extLst>
            </p:nvPr>
          </p:nvGraphicFramePr>
          <p:xfrm>
            <a:off x="737574" y="3347019"/>
            <a:ext cx="438150" cy="657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512" name="Формула" r:id="rId13" imgW="164880" imgH="253800" progId="Equation.3">
                    <p:embed/>
                  </p:oleObj>
                </mc:Choice>
                <mc:Fallback>
                  <p:oleObj name="Формула" r:id="rId13" imgW="1648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574" y="3347019"/>
                          <a:ext cx="438150" cy="657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5" name="Прямая соединительная линия 24"/>
          <p:cNvCxnSpPr/>
          <p:nvPr/>
        </p:nvCxnSpPr>
        <p:spPr>
          <a:xfrm flipV="1">
            <a:off x="5895693" y="4908691"/>
            <a:ext cx="1368152" cy="10498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>
            <a:off x="6605598" y="3949025"/>
            <a:ext cx="684076" cy="936104"/>
          </a:xfrm>
          <a:prstGeom prst="line">
            <a:avLst/>
          </a:prstGeom>
          <a:ln w="28575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flipV="1">
            <a:off x="5237446" y="4885129"/>
            <a:ext cx="2052228" cy="144016"/>
          </a:xfrm>
          <a:prstGeom prst="straightConnector1">
            <a:avLst/>
          </a:prstGeom>
          <a:ln w="571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Объект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82584"/>
              </p:ext>
            </p:extLst>
          </p:nvPr>
        </p:nvGraphicFramePr>
        <p:xfrm>
          <a:off x="6036405" y="4333449"/>
          <a:ext cx="121126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Формула" r:id="rId14" imgW="457200" imgH="253800" progId="Equation.3">
                  <p:embed/>
                </p:oleObj>
              </mc:Choice>
              <mc:Fallback>
                <p:oleObj name="Формула" r:id="rId14" imgW="457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6405" y="4333449"/>
                        <a:ext cx="1211263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347521" y="3424934"/>
            <a:ext cx="3476726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ru-RU" sz="2000" dirty="0" smtClean="0"/>
              <a:t>правило параллелограмма</a:t>
            </a:r>
            <a:endParaRPr lang="ru-RU" dirty="0"/>
          </a:p>
        </p:txBody>
      </p:sp>
      <p:sp>
        <p:nvSpPr>
          <p:cNvPr id="30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124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965169" y="1230717"/>
            <a:ext cx="3203848" cy="27233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4608527" y="1431791"/>
            <a:ext cx="1296144" cy="72008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Выноска со стрелкой вправо 5"/>
          <p:cNvSpPr/>
          <p:nvPr/>
        </p:nvSpPr>
        <p:spPr>
          <a:xfrm>
            <a:off x="251520" y="1230717"/>
            <a:ext cx="4320480" cy="1122229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8299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7504" y="721100"/>
            <a:ext cx="6336704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000" b="1" dirty="0"/>
              <a:t>Операция умножения вектора на число </a:t>
            </a:r>
            <a:endParaRPr lang="ru-RU" sz="200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9211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3660104"/>
              </p:ext>
            </p:extLst>
          </p:nvPr>
        </p:nvGraphicFramePr>
        <p:xfrm>
          <a:off x="276537" y="1361823"/>
          <a:ext cx="7080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4" name="Формула" r:id="rId3" imgW="355320" imgH="203040" progId="Equation.3">
                  <p:embed/>
                </p:oleObj>
              </mc:Choice>
              <mc:Fallback>
                <p:oleObj name="Формула" r:id="rId3" imgW="355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537" y="1361823"/>
                        <a:ext cx="708025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924609" y="1391722"/>
            <a:ext cx="2750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произвольный вектор</a:t>
            </a:r>
            <a:endParaRPr lang="ru-RU" sz="2000" dirty="0"/>
          </a:p>
        </p:txBody>
      </p:sp>
      <p:graphicFrame>
        <p:nvGraphicFramePr>
          <p:cNvPr id="11" name="Объект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461140"/>
              </p:ext>
            </p:extLst>
          </p:nvPr>
        </p:nvGraphicFramePr>
        <p:xfrm>
          <a:off x="388938" y="1962150"/>
          <a:ext cx="78422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5" name="Equation" r:id="rId5" imgW="393480" imgH="177480" progId="Equation.DSMT4">
                  <p:embed/>
                </p:oleObj>
              </mc:Choice>
              <mc:Fallback>
                <p:oleObj name="Equation" r:id="rId5" imgW="3934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1962150"/>
                        <a:ext cx="784225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7780650"/>
              </p:ext>
            </p:extLst>
          </p:nvPr>
        </p:nvGraphicFramePr>
        <p:xfrm>
          <a:off x="4741033" y="1544975"/>
          <a:ext cx="116363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6" name="Формула" r:id="rId7" imgW="583920" imgH="253800" progId="Equation.3">
                  <p:embed/>
                </p:oleObj>
              </mc:Choice>
              <mc:Fallback>
                <p:oleObj name="Формула" r:id="rId7" imgW="5839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1033" y="1544975"/>
                        <a:ext cx="1163638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9211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9329595"/>
              </p:ext>
            </p:extLst>
          </p:nvPr>
        </p:nvGraphicFramePr>
        <p:xfrm>
          <a:off x="6181193" y="1181989"/>
          <a:ext cx="22780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7" name="Формула" r:id="rId9" imgW="1028520" imgH="291960" progId="Equation.3">
                  <p:embed/>
                </p:oleObj>
              </mc:Choice>
              <mc:Fallback>
                <p:oleObj name="Формула" r:id="rId9" imgW="102852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193" y="1181989"/>
                        <a:ext cx="2278062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0" y="9211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6" name="Объект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804499"/>
              </p:ext>
            </p:extLst>
          </p:nvPr>
        </p:nvGraphicFramePr>
        <p:xfrm>
          <a:off x="6253201" y="1836602"/>
          <a:ext cx="1021906" cy="7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8" name="Формула" r:id="rId11" imgW="419040" imgH="291960" progId="Equation.3">
                  <p:embed/>
                </p:oleObj>
              </mc:Choice>
              <mc:Fallback>
                <p:oleObj name="Формула" r:id="rId11" imgW="4190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3201" y="1836602"/>
                        <a:ext cx="1021906" cy="7149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0" y="92115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602715"/>
              </p:ext>
            </p:extLst>
          </p:nvPr>
        </p:nvGraphicFramePr>
        <p:xfrm>
          <a:off x="6109185" y="2513951"/>
          <a:ext cx="2620269" cy="6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39" name="Формула" r:id="rId13" imgW="1104840" imgH="291960" progId="Equation.3">
                  <p:embed/>
                </p:oleObj>
              </mc:Choice>
              <mc:Fallback>
                <p:oleObj name="Формула" r:id="rId13" imgW="11048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185" y="2513951"/>
                        <a:ext cx="2620269" cy="6775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Объект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962471"/>
              </p:ext>
            </p:extLst>
          </p:nvPr>
        </p:nvGraphicFramePr>
        <p:xfrm>
          <a:off x="6109185" y="3234031"/>
          <a:ext cx="2620269" cy="677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0" name="Формула" r:id="rId15" imgW="1104840" imgH="291960" progId="Equation.3">
                  <p:embed/>
                </p:oleObj>
              </mc:Choice>
              <mc:Fallback>
                <p:oleObj name="Формула" r:id="rId15" imgW="11048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9185" y="3234031"/>
                        <a:ext cx="2620269" cy="677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Группа 19"/>
          <p:cNvGrpSpPr/>
          <p:nvPr/>
        </p:nvGrpSpPr>
        <p:grpSpPr>
          <a:xfrm>
            <a:off x="492561" y="2873991"/>
            <a:ext cx="1368152" cy="1080120"/>
            <a:chOff x="395536" y="2060848"/>
            <a:chExt cx="1368152" cy="1080120"/>
          </a:xfrm>
        </p:grpSpPr>
        <p:cxnSp>
          <p:nvCxnSpPr>
            <p:cNvPr id="21" name="Прямая со стрелкой 20"/>
            <p:cNvCxnSpPr/>
            <p:nvPr/>
          </p:nvCxnSpPr>
          <p:spPr>
            <a:xfrm flipV="1">
              <a:off x="395536" y="2060848"/>
              <a:ext cx="1368152" cy="108012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Объект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51936732"/>
                </p:ext>
              </p:extLst>
            </p:nvPr>
          </p:nvGraphicFramePr>
          <p:xfrm>
            <a:off x="737574" y="2204864"/>
            <a:ext cx="370581" cy="494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641" name="Формула" r:id="rId17" imgW="139639" imgH="190417" progId="Equation.3">
                    <p:embed/>
                  </p:oleObj>
                </mc:Choice>
                <mc:Fallback>
                  <p:oleObj name="Формула" r:id="rId17" imgW="139639" imgH="19041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7574" y="2204864"/>
                          <a:ext cx="370581" cy="494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23" name="Прямая со стрелкой 22"/>
          <p:cNvCxnSpPr/>
          <p:nvPr/>
        </p:nvCxnSpPr>
        <p:spPr>
          <a:xfrm flipV="1">
            <a:off x="636577" y="2801983"/>
            <a:ext cx="2808312" cy="223224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Объект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287320"/>
              </p:ext>
            </p:extLst>
          </p:nvPr>
        </p:nvGraphicFramePr>
        <p:xfrm>
          <a:off x="1477256" y="3594071"/>
          <a:ext cx="563477" cy="42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2" name="Формула" r:id="rId19" imgW="266400" imgH="203040" progId="Equation.3">
                  <p:embed/>
                </p:oleObj>
              </mc:Choice>
              <mc:Fallback>
                <p:oleObj name="Формула" r:id="rId19" imgW="2664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256" y="3594071"/>
                        <a:ext cx="563477" cy="42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Прямая со стрелкой 24"/>
          <p:cNvCxnSpPr/>
          <p:nvPr/>
        </p:nvCxnSpPr>
        <p:spPr>
          <a:xfrm flipH="1">
            <a:off x="2059380" y="4458603"/>
            <a:ext cx="481338" cy="360040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Объект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3201483"/>
              </p:ext>
            </p:extLst>
          </p:nvPr>
        </p:nvGraphicFramePr>
        <p:xfrm>
          <a:off x="2281402" y="4700879"/>
          <a:ext cx="85883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3" name="Формула" r:id="rId21" imgW="406080" imgH="266400" progId="Equation.3">
                  <p:embed/>
                </p:oleObj>
              </mc:Choice>
              <mc:Fallback>
                <p:oleObj name="Формула" r:id="rId21" imgW="40608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402" y="4700879"/>
                        <a:ext cx="858837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159925" y="5325202"/>
                <a:ext cx="8837624" cy="400110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ru-RU" sz="2000" dirty="0" smtClean="0"/>
                  <a:t>Орт ненулевого вектора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sz="2000" dirty="0" smtClean="0"/>
                  <a:t> </a:t>
                </a:r>
                <a:r>
                  <a:rPr lang="en-US" sz="2000" dirty="0" smtClean="0"/>
                  <a:t> ̶ </a:t>
                </a:r>
                <a:r>
                  <a:rPr lang="ru-RU" sz="2000" dirty="0" smtClean="0"/>
                  <a:t> вектор единичной длины, </a:t>
                </a:r>
                <a:r>
                  <a:rPr lang="ru-RU" sz="2000" dirty="0" err="1" smtClean="0"/>
                  <a:t>сонаправленный</a:t>
                </a:r>
                <a:r>
                  <a:rPr lang="ru-RU" sz="2000" dirty="0" smtClean="0"/>
                  <a:t> с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ru-RU" sz="2000" dirty="0" smtClean="0"/>
                  <a:t>. </a:t>
                </a:r>
                <a:endParaRPr lang="ru-RU" sz="2000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5" y="5325202"/>
                <a:ext cx="8837624" cy="400110"/>
              </a:xfrm>
              <a:prstGeom prst="rect">
                <a:avLst/>
              </a:prstGeom>
              <a:blipFill rotWithShape="1">
                <a:blip r:embed="rId23"/>
                <a:stretch>
                  <a:fillRect l="-689" t="-18182" b="-25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Объект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5397012"/>
              </p:ext>
            </p:extLst>
          </p:nvPr>
        </p:nvGraphicFramePr>
        <p:xfrm>
          <a:off x="3444889" y="5644276"/>
          <a:ext cx="12906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44" name="Equation" r:id="rId24" imgW="647640" imgH="444240" progId="Equation.DSMT4">
                  <p:embed/>
                </p:oleObj>
              </mc:Choice>
              <mc:Fallback>
                <p:oleObj name="Equation" r:id="rId24" imgW="647640" imgH="444240" progId="Equation.DSMT4">
                  <p:embed/>
                  <p:pic>
                    <p:nvPicPr>
                      <p:cNvPr id="0" name="Объект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89" y="5644276"/>
                        <a:ext cx="1290638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0702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809946" y="10277"/>
            <a:ext cx="6847800" cy="648071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1" i="0" kern="1200" baseline="0">
                <a:solidFill>
                  <a:schemeClr val="tx1"/>
                </a:solidFill>
                <a:latin typeface="PT Sans" charset="-52"/>
                <a:ea typeface="+mj-ea"/>
                <a:cs typeface="+mj-cs"/>
              </a:defRPr>
            </a:lvl1pPr>
          </a:lstStyle>
          <a:p>
            <a:r>
              <a:rPr lang="ru-RU" smtClean="0"/>
              <a:t>Свойства линейных операций над векторами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7477347"/>
              </p:ext>
            </p:extLst>
          </p:nvPr>
        </p:nvGraphicFramePr>
        <p:xfrm>
          <a:off x="683568" y="508631"/>
          <a:ext cx="2313323" cy="56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6" name="Формула" r:id="rId3" imgW="977900" imgH="241300" progId="Equation.3">
                  <p:embed/>
                </p:oleObj>
              </mc:Choice>
              <mc:Fallback>
                <p:oleObj name="Формула" r:id="rId3" imgW="97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508631"/>
                        <a:ext cx="2313323" cy="56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8006" y="532047"/>
            <a:ext cx="36740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67387" y="608991"/>
            <a:ext cx="31683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коммутативность суммы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78006" y="1129218"/>
            <a:ext cx="36740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9" name="Объект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192201"/>
              </p:ext>
            </p:extLst>
          </p:nvPr>
        </p:nvGraphicFramePr>
        <p:xfrm>
          <a:off x="619056" y="1055267"/>
          <a:ext cx="4267297" cy="673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7" name="Формула" r:id="rId5" imgW="1752600" imgH="279400" progId="Equation.3">
                  <p:embed/>
                </p:oleObj>
              </mc:Choice>
              <mc:Fallback>
                <p:oleObj name="Формула" r:id="rId5" imgW="17526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056" y="1055267"/>
                        <a:ext cx="4267297" cy="6737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004048" y="1206162"/>
            <a:ext cx="3168352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ассоциативность суммы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78006" y="1720957"/>
            <a:ext cx="36740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049518"/>
              </p:ext>
            </p:extLst>
          </p:nvPr>
        </p:nvGraphicFramePr>
        <p:xfrm>
          <a:off x="755576" y="1679395"/>
          <a:ext cx="2966751" cy="60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Формула" r:id="rId7" imgW="1396800" imgH="291960" progId="Equation.3">
                  <p:embed/>
                </p:oleObj>
              </mc:Choice>
              <mc:Fallback>
                <p:oleObj name="Формула" r:id="rId7" imgW="1396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679395"/>
                        <a:ext cx="2966751" cy="6063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70066" y="2338465"/>
            <a:ext cx="36740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8888217"/>
              </p:ext>
            </p:extLst>
          </p:nvPr>
        </p:nvGraphicFramePr>
        <p:xfrm>
          <a:off x="716866" y="2296862"/>
          <a:ext cx="38846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9" name="Формула" r:id="rId9" imgW="1828800" imgH="291960" progId="Equation.3">
                  <p:embed/>
                </p:oleObj>
              </mc:Choice>
              <mc:Fallback>
                <p:oleObj name="Формула" r:id="rId9" imgW="182880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866" y="2296862"/>
                        <a:ext cx="38846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649586"/>
              </p:ext>
            </p:extLst>
          </p:nvPr>
        </p:nvGraphicFramePr>
        <p:xfrm>
          <a:off x="730229" y="3047968"/>
          <a:ext cx="32908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0" name="Equation" r:id="rId11" imgW="1688760" imgH="203040" progId="Equation.DSMT4">
                  <p:embed/>
                </p:oleObj>
              </mc:Choice>
              <mc:Fallback>
                <p:oleObj name="Equation" r:id="rId11" imgW="16887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29" y="3047968"/>
                        <a:ext cx="32908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70066" y="2984796"/>
            <a:ext cx="36740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114029" y="2874900"/>
            <a:ext cx="388843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ассоциативность относительно скалярного множителя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70066" y="3602126"/>
            <a:ext cx="36740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006" y="4204458"/>
            <a:ext cx="36740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3265" y="4850789"/>
            <a:ext cx="367408" cy="52322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ru-RU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endParaRPr lang="ru-RU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" name="Объект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879448"/>
              </p:ext>
            </p:extLst>
          </p:nvPr>
        </p:nvGraphicFramePr>
        <p:xfrm>
          <a:off x="755576" y="3640997"/>
          <a:ext cx="2672861" cy="445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1" name="Формула" r:id="rId13" imgW="1371600" imgH="228600" progId="Equation.3">
                  <p:embed/>
                </p:oleObj>
              </mc:Choice>
              <mc:Fallback>
                <p:oleObj name="Формула" r:id="rId13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640997"/>
                        <a:ext cx="2672861" cy="4454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Прямоугольник 21"/>
          <p:cNvSpPr/>
          <p:nvPr/>
        </p:nvSpPr>
        <p:spPr>
          <a:xfrm>
            <a:off x="3584628" y="3540570"/>
            <a:ext cx="5341707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дистрибутивность </a:t>
            </a:r>
            <a:r>
              <a:rPr lang="ru-RU" dirty="0"/>
              <a:t>умножения вектора на сумму вещественных чисел</a:t>
            </a:r>
          </a:p>
        </p:txBody>
      </p:sp>
      <p:graphicFrame>
        <p:nvGraphicFramePr>
          <p:cNvPr id="23" name="Объект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902438"/>
              </p:ext>
            </p:extLst>
          </p:nvPr>
        </p:nvGraphicFramePr>
        <p:xfrm>
          <a:off x="683568" y="4170832"/>
          <a:ext cx="2784231" cy="5568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2" name="Формула" r:id="rId15" imgW="1384300" imgH="279400" progId="Equation.3">
                  <p:embed/>
                </p:oleObj>
              </mc:Choice>
              <mc:Fallback>
                <p:oleObj name="Формула" r:id="rId15" imgW="1384300" imgH="27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4170832"/>
                        <a:ext cx="2784231" cy="55684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Прямоугольник 23"/>
          <p:cNvSpPr/>
          <p:nvPr/>
        </p:nvSpPr>
        <p:spPr>
          <a:xfrm>
            <a:off x="3557972" y="4204458"/>
            <a:ext cx="5401511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дистрибутивность </a:t>
            </a:r>
            <a:r>
              <a:rPr lang="ru-RU" dirty="0"/>
              <a:t>умножения вещественного числа на сумму векторов</a:t>
            </a:r>
          </a:p>
        </p:txBody>
      </p:sp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075654"/>
              </p:ext>
            </p:extLst>
          </p:nvPr>
        </p:nvGraphicFramePr>
        <p:xfrm>
          <a:off x="755576" y="4869856"/>
          <a:ext cx="1245481" cy="40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3" name="Формула" r:id="rId17" imgW="583947" imgH="190417" progId="Equation.3">
                  <p:embed/>
                </p:oleObj>
              </mc:Choice>
              <mc:Fallback>
                <p:oleObj name="Формула" r:id="rId17" imgW="583947" imgH="19041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4869856"/>
                        <a:ext cx="1245481" cy="40835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Прямоугольник 25"/>
          <p:cNvSpPr/>
          <p:nvPr/>
        </p:nvSpPr>
        <p:spPr>
          <a:xfrm>
            <a:off x="22718" y="5393689"/>
            <a:ext cx="9144000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/>
              <a:t>Множество математических объектов, на котором установлены две </a:t>
            </a:r>
            <a:r>
              <a:rPr lang="ru-RU" dirty="0" smtClean="0"/>
              <a:t>линейные </a:t>
            </a:r>
            <a:r>
              <a:rPr lang="ru-RU" dirty="0"/>
              <a:t>операции (</a:t>
            </a:r>
            <a:r>
              <a:rPr lang="ru-RU" dirty="0" smtClean="0"/>
              <a:t>сложение </a:t>
            </a:r>
            <a:r>
              <a:rPr lang="ru-RU" dirty="0"/>
              <a:t>и </a:t>
            </a:r>
            <a:r>
              <a:rPr lang="ru-RU" dirty="0" smtClean="0"/>
              <a:t>умножение </a:t>
            </a:r>
            <a:r>
              <a:rPr lang="ru-RU" dirty="0"/>
              <a:t>на число), причем </a:t>
            </a:r>
            <a:r>
              <a:rPr lang="ru-RU" dirty="0" smtClean="0"/>
              <a:t>выполняются </a:t>
            </a:r>
            <a:r>
              <a:rPr lang="ru-RU" dirty="0"/>
              <a:t>свойства 1 – 8, называется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линейным</a:t>
            </a:r>
            <a:r>
              <a:rPr lang="ru-RU" dirty="0"/>
              <a:t> (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векторным</a:t>
            </a:r>
            <a:r>
              <a:rPr lang="ru-RU" dirty="0"/>
              <a:t>) пространством. </a:t>
            </a:r>
          </a:p>
        </p:txBody>
      </p:sp>
      <p:sp>
        <p:nvSpPr>
          <p:cNvPr id="27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951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8" name="Группа 37"/>
          <p:cNvGrpSpPr/>
          <p:nvPr/>
        </p:nvGrpSpPr>
        <p:grpSpPr>
          <a:xfrm>
            <a:off x="357243" y="763601"/>
            <a:ext cx="5061424" cy="1042621"/>
            <a:chOff x="357243" y="763601"/>
            <a:chExt cx="5061424" cy="1042621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357243" y="1167926"/>
              <a:ext cx="5061424" cy="63829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7243" y="763601"/>
              <a:ext cx="12046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b="1" dirty="0" smtClean="0"/>
                <a:t>Теорема 1</a:t>
              </a:r>
              <a:endParaRPr lang="ru-RU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61088" y="1167926"/>
                  <a:ext cx="2437911" cy="5162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2400" dirty="0" smtClean="0"/>
                    <a:t>Пусть</a:t>
                  </a:r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≠</m:t>
                      </m:r>
                    </m:oMath>
                  </a14:m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0</m:t>
                          </m:r>
                        </m:e>
                      </m:acc>
                    </m:oMath>
                  </a14:m>
                  <a:r>
                    <a:rPr lang="en-US" sz="2400" dirty="0" smtClean="0"/>
                    <a:t>,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‖"/>
                          <m:endChr m:val=""/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40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2400" b="0" i="1" dirty="0" smtClean="0">
                                  <a:latin typeface="Cambria Math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a14:m>
                  <a:endParaRPr lang="ru-RU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088" y="1167926"/>
                  <a:ext cx="2437911" cy="5162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4000" b="-27381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0" name="Объект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4435628"/>
                    </p:ext>
                  </p:extLst>
                </p:nvPr>
              </p:nvGraphicFramePr>
              <p:xfrm>
                <a:off x="2810208" y="1173715"/>
                <a:ext cx="2450121" cy="51044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608" name="Equation" r:id="rId4" imgW="1143000" imgH="241200" progId="Equation.DSMT4">
                        <p:embed/>
                      </p:oleObj>
                    </mc:Choice>
                    <mc:Fallback>
                      <p:oleObj name="Equation" r:id="rId4" imgW="1143000" imgH="241200" progId="Equation.DSMT4">
                        <p:embed/>
                        <p:pic>
                          <p:nvPicPr>
                            <p:cNvPr id="0" name="Object 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10208" y="1173715"/>
                              <a:ext cx="2450121" cy="51044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0" name="Объект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04435628"/>
                    </p:ext>
                  </p:extLst>
                </p:nvPr>
              </p:nvGraphicFramePr>
              <p:xfrm>
                <a:off x="2810208" y="1173715"/>
                <a:ext cx="2450121" cy="51044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84" name="Equation" r:id="rId6" imgW="1143000" imgH="241200" progId="Equation.DSMT4">
                        <p:embed/>
                      </p:oleObj>
                    </mc:Choice>
                    <mc:Fallback>
                      <p:oleObj name="Equation" r:id="rId6" imgW="1143000" imgH="241200" progId="Equation.DSMT4">
                        <p:embed/>
                        <p:pic>
                          <p:nvPicPr>
                            <p:cNvPr id="0" name="Object 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10208" y="1173715"/>
                              <a:ext cx="2450121" cy="51044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16" name="Группа 15"/>
          <p:cNvGrpSpPr/>
          <p:nvPr/>
        </p:nvGrpSpPr>
        <p:grpSpPr>
          <a:xfrm>
            <a:off x="211854" y="2337643"/>
            <a:ext cx="498467" cy="476481"/>
            <a:chOff x="461087" y="2097386"/>
            <a:chExt cx="498467" cy="476481"/>
          </a:xfrm>
        </p:grpSpPr>
        <p:sp>
          <p:nvSpPr>
            <p:cNvPr id="15" name="Овал 14"/>
            <p:cNvSpPr/>
            <p:nvPr/>
          </p:nvSpPr>
          <p:spPr>
            <a:xfrm>
              <a:off x="461087" y="2097386"/>
              <a:ext cx="498467" cy="47648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4" name="Объект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9626193"/>
                </p:ext>
              </p:extLst>
            </p:nvPr>
          </p:nvGraphicFramePr>
          <p:xfrm>
            <a:off x="556338" y="2187697"/>
            <a:ext cx="337483" cy="269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09" name="Equation" r:id="rId8" imgW="190417" imgH="152334" progId="Equation.DSMT4">
                    <p:embed/>
                  </p:oleObj>
                </mc:Choice>
                <mc:Fallback>
                  <p:oleObj name="Equation" r:id="rId8" imgW="190417" imgH="152334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338" y="2187697"/>
                          <a:ext cx="337483" cy="2699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TextBox 16"/>
          <p:cNvSpPr txBox="1"/>
          <p:nvPr/>
        </p:nvSpPr>
        <p:spPr>
          <a:xfrm>
            <a:off x="357242" y="1968311"/>
            <a:ext cx="18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Доказательство: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19428" y="2403819"/>
                <a:ext cx="2394758" cy="4456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ru-RU" sz="2000" dirty="0" smtClean="0"/>
                  <a:t> 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то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endParaRPr lang="ru-RU" sz="20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28" y="2403819"/>
                <a:ext cx="2394758" cy="445635"/>
              </a:xfrm>
              <a:prstGeom prst="rect">
                <a:avLst/>
              </a:prstGeom>
              <a:blipFill rotWithShape="1">
                <a:blip r:embed="rId9"/>
                <a:stretch>
                  <a:fillRect l="-2545" r="-1781" b="-2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/>
              <p:cNvSpPr/>
              <p:nvPr/>
            </p:nvSpPr>
            <p:spPr>
              <a:xfrm>
                <a:off x="719428" y="2869924"/>
                <a:ext cx="6470297" cy="7534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000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𝑏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, </a:t>
                </a:r>
                <a:r>
                  <a:rPr lang="ru-RU" sz="2000" dirty="0"/>
                  <a:t>то </a:t>
                </a:r>
                <a:r>
                  <a:rPr lang="ru-RU" sz="2000" dirty="0" smtClean="0"/>
                  <a:t>орты векторов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либо </a:t>
                </a:r>
                <a:r>
                  <a:rPr lang="ru-RU" sz="2000" dirty="0" err="1" smtClean="0"/>
                  <a:t>сонаправлены</a:t>
                </a:r>
                <a:r>
                  <a:rPr lang="ru-RU" sz="2000" dirty="0" smtClean="0"/>
                  <a:t> </a:t>
                </a:r>
              </a:p>
              <a:p>
                <a:r>
                  <a:rPr lang="ru-RU" sz="2000" dirty="0" smtClean="0"/>
                  <a:t>либо </a:t>
                </a:r>
                <a:r>
                  <a:rPr lang="ru-RU" sz="2000" dirty="0" err="1" smtClean="0"/>
                  <a:t>противонаправлены</a:t>
                </a:r>
                <a:r>
                  <a:rPr lang="ru-RU" sz="2000" dirty="0" smtClean="0"/>
                  <a:t>, то есть возможны 2 варианта:</a:t>
                </a:r>
                <a:endParaRPr lang="ru-RU" sz="2000" dirty="0"/>
              </a:p>
            </p:txBody>
          </p:sp>
        </mc:Choice>
        <mc:Fallback xmlns="">
          <p:sp>
            <p:nvSpPr>
              <p:cNvPr id="19" name="Прямоугольник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28" y="2869924"/>
                <a:ext cx="6470297" cy="753411"/>
              </a:xfrm>
              <a:prstGeom prst="rect">
                <a:avLst/>
              </a:prstGeom>
              <a:blipFill rotWithShape="1">
                <a:blip r:embed="rId10"/>
                <a:stretch>
                  <a:fillRect l="-943" t="-3252" b="-13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25" name="Группа 24"/>
          <p:cNvGrpSpPr/>
          <p:nvPr/>
        </p:nvGrpSpPr>
        <p:grpSpPr>
          <a:xfrm>
            <a:off x="824088" y="3453695"/>
            <a:ext cx="6504694" cy="1231359"/>
            <a:chOff x="824088" y="3453695"/>
            <a:chExt cx="6504694" cy="1231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824088" y="3846455"/>
                  <a:ext cx="1990994" cy="445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20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↑↑</m:t>
                      </m:r>
                      <m:acc>
                        <m:accPr>
                          <m:chr m:val="⃗"/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2000" dirty="0" smtClean="0"/>
                    <a:t>, </a:t>
                  </a:r>
                  <a:r>
                    <a:rPr lang="ru-RU" sz="2000" dirty="0" smtClean="0"/>
                    <a:t>то есть </a:t>
                  </a:r>
                  <a:endParaRPr lang="ru-RU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88" y="3846455"/>
                  <a:ext cx="1990994" cy="44563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r="-2446" b="-246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Объект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7323297"/>
                    </p:ext>
                  </p:extLst>
                </p:nvPr>
              </p:nvGraphicFramePr>
              <p:xfrm>
                <a:off x="2887955" y="3623335"/>
                <a:ext cx="2940147" cy="106171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610" name="Equation" r:id="rId12" imgW="1371600" imgH="495300" progId="Equation.DSMT4">
                        <p:embed/>
                      </p:oleObj>
                    </mc:Choice>
                    <mc:Fallback>
                      <p:oleObj name="Equation" r:id="rId12" imgW="1371600" imgH="49530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7955" y="3623335"/>
                              <a:ext cx="2940147" cy="106171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Объект 2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57323297"/>
                    </p:ext>
                  </p:extLst>
                </p:nvPr>
              </p:nvGraphicFramePr>
              <p:xfrm>
                <a:off x="2887955" y="3623335"/>
                <a:ext cx="2940147" cy="1061719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86" name="Equation" r:id="rId14" imgW="1371600" imgH="495300" progId="Equation.DSMT4">
                        <p:embed/>
                      </p:oleObj>
                    </mc:Choice>
                    <mc:Fallback>
                      <p:oleObj name="Equation" r:id="rId14" imgW="1371600" imgH="49530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87955" y="3623335"/>
                              <a:ext cx="2940147" cy="106171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4" name="Объект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52350203"/>
                    </p:ext>
                  </p:extLst>
                </p:nvPr>
              </p:nvGraphicFramePr>
              <p:xfrm>
                <a:off x="6001631" y="3453695"/>
                <a:ext cx="1327151" cy="114339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611" name="Equation" r:id="rId16" imgW="622030" imgH="533169" progId="Equation.DSMT4">
                        <p:embed/>
                      </p:oleObj>
                    </mc:Choice>
                    <mc:Fallback>
                      <p:oleObj name="Equation" r:id="rId16" imgW="622030" imgH="533169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01631" y="3453695"/>
                              <a:ext cx="1327151" cy="114339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4" name="Объект 2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52350203"/>
                    </p:ext>
                  </p:extLst>
                </p:nvPr>
              </p:nvGraphicFramePr>
              <p:xfrm>
                <a:off x="6001631" y="3453695"/>
                <a:ext cx="1327151" cy="1143391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87" name="Equation" r:id="rId17" imgW="622030" imgH="533169" progId="Equation.DSMT4">
                        <p:embed/>
                      </p:oleObj>
                    </mc:Choice>
                    <mc:Fallback>
                      <p:oleObj name="Equation" r:id="rId17" imgW="622030" imgH="533169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001631" y="3453695"/>
                              <a:ext cx="1327151" cy="114339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26" name="Группа 25"/>
          <p:cNvGrpSpPr/>
          <p:nvPr/>
        </p:nvGrpSpPr>
        <p:grpSpPr>
          <a:xfrm>
            <a:off x="753295" y="4462463"/>
            <a:ext cx="6614937" cy="1230313"/>
            <a:chOff x="824088" y="3454205"/>
            <a:chExt cx="6614937" cy="12303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824088" y="3846455"/>
                  <a:ext cx="2061655" cy="445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ru-RU" sz="2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ru-RU" sz="20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20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000" i="1" dirty="0" smtClean="0">
                          <a:latin typeface="Cambria Math"/>
                          <a:ea typeface="Cambria Math"/>
                        </a:rPr>
                        <m:t>↑↓</m:t>
                      </m:r>
                      <m:acc>
                        <m:accPr>
                          <m:chr m:val="⃗"/>
                          <m:ctrlPr>
                            <a:rPr lang="en-US" sz="2000" i="1" dirty="0" smtClean="0">
                              <a:latin typeface="Cambria Math"/>
                              <a:ea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000" i="1" dirty="0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  <a:ea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a14:m>
                  <a:r>
                    <a:rPr lang="en-US" sz="2000" dirty="0" smtClean="0"/>
                    <a:t>, </a:t>
                  </a:r>
                  <a:r>
                    <a:rPr lang="ru-RU" sz="2000" dirty="0" smtClean="0"/>
                    <a:t>то есть </a:t>
                  </a:r>
                  <a:endParaRPr lang="ru-RU" sz="2000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88" y="3846455"/>
                  <a:ext cx="2061655" cy="445635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2465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8" name="Объект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3977763"/>
                    </p:ext>
                  </p:extLst>
                </p:nvPr>
              </p:nvGraphicFramePr>
              <p:xfrm>
                <a:off x="2684463" y="3624068"/>
                <a:ext cx="3348037" cy="10604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612" name="Equation" r:id="rId20" imgW="1562040" imgH="495000" progId="Equation.DSMT4">
                        <p:embed/>
                      </p:oleObj>
                    </mc:Choice>
                    <mc:Fallback>
                      <p:oleObj name="Equation" r:id="rId20" imgW="1562040" imgH="495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4463" y="3624068"/>
                              <a:ext cx="3348037" cy="10604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8" name="Объект 2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73977763"/>
                    </p:ext>
                  </p:extLst>
                </p:nvPr>
              </p:nvGraphicFramePr>
              <p:xfrm>
                <a:off x="2684463" y="3624068"/>
                <a:ext cx="3348037" cy="10604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88" name="Equation" r:id="rId21" imgW="1562040" imgH="495000" progId="Equation.DSMT4">
                        <p:embed/>
                      </p:oleObj>
                    </mc:Choice>
                    <mc:Fallback>
                      <p:oleObj name="Equation" r:id="rId21" imgW="1562040" imgH="4950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84463" y="3624068"/>
                              <a:ext cx="3348037" cy="10604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9" name="Объект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51753862"/>
                    </p:ext>
                  </p:extLst>
                </p:nvPr>
              </p:nvGraphicFramePr>
              <p:xfrm>
                <a:off x="5894388" y="3454205"/>
                <a:ext cx="1544637" cy="1143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613" name="Equation" r:id="rId23" imgW="723600" imgH="533160" progId="Equation.DSMT4">
                        <p:embed/>
                      </p:oleObj>
                    </mc:Choice>
                    <mc:Fallback>
                      <p:oleObj name="Equation" r:id="rId23" imgW="72360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94388" y="3454205"/>
                              <a:ext cx="1544637" cy="1143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9" name="Объект 2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51753862"/>
                    </p:ext>
                  </p:extLst>
                </p:nvPr>
              </p:nvGraphicFramePr>
              <p:xfrm>
                <a:off x="5894388" y="3454205"/>
                <a:ext cx="1544637" cy="11430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1589" name="Equation" r:id="rId24" imgW="723600" imgH="533160" progId="Equation.DSMT4">
                        <p:embed/>
                      </p:oleObj>
                    </mc:Choice>
                    <mc:Fallback>
                      <p:oleObj name="Equation" r:id="rId24" imgW="723600" imgH="53316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94388" y="3454205"/>
                              <a:ext cx="1544637" cy="11430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pSp>
        <p:nvGrpSpPr>
          <p:cNvPr id="33" name="Группа 32"/>
          <p:cNvGrpSpPr/>
          <p:nvPr/>
        </p:nvGrpSpPr>
        <p:grpSpPr>
          <a:xfrm>
            <a:off x="210271" y="5692776"/>
            <a:ext cx="498467" cy="476481"/>
            <a:chOff x="461087" y="2097386"/>
            <a:chExt cx="498467" cy="476481"/>
          </a:xfrm>
        </p:grpSpPr>
        <p:sp>
          <p:nvSpPr>
            <p:cNvPr id="34" name="Овал 33"/>
            <p:cNvSpPr/>
            <p:nvPr/>
          </p:nvSpPr>
          <p:spPr>
            <a:xfrm>
              <a:off x="461087" y="2097386"/>
              <a:ext cx="498467" cy="47648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35" name="Объект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02411561"/>
                </p:ext>
              </p:extLst>
            </p:nvPr>
          </p:nvGraphicFramePr>
          <p:xfrm>
            <a:off x="556338" y="2187697"/>
            <a:ext cx="337483" cy="269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14" name="Equation" r:id="rId26" imgW="190440" imgH="152280" progId="Equation.DSMT4">
                    <p:embed/>
                  </p:oleObj>
                </mc:Choice>
                <mc:Fallback>
                  <p:oleObj name="Equation" r:id="rId26" imgW="19044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338" y="2187697"/>
                          <a:ext cx="337483" cy="2699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6" name="Объект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99108"/>
              </p:ext>
            </p:extLst>
          </p:nvPr>
        </p:nvGraphicFramePr>
        <p:xfrm>
          <a:off x="719428" y="5675428"/>
          <a:ext cx="2014538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5" name="Equation" r:id="rId27" imgW="939600" imgH="241200" progId="Equation.DSMT4">
                  <p:embed/>
                </p:oleObj>
              </mc:Choice>
              <mc:Fallback>
                <p:oleObj name="Equation" r:id="rId27" imgW="939600" imgH="241200" progId="Equation.DSMT4">
                  <p:embed/>
                  <p:pic>
                    <p:nvPicPr>
                      <p:cNvPr id="0" name="Объект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28" y="5675428"/>
                        <a:ext cx="2014538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775106" y="5746350"/>
            <a:ext cx="45195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следует из определения произведения </a:t>
            </a:r>
          </a:p>
          <a:p>
            <a:r>
              <a:rPr lang="ru-RU" sz="2000" dirty="0" smtClean="0"/>
              <a:t>вектора на число.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760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3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8" name="Группа 7"/>
          <p:cNvGrpSpPr/>
          <p:nvPr/>
        </p:nvGrpSpPr>
        <p:grpSpPr>
          <a:xfrm>
            <a:off x="183328" y="2473198"/>
            <a:ext cx="498467" cy="476481"/>
            <a:chOff x="461087" y="2097386"/>
            <a:chExt cx="498467" cy="476481"/>
          </a:xfrm>
        </p:grpSpPr>
        <p:sp>
          <p:nvSpPr>
            <p:cNvPr id="9" name="Овал 8"/>
            <p:cNvSpPr/>
            <p:nvPr/>
          </p:nvSpPr>
          <p:spPr>
            <a:xfrm>
              <a:off x="461087" y="2097386"/>
              <a:ext cx="498467" cy="47648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10" name="Объект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7648614"/>
                </p:ext>
              </p:extLst>
            </p:nvPr>
          </p:nvGraphicFramePr>
          <p:xfrm>
            <a:off x="556338" y="2187697"/>
            <a:ext cx="337483" cy="269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5" name="Equation" r:id="rId3" imgW="190417" imgH="152334" progId="Equation.DSMT4">
                    <p:embed/>
                  </p:oleObj>
                </mc:Choice>
                <mc:Fallback>
                  <p:oleObj name="Equation" r:id="rId3" imgW="190417" imgH="15233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338" y="2187697"/>
                          <a:ext cx="337483" cy="2699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334899" y="1976498"/>
            <a:ext cx="1820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Доказательство:</a:t>
            </a:r>
            <a:endParaRPr lang="ru-RU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697085" y="2412006"/>
                <a:ext cx="2785186" cy="439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000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sz="20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ru-RU" sz="2000" dirty="0" smtClean="0"/>
                  <a:t> </a:t>
                </a:r>
                <a:r>
                  <a:rPr lang="en-US" sz="2000" dirty="0" smtClean="0"/>
                  <a:t>, </a:t>
                </a:r>
                <a:r>
                  <a:rPr lang="ru-RU" sz="2000" dirty="0" smtClean="0"/>
                  <a:t>то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</a:t>
                </a:r>
                <a:endParaRPr lang="ru-RU" sz="20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5" y="2412006"/>
                <a:ext cx="2785186" cy="439479"/>
              </a:xfrm>
              <a:prstGeom prst="rect">
                <a:avLst/>
              </a:prstGeom>
              <a:blipFill rotWithShape="1">
                <a:blip r:embed="rId5"/>
                <a:stretch>
                  <a:fillRect l="-2188" t="-6944" b="-2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697085" y="2878111"/>
                <a:ext cx="7442102" cy="44563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sz="2000" dirty="0" smtClean="0"/>
                  <a:t>Если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sz="2000" i="1" dirty="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 dirty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0</m:t>
                        </m:r>
                      </m:e>
                    </m:acc>
                  </m:oMath>
                </a14:m>
                <a:r>
                  <a:rPr lang="ru-RU" sz="2000" dirty="0"/>
                  <a:t> </a:t>
                </a:r>
                <a:r>
                  <a:rPr lang="en-US" sz="2000" dirty="0"/>
                  <a:t>, </a:t>
                </a:r>
                <a:r>
                  <a:rPr lang="ru-RU" sz="2000" dirty="0"/>
                  <a:t>то </a:t>
                </a:r>
                <a:r>
                  <a:rPr lang="ru-RU" sz="2000" dirty="0" smtClean="0"/>
                  <a:t>отложим его из той же точки 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ru-RU" sz="2000" dirty="0" smtClean="0"/>
                  <a:t>, что и векторы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sz="2000" dirty="0" smtClean="0"/>
                  <a:t> </a:t>
                </a:r>
                <a:r>
                  <a:rPr lang="ru-RU" sz="2000" dirty="0" smtClean="0"/>
                  <a:t>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ru-RU" sz="200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𝑏</m:t>
                        </m:r>
                      </m:e>
                    </m:acc>
                  </m:oMath>
                </a14:m>
                <a:r>
                  <a:rPr lang="ru-RU" sz="2000" dirty="0" smtClean="0"/>
                  <a:t>.</a:t>
                </a:r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85" y="2878111"/>
                <a:ext cx="7442102" cy="445635"/>
              </a:xfrm>
              <a:prstGeom prst="rect">
                <a:avLst/>
              </a:prstGeom>
              <a:blipFill rotWithShape="1">
                <a:blip r:embed="rId6"/>
                <a:stretch>
                  <a:fillRect l="-819" t="-5479" r="-410" b="-246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Группа 21"/>
          <p:cNvGrpSpPr/>
          <p:nvPr/>
        </p:nvGrpSpPr>
        <p:grpSpPr>
          <a:xfrm>
            <a:off x="187928" y="5700963"/>
            <a:ext cx="498467" cy="476481"/>
            <a:chOff x="461087" y="2097386"/>
            <a:chExt cx="498467" cy="476481"/>
          </a:xfrm>
        </p:grpSpPr>
        <p:sp>
          <p:nvSpPr>
            <p:cNvPr id="23" name="Овал 22"/>
            <p:cNvSpPr/>
            <p:nvPr/>
          </p:nvSpPr>
          <p:spPr>
            <a:xfrm>
              <a:off x="461087" y="2097386"/>
              <a:ext cx="498467" cy="476481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aphicFrame>
          <p:nvGraphicFramePr>
            <p:cNvPr id="24" name="Объект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94591034"/>
                </p:ext>
              </p:extLst>
            </p:nvPr>
          </p:nvGraphicFramePr>
          <p:xfrm>
            <a:off x="556338" y="2187697"/>
            <a:ext cx="337483" cy="269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626" name="Equation" r:id="rId7" imgW="190440" imgH="152280" progId="Equation.DSMT4">
                    <p:embed/>
                  </p:oleObj>
                </mc:Choice>
                <mc:Fallback>
                  <p:oleObj name="Equation" r:id="rId7" imgW="190440" imgH="152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338" y="2187697"/>
                          <a:ext cx="337483" cy="2699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2296552" y="5739148"/>
            <a:ext cx="41327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err="1" smtClean="0"/>
              <a:t>компланарность</a:t>
            </a:r>
            <a:r>
              <a:rPr lang="ru-RU" sz="2000" dirty="0" smtClean="0"/>
              <a:t> следует из смысла </a:t>
            </a:r>
          </a:p>
          <a:p>
            <a:r>
              <a:rPr lang="ru-RU" sz="2000" dirty="0" smtClean="0"/>
              <a:t>примененных операций.</a:t>
            </a:r>
            <a:endParaRPr lang="ru-RU" sz="2000" dirty="0"/>
          </a:p>
        </p:txBody>
      </p:sp>
      <p:grpSp>
        <p:nvGrpSpPr>
          <p:cNvPr id="52" name="Группа 51"/>
          <p:cNvGrpSpPr/>
          <p:nvPr/>
        </p:nvGrpSpPr>
        <p:grpSpPr>
          <a:xfrm>
            <a:off x="681795" y="3903029"/>
            <a:ext cx="2978570" cy="1433724"/>
            <a:chOff x="704138" y="3894842"/>
            <a:chExt cx="2978570" cy="1433724"/>
          </a:xfrm>
        </p:grpSpPr>
        <p:cxnSp>
          <p:nvCxnSpPr>
            <p:cNvPr id="35" name="Прямая со стрелкой 34"/>
            <p:cNvCxnSpPr/>
            <p:nvPr/>
          </p:nvCxnSpPr>
          <p:spPr>
            <a:xfrm>
              <a:off x="959555" y="4865511"/>
              <a:ext cx="2698045" cy="15804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/>
            <p:cNvCxnSpPr/>
            <p:nvPr/>
          </p:nvCxnSpPr>
          <p:spPr>
            <a:xfrm flipV="1">
              <a:off x="959555" y="4055118"/>
              <a:ext cx="1546578" cy="82408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4138" y="4730045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ru-RU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2" name="Прямая со стрелкой 41"/>
            <p:cNvCxnSpPr/>
            <p:nvPr/>
          </p:nvCxnSpPr>
          <p:spPr>
            <a:xfrm>
              <a:off x="1873955" y="4374443"/>
              <a:ext cx="1534698" cy="101071"/>
            </a:xfrm>
            <a:prstGeom prst="straightConnector1">
              <a:avLst/>
            </a:prstGeom>
            <a:ln w="38100"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Прямая со стрелкой 43"/>
            <p:cNvCxnSpPr/>
            <p:nvPr/>
          </p:nvCxnSpPr>
          <p:spPr>
            <a:xfrm flipV="1">
              <a:off x="2506133" y="4475514"/>
              <a:ext cx="902520" cy="469020"/>
            </a:xfrm>
            <a:prstGeom prst="straightConnector1">
              <a:avLst/>
            </a:prstGeom>
            <a:ln w="28575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/>
            <p:cNvCxnSpPr/>
            <p:nvPr/>
          </p:nvCxnSpPr>
          <p:spPr>
            <a:xfrm flipV="1">
              <a:off x="959555" y="4475514"/>
              <a:ext cx="2449098" cy="38786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 rot="19727444">
                  <a:off x="1803575" y="3894842"/>
                  <a:ext cx="39132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727444">
                  <a:off x="1803575" y="3894842"/>
                  <a:ext cx="391325" cy="40011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21111" r="-1222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 rot="305392">
                  <a:off x="1806299" y="4882931"/>
                  <a:ext cx="385875" cy="445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𝑏</m:t>
                            </m:r>
                          </m:e>
                        </m:acc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05392">
                  <a:off x="1806299" y="4882931"/>
                  <a:ext cx="385875" cy="445635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 rot="21027938">
                  <a:off x="1939624" y="4364101"/>
                  <a:ext cx="36913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ru-RU" sz="200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𝑐</m:t>
                            </m:r>
                          </m:e>
                        </m:acc>
                      </m:oMath>
                    </m:oMathPara>
                  </a14:m>
                  <a:endParaRPr lang="ru-RU" sz="20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27938">
                  <a:off x="1939624" y="4364101"/>
                  <a:ext cx="369139" cy="40011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18421" r="-19444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/>
            <p:cNvSpPr txBox="1"/>
            <p:nvPr/>
          </p:nvSpPr>
          <p:spPr>
            <a:xfrm>
              <a:off x="1613200" y="4075404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299544" y="4863263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326520" y="4324113"/>
              <a:ext cx="356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ru-RU" sz="20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4" name="Объект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928684"/>
              </p:ext>
            </p:extLst>
          </p:nvPr>
        </p:nvGraphicFramePr>
        <p:xfrm>
          <a:off x="4138915" y="3616486"/>
          <a:ext cx="2301629" cy="426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7" name="Equation" r:id="rId18" imgW="1180588" imgH="215806" progId="Equation.DSMT4">
                  <p:embed/>
                </p:oleObj>
              </mc:Choice>
              <mc:Fallback>
                <p:oleObj name="Equation" r:id="rId18" imgW="1180588" imgH="215806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915" y="3616486"/>
                        <a:ext cx="2301629" cy="4269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Объект 5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587841"/>
              </p:ext>
            </p:extLst>
          </p:nvPr>
        </p:nvGraphicFramePr>
        <p:xfrm>
          <a:off x="4138915" y="4121400"/>
          <a:ext cx="2251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8" name="Equation" r:id="rId20" imgW="1155600" imgH="241200" progId="Equation.DSMT4">
                  <p:embed/>
                </p:oleObj>
              </mc:Choice>
              <mc:Fallback>
                <p:oleObj name="Equation" r:id="rId20" imgW="1155600" imgH="241200" progId="Equation.DSMT4">
                  <p:embed/>
                  <p:pic>
                    <p:nvPicPr>
                      <p:cNvPr id="0" name="Объект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8915" y="4121400"/>
                        <a:ext cx="22510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Объект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074476"/>
              </p:ext>
            </p:extLst>
          </p:nvPr>
        </p:nvGraphicFramePr>
        <p:xfrm>
          <a:off x="4189469" y="4676047"/>
          <a:ext cx="225107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29" name="Equation" r:id="rId22" imgW="1155600" imgH="241200" progId="Equation.DSMT4">
                  <p:embed/>
                </p:oleObj>
              </mc:Choice>
              <mc:Fallback>
                <p:oleObj name="Equation" r:id="rId22" imgW="1155600" imgH="241200" progId="Equation.DSMT4">
                  <p:embed/>
                  <p:pic>
                    <p:nvPicPr>
                      <p:cNvPr id="0" name="Объект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69" y="4676047"/>
                        <a:ext cx="225107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Объект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142559"/>
              </p:ext>
            </p:extLst>
          </p:nvPr>
        </p:nvGraphicFramePr>
        <p:xfrm>
          <a:off x="750537" y="5666240"/>
          <a:ext cx="15779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0" name="Equation" r:id="rId24" imgW="736560" imgH="241200" progId="Equation.DSMT4">
                  <p:embed/>
                </p:oleObj>
              </mc:Choice>
              <mc:Fallback>
                <p:oleObj name="Equation" r:id="rId24" imgW="736560" imgH="241200" progId="Equation.DSMT4">
                  <p:embed/>
                  <p:pic>
                    <p:nvPicPr>
                      <p:cNvPr id="0" name="Объект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537" y="5666240"/>
                        <a:ext cx="15779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Нижний колонтитул 3"/>
          <p:cNvSpPr>
            <a:spLocks noGrp="1"/>
          </p:cNvSpPr>
          <p:nvPr>
            <p:ph type="ftr" sz="quarter" idx="4294967295"/>
          </p:nvPr>
        </p:nvSpPr>
        <p:spPr>
          <a:xfrm>
            <a:off x="403023" y="6509464"/>
            <a:ext cx="5145741" cy="365125"/>
          </a:xfrm>
        </p:spPr>
        <p:txBody>
          <a:bodyPr/>
          <a:lstStyle/>
          <a:p>
            <a:pPr>
              <a:defRPr/>
            </a:pPr>
            <a:r>
              <a:rPr lang="ru-RU" dirty="0" smtClean="0"/>
              <a:t>Математика. Раздел 2. Векторная алгебра</a:t>
            </a:r>
            <a:endParaRPr lang="ru-RU" dirty="0"/>
          </a:p>
        </p:txBody>
      </p:sp>
      <p:grpSp>
        <p:nvGrpSpPr>
          <p:cNvPr id="15" name="Группа 14"/>
          <p:cNvGrpSpPr/>
          <p:nvPr/>
        </p:nvGrpSpPr>
        <p:grpSpPr>
          <a:xfrm>
            <a:off x="238482" y="628913"/>
            <a:ext cx="6202062" cy="1252743"/>
            <a:chOff x="326095" y="771788"/>
            <a:chExt cx="6202062" cy="1252743"/>
          </a:xfrm>
        </p:grpSpPr>
        <p:sp>
          <p:nvSpPr>
            <p:cNvPr id="60" name="Прямоугольник 59"/>
            <p:cNvSpPr/>
            <p:nvPr/>
          </p:nvSpPr>
          <p:spPr>
            <a:xfrm>
              <a:off x="326095" y="1141120"/>
              <a:ext cx="6202062" cy="8681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34900" y="771788"/>
              <a:ext cx="1204625" cy="369332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ru-RU" b="1" dirty="0" smtClean="0"/>
                <a:t>Теорема 2</a:t>
              </a:r>
              <a:endParaRPr lang="ru-RU" b="1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34900" y="1156400"/>
                  <a:ext cx="1728550" cy="5162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ru-RU" sz="2400" dirty="0" smtClean="0"/>
                    <a:t>Пусть</a:t>
                  </a:r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𝑎</m:t>
                          </m:r>
                        </m:e>
                      </m:acc>
                      <m:r>
                        <a:rPr lang="en-US" sz="2400" b="0" i="1" smtClean="0">
                          <a:latin typeface="Cambria Math"/>
                        </a:rPr>
                        <m:t> ||</m:t>
                      </m:r>
                    </m:oMath>
                  </a14:m>
                  <a:r>
                    <a:rPr lang="en-US" sz="2400" dirty="0" smtClean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dirty="0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𝑏</m:t>
                          </m:r>
                        </m:e>
                      </m:acc>
                    </m:oMath>
                  </a14:m>
                  <a:r>
                    <a:rPr lang="ru-RU" sz="2400" dirty="0" smtClean="0"/>
                    <a:t> </a:t>
                  </a:r>
                  <a:endParaRPr lang="ru-RU" sz="2400" dirty="0"/>
                </a:p>
              </p:txBody>
            </p:sp>
          </mc:Choice>
          <mc:Fallback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900" y="1156400"/>
                  <a:ext cx="1728550" cy="516232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l="-5654" b="-25882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7" name="Объект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109490"/>
                    </p:ext>
                  </p:extLst>
                </p:nvPr>
              </p:nvGraphicFramePr>
              <p:xfrm>
                <a:off x="2902625" y="1513356"/>
                <a:ext cx="3294063" cy="511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631" name="Equation" r:id="rId27" imgW="1536480" imgH="241200" progId="Equation.DSMT4">
                        <p:embed/>
                      </p:oleObj>
                    </mc:Choice>
                    <mc:Fallback>
                      <p:oleObj name="Equation" r:id="rId27" imgW="15364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02625" y="1513356"/>
                              <a:ext cx="3294063" cy="5111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7" name="Объект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947109490"/>
                    </p:ext>
                  </p:extLst>
                </p:nvPr>
              </p:nvGraphicFramePr>
              <p:xfrm>
                <a:off x="2902625" y="1513356"/>
                <a:ext cx="3294063" cy="511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631" name="Equation" r:id="rId27" imgW="1536480" imgH="241200" progId="Equation.DSMT4">
                        <p:embed/>
                      </p:oleObj>
                    </mc:Choice>
                    <mc:Fallback>
                      <p:oleObj name="Equation" r:id="rId27" imgW="1536480" imgH="24120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02625" y="1513356"/>
                              <a:ext cx="3294063" cy="511175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2" name="Объект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6550736"/>
                    </p:ext>
                  </p:extLst>
                </p:nvPr>
              </p:nvGraphicFramePr>
              <p:xfrm>
                <a:off x="326446" y="1468846"/>
                <a:ext cx="918798" cy="51044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632" name="Equation" r:id="rId29" imgW="431613" imgH="241195" progId="Equation.DSMT4">
                        <p:embed/>
                      </p:oleObj>
                    </mc:Choice>
                    <mc:Fallback>
                      <p:oleObj name="Equation" r:id="rId29" imgW="431613" imgH="241195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46" y="1468846"/>
                              <a:ext cx="918798" cy="51044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2" name="Объект 3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46550736"/>
                    </p:ext>
                  </p:extLst>
                </p:nvPr>
              </p:nvGraphicFramePr>
              <p:xfrm>
                <a:off x="326446" y="1468846"/>
                <a:ext cx="918798" cy="51044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22632" name="Equation" r:id="rId29" imgW="431613" imgH="241195" progId="Equation.DSMT4">
                        <p:embed/>
                      </p:oleObj>
                    </mc:Choice>
                    <mc:Fallback>
                      <p:oleObj name="Equation" r:id="rId29" imgW="431613" imgH="241195" progId="Equation.DSMT4">
                        <p:embed/>
                        <p:pic>
                          <p:nvPicPr>
                            <p:cNvPr id="0" name="Object 1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26446" y="1468846"/>
                              <a:ext cx="918798" cy="51044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33" name="TextBox 32"/>
            <p:cNvSpPr txBox="1"/>
            <p:nvPr/>
          </p:nvSpPr>
          <p:spPr>
            <a:xfrm>
              <a:off x="1251521" y="1568889"/>
              <a:ext cx="17006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sz="2000" dirty="0" smtClean="0"/>
                <a:t>компланарны</a:t>
              </a:r>
              <a:endParaRPr lang="ru-RU" sz="2000" dirty="0"/>
            </a:p>
          </p:txBody>
        </p:sp>
        <p:cxnSp>
          <p:nvCxnSpPr>
            <p:cNvPr id="3" name="Прямая соединительная линия 2"/>
            <p:cNvCxnSpPr/>
            <p:nvPr/>
          </p:nvCxnSpPr>
          <p:spPr>
            <a:xfrm flipH="1">
              <a:off x="1442194" y="1347788"/>
              <a:ext cx="229444" cy="1982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172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e979cc9a1343c0c11760518f7054e33ba6d1"/>
</p:tagLst>
</file>

<file path=ppt/theme/theme1.xml><?xml version="1.0" encoding="utf-8"?>
<a:theme xmlns:a="http://schemas.openxmlformats.org/drawingml/2006/main" name="Polytech_theme">
  <a:themeElements>
    <a:clrScheme name="Зеленый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olytech_presentation.potx" id="{0C3B3220-C52F-CE4F-9D40-4AE4710B99FC}" vid="{79B74601-811A-364F-91C2-904BAD2FC06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575</Words>
  <Application>Microsoft Office PowerPoint</Application>
  <PresentationFormat>Экран (4:3)</PresentationFormat>
  <Paragraphs>94</Paragraphs>
  <Slides>11</Slides>
  <Notes>1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Polytech_theme</vt:lpstr>
      <vt:lpstr>Формула</vt:lpstr>
      <vt:lpstr>MathType 6.0 Equation</vt:lpstr>
      <vt:lpstr>Equation</vt:lpstr>
      <vt:lpstr>Раздел 2  Векторная алгебра  Геометрические векторы</vt:lpstr>
      <vt:lpstr>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Санкт-Петербургского политехнического университета Петра Великого в интернете и в социальных ресурсах</dc:title>
  <dc:creator>пользователь Microsoft Office</dc:creator>
  <cp:lastModifiedBy>Marina</cp:lastModifiedBy>
  <cp:revision>48</cp:revision>
  <dcterms:created xsi:type="dcterms:W3CDTF">2016-02-02T13:12:08Z</dcterms:created>
  <dcterms:modified xsi:type="dcterms:W3CDTF">2017-06-29T19:16:02Z</dcterms:modified>
</cp:coreProperties>
</file>