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99"/>
    <a:srgbClr val="EBEBEB"/>
    <a:srgbClr val="434343"/>
    <a:srgbClr val="37B34A"/>
    <a:srgbClr val="21A649"/>
    <a:srgbClr val="276D3F"/>
    <a:srgbClr val="4D7D3F"/>
    <a:srgbClr val="09A14D"/>
    <a:srgbClr val="067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511" autoAdjust="0"/>
  </p:normalViewPr>
  <p:slideViewPr>
    <p:cSldViewPr snapToGrid="0" snapToObjects="1">
      <p:cViewPr>
        <p:scale>
          <a:sx n="100" d="100"/>
          <a:sy n="100" d="100"/>
        </p:scale>
        <p:origin x="-15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87DE-3F12-D74A-8FD6-D6755CBC1A56}" type="datetimeFigureOut">
              <a:rPr lang="ru-RU" smtClean="0"/>
              <a:t>17.06.2017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7856-9170-C642-98B0-85246FD9B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2126537"/>
            <a:ext cx="9144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51138"/>
            <a:ext cx="77724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417111F3-19CC-A94E-B0FD-1989B44291B9}" type="datetime1">
              <a:rPr lang="ru-RU" smtClean="0"/>
              <a:t>17.06.2017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1944546"/>
            <a:ext cx="9144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74EEDE86-207E-BA4C-83D4-5CE763B6EBC8}" type="datetime1">
              <a:rPr lang="ru-RU" smtClean="0"/>
              <a:t>17.06.2017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9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A01A9D32-9F01-6440-A725-541402382076}" type="datetime1">
              <a:rPr lang="ru-RU" smtClean="0"/>
              <a:t>17.06.2017</a:t>
            </a:fld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4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944547"/>
            <a:ext cx="9144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201896"/>
            <a:ext cx="77724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23" y="868102"/>
            <a:ext cx="8289563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7742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-215154" y="6555070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Аналитическая геометрия </a:t>
            </a:r>
            <a:r>
              <a:rPr lang="ru-RU" dirty="0">
                <a:latin typeface="Times New Roman"/>
                <a:cs typeface="Times New Roman"/>
              </a:rPr>
              <a:t>© 2013. </a:t>
            </a:r>
            <a:r>
              <a:rPr lang="ru-RU" dirty="0" err="1">
                <a:latin typeface="Times New Roman"/>
                <a:cs typeface="Times New Roman"/>
              </a:rPr>
              <a:t>Лагунова</a:t>
            </a:r>
            <a:r>
              <a:rPr lang="ru-RU" dirty="0">
                <a:latin typeface="Times New Roman"/>
                <a:cs typeface="Times New Roman"/>
              </a:rPr>
              <a:t> М.В. </a:t>
            </a:r>
            <a:r>
              <a:rPr lang="ru-RU" dirty="0" err="1" smtClean="0">
                <a:latin typeface="Times New Roman"/>
                <a:cs typeface="Times New Roman"/>
              </a:rPr>
              <a:t>ИПМиМ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cs typeface="Times New Roman"/>
              </a:rPr>
              <a:t>СПбГПУ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83676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3024" y="863590"/>
            <a:ext cx="4111826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63590"/>
            <a:ext cx="4063437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7FBE-727B-D24A-B2F7-F1C6B17C32AD}" type="datetime1">
              <a:rPr lang="ru-RU" smtClean="0"/>
              <a:t>17.06.2017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380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48367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F89B46-E882-AD4D-B512-49726B71C43E}" type="datetime1">
              <a:rPr lang="ru-RU" smtClean="0"/>
              <a:t>17.06.2017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483676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49525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5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69A4-D85B-7842-96D8-59D9CC4B44DF}" type="datetime1">
              <a:rPr lang="ru-RU" smtClean="0"/>
              <a:t>17.06.2017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77" r:id="rId4"/>
    <p:sldLayoutId id="2147483662" r:id="rId5"/>
    <p:sldLayoutId id="2147483676" r:id="rId6"/>
    <p:sldLayoutId id="2147483667" r:id="rId7"/>
    <p:sldLayoutId id="2147483672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459602"/>
            <a:ext cx="7772400" cy="1652467"/>
          </a:xfrm>
        </p:spPr>
        <p:txBody>
          <a:bodyPr>
            <a:normAutofit/>
          </a:bodyPr>
          <a:lstStyle/>
          <a:p>
            <a:pPr algn="ctr"/>
            <a:r>
              <a:rPr lang="ru-RU" sz="1400" dirty="0"/>
              <a:t>Раздел 2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800" dirty="0"/>
              <a:t>Векторная алгебра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smtClean="0"/>
              <a:t>Декартовы координаты вектора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C8D3-E9FB-D345-82B3-0787ACCF83AE}" type="datetime1">
              <a:rPr lang="ru-RU" smtClean="0"/>
              <a:t>17.06.2017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Линейные операции с векторами, заданными в координатной форме.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387386" y="6522899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38200" y="895350"/>
                <a:ext cx="1717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5350"/>
                <a:ext cx="17177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90850" y="874863"/>
                <a:ext cx="1704313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874863"/>
                <a:ext cx="1704313" cy="410305"/>
              </a:xfrm>
              <a:prstGeom prst="rect">
                <a:avLst/>
              </a:prstGeom>
              <a:blipFill rotWithShape="1">
                <a:blip r:embed="rId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87386" y="1573814"/>
                <a:ext cx="8346323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𝑎𝑥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𝑎𝑦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𝑎𝑧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𝑏𝑥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i="1" baseline="-25000">
                          <a:latin typeface="Cambria Math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i="1" baseline="-25000">
                          <a:latin typeface="Cambria Math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𝑏𝑧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6" y="1573814"/>
                <a:ext cx="8346323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10448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74098" y="2241214"/>
                <a:ext cx="3544304" cy="4103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98" y="2241214"/>
                <a:ext cx="3544304" cy="410305"/>
              </a:xfrm>
              <a:prstGeom prst="rect">
                <a:avLst/>
              </a:prstGeom>
              <a:blipFill rotWithShape="1">
                <a:blip r:embed="rId5"/>
                <a:stretch>
                  <a:fillRect t="-10294"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057775" y="895350"/>
                <a:ext cx="797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5" y="895350"/>
                <a:ext cx="7976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867274" y="2241214"/>
                <a:ext cx="223099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𝑘𝑎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𝑘𝑎𝑦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𝑘𝑎𝑧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4" y="2241214"/>
                <a:ext cx="22309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2951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/>
          <p:cNvGrpSpPr/>
          <p:nvPr/>
        </p:nvGrpSpPr>
        <p:grpSpPr>
          <a:xfrm>
            <a:off x="689657" y="3285830"/>
            <a:ext cx="4227936" cy="2799539"/>
            <a:chOff x="689657" y="3285830"/>
            <a:chExt cx="4227936" cy="2799539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689657" y="3285830"/>
              <a:ext cx="3138922" cy="2799539"/>
              <a:chOff x="1009650" y="1271327"/>
              <a:chExt cx="3138922" cy="2799539"/>
            </a:xfrm>
          </p:grpSpPr>
          <p:grpSp>
            <p:nvGrpSpPr>
              <p:cNvPr id="52" name="Группа 51"/>
              <p:cNvGrpSpPr/>
              <p:nvPr/>
            </p:nvGrpSpPr>
            <p:grpSpPr>
              <a:xfrm>
                <a:off x="1009650" y="1271327"/>
                <a:ext cx="3073423" cy="2799539"/>
                <a:chOff x="1009650" y="1271327"/>
                <a:chExt cx="3073423" cy="2799539"/>
              </a:xfrm>
            </p:grpSpPr>
            <p:cxnSp>
              <p:nvCxnSpPr>
                <p:cNvPr id="56" name="Прямая со стрелкой 55"/>
                <p:cNvCxnSpPr/>
                <p:nvPr/>
              </p:nvCxnSpPr>
              <p:spPr>
                <a:xfrm flipH="1">
                  <a:off x="1009650" y="2971800"/>
                  <a:ext cx="1353758" cy="9144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 стрелкой 56"/>
                <p:cNvCxnSpPr/>
                <p:nvPr/>
              </p:nvCxnSpPr>
              <p:spPr>
                <a:xfrm rot="16200000">
                  <a:off x="1000742" y="2415529"/>
                  <a:ext cx="2274591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/>
                <p:cNvCxnSpPr/>
                <p:nvPr/>
              </p:nvCxnSpPr>
              <p:spPr>
                <a:xfrm>
                  <a:off x="1808482" y="3133725"/>
                  <a:ext cx="2274591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Группа 58"/>
                <p:cNvGrpSpPr/>
                <p:nvPr/>
              </p:nvGrpSpPr>
              <p:grpSpPr>
                <a:xfrm>
                  <a:off x="1494157" y="1800225"/>
                  <a:ext cx="1962150" cy="1840944"/>
                  <a:chOff x="3219450" y="3810000"/>
                  <a:chExt cx="1962150" cy="1840944"/>
                </a:xfrm>
              </p:grpSpPr>
              <p:grpSp>
                <p:nvGrpSpPr>
                  <p:cNvPr id="64" name="Группа 63"/>
                  <p:cNvGrpSpPr/>
                  <p:nvPr/>
                </p:nvGrpSpPr>
                <p:grpSpPr>
                  <a:xfrm>
                    <a:off x="3219450" y="3810000"/>
                    <a:ext cx="1962150" cy="1752600"/>
                    <a:chOff x="3219450" y="3810000"/>
                    <a:chExt cx="1962150" cy="1752600"/>
                  </a:xfrm>
                </p:grpSpPr>
                <p:cxnSp>
                  <p:nvCxnSpPr>
                    <p:cNvPr id="68" name="Прямая со стрелкой 67"/>
                    <p:cNvCxnSpPr/>
                    <p:nvPr/>
                  </p:nvCxnSpPr>
                  <p:spPr>
                    <a:xfrm>
                      <a:off x="3848100" y="5143500"/>
                      <a:ext cx="13335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Прямая со стрелкой 68"/>
                    <p:cNvCxnSpPr/>
                    <p:nvPr/>
                  </p:nvCxnSpPr>
                  <p:spPr>
                    <a:xfrm rot="16200000">
                      <a:off x="3181350" y="4476750"/>
                      <a:ext cx="13335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Прямая со стрелкой 69"/>
                    <p:cNvCxnSpPr/>
                    <p:nvPr/>
                  </p:nvCxnSpPr>
                  <p:spPr>
                    <a:xfrm flipH="1">
                      <a:off x="3219450" y="5143500"/>
                      <a:ext cx="628651" cy="4191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 rot="19511097">
                        <a:off x="3533774" y="5281612"/>
                        <a:ext cx="3124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9511097">
                        <a:off x="3533774" y="5281612"/>
                        <a:ext cx="312457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l="-10256" t="-20000" r="-641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3477167" y="4089551"/>
                        <a:ext cx="370934" cy="4103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77167" y="4089551"/>
                        <a:ext cx="370934" cy="410305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375890" y="5168384"/>
                        <a:ext cx="3231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5890" y="5168384"/>
                        <a:ext cx="32316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23333" r="-26415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028364" y="3080265"/>
                      <a:ext cx="3986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𝑂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8364" y="3080265"/>
                      <a:ext cx="3986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 rot="19459095">
                      <a:off x="1126172" y="3701534"/>
                      <a:ext cx="3679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59095">
                      <a:off x="1126172" y="3701534"/>
                      <a:ext cx="367985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3711689" y="3087171"/>
                      <a:ext cx="3713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1689" y="3087171"/>
                      <a:ext cx="37138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22807" y="1271327"/>
                      <a:ext cx="353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2807" y="1271327"/>
                      <a:ext cx="35375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Прямая со стрелкой 52"/>
              <p:cNvCxnSpPr/>
              <p:nvPr/>
            </p:nvCxnSpPr>
            <p:spPr>
              <a:xfrm flipV="1">
                <a:off x="2268692" y="1919322"/>
                <a:ext cx="1879880" cy="476417"/>
              </a:xfrm>
              <a:prstGeom prst="straightConnector1">
                <a:avLst/>
              </a:prstGeom>
              <a:ln w="5715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00923" y="2152274"/>
                    <a:ext cx="1414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923" y="2152274"/>
                    <a:ext cx="1414810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 rot="20689997">
                    <a:off x="2850173" y="1842385"/>
                    <a:ext cx="37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689997">
                    <a:off x="2850173" y="1842385"/>
                    <a:ext cx="371447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22368" r="-18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35676" y="3667790"/>
                  <a:ext cx="13819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76" y="3667790"/>
                  <a:ext cx="138191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 стрелкой 49"/>
            <p:cNvCxnSpPr/>
            <p:nvPr/>
          </p:nvCxnSpPr>
          <p:spPr>
            <a:xfrm flipV="1">
              <a:off x="1802813" y="4410242"/>
              <a:ext cx="145886" cy="7379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1780930" y="3950586"/>
              <a:ext cx="1982150" cy="1197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118402" y="4266361"/>
                <a:ext cx="4842544" cy="68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02" y="4266361"/>
                <a:ext cx="4842544" cy="681790"/>
              </a:xfrm>
              <a:prstGeom prst="rect">
                <a:avLst/>
              </a:prstGeom>
              <a:blipFill rotWithShape="1">
                <a:blip r:embed="rId18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118402" y="4948151"/>
                <a:ext cx="3105402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02" y="4948151"/>
                <a:ext cx="310540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22951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5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000" dirty="0" smtClean="0"/>
              <a:t>Линейная зависимость и линейная независимость системы векторов</a:t>
            </a:r>
            <a:endParaRPr lang="ru-RU" i="1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4E18720-A961-4E9D-ABAB-9BD85AFA3C94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79512" y="1268760"/>
                <a:ext cx="878497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Система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,…,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 </a:t>
                </a:r>
                <a:r>
                  <a:rPr lang="ru-RU" sz="2400" dirty="0" smtClean="0"/>
                  <a:t>называется </a:t>
                </a:r>
                <a:r>
                  <a:rPr lang="ru-RU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линейно зависимой</a:t>
                </a:r>
                <a:r>
                  <a:rPr lang="ru-RU" sz="2400" dirty="0" smtClean="0"/>
                  <a:t>, </a:t>
                </a:r>
              </a:p>
              <a:p>
                <a:pPr hangingPunct="0"/>
                <a:r>
                  <a:rPr lang="ru-RU" sz="2400" dirty="0" smtClean="0"/>
                  <a:t>если существует такой набор чисел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одновременно не обращающихся в ноль, что справедливо равенство:</a:t>
                </a:r>
                <a:r>
                  <a:rPr lang="en-US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849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40" t="-4545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7512" y="2986065"/>
                <a:ext cx="3134641" cy="40479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512" y="2986065"/>
                <a:ext cx="3134641" cy="404791"/>
              </a:xfrm>
              <a:prstGeom prst="rect">
                <a:avLst/>
              </a:prstGeom>
              <a:blipFill rotWithShape="1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38073" y="29860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79512" y="3859560"/>
                <a:ext cx="878497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Система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,…,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 </a:t>
                </a:r>
                <a:r>
                  <a:rPr lang="ru-RU" sz="2400" dirty="0" smtClean="0"/>
                  <a:t>называется </a:t>
                </a:r>
                <a:r>
                  <a:rPr lang="ru-RU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линейно независимой</a:t>
                </a:r>
                <a:r>
                  <a:rPr lang="ru-RU" sz="2400" dirty="0" smtClean="0"/>
                  <a:t>, если равенство (1) возможно лишь при нулевых значениях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59560"/>
                <a:ext cx="878497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09" t="-4545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6373" y="5368831"/>
                <a:ext cx="5724516" cy="40479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ru-RU" b="0" i="1" dirty="0" smtClean="0">
                        <a:latin typeface="Cambria Math"/>
                      </a:rPr>
                      <m:t> </m:t>
                    </m:r>
                    <m:r>
                      <a:rPr lang="ru-RU" i="1" dirty="0"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ru-RU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…=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373" y="5368831"/>
                <a:ext cx="5724516" cy="404791"/>
              </a:xfrm>
              <a:prstGeom prst="rect">
                <a:avLst/>
              </a:prstGeom>
              <a:blipFill rotWithShape="1"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747798" y="53688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92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Примеры линейно зависимых и линейно независимых систем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0632" y="106383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088" y="1043352"/>
                <a:ext cx="80291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1043352"/>
                <a:ext cx="802912" cy="410305"/>
              </a:xfrm>
              <a:prstGeom prst="rect">
                <a:avLst/>
              </a:prstGeom>
              <a:blipFill rotWithShape="1">
                <a:blip r:embed="rId3"/>
                <a:stretch>
                  <a:fillRect t="-10448" r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1730" y="1076348"/>
                <a:ext cx="2527743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30" y="1076348"/>
                <a:ext cx="2527743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52408" y="108806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smtClean="0"/>
              <a:t>  </a:t>
            </a:r>
            <a:r>
              <a:rPr lang="ru-RU" dirty="0" smtClean="0"/>
              <a:t>линейно</a:t>
            </a:r>
            <a:r>
              <a:rPr lang="en-US" dirty="0" smtClean="0"/>
              <a:t> </a:t>
            </a:r>
            <a:r>
              <a:rPr lang="ru-RU" dirty="0" smtClean="0"/>
              <a:t>зависимая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20632" y="2213602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8088" y="2194441"/>
                <a:ext cx="194623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ru-RU" i="1" smtClean="0">
                        <a:latin typeface="Cambria Math"/>
                      </a:rPr>
                      <m:t>||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2194441"/>
                <a:ext cx="1946238" cy="410305"/>
              </a:xfrm>
              <a:prstGeom prst="rect">
                <a:avLst/>
              </a:prstGeom>
              <a:blipFill rotWithShape="1">
                <a:blip r:embed="rId5"/>
                <a:stretch>
                  <a:fillRect t="-10448" r="-940" b="-23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84325" y="2194441"/>
                <a:ext cx="227113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25" y="2194441"/>
                <a:ext cx="2271135" cy="410305"/>
              </a:xfrm>
              <a:prstGeom prst="rect">
                <a:avLst/>
              </a:prstGeom>
              <a:blipFill rotWithShape="1">
                <a:blip r:embed="rId6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11463" y="2182907"/>
                <a:ext cx="256185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3" y="2182907"/>
                <a:ext cx="2561855" cy="410305"/>
              </a:xfrm>
              <a:prstGeom prst="rect">
                <a:avLst/>
              </a:prstGeom>
              <a:blipFill rotWithShape="1">
                <a:blip r:embed="rId7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73318" y="2182907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ru-RU" dirty="0" smtClean="0"/>
              <a:t>линейно</a:t>
            </a:r>
            <a:endParaRPr lang="en-US" dirty="0" smtClean="0"/>
          </a:p>
          <a:p>
            <a:r>
              <a:rPr lang="ru-RU" dirty="0" smtClean="0"/>
              <a:t> зависимая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20632" y="329268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8088" y="3272202"/>
                <a:ext cx="232300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неколлинеарные</a:t>
                </a:r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3272202"/>
                <a:ext cx="2323008" cy="410305"/>
              </a:xfrm>
              <a:prstGeom prst="rect">
                <a:avLst/>
              </a:prstGeom>
              <a:blipFill rotWithShape="1">
                <a:blip r:embed="rId8"/>
                <a:stretch>
                  <a:fillRect t="-10448" r="-1837" b="-23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293916" y="3306634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smtClean="0"/>
              <a:t>  </a:t>
            </a:r>
            <a:r>
              <a:rPr lang="ru-RU" dirty="0" smtClean="0"/>
              <a:t>линейно</a:t>
            </a:r>
            <a:r>
              <a:rPr lang="en-US" dirty="0" smtClean="0"/>
              <a:t> </a:t>
            </a:r>
            <a:r>
              <a:rPr lang="ru-RU" dirty="0" smtClean="0"/>
              <a:t>независимая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0632" y="434043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8088" y="4319952"/>
                <a:ext cx="255582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некомпланарные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4319952"/>
                <a:ext cx="2555828" cy="410305"/>
              </a:xfrm>
              <a:prstGeom prst="rect">
                <a:avLst/>
              </a:prstGeom>
              <a:blipFill rotWithShape="1">
                <a:blip r:embed="rId9"/>
                <a:stretch>
                  <a:fillRect t="-10448" r="-1909" b="-23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293916" y="4354384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smtClean="0"/>
              <a:t>  </a:t>
            </a:r>
            <a:r>
              <a:rPr lang="ru-RU" dirty="0" smtClean="0"/>
              <a:t>линейно</a:t>
            </a:r>
            <a:r>
              <a:rPr lang="en-US" dirty="0" smtClean="0"/>
              <a:t> </a:t>
            </a:r>
            <a:r>
              <a:rPr lang="ru-RU" dirty="0" smtClean="0"/>
              <a:t>независимая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20632" y="5193268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8581" y="5662977"/>
                <a:ext cx="4666103" cy="68730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err="1" smtClean="0"/>
                  <a:t>коллинеарны</a:t>
                </a:r>
                <a:r>
                  <a:rPr lang="ru-RU" dirty="0" smtClean="0"/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&lt;=&gt;</a:t>
                </a:r>
                <a:r>
                  <a:rPr lang="en-US" dirty="0" smtClean="0"/>
                  <a:t>  </a:t>
                </a:r>
                <a:r>
                  <a:rPr lang="ru-RU" dirty="0"/>
                  <a:t>линейно</a:t>
                </a:r>
                <a:r>
                  <a:rPr lang="en-US" dirty="0"/>
                  <a:t> </a:t>
                </a:r>
                <a:r>
                  <a:rPr lang="ru-RU" dirty="0"/>
                  <a:t>зависимы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1" y="5662977"/>
                <a:ext cx="4666103" cy="687304"/>
              </a:xfrm>
              <a:prstGeom prst="rect">
                <a:avLst/>
              </a:prstGeom>
              <a:blipFill rotWithShape="1">
                <a:blip r:embed="rId10"/>
                <a:stretch>
                  <a:fillRect t="-6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6532" y="6073282"/>
                <a:ext cx="220156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компланарны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2" y="6073282"/>
                <a:ext cx="2201565" cy="410305"/>
              </a:xfrm>
              <a:prstGeom prst="rect">
                <a:avLst/>
              </a:prstGeom>
              <a:blipFill rotWithShape="1">
                <a:blip r:embed="rId11"/>
                <a:stretch>
                  <a:fillRect t="-10294" r="-1939" b="-2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24369" y="608073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r>
              <a:rPr lang="en-US" dirty="0" smtClean="0"/>
              <a:t>  </a:t>
            </a:r>
            <a:r>
              <a:rPr lang="ru-RU" dirty="0" smtClean="0"/>
              <a:t>линейно</a:t>
            </a:r>
            <a:r>
              <a:rPr lang="en-US" dirty="0" smtClean="0"/>
              <a:t> </a:t>
            </a:r>
            <a:r>
              <a:rPr lang="ru-RU" dirty="0" smtClean="0"/>
              <a:t>зависим</a:t>
            </a:r>
            <a:r>
              <a:rPr lang="ru-RU" dirty="0"/>
              <a:t>ы</a:t>
            </a:r>
          </a:p>
        </p:txBody>
      </p:sp>
      <p:sp>
        <p:nvSpPr>
          <p:cNvPr id="2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Базис векторного пространства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9512" y="763935"/>
                <a:ext cx="8784976" cy="19631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Система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,…,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 </a:t>
                </a:r>
                <a:r>
                  <a:rPr lang="ru-RU" sz="2400" dirty="0" smtClean="0"/>
                  <a:t>называется </a:t>
                </a:r>
                <a:r>
                  <a:rPr lang="ru-RU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базисом </a:t>
                </a:r>
                <a:r>
                  <a:rPr lang="ru-RU" sz="2400" dirty="0" smtClean="0"/>
                  <a:t>векторного пространства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400" dirty="0" smtClean="0"/>
                  <a:t>, если</a:t>
                </a:r>
              </a:p>
              <a:p>
                <a:pPr marL="457200" indent="-457200" hangingPunct="0">
                  <a:buAutoNum type="arabicParenR"/>
                </a:pPr>
                <a:r>
                  <a:rPr lang="ru-RU" sz="2400" dirty="0" smtClean="0"/>
                  <a:t>она линейно независимая;</a:t>
                </a:r>
              </a:p>
              <a:p>
                <a:pPr marL="457200" indent="-457200" hangingPunct="0">
                  <a:buAutoNum type="arabicParenR"/>
                </a:pPr>
                <a:r>
                  <a:rPr lang="ru-RU" sz="2400" dirty="0" smtClean="0"/>
                  <a:t>любой другой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ru-RU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можно представить в виде: </a:t>
                </a:r>
                <a:endParaRPr lang="en-US" sz="2400" dirty="0" smtClean="0"/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ru-RU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3935"/>
                <a:ext cx="8784976" cy="1963166"/>
              </a:xfrm>
              <a:prstGeom prst="rect">
                <a:avLst/>
              </a:prstGeom>
              <a:blipFill rotWithShape="1">
                <a:blip r:embed="rId2"/>
                <a:stretch>
                  <a:fillRect l="-1040" t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3744922" y="2664193"/>
            <a:ext cx="2211246" cy="1118227"/>
            <a:chOff x="2313852" y="3330127"/>
            <a:chExt cx="2211246" cy="1118227"/>
          </a:xfrm>
        </p:grpSpPr>
        <p:sp>
          <p:nvSpPr>
            <p:cNvPr id="8" name="Выноска со стрелкой вверх 7"/>
            <p:cNvSpPr/>
            <p:nvPr/>
          </p:nvSpPr>
          <p:spPr>
            <a:xfrm>
              <a:off x="2390412" y="3330127"/>
              <a:ext cx="2058123" cy="1118227"/>
            </a:xfrm>
            <a:prstGeom prst="upArrow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13852" y="3802023"/>
              <a:ext cx="22112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разложение вектора</a:t>
              </a:r>
            </a:p>
            <a:p>
              <a:pPr algn="ctr"/>
              <a:r>
                <a:rPr lang="ru-RU" dirty="0" smtClean="0"/>
                <a:t> по базису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1" y="3890931"/>
                <a:ext cx="681827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̶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координаты вектора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 smtClean="0"/>
                  <a:t> в базисе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,…, 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3890931"/>
                <a:ext cx="6818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" t="-22581" b="-30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9512" y="4418052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787384"/>
            <a:ext cx="6263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Координаты в базисе определяются единственным образом.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5183148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78030" y="5546646"/>
                <a:ext cx="3120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" y="5546646"/>
                <a:ext cx="3120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91053" y="5915978"/>
                <a:ext cx="3032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3" y="5915978"/>
                <a:ext cx="30327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Стрелка вправо 15"/>
          <p:cNvSpPr/>
          <p:nvPr/>
        </p:nvSpPr>
        <p:spPr>
          <a:xfrm>
            <a:off x="3280819" y="5731312"/>
            <a:ext cx="499662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594235" y="5477332"/>
                <a:ext cx="5370253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  <m:groupChr>
                        <m:groupChrPr>
                          <m:chr m:val="⇒"/>
                          <m:vertJc m:val="bot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"/>
                                </m:rPr>
                                <a:rPr lang="ru-RU" b="0" i="1" smtClean="0">
                                  <a:latin typeface="Cambria Math"/>
                                </a:rPr>
                                <m:t>л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ин.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независ.</m:t>
                              </m:r>
                            </m:e>
                          </m:eqAr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35" y="5477332"/>
                <a:ext cx="5370253" cy="8772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853461" y="6174283"/>
            <a:ext cx="222053" cy="2220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Размерность векторного пространства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225" y="876300"/>
            <a:ext cx="11384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81150" y="737800"/>
            <a:ext cx="642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cs typeface="Times New Roman" panose="02020603050405020304" pitchFamily="18" charset="0"/>
              </a:rPr>
              <a:t>множество коллинеарных векторов (множество векторов, 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лежащих на одной прямой).</a:t>
            </a:r>
            <a:endParaRPr lang="ru-RU" dirty="0">
              <a:cs typeface="Times New Roman" panose="02020603050405020304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011428" y="1329809"/>
            <a:ext cx="4276725" cy="772001"/>
            <a:chOff x="1047750" y="1514475"/>
            <a:chExt cx="4276725" cy="772001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047750" y="1514475"/>
              <a:ext cx="4276725" cy="600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2314575" y="1814512"/>
              <a:ext cx="871537" cy="1190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21149086">
                  <a:off x="2527012" y="1917144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9086">
                  <a:off x="2527012" y="1917144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276223" y="2151016"/>
            <a:ext cx="11384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16265" y="2017665"/>
            <a:ext cx="671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cs typeface="Times New Roman" panose="02020603050405020304" pitchFamily="18" charset="0"/>
              </a:rPr>
              <a:t>множество компланарных векторов (множество векторов, 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лежащих в одной плоскости).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24475" y="1288881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Базис – любой ненулевой вектор,</a:t>
            </a:r>
          </a:p>
          <a:p>
            <a:r>
              <a:rPr lang="ru-RU" dirty="0" smtClean="0"/>
              <a:t>лежащий на этой прямой.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513559" y="2671766"/>
            <a:ext cx="4093156" cy="1305014"/>
            <a:chOff x="845451" y="2960431"/>
            <a:chExt cx="4093156" cy="1305014"/>
          </a:xfrm>
        </p:grpSpPr>
        <p:sp>
          <p:nvSpPr>
            <p:cNvPr id="18" name="Параллелограмм 17"/>
            <p:cNvSpPr/>
            <p:nvPr/>
          </p:nvSpPr>
          <p:spPr>
            <a:xfrm>
              <a:off x="845451" y="2960431"/>
              <a:ext cx="4093156" cy="1305014"/>
            </a:xfrm>
            <a:prstGeom prst="parallelogram">
              <a:avLst>
                <a:gd name="adj" fmla="val 8485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2124370" y="3765857"/>
              <a:ext cx="871537" cy="471964"/>
              <a:chOff x="2314575" y="1814512"/>
              <a:chExt cx="871537" cy="471964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2314575" y="1814512"/>
                <a:ext cx="871537" cy="1190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 rot="21149086">
                    <a:off x="2527012" y="1917144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49086">
                    <a:off x="2527012" y="1917144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Прямая со стрелкой 19"/>
            <p:cNvCxnSpPr/>
            <p:nvPr/>
          </p:nvCxnSpPr>
          <p:spPr>
            <a:xfrm flipV="1">
              <a:off x="2124370" y="3152775"/>
              <a:ext cx="681333" cy="7321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 rot="18753602">
                  <a:off x="2085944" y="3215635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53602">
                  <a:off x="2085944" y="3215635"/>
                  <a:ext cx="451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4795395" y="2750622"/>
            <a:ext cx="3759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Базис – любые два неколлинеарных</a:t>
            </a:r>
          </a:p>
          <a:p>
            <a:r>
              <a:rPr lang="ru-RU" dirty="0" smtClean="0"/>
              <a:t>вектора, лежащих в этой плоскости.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76221" y="4103132"/>
            <a:ext cx="11384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6265" y="4120039"/>
            <a:ext cx="466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cs typeface="Times New Roman" panose="02020603050405020304" pitchFamily="18" charset="0"/>
              </a:rPr>
              <a:t>множество всех векторов в пространстве.</a:t>
            </a:r>
            <a:endParaRPr lang="ru-RU" dirty="0">
              <a:cs typeface="Times New Roman" panose="02020603050405020304" pitchFamily="18" charset="0"/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1198360" y="4568342"/>
            <a:ext cx="1568640" cy="1085046"/>
            <a:chOff x="1095375" y="5228926"/>
            <a:chExt cx="1568640" cy="1085046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1792478" y="5842008"/>
              <a:ext cx="871537" cy="471964"/>
              <a:chOff x="2314575" y="1814512"/>
              <a:chExt cx="871537" cy="471964"/>
            </a:xfrm>
          </p:grpSpPr>
          <p:cxnSp>
            <p:nvCxnSpPr>
              <p:cNvPr id="37" name="Прямая со стрелкой 36"/>
              <p:cNvCxnSpPr/>
              <p:nvPr/>
            </p:nvCxnSpPr>
            <p:spPr>
              <a:xfrm flipV="1">
                <a:off x="2314575" y="1814512"/>
                <a:ext cx="871537" cy="1190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 rot="21149086">
                    <a:off x="2527012" y="1917144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49086">
                    <a:off x="2527012" y="1917144"/>
                    <a:ext cx="44666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Прямая со стрелкой 34"/>
            <p:cNvCxnSpPr/>
            <p:nvPr/>
          </p:nvCxnSpPr>
          <p:spPr>
            <a:xfrm flipV="1">
              <a:off x="1792478" y="5228926"/>
              <a:ext cx="681333" cy="7321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8753602">
                  <a:off x="1754052" y="5291786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53602">
                  <a:off x="1754052" y="5291786"/>
                  <a:ext cx="45198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Прямая со стрелкой 39"/>
            <p:cNvCxnSpPr/>
            <p:nvPr/>
          </p:nvCxnSpPr>
          <p:spPr>
            <a:xfrm flipH="1" flipV="1">
              <a:off x="1095375" y="5424912"/>
              <a:ext cx="744728" cy="5294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2838">
                  <a:off x="1241748" y="5667576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2838">
                  <a:off x="1241748" y="5667576"/>
                  <a:ext cx="45198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4440435" y="4489371"/>
            <a:ext cx="389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Базис – любые три некомпланарных</a:t>
            </a:r>
          </a:p>
          <a:p>
            <a:r>
              <a:rPr lang="ru-RU" dirty="0" smtClean="0"/>
              <a:t>вектора.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52425" y="5781675"/>
            <a:ext cx="546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векторов в базисе называется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размерностью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5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2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базисов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981075"/>
            <a:ext cx="75616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Базис называется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нормированным</a:t>
            </a:r>
            <a:r>
              <a:rPr lang="ru-RU" dirty="0" smtClean="0"/>
              <a:t>, если длины входящих в него векторов </a:t>
            </a:r>
          </a:p>
          <a:p>
            <a:r>
              <a:rPr lang="ru-RU" dirty="0" smtClean="0"/>
              <a:t>равны единице.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2019300"/>
            <a:ext cx="761695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Базис называется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ортогональным</a:t>
            </a:r>
            <a:r>
              <a:rPr lang="ru-RU" dirty="0" smtClean="0"/>
              <a:t>, если входящие в него векторы попарно </a:t>
            </a:r>
          </a:p>
          <a:p>
            <a:r>
              <a:rPr lang="ru-RU" dirty="0" smtClean="0"/>
              <a:t>ортогональны (перпендикулярны).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3061216"/>
            <a:ext cx="74907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Ортогональный нормированный базис называется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ортонормированным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219450" y="3810000"/>
            <a:ext cx="1962150" cy="1840944"/>
            <a:chOff x="3219450" y="3810000"/>
            <a:chExt cx="1962150" cy="1840944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3219450" y="3810000"/>
              <a:ext cx="1962150" cy="1752600"/>
              <a:chOff x="3219450" y="3810000"/>
              <a:chExt cx="1962150" cy="1752600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>
                <a:off x="3848100" y="5143500"/>
                <a:ext cx="1333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rot="16200000">
                <a:off x="3181350" y="4476750"/>
                <a:ext cx="1333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3219450" y="5143500"/>
                <a:ext cx="628651" cy="4191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rot="19511097">
                  <a:off x="3533774" y="5281612"/>
                  <a:ext cx="312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11097">
                  <a:off x="3533774" y="5281612"/>
                  <a:ext cx="31245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974" t="-21250" r="-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477167" y="4089551"/>
                  <a:ext cx="370934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167" y="4089551"/>
                  <a:ext cx="370934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375890" y="5168384"/>
                  <a:ext cx="323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890" y="5168384"/>
                  <a:ext cx="32316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3333" r="-24528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79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Прямоугольная декартова система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79482" y="1595257"/>
                <a:ext cx="2460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начало координат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2" y="1595257"/>
                <a:ext cx="246016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7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79482" y="1988357"/>
                <a:ext cx="206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ось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абсцисс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2" y="1988357"/>
                <a:ext cx="20659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9836" r="-2950" b="-3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9482" y="2340202"/>
                <a:ext cx="21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𝑂𝑦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ось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ординат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2" y="2340202"/>
                <a:ext cx="21285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73" t="-10000" r="-229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9482" y="2710933"/>
                <a:ext cx="2199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𝑂𝑧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ось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аппликат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82" y="2710933"/>
                <a:ext cx="219989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0000" r="-221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/>
          <p:cNvGrpSpPr/>
          <p:nvPr/>
        </p:nvGrpSpPr>
        <p:grpSpPr>
          <a:xfrm>
            <a:off x="1009650" y="938391"/>
            <a:ext cx="3073423" cy="3132475"/>
            <a:chOff x="1009650" y="938391"/>
            <a:chExt cx="3073423" cy="3132475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009650" y="1271327"/>
              <a:ext cx="3073423" cy="2799539"/>
              <a:chOff x="1009650" y="1271327"/>
              <a:chExt cx="3073423" cy="2799539"/>
            </a:xfrm>
          </p:grpSpPr>
          <p:cxnSp>
            <p:nvCxnSpPr>
              <p:cNvPr id="19" name="Прямая со стрелкой 18"/>
              <p:cNvCxnSpPr/>
              <p:nvPr/>
            </p:nvCxnSpPr>
            <p:spPr>
              <a:xfrm flipH="1">
                <a:off x="1009650" y="2971800"/>
                <a:ext cx="1353758" cy="914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rot="16200000">
                <a:off x="1000742" y="2415529"/>
                <a:ext cx="227459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1808482" y="3133725"/>
                <a:ext cx="227459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Группа 3"/>
              <p:cNvGrpSpPr/>
              <p:nvPr/>
            </p:nvGrpSpPr>
            <p:grpSpPr>
              <a:xfrm>
                <a:off x="1494157" y="1800225"/>
                <a:ext cx="1962150" cy="1840944"/>
                <a:chOff x="3219450" y="3810000"/>
                <a:chExt cx="1962150" cy="1840944"/>
              </a:xfrm>
            </p:grpSpPr>
            <p:grpSp>
              <p:nvGrpSpPr>
                <p:cNvPr id="5" name="Группа 4"/>
                <p:cNvGrpSpPr/>
                <p:nvPr/>
              </p:nvGrpSpPr>
              <p:grpSpPr>
                <a:xfrm>
                  <a:off x="3219450" y="3810000"/>
                  <a:ext cx="1962150" cy="1752600"/>
                  <a:chOff x="3219450" y="3810000"/>
                  <a:chExt cx="1962150" cy="1752600"/>
                </a:xfrm>
              </p:grpSpPr>
              <p:cxnSp>
                <p:nvCxnSpPr>
                  <p:cNvPr id="9" name="Прямая со стрелкой 8"/>
                  <p:cNvCxnSpPr/>
                  <p:nvPr/>
                </p:nvCxnSpPr>
                <p:spPr>
                  <a:xfrm>
                    <a:off x="3848100" y="5143500"/>
                    <a:ext cx="13335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Прямая со стрелкой 9"/>
                  <p:cNvCxnSpPr/>
                  <p:nvPr/>
                </p:nvCxnSpPr>
                <p:spPr>
                  <a:xfrm rot="16200000">
                    <a:off x="3181350" y="4476750"/>
                    <a:ext cx="13335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Прямая со стрелкой 10"/>
                  <p:cNvCxnSpPr/>
                  <p:nvPr/>
                </p:nvCxnSpPr>
                <p:spPr>
                  <a:xfrm flipH="1">
                    <a:off x="3219450" y="5143500"/>
                    <a:ext cx="628651" cy="41910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 rot="19511097">
                      <a:off x="3533774" y="5281612"/>
                      <a:ext cx="3124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511097">
                      <a:off x="3533774" y="5281612"/>
                      <a:ext cx="312457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8974" t="-21250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3477167" y="4089551"/>
                      <a:ext cx="370934" cy="4103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7167" y="4089551"/>
                      <a:ext cx="370934" cy="41030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375890" y="5168384"/>
                      <a:ext cx="3231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5890" y="5168384"/>
                      <a:ext cx="32316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22951" r="-24528"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28364" y="3080265"/>
                    <a:ext cx="3986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8364" y="3080265"/>
                    <a:ext cx="398699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9459095">
                    <a:off x="1126172" y="370153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59095">
                    <a:off x="1126172" y="3701534"/>
                    <a:ext cx="36798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711689" y="308717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1689" y="3087171"/>
                    <a:ext cx="3713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122807" y="1271327"/>
                    <a:ext cx="3537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807" y="1271327"/>
                    <a:ext cx="353751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Прямая со стрелкой 27"/>
            <p:cNvCxnSpPr/>
            <p:nvPr/>
          </p:nvCxnSpPr>
          <p:spPr>
            <a:xfrm flipV="1">
              <a:off x="2150115" y="938391"/>
              <a:ext cx="953636" cy="217170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070625" y="938391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625" y="938391"/>
                  <a:ext cx="38568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17761861">
                  <a:off x="2670588" y="1813344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61861">
                  <a:off x="2670588" y="1813344"/>
                  <a:ext cx="37144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843" t="-24390" r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72972" y="4123676"/>
                <a:ext cx="5420202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dirty="0" smtClean="0"/>
                  <a:t>разложение по базису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972" y="4123676"/>
                <a:ext cx="5420202" cy="43858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372972" y="4715178"/>
                <a:ext cx="481163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декартовы координаты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972" y="4715178"/>
                <a:ext cx="4811638" cy="391261"/>
              </a:xfrm>
              <a:prstGeom prst="rect">
                <a:avLst/>
              </a:prstGeom>
              <a:blipFill rotWithShape="1">
                <a:blip r:embed="rId16"/>
                <a:stretch>
                  <a:fillRect t="-20000" r="-2911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72972" y="5342876"/>
                <a:ext cx="1775551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972" y="5342876"/>
                <a:ext cx="1775551" cy="411010"/>
              </a:xfrm>
              <a:prstGeom prst="rect">
                <a:avLst/>
              </a:prstGeom>
              <a:blipFill rotWithShape="1">
                <a:blip r:embed="rId17"/>
                <a:stretch>
                  <a:fillRect t="-14706" b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411907" y="5782317"/>
                <a:ext cx="3410164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𝑂𝐴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радиус-вектор точки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07" y="5782317"/>
                <a:ext cx="3410164" cy="404791"/>
              </a:xfrm>
              <a:prstGeom prst="rect">
                <a:avLst/>
              </a:prstGeom>
              <a:blipFill rotWithShape="1">
                <a:blip r:embed="rId18"/>
                <a:stretch>
                  <a:fillRect t="-12121" r="-894"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11907" y="6105525"/>
                <a:ext cx="5597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Координаты точки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dirty="0" smtClean="0"/>
                  <a:t>координаты ее радиус-вектора.</a:t>
                </a:r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907" y="6105525"/>
                <a:ext cx="5597430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980" t="-8333" r="-21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7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Проекция вектора на ось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387386" y="6522899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387386" y="553282"/>
            <a:ext cx="3359352" cy="1893333"/>
            <a:chOff x="403023" y="714374"/>
            <a:chExt cx="3359352" cy="1893333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403023" y="981075"/>
              <a:ext cx="3359352" cy="1476375"/>
              <a:chOff x="403023" y="981075"/>
              <a:chExt cx="3359352" cy="1476375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 flipV="1">
                <a:off x="403023" y="1628775"/>
                <a:ext cx="3359352" cy="82867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714375" y="981075"/>
                <a:ext cx="1743075" cy="4000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714374" y="981075"/>
                <a:ext cx="409575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395538" y="1381125"/>
                <a:ext cx="61912" cy="557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1071563" y="2085975"/>
                <a:ext cx="147637" cy="38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1219200" y="2085975"/>
                <a:ext cx="381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 flipV="1">
                <a:off x="2408635" y="1766888"/>
                <a:ext cx="140494" cy="38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 flipH="1">
                <a:off x="2521744" y="1766888"/>
                <a:ext cx="23814" cy="16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90597" y="1709499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597" y="1709499"/>
                  <a:ext cx="31701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21533" y="714374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33" y="714374"/>
                  <a:ext cx="3856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280847" y="1083706"/>
                  <a:ext cx="396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847" y="1083706"/>
                  <a:ext cx="39607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50188" y="2238375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88" y="2238375"/>
                  <a:ext cx="4427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84054" y="1950482"/>
                  <a:ext cx="449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054" y="1950482"/>
                  <a:ext cx="44916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Прямая со стрелкой 34"/>
            <p:cNvCxnSpPr/>
            <p:nvPr/>
          </p:nvCxnSpPr>
          <p:spPr>
            <a:xfrm flipV="1">
              <a:off x="2758565" y="1688306"/>
              <a:ext cx="734729" cy="18957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20798096">
                  <a:off x="2947708" y="1765815"/>
                  <a:ext cx="356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98096">
                  <a:off x="2947708" y="1765815"/>
                  <a:ext cx="3564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3288" r="-19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Прямая со стрелкой 43"/>
            <p:cNvCxnSpPr>
              <a:endCxn id="33" idx="0"/>
            </p:cNvCxnSpPr>
            <p:nvPr/>
          </p:nvCxnSpPr>
          <p:spPr>
            <a:xfrm flipV="1">
              <a:off x="1123949" y="1950482"/>
              <a:ext cx="1284686" cy="32599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9181" y="1218074"/>
                <a:ext cx="4237763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векторная проекция </a:t>
                </a:r>
                <a:r>
                  <a:rPr lang="ru-RU" dirty="0" smtClean="0"/>
                  <a:t>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81" y="1218074"/>
                <a:ext cx="4237763" cy="425822"/>
              </a:xfrm>
              <a:prstGeom prst="rect">
                <a:avLst/>
              </a:prstGeom>
              <a:blipFill rotWithShape="1">
                <a:blip r:embed="rId8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93966" y="2261949"/>
                <a:ext cx="7150034" cy="107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Скалярная </a:t>
                </a:r>
                <a:r>
                  <a:rPr lang="ru-RU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проекция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(проекция) </a:t>
                </a:r>
                <a:r>
                  <a:rPr lang="ru-RU" dirty="0" smtClean="0"/>
                  <a:t>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ru-RU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пр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</a:p>
              <a:p>
                <a:pPr algn="ctr"/>
                <a:r>
                  <a:rPr lang="ru-RU" dirty="0" smtClean="0"/>
                  <a:t>+, 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ru-RU" i="1" smtClean="0">
                        <a:latin typeface="Cambria Math"/>
                        <a:ea typeface="Cambria Math"/>
                      </a:rPr>
                      <m:t>↑↑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algn="ctr"/>
                <a:r>
                  <a:rPr lang="ru-RU" dirty="0" smtClean="0"/>
                  <a:t> ̶ , 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ru-RU" i="1">
                        <a:latin typeface="Cambria Math"/>
                        <a:ea typeface="Cambria Math"/>
                      </a:rPr>
                      <m:t>↑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↓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66" y="2261949"/>
                <a:ext cx="7150034" cy="1071768"/>
              </a:xfrm>
              <a:prstGeom prst="rect">
                <a:avLst/>
              </a:prstGeom>
              <a:blipFill rotWithShape="1">
                <a:blip r:embed="rId9"/>
                <a:stretch>
                  <a:fillRect l="-767" t="-4545" b="-8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57105" y="3354315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70275" y="3354315"/>
                <a:ext cx="3176191" cy="404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пр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ru-RU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ru-R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75" y="3354315"/>
                <a:ext cx="3176191" cy="404406"/>
              </a:xfrm>
              <a:prstGeom prst="rect">
                <a:avLst/>
              </a:prstGeom>
              <a:blipFill rotWithShape="1">
                <a:blip r:embed="rId10"/>
                <a:stretch>
                  <a:fillRect t="-11940" r="-13628" b="-223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29077" y="3832741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21384029">
                <a:off x="489713" y="5334477"/>
                <a:ext cx="963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4029">
                <a:off x="489713" y="5334477"/>
                <a:ext cx="96302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Группа 62"/>
          <p:cNvGrpSpPr/>
          <p:nvPr/>
        </p:nvGrpSpPr>
        <p:grpSpPr>
          <a:xfrm>
            <a:off x="43325" y="4202073"/>
            <a:ext cx="1626666" cy="1177411"/>
            <a:chOff x="101337" y="4851915"/>
            <a:chExt cx="1626666" cy="1177411"/>
          </a:xfrm>
        </p:grpSpPr>
        <p:sp>
          <p:nvSpPr>
            <p:cNvPr id="53" name="TextBox 52"/>
            <p:cNvSpPr txBox="1"/>
            <p:nvPr/>
          </p:nvSpPr>
          <p:spPr>
            <a:xfrm>
              <a:off x="101337" y="4851916"/>
              <a:ext cx="3016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99446" y="4851915"/>
                  <a:ext cx="543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ru-RU" u="sng" dirty="0" smtClean="0"/>
                    <a:t>|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</m:acc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46" y="4851915"/>
                  <a:ext cx="54322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2951" r="-53933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Прямая со стрелкой 55"/>
            <p:cNvCxnSpPr/>
            <p:nvPr/>
          </p:nvCxnSpPr>
          <p:spPr>
            <a:xfrm flipV="1">
              <a:off x="403023" y="5937546"/>
              <a:ext cx="1324980" cy="917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flipH="1" flipV="1">
              <a:off x="882252" y="5237816"/>
              <a:ext cx="73818" cy="746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29235" y="5110162"/>
                  <a:ext cx="396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35" y="5110162"/>
                  <a:ext cx="39607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549754" y="4275654"/>
                <a:ext cx="1237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54" y="4275654"/>
                <a:ext cx="123732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80276" y="5743204"/>
                <a:ext cx="1993110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6" y="5743204"/>
                <a:ext cx="1993110" cy="5629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Прямая соединительная линия 67"/>
          <p:cNvCxnSpPr/>
          <p:nvPr/>
        </p:nvCxnSpPr>
        <p:spPr>
          <a:xfrm>
            <a:off x="2796302" y="4249628"/>
            <a:ext cx="0" cy="2056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804478" y="5822488"/>
                <a:ext cx="2740045" cy="427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пр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78" y="5822488"/>
                <a:ext cx="2740045" cy="427874"/>
              </a:xfrm>
              <a:prstGeom prst="rect">
                <a:avLst/>
              </a:prstGeom>
              <a:blipFill rotWithShape="1">
                <a:blip r:embed="rId16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Группа 91"/>
          <p:cNvGrpSpPr/>
          <p:nvPr/>
        </p:nvGrpSpPr>
        <p:grpSpPr>
          <a:xfrm>
            <a:off x="3109180" y="4105252"/>
            <a:ext cx="1592677" cy="1522381"/>
            <a:chOff x="3109180" y="4105252"/>
            <a:chExt cx="1592677" cy="1522381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3109180" y="4202074"/>
              <a:ext cx="1397800" cy="1425559"/>
              <a:chOff x="3506394" y="4906556"/>
              <a:chExt cx="1397800" cy="1425559"/>
            </a:xfrm>
          </p:grpSpPr>
          <p:sp>
            <p:nvSpPr>
              <p:cNvPr id="82" name="Дуга 81"/>
              <p:cNvSpPr/>
              <p:nvPr/>
            </p:nvSpPr>
            <p:spPr>
              <a:xfrm>
                <a:off x="4081670" y="5891987"/>
                <a:ext cx="247511" cy="26219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8" name="Прямая соединительная линия 77"/>
              <p:cNvCxnSpPr/>
              <p:nvPr/>
            </p:nvCxnSpPr>
            <p:spPr>
              <a:xfrm>
                <a:off x="4403460" y="5519143"/>
                <a:ext cx="49477" cy="50554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Группа 68"/>
              <p:cNvGrpSpPr/>
              <p:nvPr/>
            </p:nvGrpSpPr>
            <p:grpSpPr>
              <a:xfrm>
                <a:off x="3506394" y="4906556"/>
                <a:ext cx="1397800" cy="1165632"/>
                <a:chOff x="330203" y="4866907"/>
                <a:chExt cx="1397800" cy="1165632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330203" y="4866907"/>
                  <a:ext cx="301686" cy="36933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2</a:t>
                  </a:r>
                  <a:endParaRPr lang="ru-RU" dirty="0"/>
                </a:p>
              </p:txBody>
            </p:sp>
            <p:cxnSp>
              <p:nvCxnSpPr>
                <p:cNvPr id="72" name="Прямая со стрелкой 71"/>
                <p:cNvCxnSpPr/>
                <p:nvPr/>
              </p:nvCxnSpPr>
              <p:spPr>
                <a:xfrm flipV="1">
                  <a:off x="638572" y="5937547"/>
                  <a:ext cx="1089431" cy="9499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/>
                <p:cNvCxnSpPr/>
                <p:nvPr/>
              </p:nvCxnSpPr>
              <p:spPr>
                <a:xfrm flipV="1">
                  <a:off x="941757" y="5459669"/>
                  <a:ext cx="310250" cy="53000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954955" y="5217914"/>
                      <a:ext cx="396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955" y="5217914"/>
                      <a:ext cx="396070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 rot="21384029">
                    <a:off x="3909652" y="5962783"/>
                    <a:ext cx="8155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4029">
                    <a:off x="3909652" y="5962783"/>
                    <a:ext cx="81554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631115" y="4105252"/>
                  <a:ext cx="1070742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115" y="4105252"/>
                  <a:ext cx="1070742" cy="56297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711259" y="5103814"/>
                  <a:ext cx="3274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259" y="5103814"/>
                  <a:ext cx="32746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Группа 109"/>
          <p:cNvGrpSpPr/>
          <p:nvPr/>
        </p:nvGrpSpPr>
        <p:grpSpPr>
          <a:xfrm>
            <a:off x="5809180" y="4034444"/>
            <a:ext cx="2921346" cy="2215918"/>
            <a:chOff x="5824318" y="4053470"/>
            <a:chExt cx="2921346" cy="2215918"/>
          </a:xfrm>
        </p:grpSpPr>
        <p:cxnSp>
          <p:nvCxnSpPr>
            <p:cNvPr id="93" name="Прямая соединительная линия 92"/>
            <p:cNvCxnSpPr/>
            <p:nvPr/>
          </p:nvCxnSpPr>
          <p:spPr>
            <a:xfrm>
              <a:off x="5824318" y="4212837"/>
              <a:ext cx="0" cy="20565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832494" y="5785697"/>
                  <a:ext cx="2913170" cy="427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пр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494" y="5785697"/>
                  <a:ext cx="2913170" cy="42787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571" b="-28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Группа 94"/>
            <p:cNvGrpSpPr/>
            <p:nvPr/>
          </p:nvGrpSpPr>
          <p:grpSpPr>
            <a:xfrm>
              <a:off x="6009755" y="4053470"/>
              <a:ext cx="1729236" cy="1536074"/>
              <a:chOff x="2972621" y="4105252"/>
              <a:chExt cx="1729236" cy="1536074"/>
            </a:xfrm>
          </p:grpSpPr>
          <p:grpSp>
            <p:nvGrpSpPr>
              <p:cNvPr id="96" name="Группа 95"/>
              <p:cNvGrpSpPr/>
              <p:nvPr/>
            </p:nvGrpSpPr>
            <p:grpSpPr>
              <a:xfrm>
                <a:off x="2972621" y="4202074"/>
                <a:ext cx="1534359" cy="1439252"/>
                <a:chOff x="3369835" y="4906556"/>
                <a:chExt cx="1534359" cy="1439252"/>
              </a:xfrm>
            </p:grpSpPr>
            <p:sp>
              <p:nvSpPr>
                <p:cNvPr id="99" name="Дуга 98"/>
                <p:cNvSpPr/>
                <p:nvPr/>
              </p:nvSpPr>
              <p:spPr>
                <a:xfrm>
                  <a:off x="3787041" y="5897880"/>
                  <a:ext cx="482576" cy="262195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>
                  <a:off x="3667330" y="5567848"/>
                  <a:ext cx="49477" cy="50554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Группа 100"/>
                <p:cNvGrpSpPr/>
                <p:nvPr/>
              </p:nvGrpSpPr>
              <p:grpSpPr>
                <a:xfrm>
                  <a:off x="3369835" y="4906556"/>
                  <a:ext cx="1534359" cy="1202423"/>
                  <a:chOff x="193644" y="4866907"/>
                  <a:chExt cx="1534359" cy="1202423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30203" y="4866907"/>
                    <a:ext cx="301686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ru-RU" dirty="0"/>
                  </a:p>
                </p:txBody>
              </p:sp>
              <p:cxnSp>
                <p:nvCxnSpPr>
                  <p:cNvPr id="104" name="Прямая со стрелкой 103"/>
                  <p:cNvCxnSpPr/>
                  <p:nvPr/>
                </p:nvCxnSpPr>
                <p:spPr>
                  <a:xfrm flipV="1">
                    <a:off x="250907" y="5937547"/>
                    <a:ext cx="1477096" cy="13178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/>
                  <p:nvPr/>
                </p:nvCxnSpPr>
                <p:spPr>
                  <a:xfrm flipH="1" flipV="1">
                    <a:off x="481046" y="5496460"/>
                    <a:ext cx="460711" cy="49321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193644" y="5333060"/>
                        <a:ext cx="3960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644" y="5333060"/>
                        <a:ext cx="396070" cy="369332"/>
                      </a:xfrm>
                      <a:prstGeom prst="rect">
                        <a:avLst/>
                      </a:prstGeom>
                      <a:blipFill rotWithShape="1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 rot="21384029">
                      <a:off x="3954748" y="5976476"/>
                      <a:ext cx="5013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384029">
                      <a:off x="3954748" y="5976476"/>
                      <a:ext cx="501355" cy="369332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631115" y="4105252"/>
                    <a:ext cx="1070742" cy="562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1115" y="4105252"/>
                    <a:ext cx="1070742" cy="56297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560707" y="5028775"/>
                    <a:ext cx="5092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2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ru-RU" sz="1200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707" y="5028775"/>
                    <a:ext cx="509282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148680" y="5273062"/>
                  <a:ext cx="449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80" y="5273062"/>
                  <a:ext cx="449161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Прямоугольник 110"/>
          <p:cNvSpPr/>
          <p:nvPr/>
        </p:nvSpPr>
        <p:spPr>
          <a:xfrm>
            <a:off x="8734031" y="6194545"/>
            <a:ext cx="222053" cy="2220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и направление вектора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387386" y="6522899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0025" y="786884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0648" y="786884"/>
                <a:ext cx="6697090" cy="102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Координаты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базисе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совпадают с проекциями </a:t>
                </a:r>
              </a:p>
              <a:p>
                <a:r>
                  <a:rPr lang="ru-RU" dirty="0" smtClean="0"/>
                  <a:t>этого вектора на координатные оси, то есть</a:t>
                </a:r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пр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пр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пр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48" y="786884"/>
                <a:ext cx="6697090" cy="1027654"/>
              </a:xfrm>
              <a:prstGeom prst="rect">
                <a:avLst/>
              </a:prstGeom>
              <a:blipFill rotWithShape="1">
                <a:blip r:embed="rId2"/>
                <a:stretch>
                  <a:fillRect l="-728" t="-3550" b="-47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3645" y="165515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 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234696" y="1932185"/>
            <a:ext cx="2685369" cy="2704527"/>
            <a:chOff x="743540" y="2531293"/>
            <a:chExt cx="2685369" cy="2704527"/>
          </a:xfrm>
        </p:grpSpPr>
        <p:cxnSp>
          <p:nvCxnSpPr>
            <p:cNvPr id="24" name="Прямая со стрелкой 23"/>
            <p:cNvCxnSpPr/>
            <p:nvPr/>
          </p:nvCxnSpPr>
          <p:spPr>
            <a:xfrm flipH="1">
              <a:off x="743540" y="4284574"/>
              <a:ext cx="1250053" cy="809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 flipH="1" flipV="1">
              <a:off x="1661661" y="2900625"/>
              <a:ext cx="1" cy="1600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1661662" y="4492487"/>
              <a:ext cx="149268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flipH="1">
              <a:off x="1062038" y="4500825"/>
              <a:ext cx="599623" cy="3838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V="1">
              <a:off x="1661661" y="2571750"/>
              <a:ext cx="0" cy="2385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348698" y="4484149"/>
              <a:ext cx="2037440" cy="16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1348698" y="3865603"/>
              <a:ext cx="976826" cy="1039179"/>
              <a:chOff x="3219450" y="3764509"/>
              <a:chExt cx="1962150" cy="2255933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3219450" y="3810000"/>
                <a:ext cx="1962150" cy="1752600"/>
                <a:chOff x="3219450" y="3810000"/>
                <a:chExt cx="1962150" cy="1752600"/>
              </a:xfrm>
            </p:grpSpPr>
            <p:cxnSp>
              <p:nvCxnSpPr>
                <p:cNvPr id="13" name="Прямая со стрелкой 12"/>
                <p:cNvCxnSpPr/>
                <p:nvPr/>
              </p:nvCxnSpPr>
              <p:spPr>
                <a:xfrm>
                  <a:off x="3848100" y="5143500"/>
                  <a:ext cx="13335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/>
                <p:cNvCxnSpPr/>
                <p:nvPr/>
              </p:nvCxnSpPr>
              <p:spPr>
                <a:xfrm rot="16200000">
                  <a:off x="3181350" y="4476750"/>
                  <a:ext cx="13335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/>
                <p:cNvCxnSpPr/>
                <p:nvPr/>
              </p:nvCxnSpPr>
              <p:spPr>
                <a:xfrm flipH="1">
                  <a:off x="3219450" y="5143500"/>
                  <a:ext cx="628651" cy="4191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 rot="19511097">
                    <a:off x="3250804" y="5352295"/>
                    <a:ext cx="565939" cy="668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ru-RU" sz="1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511097">
                    <a:off x="3250804" y="5352295"/>
                    <a:ext cx="565939" cy="66814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82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310601" y="3764509"/>
                    <a:ext cx="661638" cy="7373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ru-RU" sz="1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0601" y="3764509"/>
                    <a:ext cx="661638" cy="73732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348839" y="5107298"/>
                    <a:ext cx="583712" cy="668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ru-RU" sz="1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8839" y="5107298"/>
                    <a:ext cx="583712" cy="6681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765" r="-8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Прямая со стрелкой 16"/>
            <p:cNvCxnSpPr/>
            <p:nvPr/>
          </p:nvCxnSpPr>
          <p:spPr>
            <a:xfrm flipV="1">
              <a:off x="1661661" y="3284449"/>
              <a:ext cx="910679" cy="121637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572340" y="3284449"/>
              <a:ext cx="0" cy="1600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661661" y="4500825"/>
              <a:ext cx="910679" cy="3838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1062038" y="4884649"/>
              <a:ext cx="15103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1062038" y="3284449"/>
              <a:ext cx="15103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062038" y="3284449"/>
              <a:ext cx="0" cy="1600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661662" y="2900625"/>
              <a:ext cx="910679" cy="3838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1062038" y="2900625"/>
              <a:ext cx="599623" cy="3838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661661" y="2900625"/>
              <a:ext cx="15103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V="1">
              <a:off x="2572341" y="2900625"/>
              <a:ext cx="599623" cy="3838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2554722" y="4500825"/>
              <a:ext cx="599623" cy="3838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3162438" y="2900625"/>
              <a:ext cx="0" cy="1600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18281556">
                  <a:off x="1891550" y="359488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81556">
                  <a:off x="1891550" y="3594884"/>
                  <a:ext cx="32848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35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 rot="19599744">
                  <a:off x="1041570" y="4486617"/>
                  <a:ext cx="347724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sz="14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ru-RU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99744">
                  <a:off x="1041570" y="4486617"/>
                  <a:ext cx="347724" cy="3028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9589" r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321132" y="3317628"/>
                  <a:ext cx="347724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sz="14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32" y="3317628"/>
                  <a:ext cx="347724" cy="3028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000" r="-10526" b="-14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572341" y="4452177"/>
                  <a:ext cx="347724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sz="14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ru-RU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341" y="4452177"/>
                  <a:ext cx="347724" cy="30284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0000" r="-8772" b="-14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3540" y="486648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40" y="4866488"/>
                  <a:ext cx="36798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057525" y="441207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525" y="4412072"/>
                  <a:ext cx="3713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46586" y="2531293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586" y="2531293"/>
                  <a:ext cx="35375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238500" y="1972642"/>
                <a:ext cx="1924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1972642"/>
                <a:ext cx="192405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21667" r="-7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275" y="2347257"/>
                <a:ext cx="2633157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  <m:acc>
                        <m:accPr>
                          <m:chr m:val="⃗"/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⇒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пр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𝑂𝑥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75" y="2347257"/>
                <a:ext cx="2633157" cy="401072"/>
              </a:xfrm>
              <a:prstGeom prst="rect">
                <a:avLst/>
              </a:prstGeom>
              <a:blipFill rotWithShape="1">
                <a:blip r:embed="rId14"/>
                <a:stretch>
                  <a:fillRect t="-12121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43275" y="2720316"/>
                <a:ext cx="2647071" cy="429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  <m:acc>
                        <m:accPr>
                          <m:chr m:val="⃗"/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⇒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пр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75" y="2720316"/>
                <a:ext cx="2647071" cy="429348"/>
              </a:xfrm>
              <a:prstGeom prst="rect">
                <a:avLst/>
              </a:prstGeom>
              <a:blipFill rotWithShape="1">
                <a:blip r:embed="rId15"/>
                <a:stretch>
                  <a:fillRect t="-9859"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37359" y="4392761"/>
                <a:ext cx="2640723" cy="65601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59" y="4392761"/>
                <a:ext cx="2640723" cy="65601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04553" y="5076781"/>
            <a:ext cx="274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Направляющие косинусы 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29769" y="4654061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Длина вектора</a:t>
            </a:r>
            <a:endParaRPr lang="ru-RU" dirty="0"/>
          </a:p>
        </p:txBody>
      </p:sp>
      <p:grpSp>
        <p:nvGrpSpPr>
          <p:cNvPr id="125" name="Группа 124"/>
          <p:cNvGrpSpPr/>
          <p:nvPr/>
        </p:nvGrpSpPr>
        <p:grpSpPr>
          <a:xfrm>
            <a:off x="5754379" y="3398613"/>
            <a:ext cx="3202529" cy="2704527"/>
            <a:chOff x="5754379" y="3398613"/>
            <a:chExt cx="3202529" cy="2704527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6271539" y="3398613"/>
              <a:ext cx="2685369" cy="2704527"/>
              <a:chOff x="5990346" y="3641736"/>
              <a:chExt cx="2685369" cy="2704527"/>
            </a:xfrm>
          </p:grpSpPr>
          <p:sp>
            <p:nvSpPr>
              <p:cNvPr id="111" name="Дуга 110"/>
              <p:cNvSpPr/>
              <p:nvPr/>
            </p:nvSpPr>
            <p:spPr>
              <a:xfrm>
                <a:off x="6860092" y="5414389"/>
                <a:ext cx="405561" cy="385440"/>
              </a:xfrm>
              <a:prstGeom prst="arc">
                <a:avLst>
                  <a:gd name="adj1" fmla="val 16200000"/>
                  <a:gd name="adj2" fmla="val 2145367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Дуга 111"/>
              <p:cNvSpPr/>
              <p:nvPr/>
            </p:nvSpPr>
            <p:spPr>
              <a:xfrm>
                <a:off x="6703530" y="5207989"/>
                <a:ext cx="367461" cy="374056"/>
              </a:xfrm>
              <a:prstGeom prst="arc">
                <a:avLst>
                  <a:gd name="adj1" fmla="val 16200000"/>
                  <a:gd name="adj2" fmla="val 54909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7" name="Группа 76"/>
              <p:cNvGrpSpPr/>
              <p:nvPr/>
            </p:nvGrpSpPr>
            <p:grpSpPr>
              <a:xfrm>
                <a:off x="5990346" y="3641736"/>
                <a:ext cx="2685369" cy="2704527"/>
                <a:chOff x="743540" y="2531293"/>
                <a:chExt cx="2685369" cy="2704527"/>
              </a:xfrm>
            </p:grpSpPr>
            <p:cxnSp>
              <p:nvCxnSpPr>
                <p:cNvPr id="78" name="Прямая со стрелкой 77"/>
                <p:cNvCxnSpPr/>
                <p:nvPr/>
              </p:nvCxnSpPr>
              <p:spPr>
                <a:xfrm flipH="1">
                  <a:off x="743540" y="4284574"/>
                  <a:ext cx="1250053" cy="809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/>
                <p:cNvCxnSpPr/>
                <p:nvPr/>
              </p:nvCxnSpPr>
              <p:spPr>
                <a:xfrm flipH="1" flipV="1">
                  <a:off x="1661661" y="2900625"/>
                  <a:ext cx="1" cy="16002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 стрелкой 79"/>
                <p:cNvCxnSpPr/>
                <p:nvPr/>
              </p:nvCxnSpPr>
              <p:spPr>
                <a:xfrm>
                  <a:off x="1661662" y="4492487"/>
                  <a:ext cx="1492683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 стрелкой 81"/>
                <p:cNvCxnSpPr/>
                <p:nvPr/>
              </p:nvCxnSpPr>
              <p:spPr>
                <a:xfrm flipV="1">
                  <a:off x="1661661" y="2571750"/>
                  <a:ext cx="0" cy="23859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/>
                <p:nvPr/>
              </p:nvCxnSpPr>
              <p:spPr>
                <a:xfrm flipV="1">
                  <a:off x="1348698" y="4484149"/>
                  <a:ext cx="2037440" cy="166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Группа 83"/>
                <p:cNvGrpSpPr/>
                <p:nvPr/>
              </p:nvGrpSpPr>
              <p:grpSpPr>
                <a:xfrm>
                  <a:off x="1301663" y="3865603"/>
                  <a:ext cx="1023861" cy="1039179"/>
                  <a:chOff x="3124971" y="3764509"/>
                  <a:chExt cx="2056629" cy="2255933"/>
                </a:xfrm>
              </p:grpSpPr>
              <p:grpSp>
                <p:nvGrpSpPr>
                  <p:cNvPr id="104" name="Группа 103"/>
                  <p:cNvGrpSpPr/>
                  <p:nvPr/>
                </p:nvGrpSpPr>
                <p:grpSpPr>
                  <a:xfrm>
                    <a:off x="3124971" y="3810000"/>
                    <a:ext cx="2056629" cy="1853028"/>
                    <a:chOff x="3124971" y="3810000"/>
                    <a:chExt cx="2056629" cy="1853028"/>
                  </a:xfrm>
                </p:grpSpPr>
                <p:cxnSp>
                  <p:nvCxnSpPr>
                    <p:cNvPr id="108" name="Прямая со стрелкой 107"/>
                    <p:cNvCxnSpPr/>
                    <p:nvPr/>
                  </p:nvCxnSpPr>
                  <p:spPr>
                    <a:xfrm>
                      <a:off x="3848100" y="5143500"/>
                      <a:ext cx="13335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Прямая со стрелкой 108"/>
                    <p:cNvCxnSpPr/>
                    <p:nvPr/>
                  </p:nvCxnSpPr>
                  <p:spPr>
                    <a:xfrm rot="16200000">
                      <a:off x="3181350" y="4476750"/>
                      <a:ext cx="13335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Прямая со стрелкой 109"/>
                    <p:cNvCxnSpPr/>
                    <p:nvPr/>
                  </p:nvCxnSpPr>
                  <p:spPr>
                    <a:xfrm flipH="1">
                      <a:off x="3124971" y="5143501"/>
                      <a:ext cx="723130" cy="51952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 rot="19511097">
                        <a:off x="3250804" y="5352295"/>
                        <a:ext cx="565939" cy="6681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105" name="TextBox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9511097">
                        <a:off x="3250804" y="5352295"/>
                        <a:ext cx="565939" cy="668147"/>
                      </a:xfrm>
                      <a:prstGeom prst="rect">
                        <a:avLst/>
                      </a:prstGeom>
                      <a:blipFill rotWithShape="1">
                        <a:blip r:embed="rId17"/>
                        <a:stretch>
                          <a:fillRect t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3310601" y="3764509"/>
                        <a:ext cx="661638" cy="737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10601" y="3764509"/>
                        <a:ext cx="661638" cy="737329"/>
                      </a:xfrm>
                      <a:prstGeom prst="rect">
                        <a:avLst/>
                      </a:prstGeom>
                      <a:blipFill rotWithShape="1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4348839" y="5107298"/>
                        <a:ext cx="583712" cy="6681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ru-RU" sz="14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107" name="TextBox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48839" y="5107298"/>
                        <a:ext cx="583712" cy="668147"/>
                      </a:xfrm>
                      <a:prstGeom prst="rect">
                        <a:avLst/>
                      </a:prstGeom>
                      <a:blipFill rotWithShape="1">
                        <a:blip r:embed="rId19"/>
                        <a:stretch>
                          <a:fillRect t="-12000" r="-8333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Прямая со стрелкой 84"/>
                <p:cNvCxnSpPr/>
                <p:nvPr/>
              </p:nvCxnSpPr>
              <p:spPr>
                <a:xfrm flipV="1">
                  <a:off x="1661661" y="3284449"/>
                  <a:ext cx="910679" cy="1216376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 rot="18281556">
                      <a:off x="1891550" y="3594884"/>
                      <a:ext cx="328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sz="14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ru-RU" sz="1400" dirty="0"/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281556">
                      <a:off x="1891550" y="3594884"/>
                      <a:ext cx="328488" cy="307777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t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743540" y="4866488"/>
                      <a:ext cx="3679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540" y="4866488"/>
                      <a:ext cx="367985" cy="369332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057525" y="4412072"/>
                      <a:ext cx="3713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525" y="4412072"/>
                      <a:ext cx="371384" cy="369332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546586" y="2531293"/>
                      <a:ext cx="353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586" y="2531293"/>
                      <a:ext cx="353751" cy="369332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Дуга 112"/>
              <p:cNvSpPr/>
              <p:nvPr/>
            </p:nvSpPr>
            <p:spPr>
              <a:xfrm rot="19880108">
                <a:off x="6562141" y="5348928"/>
                <a:ext cx="545514" cy="395025"/>
              </a:xfrm>
              <a:prstGeom prst="arc">
                <a:avLst>
                  <a:gd name="adj1" fmla="val 9399316"/>
                  <a:gd name="adj2" fmla="val 21302604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809436" y="5071617"/>
                  <a:ext cx="337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436" y="5071617"/>
                  <a:ext cx="337593" cy="30777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7236694" y="5087240"/>
                  <a:ext cx="3391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694" y="5087240"/>
                  <a:ext cx="339195" cy="30777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7141285" y="490274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285" y="4902745"/>
                  <a:ext cx="32412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Прямоугольник 119"/>
            <p:cNvSpPr/>
            <p:nvPr/>
          </p:nvSpPr>
          <p:spPr>
            <a:xfrm>
              <a:off x="5754379" y="3671326"/>
              <a:ext cx="222053" cy="22205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506905" y="5516830"/>
            <a:ext cx="4323553" cy="616308"/>
            <a:chOff x="222549" y="5475379"/>
            <a:chExt cx="4323553" cy="616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22549" y="5475379"/>
                  <a:ext cx="1410964" cy="60388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de-DE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ru-RU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49" y="5475379"/>
                  <a:ext cx="1410964" cy="60388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705739" y="5487804"/>
                  <a:ext cx="1410964" cy="60388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de-DE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ru-RU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739" y="5487804"/>
                  <a:ext cx="1410964" cy="60388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238500" y="5475379"/>
                  <a:ext cx="1307602" cy="60388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de-DE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  <m:r>
                              <a:rPr lang="ru-RU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0" y="5475379"/>
                  <a:ext cx="1307602" cy="60388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343275" y="3114182"/>
                <a:ext cx="2734210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⇒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baseline="-25000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пр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75" y="3114182"/>
                <a:ext cx="2734210" cy="432554"/>
              </a:xfrm>
              <a:prstGeom prst="rect">
                <a:avLst/>
              </a:prstGeom>
              <a:blipFill rotWithShape="1">
                <a:blip r:embed="rId30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7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979cc9a1343c0c11760518f7054e33ba6d1"/>
</p:tagLst>
</file>

<file path=ppt/theme/theme1.xml><?xml version="1.0" encoding="utf-8"?>
<a:theme xmlns:a="http://schemas.openxmlformats.org/drawingml/2006/main" name="Polytech_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1586</Words>
  <Application>Microsoft Office PowerPoint</Application>
  <PresentationFormat>Экран (4:3)</PresentationFormat>
  <Paragraphs>195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Polytech_theme</vt:lpstr>
      <vt:lpstr>Раздел 2  Векторная алгебра  Декартовы координаты вектора</vt:lpstr>
      <vt:lpstr>Линейная зависимость и линейная независимость системы векторов</vt:lpstr>
      <vt:lpstr>Примеры линейно зависимых и линейно независимых систем</vt:lpstr>
      <vt:lpstr>Базис векторного пространства</vt:lpstr>
      <vt:lpstr>Размерность векторного пространства</vt:lpstr>
      <vt:lpstr>Типы базисов</vt:lpstr>
      <vt:lpstr>Прямоугольная декартова система координат</vt:lpstr>
      <vt:lpstr>Проекция вектора на ось</vt:lpstr>
      <vt:lpstr>Длина и направление вектора</vt:lpstr>
      <vt:lpstr>Линейные операции с векторами, заданными в координатной форме.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Санкт-Петербургского политехнического университета Петра Великого в интернете и в социальных ресурсах</dc:title>
  <dc:creator>пользователь Microsoft Office</dc:creator>
  <cp:lastModifiedBy>Marina</cp:lastModifiedBy>
  <cp:revision>82</cp:revision>
  <dcterms:created xsi:type="dcterms:W3CDTF">2016-02-02T13:12:08Z</dcterms:created>
  <dcterms:modified xsi:type="dcterms:W3CDTF">2017-06-17T18:13:56Z</dcterms:modified>
</cp:coreProperties>
</file>