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61" r:id="rId3"/>
    <p:sldId id="262" r:id="rId4"/>
    <p:sldId id="263" r:id="rId5"/>
    <p:sldId id="264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59" r:id="rId15"/>
  </p:sldIdLst>
  <p:sldSz cx="9144000" cy="6858000" type="screen4x3"/>
  <p:notesSz cx="6858000" cy="9144000"/>
  <p:custDataLst>
    <p:tags r:id="rId17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FFCC00"/>
    <a:srgbClr val="FFCC99"/>
    <a:srgbClr val="EBEBEB"/>
    <a:srgbClr val="37B34A"/>
    <a:srgbClr val="21A649"/>
    <a:srgbClr val="276D3F"/>
    <a:srgbClr val="4D7D3F"/>
    <a:srgbClr val="09A14D"/>
    <a:srgbClr val="067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4" autoAdjust="0"/>
    <p:restoredTop sz="94505" autoAdjust="0"/>
  </p:normalViewPr>
  <p:slideViewPr>
    <p:cSldViewPr snapToGrid="0" snapToObjects="1">
      <p:cViewPr>
        <p:scale>
          <a:sx n="100" d="100"/>
          <a:sy n="100" d="100"/>
        </p:scale>
        <p:origin x="-38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87DE-3F12-D74A-8FD6-D6755CBC1A56}" type="datetimeFigureOut">
              <a:rPr lang="ru-RU" smtClean="0"/>
              <a:t>18.06.2017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A7856-9170-C642-98B0-85246FD9B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7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24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2491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2126537"/>
            <a:ext cx="9144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51138"/>
            <a:ext cx="77724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9" y="4337"/>
            <a:ext cx="78867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3" y="284586"/>
            <a:ext cx="1932970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14224"/>
            <a:ext cx="9144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417111F3-19CC-A94E-B0FD-1989B44291B9}" type="datetime1">
              <a:rPr lang="ru-RU" smtClean="0"/>
              <a:t>18.06.2017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38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0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1944546"/>
            <a:ext cx="9144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7905"/>
            <a:ext cx="77724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9" y="4337"/>
            <a:ext cx="78867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3" y="284586"/>
            <a:ext cx="1932970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14224"/>
            <a:ext cx="9144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74EEDE86-207E-BA4C-83D4-5CE763B6EBC8}" type="datetime1">
              <a:rPr lang="ru-RU" smtClean="0"/>
              <a:t>18.06.2017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39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A01A9D32-9F01-6440-A725-541402382076}" type="datetime1">
              <a:rPr lang="ru-RU" smtClean="0"/>
              <a:t>18.06.2017</a:t>
            </a:fld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0"/>
            <a:ext cx="9144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247905"/>
            <a:ext cx="77724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4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944547"/>
            <a:ext cx="9144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201896"/>
            <a:ext cx="77724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" y="179928"/>
            <a:ext cx="1063789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Изображение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023" y="868102"/>
            <a:ext cx="8289563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7742"/>
            <a:ext cx="20574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-215154" y="6555070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Аналитическая геометрия </a:t>
            </a:r>
            <a:r>
              <a:rPr lang="ru-RU" dirty="0">
                <a:latin typeface="Times New Roman"/>
                <a:cs typeface="Times New Roman"/>
              </a:rPr>
              <a:t>© 2013. </a:t>
            </a:r>
            <a:r>
              <a:rPr lang="ru-RU" dirty="0" err="1">
                <a:latin typeface="Times New Roman"/>
                <a:cs typeface="Times New Roman"/>
              </a:rPr>
              <a:t>Лагунова</a:t>
            </a:r>
            <a:r>
              <a:rPr lang="ru-RU" dirty="0">
                <a:latin typeface="Times New Roman"/>
                <a:cs typeface="Times New Roman"/>
              </a:rPr>
              <a:t> М.В. </a:t>
            </a:r>
            <a:r>
              <a:rPr lang="ru-RU" dirty="0" err="1" smtClean="0">
                <a:latin typeface="Times New Roman"/>
                <a:cs typeface="Times New Roman"/>
              </a:rPr>
              <a:t>ИПМиМ</a:t>
            </a:r>
            <a:r>
              <a:rPr lang="ru-RU" dirty="0" smtClean="0">
                <a:latin typeface="Times New Roman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cs typeface="Times New Roman"/>
              </a:rPr>
              <a:t>СПбГПУ</a:t>
            </a:r>
            <a:endParaRPr lang="ru-RU" dirty="0"/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Изображение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83676"/>
            <a:ext cx="20574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03024" y="863590"/>
            <a:ext cx="4111826" cy="53133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63590"/>
            <a:ext cx="4063437" cy="53133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7FBE-727B-D24A-B2F7-F1C6B17C32AD}" type="datetime1">
              <a:rPr lang="ru-RU" smtClean="0"/>
              <a:t>18.06.2017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" y="179928"/>
            <a:ext cx="1063789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38091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483673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8EF89B46-E882-AD4D-B512-49726B71C43E}" type="datetime1">
              <a:rPr lang="ru-RU" smtClean="0"/>
              <a:t>18.06.2017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483676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49525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5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69A4-D85B-7842-96D8-59D9CC4B44DF}" type="datetime1">
              <a:rPr lang="ru-RU" smtClean="0"/>
              <a:t>18.06.2017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6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4" r:id="rId3"/>
    <p:sldLayoutId id="2147483677" r:id="rId4"/>
    <p:sldLayoutId id="2147483662" r:id="rId5"/>
    <p:sldLayoutId id="2147483676" r:id="rId6"/>
    <p:sldLayoutId id="2147483667" r:id="rId7"/>
    <p:sldLayoutId id="2147483672" r:id="rId8"/>
    <p:sldLayoutId id="2147483678" r:id="rId9"/>
    <p:sldLayoutId id="2147483679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79.png"/><Relationship Id="rId3" Type="http://schemas.openxmlformats.org/officeDocument/2006/relationships/image" Target="../media/image350.png"/><Relationship Id="rId21" Type="http://schemas.openxmlformats.org/officeDocument/2006/relationships/oleObject" Target="../embeddings/oleObject1.bin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69.png"/><Relationship Id="rId25" Type="http://schemas.openxmlformats.org/officeDocument/2006/relationships/image" Target="../media/image82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2.png"/><Relationship Id="rId20" Type="http://schemas.openxmlformats.org/officeDocument/2006/relationships/image" Target="../media/image81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13.wmf"/><Relationship Id="rId5" Type="http://schemas.openxmlformats.org/officeDocument/2006/relationships/image" Target="../media/image37.png"/><Relationship Id="rId15" Type="http://schemas.openxmlformats.org/officeDocument/2006/relationships/image" Target="../media/image41.png"/><Relationship Id="rId23" Type="http://schemas.openxmlformats.org/officeDocument/2006/relationships/oleObject" Target="../embeddings/oleObject10.bin"/><Relationship Id="rId10" Type="http://schemas.openxmlformats.org/officeDocument/2006/relationships/image" Target="../media/image74.png"/><Relationship Id="rId19" Type="http://schemas.openxmlformats.org/officeDocument/2006/relationships/image" Target="../media/image80.png"/><Relationship Id="rId4" Type="http://schemas.openxmlformats.org/officeDocument/2006/relationships/image" Target="../media/image36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1.png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6.png"/><Relationship Id="rId12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6.png"/><Relationship Id="rId7" Type="http://schemas.openxmlformats.org/officeDocument/2006/relationships/image" Target="../media/image3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45.png"/><Relationship Id="rId4" Type="http://schemas.openxmlformats.org/officeDocument/2006/relationships/image" Target="../media/image47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12.jpeg"/><Relationship Id="rId3" Type="http://schemas.openxmlformats.org/officeDocument/2006/relationships/image" Target="../media/image46.png"/><Relationship Id="rId7" Type="http://schemas.openxmlformats.org/officeDocument/2006/relationships/image" Target="../media/image340.png"/><Relationship Id="rId12" Type="http://schemas.openxmlformats.org/officeDocument/2006/relationships/image" Target="../media/image5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9.png"/><Relationship Id="rId11" Type="http://schemas.openxmlformats.org/officeDocument/2006/relationships/image" Target="../media/image45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459602"/>
            <a:ext cx="7772400" cy="1652467"/>
          </a:xfrm>
        </p:spPr>
        <p:txBody>
          <a:bodyPr>
            <a:normAutofit/>
          </a:bodyPr>
          <a:lstStyle/>
          <a:p>
            <a:pPr algn="ctr"/>
            <a:r>
              <a:rPr lang="ru-RU" sz="1400" dirty="0"/>
              <a:t>Раздел 2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800" dirty="0"/>
              <a:t>Векторная алгебра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i="1" dirty="0" smtClean="0"/>
              <a:t>Умножение векторов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C8D3-E9FB-D345-82B3-0787ACCF83AE}" type="datetime1">
              <a:rPr lang="ru-RU" smtClean="0"/>
              <a:t>18.06.2017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8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Выражение векторного произведения через координаты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594067" y="672892"/>
            <a:ext cx="1962150" cy="1840944"/>
            <a:chOff x="3219450" y="3810000"/>
            <a:chExt cx="1962150" cy="1840944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3219450" y="3810000"/>
              <a:ext cx="1962150" cy="1752600"/>
              <a:chOff x="3219450" y="3810000"/>
              <a:chExt cx="1962150" cy="1752600"/>
            </a:xfrm>
          </p:grpSpPr>
          <p:cxnSp>
            <p:nvCxnSpPr>
              <p:cNvPr id="9" name="Прямая со стрелкой 8"/>
              <p:cNvCxnSpPr/>
              <p:nvPr/>
            </p:nvCxnSpPr>
            <p:spPr>
              <a:xfrm>
                <a:off x="3848100" y="5143500"/>
                <a:ext cx="1333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rot="16200000">
                <a:off x="3181350" y="4476750"/>
                <a:ext cx="13335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H="1">
                <a:off x="3219450" y="5143500"/>
                <a:ext cx="628651" cy="41910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 rot="19511097">
                  <a:off x="3533774" y="5281612"/>
                  <a:ext cx="3124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511097">
                  <a:off x="3533774" y="5281612"/>
                  <a:ext cx="3124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8974" t="-21250" r="-769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477167" y="4089551"/>
                  <a:ext cx="370934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167" y="4089551"/>
                  <a:ext cx="370934" cy="4103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75890" y="5168384"/>
                  <a:ext cx="3231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890" y="5168384"/>
                  <a:ext cx="32316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3333" r="-24528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/>
          <p:cNvSpPr txBox="1"/>
          <p:nvPr/>
        </p:nvSpPr>
        <p:spPr>
          <a:xfrm>
            <a:off x="2854035" y="577943"/>
            <a:ext cx="326518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Умножение базисных векторов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72472" y="1281338"/>
                <a:ext cx="1084656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72" y="1281338"/>
                <a:ext cx="1084656" cy="404791"/>
              </a:xfrm>
              <a:prstGeom prst="rect">
                <a:avLst/>
              </a:prstGeom>
              <a:blipFill rotWithShape="1">
                <a:blip r:embed="rId6"/>
                <a:stretch>
                  <a:fillRect t="-11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538547" y="2086722"/>
                <a:ext cx="1201611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547" y="2086722"/>
                <a:ext cx="1201611" cy="41030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72472" y="1686129"/>
                <a:ext cx="1100494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472" y="1686129"/>
                <a:ext cx="1100494" cy="410305"/>
              </a:xfrm>
              <a:prstGeom prst="rect">
                <a:avLst/>
              </a:prstGeom>
              <a:blipFill rotWithShape="1">
                <a:blip r:embed="rId8"/>
                <a:stretch>
                  <a:fillRect t="-10448" b="-5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49921" y="2139097"/>
                <a:ext cx="131625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921" y="2139097"/>
                <a:ext cx="1316258" cy="410305"/>
              </a:xfrm>
              <a:prstGeom prst="rect">
                <a:avLst/>
              </a:prstGeom>
              <a:blipFill rotWithShape="1">
                <a:blip r:embed="rId9"/>
                <a:stretch>
                  <a:fillRect t="-10448" r="-19444" b="-5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02544" y="1683777"/>
                <a:ext cx="1273618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544" y="1683777"/>
                <a:ext cx="1273618" cy="410305"/>
              </a:xfrm>
              <a:prstGeom prst="rect">
                <a:avLst/>
              </a:prstGeom>
              <a:blipFill rotWithShape="1">
                <a:blip r:embed="rId10"/>
                <a:stretch>
                  <a:fillRect t="-10294" r="-21053" b="-4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087119" y="1291259"/>
                <a:ext cx="1273617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19" y="1291259"/>
                <a:ext cx="1273617" cy="410305"/>
              </a:xfrm>
              <a:prstGeom prst="rect">
                <a:avLst/>
              </a:prstGeom>
              <a:blipFill rotWithShape="1">
                <a:blip r:embed="rId11"/>
                <a:stretch>
                  <a:fillRect t="-10448" b="-5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090966" y="2111167"/>
                <a:ext cx="1102225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𝑗</m:t>
                      </m:r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966" y="2111167"/>
                <a:ext cx="1102225" cy="410305"/>
              </a:xfrm>
              <a:prstGeom prst="rect">
                <a:avLst/>
              </a:prstGeom>
              <a:blipFill rotWithShape="1">
                <a:blip r:embed="rId12"/>
                <a:stretch>
                  <a:fillRect t="-10294" r="-24862" b="-102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087119" y="1706376"/>
                <a:ext cx="1106072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119" y="1706376"/>
                <a:ext cx="1106072" cy="404791"/>
              </a:xfrm>
              <a:prstGeom prst="rect">
                <a:avLst/>
              </a:prstGeom>
              <a:blipFill rotWithShape="1">
                <a:blip r:embed="rId13"/>
                <a:stretch>
                  <a:fillRect t="-12121" b="-60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502544" y="1273472"/>
                <a:ext cx="1143133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544" y="1273472"/>
                <a:ext cx="1143133" cy="410305"/>
              </a:xfrm>
              <a:prstGeom prst="rect">
                <a:avLst/>
              </a:prstGeom>
              <a:blipFill rotWithShape="1">
                <a:blip r:embed="rId14"/>
                <a:stretch>
                  <a:fillRect t="-10448" r="-22460" b="-59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utoShape 2" descr="{\displaystyle [{\vec {a}},\;{\vec {b}}]={\begin{vmatrix}\mathbf {i} &amp;\mathbf {j} &amp;\mathbf {k} \\a_{x}&amp;a_{y}&amp;a_{z}\\b_{x}&amp;b_{y}&amp;b_{z}\end{vmatrix}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067" y="3094572"/>
                <a:ext cx="1775550" cy="41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67" y="3094572"/>
                <a:ext cx="1775550" cy="411010"/>
              </a:xfrm>
              <a:prstGeom prst="rect">
                <a:avLst/>
              </a:prstGeom>
              <a:blipFill rotWithShape="1">
                <a:blip r:embed="rId15"/>
                <a:stretch>
                  <a:fillRect t="-14925" b="-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2310159" y="2665959"/>
            <a:ext cx="5112040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Векторное произведение </a:t>
            </a:r>
            <a:r>
              <a:rPr lang="ru-RU" dirty="0" smtClean="0"/>
              <a:t>произвольных векторов</a:t>
            </a:r>
            <a:endParaRPr lang="ru-RU" dirty="0"/>
          </a:p>
        </p:txBody>
      </p:sp>
      <p:sp>
        <p:nvSpPr>
          <p:cNvPr id="33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02362" y="3080786"/>
                <a:ext cx="1740220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362" y="3080786"/>
                <a:ext cx="1740220" cy="438582"/>
              </a:xfrm>
              <a:prstGeom prst="rect">
                <a:avLst/>
              </a:prstGeom>
              <a:blipFill rotWithShape="1">
                <a:blip r:embed="rId16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/>
          <p:cNvGrpSpPr/>
          <p:nvPr/>
        </p:nvGrpSpPr>
        <p:grpSpPr>
          <a:xfrm>
            <a:off x="333411" y="3537626"/>
            <a:ext cx="8185826" cy="1962968"/>
            <a:chOff x="333411" y="3745804"/>
            <a:chExt cx="8185826" cy="19629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33411" y="3745804"/>
                  <a:ext cx="5155963" cy="10801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d>
                          <m:dPr>
                            <m:ctrlPr>
                              <a:rPr lang="ru-RU" b="0" i="1" smtClean="0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b="0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𝑥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𝑗</m:t>
                                </m:r>
                              </m:e>
                            </m:acc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ru-RU" b="0" i="1" dirty="0" smtClean="0">
                    <a:latin typeface="Cambria Math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ru-RU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ru-RU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ru-RU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acc>
                        <m:r>
                          <a:rPr lang="en-US" b="0" i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 b="0" dirty="0" smtClean="0"/>
                </a:p>
                <a:p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411" y="3745804"/>
                  <a:ext cx="5155963" cy="1080167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337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948126" y="4513556"/>
                  <a:ext cx="4048801" cy="7339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acc>
                        <m:r>
                          <a:rPr lang="en-US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 dirty="0"/>
                </a:p>
                <a:p>
                  <a:endParaRPr lang="ru-RU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126" y="4513556"/>
                  <a:ext cx="4048801" cy="73391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495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851784" y="4993191"/>
                  <a:ext cx="3839834" cy="7155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+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acc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𝑘</m:t>
                            </m:r>
                          </m:e>
                        </m:acc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baseline="30000" dirty="0"/>
                </a:p>
                <a:p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784" y="4993191"/>
                  <a:ext cx="3839834" cy="715581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512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495058" y="4915198"/>
                  <a:ext cx="4024179" cy="6297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</m:oMath>
                  </a14:m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− 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+ 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058" y="4915198"/>
                  <a:ext cx="4024179" cy="629724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Группа 41"/>
          <p:cNvGrpSpPr/>
          <p:nvPr/>
        </p:nvGrpSpPr>
        <p:grpSpPr>
          <a:xfrm>
            <a:off x="2911392" y="5336744"/>
            <a:ext cx="2431849" cy="1172720"/>
            <a:chOff x="2795367" y="5336744"/>
            <a:chExt cx="2431849" cy="1172720"/>
          </a:xfrm>
        </p:grpSpPr>
        <p:sp>
          <p:nvSpPr>
            <p:cNvPr id="41" name="Загнутый угол 40"/>
            <p:cNvSpPr/>
            <p:nvPr/>
          </p:nvSpPr>
          <p:spPr>
            <a:xfrm>
              <a:off x="2795367" y="5336744"/>
              <a:ext cx="2431849" cy="1172720"/>
            </a:xfrm>
            <a:prstGeom prst="foldedCorner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0" name="Группа 39"/>
            <p:cNvGrpSpPr/>
            <p:nvPr/>
          </p:nvGrpSpPr>
          <p:grpSpPr>
            <a:xfrm>
              <a:off x="2809801" y="5336744"/>
              <a:ext cx="2241546" cy="1027787"/>
              <a:chOff x="1787321" y="5336744"/>
              <a:chExt cx="2241546" cy="1027787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Объект 3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19211235"/>
                      </p:ext>
                    </p:extLst>
                  </p:nvPr>
                </p:nvGraphicFramePr>
                <p:xfrm>
                  <a:off x="2556217" y="5336744"/>
                  <a:ext cx="1472650" cy="102778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071" name="Equation" r:id="rId21" imgW="914400" imgH="634680" progId="Equation.DSMT4">
                          <p:embed/>
                        </p:oleObj>
                      </mc:Choice>
                      <mc:Fallback>
                        <p:oleObj name="Equation" r:id="rId21" imgW="914400" imgH="634680" progId="Equation.DSMT4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56217" y="5336744"/>
                                <a:ext cx="1472650" cy="102778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31" name="Объект 30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19211235"/>
                      </p:ext>
                    </p:extLst>
                  </p:nvPr>
                </p:nvGraphicFramePr>
                <p:xfrm>
                  <a:off x="2556217" y="5336744"/>
                  <a:ext cx="1472650" cy="102778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069" name="Equation" r:id="rId23" imgW="914400" imgH="634680" progId="Equation.DSMT4">
                          <p:embed/>
                        </p:oleObj>
                      </mc:Choice>
                      <mc:Fallback>
                        <p:oleObj name="Equation" r:id="rId23" imgW="914400" imgH="634680" progId="Equation.DSMT4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4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556217" y="5336744"/>
                                <a:ext cx="1472650" cy="102778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Прямоугольник 38"/>
                  <p:cNvSpPr/>
                  <p:nvPr/>
                </p:nvSpPr>
                <p:spPr>
                  <a:xfrm>
                    <a:off x="1787321" y="5624148"/>
                    <a:ext cx="769249" cy="41030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9" name="Прямоугольник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321" y="5624148"/>
                    <a:ext cx="769249" cy="410305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 t="-1044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53041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Смешанное произведение векторов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77046" y="577942"/>
                <a:ext cx="8784976" cy="969753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hangingPunct="0"/>
                <a:r>
                  <a:rPr lang="ru-RU" sz="2400" dirty="0" smtClean="0"/>
                  <a:t>Смешанным произведением трех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sz="2400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называется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число, обозначаемое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ru-RU" sz="2400" dirty="0" smtClean="0"/>
                  <a:t> 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равное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400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ru-RU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</m:oMath>
                </a14:m>
                <a:r>
                  <a:rPr lang="ru-RU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46" y="577942"/>
                <a:ext cx="8784976" cy="969753"/>
              </a:xfrm>
              <a:prstGeom prst="rect">
                <a:avLst/>
              </a:prstGeom>
              <a:blipFill rotWithShape="1">
                <a:blip r:embed="rId2"/>
                <a:stretch>
                  <a:fillRect l="-1110" b="-112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5931" y="1544606"/>
            <a:ext cx="11853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Теорема 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096" y="1913938"/>
                <a:ext cx="8152681" cy="136505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Если векторы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ru-RU" dirty="0" smtClean="0"/>
                  <a:t> не компланарны, то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ru-RU" b="0" i="0" smtClean="0">
                        <a:latin typeface="Cambria Math"/>
                      </a:rPr>
                      <m:t>=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𝑉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𝑉</m:t>
                    </m:r>
                    <m:r>
                      <a:rPr lang="en-US" b="0" i="1" smtClean="0">
                        <a:latin typeface="Cambria Math"/>
                      </a:rPr>
                      <m:t> −</m:t>
                    </m:r>
                  </m:oMath>
                </a14:m>
                <a:r>
                  <a:rPr lang="ru-RU" dirty="0" smtClean="0"/>
                  <a:t> объем параллелепипеда, построенного на этих векторах, как на ребрах;</a:t>
                </a:r>
              </a:p>
              <a:p>
                <a:r>
                  <a:rPr lang="ru-RU" dirty="0" smtClean="0"/>
                  <a:t>+ выбирается, если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− </m:t>
                    </m:r>
                  </m:oMath>
                </a14:m>
                <a:r>
                  <a:rPr lang="ru-RU" dirty="0"/>
                  <a:t>правая тройка </a:t>
                </a:r>
                <a:r>
                  <a:rPr lang="ru-RU" dirty="0" smtClean="0"/>
                  <a:t>векторов;</a:t>
                </a:r>
                <a:endParaRPr lang="ru-RU" dirty="0"/>
              </a:p>
              <a:p>
                <a:r>
                  <a:rPr lang="ru-RU" dirty="0" smtClean="0"/>
                  <a:t> ̶  выбирается</a:t>
                </a:r>
                <a:r>
                  <a:rPr lang="ru-RU" dirty="0"/>
                  <a:t>, если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− </m:t>
                    </m:r>
                  </m:oMath>
                </a14:m>
                <a:r>
                  <a:rPr lang="ru-RU" dirty="0" smtClean="0"/>
                  <a:t>левая </a:t>
                </a:r>
                <a:r>
                  <a:rPr lang="ru-RU" dirty="0"/>
                  <a:t>тройка </a:t>
                </a:r>
                <a:r>
                  <a:rPr lang="ru-RU" dirty="0" smtClean="0"/>
                  <a:t>векторов.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6" y="1913938"/>
                <a:ext cx="8152681" cy="1365054"/>
              </a:xfrm>
              <a:prstGeom prst="rect">
                <a:avLst/>
              </a:prstGeom>
              <a:blipFill rotWithShape="1">
                <a:blip r:embed="rId3"/>
                <a:stretch>
                  <a:fillRect l="-673" t="-3111" b="-4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91001" y="3210597"/>
            <a:ext cx="17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Доказательство: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Прямоугольник 33"/>
              <p:cNvSpPr/>
              <p:nvPr/>
            </p:nvSpPr>
            <p:spPr>
              <a:xfrm>
                <a:off x="3709371" y="3368635"/>
                <a:ext cx="4132029" cy="431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П</a:t>
                </a:r>
                <a:r>
                  <a:rPr lang="ru-RU" dirty="0" smtClean="0"/>
                  <a:t>усть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− </m:t>
                    </m:r>
                  </m:oMath>
                </a14:m>
                <a:r>
                  <a:rPr lang="ru-RU" dirty="0"/>
                  <a:t>правая тройка векторов</a:t>
                </a:r>
              </a:p>
            </p:txBody>
          </p:sp>
        </mc:Choice>
        <mc:Fallback xmlns="">
          <p:sp>
            <p:nvSpPr>
              <p:cNvPr id="34" name="Прямоугольник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371" y="3368635"/>
                <a:ext cx="4132029" cy="431208"/>
              </a:xfrm>
              <a:prstGeom prst="rect">
                <a:avLst/>
              </a:prstGeom>
              <a:blipFill rotWithShape="1">
                <a:blip r:embed="rId4"/>
                <a:stretch>
                  <a:fillRect l="-1180" t="-8571" r="-590" b="-2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736690" y="3756751"/>
                <a:ext cx="3777509" cy="432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ru-RU" b="0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de-DE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de-DE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690" y="3756751"/>
                <a:ext cx="3777509" cy="432554"/>
              </a:xfrm>
              <a:prstGeom prst="rect">
                <a:avLst/>
              </a:prstGeom>
              <a:blipFill rotWithShape="1">
                <a:blip r:embed="rId5"/>
                <a:stretch>
                  <a:fillRect t="-8451" b="-14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730342" y="4150718"/>
                <a:ext cx="1588063" cy="441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пар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42" y="4150718"/>
                <a:ext cx="1588063" cy="441531"/>
              </a:xfrm>
              <a:prstGeom prst="rect">
                <a:avLst/>
              </a:prstGeom>
              <a:blipFill rotWithShape="1">
                <a:blip r:embed="rId6"/>
                <a:stretch>
                  <a:fillRect t="-8333"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558426" y="4213915"/>
                <a:ext cx="1561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426" y="4213915"/>
                <a:ext cx="1561838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2951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Прямоугольник 42"/>
              <p:cNvSpPr/>
              <p:nvPr/>
            </p:nvSpPr>
            <p:spPr>
              <a:xfrm>
                <a:off x="3838765" y="4587551"/>
                <a:ext cx="1936620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осн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h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3" name="Прямоугольник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65" y="4587551"/>
                <a:ext cx="1936620" cy="410305"/>
              </a:xfrm>
              <a:prstGeom prst="rect">
                <a:avLst/>
              </a:prstGeom>
              <a:blipFill rotWithShape="1">
                <a:blip r:embed="rId8"/>
                <a:stretch>
                  <a:fillRect t="-10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Прямоугольник 43"/>
              <p:cNvSpPr/>
              <p:nvPr/>
            </p:nvSpPr>
            <p:spPr>
              <a:xfrm>
                <a:off x="3334306" y="4975199"/>
                <a:ext cx="5172313" cy="431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− </m:t>
                    </m:r>
                  </m:oMath>
                </a14:m>
                <a:r>
                  <a:rPr lang="ru-RU" dirty="0" smtClean="0"/>
                  <a:t>левая </a:t>
                </a:r>
                <a:r>
                  <a:rPr lang="ru-RU" dirty="0"/>
                  <a:t>тройка </a:t>
                </a:r>
                <a:r>
                  <a:rPr lang="ru-RU" dirty="0" smtClean="0"/>
                  <a:t>векторов, то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/>
                        <a:ea typeface="Cambria Math"/>
                      </a:rPr>
                      <m:t>𝜑</m:t>
                    </m:r>
                    <m:r>
                      <a:rPr lang="ru-RU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 тупой,</a:t>
                </a:r>
                <a:endParaRPr lang="ru-RU" dirty="0"/>
              </a:p>
            </p:txBody>
          </p:sp>
        </mc:Choice>
        <mc:Fallback xmlns="">
          <p:sp>
            <p:nvSpPr>
              <p:cNvPr id="44" name="Прямоугольник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06" y="4975199"/>
                <a:ext cx="5172313" cy="431208"/>
              </a:xfrm>
              <a:prstGeom prst="rect">
                <a:avLst/>
              </a:prstGeom>
              <a:blipFill rotWithShape="1">
                <a:blip r:embed="rId9"/>
                <a:stretch>
                  <a:fillRect l="-1061" t="-8451" r="-236"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838765" y="5392287"/>
                <a:ext cx="2202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b="0" dirty="0" smtClean="0"/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765" y="5392287"/>
                <a:ext cx="220214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493" t="-23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Прямоугольник 46"/>
          <p:cNvSpPr/>
          <p:nvPr/>
        </p:nvSpPr>
        <p:spPr>
          <a:xfrm>
            <a:off x="6693891" y="5539566"/>
            <a:ext cx="222053" cy="22205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9" name="Группа 48"/>
          <p:cNvGrpSpPr/>
          <p:nvPr/>
        </p:nvGrpSpPr>
        <p:grpSpPr>
          <a:xfrm>
            <a:off x="118233" y="3514860"/>
            <a:ext cx="3458838" cy="2372454"/>
            <a:chOff x="59117" y="3869582"/>
            <a:chExt cx="3458838" cy="2372454"/>
          </a:xfrm>
        </p:grpSpPr>
        <p:grpSp>
          <p:nvGrpSpPr>
            <p:cNvPr id="39" name="Группа 38"/>
            <p:cNvGrpSpPr/>
            <p:nvPr/>
          </p:nvGrpSpPr>
          <p:grpSpPr>
            <a:xfrm>
              <a:off x="59117" y="3869582"/>
              <a:ext cx="3458838" cy="2372454"/>
              <a:chOff x="59117" y="3869582"/>
              <a:chExt cx="3458838" cy="2372454"/>
            </a:xfrm>
          </p:grpSpPr>
          <p:sp>
            <p:nvSpPr>
              <p:cNvPr id="36" name="Дуга 35"/>
              <p:cNvSpPr/>
              <p:nvPr/>
            </p:nvSpPr>
            <p:spPr>
              <a:xfrm rot="10800000">
                <a:off x="781656" y="5032550"/>
                <a:ext cx="487951" cy="274751"/>
              </a:xfrm>
              <a:prstGeom prst="arc">
                <a:avLst/>
              </a:prstGeom>
              <a:ln w="28575">
                <a:solidFill>
                  <a:srgbClr val="4343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33" name="Группа 32"/>
              <p:cNvGrpSpPr/>
              <p:nvPr/>
            </p:nvGrpSpPr>
            <p:grpSpPr>
              <a:xfrm>
                <a:off x="59117" y="3869582"/>
                <a:ext cx="3458838" cy="2372454"/>
                <a:chOff x="1" y="4176713"/>
                <a:chExt cx="3458838" cy="2372454"/>
              </a:xfrm>
            </p:grpSpPr>
            <p:grpSp>
              <p:nvGrpSpPr>
                <p:cNvPr id="27" name="Группа 26"/>
                <p:cNvGrpSpPr/>
                <p:nvPr/>
              </p:nvGrpSpPr>
              <p:grpSpPr>
                <a:xfrm>
                  <a:off x="317897" y="4176713"/>
                  <a:ext cx="3140942" cy="2136774"/>
                  <a:chOff x="317897" y="4176713"/>
                  <a:chExt cx="3140942" cy="2136774"/>
                </a:xfrm>
              </p:grpSpPr>
              <p:sp>
                <p:nvSpPr>
                  <p:cNvPr id="9" name="Параллелограмм 8"/>
                  <p:cNvSpPr/>
                  <p:nvPr/>
                </p:nvSpPr>
                <p:spPr>
                  <a:xfrm>
                    <a:off x="317897" y="5731596"/>
                    <a:ext cx="2508178" cy="581891"/>
                  </a:xfrm>
                  <a:prstGeom prst="parallelogram">
                    <a:avLst>
                      <a:gd name="adj" fmla="val 144355"/>
                    </a:avLst>
                  </a:prstGeom>
                </p:spPr>
                <p:style>
                  <a:lnRef idx="0">
                    <a:schemeClr val="accent2"/>
                  </a:lnRef>
                  <a:fillRef idx="3">
                    <a:schemeClr val="accent2"/>
                  </a:fillRef>
                  <a:effectRef idx="3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cxnSp>
                <p:nvCxnSpPr>
                  <p:cNvPr id="13" name="Прямая со стрелкой 12"/>
                  <p:cNvCxnSpPr/>
                  <p:nvPr/>
                </p:nvCxnSpPr>
                <p:spPr>
                  <a:xfrm flipV="1">
                    <a:off x="317897" y="5731596"/>
                    <a:ext cx="837875" cy="58189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Прямая соединительная линия 16"/>
                  <p:cNvCxnSpPr/>
                  <p:nvPr/>
                </p:nvCxnSpPr>
                <p:spPr>
                  <a:xfrm>
                    <a:off x="950661" y="4972050"/>
                    <a:ext cx="0" cy="1166812"/>
                  </a:xfrm>
                  <a:prstGeom prst="line">
                    <a:avLst/>
                  </a:prstGeom>
                  <a:ln w="28575">
                    <a:solidFill>
                      <a:schemeClr val="accent4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Прямая со стрелкой 10"/>
                  <p:cNvCxnSpPr/>
                  <p:nvPr/>
                </p:nvCxnSpPr>
                <p:spPr>
                  <a:xfrm>
                    <a:off x="317897" y="6313487"/>
                    <a:ext cx="1675751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Прямая со стрелкой 14"/>
                  <p:cNvCxnSpPr/>
                  <p:nvPr/>
                </p:nvCxnSpPr>
                <p:spPr>
                  <a:xfrm flipV="1">
                    <a:off x="317897" y="4972050"/>
                    <a:ext cx="632764" cy="1341437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Прямая со стрелкой 17"/>
                  <p:cNvCxnSpPr/>
                  <p:nvPr/>
                </p:nvCxnSpPr>
                <p:spPr>
                  <a:xfrm>
                    <a:off x="942594" y="4970462"/>
                    <a:ext cx="1675751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Прямая со стрелкой 18"/>
                  <p:cNvCxnSpPr/>
                  <p:nvPr/>
                </p:nvCxnSpPr>
                <p:spPr>
                  <a:xfrm flipV="1">
                    <a:off x="1985581" y="4972050"/>
                    <a:ext cx="632764" cy="1341437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Прямая со стрелкой 19"/>
                  <p:cNvCxnSpPr/>
                  <p:nvPr/>
                </p:nvCxnSpPr>
                <p:spPr>
                  <a:xfrm flipV="1">
                    <a:off x="2618345" y="4390159"/>
                    <a:ext cx="837875" cy="581891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Прямая со стрелкой 20"/>
                  <p:cNvCxnSpPr/>
                  <p:nvPr/>
                </p:nvCxnSpPr>
                <p:spPr>
                  <a:xfrm flipV="1">
                    <a:off x="2826075" y="4378252"/>
                    <a:ext cx="632764" cy="1341437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Прямая со стрелкой 21"/>
                  <p:cNvCxnSpPr/>
                  <p:nvPr/>
                </p:nvCxnSpPr>
                <p:spPr>
                  <a:xfrm>
                    <a:off x="1772517" y="4378252"/>
                    <a:ext cx="1675751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Прямая со стрелкой 22"/>
                  <p:cNvCxnSpPr/>
                  <p:nvPr/>
                </p:nvCxnSpPr>
                <p:spPr>
                  <a:xfrm flipV="1">
                    <a:off x="950661" y="4378252"/>
                    <a:ext cx="837875" cy="581891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prstDash val="dash"/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Прямая со стрелкой 25"/>
                  <p:cNvCxnSpPr/>
                  <p:nvPr/>
                </p:nvCxnSpPr>
                <p:spPr>
                  <a:xfrm flipV="1">
                    <a:off x="317897" y="4176713"/>
                    <a:ext cx="0" cy="2136774"/>
                  </a:xfrm>
                  <a:prstGeom prst="straightConnector1">
                    <a:avLst/>
                  </a:prstGeom>
                  <a:ln w="38100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1052405" y="6138862"/>
                      <a:ext cx="367665" cy="4103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2405" y="6138862"/>
                      <a:ext cx="367665" cy="410305"/>
                    </a:xfrm>
                    <a:prstGeom prst="rect">
                      <a:avLst/>
                    </a:prstGeom>
                    <a:blipFill rotWithShape="1"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/>
                    <p:cNvSpPr txBox="1"/>
                    <p:nvPr/>
                  </p:nvSpPr>
                  <p:spPr>
                    <a:xfrm rot="17659934">
                      <a:off x="387283" y="5245100"/>
                      <a:ext cx="37144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29" name="TextBox 2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7659934">
                      <a:off x="387283" y="5245100"/>
                      <a:ext cx="371447" cy="369332"/>
                    </a:xfrm>
                    <a:prstGeom prst="rect">
                      <a:avLst/>
                    </a:prstGeom>
                    <a:blipFill rotWithShape="1">
                      <a:blip r:embed="rId12"/>
                      <a:stretch>
                        <a:fillRect l="-13580" t="-23171" r="-37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TextBox 29"/>
                    <p:cNvSpPr txBox="1"/>
                    <p:nvPr/>
                  </p:nvSpPr>
                  <p:spPr>
                    <a:xfrm rot="19669152">
                      <a:off x="561498" y="5704517"/>
                      <a:ext cx="35067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</m:acc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0" name="TextBox 2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9669152">
                      <a:off x="561498" y="5704517"/>
                      <a:ext cx="350672" cy="369332"/>
                    </a:xfrm>
                    <a:prstGeom prst="rect">
                      <a:avLst/>
                    </a:prstGeom>
                    <a:blipFill rotWithShape="1">
                      <a:blip r:embed="rId13"/>
                      <a:stretch>
                        <a:fillRect l="-3659" t="-22892" r="-1219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882773" y="5245100"/>
                      <a:ext cx="36978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h</m:t>
                            </m:r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1" name="TextBox 3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2773" y="5245100"/>
                      <a:ext cx="369780" cy="369332"/>
                    </a:xfrm>
                    <a:prstGeom prst="rect">
                      <a:avLst/>
                    </a:prstGeom>
                    <a:blipFill rotWithShape="1"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 rot="16200000">
                      <a:off x="-169083" y="4754990"/>
                      <a:ext cx="748474" cy="41030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</m:acc>
                            <m:r>
                              <a:rPr lang="ru-RU" i="1" smtClean="0">
                                <a:latin typeface="Cambria Math"/>
                                <a:ea typeface="Cambria Math"/>
                              </a:rPr>
                              <m:t>×</m:t>
                            </m:r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e>
                            </m:acc>
                          </m:oMath>
                        </m:oMathPara>
                      </a14:m>
                      <a:endParaRPr lang="ru-RU" dirty="0"/>
                    </a:p>
                  </p:txBody>
                </p:sp>
              </mc:Choice>
              <mc:Fallback xmlns=""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16200000">
                      <a:off x="-169083" y="4754990"/>
                      <a:ext cx="748474" cy="410305"/>
                    </a:xfrm>
                    <a:prstGeom prst="rect">
                      <a:avLst/>
                    </a:prstGeom>
                    <a:blipFill rotWithShape="1">
                      <a:blip r:embed="rId15"/>
                      <a:stretch>
                        <a:fillRect l="-10294" t="-360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ru-R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5" name="Дуга 34"/>
              <p:cNvSpPr/>
              <p:nvPr/>
            </p:nvSpPr>
            <p:spPr>
              <a:xfrm>
                <a:off x="144172" y="5307300"/>
                <a:ext cx="487951" cy="274751"/>
              </a:xfrm>
              <a:prstGeom prst="arc">
                <a:avLst/>
              </a:prstGeom>
              <a:ln w="28575">
                <a:solidFill>
                  <a:srgbClr val="43434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711924" y="4878993"/>
                    <a:ext cx="3995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924" y="4878993"/>
                    <a:ext cx="399597" cy="369332"/>
                  </a:xfrm>
                  <a:prstGeom prst="rect">
                    <a:avLst/>
                  </a:prstGeom>
                  <a:blipFill rotWithShape="1">
                    <a:blip r:embed="rId16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93798" y="5298185"/>
                    <a:ext cx="39959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98" y="5298185"/>
                    <a:ext cx="399597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8" name="Прямая со стрелкой 47"/>
            <p:cNvCxnSpPr/>
            <p:nvPr/>
          </p:nvCxnSpPr>
          <p:spPr>
            <a:xfrm flipV="1">
              <a:off x="1214888" y="4055488"/>
              <a:ext cx="632764" cy="134143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2914" y="5701506"/>
                <a:ext cx="8108695" cy="771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Заметим, что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ru-RU" b="0" i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b="0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  <m:r>
                      <a:rPr lang="ru-RU" b="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ru-RU" b="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 smtClean="0"/>
                  <a:t>	, </a:t>
                </a:r>
                <a:r>
                  <a:rPr lang="ru-RU" dirty="0" smtClean="0"/>
                  <a:t>поскольку они определяют один и тот же </a:t>
                </a:r>
              </a:p>
              <a:p>
                <a:r>
                  <a:rPr lang="ru-RU" dirty="0" smtClean="0"/>
                  <a:t>параллелепипед и ориентация троек векторов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ru-RU" dirty="0" smtClean="0"/>
                  <a:t>  одинаковая.</a:t>
                </a:r>
                <a:endParaRPr lang="ru-RU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14" y="5701506"/>
                <a:ext cx="8108695" cy="771430"/>
              </a:xfrm>
              <a:prstGeom prst="rect">
                <a:avLst/>
              </a:prstGeom>
              <a:blipFill rotWithShape="1">
                <a:blip r:embed="rId18"/>
                <a:stretch>
                  <a:fillRect l="-677" t="-4724" b="-102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9638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смешанного произведения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54095" y="875600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875600"/>
            <a:ext cx="539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Вычисление объемов параллелепипеда и тетраэдра </a:t>
            </a:r>
            <a:endParaRPr lang="ru-RU" dirty="0"/>
          </a:p>
        </p:txBody>
      </p:sp>
      <p:grpSp>
        <p:nvGrpSpPr>
          <p:cNvPr id="34" name="Группа 33"/>
          <p:cNvGrpSpPr/>
          <p:nvPr/>
        </p:nvGrpSpPr>
        <p:grpSpPr>
          <a:xfrm>
            <a:off x="576052" y="1351108"/>
            <a:ext cx="1689090" cy="1486674"/>
            <a:chOff x="645585" y="1448574"/>
            <a:chExt cx="1689090" cy="1486674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645585" y="1448574"/>
              <a:ext cx="1689090" cy="1173122"/>
              <a:chOff x="738720" y="1553494"/>
              <a:chExt cx="1689090" cy="1173122"/>
            </a:xfrm>
          </p:grpSpPr>
          <p:cxnSp>
            <p:nvCxnSpPr>
              <p:cNvPr id="8" name="Прямая со стрелкой 7"/>
              <p:cNvCxnSpPr/>
              <p:nvPr/>
            </p:nvCxnSpPr>
            <p:spPr>
              <a:xfrm flipV="1">
                <a:off x="738720" y="2508460"/>
                <a:ext cx="347130" cy="21815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>
                <a:off x="738720" y="2726616"/>
                <a:ext cx="76623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 flipV="1">
                <a:off x="1490130" y="1771650"/>
                <a:ext cx="575730" cy="95496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Прямая со стрелкой 12"/>
              <p:cNvCxnSpPr/>
              <p:nvPr/>
            </p:nvCxnSpPr>
            <p:spPr>
              <a:xfrm>
                <a:off x="1661580" y="1553494"/>
                <a:ext cx="76623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/>
              <p:cNvCxnSpPr/>
              <p:nvPr/>
            </p:nvCxnSpPr>
            <p:spPr>
              <a:xfrm>
                <a:off x="1085850" y="2508460"/>
                <a:ext cx="76623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Прямая со стрелкой 14"/>
              <p:cNvCxnSpPr/>
              <p:nvPr/>
            </p:nvCxnSpPr>
            <p:spPr>
              <a:xfrm>
                <a:off x="1314450" y="1771650"/>
                <a:ext cx="766230" cy="0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 стрелкой 15"/>
              <p:cNvCxnSpPr/>
              <p:nvPr/>
            </p:nvCxnSpPr>
            <p:spPr>
              <a:xfrm flipV="1">
                <a:off x="1504950" y="2508460"/>
                <a:ext cx="347130" cy="21815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 flipV="1">
                <a:off x="1314450" y="1553494"/>
                <a:ext cx="347130" cy="21815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 стрелкой 19"/>
              <p:cNvCxnSpPr/>
              <p:nvPr/>
            </p:nvCxnSpPr>
            <p:spPr>
              <a:xfrm flipV="1">
                <a:off x="2065860" y="1553494"/>
                <a:ext cx="347130" cy="21815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 стрелкой 20"/>
              <p:cNvCxnSpPr/>
              <p:nvPr/>
            </p:nvCxnSpPr>
            <p:spPr>
              <a:xfrm flipV="1">
                <a:off x="752475" y="1771650"/>
                <a:ext cx="575730" cy="95496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Прямая со стрелкой 21"/>
              <p:cNvCxnSpPr/>
              <p:nvPr/>
            </p:nvCxnSpPr>
            <p:spPr>
              <a:xfrm flipV="1">
                <a:off x="1852080" y="1557652"/>
                <a:ext cx="575730" cy="95496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Прямая со стрелкой 22"/>
              <p:cNvCxnSpPr/>
              <p:nvPr/>
            </p:nvCxnSpPr>
            <p:spPr>
              <a:xfrm flipV="1">
                <a:off x="1102785" y="1553494"/>
                <a:ext cx="575730" cy="954966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Прямая соединительная линия 24"/>
              <p:cNvCxnSpPr/>
              <p:nvPr/>
            </p:nvCxnSpPr>
            <p:spPr>
              <a:xfrm flipH="1">
                <a:off x="738720" y="1771650"/>
                <a:ext cx="1305975" cy="9549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Прямая соединительная линия 26"/>
              <p:cNvCxnSpPr/>
              <p:nvPr/>
            </p:nvCxnSpPr>
            <p:spPr>
              <a:xfrm flipH="1">
                <a:off x="1852080" y="1771650"/>
                <a:ext cx="192615" cy="73681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752475" y="2512618"/>
                <a:ext cx="1099605" cy="2139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63623" y="2565916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23" y="2565916"/>
                  <a:ext cx="3714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2951" r="-262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420597" y="2427477"/>
                  <a:ext cx="367665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597" y="2427477"/>
                  <a:ext cx="367665" cy="410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1393109" y="1942964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109" y="1942964"/>
                  <a:ext cx="3506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3333" r="-2586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791780" y="1631302"/>
                <a:ext cx="1483996" cy="4415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пар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780" y="1631302"/>
                <a:ext cx="1483996" cy="441531"/>
              </a:xfrm>
              <a:prstGeom prst="rect">
                <a:avLst/>
              </a:prstGeom>
              <a:blipFill rotWithShape="1">
                <a:blip r:embed="rId5"/>
                <a:stretch>
                  <a:fillRect t="-8333" r="-9877"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944430" y="1545702"/>
                <a:ext cx="1727652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ru-RU" b="0" i="1" smtClean="0">
                              <a:latin typeface="Cambria Math"/>
                            </a:rPr>
                            <m:t>тетр</m:t>
                          </m:r>
                        </m:sub>
                      </m:sSub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ru-RU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ru-RU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430" y="1545702"/>
                <a:ext cx="1727652" cy="6127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54095" y="2952050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0" y="2952050"/>
            <a:ext cx="4454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Определение ориентации тройки векторов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901192" y="3321382"/>
                <a:ext cx="3773597" cy="431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/>
                      </a:rPr>
                      <m:t> −</m:t>
                    </m:r>
                  </m:oMath>
                </a14:m>
                <a:r>
                  <a:rPr lang="ru-RU" dirty="0" smtClean="0"/>
                  <a:t> правая тройка</a:t>
                </a:r>
                <a:endParaRPr lang="ru-RU" dirty="0"/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92" y="3321382"/>
                <a:ext cx="3773597" cy="431208"/>
              </a:xfrm>
              <a:prstGeom prst="rect">
                <a:avLst/>
              </a:prstGeom>
              <a:blipFill rotWithShape="1">
                <a:blip r:embed="rId7"/>
                <a:stretch>
                  <a:fillRect t="-8451" r="-646"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940117" y="3878738"/>
                <a:ext cx="3653372" cy="431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0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d>
                      <m:dPr>
                        <m:begChr m:val="⟨"/>
                        <m:endChr m:val="⟩"/>
                        <m:ctrlPr>
                          <a:rPr lang="ru-RU" i="1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/>
                      </a:rPr>
                      <m:t> −</m:t>
                    </m:r>
                  </m:oMath>
                </a14:m>
                <a:r>
                  <a:rPr lang="ru-RU" dirty="0" smtClean="0"/>
                  <a:t> левая тройка</a:t>
                </a:r>
                <a:endParaRPr lang="ru-RU" dirty="0"/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117" y="3878738"/>
                <a:ext cx="3653372" cy="431208"/>
              </a:xfrm>
              <a:prstGeom prst="rect">
                <a:avLst/>
              </a:prstGeom>
              <a:blipFill rotWithShape="1">
                <a:blip r:embed="rId8"/>
                <a:stretch>
                  <a:fillRect t="-8451" r="-833"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354094" y="4590350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830398" y="4614848"/>
            <a:ext cx="11853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Теорема 4</a:t>
            </a:r>
            <a:endParaRPr lang="ru-RU" dirty="0"/>
          </a:p>
        </p:txBody>
      </p:sp>
      <p:sp>
        <p:nvSpPr>
          <p:cNvPr id="44" name="TextBox 43"/>
          <p:cNvSpPr txBox="1"/>
          <p:nvPr/>
        </p:nvSpPr>
        <p:spPr>
          <a:xfrm>
            <a:off x="2265142" y="4614848"/>
            <a:ext cx="553863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Необходимое и достаточное условие </a:t>
            </a:r>
            <a:r>
              <a:rPr lang="ru-RU" dirty="0" err="1" smtClean="0"/>
              <a:t>компланарности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121017" y="5165841"/>
                <a:ext cx="247247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 − </m:t>
                    </m:r>
                  </m:oMath>
                </a14:m>
                <a:r>
                  <a:rPr lang="ru-RU" dirty="0" smtClean="0"/>
                  <a:t>компланарны</a:t>
                </a:r>
                <a:endParaRPr lang="ru-RU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017" y="5165841"/>
                <a:ext cx="2472472" cy="410305"/>
              </a:xfrm>
              <a:prstGeom prst="rect">
                <a:avLst/>
              </a:prstGeom>
              <a:blipFill rotWithShape="1">
                <a:blip r:embed="rId9"/>
                <a:stretch>
                  <a:fillRect t="-10294" r="-1478" b="-22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Двойная стрелка влево/вправо 45"/>
          <p:cNvSpPr/>
          <p:nvPr/>
        </p:nvSpPr>
        <p:spPr>
          <a:xfrm>
            <a:off x="4738851" y="5290030"/>
            <a:ext cx="371475" cy="20515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168273" y="5187453"/>
                <a:ext cx="1044260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ru-RU" b="0" i="0" smtClean="0">
                          <a:latin typeface="Cambria Math"/>
                        </a:rPr>
                        <m:t>=</m:t>
                      </m:r>
                      <m:r>
                        <a:rPr lang="ru-RU" b="0" i="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273" y="5187453"/>
                <a:ext cx="1044260" cy="410305"/>
              </a:xfrm>
              <a:prstGeom prst="rect">
                <a:avLst/>
              </a:prstGeom>
              <a:blipFill rotWithShape="1">
                <a:blip r:embed="rId10"/>
                <a:stretch>
                  <a:fillRect t="-10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19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нутый угол 10"/>
          <p:cNvSpPr/>
          <p:nvPr/>
        </p:nvSpPr>
        <p:spPr>
          <a:xfrm>
            <a:off x="2847975" y="2543175"/>
            <a:ext cx="3190875" cy="1971675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Выражение смешанного произведения через координаты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565345" y="1400652"/>
                <a:ext cx="6423618" cy="6375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acc>
                    <m:acc>
                      <m:accPr>
                        <m:chr m:val="⃗"/>
                        <m:ctrlPr>
                          <a:rPr lang="ru-RU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>
                        <a:latin typeface="Cambria Math"/>
                        <a:ea typeface="Cambria Math"/>
                      </a:rPr>
                      <m:t>∙</m:t>
                    </m:r>
                    <m:d>
                      <m:dPr>
                        <m:ctrlPr>
                          <a:rPr lang="ru-RU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  <a:ea typeface="Cambria Math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>
                        <a:latin typeface="Cambria Math"/>
                        <a:ea typeface="Cambria Math"/>
                      </a:rPr>
                      <m:t> − 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𝑦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/>
                        <a:ea typeface="Cambria Math"/>
                      </a:rPr>
                      <m:t>+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345" y="1400652"/>
                <a:ext cx="6423618" cy="63754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251219"/>
              </p:ext>
            </p:extLst>
          </p:nvPr>
        </p:nvGraphicFramePr>
        <p:xfrm>
          <a:off x="3766857" y="2807187"/>
          <a:ext cx="1781907" cy="1243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4" imgW="914400" imgH="635000" progId="Equation.DSMT4">
                  <p:embed/>
                </p:oleObj>
              </mc:Choice>
              <mc:Fallback>
                <p:oleObj name="Equation" r:id="rId4" imgW="914400" imgH="635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857" y="2807187"/>
                        <a:ext cx="1781907" cy="12436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3226446" y="3223847"/>
                <a:ext cx="614655" cy="4103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446" y="3223847"/>
                <a:ext cx="614655" cy="410305"/>
              </a:xfrm>
              <a:prstGeom prst="rect">
                <a:avLst/>
              </a:prstGeom>
              <a:blipFill rotWithShape="1">
                <a:blip r:embed="rId6"/>
                <a:stretch>
                  <a:fillRect t="-10448" r="-445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11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r>
              <a:rPr lang="ru-RU" sz="2000" dirty="0" smtClean="0"/>
              <a:t>Скалярное произведение</a:t>
            </a:r>
            <a:endParaRPr lang="ru-RU" i="1" dirty="0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4E18720-A961-4E9D-ABAB-9BD85AFA3C94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Прямоугольник 8"/>
              <p:cNvSpPr/>
              <p:nvPr/>
            </p:nvSpPr>
            <p:spPr>
              <a:xfrm>
                <a:off x="179512" y="1268760"/>
                <a:ext cx="8784976" cy="133908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hangingPunct="0"/>
                <a:r>
                  <a:rPr lang="ru-RU" sz="2400" dirty="0" smtClean="0"/>
                  <a:t>Скалярным произведением двух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называется число (скаляр), обозначаемое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400" i="1" smtClean="0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ru-RU" sz="2400" dirty="0" smtClean="0"/>
                  <a:t>  или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400" dirty="0" smtClean="0"/>
                  <a:t>  </a:t>
                </a:r>
                <a:r>
                  <a:rPr lang="ru-RU" sz="2400" dirty="0" smtClean="0"/>
                  <a:t>и равное произведению их длин на косинус угла между </a:t>
                </a:r>
                <a:r>
                  <a:rPr lang="ru-RU" sz="2400" dirty="0" smtClean="0"/>
                  <a:t>ними.</a:t>
                </a:r>
                <a:endParaRPr lang="ru-RU" sz="2400" dirty="0"/>
              </a:p>
            </p:txBody>
          </p:sp>
        </mc:Choice>
        <mc:Fallback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68760"/>
                <a:ext cx="8784976" cy="1339085"/>
              </a:xfrm>
              <a:prstGeom prst="rect">
                <a:avLst/>
              </a:prstGeom>
              <a:blipFill rotWithShape="1">
                <a:blip r:embed="rId2"/>
                <a:stretch>
                  <a:fillRect l="-1040" r="-1733" b="-8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64187" y="2805090"/>
                <a:ext cx="2655663" cy="528734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187" y="2805090"/>
                <a:ext cx="2655663" cy="52873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9512" y="3552825"/>
            <a:ext cx="3756156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Свойства скалярного произведения: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4051816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28650" y="4051816"/>
                <a:ext cx="1387496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51816"/>
                <a:ext cx="1387496" cy="410305"/>
              </a:xfrm>
              <a:prstGeom prst="rect">
                <a:avLst/>
              </a:prstGeom>
              <a:blipFill rotWithShape="1">
                <a:blip r:embed="rId4"/>
                <a:stretch>
                  <a:fillRect t="-10448" r="-175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179512" y="4614521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8650" y="4614521"/>
                <a:ext cx="2838534" cy="439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пр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пр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614521"/>
                <a:ext cx="2838534" cy="439736"/>
              </a:xfrm>
              <a:prstGeom prst="rect">
                <a:avLst/>
              </a:prstGeom>
              <a:blipFill rotWithShape="1">
                <a:blip r:embed="rId5"/>
                <a:stretch>
                  <a:fillRect t="-8333" r="-8584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179512" y="5290066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28650" y="5290066"/>
                <a:ext cx="2645917" cy="4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90066"/>
                <a:ext cx="2645917" cy="432554"/>
              </a:xfrm>
              <a:prstGeom prst="rect">
                <a:avLst/>
              </a:prstGeom>
              <a:blipFill rotWithShape="1">
                <a:blip r:embed="rId6"/>
                <a:stretch>
                  <a:fillRect t="-8451" r="-99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4572000" y="4051816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021138" y="4051816"/>
                <a:ext cx="13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ru-RU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e>
                        </m:acc>
                      </m:e>
                    </m:d>
                  </m:oMath>
                </a14:m>
                <a:r>
                  <a:rPr lang="en-US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ru-RU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138" y="4051816"/>
                <a:ext cx="131106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21667" r="-6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4572000" y="4692159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21138" y="4692159"/>
                <a:ext cx="3104568" cy="4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138" y="4692159"/>
                <a:ext cx="3104568" cy="432554"/>
              </a:xfrm>
              <a:prstGeom prst="rect">
                <a:avLst/>
              </a:prstGeom>
              <a:blipFill rotWithShape="1">
                <a:blip r:embed="rId8"/>
                <a:stretch>
                  <a:fillRect t="-8451" b="-7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4572000" y="5254864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021138" y="5254864"/>
                <a:ext cx="3071545" cy="4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𝑙</m:t>
                          </m:r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138" y="5254864"/>
                <a:ext cx="3071545" cy="432554"/>
              </a:xfrm>
              <a:prstGeom prst="rect">
                <a:avLst/>
              </a:prstGeom>
              <a:blipFill rotWithShape="1">
                <a:blip r:embed="rId9"/>
                <a:stretch>
                  <a:fillRect t="-8451" r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929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Применение скалярного произведения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220632" y="1063839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8088" y="1043352"/>
                <a:ext cx="1252459" cy="4406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baseline="30000" smtClean="0">
                              <a:latin typeface="Cambria Math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8" y="1043352"/>
                <a:ext cx="1252459" cy="440698"/>
              </a:xfrm>
              <a:prstGeom prst="rect">
                <a:avLst/>
              </a:prstGeom>
              <a:blipFill rotWithShape="1">
                <a:blip r:embed="rId3"/>
                <a:stretch>
                  <a:fillRect t="-2778" r="-111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216532" y="1821045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20632" y="2683089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20632" y="3387939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805223" y="3387939"/>
            <a:ext cx="11853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Теорема 1</a:t>
            </a:r>
            <a:endParaRPr lang="ru-RU" dirty="0"/>
          </a:p>
        </p:txBody>
      </p:sp>
      <p:sp>
        <p:nvSpPr>
          <p:cNvPr id="27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34257" y="1600183"/>
                <a:ext cx="2032608" cy="811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i="1" smtClean="0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de-DE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DE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de-DE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de-DE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𝑏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57" y="1600183"/>
                <a:ext cx="2032608" cy="81105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29806" y="2504194"/>
                <a:ext cx="1472454" cy="727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ru-RU" b="0" i="1" smtClean="0">
                              <a:latin typeface="Cambria Math"/>
                            </a:rPr>
                            <m:t>пр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de-DE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de-DE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806" y="2504194"/>
                <a:ext cx="1472454" cy="72712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2101872" y="3387939"/>
            <a:ext cx="5565626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Необходимое и достаточное условие ортогональности</a:t>
            </a:r>
            <a:endParaRPr lang="ru-RU" dirty="0"/>
          </a:p>
        </p:txBody>
      </p:sp>
      <p:grpSp>
        <p:nvGrpSpPr>
          <p:cNvPr id="33" name="Группа 32"/>
          <p:cNvGrpSpPr/>
          <p:nvPr/>
        </p:nvGrpSpPr>
        <p:grpSpPr>
          <a:xfrm>
            <a:off x="2133178" y="3865778"/>
            <a:ext cx="2403090" cy="555222"/>
            <a:chOff x="2133178" y="3865778"/>
            <a:chExt cx="2403090" cy="555222"/>
          </a:xfrm>
        </p:grpSpPr>
        <p:sp>
          <p:nvSpPr>
            <p:cNvPr id="32" name="Загнутый угол 31"/>
            <p:cNvSpPr/>
            <p:nvPr/>
          </p:nvSpPr>
          <p:spPr>
            <a:xfrm>
              <a:off x="2133178" y="3865778"/>
              <a:ext cx="2403090" cy="555222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1" name="Группа 30"/>
            <p:cNvGrpSpPr/>
            <p:nvPr/>
          </p:nvGrpSpPr>
          <p:grpSpPr>
            <a:xfrm>
              <a:off x="2324369" y="3912003"/>
              <a:ext cx="2211899" cy="431441"/>
              <a:chOff x="1011586" y="4016853"/>
              <a:chExt cx="2211899" cy="4314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1011586" y="4063573"/>
                    <a:ext cx="37144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oMath>
                    </a14:m>
                    <a:r>
                      <a:rPr lang="en-US" dirty="0" smtClean="0"/>
                      <a:t> 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1586" y="4063573"/>
                    <a:ext cx="371448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22951" r="-19672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/>
              <p:cNvSpPr txBox="1"/>
              <p:nvPr/>
            </p:nvSpPr>
            <p:spPr>
              <a:xfrm rot="10800000">
                <a:off x="1190898" y="4048184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T</a:t>
                </a:r>
                <a:endParaRPr lang="ru-RU" sz="2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1364317" y="4022600"/>
                    <a:ext cx="367665" cy="410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4317" y="4022600"/>
                    <a:ext cx="367665" cy="41030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Двойная стрелка влево/вправо 28"/>
              <p:cNvSpPr/>
              <p:nvPr/>
            </p:nvSpPr>
            <p:spPr>
              <a:xfrm>
                <a:off x="1731982" y="4127724"/>
                <a:ext cx="400050" cy="200055"/>
              </a:xfrm>
              <a:prstGeom prst="left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2132032" y="4016853"/>
                    <a:ext cx="1091453" cy="410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ru-RU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2032" y="4016853"/>
                    <a:ext cx="1091453" cy="410305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t="-1044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" name="Группа 7"/>
          <p:cNvGrpSpPr/>
          <p:nvPr/>
        </p:nvGrpSpPr>
        <p:grpSpPr>
          <a:xfrm>
            <a:off x="220632" y="4585216"/>
            <a:ext cx="6181546" cy="1285065"/>
            <a:chOff x="220632" y="4585216"/>
            <a:chExt cx="6181546" cy="1285065"/>
          </a:xfrm>
        </p:grpSpPr>
        <p:sp>
          <p:nvSpPr>
            <p:cNvPr id="34" name="TextBox 33"/>
            <p:cNvSpPr txBox="1"/>
            <p:nvPr/>
          </p:nvSpPr>
          <p:spPr>
            <a:xfrm>
              <a:off x="321919" y="4585216"/>
              <a:ext cx="1783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Доказательство:</a:t>
              </a:r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415600" y="4987569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5600" y="4987569"/>
                  <a:ext cx="37144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22951" r="-262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 rot="10800000">
              <a:off x="5657611" y="4975074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ru-RU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812460" y="4946595"/>
                  <a:ext cx="367665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2460" y="4946595"/>
                  <a:ext cx="367665" cy="41030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TextBox 40"/>
            <p:cNvSpPr txBox="1"/>
            <p:nvPr/>
          </p:nvSpPr>
          <p:spPr>
            <a:xfrm>
              <a:off x="4884685" y="499903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&lt;=&gt;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267603" y="4999038"/>
              <a:ext cx="530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&lt;=&gt;</a:t>
              </a:r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/>
                <p:cNvSpPr/>
                <p:nvPr/>
              </p:nvSpPr>
              <p:spPr>
                <a:xfrm>
                  <a:off x="220632" y="4919337"/>
                  <a:ext cx="3085268" cy="528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ru-RU" i="1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ru-RU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i="1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𝑎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/>
                            <a:ea typeface="Cambria Math"/>
                          </a:rPr>
                          <m:t>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acc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  <a:ea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Прямоугольник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32" y="4919337"/>
                  <a:ext cx="3085268" cy="528734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Прямоугольник 46"/>
            <p:cNvSpPr/>
            <p:nvPr/>
          </p:nvSpPr>
          <p:spPr>
            <a:xfrm>
              <a:off x="6180125" y="5648228"/>
              <a:ext cx="222053" cy="22205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756749" y="4585216"/>
                  <a:ext cx="1127936" cy="11740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ru-RU" i="1">
                                    <a:latin typeface="Cambria Math"/>
                                  </a:rPr>
                                </m:ctrlPr>
                              </m:eqArrPr>
                              <m:e>
                                <m:acc>
                                  <m:accPr>
                                    <m:chr m:val="̂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ru-RU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𝑎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/>
                                      </a:rPr>
                                      <m:t>,</m:t>
                                    </m:r>
                                    <m:acc>
                                      <m:accPr>
                                        <m:chr m:val="⃗"/>
                                        <m:ctrlPr>
                                          <a:rPr lang="en-US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𝑏</m:t>
                                        </m:r>
                                      </m:e>
                                    </m:acc>
                                  </m:e>
                                </m:acc>
                                <m:r>
                                  <a:rPr lang="en-US" i="1">
                                    <a:latin typeface="Cambria Math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ru-RU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/>
                                  </a:rPr>
                                  <m:t>=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6749" y="4585216"/>
                  <a:ext cx="1127936" cy="117403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561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нутый угол 7"/>
          <p:cNvSpPr/>
          <p:nvPr/>
        </p:nvSpPr>
        <p:spPr>
          <a:xfrm>
            <a:off x="2803402" y="4724400"/>
            <a:ext cx="2927596" cy="571716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Выражение скалярного произведения через координаты векторов</a:t>
            </a:r>
            <a:endParaRPr lang="ru-RU" dirty="0"/>
          </a:p>
        </p:txBody>
      </p:sp>
      <p:sp>
        <p:nvSpPr>
          <p:cNvPr id="1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38200" y="895350"/>
                <a:ext cx="1775550" cy="4110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895350"/>
                <a:ext cx="1775550" cy="411010"/>
              </a:xfrm>
              <a:prstGeom prst="rect">
                <a:avLst/>
              </a:prstGeom>
              <a:blipFill rotWithShape="1">
                <a:blip r:embed="rId2"/>
                <a:stretch>
                  <a:fillRect t="-14925" b="-29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990850" y="874863"/>
                <a:ext cx="1740220" cy="438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874863"/>
                <a:ext cx="1740220" cy="438582"/>
              </a:xfrm>
              <a:prstGeom prst="rect">
                <a:avLst/>
              </a:prstGeom>
              <a:blipFill rotWithShape="1">
                <a:blip r:embed="rId3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87386" y="1573814"/>
                <a:ext cx="5119863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ru-RU" b="0" i="1" dirty="0" smtClean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b="0" i="1" baseline="30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ru-RU" b="0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86" y="1573814"/>
                <a:ext cx="5119863" cy="1061829"/>
              </a:xfrm>
              <a:prstGeom prst="rect">
                <a:avLst/>
              </a:prstGeom>
              <a:blipFill rotWithShape="1">
                <a:blip r:embed="rId4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02101" y="2341566"/>
                <a:ext cx="3820726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baseline="30000" smtClean="0">
                          <a:latin typeface="Cambria Math"/>
                        </a:rPr>
                        <m:t>2</m:t>
                      </m:r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101" y="2341566"/>
                <a:ext cx="3820726" cy="715581"/>
              </a:xfrm>
              <a:prstGeom prst="rect">
                <a:avLst/>
              </a:prstGeom>
              <a:blipFill rotWithShape="1">
                <a:blip r:embed="rId5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068918" y="2935204"/>
                <a:ext cx="3839834" cy="715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baseline="30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baseline="3000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8" y="2935204"/>
                <a:ext cx="3839834" cy="715581"/>
              </a:xfrm>
              <a:prstGeom prst="rect">
                <a:avLst/>
              </a:prstGeom>
              <a:blipFill rotWithShape="1">
                <a:blip r:embed="rId6"/>
                <a:stretch>
                  <a:fillRect t="-50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19825" y="1678001"/>
                <a:ext cx="1861920" cy="4103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b="0" i="1" baseline="30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baseline="30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baseline="30000" smtClean="0">
                          <a:latin typeface="Cambria Math"/>
                        </a:rPr>
                        <m:t>2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25" y="1678001"/>
                <a:ext cx="1861920" cy="410305"/>
              </a:xfrm>
              <a:prstGeom prst="rect">
                <a:avLst/>
              </a:prstGeom>
              <a:blipFill rotWithShape="1">
                <a:blip r:embed="rId7"/>
                <a:stretch>
                  <a:fillRect t="-10145" b="-289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19825" y="2327221"/>
                <a:ext cx="987963" cy="36933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25" y="2327221"/>
                <a:ext cx="98796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22951"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6219825" y="2689990"/>
                <a:ext cx="1035733" cy="4103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25" y="2689990"/>
                <a:ext cx="1035733" cy="410305"/>
              </a:xfrm>
              <a:prstGeom prst="rect">
                <a:avLst/>
              </a:prstGeom>
              <a:blipFill rotWithShape="1">
                <a:blip r:embed="rId9"/>
                <a:stretch>
                  <a:fillRect t="-10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6219825" y="3100295"/>
                <a:ext cx="1046440" cy="41030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ru-RU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25" y="3100295"/>
                <a:ext cx="1046440" cy="410305"/>
              </a:xfrm>
              <a:prstGeom prst="rect">
                <a:avLst/>
              </a:prstGeom>
              <a:blipFill rotWithShape="1">
                <a:blip r:embed="rId10"/>
                <a:stretch>
                  <a:fillRect t="-10294" b="-44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68918" y="3426877"/>
                <a:ext cx="2439193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18" y="3426877"/>
                <a:ext cx="2439193" cy="391261"/>
              </a:xfrm>
              <a:prstGeom prst="rect">
                <a:avLst/>
              </a:prstGeom>
              <a:blipFill rotWithShape="1"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2803402" y="4762284"/>
                <a:ext cx="2927596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402" y="4762284"/>
                <a:ext cx="2927596" cy="438582"/>
              </a:xfrm>
              <a:prstGeom prst="rect">
                <a:avLst/>
              </a:prstGeom>
              <a:blipFill rotWithShape="1">
                <a:blip r:embed="rId12"/>
                <a:stretch>
                  <a:fillRect t="-8333"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56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131887" y="725835"/>
                <a:ext cx="8784976" cy="133908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hangingPunct="0"/>
                <a:r>
                  <a:rPr lang="ru-RU" sz="2400" dirty="0" smtClean="0"/>
                  <a:t>Векторным произведением двух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называется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ru-RU" sz="2400" dirty="0" smtClean="0"/>
                  <a:t>, обозначаемый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400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ru-RU" sz="2400" dirty="0" smtClean="0"/>
                  <a:t>  или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ru-RU" sz="2400" dirty="0" smtClean="0"/>
                  <a:t>, этот вектор удовлетворяет следующим условиям:</a:t>
                </a:r>
                <a:endParaRPr lang="ru-RU" sz="2400" dirty="0"/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7" y="725835"/>
                <a:ext cx="8784976" cy="1339085"/>
              </a:xfrm>
              <a:prstGeom prst="rect">
                <a:avLst/>
              </a:prstGeom>
              <a:blipFill rotWithShape="1">
                <a:blip r:embed="rId2"/>
                <a:stretch>
                  <a:fillRect l="-1110" b="-8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722843" y="2823091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grpSp>
        <p:nvGrpSpPr>
          <p:cNvPr id="46" name="Группа 45"/>
          <p:cNvGrpSpPr/>
          <p:nvPr/>
        </p:nvGrpSpPr>
        <p:grpSpPr>
          <a:xfrm>
            <a:off x="762000" y="2352676"/>
            <a:ext cx="2181225" cy="3714749"/>
            <a:chOff x="762000" y="2352676"/>
            <a:chExt cx="2181225" cy="3714749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1085850" y="2352676"/>
              <a:ext cx="1857375" cy="3714749"/>
              <a:chOff x="1085850" y="2686051"/>
              <a:chExt cx="1857375" cy="3714749"/>
            </a:xfrm>
          </p:grpSpPr>
          <p:cxnSp>
            <p:nvCxnSpPr>
              <p:cNvPr id="8" name="Прямая со стрелкой 7"/>
              <p:cNvCxnSpPr/>
              <p:nvPr/>
            </p:nvCxnSpPr>
            <p:spPr>
              <a:xfrm>
                <a:off x="1085850" y="4743450"/>
                <a:ext cx="1276350" cy="5429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 стрелкой 18"/>
              <p:cNvCxnSpPr/>
              <p:nvPr/>
            </p:nvCxnSpPr>
            <p:spPr>
              <a:xfrm>
                <a:off x="1085850" y="4743450"/>
                <a:ext cx="185737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Прямая соединительная линия 27"/>
              <p:cNvCxnSpPr/>
              <p:nvPr/>
            </p:nvCxnSpPr>
            <p:spPr>
              <a:xfrm flipV="1">
                <a:off x="1085850" y="2686051"/>
                <a:ext cx="0" cy="37147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2000" y="4231719"/>
                  <a:ext cx="398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231719"/>
                  <a:ext cx="39869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 rot="1479785">
                  <a:off x="1500201" y="4661704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79785">
                  <a:off x="1500201" y="4661704"/>
                  <a:ext cx="37144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2195" r="-24691" b="-24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1931764" y="4026566"/>
                  <a:ext cx="367665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764" y="4026566"/>
                  <a:ext cx="367665" cy="41030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Группа 49"/>
          <p:cNvGrpSpPr/>
          <p:nvPr/>
        </p:nvGrpSpPr>
        <p:grpSpPr>
          <a:xfrm>
            <a:off x="5253428" y="2781183"/>
            <a:ext cx="1488771" cy="417033"/>
            <a:chOff x="5253428" y="2781183"/>
            <a:chExt cx="1488771" cy="41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5253428" y="2797283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3428" y="2797283"/>
                  <a:ext cx="35067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3333" r="-26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/>
            <p:cNvSpPr txBox="1"/>
            <p:nvPr/>
          </p:nvSpPr>
          <p:spPr>
            <a:xfrm rot="10800000">
              <a:off x="5449250" y="2798106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ru-RU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634203" y="2781183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dirty="0" smtClean="0"/>
                    <a:t>	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203" y="2781183"/>
                  <a:ext cx="1107996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Группа 50"/>
          <p:cNvGrpSpPr/>
          <p:nvPr/>
        </p:nvGrpSpPr>
        <p:grpSpPr>
          <a:xfrm>
            <a:off x="6265655" y="2749582"/>
            <a:ext cx="748440" cy="417033"/>
            <a:chOff x="5253428" y="2781183"/>
            <a:chExt cx="748440" cy="41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253428" y="2810372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3428" y="2810372"/>
                  <a:ext cx="35067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23333" r="-26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/>
            <p:cNvSpPr txBox="1"/>
            <p:nvPr/>
          </p:nvSpPr>
          <p:spPr>
            <a:xfrm rot="10800000">
              <a:off x="5449250" y="2798106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ru-RU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634203" y="2781183"/>
                  <a:ext cx="367665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203" y="2781183"/>
                  <a:ext cx="367665" cy="4103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Заголовок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</p:spPr>
        <p:txBody>
          <a:bodyPr/>
          <a:lstStyle/>
          <a:p>
            <a:r>
              <a:rPr lang="ru-RU" dirty="0" smtClean="0"/>
              <a:t>Векторное произведение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23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131887" y="725835"/>
                <a:ext cx="8784976" cy="133908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hangingPunct="0"/>
                <a:r>
                  <a:rPr lang="ru-RU" sz="2400" dirty="0" smtClean="0"/>
                  <a:t>Векторным произведением двух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называется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ru-RU" sz="2400" dirty="0" smtClean="0"/>
                  <a:t>, обозначаемый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400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ru-RU" sz="2400" dirty="0" smtClean="0"/>
                  <a:t>  или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ru-RU" sz="2400" dirty="0" smtClean="0"/>
                  <a:t>, этот вектор удовлетворяет следующим условиям:</a:t>
                </a:r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7" y="725835"/>
                <a:ext cx="8784976" cy="1339085"/>
              </a:xfrm>
              <a:prstGeom prst="rect">
                <a:avLst/>
              </a:prstGeom>
              <a:blipFill rotWithShape="1">
                <a:blip r:embed="rId2"/>
                <a:stretch>
                  <a:fillRect l="-1110" b="-8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4722843" y="2823091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5253428" y="2781183"/>
            <a:ext cx="1488771" cy="417033"/>
            <a:chOff x="5253428" y="2781183"/>
            <a:chExt cx="1488771" cy="41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253428" y="2797283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3428" y="2797283"/>
                  <a:ext cx="3506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3333" r="-26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 rot="10800000">
              <a:off x="5449250" y="2798106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ru-RU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5634203" y="2781183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dirty="0" smtClean="0"/>
                    <a:t>	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203" y="2781183"/>
                  <a:ext cx="110799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Группа 33"/>
          <p:cNvGrpSpPr/>
          <p:nvPr/>
        </p:nvGrpSpPr>
        <p:grpSpPr>
          <a:xfrm>
            <a:off x="6265655" y="2749582"/>
            <a:ext cx="748440" cy="417033"/>
            <a:chOff x="5253428" y="2781183"/>
            <a:chExt cx="748440" cy="41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5253428" y="2810372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3428" y="2810372"/>
                  <a:ext cx="35067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3333" r="-26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/>
            <p:cNvSpPr txBox="1"/>
            <p:nvPr/>
          </p:nvSpPr>
          <p:spPr>
            <a:xfrm rot="10800000">
              <a:off x="5449250" y="2798106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ru-RU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5634203" y="2781183"/>
                  <a:ext cx="367665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203" y="2781183"/>
                  <a:ext cx="367665" cy="41030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TextBox 39"/>
          <p:cNvSpPr txBox="1"/>
          <p:nvPr/>
        </p:nvSpPr>
        <p:spPr>
          <a:xfrm>
            <a:off x="4691410" y="3629923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040629" y="3509362"/>
                <a:ext cx="2460097" cy="5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629" y="3509362"/>
                <a:ext cx="2460097" cy="52873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Прямая со стрелкой 7"/>
          <p:cNvCxnSpPr/>
          <p:nvPr/>
        </p:nvCxnSpPr>
        <p:spPr>
          <a:xfrm flipH="1" flipV="1">
            <a:off x="1095375" y="2761569"/>
            <a:ext cx="18710" cy="163520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/>
          <p:nvPr/>
        </p:nvCxnSpPr>
        <p:spPr>
          <a:xfrm flipH="1">
            <a:off x="1104730" y="4436871"/>
            <a:ext cx="18710" cy="1635202"/>
          </a:xfrm>
          <a:prstGeom prst="straightConnector1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Группа 45"/>
          <p:cNvGrpSpPr/>
          <p:nvPr/>
        </p:nvGrpSpPr>
        <p:grpSpPr>
          <a:xfrm>
            <a:off x="762000" y="2352677"/>
            <a:ext cx="2181225" cy="3714748"/>
            <a:chOff x="762000" y="2352677"/>
            <a:chExt cx="2181225" cy="371474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1085850" y="2352677"/>
              <a:ext cx="1857375" cy="3714748"/>
              <a:chOff x="1085850" y="2686052"/>
              <a:chExt cx="1857375" cy="3714748"/>
            </a:xfrm>
          </p:grpSpPr>
          <p:cxnSp>
            <p:nvCxnSpPr>
              <p:cNvPr id="51" name="Прямая со стрелкой 50"/>
              <p:cNvCxnSpPr/>
              <p:nvPr/>
            </p:nvCxnSpPr>
            <p:spPr>
              <a:xfrm>
                <a:off x="1085850" y="4743450"/>
                <a:ext cx="1276350" cy="5429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Прямая со стрелкой 51"/>
              <p:cNvCxnSpPr/>
              <p:nvPr/>
            </p:nvCxnSpPr>
            <p:spPr>
              <a:xfrm>
                <a:off x="1085850" y="4743450"/>
                <a:ext cx="185737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Прямая соединительная линия 52"/>
              <p:cNvCxnSpPr/>
              <p:nvPr/>
            </p:nvCxnSpPr>
            <p:spPr>
              <a:xfrm flipH="1" flipV="1">
                <a:off x="1085850" y="2686052"/>
                <a:ext cx="9525" cy="3714748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762000" y="4231719"/>
                  <a:ext cx="3986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4231719"/>
                  <a:ext cx="398699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1479785">
                  <a:off x="1500201" y="4661704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79785">
                  <a:off x="1500201" y="4661704"/>
                  <a:ext cx="37144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2195" r="-24691" b="-243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1931764" y="4026566"/>
                  <a:ext cx="367665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764" y="4026566"/>
                  <a:ext cx="367665" cy="41030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Заголовок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</p:spPr>
        <p:txBody>
          <a:bodyPr/>
          <a:lstStyle/>
          <a:p>
            <a:r>
              <a:rPr lang="ru-RU" dirty="0" smtClean="0"/>
              <a:t>Векторное произведение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79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31887" y="725835"/>
                <a:ext cx="8784976" cy="133908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hangingPunct="0"/>
                <a:r>
                  <a:rPr lang="ru-RU" sz="2400" dirty="0" smtClean="0"/>
                  <a:t>Векторным произведением двух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называется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ru-RU" sz="2400" dirty="0" smtClean="0"/>
                  <a:t>, обозначаемый 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sz="2400" i="1" smtClean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ru-RU" sz="2400" dirty="0" smtClean="0"/>
                  <a:t>  или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ru-RU" sz="240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sz="24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e>
                    </m:d>
                  </m:oMath>
                </a14:m>
                <a:r>
                  <a:rPr lang="ru-RU" sz="2400" dirty="0" smtClean="0"/>
                  <a:t>, этот вектор удовлетворяет следующим условиям: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7" y="725835"/>
                <a:ext cx="8784976" cy="1339085"/>
              </a:xfrm>
              <a:prstGeom prst="rect">
                <a:avLst/>
              </a:prstGeom>
              <a:blipFill rotWithShape="1">
                <a:blip r:embed="rId2"/>
                <a:stretch>
                  <a:fillRect l="-1110" b="-85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22843" y="2823091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5253428" y="2781183"/>
            <a:ext cx="1488771" cy="417033"/>
            <a:chOff x="5253428" y="2781183"/>
            <a:chExt cx="1488771" cy="41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53428" y="2797283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3428" y="2797283"/>
                  <a:ext cx="3506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23333" r="-26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 rot="10800000">
              <a:off x="5449250" y="2798106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ru-RU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634203" y="2781183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</m:oMath>
                  </a14:m>
                  <a:r>
                    <a:rPr lang="en-US" dirty="0" smtClean="0"/>
                    <a:t>	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203" y="2781183"/>
                  <a:ext cx="110799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Группа 9"/>
          <p:cNvGrpSpPr/>
          <p:nvPr/>
        </p:nvGrpSpPr>
        <p:grpSpPr>
          <a:xfrm>
            <a:off x="6265655" y="2749582"/>
            <a:ext cx="748440" cy="417033"/>
            <a:chOff x="5253428" y="2781183"/>
            <a:chExt cx="748440" cy="4170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253428" y="2810372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3428" y="2810372"/>
                  <a:ext cx="35067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23333" r="-26316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 rot="10800000">
              <a:off x="5449250" y="2798106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</a:t>
              </a:r>
              <a:endParaRPr lang="ru-RU" sz="20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34203" y="2781183"/>
                  <a:ext cx="367665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203" y="2781183"/>
                  <a:ext cx="367665" cy="41030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/>
          <p:cNvSpPr txBox="1"/>
          <p:nvPr/>
        </p:nvSpPr>
        <p:spPr>
          <a:xfrm>
            <a:off x="4691410" y="3629923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040629" y="3509362"/>
                <a:ext cx="2460097" cy="5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629" y="3509362"/>
                <a:ext cx="2460097" cy="52873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Заголовок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</p:spPr>
        <p:txBody>
          <a:bodyPr/>
          <a:lstStyle/>
          <a:p>
            <a:r>
              <a:rPr lang="ru-RU" dirty="0" smtClean="0"/>
              <a:t>Векторное произведение</a:t>
            </a:r>
            <a:endParaRPr lang="ru-RU" dirty="0"/>
          </a:p>
        </p:txBody>
      </p:sp>
      <p:sp>
        <p:nvSpPr>
          <p:cNvPr id="27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4713444" y="4457245"/>
            <a:ext cx="301686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172301" y="4410075"/>
                <a:ext cx="3535007" cy="431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ru-RU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/>
                      </a:rPr>
                      <m:t>− </m:t>
                    </m:r>
                  </m:oMath>
                </a14:m>
                <a:r>
                  <a:rPr lang="ru-RU" dirty="0" smtClean="0"/>
                  <a:t>правая тройка векторов</a:t>
                </a:r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301" y="4410075"/>
                <a:ext cx="3535007" cy="431208"/>
              </a:xfrm>
              <a:prstGeom prst="rect">
                <a:avLst/>
              </a:prstGeom>
              <a:blipFill rotWithShape="1">
                <a:blip r:embed="rId8"/>
                <a:stretch>
                  <a:fillRect t="-8451" r="-862" b="-18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Группа 31"/>
          <p:cNvGrpSpPr/>
          <p:nvPr/>
        </p:nvGrpSpPr>
        <p:grpSpPr>
          <a:xfrm>
            <a:off x="762000" y="2352677"/>
            <a:ext cx="2181225" cy="3714748"/>
            <a:chOff x="762000" y="2352677"/>
            <a:chExt cx="2181225" cy="3714748"/>
          </a:xfrm>
        </p:grpSpPr>
        <p:grpSp>
          <p:nvGrpSpPr>
            <p:cNvPr id="18" name="Группа 17"/>
            <p:cNvGrpSpPr/>
            <p:nvPr/>
          </p:nvGrpSpPr>
          <p:grpSpPr>
            <a:xfrm>
              <a:off x="762000" y="2352677"/>
              <a:ext cx="2181225" cy="3714748"/>
              <a:chOff x="762000" y="2352677"/>
              <a:chExt cx="2181225" cy="3714748"/>
            </a:xfrm>
          </p:grpSpPr>
          <p:grpSp>
            <p:nvGrpSpPr>
              <p:cNvPr id="19" name="Группа 18"/>
              <p:cNvGrpSpPr/>
              <p:nvPr/>
            </p:nvGrpSpPr>
            <p:grpSpPr>
              <a:xfrm>
                <a:off x="1085850" y="2352677"/>
                <a:ext cx="1857375" cy="3714748"/>
                <a:chOff x="1085850" y="2686052"/>
                <a:chExt cx="1857375" cy="3714748"/>
              </a:xfrm>
            </p:grpSpPr>
            <p:cxnSp>
              <p:nvCxnSpPr>
                <p:cNvPr id="23" name="Прямая со стрелкой 22"/>
                <p:cNvCxnSpPr/>
                <p:nvPr/>
              </p:nvCxnSpPr>
              <p:spPr>
                <a:xfrm>
                  <a:off x="1085850" y="4743450"/>
                  <a:ext cx="1276350" cy="5429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 стрелкой 23"/>
                <p:cNvCxnSpPr/>
                <p:nvPr/>
              </p:nvCxnSpPr>
              <p:spPr>
                <a:xfrm>
                  <a:off x="1085850" y="4743450"/>
                  <a:ext cx="185737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 flipH="1" flipV="1">
                  <a:off x="1085850" y="2686052"/>
                  <a:ext cx="9525" cy="37147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762000" y="4231719"/>
                    <a:ext cx="3986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𝑂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8" name="Text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000" y="4231719"/>
                    <a:ext cx="398699" cy="369332"/>
                  </a:xfrm>
                  <a:prstGeom prst="rect">
                    <a:avLst/>
                  </a:prstGeom>
                  <a:blipFill rotWithShape="1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 rot="1479785">
                    <a:off x="1500201" y="4661704"/>
                    <a:ext cx="37144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49" name="TextBox 4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9785">
                    <a:off x="1500201" y="4661704"/>
                    <a:ext cx="371447" cy="369332"/>
                  </a:xfrm>
                  <a:prstGeom prst="rect">
                    <a:avLst/>
                  </a:prstGeom>
                  <a:blipFill rotWithShape="1">
                    <a:blip r:embed="rId10"/>
                    <a:stretch>
                      <a:fillRect t="-12195" r="-24691" b="-2439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1931764" y="4026566"/>
                    <a:ext cx="367665" cy="410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1764" y="4026566"/>
                    <a:ext cx="367665" cy="410305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Прямая со стрелкой 15"/>
            <p:cNvCxnSpPr/>
            <p:nvPr/>
          </p:nvCxnSpPr>
          <p:spPr>
            <a:xfrm flipH="1" flipV="1">
              <a:off x="1095375" y="2761569"/>
              <a:ext cx="18710" cy="1635202"/>
            </a:xfrm>
            <a:prstGeom prst="straightConnector1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763413" y="3324696"/>
                  <a:ext cx="3506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3" y="3324696"/>
                  <a:ext cx="35067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22951" r="-2586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Дуга 30"/>
            <p:cNvSpPr/>
            <p:nvPr/>
          </p:nvSpPr>
          <p:spPr>
            <a:xfrm flipV="1">
              <a:off x="1311432" y="4194479"/>
              <a:ext cx="457266" cy="404583"/>
            </a:xfrm>
            <a:prstGeom prst="arc">
              <a:avLst/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1030" name="Picture 6" descr="Картинки по запросу правая тройка векторов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112" y="4953000"/>
            <a:ext cx="1570129" cy="133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31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Свойства векторного произведения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0355" y="1086944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9493" y="1686314"/>
                <a:ext cx="182671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ru-RU" b="0" i="1" smtClean="0">
                          <a:latin typeface="Cambria Math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93" y="1686314"/>
                <a:ext cx="1826719" cy="410305"/>
              </a:xfrm>
              <a:prstGeom prst="rect">
                <a:avLst/>
              </a:prstGeom>
              <a:blipFill rotWithShape="1">
                <a:blip r:embed="rId2"/>
                <a:stretch>
                  <a:fillRect t="-10448" r="-13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30355" y="1649649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79493" y="1114707"/>
                <a:ext cx="1202637" cy="4047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93" y="1114707"/>
                <a:ext cx="1202637" cy="404791"/>
              </a:xfrm>
              <a:prstGeom prst="rect">
                <a:avLst/>
              </a:prstGeom>
              <a:blipFill rotWithShape="1">
                <a:blip r:embed="rId3"/>
                <a:stretch>
                  <a:fillRect t="-12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330355" y="2325194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9493" y="2981831"/>
                <a:ext cx="2968120" cy="4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93" y="2981831"/>
                <a:ext cx="2968120" cy="432554"/>
              </a:xfrm>
              <a:prstGeom prst="rect">
                <a:avLst/>
              </a:prstGeom>
              <a:blipFill rotWithShape="1">
                <a:blip r:embed="rId4"/>
                <a:stretch>
                  <a:fillRect t="-8451" r="-86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330355" y="3045053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05602" y="2330506"/>
                <a:ext cx="3502113" cy="4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𝑘</m:t>
                          </m:r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×(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ru-RU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02" y="2330506"/>
                <a:ext cx="3502113" cy="432554"/>
              </a:xfrm>
              <a:prstGeom prst="rect">
                <a:avLst/>
              </a:prstGeom>
              <a:blipFill rotWithShape="1">
                <a:blip r:embed="rId5"/>
                <a:stretch>
                  <a:fillRect t="-8451" b="-7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30355" y="3722341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05223" y="3722341"/>
            <a:ext cx="118532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Теорема 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239967" y="3722341"/>
            <a:ext cx="550548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Необходимое и достаточное условие </a:t>
            </a:r>
            <a:r>
              <a:rPr lang="ru-RU" dirty="0" err="1" smtClean="0"/>
              <a:t>коллинеарности</a:t>
            </a:r>
            <a:endParaRPr lang="ru-RU" dirty="0"/>
          </a:p>
        </p:txBody>
      </p:sp>
      <p:grpSp>
        <p:nvGrpSpPr>
          <p:cNvPr id="18" name="Группа 17"/>
          <p:cNvGrpSpPr/>
          <p:nvPr/>
        </p:nvGrpSpPr>
        <p:grpSpPr>
          <a:xfrm>
            <a:off x="2034412" y="4317398"/>
            <a:ext cx="2300284" cy="555222"/>
            <a:chOff x="2133178" y="3865778"/>
            <a:chExt cx="2403090" cy="555222"/>
          </a:xfrm>
        </p:grpSpPr>
        <p:sp>
          <p:nvSpPr>
            <p:cNvPr id="19" name="Загнутый угол 18"/>
            <p:cNvSpPr/>
            <p:nvPr/>
          </p:nvSpPr>
          <p:spPr>
            <a:xfrm>
              <a:off x="2133178" y="3865778"/>
              <a:ext cx="2403090" cy="555222"/>
            </a:xfrm>
            <a:prstGeom prst="foldedCorner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0" name="Группа 19"/>
            <p:cNvGrpSpPr/>
            <p:nvPr/>
          </p:nvGrpSpPr>
          <p:grpSpPr>
            <a:xfrm>
              <a:off x="2249783" y="3908735"/>
              <a:ext cx="2193860" cy="434709"/>
              <a:chOff x="937000" y="4013585"/>
              <a:chExt cx="2193860" cy="43470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37000" y="4013585"/>
                    <a:ext cx="649024" cy="410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||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a14:m>
                    <a:r>
                      <a:rPr lang="en-US" dirty="0" smtClean="0"/>
                      <a:t> </a:t>
                    </a:r>
                    <a:endParaRPr lang="ru-RU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00" y="4013585"/>
                    <a:ext cx="649024" cy="410305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10294" b="-10294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TextBox 21"/>
              <p:cNvSpPr txBox="1"/>
              <p:nvPr/>
            </p:nvSpPr>
            <p:spPr>
              <a:xfrm rot="10800000">
                <a:off x="1253382" y="4048184"/>
                <a:ext cx="184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ru-RU" sz="2000" dirty="0"/>
              </a:p>
            </p:txBody>
          </p:sp>
          <p:sp>
            <p:nvSpPr>
              <p:cNvPr id="24" name="Двойная стрелка влево/вправо 23"/>
              <p:cNvSpPr/>
              <p:nvPr/>
            </p:nvSpPr>
            <p:spPr>
              <a:xfrm>
                <a:off x="1531957" y="4148211"/>
                <a:ext cx="400050" cy="200055"/>
              </a:xfrm>
              <a:prstGeom prst="left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1932006" y="4018244"/>
                    <a:ext cx="1198854" cy="41030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ru-RU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2006" y="4018244"/>
                    <a:ext cx="1198854" cy="410305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t="-1044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" name="Группа 38"/>
          <p:cNvGrpSpPr/>
          <p:nvPr/>
        </p:nvGrpSpPr>
        <p:grpSpPr>
          <a:xfrm>
            <a:off x="219921" y="4872620"/>
            <a:ext cx="8376909" cy="1336992"/>
            <a:chOff x="321919" y="4585216"/>
            <a:chExt cx="8376909" cy="1336992"/>
          </a:xfrm>
        </p:grpSpPr>
        <p:sp>
          <p:nvSpPr>
            <p:cNvPr id="40" name="TextBox 39"/>
            <p:cNvSpPr txBox="1"/>
            <p:nvPr/>
          </p:nvSpPr>
          <p:spPr>
            <a:xfrm>
              <a:off x="321919" y="4585216"/>
              <a:ext cx="1783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Доказательство:</a:t>
              </a:r>
              <a:endParaRPr lang="ru-RU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Прямоугольник 45"/>
                <p:cNvSpPr/>
                <p:nvPr/>
              </p:nvSpPr>
              <p:spPr>
                <a:xfrm>
                  <a:off x="321919" y="4972748"/>
                  <a:ext cx="5574411" cy="5287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e>
                      </m:acc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&lt;=&gt;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&lt;=&gt;</m:t>
                      </m:r>
                    </m:oMath>
                  </a14:m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a14:m>
                  <a:r>
                    <a:rPr lang="de-DE" dirty="0"/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de-DE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</m:acc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=0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&lt;=&gt;</m:t>
                          </m:r>
                        </m:e>
                      </m:func>
                    </m:oMath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Прямоугольник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19" y="4972748"/>
                  <a:ext cx="5574411" cy="528734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Прямоугольник 46"/>
            <p:cNvSpPr/>
            <p:nvPr/>
          </p:nvSpPr>
          <p:spPr>
            <a:xfrm>
              <a:off x="8382965" y="5700155"/>
              <a:ext cx="222053" cy="222053"/>
            </a:xfrm>
            <a:prstGeom prst="rect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896330" y="4671383"/>
                  <a:ext cx="2802498" cy="11397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ru-RU" i="1" smtClean="0">
                              <a:latin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/>
                                </a:rPr>
                              </m:ctrlPr>
                            </m:eqArrPr>
                            <m:e>
                              <m:func>
                                <m:funcPr>
                                  <m:ctrlPr>
                                    <a:rPr lang="de-DE" i="1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de-DE" i="1">
                                              <a:latin typeface="Cambria Math"/>
                                            </a:rPr>
                                          </m:ctrlPr>
                                        </m:acc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de-DE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</m:acc>
                                          <m:r>
                                            <a:rPr lang="en-US" i="1">
                                              <a:latin typeface="Cambria Math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acc>
                                        </m:e>
                                      </m:acc>
                                    </m:e>
                                  </m:d>
                                  <m:r>
                                    <a:rPr lang="en-US" i="1">
                                      <a:latin typeface="Cambria Math"/>
                                    </a:rPr>
                                    <m:t>=0</m:t>
                                  </m:r>
                                  <m:r>
                                    <m:rPr>
                                      <m:nor/>
                                    </m:rPr>
                                    <a:rPr lang="en-US">
                                      <a:latin typeface="Cambria Math"/>
                                    </a:rPr>
                                    <m:t> </m:t>
                                  </m:r>
                                </m:e>
                              </m:fun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ru-RU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acc>
                            </m:e>
                            <m:e>
                              <m:acc>
                                <m:accPr>
                                  <m:chr m:val="⃗"/>
                                  <m:ctrlPr>
                                    <a:rPr lang="ru-RU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acc>
                            </m:e>
                          </m:eqArr>
                        </m:e>
                      </m:d>
                      <m:r>
                        <m:rPr>
                          <m:nor/>
                        </m:rP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&lt;=&gt;</m:t>
                      </m:r>
                    </m:oMath>
                  </a14:m>
                  <a:r>
                    <a:rPr lang="en-US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i="1" dirty="0" smtClean="0">
                          <a:latin typeface="Cambria Math"/>
                        </a:rPr>
                        <m:t>||</m:t>
                      </m:r>
                      <m:acc>
                        <m:accPr>
                          <m:chr m:val="⃗"/>
                          <m:ctrlPr>
                            <a:rPr lang="en-US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en-US" dirty="0" smtClean="0"/>
                    <a:t>   </a:t>
                  </a:r>
                  <a:endParaRPr lang="ru-RU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330" y="4671383"/>
                  <a:ext cx="2802498" cy="11397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68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араллелограмм 33"/>
          <p:cNvSpPr/>
          <p:nvPr/>
        </p:nvSpPr>
        <p:spPr>
          <a:xfrm>
            <a:off x="7250545" y="4994835"/>
            <a:ext cx="1791855" cy="563924"/>
          </a:xfrm>
          <a:prstGeom prst="parallelogram">
            <a:avLst>
              <a:gd name="adj" fmla="val 5612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векторного произведения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04938" y="1228375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071419" y="1228375"/>
            <a:ext cx="2923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Площадь параллелограмма</a:t>
            </a:r>
            <a:endParaRPr lang="ru-RU" dirty="0"/>
          </a:p>
        </p:txBody>
      </p:sp>
      <p:grpSp>
        <p:nvGrpSpPr>
          <p:cNvPr id="16" name="Группа 15"/>
          <p:cNvGrpSpPr/>
          <p:nvPr/>
        </p:nvGrpSpPr>
        <p:grpSpPr>
          <a:xfrm>
            <a:off x="806624" y="1930339"/>
            <a:ext cx="2974109" cy="1246786"/>
            <a:chOff x="806625" y="1745673"/>
            <a:chExt cx="2974109" cy="1246786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806625" y="1745673"/>
              <a:ext cx="2974109" cy="877454"/>
              <a:chOff x="806625" y="1745673"/>
              <a:chExt cx="2974109" cy="877454"/>
            </a:xfrm>
          </p:grpSpPr>
          <p:sp>
            <p:nvSpPr>
              <p:cNvPr id="8" name="Параллелограмм 7"/>
              <p:cNvSpPr/>
              <p:nvPr/>
            </p:nvSpPr>
            <p:spPr>
              <a:xfrm>
                <a:off x="806625" y="1745673"/>
                <a:ext cx="2974109" cy="877454"/>
              </a:xfrm>
              <a:prstGeom prst="parallelogram">
                <a:avLst>
                  <a:gd name="adj" fmla="val 92368"/>
                </a:avLst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0" name="Прямая со стрелкой 9"/>
              <p:cNvCxnSpPr/>
              <p:nvPr/>
            </p:nvCxnSpPr>
            <p:spPr>
              <a:xfrm flipV="1">
                <a:off x="806625" y="1745673"/>
                <a:ext cx="809739" cy="87745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Прямая со стрелкой 11"/>
              <p:cNvCxnSpPr/>
              <p:nvPr/>
            </p:nvCxnSpPr>
            <p:spPr>
              <a:xfrm>
                <a:off x="806625" y="2623127"/>
                <a:ext cx="2167484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1756732" y="2623127"/>
                  <a:ext cx="3714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732" y="2623127"/>
                  <a:ext cx="371447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23333" r="-2623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 rot="18662485">
                  <a:off x="984662" y="1813876"/>
                  <a:ext cx="367665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662485">
                  <a:off x="984662" y="1813876"/>
                  <a:ext cx="367665" cy="41030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28836" y="2152789"/>
                <a:ext cx="1342995" cy="432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𝑆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836" y="2152789"/>
                <a:ext cx="1342995" cy="432554"/>
              </a:xfrm>
              <a:prstGeom prst="rect">
                <a:avLst/>
              </a:prstGeom>
              <a:blipFill rotWithShape="1">
                <a:blip r:embed="rId4"/>
                <a:stretch>
                  <a:fillRect t="-84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04938" y="4105608"/>
            <a:ext cx="30168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071419" y="4105608"/>
                <a:ext cx="6327117" cy="687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Как найти ненулевой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</m:oMath>
                </a14:m>
                <a:r>
                  <a:rPr lang="ru-RU" dirty="0" smtClean="0"/>
                  <a:t>, перпендикулярный сразу двум </a:t>
                </a:r>
              </a:p>
              <a:p>
                <a:r>
                  <a:rPr lang="ru-RU" dirty="0" smtClean="0"/>
                  <a:t>неколлинеарным векторам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ru-RU" dirty="0" smtClean="0"/>
                  <a:t>?</a:t>
                </a:r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19" y="4105608"/>
                <a:ext cx="6327117" cy="687304"/>
              </a:xfrm>
              <a:prstGeom prst="rect">
                <a:avLst/>
              </a:prstGeom>
              <a:blipFill rotWithShape="1">
                <a:blip r:embed="rId5"/>
                <a:stretch>
                  <a:fillRect l="-867" t="-12389" r="-289" b="-132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08781" y="4880790"/>
                <a:ext cx="1183722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ru-RU" i="1" smtClean="0">
                          <a:latin typeface="Cambria Math"/>
                          <a:ea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ru-RU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781" y="4880790"/>
                <a:ext cx="1183722" cy="410305"/>
              </a:xfrm>
              <a:prstGeom prst="rect">
                <a:avLst/>
              </a:prstGeom>
              <a:blipFill rotWithShape="1">
                <a:blip r:embed="rId6"/>
                <a:stretch>
                  <a:fillRect t="-10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7883372" y="3830405"/>
            <a:ext cx="694036" cy="2328860"/>
            <a:chOff x="1085850" y="2352677"/>
            <a:chExt cx="1857375" cy="3714748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1085850" y="2352677"/>
              <a:ext cx="1857375" cy="3714748"/>
              <a:chOff x="1085850" y="2352677"/>
              <a:chExt cx="1857375" cy="3714748"/>
            </a:xfrm>
          </p:grpSpPr>
          <p:grpSp>
            <p:nvGrpSpPr>
              <p:cNvPr id="27" name="Группа 26"/>
              <p:cNvGrpSpPr/>
              <p:nvPr/>
            </p:nvGrpSpPr>
            <p:grpSpPr>
              <a:xfrm>
                <a:off x="1085850" y="2352677"/>
                <a:ext cx="1857375" cy="3714748"/>
                <a:chOff x="1085850" y="2686052"/>
                <a:chExt cx="1857375" cy="3714748"/>
              </a:xfrm>
            </p:grpSpPr>
            <p:cxnSp>
              <p:nvCxnSpPr>
                <p:cNvPr id="31" name="Прямая со стрелкой 30"/>
                <p:cNvCxnSpPr/>
                <p:nvPr/>
              </p:nvCxnSpPr>
              <p:spPr>
                <a:xfrm>
                  <a:off x="1085850" y="4743450"/>
                  <a:ext cx="1276350" cy="54292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Прямая со стрелкой 31"/>
                <p:cNvCxnSpPr/>
                <p:nvPr/>
              </p:nvCxnSpPr>
              <p:spPr>
                <a:xfrm>
                  <a:off x="1085850" y="4743450"/>
                  <a:ext cx="1857375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Прямая соединительная линия 32"/>
                <p:cNvCxnSpPr/>
                <p:nvPr/>
              </p:nvCxnSpPr>
              <p:spPr>
                <a:xfrm flipH="1" flipV="1">
                  <a:off x="1085850" y="2686052"/>
                  <a:ext cx="9525" cy="3714748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 rot="1479785">
                    <a:off x="1445260" y="4710883"/>
                    <a:ext cx="371448" cy="36933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9785">
                    <a:off x="1445260" y="4710883"/>
                    <a:ext cx="371448" cy="369333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 l="-27027" t="-28889" r="-51351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1974114" y="3887965"/>
                    <a:ext cx="367666" cy="41030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ru-RU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74114" y="3887965"/>
                    <a:ext cx="367666" cy="410306"/>
                  </a:xfrm>
                  <a:prstGeom prst="rect">
                    <a:avLst/>
                  </a:prstGeom>
                  <a:blipFill rotWithShape="1">
                    <a:blip r:embed="rId8"/>
                    <a:stretch>
                      <a:fillRect l="-13636" r="-104545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Прямая со стрелкой 23"/>
            <p:cNvCxnSpPr/>
            <p:nvPr/>
          </p:nvCxnSpPr>
          <p:spPr>
            <a:xfrm flipH="1" flipV="1">
              <a:off x="1095375" y="2761569"/>
              <a:ext cx="18710" cy="1635202"/>
            </a:xfrm>
            <a:prstGeom prst="straightConnector1">
              <a:avLst/>
            </a:prstGeom>
            <a:ln w="7620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1271830" y="3405528"/>
                  <a:ext cx="350672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1830" y="3405528"/>
                  <a:ext cx="350672" cy="369333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19048" t="-36842" r="-80952" b="-5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0961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e979cc9a1343c0c11760518f7054e33ba6d1"/>
</p:tagLst>
</file>

<file path=ppt/theme/theme1.xml><?xml version="1.0" encoding="utf-8"?>
<a:theme xmlns:a="http://schemas.openxmlformats.org/drawingml/2006/main" name="Polytech_them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1990</Words>
  <Application>Microsoft Office PowerPoint</Application>
  <PresentationFormat>Экран (4:3)</PresentationFormat>
  <Paragraphs>208</Paragraphs>
  <Slides>14</Slides>
  <Notes>2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Polytech_theme</vt:lpstr>
      <vt:lpstr>Equation</vt:lpstr>
      <vt:lpstr>Раздел 2  Векторная алгебра  Умножение векторов</vt:lpstr>
      <vt:lpstr>Скалярное произведение</vt:lpstr>
      <vt:lpstr>Применение скалярного произведения</vt:lpstr>
      <vt:lpstr>Выражение скалярного произведения через координаты векторов</vt:lpstr>
      <vt:lpstr>Векторное произведение</vt:lpstr>
      <vt:lpstr>Векторное произведение</vt:lpstr>
      <vt:lpstr>Векторное произведение</vt:lpstr>
      <vt:lpstr>Свойства векторного произведения</vt:lpstr>
      <vt:lpstr>Применение векторного произведения</vt:lpstr>
      <vt:lpstr>Выражение векторного произведения через координаты</vt:lpstr>
      <vt:lpstr>Смешанное произведение векторов</vt:lpstr>
      <vt:lpstr>Применение смешанного произведения</vt:lpstr>
      <vt:lpstr>Выражение смешанного произведения через координаты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Санкт-Петербургского политехнического университета Петра Великого в интернете и в социальных ресурсах</dc:title>
  <dc:creator>пользователь Microsoft Office</dc:creator>
  <cp:lastModifiedBy>Marina</cp:lastModifiedBy>
  <cp:revision>129</cp:revision>
  <dcterms:created xsi:type="dcterms:W3CDTF">2016-02-02T13:12:08Z</dcterms:created>
  <dcterms:modified xsi:type="dcterms:W3CDTF">2017-06-18T20:46:20Z</dcterms:modified>
</cp:coreProperties>
</file>