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0D5D0"/>
    <a:srgbClr val="5E5440"/>
    <a:srgbClr val="336699"/>
    <a:srgbClr val="FCF5FF"/>
    <a:srgbClr val="FCF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7053" autoAdjust="0"/>
    <p:restoredTop sz="86441" autoAdjust="0"/>
  </p:normalViewPr>
  <p:slideViewPr>
    <p:cSldViewPr>
      <p:cViewPr varScale="1">
        <p:scale>
          <a:sx n="91" d="100"/>
          <a:sy n="91" d="100"/>
        </p:scale>
        <p:origin x="629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36B4F6C-BCC7-468E-A093-CD4D5FC1B9CF}" type="datetimeFigureOut">
              <a:rPr lang="ru-RU"/>
              <a:pPr>
                <a:defRPr/>
              </a:pPr>
              <a:t>24.10.2024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DF0C588-8DA3-4A60-9AA4-EE67CBAF74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6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3AAAF3-BD1B-4908-BED4-F973D6B853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031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8424936" cy="2448272"/>
          </a:xfrm>
        </p:spPr>
        <p:txBody>
          <a:bodyPr/>
          <a:lstStyle>
            <a:lvl1pPr>
              <a:defRPr sz="3600" b="1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24936" cy="192176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8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4800600"/>
            <a:ext cx="86416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0825" y="332656"/>
            <a:ext cx="8641655" cy="43949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5367338"/>
            <a:ext cx="86416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8B0F1-217F-4977-92DE-757AE36E36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13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640"/>
            <a:ext cx="8641655" cy="93689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3745111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39952" y="1125538"/>
            <a:ext cx="4752528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556AF-612D-4E02-9CC8-605CF1CB73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90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260648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4975" cy="5000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244280" cy="2660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24428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0FF09-5302-4900-B5E9-3CD0CC42C5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4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825" y="260649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825" y="1125538"/>
            <a:ext cx="8641655" cy="45132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9625C-636E-4312-86E0-9E28EC9FC4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42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415" y="176734"/>
            <a:ext cx="8641655" cy="935509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1125538"/>
            <a:ext cx="8641655" cy="50397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D989B-B1FB-4A33-AB1D-28ACAE5582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65" y="5301208"/>
            <a:ext cx="8641655" cy="827807"/>
          </a:xfrm>
        </p:spPr>
        <p:txBody>
          <a:bodyPr anchor="t"/>
          <a:lstStyle>
            <a:lvl1pPr algn="ctr">
              <a:defRPr sz="2400" b="1" cap="all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4" y="548680"/>
            <a:ext cx="8641655" cy="446449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0FE5E-E9A9-4341-92CC-FD1ACB88C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57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9167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28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CA788-5926-4DCA-A513-209AD823C3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07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5" y="1125538"/>
            <a:ext cx="4246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0825" y="1844824"/>
            <a:ext cx="4246563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25538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24745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E2BF1-538C-4724-8200-6AA46B01C8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8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7C230-0695-411E-9456-B6815C24D2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5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801B-1A5F-4985-AF8C-725458A389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1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620" y="332656"/>
            <a:ext cx="3214688" cy="7928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332656"/>
            <a:ext cx="5317430" cy="57935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1268760"/>
            <a:ext cx="3169047" cy="48350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3EA5E-0E89-47BB-BDCC-BE5E93FACB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5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6000">
              <a:schemeClr val="accent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0825" y="6381750"/>
            <a:ext cx="7993063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64235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1750"/>
            <a:ext cx="7207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B0E698B-CA31-4E33-A9B4-A296BC297CB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250825" y="-603250"/>
            <a:ext cx="8642350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1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МОЛЕКУЛЯРНАЯ ФИЗИКА И ТЕРМОДИНАМИКА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18" Type="http://schemas.openxmlformats.org/officeDocument/2006/relationships/image" Target="../media/image10.wmf"/><Relationship Id="rId3" Type="http://schemas.openxmlformats.org/officeDocument/2006/relationships/image" Target="../media/image3.wmf"/><Relationship Id="rId21" Type="http://schemas.openxmlformats.org/officeDocument/2006/relationships/oleObject" Target="../embeddings/oleObject11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24" Type="http://schemas.openxmlformats.org/officeDocument/2006/relationships/image" Target="../media/image13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12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14.wmf"/><Relationship Id="rId21" Type="http://schemas.openxmlformats.org/officeDocument/2006/relationships/image" Target="../media/image23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1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31.bin"/><Relationship Id="rId3" Type="http://schemas.openxmlformats.org/officeDocument/2006/relationships/image" Target="../media/image8.wmf"/><Relationship Id="rId21" Type="http://schemas.openxmlformats.org/officeDocument/2006/relationships/image" Target="../media/image3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28.wmf"/><Relationship Id="rId25" Type="http://schemas.openxmlformats.org/officeDocument/2006/relationships/image" Target="../media/image32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9.wmf"/><Relationship Id="rId15" Type="http://schemas.openxmlformats.org/officeDocument/2006/relationships/image" Target="../media/image27.wmf"/><Relationship Id="rId23" Type="http://schemas.openxmlformats.org/officeDocument/2006/relationships/image" Target="../media/image31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43.bin"/><Relationship Id="rId26" Type="http://schemas.openxmlformats.org/officeDocument/2006/relationships/oleObject" Target="../embeddings/oleObject47.bin"/><Relationship Id="rId3" Type="http://schemas.openxmlformats.org/officeDocument/2006/relationships/image" Target="../media/image33.wmf"/><Relationship Id="rId21" Type="http://schemas.openxmlformats.org/officeDocument/2006/relationships/image" Target="../media/image42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0.wmf"/><Relationship Id="rId25" Type="http://schemas.openxmlformats.org/officeDocument/2006/relationships/image" Target="../media/image44.wmf"/><Relationship Id="rId2" Type="http://schemas.openxmlformats.org/officeDocument/2006/relationships/oleObject" Target="../embeddings/oleObject35.bin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29" Type="http://schemas.openxmlformats.org/officeDocument/2006/relationships/image" Target="../media/image4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7.wmf"/><Relationship Id="rId24" Type="http://schemas.openxmlformats.org/officeDocument/2006/relationships/oleObject" Target="../embeddings/oleObject46.bin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23" Type="http://schemas.openxmlformats.org/officeDocument/2006/relationships/image" Target="../media/image43.wmf"/><Relationship Id="rId28" Type="http://schemas.openxmlformats.org/officeDocument/2006/relationships/oleObject" Target="../embeddings/oleObject48.bin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Relationship Id="rId27" Type="http://schemas.openxmlformats.org/officeDocument/2006/relationships/image" Target="../media/image45.wmf"/><Relationship Id="rId30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61.bin"/><Relationship Id="rId3" Type="http://schemas.openxmlformats.org/officeDocument/2006/relationships/image" Target="../media/image52.wmf"/><Relationship Id="rId21" Type="http://schemas.openxmlformats.org/officeDocument/2006/relationships/image" Target="../media/image61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59.wmf"/><Relationship Id="rId25" Type="http://schemas.openxmlformats.org/officeDocument/2006/relationships/image" Target="../media/image63.wmf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6.wmf"/><Relationship Id="rId24" Type="http://schemas.openxmlformats.org/officeDocument/2006/relationships/oleObject" Target="../embeddings/oleObject64.bin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23" Type="http://schemas.openxmlformats.org/officeDocument/2006/relationships/image" Target="../media/image62.w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0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-252536" y="90872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ru-RU" dirty="0"/>
              <a:t>Комплексные числа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24961-F619-49F5-BA88-0D3B4298D6B1}"/>
              </a:ext>
            </a:extLst>
          </p:cNvPr>
          <p:cNvSpPr txBox="1"/>
          <p:nvPr/>
        </p:nvSpPr>
        <p:spPr>
          <a:xfrm>
            <a:off x="3133366" y="2132856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Часть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3399790" y="1745706"/>
            <a:ext cx="5951220" cy="4691380"/>
            <a:chOff x="0" y="0"/>
            <a:chExt cx="5951220" cy="4691380"/>
          </a:xfrm>
        </p:grpSpPr>
        <p:cxnSp>
          <p:nvCxnSpPr>
            <p:cNvPr id="21" name="Прямая соединительная линия 20"/>
            <p:cNvCxnSpPr/>
            <p:nvPr/>
          </p:nvCxnSpPr>
          <p:spPr>
            <a:xfrm>
              <a:off x="0" y="1841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0" y="3619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0" y="9080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0" y="7239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0" y="5461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>
              <a:off x="0" y="10985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0" y="39687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0" y="12636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0" y="14414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0" y="16256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0" y="18034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0" y="19875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>
              <a:off x="0" y="41465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0" y="21653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0" y="37909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0" y="23431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>
              <a:off x="0" y="25273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>
              <a:off x="0" y="27051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0" y="28892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0" y="30670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0" y="32448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0" y="34290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0" y="36068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0" y="43307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0" y="45085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184150" y="0"/>
              <a:ext cx="3176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361950" y="0"/>
              <a:ext cx="635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5397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>
              <a:off x="7239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9017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>
              <a:off x="10858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>
              <a:off x="12636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>
              <a:off x="14414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16256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>
              <a:off x="18034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>
              <a:off x="19875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>
              <a:off x="21653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>
              <a:off x="23431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>
              <a:off x="25273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7051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28892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>
            <a:xfrm>
              <a:off x="30670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>
              <a:off x="32448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/>
            <p:nvPr/>
          </p:nvCxnSpPr>
          <p:spPr>
            <a:xfrm>
              <a:off x="34290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36068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37909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39687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41465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43307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/>
            <p:nvPr/>
          </p:nvCxnSpPr>
          <p:spPr>
            <a:xfrm>
              <a:off x="45085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>
              <a:off x="46926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>
              <a:off x="48704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>
              <a:off x="50482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/>
            <p:cNvCxnSpPr/>
            <p:nvPr/>
          </p:nvCxnSpPr>
          <p:spPr>
            <a:xfrm>
              <a:off x="52324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/>
            <p:cNvCxnSpPr/>
            <p:nvPr/>
          </p:nvCxnSpPr>
          <p:spPr>
            <a:xfrm>
              <a:off x="54102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/>
            <p:nvPr/>
          </p:nvCxnSpPr>
          <p:spPr>
            <a:xfrm>
              <a:off x="55943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/>
            <p:nvPr/>
          </p:nvCxnSpPr>
          <p:spPr>
            <a:xfrm>
              <a:off x="57721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Определение комплексного числа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196752"/>
            <a:ext cx="8352928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Комплексным числом называется упорядоченная пара вещественных чисел.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895520"/>
              </p:ext>
            </p:extLst>
          </p:nvPr>
        </p:nvGraphicFramePr>
        <p:xfrm>
          <a:off x="467544" y="2096148"/>
          <a:ext cx="1633414" cy="571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761669" imgH="266584" progId="Equation.3">
                  <p:embed/>
                </p:oleObj>
              </mc:Choice>
              <mc:Fallback>
                <p:oleObj name="Формула" r:id="rId2" imgW="761669" imgH="26658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096148"/>
                        <a:ext cx="1633414" cy="5716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154518"/>
              </p:ext>
            </p:extLst>
          </p:nvPr>
        </p:nvGraphicFramePr>
        <p:xfrm>
          <a:off x="2291666" y="2107656"/>
          <a:ext cx="1470074" cy="551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685800" imgH="254000" progId="Equation.3">
                  <p:embed/>
                </p:oleObj>
              </mc:Choice>
              <mc:Fallback>
                <p:oleObj name="Формула" r:id="rId4" imgW="6858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666" y="2107656"/>
                        <a:ext cx="1470074" cy="5512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795624"/>
              </p:ext>
            </p:extLst>
          </p:nvPr>
        </p:nvGraphicFramePr>
        <p:xfrm>
          <a:off x="179512" y="2699755"/>
          <a:ext cx="1354993" cy="389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698400" imgH="203040" progId="Equation.3">
                  <p:embed/>
                </p:oleObj>
              </mc:Choice>
              <mc:Fallback>
                <p:oleObj name="Формула" r:id="rId6" imgW="6984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699755"/>
                        <a:ext cx="1354993" cy="3897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047388"/>
              </p:ext>
            </p:extLst>
          </p:nvPr>
        </p:nvGraphicFramePr>
        <p:xfrm>
          <a:off x="179512" y="3238295"/>
          <a:ext cx="13287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685800" imgH="215640" progId="Equation.3">
                  <p:embed/>
                </p:oleObj>
              </mc:Choice>
              <mc:Fallback>
                <p:oleObj name="Формула" r:id="rId8" imgW="685800" imgH="21564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238295"/>
                        <a:ext cx="1328737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76978" y="3185523"/>
            <a:ext cx="2808312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мнимая часть числа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6978" y="2653756"/>
            <a:ext cx="391257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вещественная  часть числа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dirty="0"/>
              <a:t> 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228980"/>
              </p:ext>
            </p:extLst>
          </p:nvPr>
        </p:nvGraphicFramePr>
        <p:xfrm>
          <a:off x="467544" y="3754192"/>
          <a:ext cx="469404" cy="518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77569" imgH="202936" progId="Equation.3">
                  <p:embed/>
                </p:oleObj>
              </mc:Choice>
              <mc:Fallback>
                <p:oleObj name="Формула" r:id="rId10" imgW="177569" imgH="20293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754192"/>
                        <a:ext cx="469404" cy="5188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76978" y="3733256"/>
            <a:ext cx="3911759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множество всех комплексных чисел</a:t>
            </a:r>
          </a:p>
        </p:txBody>
      </p:sp>
      <p:cxnSp>
        <p:nvCxnSpPr>
          <p:cNvPr id="79" name="Прямая со стрелкой 78"/>
          <p:cNvCxnSpPr/>
          <p:nvPr/>
        </p:nvCxnSpPr>
        <p:spPr>
          <a:xfrm>
            <a:off x="6466840" y="5714456"/>
            <a:ext cx="2527300" cy="0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V="1">
            <a:off x="7368540" y="3009356"/>
            <a:ext cx="0" cy="324485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34496" y="57144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6908070" y="30638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</a:t>
            </a:r>
            <a:endParaRPr lang="ru-RU" dirty="0"/>
          </a:p>
        </p:txBody>
      </p:sp>
      <p:graphicFrame>
        <p:nvGraphicFramePr>
          <p:cNvPr id="84" name="Объект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08446"/>
              </p:ext>
            </p:extLst>
          </p:nvPr>
        </p:nvGraphicFramePr>
        <p:xfrm>
          <a:off x="7944802" y="5766288"/>
          <a:ext cx="2952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52280" imgH="164880" progId="Equation.3">
                  <p:embed/>
                </p:oleObj>
              </mc:Choice>
              <mc:Fallback>
                <p:oleObj name="Формула" r:id="rId12" imgW="152280" imgH="16488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4802" y="5766288"/>
                        <a:ext cx="2952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Овал 84"/>
          <p:cNvSpPr/>
          <p:nvPr/>
        </p:nvSpPr>
        <p:spPr>
          <a:xfrm>
            <a:off x="8047728" y="5669744"/>
            <a:ext cx="89423" cy="8942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7323828" y="4228294"/>
            <a:ext cx="89423" cy="8942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7" name="Объект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888795"/>
              </p:ext>
            </p:extLst>
          </p:nvPr>
        </p:nvGraphicFramePr>
        <p:xfrm>
          <a:off x="7075419" y="4036468"/>
          <a:ext cx="2698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139680" imgH="215640" progId="Equation.3">
                  <p:embed/>
                </p:oleObj>
              </mc:Choice>
              <mc:Fallback>
                <p:oleObj name="Формула" r:id="rId14" imgW="139680" imgH="21564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419" y="4036468"/>
                        <a:ext cx="26987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Овал 87"/>
          <p:cNvSpPr/>
          <p:nvPr/>
        </p:nvSpPr>
        <p:spPr>
          <a:xfrm>
            <a:off x="8033209" y="4228294"/>
            <a:ext cx="89423" cy="8942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909152"/>
              </p:ext>
            </p:extLst>
          </p:nvPr>
        </p:nvGraphicFramePr>
        <p:xfrm>
          <a:off x="7908290" y="3837952"/>
          <a:ext cx="1114644" cy="390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761669" imgH="266584" progId="Equation.3">
                  <p:embed/>
                </p:oleObj>
              </mc:Choice>
              <mc:Fallback>
                <p:oleObj name="Формула" r:id="rId16" imgW="761669" imgH="266584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8290" y="3837952"/>
                        <a:ext cx="1114644" cy="390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1" name="Прямая со стрелкой 90"/>
          <p:cNvCxnSpPr>
            <a:endCxn id="88" idx="3"/>
          </p:cNvCxnSpPr>
          <p:nvPr/>
        </p:nvCxnSpPr>
        <p:spPr>
          <a:xfrm flipV="1">
            <a:off x="7368540" y="4304621"/>
            <a:ext cx="677765" cy="140983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Объект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886262"/>
              </p:ext>
            </p:extLst>
          </p:nvPr>
        </p:nvGraphicFramePr>
        <p:xfrm>
          <a:off x="251520" y="4527006"/>
          <a:ext cx="19859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7" imgW="927000" imgH="266400" progId="Equation.3">
                  <p:embed/>
                </p:oleObj>
              </mc:Choice>
              <mc:Fallback>
                <p:oleObj name="Формула" r:id="rId17" imgW="927000" imgH="26640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527006"/>
                        <a:ext cx="19859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Объект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922380"/>
              </p:ext>
            </p:extLst>
          </p:nvPr>
        </p:nvGraphicFramePr>
        <p:xfrm>
          <a:off x="2542540" y="4527006"/>
          <a:ext cx="212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9" imgW="990360" imgH="266400" progId="Equation.3">
                  <p:embed/>
                </p:oleObj>
              </mc:Choice>
              <mc:Fallback>
                <p:oleObj name="Формула" r:id="rId19" imgW="990360" imgH="266400" progId="Equation.3">
                  <p:embed/>
                  <p:pic>
                    <p:nvPicPr>
                      <p:cNvPr id="0" name="Объект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540" y="4527006"/>
                        <a:ext cx="2120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Объект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776754"/>
              </p:ext>
            </p:extLst>
          </p:nvPr>
        </p:nvGraphicFramePr>
        <p:xfrm>
          <a:off x="360363" y="5060950"/>
          <a:ext cx="3155950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1" imgW="1473120" imgH="609480" progId="Equation.3">
                  <p:embed/>
                </p:oleObj>
              </mc:Choice>
              <mc:Fallback>
                <p:oleObj name="Формула" r:id="rId21" imgW="1473120" imgH="609480" progId="Equation.3">
                  <p:embed/>
                  <p:pic>
                    <p:nvPicPr>
                      <p:cNvPr id="0" name="Объект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5060950"/>
                        <a:ext cx="3155950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Объект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825298"/>
              </p:ext>
            </p:extLst>
          </p:nvPr>
        </p:nvGraphicFramePr>
        <p:xfrm>
          <a:off x="4189724" y="5767913"/>
          <a:ext cx="3078587" cy="616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3" imgW="1079280" imgH="215640" progId="Equation.3">
                  <p:embed/>
                </p:oleObj>
              </mc:Choice>
              <mc:Fallback>
                <p:oleObj name="Формула" r:id="rId23" imgW="1079280" imgH="21564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724" y="5767913"/>
                        <a:ext cx="3078587" cy="616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15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9" grpId="0" animBg="1"/>
      <p:bldP spid="82" grpId="0"/>
      <p:bldP spid="83" grpId="0"/>
      <p:bldP spid="85" grpId="0" animBg="1"/>
      <p:bldP spid="86" grpId="0" animBg="1"/>
      <p:bldP spid="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899592" y="5589240"/>
            <a:ext cx="1440160" cy="720080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Сложение и умножение комплексных чисел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543785"/>
              </p:ext>
            </p:extLst>
          </p:nvPr>
        </p:nvGraphicFramePr>
        <p:xfrm>
          <a:off x="539552" y="1196752"/>
          <a:ext cx="19859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27000" imgH="266400" progId="Equation.3">
                  <p:embed/>
                </p:oleObj>
              </mc:Choice>
              <mc:Fallback>
                <p:oleObj name="Формула" r:id="rId2" imgW="927000" imgH="266400" progId="Equation.3">
                  <p:embed/>
                  <p:pic>
                    <p:nvPicPr>
                      <p:cNvPr id="0" name="Объект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96752"/>
                        <a:ext cx="19859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250321"/>
              </p:ext>
            </p:extLst>
          </p:nvPr>
        </p:nvGraphicFramePr>
        <p:xfrm>
          <a:off x="3059832" y="1196752"/>
          <a:ext cx="212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990360" imgH="266400" progId="Equation.3">
                  <p:embed/>
                </p:oleObj>
              </mc:Choice>
              <mc:Fallback>
                <p:oleObj name="Формула" r:id="rId4" imgW="990360" imgH="266400" progId="Equation.3">
                  <p:embed/>
                  <p:pic>
                    <p:nvPicPr>
                      <p:cNvPr id="0" name="Объект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196752"/>
                        <a:ext cx="2120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197572"/>
              </p:ext>
            </p:extLst>
          </p:nvPr>
        </p:nvGraphicFramePr>
        <p:xfrm>
          <a:off x="179512" y="1844824"/>
          <a:ext cx="7477126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3492360" imgH="380880" progId="Equation.3">
                  <p:embed/>
                </p:oleObj>
              </mc:Choice>
              <mc:Fallback>
                <p:oleObj name="Формула" r:id="rId6" imgW="3492360" imgH="380880" progId="Equation.3">
                  <p:embed/>
                  <p:pic>
                    <p:nvPicPr>
                      <p:cNvPr id="0" name="Объект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844824"/>
                        <a:ext cx="7477126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341588"/>
              </p:ext>
            </p:extLst>
          </p:nvPr>
        </p:nvGraphicFramePr>
        <p:xfrm>
          <a:off x="172406" y="2780928"/>
          <a:ext cx="894556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4178160" imgH="380880" progId="Equation.3">
                  <p:embed/>
                </p:oleObj>
              </mc:Choice>
              <mc:Fallback>
                <p:oleObj name="Формула" r:id="rId8" imgW="4178160" imgH="38088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6" y="2780928"/>
                        <a:ext cx="8945563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520" y="3933056"/>
            <a:ext cx="102303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Пример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101782"/>
              </p:ext>
            </p:extLst>
          </p:nvPr>
        </p:nvGraphicFramePr>
        <p:xfrm>
          <a:off x="1763688" y="3831972"/>
          <a:ext cx="15509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723600" imgH="266400" progId="Equation.3">
                  <p:embed/>
                </p:oleObj>
              </mc:Choice>
              <mc:Fallback>
                <p:oleObj name="Формула" r:id="rId10" imgW="723600" imgH="26640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831972"/>
                        <a:ext cx="15509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874947"/>
              </p:ext>
            </p:extLst>
          </p:nvPr>
        </p:nvGraphicFramePr>
        <p:xfrm>
          <a:off x="107504" y="4437112"/>
          <a:ext cx="27749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295280" imgH="291960" progId="Equation.3">
                  <p:embed/>
                </p:oleObj>
              </mc:Choice>
              <mc:Fallback>
                <p:oleObj name="Формула" r:id="rId12" imgW="1295280" imgH="29196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437112"/>
                        <a:ext cx="277495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90854"/>
              </p:ext>
            </p:extLst>
          </p:nvPr>
        </p:nvGraphicFramePr>
        <p:xfrm>
          <a:off x="2915816" y="4509120"/>
          <a:ext cx="432593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2019240" imgH="266400" progId="Equation.3">
                  <p:embed/>
                </p:oleObj>
              </mc:Choice>
              <mc:Fallback>
                <p:oleObj name="Формула" r:id="rId14" imgW="2019240" imgH="26640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509120"/>
                        <a:ext cx="432593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310739"/>
              </p:ext>
            </p:extLst>
          </p:nvPr>
        </p:nvGraphicFramePr>
        <p:xfrm>
          <a:off x="179512" y="5085184"/>
          <a:ext cx="24209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1130040" imgH="266400" progId="Equation.3">
                  <p:embed/>
                </p:oleObj>
              </mc:Choice>
              <mc:Fallback>
                <p:oleObj name="Формула" r:id="rId16" imgW="1130040" imgH="26640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085184"/>
                        <a:ext cx="242093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125651"/>
              </p:ext>
            </p:extLst>
          </p:nvPr>
        </p:nvGraphicFramePr>
        <p:xfrm>
          <a:off x="227600" y="5661248"/>
          <a:ext cx="2093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977760" imgH="266400" progId="Equation.3">
                  <p:embed/>
                </p:oleObj>
              </mc:Choice>
              <mc:Fallback>
                <p:oleObj name="Формула" r:id="rId18" imgW="977760" imgH="2664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00" y="5661248"/>
                        <a:ext cx="20939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411760" y="5718447"/>
            <a:ext cx="280831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мнимая единица</a:t>
            </a: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729230"/>
              </p:ext>
            </p:extLst>
          </p:nvPr>
        </p:nvGraphicFramePr>
        <p:xfrm>
          <a:off x="5868144" y="5153272"/>
          <a:ext cx="269398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1257120" imgH="266400" progId="Equation.3">
                  <p:embed/>
                </p:oleObj>
              </mc:Choice>
              <mc:Fallback>
                <p:oleObj name="Формула" r:id="rId20" imgW="1257120" imgH="266400" progId="Equation.3">
                  <p:embed/>
                  <p:pic>
                    <p:nvPicPr>
                      <p:cNvPr id="0" name="Объект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5153272"/>
                        <a:ext cx="269398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24128" y="5717704"/>
            <a:ext cx="341987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чисто мнимое число</a:t>
            </a:r>
          </a:p>
        </p:txBody>
      </p:sp>
    </p:spTree>
    <p:extLst>
      <p:ext uri="{BB962C8B-B14F-4D97-AF65-F5344CB8AC3E}">
        <p14:creationId xmlns:p14="http://schemas.microsoft.com/office/powerpoint/2010/main" val="213233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865" y="14401"/>
            <a:ext cx="8641655" cy="864890"/>
          </a:xfrm>
        </p:spPr>
        <p:txBody>
          <a:bodyPr/>
          <a:lstStyle/>
          <a:p>
            <a:r>
              <a:rPr lang="ru-RU" dirty="0"/>
              <a:t>Алгебраическая форма комплексного числа.</a:t>
            </a:r>
            <a:br>
              <a:rPr lang="ru-RU" dirty="0"/>
            </a:br>
            <a:r>
              <a:rPr lang="ru-RU" dirty="0"/>
              <a:t>Сопряженные комплексные числа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grpSp>
        <p:nvGrpSpPr>
          <p:cNvPr id="39" name="Группа 38"/>
          <p:cNvGrpSpPr/>
          <p:nvPr/>
        </p:nvGrpSpPr>
        <p:grpSpPr>
          <a:xfrm>
            <a:off x="157276" y="1466057"/>
            <a:ext cx="2647274" cy="3979167"/>
            <a:chOff x="157276" y="1466057"/>
            <a:chExt cx="2647274" cy="3979167"/>
          </a:xfrm>
        </p:grpSpPr>
        <p:cxnSp>
          <p:nvCxnSpPr>
            <p:cNvPr id="7" name="Прямая со стрелкой 6"/>
            <p:cNvCxnSpPr/>
            <p:nvPr/>
          </p:nvCxnSpPr>
          <p:spPr>
            <a:xfrm>
              <a:off x="157276" y="3594453"/>
              <a:ext cx="2527300" cy="0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flipV="1">
              <a:off x="1058975" y="1556793"/>
              <a:ext cx="1" cy="3888431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324932" y="359445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</a:t>
              </a:r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3118" y="146605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</a:t>
              </a:r>
              <a:endParaRPr lang="ru-RU" dirty="0"/>
            </a:p>
          </p:txBody>
        </p:sp>
        <p:graphicFrame>
          <p:nvGraphicFramePr>
            <p:cNvPr id="11" name="Объект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9488057"/>
                </p:ext>
              </p:extLst>
            </p:nvPr>
          </p:nvGraphicFramePr>
          <p:xfrm>
            <a:off x="1635238" y="3646285"/>
            <a:ext cx="295275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" imgW="152280" imgH="164880" progId="Equation.3">
                    <p:embed/>
                  </p:oleObj>
                </mc:Choice>
                <mc:Fallback>
                  <p:oleObj name="Формула" r:id="rId2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5238" y="3646285"/>
                          <a:ext cx="295275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11"/>
            <p:cNvSpPr/>
            <p:nvPr/>
          </p:nvSpPr>
          <p:spPr>
            <a:xfrm>
              <a:off x="1738164" y="3549741"/>
              <a:ext cx="89423" cy="89423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014264" y="2108291"/>
              <a:ext cx="89423" cy="89423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14" name="Объект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4418019"/>
                </p:ext>
              </p:extLst>
            </p:nvPr>
          </p:nvGraphicFramePr>
          <p:xfrm>
            <a:off x="765855" y="1916465"/>
            <a:ext cx="269875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4" imgW="139680" imgH="215640" progId="Equation.3">
                    <p:embed/>
                  </p:oleObj>
                </mc:Choice>
                <mc:Fallback>
                  <p:oleObj name="Формула" r:id="rId4" imgW="139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855" y="1916465"/>
                          <a:ext cx="269875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14"/>
            <p:cNvSpPr/>
            <p:nvPr/>
          </p:nvSpPr>
          <p:spPr>
            <a:xfrm>
              <a:off x="1723645" y="2108291"/>
              <a:ext cx="89423" cy="894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16" name="Объект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8367813"/>
                </p:ext>
              </p:extLst>
            </p:nvPr>
          </p:nvGraphicFramePr>
          <p:xfrm>
            <a:off x="1598726" y="1717949"/>
            <a:ext cx="1114644" cy="390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6" imgW="761669" imgH="266584" progId="Equation.3">
                    <p:embed/>
                  </p:oleObj>
                </mc:Choice>
                <mc:Fallback>
                  <p:oleObj name="Формула" r:id="rId6" imgW="761669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8726" y="1717949"/>
                          <a:ext cx="1114644" cy="390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Прямая со стрелкой 16"/>
            <p:cNvCxnSpPr>
              <a:endCxn id="15" idx="3"/>
            </p:cNvCxnSpPr>
            <p:nvPr/>
          </p:nvCxnSpPr>
          <p:spPr>
            <a:xfrm flipV="1">
              <a:off x="1058976" y="2184618"/>
              <a:ext cx="677765" cy="140983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702202"/>
              </p:ext>
            </p:extLst>
          </p:nvPr>
        </p:nvGraphicFramePr>
        <p:xfrm>
          <a:off x="2987824" y="1026665"/>
          <a:ext cx="304641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422360" imgH="266400" progId="Equation.3">
                  <p:embed/>
                </p:oleObj>
              </mc:Choice>
              <mc:Fallback>
                <p:oleObj name="Формула" r:id="rId8" imgW="1422360" imgH="26640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026665"/>
                        <a:ext cx="3046412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518761"/>
              </p:ext>
            </p:extLst>
          </p:nvPr>
        </p:nvGraphicFramePr>
        <p:xfrm>
          <a:off x="2987824" y="1579914"/>
          <a:ext cx="33734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574640" imgH="266400" progId="Equation.3">
                  <p:embed/>
                </p:oleObj>
              </mc:Choice>
              <mc:Fallback>
                <p:oleObj name="Формула" r:id="rId10" imgW="1574640" imgH="266400" progId="Equation.3">
                  <p:embed/>
                  <p:pic>
                    <p:nvPicPr>
                      <p:cNvPr id="0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579914"/>
                        <a:ext cx="337343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Овал 25"/>
          <p:cNvSpPr/>
          <p:nvPr/>
        </p:nvSpPr>
        <p:spPr>
          <a:xfrm>
            <a:off x="1014264" y="5055830"/>
            <a:ext cx="89423" cy="8942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1075090" y="3620133"/>
            <a:ext cx="768336" cy="141034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907332"/>
              </p:ext>
            </p:extLst>
          </p:nvPr>
        </p:nvGraphicFramePr>
        <p:xfrm>
          <a:off x="450702" y="4893372"/>
          <a:ext cx="5635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291960" imgH="215640" progId="Equation.3">
                  <p:embed/>
                </p:oleObj>
              </mc:Choice>
              <mc:Fallback>
                <p:oleObj name="Формула" r:id="rId12" imgW="291960" imgH="21564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702" y="4893372"/>
                        <a:ext cx="5635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895346"/>
              </p:ext>
            </p:extLst>
          </p:nvPr>
        </p:nvGraphicFramePr>
        <p:xfrm>
          <a:off x="1420926" y="5145253"/>
          <a:ext cx="1355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927000" imgH="266400" progId="Equation.3">
                  <p:embed/>
                </p:oleObj>
              </mc:Choice>
              <mc:Fallback>
                <p:oleObj name="Формула" r:id="rId14" imgW="927000" imgH="266400" progId="Equation.3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926" y="5145253"/>
                        <a:ext cx="13557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Овал 30"/>
          <p:cNvSpPr/>
          <p:nvPr/>
        </p:nvSpPr>
        <p:spPr>
          <a:xfrm>
            <a:off x="1837051" y="5030473"/>
            <a:ext cx="89423" cy="8942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2804550" y="2108291"/>
            <a:ext cx="421572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комплексно-сопряженное число</a:t>
            </a: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974100"/>
              </p:ext>
            </p:extLst>
          </p:nvPr>
        </p:nvGraphicFramePr>
        <p:xfrm>
          <a:off x="3059832" y="2636912"/>
          <a:ext cx="23939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1117440" imgH="342720" progId="Equation.3">
                  <p:embed/>
                </p:oleObj>
              </mc:Choice>
              <mc:Fallback>
                <p:oleObj name="Формула" r:id="rId16" imgW="1117440" imgH="342720" progId="Equation.3">
                  <p:embed/>
                  <p:pic>
                    <p:nvPicPr>
                      <p:cNvPr id="0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636912"/>
                        <a:ext cx="23939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530175"/>
              </p:ext>
            </p:extLst>
          </p:nvPr>
        </p:nvGraphicFramePr>
        <p:xfrm>
          <a:off x="3059832" y="3519722"/>
          <a:ext cx="3436298" cy="47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1460160" imgH="203040" progId="Equation.3">
                  <p:embed/>
                </p:oleObj>
              </mc:Choice>
              <mc:Fallback>
                <p:oleObj name="Формула" r:id="rId18" imgW="1460160" imgH="203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519722"/>
                        <a:ext cx="3436298" cy="4716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453306"/>
              </p:ext>
            </p:extLst>
          </p:nvPr>
        </p:nvGraphicFramePr>
        <p:xfrm>
          <a:off x="3131627" y="3966219"/>
          <a:ext cx="268922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1143000" imgH="342720" progId="Equation.3">
                  <p:embed/>
                </p:oleObj>
              </mc:Choice>
              <mc:Fallback>
                <p:oleObj name="Формула" r:id="rId20" imgW="1143000" imgH="342720" progId="Equation.3">
                  <p:embed/>
                  <p:pic>
                    <p:nvPicPr>
                      <p:cNvPr id="0" name="Объект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627" y="3966219"/>
                        <a:ext cx="2689225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235332"/>
              </p:ext>
            </p:extLst>
          </p:nvPr>
        </p:nvGraphicFramePr>
        <p:xfrm>
          <a:off x="3131840" y="4730566"/>
          <a:ext cx="10763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457200" imgH="203040" progId="Equation.3">
                  <p:embed/>
                </p:oleObj>
              </mc:Choice>
              <mc:Fallback>
                <p:oleObj name="Формула" r:id="rId22" imgW="457200" imgH="203040" progId="Equation.3">
                  <p:embed/>
                  <p:pic>
                    <p:nvPicPr>
                      <p:cNvPr id="0" name="Объект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730566"/>
                        <a:ext cx="10763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763075"/>
              </p:ext>
            </p:extLst>
          </p:nvPr>
        </p:nvGraphicFramePr>
        <p:xfrm>
          <a:off x="3151981" y="5418247"/>
          <a:ext cx="284003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1206360" imgH="203040" progId="Equation.3">
                  <p:embed/>
                </p:oleObj>
              </mc:Choice>
              <mc:Fallback>
                <p:oleObj name="Формула" r:id="rId24" imgW="1206360" imgH="203040" progId="Equation.3">
                  <p:embed/>
                  <p:pic>
                    <p:nvPicPr>
                      <p:cNvPr id="0" name="Объект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981" y="5418247"/>
                        <a:ext cx="2840038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78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4401"/>
            <a:ext cx="8964488" cy="864890"/>
          </a:xfrm>
        </p:spPr>
        <p:txBody>
          <a:bodyPr/>
          <a:lstStyle/>
          <a:p>
            <a:r>
              <a:rPr lang="ru-RU" dirty="0"/>
              <a:t>Действия с комплексными числами в  алгебраической форме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273" y="692696"/>
            <a:ext cx="2448272" cy="13681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157296"/>
              </p:ext>
            </p:extLst>
          </p:nvPr>
        </p:nvGraphicFramePr>
        <p:xfrm>
          <a:off x="107439" y="887599"/>
          <a:ext cx="2243940" cy="97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583920" imgH="253800" progId="Equation.3">
                  <p:embed/>
                </p:oleObj>
              </mc:Choice>
              <mc:Fallback>
                <p:oleObj name="Формула" r:id="rId2" imgW="583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39" y="887599"/>
                        <a:ext cx="2243940" cy="978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598690"/>
              </p:ext>
            </p:extLst>
          </p:nvPr>
        </p:nvGraphicFramePr>
        <p:xfrm>
          <a:off x="3275856" y="1019708"/>
          <a:ext cx="179546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838080" imgH="266400" progId="Equation.3">
                  <p:embed/>
                </p:oleObj>
              </mc:Choice>
              <mc:Fallback>
                <p:oleObj name="Формула" r:id="rId4" imgW="838080" imgH="266400" progId="Equation.3">
                  <p:embed/>
                  <p:pic>
                    <p:nvPicPr>
                      <p:cNvPr id="0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019708"/>
                        <a:ext cx="179546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938485"/>
              </p:ext>
            </p:extLst>
          </p:nvPr>
        </p:nvGraphicFramePr>
        <p:xfrm>
          <a:off x="5508104" y="1001418"/>
          <a:ext cx="20685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965160" imgH="266400" progId="Equation.3">
                  <p:embed/>
                </p:oleObj>
              </mc:Choice>
              <mc:Fallback>
                <p:oleObj name="Формула" r:id="rId6" imgW="965160" imgH="26640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001418"/>
                        <a:ext cx="206851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490364"/>
              </p:ext>
            </p:extLst>
          </p:nvPr>
        </p:nvGraphicFramePr>
        <p:xfrm>
          <a:off x="3225800" y="1624013"/>
          <a:ext cx="203993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952200" imgH="266400" progId="Equation.3">
                  <p:embed/>
                </p:oleObj>
              </mc:Choice>
              <mc:Fallback>
                <p:oleObj name="Формула" r:id="rId8" imgW="952200" imgH="26640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1624013"/>
                        <a:ext cx="203993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548283"/>
              </p:ext>
            </p:extLst>
          </p:nvPr>
        </p:nvGraphicFramePr>
        <p:xfrm>
          <a:off x="3275856" y="2132856"/>
          <a:ext cx="16319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761760" imgH="266400" progId="Equation.3">
                  <p:embed/>
                </p:oleObj>
              </mc:Choice>
              <mc:Fallback>
                <p:oleObj name="Формула" r:id="rId10" imgW="761760" imgH="26640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132856"/>
                        <a:ext cx="16319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640795"/>
              </p:ext>
            </p:extLst>
          </p:nvPr>
        </p:nvGraphicFramePr>
        <p:xfrm>
          <a:off x="7524328" y="1916832"/>
          <a:ext cx="1141412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533160" imgH="558720" progId="Equation.3">
                  <p:embed/>
                </p:oleObj>
              </mc:Choice>
              <mc:Fallback>
                <p:oleObj name="Формула" r:id="rId12" imgW="533160" imgH="55872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1916832"/>
                        <a:ext cx="1141412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726959"/>
              </p:ext>
            </p:extLst>
          </p:nvPr>
        </p:nvGraphicFramePr>
        <p:xfrm>
          <a:off x="5337175" y="1557338"/>
          <a:ext cx="11969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558720" imgH="304560" progId="Equation.3">
                  <p:embed/>
                </p:oleObj>
              </mc:Choice>
              <mc:Fallback>
                <p:oleObj name="Формула" r:id="rId14" imgW="558720" imgH="30456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1557338"/>
                        <a:ext cx="11969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66567"/>
              </p:ext>
            </p:extLst>
          </p:nvPr>
        </p:nvGraphicFramePr>
        <p:xfrm>
          <a:off x="5220072" y="2089381"/>
          <a:ext cx="16319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761760" imgH="266400" progId="Equation.3">
                  <p:embed/>
                </p:oleObj>
              </mc:Choice>
              <mc:Fallback>
                <p:oleObj name="Формула" r:id="rId16" imgW="761760" imgH="2664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089381"/>
                        <a:ext cx="16319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50033"/>
              </p:ext>
            </p:extLst>
          </p:nvPr>
        </p:nvGraphicFramePr>
        <p:xfrm>
          <a:off x="179512" y="2852936"/>
          <a:ext cx="5276851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2463480" imgH="266400" progId="Equation.3">
                  <p:embed/>
                </p:oleObj>
              </mc:Choice>
              <mc:Fallback>
                <p:oleObj name="Формула" r:id="rId18" imgW="2463480" imgH="26640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852936"/>
                        <a:ext cx="5276851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556702"/>
              </p:ext>
            </p:extLst>
          </p:nvPr>
        </p:nvGraphicFramePr>
        <p:xfrm>
          <a:off x="5436096" y="2924944"/>
          <a:ext cx="15240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711000" imgH="203040" progId="Equation.3">
                  <p:embed/>
                </p:oleObj>
              </mc:Choice>
              <mc:Fallback>
                <p:oleObj name="Формула" r:id="rId20" imgW="711000" imgH="203040" progId="Equation.3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924944"/>
                        <a:ext cx="15240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36003"/>
              </p:ext>
            </p:extLst>
          </p:nvPr>
        </p:nvGraphicFramePr>
        <p:xfrm>
          <a:off x="179512" y="3356992"/>
          <a:ext cx="4273551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1993680" imgH="355320" progId="Equation.3">
                  <p:embed/>
                </p:oleObj>
              </mc:Choice>
              <mc:Fallback>
                <p:oleObj name="Формула" r:id="rId22" imgW="1993680" imgH="35532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56992"/>
                        <a:ext cx="4273551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422411"/>
              </p:ext>
            </p:extLst>
          </p:nvPr>
        </p:nvGraphicFramePr>
        <p:xfrm>
          <a:off x="179388" y="4076700"/>
          <a:ext cx="813276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3797280" imgH="291960" progId="Equation.3">
                  <p:embed/>
                </p:oleObj>
              </mc:Choice>
              <mc:Fallback>
                <p:oleObj name="Формула" r:id="rId24" imgW="3797280" imgH="291960" progId="Equation.3">
                  <p:embed/>
                  <p:pic>
                    <p:nvPicPr>
                      <p:cNvPr id="0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076700"/>
                        <a:ext cx="8132762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135185"/>
              </p:ext>
            </p:extLst>
          </p:nvPr>
        </p:nvGraphicFramePr>
        <p:xfrm>
          <a:off x="179512" y="5301208"/>
          <a:ext cx="813276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6" imgW="3797280" imgH="291960" progId="Equation.3">
                  <p:embed/>
                </p:oleObj>
              </mc:Choice>
              <mc:Fallback>
                <p:oleObj name="Формула" r:id="rId26" imgW="3797280" imgH="291960" progId="Equation.3">
                  <p:embed/>
                  <p:pic>
                    <p:nvPicPr>
                      <p:cNvPr id="0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301208"/>
                        <a:ext cx="8132762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422454"/>
              </p:ext>
            </p:extLst>
          </p:nvPr>
        </p:nvGraphicFramePr>
        <p:xfrm>
          <a:off x="107504" y="5949280"/>
          <a:ext cx="41354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8" imgW="1930320" imgH="203040" progId="Equation.3">
                  <p:embed/>
                </p:oleObj>
              </mc:Choice>
              <mc:Fallback>
                <p:oleObj name="Формула" r:id="rId28" imgW="1930320" imgH="20304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949280"/>
                        <a:ext cx="41354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6F3537-308A-09C1-BFCD-B100989807E1}"/>
                  </a:ext>
                </a:extLst>
              </p:cNvPr>
              <p:cNvSpPr txBox="1"/>
              <p:nvPr/>
            </p:nvSpPr>
            <p:spPr>
              <a:xfrm>
                <a:off x="6146236" y="4653504"/>
                <a:ext cx="21659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=−21+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6F3537-308A-09C1-BFCD-B10098980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236" y="4653504"/>
                <a:ext cx="2165914" cy="5539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18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710746"/>
              </p:ext>
            </p:extLst>
          </p:nvPr>
        </p:nvGraphicFramePr>
        <p:xfrm>
          <a:off x="2915816" y="332656"/>
          <a:ext cx="383381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790640" imgH="545760" progId="Equation.3">
                  <p:embed/>
                </p:oleObj>
              </mc:Choice>
              <mc:Fallback>
                <p:oleObj name="Формула" r:id="rId2" imgW="1790640" imgH="54576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32656"/>
                        <a:ext cx="3833812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661424"/>
              </p:ext>
            </p:extLst>
          </p:nvPr>
        </p:nvGraphicFramePr>
        <p:xfrm>
          <a:off x="395536" y="1844824"/>
          <a:ext cx="2963862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384200" imgH="558720" progId="Equation.3">
                  <p:embed/>
                </p:oleObj>
              </mc:Choice>
              <mc:Fallback>
                <p:oleObj name="Формула" r:id="rId4" imgW="1384200" imgH="55872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844824"/>
                        <a:ext cx="2963862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023878"/>
              </p:ext>
            </p:extLst>
          </p:nvPr>
        </p:nvGraphicFramePr>
        <p:xfrm>
          <a:off x="3419872" y="1844824"/>
          <a:ext cx="481171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247840" imgH="507960" progId="Equation.3">
                  <p:embed/>
                </p:oleObj>
              </mc:Choice>
              <mc:Fallback>
                <p:oleObj name="Формула" r:id="rId6" imgW="2247840" imgH="50796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844824"/>
                        <a:ext cx="4811713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909424"/>
              </p:ext>
            </p:extLst>
          </p:nvPr>
        </p:nvGraphicFramePr>
        <p:xfrm>
          <a:off x="539552" y="332656"/>
          <a:ext cx="2255838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054080" imgH="558720" progId="Equation.3">
                  <p:embed/>
                </p:oleObj>
              </mc:Choice>
              <mc:Fallback>
                <p:oleObj name="Формула" r:id="rId8" imgW="1054080" imgH="55872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32656"/>
                        <a:ext cx="2255838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17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17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57B617-3ADF-4F6C-8853-AE6669206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8B8946-990A-43A0-B46A-A19FB0465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7C909E9-C4A3-4BB5-82D7-538F34116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593861"/>
              </p:ext>
            </p:extLst>
          </p:nvPr>
        </p:nvGraphicFramePr>
        <p:xfrm>
          <a:off x="827584" y="980728"/>
          <a:ext cx="9239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31640" imgH="253800" progId="Equation.3">
                  <p:embed/>
                </p:oleObj>
              </mc:Choice>
              <mc:Fallback>
                <p:oleObj name="Формула" r:id="rId2" imgW="431640" imgH="25380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980728"/>
                        <a:ext cx="9239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9C3D294-C0A4-4BED-ADCD-48DEB610F9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711959"/>
              </p:ext>
            </p:extLst>
          </p:nvPr>
        </p:nvGraphicFramePr>
        <p:xfrm>
          <a:off x="827584" y="1485553"/>
          <a:ext cx="12493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583920" imgH="253800" progId="Equation.3">
                  <p:embed/>
                </p:oleObj>
              </mc:Choice>
              <mc:Fallback>
                <p:oleObj name="Формула" r:id="rId4" imgW="583920" imgH="253800" progId="Equation.3">
                  <p:embed/>
                  <p:pic>
                    <p:nvPicPr>
                      <p:cNvPr id="31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485553"/>
                        <a:ext cx="12493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36F7993-F2F4-4B73-9273-226F72ED3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258087"/>
              </p:ext>
            </p:extLst>
          </p:nvPr>
        </p:nvGraphicFramePr>
        <p:xfrm>
          <a:off x="827584" y="1988790"/>
          <a:ext cx="11953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558720" imgH="253800" progId="Equation.3">
                  <p:embed/>
                </p:oleObj>
              </mc:Choice>
              <mc:Fallback>
                <p:oleObj name="Формула" r:id="rId6" imgW="558720" imgH="253800" progId="Equation.3">
                  <p:embed/>
                  <p:pic>
                    <p:nvPicPr>
                      <p:cNvPr id="32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988790"/>
                        <a:ext cx="11953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A7F58099-8242-43FC-93C7-06E4B7F63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695088"/>
              </p:ext>
            </p:extLst>
          </p:nvPr>
        </p:nvGraphicFramePr>
        <p:xfrm>
          <a:off x="827584" y="2565053"/>
          <a:ext cx="977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457200" imgH="253800" progId="Equation.3">
                  <p:embed/>
                </p:oleObj>
              </mc:Choice>
              <mc:Fallback>
                <p:oleObj name="Формула" r:id="rId8" imgW="457200" imgH="253800" progId="Equation.3">
                  <p:embed/>
                  <p:pic>
                    <p:nvPicPr>
                      <p:cNvPr id="33" name="Объект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565053"/>
                        <a:ext cx="977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FE247D4A-8D70-4B30-A1D9-E6FC609D90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171411"/>
              </p:ext>
            </p:extLst>
          </p:nvPr>
        </p:nvGraphicFramePr>
        <p:xfrm>
          <a:off x="2411909" y="980728"/>
          <a:ext cx="9509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444240" imgH="253800" progId="Equation.3">
                  <p:embed/>
                </p:oleObj>
              </mc:Choice>
              <mc:Fallback>
                <p:oleObj name="Формула" r:id="rId10" imgW="444240" imgH="253800" progId="Equation.3">
                  <p:embed/>
                  <p:pic>
                    <p:nvPicPr>
                      <p:cNvPr id="34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909" y="980728"/>
                        <a:ext cx="9509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CD37AE0D-3EED-400E-9A3D-D8F7D44F9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794876"/>
              </p:ext>
            </p:extLst>
          </p:nvPr>
        </p:nvGraphicFramePr>
        <p:xfrm>
          <a:off x="2340472" y="1485553"/>
          <a:ext cx="12493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583920" imgH="253800" progId="Equation.3">
                  <p:embed/>
                </p:oleObj>
              </mc:Choice>
              <mc:Fallback>
                <p:oleObj name="Формула" r:id="rId12" imgW="583920" imgH="253800" progId="Equation.3">
                  <p:embed/>
                  <p:pic>
                    <p:nvPicPr>
                      <p:cNvPr id="35" name="Объект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472" y="1485553"/>
                        <a:ext cx="12493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E3F08192-5636-4C86-A119-65A0858CCD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221168"/>
              </p:ext>
            </p:extLst>
          </p:nvPr>
        </p:nvGraphicFramePr>
        <p:xfrm>
          <a:off x="2340472" y="1988790"/>
          <a:ext cx="12239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571320" imgH="253800" progId="Equation.3">
                  <p:embed/>
                </p:oleObj>
              </mc:Choice>
              <mc:Fallback>
                <p:oleObj name="Формула" r:id="rId14" imgW="571320" imgH="253800" progId="Equation.3">
                  <p:embed/>
                  <p:pic>
                    <p:nvPicPr>
                      <p:cNvPr id="36" name="Объект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472" y="1988790"/>
                        <a:ext cx="12239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40A770DA-9B05-49D3-B464-27D489C76B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785805"/>
              </p:ext>
            </p:extLst>
          </p:nvPr>
        </p:nvGraphicFramePr>
        <p:xfrm>
          <a:off x="2340472" y="2565053"/>
          <a:ext cx="9493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444240" imgH="253800" progId="Equation.3">
                  <p:embed/>
                </p:oleObj>
              </mc:Choice>
              <mc:Fallback>
                <p:oleObj name="Формула" r:id="rId16" imgW="444240" imgH="253800" progId="Equation.3">
                  <p:embed/>
                  <p:pic>
                    <p:nvPicPr>
                      <p:cNvPr id="37" name="Объект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472" y="2565053"/>
                        <a:ext cx="9493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C634DF3F-7D3B-4436-A19E-340E9BD11D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362791"/>
              </p:ext>
            </p:extLst>
          </p:nvPr>
        </p:nvGraphicFramePr>
        <p:xfrm>
          <a:off x="5590084" y="1152178"/>
          <a:ext cx="12239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71320" imgH="228600" progId="Equation.DSMT4">
                  <p:embed/>
                </p:oleObj>
              </mc:Choice>
              <mc:Fallback>
                <p:oleObj name="Equation" r:id="rId18" imgW="571320" imgH="228600" progId="Equation.DSMT4">
                  <p:embed/>
                  <p:pic>
                    <p:nvPicPr>
                      <p:cNvPr id="38" name="Объект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0084" y="1152178"/>
                        <a:ext cx="122396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9EED0123-5097-4BAC-B066-BDD55918C4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493662"/>
              </p:ext>
            </p:extLst>
          </p:nvPr>
        </p:nvGraphicFramePr>
        <p:xfrm>
          <a:off x="4942384" y="1872903"/>
          <a:ext cx="32067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98320" imgH="228600" progId="Equation.DSMT4">
                  <p:embed/>
                </p:oleObj>
              </mc:Choice>
              <mc:Fallback>
                <p:oleObj name="Equation" r:id="rId20" imgW="1498320" imgH="228600" progId="Equation.DSMT4">
                  <p:embed/>
                  <p:pic>
                    <p:nvPicPr>
                      <p:cNvPr id="39" name="Объект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384" y="1872903"/>
                        <a:ext cx="32067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30F86C5B-FF86-4610-86D1-424098773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228932"/>
              </p:ext>
            </p:extLst>
          </p:nvPr>
        </p:nvGraphicFramePr>
        <p:xfrm>
          <a:off x="683568" y="3561518"/>
          <a:ext cx="72707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3733560" imgH="304560" progId="Equation.3">
                  <p:embed/>
                </p:oleObj>
              </mc:Choice>
              <mc:Fallback>
                <p:oleObj name="Формула" r:id="rId22" imgW="3733560" imgH="304560" progId="Equation.3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61518"/>
                        <a:ext cx="727075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4EA475FE-10FE-4ABA-AE36-1CA7730D1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650703"/>
              </p:ext>
            </p:extLst>
          </p:nvPr>
        </p:nvGraphicFramePr>
        <p:xfrm>
          <a:off x="755576" y="4307643"/>
          <a:ext cx="37084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1904760" imgH="203040" progId="Equation.3">
                  <p:embed/>
                </p:oleObj>
              </mc:Choice>
              <mc:Fallback>
                <p:oleObj name="Формула" r:id="rId24" imgW="1904760" imgH="20304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307643"/>
                        <a:ext cx="37084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F8B495B-E300-4C34-882C-86A9F3C211C3}"/>
              </a:ext>
            </a:extLst>
          </p:cNvPr>
          <p:cNvSpPr txBox="1"/>
          <p:nvPr/>
        </p:nvSpPr>
        <p:spPr>
          <a:xfrm>
            <a:off x="1115616" y="476672"/>
            <a:ext cx="402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Возведение в натуральную степень</a:t>
            </a:r>
          </a:p>
        </p:txBody>
      </p:sp>
    </p:spTree>
    <p:extLst>
      <p:ext uri="{BB962C8B-B14F-4D97-AF65-F5344CB8AC3E}">
        <p14:creationId xmlns:p14="http://schemas.microsoft.com/office/powerpoint/2010/main" val="321202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514E63-AD54-F9F1-4CBF-2F47045FD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D7E7B8-4FA7-A382-00B4-F7EB40855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16632"/>
            <a:ext cx="4536504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39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слайдов лекций СПбГПУ</Template>
  <TotalTime>1693</TotalTime>
  <Words>118</Words>
  <Application>Microsoft Office PowerPoint</Application>
  <PresentationFormat>Экран (4:3)</PresentationFormat>
  <Paragraphs>33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Cambria Math</vt:lpstr>
      <vt:lpstr>Times New Roman</vt:lpstr>
      <vt:lpstr>Verdana</vt:lpstr>
      <vt:lpstr>Шаблон слайдов лекций СПбГПУ</vt:lpstr>
      <vt:lpstr>Формула</vt:lpstr>
      <vt:lpstr>Equation</vt:lpstr>
      <vt:lpstr>Презентация PowerPoint</vt:lpstr>
      <vt:lpstr>Определение комплексного числа</vt:lpstr>
      <vt:lpstr>Сложение и умножение комплексных чисел</vt:lpstr>
      <vt:lpstr>Алгебраическая форма комплексного числа. Сопряженные комплексные числа</vt:lpstr>
      <vt:lpstr>Действия с комплексными числами в  алгебраической форме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дисциплины</dc:title>
  <dc:creator>Marina</dc:creator>
  <cp:lastModifiedBy>Marina Lagunova</cp:lastModifiedBy>
  <cp:revision>197</cp:revision>
  <dcterms:created xsi:type="dcterms:W3CDTF">2012-06-17T07:41:50Z</dcterms:created>
  <dcterms:modified xsi:type="dcterms:W3CDTF">2024-10-24T10:19:01Z</dcterms:modified>
</cp:coreProperties>
</file>