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440"/>
    <a:srgbClr val="003366"/>
    <a:srgbClr val="F0D5D0"/>
    <a:srgbClr val="336699"/>
    <a:srgbClr val="FCF5FF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86441" autoAdjust="0"/>
  </p:normalViewPr>
  <p:slideViewPr>
    <p:cSldViewPr>
      <p:cViewPr varScale="1">
        <p:scale>
          <a:sx n="91" d="100"/>
          <a:sy n="91" d="100"/>
        </p:scale>
        <p:origin x="98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24.10.2024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13" Type="http://schemas.openxmlformats.org/officeDocument/2006/relationships/oleObject" Target="../embeddings/oleObject78.bin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12" Type="http://schemas.openxmlformats.org/officeDocument/2006/relationships/image" Target="../media/image81.wmf"/><Relationship Id="rId2" Type="http://schemas.openxmlformats.org/officeDocument/2006/relationships/oleObject" Target="../embeddings/oleObject73.bin"/><Relationship Id="rId16" Type="http://schemas.openxmlformats.org/officeDocument/2006/relationships/image" Target="../media/image8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77.bin"/><Relationship Id="rId5" Type="http://schemas.openxmlformats.org/officeDocument/2006/relationships/image" Target="../media/image77.wmf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0.wmf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3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3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31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5.bin"/><Relationship Id="rId8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3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image" Target="../media/image54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50.wmf"/><Relationship Id="rId10" Type="http://schemas.openxmlformats.org/officeDocument/2006/relationships/image" Target="../media/image53.jpeg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Relationship Id="rId14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2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3.w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65.wmf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2.w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9.bin"/><Relationship Id="rId22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552" y="126876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dirty="0"/>
              <a:t>Комплексные числа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BF35C-C089-4091-B23F-4F8876DDEF3E}"/>
              </a:ext>
            </a:extLst>
          </p:cNvPr>
          <p:cNvSpPr txBox="1"/>
          <p:nvPr/>
        </p:nvSpPr>
        <p:spPr>
          <a:xfrm>
            <a:off x="2483768" y="2738785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Часть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/>
          <p:cNvSpPr/>
          <p:nvPr/>
        </p:nvSpPr>
        <p:spPr>
          <a:xfrm>
            <a:off x="4860032" y="855238"/>
            <a:ext cx="4176464" cy="1656184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022646" y="4653136"/>
            <a:ext cx="2915816" cy="1368152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4653136"/>
            <a:ext cx="2915816" cy="1368152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172" y="260648"/>
            <a:ext cx="8641655" cy="864890"/>
          </a:xfrm>
        </p:spPr>
        <p:txBody>
          <a:bodyPr/>
          <a:lstStyle/>
          <a:p>
            <a:r>
              <a:rPr lang="ru-RU" dirty="0"/>
              <a:t>Показательная форма комплексного числа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37756"/>
              </p:ext>
            </p:extLst>
          </p:nvPr>
        </p:nvGraphicFramePr>
        <p:xfrm>
          <a:off x="611560" y="1556792"/>
          <a:ext cx="3025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549080" imgH="380880" progId="Equation.3">
                  <p:embed/>
                </p:oleObj>
              </mc:Choice>
              <mc:Fallback>
                <p:oleObj name="Формула" r:id="rId2" imgW="1549080" imgH="380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56792"/>
                        <a:ext cx="302577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928719"/>
              </p:ext>
            </p:extLst>
          </p:nvPr>
        </p:nvGraphicFramePr>
        <p:xfrm>
          <a:off x="323528" y="2348880"/>
          <a:ext cx="40560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120760" imgH="291960" progId="Equation.3">
                  <p:embed/>
                </p:oleObj>
              </mc:Choice>
              <mc:Fallback>
                <p:oleObj name="Формула" r:id="rId4" imgW="2120760" imgH="29196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48880"/>
                        <a:ext cx="40560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823111"/>
              </p:ext>
            </p:extLst>
          </p:nvPr>
        </p:nvGraphicFramePr>
        <p:xfrm>
          <a:off x="5076056" y="980728"/>
          <a:ext cx="3673280" cy="13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72840" imgH="253800" progId="Equation.3">
                  <p:embed/>
                </p:oleObj>
              </mc:Choice>
              <mc:Fallback>
                <p:oleObj name="Формула" r:id="rId6" imgW="672840" imgH="2538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980728"/>
                        <a:ext cx="3673280" cy="13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7" descr="http://bourabai.narod.ru/euler/img/euler_big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412504" cy="280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5962870" y="5260897"/>
            <a:ext cx="2502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ЛЕОНАРД ЭЙЛЕР</a:t>
            </a:r>
          </a:p>
          <a:p>
            <a:pPr algn="ctr"/>
            <a:r>
              <a:rPr lang="de-DE" dirty="0"/>
              <a:t>Leonhard Euler </a:t>
            </a:r>
            <a:endParaRPr lang="ru-RU" dirty="0"/>
          </a:p>
          <a:p>
            <a:pPr algn="ctr"/>
            <a:r>
              <a:rPr lang="de-DE" b="1" dirty="0"/>
              <a:t>1707-1783</a:t>
            </a:r>
            <a:endParaRPr lang="ru-RU" dirty="0"/>
          </a:p>
          <a:p>
            <a:pPr algn="ctr"/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45132"/>
              </p:ext>
            </p:extLst>
          </p:nvPr>
        </p:nvGraphicFramePr>
        <p:xfrm>
          <a:off x="395536" y="3253953"/>
          <a:ext cx="30019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1536480" imgH="291960" progId="Equation.3">
                  <p:embed/>
                </p:oleObj>
              </mc:Choice>
              <mc:Fallback>
                <p:oleObj name="Формула" r:id="rId9" imgW="1536480" imgH="29196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53953"/>
                        <a:ext cx="30019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424418"/>
              </p:ext>
            </p:extLst>
          </p:nvPr>
        </p:nvGraphicFramePr>
        <p:xfrm>
          <a:off x="395536" y="4005064"/>
          <a:ext cx="31511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612800" imgH="291960" progId="Equation.3">
                  <p:embed/>
                </p:oleObj>
              </mc:Choice>
              <mc:Fallback>
                <p:oleObj name="Формула" r:id="rId11" imgW="1612800" imgH="29196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05064"/>
                        <a:ext cx="31511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72091"/>
              </p:ext>
            </p:extLst>
          </p:nvPr>
        </p:nvGraphicFramePr>
        <p:xfrm>
          <a:off x="107504" y="4736228"/>
          <a:ext cx="272891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396800" imgH="533160" progId="Equation.3">
                  <p:embed/>
                </p:oleObj>
              </mc:Choice>
              <mc:Fallback>
                <p:oleObj name="Формула" r:id="rId13" imgW="1396800" imgH="5331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36228"/>
                        <a:ext cx="272891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79091"/>
              </p:ext>
            </p:extLst>
          </p:nvPr>
        </p:nvGraphicFramePr>
        <p:xfrm>
          <a:off x="3079779" y="4736228"/>
          <a:ext cx="26797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1371600" imgH="533160" progId="Equation.3">
                  <p:embed/>
                </p:oleObj>
              </mc:Choice>
              <mc:Fallback>
                <p:oleObj name="Формула" r:id="rId15" imgW="1371600" imgH="53316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79" y="4736228"/>
                        <a:ext cx="26797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1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6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A6E84B-7017-A9BE-C8F3-3A6EA3810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2C7C85-2362-2D31-C502-48B0E3F7A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8640"/>
            <a:ext cx="3357364" cy="59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6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 dirty="0"/>
              <a:t>Тригонометрическая форма комплексного числа</a:t>
            </a:r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69900" y="764704"/>
            <a:ext cx="2647274" cy="3244850"/>
            <a:chOff x="69900" y="764704"/>
            <a:chExt cx="2647274" cy="3244850"/>
          </a:xfrm>
        </p:grpSpPr>
        <p:cxnSp>
          <p:nvCxnSpPr>
            <p:cNvPr id="10" name="Прямая со стрелкой 9"/>
            <p:cNvCxnSpPr/>
            <p:nvPr/>
          </p:nvCxnSpPr>
          <p:spPr>
            <a:xfrm>
              <a:off x="69900" y="3469804"/>
              <a:ext cx="2527300" cy="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971600" y="764704"/>
              <a:ext cx="0" cy="324485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37556" y="346980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1130" y="81922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endParaRPr lang="ru-RU" dirty="0"/>
            </a:p>
          </p:txBody>
        </p:sp>
        <p:graphicFrame>
          <p:nvGraphicFramePr>
            <p:cNvPr id="14" name="Объект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9904182"/>
                </p:ext>
              </p:extLst>
            </p:nvPr>
          </p:nvGraphicFramePr>
          <p:xfrm>
            <a:off x="1547862" y="3521636"/>
            <a:ext cx="29527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152280" imgH="164880" progId="Equation.3">
                    <p:embed/>
                  </p:oleObj>
                </mc:Choice>
                <mc:Fallback>
                  <p:oleObj name="Формула" r:id="rId2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862" y="3521636"/>
                          <a:ext cx="295275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14"/>
            <p:cNvSpPr/>
            <p:nvPr/>
          </p:nvSpPr>
          <p:spPr>
            <a:xfrm>
              <a:off x="1650788" y="3425092"/>
              <a:ext cx="89423" cy="8942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26888" y="1983642"/>
              <a:ext cx="89423" cy="8942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3270698"/>
                </p:ext>
              </p:extLst>
            </p:nvPr>
          </p:nvGraphicFramePr>
          <p:xfrm>
            <a:off x="678479" y="1791816"/>
            <a:ext cx="26987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4" imgW="139680" imgH="215640" progId="Equation.3">
                    <p:embed/>
                  </p:oleObj>
                </mc:Choice>
                <mc:Fallback>
                  <p:oleObj name="Формула" r:id="rId4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479" y="1791816"/>
                          <a:ext cx="26987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17"/>
            <p:cNvSpPr/>
            <p:nvPr/>
          </p:nvSpPr>
          <p:spPr>
            <a:xfrm>
              <a:off x="1636269" y="1983642"/>
              <a:ext cx="89423" cy="894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544112"/>
                </p:ext>
              </p:extLst>
            </p:nvPr>
          </p:nvGraphicFramePr>
          <p:xfrm>
            <a:off x="1511350" y="1593300"/>
            <a:ext cx="1114644" cy="390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761669" imgH="266584" progId="Equation.3">
                    <p:embed/>
                  </p:oleObj>
                </mc:Choice>
                <mc:Fallback>
                  <p:oleObj name="Формула" r:id="rId6" imgW="761669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350" y="1593300"/>
                          <a:ext cx="1114644" cy="390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Прямая со стрелкой 19"/>
            <p:cNvCxnSpPr>
              <a:endCxn id="18" idx="3"/>
            </p:cNvCxnSpPr>
            <p:nvPr/>
          </p:nvCxnSpPr>
          <p:spPr>
            <a:xfrm flipV="1">
              <a:off x="971600" y="2059969"/>
              <a:ext cx="677765" cy="14098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Дуга 20"/>
          <p:cNvSpPr/>
          <p:nvPr/>
        </p:nvSpPr>
        <p:spPr>
          <a:xfrm>
            <a:off x="926887" y="3068960"/>
            <a:ext cx="548767" cy="770176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826078"/>
              </p:ext>
            </p:extLst>
          </p:nvPr>
        </p:nvGraphicFramePr>
        <p:xfrm>
          <a:off x="1410145" y="2874063"/>
          <a:ext cx="315547" cy="38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64957" imgH="203024" progId="Equation.3">
                  <p:embed/>
                </p:oleObj>
              </mc:Choice>
              <mc:Fallback>
                <p:oleObj name="Формула" r:id="rId8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145" y="2874063"/>
                        <a:ext cx="315547" cy="389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82051"/>
              </p:ext>
            </p:extLst>
          </p:nvPr>
        </p:nvGraphicFramePr>
        <p:xfrm>
          <a:off x="1176338" y="2321003"/>
          <a:ext cx="2682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9680" imgH="152280" progId="Equation.3">
                  <p:embed/>
                </p:oleObj>
              </mc:Choice>
              <mc:Fallback>
                <p:oleObj name="Формула" r:id="rId10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321003"/>
                        <a:ext cx="2682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85451"/>
              </p:ext>
            </p:extLst>
          </p:nvPr>
        </p:nvGraphicFramePr>
        <p:xfrm>
          <a:off x="3923928" y="1484784"/>
          <a:ext cx="1676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876240" imgH="203040" progId="Equation.3">
                  <p:embed/>
                </p:oleObj>
              </mc:Choice>
              <mc:Fallback>
                <p:oleObj name="Формула" r:id="rId12" imgW="876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484784"/>
                        <a:ext cx="1676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72966"/>
              </p:ext>
            </p:extLst>
          </p:nvPr>
        </p:nvGraphicFramePr>
        <p:xfrm>
          <a:off x="3923928" y="1899767"/>
          <a:ext cx="16033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838080" imgH="253800" progId="Equation.3">
                  <p:embed/>
                </p:oleObj>
              </mc:Choice>
              <mc:Fallback>
                <p:oleObj name="Формула" r:id="rId14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899767"/>
                        <a:ext cx="16033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72319"/>
              </p:ext>
            </p:extLst>
          </p:nvPr>
        </p:nvGraphicFramePr>
        <p:xfrm>
          <a:off x="3923928" y="2342775"/>
          <a:ext cx="4371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2286000" imgH="266400" progId="Equation.3">
                  <p:embed/>
                </p:oleObj>
              </mc:Choice>
              <mc:Fallback>
                <p:oleObj name="Формула" r:id="rId16" imgW="2286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342775"/>
                        <a:ext cx="43719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566209"/>
              </p:ext>
            </p:extLst>
          </p:nvPr>
        </p:nvGraphicFramePr>
        <p:xfrm>
          <a:off x="4067944" y="2913917"/>
          <a:ext cx="31099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625400" imgH="266400" progId="Equation.3">
                  <p:embed/>
                </p:oleObj>
              </mc:Choice>
              <mc:Fallback>
                <p:oleObj name="Формула" r:id="rId18" imgW="1625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913917"/>
                        <a:ext cx="3109912" cy="5111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90000"/>
                        </a:schemeClr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067219"/>
              </p:ext>
            </p:extLst>
          </p:nvPr>
        </p:nvGraphicFramePr>
        <p:xfrm>
          <a:off x="3851920" y="3547036"/>
          <a:ext cx="927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482400" imgH="304560" progId="Equation.3">
                  <p:embed/>
                </p:oleObj>
              </mc:Choice>
              <mc:Fallback>
                <p:oleObj name="Формула" r:id="rId20" imgW="482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547036"/>
                        <a:ext cx="927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220072" y="3577737"/>
            <a:ext cx="2016224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модуль числа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/>
              <a:t> 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47119"/>
              </p:ext>
            </p:extLst>
          </p:nvPr>
        </p:nvGraphicFramePr>
        <p:xfrm>
          <a:off x="3776553" y="4256972"/>
          <a:ext cx="14335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749160" imgH="203040" progId="Equation.3">
                  <p:embed/>
                </p:oleObj>
              </mc:Choice>
              <mc:Fallback>
                <p:oleObj name="Формула" r:id="rId22" imgW="749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53" y="4256972"/>
                        <a:ext cx="14335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41641" y="4164412"/>
            <a:ext cx="252028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аргумент числа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/>
              <a:t> </a:t>
            </a: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31298"/>
              </p:ext>
            </p:extLst>
          </p:nvPr>
        </p:nvGraphicFramePr>
        <p:xfrm>
          <a:off x="6039483" y="4645212"/>
          <a:ext cx="17224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901440" imgH="266400" progId="Equation.3">
                  <p:embed/>
                </p:oleObj>
              </mc:Choice>
              <mc:Fallback>
                <p:oleObj name="Формула" r:id="rId24" imgW="901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483" y="4645212"/>
                        <a:ext cx="17224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2553"/>
              </p:ext>
            </p:extLst>
          </p:nvPr>
        </p:nvGraphicFramePr>
        <p:xfrm>
          <a:off x="386073" y="4626077"/>
          <a:ext cx="2708276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1409400" imgH="342720" progId="Equation.3">
                  <p:embed/>
                </p:oleObj>
              </mc:Choice>
              <mc:Fallback>
                <p:oleObj name="Формула" r:id="rId26" imgW="1409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73" y="4626077"/>
                        <a:ext cx="2708276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356319"/>
              </p:ext>
            </p:extLst>
          </p:nvPr>
        </p:nvGraphicFramePr>
        <p:xfrm>
          <a:off x="2843808" y="5301208"/>
          <a:ext cx="27813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1422360" imgH="545760" progId="Equation.3">
                  <p:embed/>
                </p:oleObj>
              </mc:Choice>
              <mc:Fallback>
                <p:oleObj name="Формула" r:id="rId28" imgW="14223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301208"/>
                        <a:ext cx="278130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231125"/>
              </p:ext>
            </p:extLst>
          </p:nvPr>
        </p:nvGraphicFramePr>
        <p:xfrm>
          <a:off x="505151" y="5373216"/>
          <a:ext cx="13922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0" imgW="711200" imgH="508000" progId="Equation.3">
                  <p:embed/>
                </p:oleObj>
              </mc:Choice>
              <mc:Fallback>
                <p:oleObj name="Формула" r:id="rId30" imgW="711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51" y="5373216"/>
                        <a:ext cx="13922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77074"/>
              </p:ext>
            </p:extLst>
          </p:nvPr>
        </p:nvGraphicFramePr>
        <p:xfrm>
          <a:off x="6156176" y="5301208"/>
          <a:ext cx="27320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2" imgW="1396800" imgH="545760" progId="Equation.3">
                  <p:embed/>
                </p:oleObj>
              </mc:Choice>
              <mc:Fallback>
                <p:oleObj name="Формула" r:id="rId32" imgW="13968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301208"/>
                        <a:ext cx="27320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2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317847"/>
            <a:ext cx="1524776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Примеры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6579" y="194736"/>
            <a:ext cx="6102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Изобразить на комплексной плоскости и привести к тригонометрической форме числа: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709952"/>
              </p:ext>
            </p:extLst>
          </p:nvPr>
        </p:nvGraphicFramePr>
        <p:xfrm>
          <a:off x="993218" y="980728"/>
          <a:ext cx="1501798" cy="47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50531" imgH="266584" progId="Equation.3">
                  <p:embed/>
                </p:oleObj>
              </mc:Choice>
              <mc:Fallback>
                <p:oleObj name="Формула" r:id="rId2" imgW="850531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218" y="980728"/>
                        <a:ext cx="1501798" cy="472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727146"/>
              </p:ext>
            </p:extLst>
          </p:nvPr>
        </p:nvGraphicFramePr>
        <p:xfrm>
          <a:off x="3099664" y="980728"/>
          <a:ext cx="1725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77760" imgH="266400" progId="Equation.3">
                  <p:embed/>
                </p:oleObj>
              </mc:Choice>
              <mc:Fallback>
                <p:oleObj name="Формула" r:id="rId4" imgW="977760" imgH="2664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664" y="980728"/>
                        <a:ext cx="1725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69428"/>
              </p:ext>
            </p:extLst>
          </p:nvPr>
        </p:nvGraphicFramePr>
        <p:xfrm>
          <a:off x="5148064" y="923717"/>
          <a:ext cx="12096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85800" imgH="279360" progId="Equation.3">
                  <p:embed/>
                </p:oleObj>
              </mc:Choice>
              <mc:Fallback>
                <p:oleObj name="Формула" r:id="rId6" imgW="685800" imgH="27936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923717"/>
                        <a:ext cx="12096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848337"/>
              </p:ext>
            </p:extLst>
          </p:nvPr>
        </p:nvGraphicFramePr>
        <p:xfrm>
          <a:off x="6732240" y="902622"/>
          <a:ext cx="1927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091880" imgH="291960" progId="Equation.3">
                  <p:embed/>
                </p:oleObj>
              </mc:Choice>
              <mc:Fallback>
                <p:oleObj name="Формула" r:id="rId8" imgW="1091880" imgH="29196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902622"/>
                        <a:ext cx="19272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Овал 81"/>
          <p:cNvSpPr/>
          <p:nvPr/>
        </p:nvSpPr>
        <p:spPr>
          <a:xfrm>
            <a:off x="5878205" y="2187428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7" name="Группа 86"/>
          <p:cNvGrpSpPr/>
          <p:nvPr/>
        </p:nvGrpSpPr>
        <p:grpSpPr>
          <a:xfrm>
            <a:off x="3196046" y="1506914"/>
            <a:ext cx="5951220" cy="4698762"/>
            <a:chOff x="3268617" y="1561794"/>
            <a:chExt cx="5951220" cy="4698762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3268617" y="1569176"/>
              <a:ext cx="5951220" cy="4691380"/>
              <a:chOff x="0" y="0"/>
              <a:chExt cx="5951220" cy="4691380"/>
            </a:xfrm>
          </p:grpSpPr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0" y="1841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>
                <a:off x="0" y="3619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0" y="9080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0" y="7239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0" y="5461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0" y="1098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0" y="39687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0" y="12636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0" y="14414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0" y="16256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0" y="18034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0" y="1987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0" y="4146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0" y="21653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0" y="37909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0" y="23431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0" y="25273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0" y="27051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0" y="28892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>
                <a:off x="0" y="30670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0" y="32448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0" y="34290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0" y="36068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0" y="43307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0" y="45085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84150" y="0"/>
                <a:ext cx="3176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361950" y="0"/>
                <a:ext cx="635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5397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7239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9017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10858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>
                <a:off x="12636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>
                <a:off x="14414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16256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18034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19875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>
                <a:off x="21653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>
                <a:off x="23431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>
                <a:off x="25273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27051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28892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30670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>
                <a:off x="32448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>
                <a:off x="34290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36068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37909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9687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41465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43307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45085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46926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>
                <a:off x="48704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/>
              <p:cNvCxnSpPr/>
              <p:nvPr/>
            </p:nvCxnSpPr>
            <p:spPr>
              <a:xfrm>
                <a:off x="50482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52324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/>
              <p:cNvCxnSpPr/>
              <p:nvPr/>
            </p:nvCxnSpPr>
            <p:spPr>
              <a:xfrm>
                <a:off x="54102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единительная линия 69"/>
              <p:cNvCxnSpPr/>
              <p:nvPr/>
            </p:nvCxnSpPr>
            <p:spPr>
              <a:xfrm>
                <a:off x="55943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/>
              <p:cNvCxnSpPr/>
              <p:nvPr/>
            </p:nvCxnSpPr>
            <p:spPr>
              <a:xfrm>
                <a:off x="57721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Прямая со стрелкой 72"/>
            <p:cNvCxnSpPr/>
            <p:nvPr/>
          </p:nvCxnSpPr>
          <p:spPr>
            <a:xfrm flipV="1">
              <a:off x="5973717" y="1569176"/>
              <a:ext cx="0" cy="4508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>
              <a:off x="4170317" y="4096476"/>
              <a:ext cx="4870450" cy="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32571" y="156179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endParaRPr lang="ru-RU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87382" y="410306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</a:t>
              </a:r>
              <a:endParaRPr lang="ru-RU" dirty="0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6839413" y="4067061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7741113" y="4067061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26059" y="40890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18964" y="40670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20664" y="40670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cxnSp>
        <p:nvCxnSpPr>
          <p:cNvPr id="89" name="Прямая со стрелкой 88"/>
          <p:cNvCxnSpPr/>
          <p:nvPr/>
        </p:nvCxnSpPr>
        <p:spPr>
          <a:xfrm flipV="1">
            <a:off x="5914209" y="2267611"/>
            <a:ext cx="1803400" cy="177398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64237" y="20530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9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3" name="Объект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220196"/>
              </p:ext>
            </p:extLst>
          </p:nvPr>
        </p:nvGraphicFramePr>
        <p:xfrm>
          <a:off x="217555" y="2422346"/>
          <a:ext cx="3341076" cy="66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714500" imgH="342900" progId="Equation.3">
                  <p:embed/>
                </p:oleObj>
              </mc:Choice>
              <mc:Fallback>
                <p:oleObj name="Формула" r:id="rId10" imgW="1714500" imgH="342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55" y="2422346"/>
                        <a:ext cx="3341076" cy="668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Дуга 93"/>
          <p:cNvSpPr/>
          <p:nvPr/>
        </p:nvSpPr>
        <p:spPr>
          <a:xfrm>
            <a:off x="5981809" y="3554345"/>
            <a:ext cx="809625" cy="91567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6" name="Объект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15653"/>
              </p:ext>
            </p:extLst>
          </p:nvPr>
        </p:nvGraphicFramePr>
        <p:xfrm>
          <a:off x="6291263" y="3584575"/>
          <a:ext cx="3889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03040" imgH="266400" progId="Equation.3">
                  <p:embed/>
                </p:oleObj>
              </mc:Choice>
              <mc:Fallback>
                <p:oleObj name="Формула" r:id="rId12" imgW="203040" imgH="266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3584575"/>
                        <a:ext cx="388937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8" name="Объект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719295"/>
              </p:ext>
            </p:extLst>
          </p:nvPr>
        </p:nvGraphicFramePr>
        <p:xfrm>
          <a:off x="193675" y="3019425"/>
          <a:ext cx="19732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015920" imgH="507960" progId="Equation.3">
                  <p:embed/>
                </p:oleObj>
              </mc:Choice>
              <mc:Fallback>
                <p:oleObj name="Формула" r:id="rId14" imgW="1015920" imgH="507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3019425"/>
                        <a:ext cx="1973263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" name="Объект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10595"/>
              </p:ext>
            </p:extLst>
          </p:nvPr>
        </p:nvGraphicFramePr>
        <p:xfrm>
          <a:off x="80963" y="4137025"/>
          <a:ext cx="23701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218960" imgH="507960" progId="Equation.3">
                  <p:embed/>
                </p:oleObj>
              </mc:Choice>
              <mc:Fallback>
                <p:oleObj name="Формула" r:id="rId16" imgW="1218960" imgH="5079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4137025"/>
                        <a:ext cx="237013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Объект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19934"/>
              </p:ext>
            </p:extLst>
          </p:nvPr>
        </p:nvGraphicFramePr>
        <p:xfrm>
          <a:off x="181383" y="5167133"/>
          <a:ext cx="48180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2730240" imgH="558720" progId="Equation.3">
                  <p:embed/>
                </p:oleObj>
              </mc:Choice>
              <mc:Fallback>
                <p:oleObj name="Формула" r:id="rId18" imgW="2730240" imgH="55872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83" y="5167133"/>
                        <a:ext cx="48180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Объект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046664"/>
              </p:ext>
            </p:extLst>
          </p:nvPr>
        </p:nvGraphicFramePr>
        <p:xfrm>
          <a:off x="294804" y="1744540"/>
          <a:ext cx="1501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850531" imgH="266584" progId="Equation.3">
                  <p:embed/>
                </p:oleObj>
              </mc:Choice>
              <mc:Fallback>
                <p:oleObj name="Формула" r:id="rId20" imgW="850531" imgH="266584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04" y="1744540"/>
                        <a:ext cx="15017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86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1" grpId="0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654379" y="4900911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832961" y="2912329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57839"/>
              </p:ext>
            </p:extLst>
          </p:nvPr>
        </p:nvGraphicFramePr>
        <p:xfrm>
          <a:off x="359644" y="404664"/>
          <a:ext cx="1725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77760" imgH="266400" progId="Equation.3">
                  <p:embed/>
                </p:oleObj>
              </mc:Choice>
              <mc:Fallback>
                <p:oleObj name="Формула" r:id="rId2" imgW="977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44" y="404664"/>
                        <a:ext cx="1725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2967265" y="421033"/>
            <a:ext cx="5951220" cy="4808167"/>
            <a:chOff x="3268617" y="1561794"/>
            <a:chExt cx="5951220" cy="4808167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268617" y="1569176"/>
              <a:ext cx="5951220" cy="4691380"/>
              <a:chOff x="0" y="0"/>
              <a:chExt cx="5951220" cy="4691380"/>
            </a:xfrm>
          </p:grpSpPr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0" y="1841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0" y="3619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0" y="9080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0" y="7239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0" y="5461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0" y="1098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0" y="39687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0" y="12636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0" y="14414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0" y="16256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0" y="18034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0" y="1987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0" y="4146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>
                <a:off x="0" y="21653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0" y="37909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0" y="23431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0" y="25273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0" y="27051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0" y="28892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0" y="30670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0" y="32448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0" y="34290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0" y="36068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0" y="43307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0" y="45085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184150" y="0"/>
                <a:ext cx="3176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361950" y="0"/>
                <a:ext cx="635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5397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7239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9017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>
                <a:off x="10858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>
                <a:off x="12636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>
                <a:off x="14414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16256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18034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19875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>
                <a:off x="21653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>
                <a:off x="23431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25273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27051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28892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30670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32448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34290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36068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>
                <a:off x="37909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/>
              <p:cNvCxnSpPr/>
              <p:nvPr/>
            </p:nvCxnSpPr>
            <p:spPr>
              <a:xfrm>
                <a:off x="39687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41465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/>
              <p:cNvCxnSpPr/>
              <p:nvPr/>
            </p:nvCxnSpPr>
            <p:spPr>
              <a:xfrm>
                <a:off x="43307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единительная линия 69"/>
              <p:cNvCxnSpPr/>
              <p:nvPr/>
            </p:nvCxnSpPr>
            <p:spPr>
              <a:xfrm>
                <a:off x="45085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/>
              <p:cNvCxnSpPr/>
              <p:nvPr/>
            </p:nvCxnSpPr>
            <p:spPr>
              <a:xfrm>
                <a:off x="46926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/>
              <p:cNvCxnSpPr/>
              <p:nvPr/>
            </p:nvCxnSpPr>
            <p:spPr>
              <a:xfrm>
                <a:off x="48704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/>
              <p:cNvCxnSpPr/>
              <p:nvPr/>
            </p:nvCxnSpPr>
            <p:spPr>
              <a:xfrm>
                <a:off x="50482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/>
              <p:nvPr/>
            </p:nvCxnSpPr>
            <p:spPr>
              <a:xfrm>
                <a:off x="52324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единительная линия 74"/>
              <p:cNvCxnSpPr/>
              <p:nvPr/>
            </p:nvCxnSpPr>
            <p:spPr>
              <a:xfrm>
                <a:off x="54102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единительная линия 75"/>
              <p:cNvCxnSpPr/>
              <p:nvPr/>
            </p:nvCxnSpPr>
            <p:spPr>
              <a:xfrm>
                <a:off x="55943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/>
              <p:nvPr/>
            </p:nvCxnSpPr>
            <p:spPr>
              <a:xfrm>
                <a:off x="57721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Прямая со стрелкой 11"/>
            <p:cNvCxnSpPr/>
            <p:nvPr/>
          </p:nvCxnSpPr>
          <p:spPr>
            <a:xfrm flipV="1">
              <a:off x="5973717" y="1569176"/>
              <a:ext cx="0" cy="4800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3452767" y="4089094"/>
              <a:ext cx="5588000" cy="7382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32571" y="156179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87382" y="410306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</a:t>
              </a:r>
              <a:endParaRPr lang="ru-RU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839413" y="4067061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741113" y="4067061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26059" y="40890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8964" y="40670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664" y="40670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641980" y="29675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- 2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5750930" y="47882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- 2</a:t>
            </a:r>
            <a:endParaRPr lang="ru-RU" dirty="0"/>
          </a:p>
        </p:txBody>
      </p:sp>
      <p:cxnSp>
        <p:nvCxnSpPr>
          <p:cNvPr id="84" name="Прямая со стрелкой 83"/>
          <p:cNvCxnSpPr/>
          <p:nvPr/>
        </p:nvCxnSpPr>
        <p:spPr>
          <a:xfrm flipH="1">
            <a:off x="3868966" y="2948333"/>
            <a:ext cx="1785413" cy="198858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612593"/>
              </p:ext>
            </p:extLst>
          </p:nvPr>
        </p:nvGraphicFramePr>
        <p:xfrm>
          <a:off x="296216" y="1180890"/>
          <a:ext cx="4479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298600" imgH="355320" progId="Equation.3">
                  <p:embed/>
                </p:oleObj>
              </mc:Choice>
              <mc:Fallback>
                <p:oleObj name="Формула" r:id="rId4" imgW="22986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16" y="1180890"/>
                        <a:ext cx="44799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62685"/>
              </p:ext>
            </p:extLst>
          </p:nvPr>
        </p:nvGraphicFramePr>
        <p:xfrm>
          <a:off x="5313363" y="2452688"/>
          <a:ext cx="4127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15640" imgH="266400" progId="Equation.3">
                  <p:embed/>
                </p:oleObj>
              </mc:Choice>
              <mc:Fallback>
                <p:oleObj name="Формула" r:id="rId6" imgW="215640" imgH="266400" progId="Equation.3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2452688"/>
                        <a:ext cx="4127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062699"/>
              </p:ext>
            </p:extLst>
          </p:nvPr>
        </p:nvGraphicFramePr>
        <p:xfrm>
          <a:off x="250825" y="2228850"/>
          <a:ext cx="2317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193760" imgH="507960" progId="Equation.3">
                  <p:embed/>
                </p:oleObj>
              </mc:Choice>
              <mc:Fallback>
                <p:oleObj name="Формула" r:id="rId8" imgW="1193760" imgH="507960" progId="Equation.3">
                  <p:embed/>
                  <p:pic>
                    <p:nvPicPr>
                      <p:cNvPr id="0" name="Объект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28850"/>
                        <a:ext cx="2317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888203"/>
              </p:ext>
            </p:extLst>
          </p:nvPr>
        </p:nvGraphicFramePr>
        <p:xfrm>
          <a:off x="90488" y="3495675"/>
          <a:ext cx="2641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58640" imgH="507960" progId="Equation.3">
                  <p:embed/>
                </p:oleObj>
              </mc:Choice>
              <mc:Fallback>
                <p:oleObj name="Формула" r:id="rId10" imgW="1358640" imgH="507960" progId="Equation.3">
                  <p:embed/>
                  <p:pic>
                    <p:nvPicPr>
                      <p:cNvPr id="0" name="Объект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3495675"/>
                        <a:ext cx="2641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84620"/>
              </p:ext>
            </p:extLst>
          </p:nvPr>
        </p:nvGraphicFramePr>
        <p:xfrm>
          <a:off x="253703" y="5119795"/>
          <a:ext cx="5400676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3060360" imgH="558720" progId="Equation.3">
                  <p:embed/>
                </p:oleObj>
              </mc:Choice>
              <mc:Fallback>
                <p:oleObj name="Формула" r:id="rId12" imgW="3060360" imgH="558720" progId="Equation.3">
                  <p:embed/>
                  <p:pic>
                    <p:nvPicPr>
                      <p:cNvPr id="0" name="Объект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3" y="5119795"/>
                        <a:ext cx="5400676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Дуга 81">
            <a:extLst>
              <a:ext uri="{FF2B5EF4-FFF2-40B4-BE49-F238E27FC236}">
                <a16:creationId xmlns:a16="http://schemas.microsoft.com/office/drawing/2014/main" id="{E3E71E2F-FCB9-87C0-E938-3A7B00CDCE99}"/>
              </a:ext>
            </a:extLst>
          </p:cNvPr>
          <p:cNvSpPr/>
          <p:nvPr/>
        </p:nvSpPr>
        <p:spPr>
          <a:xfrm>
            <a:off x="7751351" y="1662173"/>
            <a:ext cx="113422" cy="2600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BDBB51DB-C5D0-FC2F-CF8F-19BCD4DF62BF}"/>
              </a:ext>
            </a:extLst>
          </p:cNvPr>
          <p:cNvGrpSpPr/>
          <p:nvPr/>
        </p:nvGrpSpPr>
        <p:grpSpPr>
          <a:xfrm rot="17723374">
            <a:off x="5170892" y="2405115"/>
            <a:ext cx="793905" cy="845669"/>
            <a:chOff x="7175892" y="4704047"/>
            <a:chExt cx="793905" cy="845669"/>
          </a:xfrm>
        </p:grpSpPr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827D57C2-EE35-F822-2569-D1DB95299F10}"/>
                </a:ext>
              </a:extLst>
            </p:cNvPr>
            <p:cNvSpPr/>
            <p:nvPr/>
          </p:nvSpPr>
          <p:spPr>
            <a:xfrm>
              <a:off x="7175892" y="4757290"/>
              <a:ext cx="793905" cy="707595"/>
            </a:xfrm>
            <a:prstGeom prst="arc">
              <a:avLst/>
            </a:prstGeom>
            <a:ln w="19050">
              <a:solidFill>
                <a:srgbClr val="5E5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Дуга 86">
              <a:extLst>
                <a:ext uri="{FF2B5EF4-FFF2-40B4-BE49-F238E27FC236}">
                  <a16:creationId xmlns:a16="http://schemas.microsoft.com/office/drawing/2014/main" id="{F9927283-8452-CDE5-E9E0-0A5BB7BD0EE2}"/>
                </a:ext>
              </a:extLst>
            </p:cNvPr>
            <p:cNvSpPr/>
            <p:nvPr/>
          </p:nvSpPr>
          <p:spPr>
            <a:xfrm rot="16200000">
              <a:off x="7172690" y="4798966"/>
              <a:ext cx="793905" cy="707595"/>
            </a:xfrm>
            <a:prstGeom prst="arc">
              <a:avLst/>
            </a:prstGeom>
            <a:ln w="19050">
              <a:solidFill>
                <a:srgbClr val="5E5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8" name="Дуга 87">
              <a:extLst>
                <a:ext uri="{FF2B5EF4-FFF2-40B4-BE49-F238E27FC236}">
                  <a16:creationId xmlns:a16="http://schemas.microsoft.com/office/drawing/2014/main" id="{32F736D2-7DB8-143B-34BF-0CE55CE271D5}"/>
                </a:ext>
              </a:extLst>
            </p:cNvPr>
            <p:cNvSpPr/>
            <p:nvPr/>
          </p:nvSpPr>
          <p:spPr>
            <a:xfrm rot="5400000">
              <a:off x="7215872" y="4747202"/>
              <a:ext cx="793905" cy="707595"/>
            </a:xfrm>
            <a:prstGeom prst="arc">
              <a:avLst/>
            </a:prstGeom>
            <a:ln w="19050">
              <a:solidFill>
                <a:srgbClr val="5E5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4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22381"/>
              </p:ext>
            </p:extLst>
          </p:nvPr>
        </p:nvGraphicFramePr>
        <p:xfrm>
          <a:off x="395536" y="378003"/>
          <a:ext cx="1209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85800" imgH="279360" progId="Equation.3">
                  <p:embed/>
                </p:oleObj>
              </mc:Choice>
              <mc:Fallback>
                <p:oleObj name="Формула" r:id="rId2" imgW="685800" imgH="27936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8003"/>
                        <a:ext cx="12096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477226" y="72965"/>
            <a:ext cx="5951220" cy="4698762"/>
            <a:chOff x="3268617" y="1561794"/>
            <a:chExt cx="5951220" cy="4698762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3268617" y="1569176"/>
              <a:ext cx="5951220" cy="4691380"/>
              <a:chOff x="0" y="0"/>
              <a:chExt cx="5951220" cy="4691380"/>
            </a:xfrm>
          </p:grpSpPr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0" y="1841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0" y="3619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0" y="9080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0" y="7239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0" y="5461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0" y="1098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0" y="39687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0" y="12636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0" y="14414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0" y="16256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0" y="18034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0" y="1987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0" y="4146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0" y="21653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0" y="37909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>
                <a:off x="0" y="23431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0" y="25273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0" y="27051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0" y="28892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0" y="30670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0" y="32448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0" y="34290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0" y="36068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0" y="43307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0" y="45085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184150" y="0"/>
                <a:ext cx="3176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>
                <a:off x="361950" y="0"/>
                <a:ext cx="635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>
                <a:off x="5397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>
                <a:off x="7239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9017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10858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12636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>
                <a:off x="14414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>
                <a:off x="16256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>
                <a:off x="18034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19875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21653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23431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>
                <a:off x="25273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>
                <a:off x="27051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28892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30670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448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34290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36068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37909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39687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>
                <a:off x="41465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/>
              <p:cNvCxnSpPr/>
              <p:nvPr/>
            </p:nvCxnSpPr>
            <p:spPr>
              <a:xfrm>
                <a:off x="43307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45085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/>
              <p:cNvCxnSpPr/>
              <p:nvPr/>
            </p:nvCxnSpPr>
            <p:spPr>
              <a:xfrm>
                <a:off x="46926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единительная линия 69"/>
              <p:cNvCxnSpPr/>
              <p:nvPr/>
            </p:nvCxnSpPr>
            <p:spPr>
              <a:xfrm>
                <a:off x="48704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/>
              <p:cNvCxnSpPr/>
              <p:nvPr/>
            </p:nvCxnSpPr>
            <p:spPr>
              <a:xfrm>
                <a:off x="50482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/>
              <p:cNvCxnSpPr/>
              <p:nvPr/>
            </p:nvCxnSpPr>
            <p:spPr>
              <a:xfrm>
                <a:off x="52324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/>
              <p:cNvCxnSpPr/>
              <p:nvPr/>
            </p:nvCxnSpPr>
            <p:spPr>
              <a:xfrm>
                <a:off x="54102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/>
              <p:nvPr/>
            </p:nvCxnSpPr>
            <p:spPr>
              <a:xfrm>
                <a:off x="55943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единительная линия 74"/>
              <p:cNvCxnSpPr/>
              <p:nvPr/>
            </p:nvCxnSpPr>
            <p:spPr>
              <a:xfrm>
                <a:off x="57721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Прямая со стрелкой 9"/>
            <p:cNvCxnSpPr/>
            <p:nvPr/>
          </p:nvCxnSpPr>
          <p:spPr>
            <a:xfrm flipV="1">
              <a:off x="5973717" y="1569176"/>
              <a:ext cx="0" cy="4508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4170317" y="3356766"/>
              <a:ext cx="4870450" cy="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32571" y="156179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23158" y="337387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</a:t>
              </a:r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677680" y="3320762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7379163" y="3336572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3717" y="33725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57231" y="34549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86411" y="34549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sp>
        <p:nvSpPr>
          <p:cNvPr id="76" name="Овал 75"/>
          <p:cNvSpPr/>
          <p:nvPr/>
        </p:nvSpPr>
        <p:spPr>
          <a:xfrm>
            <a:off x="5146322" y="3289193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>
            <a:off x="-396552" y="-67545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08545" y="31765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- 4</a:t>
            </a:r>
            <a:endParaRPr lang="ru-RU" dirty="0"/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5180966" y="1867937"/>
            <a:ext cx="0" cy="14572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15276"/>
              </p:ext>
            </p:extLst>
          </p:nvPr>
        </p:nvGraphicFramePr>
        <p:xfrm>
          <a:off x="359909" y="910121"/>
          <a:ext cx="35623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19240" imgH="558720" progId="Equation.3">
                  <p:embed/>
                </p:oleObj>
              </mc:Choice>
              <mc:Fallback>
                <p:oleObj name="Формула" r:id="rId4" imgW="2019240" imgH="55872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09" y="910121"/>
                        <a:ext cx="35623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05527"/>
              </p:ext>
            </p:extLst>
          </p:nvPr>
        </p:nvGraphicFramePr>
        <p:xfrm>
          <a:off x="323528" y="2578943"/>
          <a:ext cx="1927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091880" imgH="291960" progId="Equation.3">
                  <p:embed/>
                </p:oleObj>
              </mc:Choice>
              <mc:Fallback>
                <p:oleObj name="Формула" r:id="rId6" imgW="1091880" imgH="2919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78943"/>
                        <a:ext cx="19272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Прямая со стрелкой 88"/>
          <p:cNvCxnSpPr/>
          <p:nvPr/>
        </p:nvCxnSpPr>
        <p:spPr>
          <a:xfrm>
            <a:off x="5162515" y="1867937"/>
            <a:ext cx="795782" cy="127946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464087"/>
              </p:ext>
            </p:extLst>
          </p:nvPr>
        </p:nvGraphicFramePr>
        <p:xfrm>
          <a:off x="371167" y="3113553"/>
          <a:ext cx="3886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993680" imgH="393480" progId="Equation.3">
                  <p:embed/>
                </p:oleObj>
              </mc:Choice>
              <mc:Fallback>
                <p:oleObj name="Формула" r:id="rId8" imgW="1993680" imgH="393480" progId="Equation.3">
                  <p:embed/>
                  <p:pic>
                    <p:nvPicPr>
                      <p:cNvPr id="0" name="Объект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67" y="3113553"/>
                        <a:ext cx="3886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125573"/>
              </p:ext>
            </p:extLst>
          </p:nvPr>
        </p:nvGraphicFramePr>
        <p:xfrm>
          <a:off x="347703" y="3975243"/>
          <a:ext cx="3756002" cy="122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20480" imgH="431640" progId="Equation.3">
                  <p:embed/>
                </p:oleObj>
              </mc:Choice>
              <mc:Fallback>
                <p:oleObj name="Формула" r:id="rId10" imgW="1320480" imgH="431640" progId="Equation.3">
                  <p:embed/>
                  <p:pic>
                    <p:nvPicPr>
                      <p:cNvPr id="0" name="Объект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03" y="3975243"/>
                        <a:ext cx="3756002" cy="1227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925143"/>
              </p:ext>
            </p:extLst>
          </p:nvPr>
        </p:nvGraphicFramePr>
        <p:xfrm>
          <a:off x="5609364" y="3918922"/>
          <a:ext cx="26400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58640" imgH="507960" progId="Equation.3">
                  <p:embed/>
                </p:oleObj>
              </mc:Choice>
              <mc:Fallback>
                <p:oleObj name="Формула" r:id="rId12" imgW="1358640" imgH="507960" progId="Equation.3">
                  <p:embed/>
                  <p:pic>
                    <p:nvPicPr>
                      <p:cNvPr id="0" name="Объект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9364" y="3918922"/>
                        <a:ext cx="26400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08521"/>
              </p:ext>
            </p:extLst>
          </p:nvPr>
        </p:nvGraphicFramePr>
        <p:xfrm>
          <a:off x="377689" y="5085184"/>
          <a:ext cx="5154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920680" imgH="558720" progId="Equation.3">
                  <p:embed/>
                </p:oleObj>
              </mc:Choice>
              <mc:Fallback>
                <p:oleObj name="Формула" r:id="rId14" imgW="2920680" imgH="558720" progId="Equation.3">
                  <p:embed/>
                  <p:pic>
                    <p:nvPicPr>
                      <p:cNvPr id="0" name="Объект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89" y="5085184"/>
                        <a:ext cx="51546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126506" y="5177950"/>
            <a:ext cx="6397822" cy="1008112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26506" y="4221088"/>
            <a:ext cx="6397822" cy="720080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4932040" y="2544753"/>
            <a:ext cx="3414464" cy="1440160"/>
            <a:chOff x="1055440" y="3284984"/>
            <a:chExt cx="3588568" cy="144016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055440" y="3284984"/>
              <a:ext cx="3588568" cy="1440160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авая фигурная скобка 17"/>
            <p:cNvSpPr/>
            <p:nvPr/>
          </p:nvSpPr>
          <p:spPr>
            <a:xfrm rot="5400000">
              <a:off x="2633700" y="2374809"/>
              <a:ext cx="432048" cy="324036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8409315"/>
                </p:ext>
              </p:extLst>
            </p:nvPr>
          </p:nvGraphicFramePr>
          <p:xfrm>
            <a:off x="1843286" y="4166701"/>
            <a:ext cx="1880339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965160" imgH="266400" progId="Equation.3">
                    <p:embed/>
                  </p:oleObj>
                </mc:Choice>
                <mc:Fallback>
                  <p:oleObj name="Формула" r:id="rId2" imgW="96516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286" y="4166701"/>
                          <a:ext cx="1880339" cy="519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Группа 14"/>
          <p:cNvGrpSpPr/>
          <p:nvPr/>
        </p:nvGrpSpPr>
        <p:grpSpPr>
          <a:xfrm>
            <a:off x="960849" y="2554828"/>
            <a:ext cx="3414464" cy="1440160"/>
            <a:chOff x="1055440" y="3284984"/>
            <a:chExt cx="3588568" cy="144016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055440" y="3284984"/>
              <a:ext cx="3588568" cy="1440160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авая фигурная скобка 11"/>
            <p:cNvSpPr/>
            <p:nvPr/>
          </p:nvSpPr>
          <p:spPr>
            <a:xfrm rot="5400000">
              <a:off x="2633700" y="2374809"/>
              <a:ext cx="432048" cy="324036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4" name="Объект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493383"/>
                </p:ext>
              </p:extLst>
            </p:nvPr>
          </p:nvGraphicFramePr>
          <p:xfrm>
            <a:off x="1818432" y="4166584"/>
            <a:ext cx="1930400" cy="519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4" imgW="990170" imgH="266584" progId="Equation.3">
                    <p:embed/>
                  </p:oleObj>
                </mc:Choice>
                <mc:Fallback>
                  <p:oleObj name="Формула" r:id="rId4" imgW="990170" imgH="26658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432" y="4166584"/>
                          <a:ext cx="1930400" cy="5197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Умножение и деление комплексных чисел в тригонометрической форме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910105"/>
              </p:ext>
            </p:extLst>
          </p:nvPr>
        </p:nvGraphicFramePr>
        <p:xfrm>
          <a:off x="323528" y="1124744"/>
          <a:ext cx="34734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815840" imgH="266400" progId="Equation.3">
                  <p:embed/>
                </p:oleObj>
              </mc:Choice>
              <mc:Fallback>
                <p:oleObj name="Формула" r:id="rId6" imgW="1815840" imgH="266400" progId="Equation.3">
                  <p:embed/>
                  <p:pic>
                    <p:nvPicPr>
                      <p:cNvPr id="0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24744"/>
                        <a:ext cx="3473450" cy="51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63304"/>
              </p:ext>
            </p:extLst>
          </p:nvPr>
        </p:nvGraphicFramePr>
        <p:xfrm>
          <a:off x="4559300" y="1125538"/>
          <a:ext cx="36433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904760" imgH="266400" progId="Equation.3">
                  <p:embed/>
                </p:oleObj>
              </mc:Choice>
              <mc:Fallback>
                <p:oleObj name="Формула" r:id="rId8" imgW="1904760" imgH="2664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1125538"/>
                        <a:ext cx="36433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2066"/>
              </p:ext>
            </p:extLst>
          </p:nvPr>
        </p:nvGraphicFramePr>
        <p:xfrm>
          <a:off x="395536" y="1844824"/>
          <a:ext cx="73358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3835080" imgH="266400" progId="Equation.3">
                  <p:embed/>
                </p:oleObj>
              </mc:Choice>
              <mc:Fallback>
                <p:oleObj name="Формула" r:id="rId10" imgW="3835080" imgH="2664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44824"/>
                        <a:ext cx="73358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88456"/>
              </p:ext>
            </p:extLst>
          </p:nvPr>
        </p:nvGraphicFramePr>
        <p:xfrm>
          <a:off x="191344" y="2564904"/>
          <a:ext cx="8640960" cy="43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5257800" imgH="266400" progId="Equation.3">
                  <p:embed/>
                </p:oleObj>
              </mc:Choice>
              <mc:Fallback>
                <p:oleObj name="Формула" r:id="rId12" imgW="5257800" imgH="2664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44" y="2564904"/>
                        <a:ext cx="8640960" cy="43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36357"/>
              </p:ext>
            </p:extLst>
          </p:nvPr>
        </p:nvGraphicFramePr>
        <p:xfrm>
          <a:off x="1259632" y="4293096"/>
          <a:ext cx="6122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3200400" imgH="266400" progId="Equation.3">
                  <p:embed/>
                </p:oleObj>
              </mc:Choice>
              <mc:Fallback>
                <p:oleObj name="Формула" r:id="rId14" imgW="3200400" imgH="2664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93096"/>
                        <a:ext cx="6122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132945"/>
              </p:ext>
            </p:extLst>
          </p:nvPr>
        </p:nvGraphicFramePr>
        <p:xfrm>
          <a:off x="1439468" y="5095329"/>
          <a:ext cx="55403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2895480" imgH="558720" progId="Equation.3">
                  <p:embed/>
                </p:oleObj>
              </mc:Choice>
              <mc:Fallback>
                <p:oleObj name="Формула" r:id="rId16" imgW="2895480" imgH="558720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68" y="5095329"/>
                        <a:ext cx="55403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2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39552" y="2492896"/>
            <a:ext cx="4392488" cy="936104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Возведение комплексного числа в натуральную степень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56709"/>
              </p:ext>
            </p:extLst>
          </p:nvPr>
        </p:nvGraphicFramePr>
        <p:xfrm>
          <a:off x="467544" y="1196752"/>
          <a:ext cx="3108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25400" imgH="266400" progId="Equation.3">
                  <p:embed/>
                </p:oleObj>
              </mc:Choice>
              <mc:Fallback>
                <p:oleObj name="Формула" r:id="rId2" imgW="1625400" imgH="2664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96752"/>
                        <a:ext cx="3108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750979"/>
              </p:ext>
            </p:extLst>
          </p:nvPr>
        </p:nvGraphicFramePr>
        <p:xfrm>
          <a:off x="467544" y="1772816"/>
          <a:ext cx="55610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908080" imgH="291960" progId="Equation.3">
                  <p:embed/>
                </p:oleObj>
              </mc:Choice>
              <mc:Fallback>
                <p:oleObj name="Формула" r:id="rId4" imgW="2908080" imgH="29196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72816"/>
                        <a:ext cx="55610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92994"/>
              </p:ext>
            </p:extLst>
          </p:nvPr>
        </p:nvGraphicFramePr>
        <p:xfrm>
          <a:off x="6034087" y="1772816"/>
          <a:ext cx="31099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625400" imgH="291960" progId="Equation.3">
                  <p:embed/>
                </p:oleObj>
              </mc:Choice>
              <mc:Fallback>
                <p:oleObj name="Формула" r:id="rId6" imgW="1625400" imgH="29196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7" y="1772816"/>
                        <a:ext cx="31099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86151"/>
              </p:ext>
            </p:extLst>
          </p:nvPr>
        </p:nvGraphicFramePr>
        <p:xfrm>
          <a:off x="683568" y="2646491"/>
          <a:ext cx="3911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044440" imgH="291960" progId="Equation.3">
                  <p:embed/>
                </p:oleObj>
              </mc:Choice>
              <mc:Fallback>
                <p:oleObj name="Формула" r:id="rId8" imgW="2044440" imgH="29196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46491"/>
                        <a:ext cx="3911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28474" y="2569647"/>
            <a:ext cx="3744416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первая формула Муавра</a:t>
            </a:r>
          </a:p>
        </p:txBody>
      </p:sp>
      <p:pic>
        <p:nvPicPr>
          <p:cNvPr id="13326" name="Picture 14" descr="File:Abraham de moivr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93" y="2960948"/>
            <a:ext cx="1967577" cy="250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5868144" y="5467416"/>
            <a:ext cx="227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Абрахам де Муавр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Abraham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Moivre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1667 – 1754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059" y="3568757"/>
            <a:ext cx="139493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Пример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084153"/>
              </p:ext>
            </p:extLst>
          </p:nvPr>
        </p:nvGraphicFramePr>
        <p:xfrm>
          <a:off x="179512" y="4030422"/>
          <a:ext cx="541496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2781000" imgH="622080" progId="Equation.3">
                  <p:embed/>
                </p:oleObj>
              </mc:Choice>
              <mc:Fallback>
                <p:oleObj name="Формула" r:id="rId11" imgW="2781000" imgH="62208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30422"/>
                        <a:ext cx="541496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15060"/>
              </p:ext>
            </p:extLst>
          </p:nvPr>
        </p:nvGraphicFramePr>
        <p:xfrm>
          <a:off x="247597" y="5157192"/>
          <a:ext cx="50434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2590560" imgH="558720" progId="Equation.3">
                  <p:embed/>
                </p:oleObj>
              </mc:Choice>
              <mc:Fallback>
                <p:oleObj name="Формула" r:id="rId13" imgW="2590560" imgH="55872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97" y="5157192"/>
                        <a:ext cx="5043487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4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Извлечение корня из комплексного числа в тригонометрической форме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671990"/>
              </p:ext>
            </p:extLst>
          </p:nvPr>
        </p:nvGraphicFramePr>
        <p:xfrm>
          <a:off x="107504" y="1174824"/>
          <a:ext cx="3108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25400" imgH="266400" progId="Equation.3">
                  <p:embed/>
                </p:oleObj>
              </mc:Choice>
              <mc:Fallback>
                <p:oleObj name="Формула" r:id="rId2" imgW="1625400" imgH="2664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74824"/>
                        <a:ext cx="3108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67419"/>
              </p:ext>
            </p:extLst>
          </p:nvPr>
        </p:nvGraphicFramePr>
        <p:xfrm>
          <a:off x="107504" y="1685999"/>
          <a:ext cx="3372012" cy="51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26920" imgH="266400" progId="Equation.3">
                  <p:embed/>
                </p:oleObj>
              </mc:Choice>
              <mc:Fallback>
                <p:oleObj name="Формула" r:id="rId4" imgW="172692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685999"/>
                        <a:ext cx="3372012" cy="5197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1880" y="1685998"/>
            <a:ext cx="565212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корень степени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из числа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если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476190"/>
              </p:ext>
            </p:extLst>
          </p:nvPr>
        </p:nvGraphicFramePr>
        <p:xfrm>
          <a:off x="7884368" y="1572256"/>
          <a:ext cx="1058009" cy="575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45863" imgH="291973" progId="Equation.3">
                  <p:embed/>
                </p:oleObj>
              </mc:Choice>
              <mc:Fallback>
                <p:oleObj name="Формула" r:id="rId6" imgW="545863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1572256"/>
                        <a:ext cx="1058009" cy="575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077054"/>
              </p:ext>
            </p:extLst>
          </p:nvPr>
        </p:nvGraphicFramePr>
        <p:xfrm>
          <a:off x="179512" y="2348880"/>
          <a:ext cx="45624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336760" imgH="291960" progId="Equation.3">
                  <p:embed/>
                </p:oleObj>
              </mc:Choice>
              <mc:Fallback>
                <p:oleObj name="Формула" r:id="rId8" imgW="2336760" imgH="29196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348880"/>
                        <a:ext cx="45624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27569"/>
              </p:ext>
            </p:extLst>
          </p:nvPr>
        </p:nvGraphicFramePr>
        <p:xfrm>
          <a:off x="4713552" y="2378248"/>
          <a:ext cx="25257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20480" imgH="266400" progId="Equation.3">
                  <p:embed/>
                </p:oleObj>
              </mc:Choice>
              <mc:Fallback>
                <p:oleObj name="Формула" r:id="rId10" imgW="1320480" imgH="2664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552" y="2378248"/>
                        <a:ext cx="25257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68628"/>
              </p:ext>
            </p:extLst>
          </p:nvPr>
        </p:nvGraphicFramePr>
        <p:xfrm>
          <a:off x="179512" y="2996952"/>
          <a:ext cx="2431562" cy="118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244600" imgH="609600" progId="Equation.3">
                  <p:embed/>
                </p:oleObj>
              </mc:Choice>
              <mc:Fallback>
                <p:oleObj name="Формула" r:id="rId12" imgW="1244600" imgH="60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996952"/>
                        <a:ext cx="2431562" cy="1187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686773"/>
              </p:ext>
            </p:extLst>
          </p:nvPr>
        </p:nvGraphicFramePr>
        <p:xfrm>
          <a:off x="2627784" y="2852936"/>
          <a:ext cx="272732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396800" imgH="863280" progId="Equation.3">
                  <p:embed/>
                </p:oleObj>
              </mc:Choice>
              <mc:Fallback>
                <p:oleObj name="Формула" r:id="rId14" imgW="1396800" imgH="86328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852936"/>
                        <a:ext cx="272732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17782" y="4581128"/>
            <a:ext cx="6010402" cy="1152128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98343"/>
              </p:ext>
            </p:extLst>
          </p:nvPr>
        </p:nvGraphicFramePr>
        <p:xfrm>
          <a:off x="319445" y="4581128"/>
          <a:ext cx="5807076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3035160" imgH="558720" progId="Equation.3">
                  <p:embed/>
                </p:oleObj>
              </mc:Choice>
              <mc:Fallback>
                <p:oleObj name="Формула" r:id="rId16" imgW="30351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45" y="4581128"/>
                        <a:ext cx="5807076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7782" y="5742099"/>
            <a:ext cx="3744416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вторая формула Муавра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574702"/>
              </p:ext>
            </p:extLst>
          </p:nvPr>
        </p:nvGraphicFramePr>
        <p:xfrm>
          <a:off x="6317940" y="4869160"/>
          <a:ext cx="2393057" cy="41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485255" imgH="253890" progId="Equation.3">
                  <p:embed/>
                </p:oleObj>
              </mc:Choice>
              <mc:Fallback>
                <p:oleObj name="Формула" r:id="rId18" imgW="1485255" imgH="2538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940" y="4869160"/>
                        <a:ext cx="2393057" cy="41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4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2969389" y="-1040744"/>
            <a:ext cx="5951220" cy="4691380"/>
            <a:chOff x="0" y="0"/>
            <a:chExt cx="5951220" cy="4691380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0" y="184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0" y="361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0" y="908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0" y="7239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0" y="546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0" y="1098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0" y="39687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0" y="12636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0" y="14414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0" y="16256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0" y="18034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0" y="1987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0" y="4146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0" y="21653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0" y="3790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0" y="2343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0" y="25273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0" y="2705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0" y="28892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0" y="3067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0" y="32448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0" y="34290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0" y="36068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0" y="43307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0" y="45085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184150" y="0"/>
              <a:ext cx="3176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61950" y="0"/>
              <a:ext cx="635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5397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7239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901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085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1263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1441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6256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1803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987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2165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2343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25273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>
              <a:off x="27051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2889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30670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3244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34290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36068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37909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39687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4146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4330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5085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4692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4870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5048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5232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54102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5594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5772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476672"/>
            <a:ext cx="130356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Пример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35696" y="538227"/>
            <a:ext cx="2625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Найти все значения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17586"/>
              </p:ext>
            </p:extLst>
          </p:nvPr>
        </p:nvGraphicFramePr>
        <p:xfrm>
          <a:off x="4308475" y="471488"/>
          <a:ext cx="9969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58720" imgH="266400" progId="Equation.3">
                  <p:embed/>
                </p:oleObj>
              </mc:Choice>
              <mc:Fallback>
                <p:oleObj name="Формула" r:id="rId2" imgW="55872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471488"/>
                        <a:ext cx="99695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Прямая со стрелкой 69"/>
          <p:cNvCxnSpPr/>
          <p:nvPr/>
        </p:nvCxnSpPr>
        <p:spPr>
          <a:xfrm>
            <a:off x="3148459" y="2554503"/>
            <a:ext cx="5683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V="1">
            <a:off x="6215509" y="1171281"/>
            <a:ext cx="0" cy="2904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44679" y="25916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- 16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53837" y="25664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774363" y="11130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</a:t>
            </a:r>
            <a:endParaRPr lang="ru-RU" dirty="0"/>
          </a:p>
        </p:txBody>
      </p:sp>
      <p:cxnSp>
        <p:nvCxnSpPr>
          <p:cNvPr id="80" name="Прямая со стрелкой 79"/>
          <p:cNvCxnSpPr/>
          <p:nvPr/>
        </p:nvCxnSpPr>
        <p:spPr>
          <a:xfrm flipH="1">
            <a:off x="3332609" y="2554503"/>
            <a:ext cx="2879724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2" name="Объект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421853"/>
              </p:ext>
            </p:extLst>
          </p:nvPr>
        </p:nvGraphicFramePr>
        <p:xfrm>
          <a:off x="200385" y="1482385"/>
          <a:ext cx="3492943" cy="47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968500" imgH="266700" progId="Equation.3">
                  <p:embed/>
                </p:oleObj>
              </mc:Choice>
              <mc:Fallback>
                <p:oleObj name="Формула" r:id="rId4" imgW="19685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85" y="1482385"/>
                        <a:ext cx="3492943" cy="472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59026"/>
              </p:ext>
            </p:extLst>
          </p:nvPr>
        </p:nvGraphicFramePr>
        <p:xfrm>
          <a:off x="46685" y="2885419"/>
          <a:ext cx="59959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377880" imgH="558720" progId="Equation.3">
                  <p:embed/>
                </p:oleObj>
              </mc:Choice>
              <mc:Fallback>
                <p:oleObj name="Формула" r:id="rId6" imgW="3377880" imgH="558720" progId="Equation.3">
                  <p:embed/>
                  <p:pic>
                    <p:nvPicPr>
                      <p:cNvPr id="0" name="Объект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5" y="2885419"/>
                        <a:ext cx="59959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5" name="Объект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519274"/>
              </p:ext>
            </p:extLst>
          </p:nvPr>
        </p:nvGraphicFramePr>
        <p:xfrm>
          <a:off x="107504" y="4221088"/>
          <a:ext cx="736325" cy="35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57002" imgH="215806" progId="Equation.3">
                  <p:embed/>
                </p:oleObj>
              </mc:Choice>
              <mc:Fallback>
                <p:oleObj name="Формула" r:id="rId8" imgW="457002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736325" cy="352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216100"/>
              </p:ext>
            </p:extLst>
          </p:nvPr>
        </p:nvGraphicFramePr>
        <p:xfrm>
          <a:off x="1097727" y="4075466"/>
          <a:ext cx="54784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3085920" imgH="291960" progId="Equation.3">
                  <p:embed/>
                </p:oleObj>
              </mc:Choice>
              <mc:Fallback>
                <p:oleObj name="Формула" r:id="rId10" imgW="3085920" imgH="291960" progId="Equation.3">
                  <p:embed/>
                  <p:pic>
                    <p:nvPicPr>
                      <p:cNvPr id="0" name="Объект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727" y="4075466"/>
                        <a:ext cx="54784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Овал 87"/>
          <p:cNvSpPr/>
          <p:nvPr/>
        </p:nvSpPr>
        <p:spPr>
          <a:xfrm flipV="1">
            <a:off x="5858909" y="2192553"/>
            <a:ext cx="723900" cy="7239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8645"/>
              </p:ext>
            </p:extLst>
          </p:nvPr>
        </p:nvGraphicFramePr>
        <p:xfrm>
          <a:off x="107504" y="4766727"/>
          <a:ext cx="67468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419040" imgH="215640" progId="Equation.3">
                  <p:embed/>
                </p:oleObj>
              </mc:Choice>
              <mc:Fallback>
                <p:oleObj name="Формула" r:id="rId12" imgW="419040" imgH="215640" progId="Equation.3">
                  <p:embed/>
                  <p:pic>
                    <p:nvPicPr>
                      <p:cNvPr id="0" name="Объект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66727"/>
                        <a:ext cx="67468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09663"/>
              </p:ext>
            </p:extLst>
          </p:nvPr>
        </p:nvGraphicFramePr>
        <p:xfrm>
          <a:off x="1050102" y="4612780"/>
          <a:ext cx="60658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3416040" imgH="291960" progId="Equation.3">
                  <p:embed/>
                </p:oleObj>
              </mc:Choice>
              <mc:Fallback>
                <p:oleObj name="Формула" r:id="rId14" imgW="3416040" imgH="291960" progId="Equation.3">
                  <p:embed/>
                  <p:pic>
                    <p:nvPicPr>
                      <p:cNvPr id="0" name="Объект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102" y="4612780"/>
                        <a:ext cx="60658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555585"/>
              </p:ext>
            </p:extLst>
          </p:nvPr>
        </p:nvGraphicFramePr>
        <p:xfrm>
          <a:off x="171243" y="5341564"/>
          <a:ext cx="736325" cy="35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457200" imgH="215640" progId="Equation.3">
                  <p:embed/>
                </p:oleObj>
              </mc:Choice>
              <mc:Fallback>
                <p:oleObj name="Формула" r:id="rId16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43" y="5341564"/>
                        <a:ext cx="736325" cy="352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33665"/>
              </p:ext>
            </p:extLst>
          </p:nvPr>
        </p:nvGraphicFramePr>
        <p:xfrm>
          <a:off x="1050102" y="5157192"/>
          <a:ext cx="60658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3416040" imgH="304560" progId="Equation.3">
                  <p:embed/>
                </p:oleObj>
              </mc:Choice>
              <mc:Fallback>
                <p:oleObj name="Формула" r:id="rId18" imgW="34160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102" y="5157192"/>
                        <a:ext cx="60658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Объект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776866"/>
              </p:ext>
            </p:extLst>
          </p:nvPr>
        </p:nvGraphicFramePr>
        <p:xfrm>
          <a:off x="152400" y="5886450"/>
          <a:ext cx="7143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444240" imgH="215640" progId="Equation.3">
                  <p:embed/>
                </p:oleObj>
              </mc:Choice>
              <mc:Fallback>
                <p:oleObj name="Формула" r:id="rId20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886450"/>
                        <a:ext cx="7143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9" name="Объект 98"/>
              <p:cNvSpPr txBox="1"/>
              <p:nvPr/>
            </p:nvSpPr>
            <p:spPr bwMode="auto">
              <a:xfrm>
                <a:off x="1074738" y="5732463"/>
                <a:ext cx="5862637" cy="515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𝜍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/4+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9" name="Объект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4738" y="5732463"/>
                <a:ext cx="5862637" cy="5159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Овал 89"/>
          <p:cNvSpPr/>
          <p:nvPr/>
        </p:nvSpPr>
        <p:spPr>
          <a:xfrm>
            <a:off x="6440929" y="2249147"/>
            <a:ext cx="72008" cy="7200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5944999" y="2220059"/>
            <a:ext cx="72008" cy="7200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5922928" y="2776382"/>
            <a:ext cx="72008" cy="7200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6440929" y="2788003"/>
            <a:ext cx="72008" cy="7200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D922AB-0F77-7439-FDEB-081B9DCA781E}"/>
              </a:ext>
            </a:extLst>
          </p:cNvPr>
          <p:cNvSpPr/>
          <p:nvPr/>
        </p:nvSpPr>
        <p:spPr>
          <a:xfrm>
            <a:off x="5960181" y="2292216"/>
            <a:ext cx="504304" cy="5043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0B0F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8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8" grpId="0" animBg="1"/>
      <p:bldP spid="99" grpId="0"/>
      <p:bldP spid="90" grpId="0" animBg="1"/>
      <p:bldP spid="94" grpId="0" animBg="1"/>
      <p:bldP spid="97" grpId="0" animBg="1"/>
      <p:bldP spid="100" grpId="0" animBg="1"/>
      <p:bldP spid="3" grpId="0" animBg="1"/>
    </p:bldLst>
  </p:timing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3661</TotalTime>
  <Words>195</Words>
  <Application>Microsoft Office PowerPoint</Application>
  <PresentationFormat>Экран (4:3)</PresentationFormat>
  <Paragraphs>67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Times New Roman</vt:lpstr>
      <vt:lpstr>Verdana</vt:lpstr>
      <vt:lpstr>Шаблон слайдов лекций СПбГПУ</vt:lpstr>
      <vt:lpstr>Формула</vt:lpstr>
      <vt:lpstr>Презентация PowerPoint</vt:lpstr>
      <vt:lpstr>Тригонометрическая форма комплексного числа</vt:lpstr>
      <vt:lpstr>Презентация PowerPoint</vt:lpstr>
      <vt:lpstr>Презентация PowerPoint</vt:lpstr>
      <vt:lpstr>Презентация PowerPoint</vt:lpstr>
      <vt:lpstr>Умножение и деление комплексных чисел в тригонометрической форме</vt:lpstr>
      <vt:lpstr>Возведение комплексного числа в натуральную степень </vt:lpstr>
      <vt:lpstr>Извлечение корня из комплексного числа в тригонометрической форме</vt:lpstr>
      <vt:lpstr>Презентация PowerPoint</vt:lpstr>
      <vt:lpstr>Показательная форма комплексного числа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197</cp:revision>
  <dcterms:created xsi:type="dcterms:W3CDTF">2012-06-17T07:41:50Z</dcterms:created>
  <dcterms:modified xsi:type="dcterms:W3CDTF">2024-10-24T10:22:50Z</dcterms:modified>
</cp:coreProperties>
</file>