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D5D0"/>
    <a:srgbClr val="5E5440"/>
    <a:srgbClr val="336699"/>
    <a:srgbClr val="FCF5FF"/>
    <a:srgbClr val="003366"/>
    <a:srgbClr val="FCF5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7053" autoAdjust="0"/>
    <p:restoredTop sz="86441" autoAdjust="0"/>
  </p:normalViewPr>
  <p:slideViewPr>
    <p:cSldViewPr>
      <p:cViewPr varScale="1">
        <p:scale>
          <a:sx n="120" d="100"/>
          <a:sy n="120" d="100"/>
        </p:scale>
        <p:origin x="942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436B4F6C-BCC7-468E-A093-CD4D5FC1B9CF}" type="datetimeFigureOut">
              <a:rPr lang="ru-RU"/>
              <a:pPr>
                <a:defRPr/>
              </a:pPr>
              <a:t>28.10.2024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FDF0C588-8DA3-4A60-9AA4-EE67CBAF74E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94654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23AAAF3-BD1B-4908-BED4-F973D6B853A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10317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95536" y="1268760"/>
            <a:ext cx="8424936" cy="2448272"/>
          </a:xfrm>
        </p:spPr>
        <p:txBody>
          <a:bodyPr/>
          <a:lstStyle>
            <a:lvl1pPr>
              <a:defRPr sz="3600" b="1">
                <a:solidFill>
                  <a:schemeClr val="accent1">
                    <a:lumMod val="2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8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95536" y="3717032"/>
            <a:ext cx="8424936" cy="1921768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chemeClr val="accent1">
                    <a:lumMod val="25000"/>
                  </a:schemeClr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77868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0825" y="4800600"/>
            <a:ext cx="864165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50825" y="332656"/>
            <a:ext cx="8641655" cy="43949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noProof="0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50825" y="5367338"/>
            <a:ext cx="864165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381750"/>
            <a:ext cx="7812088" cy="476250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ru-RU"/>
              <a:t>Название дисциплины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070850" y="6381750"/>
            <a:ext cx="89376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E8B0F1-217F-4977-92DE-757AE36E369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1135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Заголовок, текст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0825" y="188640"/>
            <a:ext cx="8641655" cy="936898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250825" y="1125538"/>
            <a:ext cx="3745111" cy="5039767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139952" y="1125538"/>
            <a:ext cx="4752528" cy="5039767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381750"/>
            <a:ext cx="7812088" cy="476250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ru-RU"/>
              <a:t>Название дисциплины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070850" y="6381750"/>
            <a:ext cx="89376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D556AF-612D-4E02-9CC8-605CF1CB734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69008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Заголовок, текст и 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0825" y="260648"/>
            <a:ext cx="8641655" cy="86489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250825" y="1125538"/>
            <a:ext cx="4244975" cy="50006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quarter" idx="2"/>
          </p:nvPr>
        </p:nvSpPr>
        <p:spPr>
          <a:xfrm>
            <a:off x="4648200" y="1125538"/>
            <a:ext cx="4244280" cy="266065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244280" cy="218757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381750"/>
            <a:ext cx="7812088" cy="476250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ru-RU"/>
              <a:t>Название дисциплины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070850" y="6381750"/>
            <a:ext cx="89376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C0FF09-5302-4900-B5E9-3CD0CC42C50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4343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50825" y="260649"/>
            <a:ext cx="8641655" cy="86489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50825" y="1125538"/>
            <a:ext cx="8641655" cy="45132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 lang="ru-RU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381750"/>
            <a:ext cx="7812088" cy="476250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ru-RU"/>
              <a:t>Название дисциплины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070850" y="6381750"/>
            <a:ext cx="89376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29625C-636E-4312-86E0-9E28EC9FC47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9425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9415" y="176734"/>
            <a:ext cx="8641655" cy="935509"/>
          </a:xfrm>
        </p:spPr>
        <p:txBody>
          <a:bodyPr/>
          <a:lstStyle>
            <a:lvl1pPr algn="ctr">
              <a:defRPr sz="2400"/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0825" y="1125538"/>
            <a:ext cx="8641655" cy="50397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381750"/>
            <a:ext cx="7812088" cy="476250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ru-RU"/>
              <a:t>Название дисциплины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070850" y="6381750"/>
            <a:ext cx="89376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8D989B-B1FB-4A33-AB1D-28ACAE55823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7331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9865" y="5301208"/>
            <a:ext cx="8641655" cy="827807"/>
          </a:xfrm>
        </p:spPr>
        <p:txBody>
          <a:bodyPr anchor="t"/>
          <a:lstStyle>
            <a:lvl1pPr algn="ctr">
              <a:defRPr sz="2400" b="1" cap="all"/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50824" y="548680"/>
            <a:ext cx="8641655" cy="446449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381750"/>
            <a:ext cx="7812088" cy="476250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ru-RU"/>
              <a:t>Название дисциплины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070850" y="6381750"/>
            <a:ext cx="89376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00FE5E-E9A9-4341-92CC-FD1ACB88CF8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6576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250825" y="1125538"/>
            <a:ext cx="4249167" cy="5000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125538"/>
            <a:ext cx="4244280" cy="5000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381750"/>
            <a:ext cx="7812088" cy="476250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ru-RU"/>
              <a:t>Название дисциплины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070850" y="6381750"/>
            <a:ext cx="89376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2CA788-5926-4DCA-A513-209AD823C35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2078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50825" y="1125538"/>
            <a:ext cx="424656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250825" y="1844824"/>
            <a:ext cx="4246563" cy="428133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125538"/>
            <a:ext cx="424745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1844824"/>
            <a:ext cx="4247455" cy="428133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381750"/>
            <a:ext cx="7812088" cy="476250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ru-RU"/>
              <a:t>Название дисциплины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070850" y="6381750"/>
            <a:ext cx="89376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BE2BF1-538C-4724-8200-6AA46B01C89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7584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381750"/>
            <a:ext cx="7812088" cy="476250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ru-RU"/>
              <a:t>Название дисциплины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070850" y="6381750"/>
            <a:ext cx="89376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D7C230-0695-411E-9456-B6815C24D22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9857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381750"/>
            <a:ext cx="7812088" cy="476250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ru-RU"/>
              <a:t>Название дисциплины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070850" y="6381750"/>
            <a:ext cx="89376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3B801B-1A5F-4985-AF8C-725458A3890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1818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5620" y="332656"/>
            <a:ext cx="3214688" cy="7928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332656"/>
            <a:ext cx="5317430" cy="579350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50825" y="1268760"/>
            <a:ext cx="3169047" cy="483507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381750"/>
            <a:ext cx="7812088" cy="476250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ru-RU"/>
              <a:t>Название дисциплины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070850" y="6381750"/>
            <a:ext cx="89376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63EA5E-0E89-47BB-BDCC-BE5E93FACB9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9504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/>
            </a:gs>
            <a:gs pos="16000">
              <a:schemeClr val="accent3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Рисунок 1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250825" y="6381750"/>
            <a:ext cx="7993063" cy="476250"/>
          </a:xfrm>
          <a:prstGeom prst="rect">
            <a:avLst/>
          </a:prstGeom>
          <a:ln/>
        </p:spPr>
        <p:txBody>
          <a:bodyPr/>
          <a:lstStyle>
            <a:lvl1pPr algn="l">
              <a:defRPr sz="1800" b="1">
                <a:solidFill>
                  <a:schemeClr val="accent3">
                    <a:lumMod val="50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ru-RU"/>
              <a:t>Название дисциплины</a:t>
            </a:r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0825" y="260350"/>
            <a:ext cx="8642350" cy="86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заголовка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125538"/>
            <a:ext cx="8642350" cy="5040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3888" y="6381750"/>
            <a:ext cx="720725" cy="474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800" b="1">
                <a:solidFill>
                  <a:schemeClr val="accent3">
                    <a:lumMod val="50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fld id="{9B0E698B-CA31-4E33-A9B4-A296BC297CBC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  <p:sp>
        <p:nvSpPr>
          <p:cNvPr id="7" name="Rectangle 5"/>
          <p:cNvSpPr txBox="1">
            <a:spLocks noChangeArrowheads="1"/>
          </p:cNvSpPr>
          <p:nvPr/>
        </p:nvSpPr>
        <p:spPr>
          <a:xfrm>
            <a:off x="250825" y="-603250"/>
            <a:ext cx="8642350" cy="476250"/>
          </a:xfrm>
          <a:prstGeom prst="rect">
            <a:avLst/>
          </a:prstGeom>
          <a:ln/>
        </p:spPr>
        <p:txBody>
          <a:bodyPr/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ru-RU" sz="1100" dirty="0">
                <a:solidFill>
                  <a:schemeClr val="bg2">
                    <a:lumMod val="50000"/>
                    <a:lumOff val="50000"/>
                  </a:schemeClr>
                </a:solidFill>
              </a:rPr>
              <a:t>МОЛЕКУЛЯРНАЯ ФИЗИКА И ТЕРМОДИНАМИКА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  <p:sldLayoutId id="2147483828" r:id="rId12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Verdana" pitchFamily="34" charset="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Verdana" pitchFamily="34" charset="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Verdana" pitchFamily="34" charset="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Verdana" pitchFamily="34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bg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bg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bg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image" Target="../media/image3.wmf"/><Relationship Id="rId7" Type="http://schemas.openxmlformats.org/officeDocument/2006/relationships/image" Target="../media/image5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7.wmf"/><Relationship Id="rId5" Type="http://schemas.openxmlformats.org/officeDocument/2006/relationships/image" Target="../media/image4.wmf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6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7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3" Type="http://schemas.openxmlformats.org/officeDocument/2006/relationships/image" Target="../media/image10.wmf"/><Relationship Id="rId7" Type="http://schemas.openxmlformats.org/officeDocument/2006/relationships/image" Target="../media/image12.w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11.wmf"/><Relationship Id="rId4" Type="http://schemas.openxmlformats.org/officeDocument/2006/relationships/oleObject" Target="../embeddings/oleObject9.bin"/><Relationship Id="rId9" Type="http://schemas.openxmlformats.org/officeDocument/2006/relationships/image" Target="../media/image13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image" Target="../media/image14.wmf"/><Relationship Id="rId7" Type="http://schemas.openxmlformats.org/officeDocument/2006/relationships/oleObject" Target="../embeddings/oleObject14.bin"/><Relationship Id="rId2" Type="http://schemas.openxmlformats.org/officeDocument/2006/relationships/oleObject" Target="../embeddings/oleObject12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wmf"/><Relationship Id="rId10" Type="http://schemas.openxmlformats.org/officeDocument/2006/relationships/image" Target="../media/image18.wmf"/><Relationship Id="rId4" Type="http://schemas.openxmlformats.org/officeDocument/2006/relationships/oleObject" Target="../embeddings/oleObject13.bin"/><Relationship Id="rId9" Type="http://schemas.openxmlformats.org/officeDocument/2006/relationships/oleObject" Target="../embeddings/oleObject15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7" Type="http://schemas.openxmlformats.org/officeDocument/2006/relationships/image" Target="../media/image21.wmf"/><Relationship Id="rId2" Type="http://schemas.openxmlformats.org/officeDocument/2006/relationships/oleObject" Target="../embeddings/oleObject16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8.bin"/><Relationship Id="rId5" Type="http://schemas.openxmlformats.org/officeDocument/2006/relationships/image" Target="../media/image20.wmf"/><Relationship Id="rId4" Type="http://schemas.openxmlformats.org/officeDocument/2006/relationships/oleObject" Target="../embeddings/oleObject17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oleObject" Target="../embeddings/oleObject19.bin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.bin"/><Relationship Id="rId13" Type="http://schemas.openxmlformats.org/officeDocument/2006/relationships/image" Target="../media/image28.wmf"/><Relationship Id="rId18" Type="http://schemas.openxmlformats.org/officeDocument/2006/relationships/oleObject" Target="../embeddings/oleObject28.bin"/><Relationship Id="rId26" Type="http://schemas.openxmlformats.org/officeDocument/2006/relationships/oleObject" Target="../embeddings/oleObject32.bin"/><Relationship Id="rId3" Type="http://schemas.openxmlformats.org/officeDocument/2006/relationships/image" Target="../media/image23.wmf"/><Relationship Id="rId21" Type="http://schemas.openxmlformats.org/officeDocument/2006/relationships/image" Target="../media/image32.wmf"/><Relationship Id="rId7" Type="http://schemas.openxmlformats.org/officeDocument/2006/relationships/image" Target="../media/image25.wmf"/><Relationship Id="rId12" Type="http://schemas.openxmlformats.org/officeDocument/2006/relationships/oleObject" Target="../embeddings/oleObject25.bin"/><Relationship Id="rId17" Type="http://schemas.openxmlformats.org/officeDocument/2006/relationships/image" Target="../media/image30.wmf"/><Relationship Id="rId25" Type="http://schemas.openxmlformats.org/officeDocument/2006/relationships/image" Target="../media/image34.wmf"/><Relationship Id="rId2" Type="http://schemas.openxmlformats.org/officeDocument/2006/relationships/oleObject" Target="../embeddings/oleObject20.bin"/><Relationship Id="rId16" Type="http://schemas.openxmlformats.org/officeDocument/2006/relationships/oleObject" Target="../embeddings/oleObject27.bin"/><Relationship Id="rId20" Type="http://schemas.openxmlformats.org/officeDocument/2006/relationships/oleObject" Target="../embeddings/oleObject29.bin"/><Relationship Id="rId29" Type="http://schemas.openxmlformats.org/officeDocument/2006/relationships/image" Target="../media/image36.wmf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2.bin"/><Relationship Id="rId11" Type="http://schemas.openxmlformats.org/officeDocument/2006/relationships/image" Target="../media/image27.wmf"/><Relationship Id="rId24" Type="http://schemas.openxmlformats.org/officeDocument/2006/relationships/oleObject" Target="../embeddings/oleObject31.bin"/><Relationship Id="rId5" Type="http://schemas.openxmlformats.org/officeDocument/2006/relationships/image" Target="../media/image24.wmf"/><Relationship Id="rId15" Type="http://schemas.openxmlformats.org/officeDocument/2006/relationships/image" Target="../media/image29.wmf"/><Relationship Id="rId23" Type="http://schemas.openxmlformats.org/officeDocument/2006/relationships/image" Target="../media/image33.wmf"/><Relationship Id="rId28" Type="http://schemas.openxmlformats.org/officeDocument/2006/relationships/oleObject" Target="../embeddings/oleObject33.bin"/><Relationship Id="rId10" Type="http://schemas.openxmlformats.org/officeDocument/2006/relationships/oleObject" Target="../embeddings/oleObject24.bin"/><Relationship Id="rId19" Type="http://schemas.openxmlformats.org/officeDocument/2006/relationships/image" Target="../media/image31.wmf"/><Relationship Id="rId4" Type="http://schemas.openxmlformats.org/officeDocument/2006/relationships/oleObject" Target="../embeddings/oleObject21.bin"/><Relationship Id="rId9" Type="http://schemas.openxmlformats.org/officeDocument/2006/relationships/image" Target="../media/image26.wmf"/><Relationship Id="rId14" Type="http://schemas.openxmlformats.org/officeDocument/2006/relationships/oleObject" Target="../embeddings/oleObject26.bin"/><Relationship Id="rId22" Type="http://schemas.openxmlformats.org/officeDocument/2006/relationships/oleObject" Target="../embeddings/oleObject30.bin"/><Relationship Id="rId27" Type="http://schemas.openxmlformats.org/officeDocument/2006/relationships/image" Target="../media/image35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46.png"/><Relationship Id="rId18" Type="http://schemas.openxmlformats.org/officeDocument/2006/relationships/image" Target="../media/image51.png"/><Relationship Id="rId3" Type="http://schemas.openxmlformats.org/officeDocument/2006/relationships/image" Target="../media/image23.wmf"/><Relationship Id="rId7" Type="http://schemas.openxmlformats.org/officeDocument/2006/relationships/image" Target="../media/image40.png"/><Relationship Id="rId12" Type="http://schemas.openxmlformats.org/officeDocument/2006/relationships/image" Target="../media/image45.png"/><Relationship Id="rId17" Type="http://schemas.openxmlformats.org/officeDocument/2006/relationships/image" Target="../media/image50.png"/><Relationship Id="rId2" Type="http://schemas.openxmlformats.org/officeDocument/2006/relationships/oleObject" Target="../embeddings/oleObject20.bin"/><Relationship Id="rId16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5" Type="http://schemas.openxmlformats.org/officeDocument/2006/relationships/image" Target="../media/image38.png"/><Relationship Id="rId15" Type="http://schemas.openxmlformats.org/officeDocument/2006/relationships/image" Target="../media/image48.png"/><Relationship Id="rId10" Type="http://schemas.openxmlformats.org/officeDocument/2006/relationships/image" Target="../media/image43.png"/><Relationship Id="rId19" Type="http://schemas.openxmlformats.org/officeDocument/2006/relationships/image" Target="../media/image52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Relationship Id="rId14" Type="http://schemas.openxmlformats.org/officeDocument/2006/relationships/image" Target="../media/image4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491006" y="1484784"/>
            <a:ext cx="8280920" cy="147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accent1">
                    <a:lumMod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Verdana" pitchFamily="34" charset="0"/>
                <a:cs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Verdana" pitchFamily="34" charset="0"/>
                <a:cs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Verdana" pitchFamily="34" charset="0"/>
                <a:cs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Verdana" pitchFamily="34" charset="0"/>
                <a:cs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ru-RU" dirty="0"/>
              <a:t>Многочлены с комплексными переменными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4AAF791-7735-90B3-A45A-6324FB4A68E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9625C-636E-4312-86E0-9E28EC9FC478}" type="slidenum">
              <a:rPr lang="ru-RU" smtClean="0"/>
              <a:pPr>
                <a:defRPr/>
              </a:pPr>
              <a:t>10</a:t>
            </a:fld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11897E8-63AC-85A0-9A45-7DF3F048D5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1097" y="476672"/>
            <a:ext cx="6478475" cy="4858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20398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Определение многочлена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 dirty="0"/>
              <a:t>Раздел 6. Комплексные числа и многочлены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9625C-636E-4312-86E0-9E28EC9FC478}" type="slidenum">
              <a:rPr lang="ru-RU" smtClean="0"/>
              <a:pPr>
                <a:defRPr/>
              </a:pPr>
              <a:t>2</a:t>
            </a:fld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827584" y="1412775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sz="24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6" name="Rectangle 3"/>
          <p:cNvSpPr txBox="1">
            <a:spLocks noChangeArrowheads="1"/>
          </p:cNvSpPr>
          <p:nvPr/>
        </p:nvSpPr>
        <p:spPr bwMode="auto">
          <a:xfrm>
            <a:off x="212235" y="1172411"/>
            <a:ext cx="8413037" cy="1680525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bg1"/>
                </a:solidFill>
                <a:latin typeface="+mn-lt"/>
                <a:cs typeface="+mn-cs"/>
              </a:defRPr>
            </a:lvl2pPr>
            <a:lvl3pPr marL="9144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bg1"/>
                </a:solidFill>
                <a:latin typeface="+mn-lt"/>
                <a:cs typeface="+mn-cs"/>
              </a:defRPr>
            </a:lvl3pPr>
            <a:lvl4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chemeClr val="bg1"/>
                </a:solidFill>
                <a:latin typeface="+mn-lt"/>
                <a:cs typeface="+mn-cs"/>
              </a:defRPr>
            </a:lvl4pPr>
            <a:lvl5pPr marL="18288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bg1"/>
                </a:solidFill>
                <a:latin typeface="+mn-lt"/>
                <a:cs typeface="+mn-cs"/>
              </a:defRPr>
            </a:lvl5pPr>
            <a:lvl6pPr marL="22860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7432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2004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6576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algn="just"/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Алгебраическое выражение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just"/>
            <a:r>
              <a:rPr lang="en-US" sz="2800" i="1" dirty="0" err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800" i="1" baseline="-25000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) =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800" baseline="-25000" dirty="0">
                <a:latin typeface="Times New Roman" pitchFamily="18" charset="0"/>
                <a:cs typeface="Times New Roman" pitchFamily="18" charset="0"/>
              </a:rPr>
              <a:t>0 </a:t>
            </a:r>
            <a:r>
              <a:rPr lang="en-US" sz="2800" i="1" dirty="0" err="1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sz="2800" i="1" baseline="30000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 +a</a:t>
            </a:r>
            <a:r>
              <a:rPr lang="en-US" sz="2800" baseline="-25000" dirty="0"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en-US" sz="2800" i="1" dirty="0" err="1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sz="2800" i="1" baseline="30000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800" i="1" baseline="30000" dirty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en-US" sz="2800" baseline="30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 +a</a:t>
            </a:r>
            <a:r>
              <a:rPr lang="ru-RU" sz="28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800" baseline="-25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dirty="0" err="1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sz="2800" i="1" baseline="30000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800" i="1" baseline="30000" dirty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ru-RU" sz="2800" baseline="30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 …+ </a:t>
            </a:r>
            <a:r>
              <a:rPr lang="en-US" sz="2800" i="1" dirty="0" err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800" i="1" baseline="-25000" dirty="0" err="1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800" baseline="-25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dirty="0" err="1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sz="2800" i="1" baseline="30000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800" i="1" baseline="30000" dirty="0">
                <a:latin typeface="Times New Roman" pitchFamily="18" charset="0"/>
                <a:cs typeface="Times New Roman" pitchFamily="18" charset="0"/>
              </a:rPr>
              <a:t> – k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+…+ a</a:t>
            </a:r>
            <a:r>
              <a:rPr lang="en-US" sz="2800" i="1" baseline="-250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,</a:t>
            </a:r>
          </a:p>
          <a:p>
            <a:pPr algn="just"/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где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800" baseline="-250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≠ 0, 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называется </a:t>
            </a:r>
            <a:r>
              <a:rPr lang="ru-RU" sz="2800" i="1" dirty="0">
                <a:latin typeface="Times New Roman" pitchFamily="18" charset="0"/>
                <a:cs typeface="Times New Roman" pitchFamily="18" charset="0"/>
              </a:rPr>
              <a:t>многочленом степени п.</a:t>
            </a:r>
            <a:endParaRPr lang="ru-RU" sz="2800" i="1" dirty="0">
              <a:latin typeface="Times New Roman" pitchFamily="18" charset="0"/>
            </a:endParaRPr>
          </a:p>
        </p:txBody>
      </p:sp>
      <p:sp>
        <p:nvSpPr>
          <p:cNvPr id="18" name="Rectangle 20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78" name="Объект 7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2402350"/>
              </p:ext>
            </p:extLst>
          </p:nvPr>
        </p:nvGraphicFramePr>
        <p:xfrm>
          <a:off x="1012315" y="3000141"/>
          <a:ext cx="2092550" cy="7337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" imgW="736280" imgH="253890" progId="Equation.3">
                  <p:embed/>
                </p:oleObj>
              </mc:Choice>
              <mc:Fallback>
                <p:oleObj name="Формула" r:id="rId2" imgW="736280" imgH="253890" progId="Equation.3">
                  <p:embed/>
                  <p:pic>
                    <p:nvPicPr>
                      <p:cNvPr id="0" name="Object 2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2315" y="3000141"/>
                        <a:ext cx="2092550" cy="7337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" name="TextBox 89"/>
          <p:cNvSpPr txBox="1"/>
          <p:nvPr/>
        </p:nvSpPr>
        <p:spPr>
          <a:xfrm>
            <a:off x="3341552" y="3218791"/>
            <a:ext cx="4392488" cy="40011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ru-RU" sz="2000" dirty="0"/>
              <a:t>коэффициенты многочлена</a:t>
            </a:r>
          </a:p>
        </p:txBody>
      </p:sp>
      <p:sp>
        <p:nvSpPr>
          <p:cNvPr id="97" name="Rectangle 2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98" name="Объект 9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8680806"/>
              </p:ext>
            </p:extLst>
          </p:nvPr>
        </p:nvGraphicFramePr>
        <p:xfrm>
          <a:off x="2195736" y="4834513"/>
          <a:ext cx="963512" cy="4694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4" imgW="368140" imgH="177723" progId="Equation.3">
                  <p:embed/>
                </p:oleObj>
              </mc:Choice>
              <mc:Fallback>
                <p:oleObj name="Формула" r:id="rId4" imgW="368140" imgH="177723" progId="Equation.3">
                  <p:embed/>
                  <p:pic>
                    <p:nvPicPr>
                      <p:cNvPr id="0" name="Object 2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736" y="4834513"/>
                        <a:ext cx="963512" cy="46940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9" name="TextBox 98"/>
          <p:cNvSpPr txBox="1"/>
          <p:nvPr/>
        </p:nvSpPr>
        <p:spPr>
          <a:xfrm>
            <a:off x="3350748" y="4869160"/>
            <a:ext cx="1778327" cy="40011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ru-RU" sz="2000" dirty="0"/>
              <a:t>переменная</a:t>
            </a:r>
          </a:p>
        </p:txBody>
      </p:sp>
      <p:sp>
        <p:nvSpPr>
          <p:cNvPr id="100" name="Rectangle 2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01" name="Объект 10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3712500"/>
              </p:ext>
            </p:extLst>
          </p:nvPr>
        </p:nvGraphicFramePr>
        <p:xfrm>
          <a:off x="395536" y="5376198"/>
          <a:ext cx="2746375" cy="53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6" imgW="1168200" imgH="228600" progId="Equation.3">
                  <p:embed/>
                </p:oleObj>
              </mc:Choice>
              <mc:Fallback>
                <p:oleObj name="Формула" r:id="rId6" imgW="1168200" imgH="228600" progId="Equation.3">
                  <p:embed/>
                  <p:pic>
                    <p:nvPicPr>
                      <p:cNvPr id="0" name="Object 2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5376198"/>
                        <a:ext cx="2746375" cy="5381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" name="TextBox 101"/>
          <p:cNvSpPr txBox="1"/>
          <p:nvPr/>
        </p:nvSpPr>
        <p:spPr>
          <a:xfrm>
            <a:off x="3341552" y="5445224"/>
            <a:ext cx="3246672" cy="40011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ru-RU" sz="2000" dirty="0"/>
              <a:t>степень многочлена</a:t>
            </a:r>
          </a:p>
        </p:txBody>
      </p:sp>
      <p:sp>
        <p:nvSpPr>
          <p:cNvPr id="103" name="Rectangle 2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04" name="Объект 10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3831174"/>
              </p:ext>
            </p:extLst>
          </p:nvPr>
        </p:nvGraphicFramePr>
        <p:xfrm>
          <a:off x="2411760" y="3652559"/>
          <a:ext cx="419993" cy="5929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8" imgW="165028" imgH="228501" progId="Equation.3">
                  <p:embed/>
                </p:oleObj>
              </mc:Choice>
              <mc:Fallback>
                <p:oleObj name="Формула" r:id="rId8" imgW="165028" imgH="228501" progId="Equation.3">
                  <p:embed/>
                  <p:pic>
                    <p:nvPicPr>
                      <p:cNvPr id="0" name="Object 2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760" y="3652559"/>
                        <a:ext cx="419993" cy="59293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" name="TextBox 104"/>
          <p:cNvSpPr txBox="1"/>
          <p:nvPr/>
        </p:nvSpPr>
        <p:spPr>
          <a:xfrm>
            <a:off x="3341552" y="3748970"/>
            <a:ext cx="3246672" cy="40011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ru-RU" sz="2000" dirty="0"/>
              <a:t>старший коэффициент</a:t>
            </a:r>
          </a:p>
        </p:txBody>
      </p:sp>
      <p:graphicFrame>
        <p:nvGraphicFramePr>
          <p:cNvPr id="106" name="Объект 10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6019871"/>
              </p:ext>
            </p:extLst>
          </p:nvPr>
        </p:nvGraphicFramePr>
        <p:xfrm>
          <a:off x="2395538" y="4238625"/>
          <a:ext cx="452437" cy="592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10" imgW="177480" imgH="228600" progId="Equation.3">
                  <p:embed/>
                </p:oleObj>
              </mc:Choice>
              <mc:Fallback>
                <p:oleObj name="Формула" r:id="rId10" imgW="1774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5538" y="4238625"/>
                        <a:ext cx="452437" cy="592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7" name="TextBox 106"/>
          <p:cNvSpPr txBox="1"/>
          <p:nvPr/>
        </p:nvSpPr>
        <p:spPr>
          <a:xfrm>
            <a:off x="3341552" y="4334912"/>
            <a:ext cx="2526592" cy="40011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ru-RU" sz="2000" dirty="0"/>
              <a:t>свободный член</a:t>
            </a:r>
          </a:p>
        </p:txBody>
      </p:sp>
    </p:spTree>
    <p:extLst>
      <p:ext uri="{BB962C8B-B14F-4D97-AF65-F5344CB8AC3E}">
        <p14:creationId xmlns:p14="http://schemas.microsoft.com/office/powerpoint/2010/main" val="4000151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96">
                                            <p:bg/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96">
                                            <p:bg/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96">
                                            <p:bg/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8" dur="80"/>
                                        <p:tgtEl>
                                          <p:spTgt spid="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" dur="80"/>
                                        <p:tgtEl>
                                          <p:spTgt spid="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80"/>
                                        <p:tgtEl>
                                          <p:spTgt spid="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 build="p" animBg="1"/>
      <p:bldP spid="90" grpId="0" animBg="1"/>
      <p:bldP spid="99" grpId="0" animBg="1"/>
      <p:bldP spid="102" grpId="0" animBg="1"/>
      <p:bldP spid="105" grpId="0" animBg="1"/>
      <p:bldP spid="10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9625C-636E-4312-86E0-9E28EC9FC478}" type="slidenum">
              <a:rPr lang="ru-RU" smtClean="0"/>
              <a:pPr>
                <a:defRPr/>
              </a:pPr>
              <a:t>3</a:t>
            </a:fld>
            <a:endParaRPr lang="ru-RU"/>
          </a:p>
        </p:txBody>
      </p:sp>
      <p:sp>
        <p:nvSpPr>
          <p:cNvPr id="6" name="Нижний колонтитул 3"/>
          <p:cNvSpPr>
            <a:spLocks noGrp="1"/>
          </p:cNvSpPr>
          <p:nvPr>
            <p:ph type="ftr" sz="quarter" idx="10"/>
          </p:nvPr>
        </p:nvSpPr>
        <p:spPr>
          <a:xfrm>
            <a:off x="250825" y="6381750"/>
            <a:ext cx="7812088" cy="476250"/>
          </a:xfrm>
        </p:spPr>
        <p:txBody>
          <a:bodyPr/>
          <a:lstStyle/>
          <a:p>
            <a:pPr>
              <a:defRPr/>
            </a:pPr>
            <a:r>
              <a:rPr lang="ru-RU" dirty="0"/>
              <a:t>Раздел 6. Комплексные числа и многочлены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95466" y="548680"/>
            <a:ext cx="8413037" cy="1872208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bg1"/>
                </a:solidFill>
                <a:latin typeface="+mn-lt"/>
                <a:cs typeface="+mn-cs"/>
              </a:defRPr>
            </a:lvl2pPr>
            <a:lvl3pPr marL="9144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bg1"/>
                </a:solidFill>
                <a:latin typeface="+mn-lt"/>
                <a:cs typeface="+mn-cs"/>
              </a:defRPr>
            </a:lvl3pPr>
            <a:lvl4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chemeClr val="bg1"/>
                </a:solidFill>
                <a:latin typeface="+mn-lt"/>
                <a:cs typeface="+mn-cs"/>
              </a:defRPr>
            </a:lvl4pPr>
            <a:lvl5pPr marL="18288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bg1"/>
                </a:solidFill>
                <a:latin typeface="+mn-lt"/>
                <a:cs typeface="+mn-cs"/>
              </a:defRPr>
            </a:lvl5pPr>
            <a:lvl6pPr marL="22860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7432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2004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6576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algn="just"/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Если все коэффициенты многочлена равны нулю, то есть 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800" baseline="-25000" dirty="0">
                <a:latin typeface="Times New Roman" pitchFamily="18" charset="0"/>
                <a:cs typeface="Times New Roman" pitchFamily="18" charset="0"/>
              </a:rPr>
              <a:t>0 </a:t>
            </a:r>
            <a:r>
              <a:rPr lang="ru-RU" sz="2800" i="1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800" baseline="-25000" dirty="0"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ru-RU" sz="2800" i="1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ru-RU" sz="28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800" baseline="-25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i="1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 …</a:t>
            </a:r>
            <a:r>
              <a:rPr lang="ru-RU" sz="2800" i="1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 a</a:t>
            </a:r>
            <a:r>
              <a:rPr lang="en-US" sz="2800" i="1" baseline="-250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ru-RU" sz="2800" i="1" baseline="-25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= 0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,</a:t>
            </a:r>
          </a:p>
          <a:p>
            <a:pPr algn="just"/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то многочлен называется </a:t>
            </a:r>
            <a:r>
              <a:rPr lang="ru-RU" sz="2800" i="1" dirty="0">
                <a:latin typeface="Times New Roman" pitchFamily="18" charset="0"/>
                <a:cs typeface="Times New Roman" pitchFamily="18" charset="0"/>
              </a:rPr>
              <a:t>нулевым. 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Его степень не определена</a:t>
            </a:r>
            <a:endParaRPr lang="ru-RU" sz="2800" dirty="0">
              <a:latin typeface="Times New Roman" pitchFamily="18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95466" y="2636912"/>
            <a:ext cx="8413037" cy="1680525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bg1"/>
                </a:solidFill>
                <a:latin typeface="+mn-lt"/>
                <a:cs typeface="+mn-cs"/>
              </a:defRPr>
            </a:lvl2pPr>
            <a:lvl3pPr marL="9144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bg1"/>
                </a:solidFill>
                <a:latin typeface="+mn-lt"/>
                <a:cs typeface="+mn-cs"/>
              </a:defRPr>
            </a:lvl3pPr>
            <a:lvl4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chemeClr val="bg1"/>
                </a:solidFill>
                <a:latin typeface="+mn-lt"/>
                <a:cs typeface="+mn-cs"/>
              </a:defRPr>
            </a:lvl4pPr>
            <a:lvl5pPr marL="18288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bg1"/>
                </a:solidFill>
                <a:latin typeface="+mn-lt"/>
                <a:cs typeface="+mn-cs"/>
              </a:defRPr>
            </a:lvl5pPr>
            <a:lvl6pPr marL="22860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7432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2004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6576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algn="just"/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Два многочлена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just"/>
            <a:r>
              <a:rPr lang="en-US" sz="2800" i="1" dirty="0" err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800" i="1" baseline="-25000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) =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800" baseline="-25000" dirty="0">
                <a:latin typeface="Times New Roman" pitchFamily="18" charset="0"/>
                <a:cs typeface="Times New Roman" pitchFamily="18" charset="0"/>
              </a:rPr>
              <a:t>0 </a:t>
            </a:r>
            <a:r>
              <a:rPr lang="en-US" sz="2800" i="1" dirty="0" err="1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sz="2800" i="1" baseline="30000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 +a</a:t>
            </a:r>
            <a:r>
              <a:rPr lang="en-US" sz="2800" baseline="-25000" dirty="0"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en-US" sz="2800" i="1" dirty="0" err="1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sz="2800" i="1" baseline="30000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800" i="1" baseline="30000" dirty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en-US" sz="2800" baseline="30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 +a</a:t>
            </a:r>
            <a:r>
              <a:rPr lang="ru-RU" sz="28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800" baseline="-25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dirty="0" err="1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sz="2800" i="1" baseline="30000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800" i="1" baseline="30000" dirty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ru-RU" sz="2800" baseline="30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 …+ a</a:t>
            </a:r>
            <a:r>
              <a:rPr lang="en-US" sz="2800" i="1" baseline="-250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ru-RU" sz="2800" i="1" baseline="-25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и</a:t>
            </a:r>
          </a:p>
          <a:p>
            <a:pPr algn="just"/>
            <a:r>
              <a:rPr lang="en-US" sz="2800" i="1" dirty="0" err="1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2800" i="1" baseline="-25000" dirty="0" err="1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) =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800" baseline="-25000" dirty="0">
                <a:latin typeface="Times New Roman" pitchFamily="18" charset="0"/>
                <a:cs typeface="Times New Roman" pitchFamily="18" charset="0"/>
              </a:rPr>
              <a:t>0 </a:t>
            </a:r>
            <a:r>
              <a:rPr lang="en-US" sz="2800" i="1" dirty="0" err="1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sz="2800" i="1" baseline="30000" dirty="0" err="1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 +b</a:t>
            </a:r>
            <a:r>
              <a:rPr lang="en-US" sz="2800" baseline="-25000" dirty="0"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en-US" sz="2800" i="1" dirty="0" err="1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sz="2800" i="1" baseline="30000" dirty="0" err="1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800" i="1" baseline="30000" dirty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en-US" sz="2800" baseline="30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 +b</a:t>
            </a:r>
            <a:r>
              <a:rPr lang="ru-RU" sz="28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800" baseline="-25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dirty="0" err="1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sz="2800" i="1" baseline="30000" dirty="0" err="1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800" i="1" baseline="30000" dirty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ru-RU" sz="2800" baseline="30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 …+ </a:t>
            </a:r>
            <a:r>
              <a:rPr lang="en-US" sz="2800" i="1" dirty="0" err="1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800" i="1" baseline="-25000" dirty="0" err="1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800" i="1" baseline="-25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равны, если 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3055383"/>
              </p:ext>
            </p:extLst>
          </p:nvPr>
        </p:nvGraphicFramePr>
        <p:xfrm>
          <a:off x="3163790" y="4509120"/>
          <a:ext cx="1408210" cy="12599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" imgW="545863" imgH="482391" progId="Equation.3">
                  <p:embed/>
                </p:oleObj>
              </mc:Choice>
              <mc:Fallback>
                <p:oleObj name="Формула" r:id="rId2" imgW="545863" imgH="482391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3790" y="4509120"/>
                        <a:ext cx="1408210" cy="125997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Объект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9631602"/>
              </p:ext>
            </p:extLst>
          </p:nvPr>
        </p:nvGraphicFramePr>
        <p:xfrm>
          <a:off x="4932040" y="4941168"/>
          <a:ext cx="2292350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4" imgW="888840" imgH="203040" progId="Equation.3">
                  <p:embed/>
                </p:oleObj>
              </mc:Choice>
              <mc:Fallback>
                <p:oleObj name="Формула" r:id="rId4" imgW="888840" imgH="203040" progId="Equation.3">
                  <p:embed/>
                  <p:pic>
                    <p:nvPicPr>
                      <p:cNvPr id="0" name="Объект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040" y="4941168"/>
                        <a:ext cx="2292350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23543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8" dur="8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" dur="8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8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5" dur="8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6" dur="8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8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2" dur="8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3" dur="8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8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9" dur="8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0" dur="8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8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nimBg="1"/>
      <p:bldP spid="8" grpId="0" build="p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Действия с многочленами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9625C-636E-4312-86E0-9E28EC9FC478}" type="slidenum">
              <a:rPr lang="ru-RU" smtClean="0"/>
              <a:pPr>
                <a:defRPr/>
              </a:pPr>
              <a:t>4</a:t>
            </a:fld>
            <a:endParaRPr lang="ru-RU"/>
          </a:p>
        </p:txBody>
      </p:sp>
      <p:sp>
        <p:nvSpPr>
          <p:cNvPr id="6" name="Нижний колонтитул 3"/>
          <p:cNvSpPr>
            <a:spLocks noGrp="1"/>
          </p:cNvSpPr>
          <p:nvPr>
            <p:ph type="ftr" sz="quarter" idx="10"/>
          </p:nvPr>
        </p:nvSpPr>
        <p:spPr>
          <a:xfrm>
            <a:off x="250825" y="6381750"/>
            <a:ext cx="7812088" cy="476250"/>
          </a:xfrm>
        </p:spPr>
        <p:txBody>
          <a:bodyPr/>
          <a:lstStyle/>
          <a:p>
            <a:pPr>
              <a:defRPr/>
            </a:pPr>
            <a:r>
              <a:rPr lang="ru-RU" dirty="0"/>
              <a:t>Раздел 6. Комплексные числа и многочлены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02362" y="991613"/>
            <a:ext cx="8413037" cy="1680525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bg1"/>
                </a:solidFill>
                <a:latin typeface="+mn-lt"/>
                <a:cs typeface="+mn-cs"/>
              </a:defRPr>
            </a:lvl2pPr>
            <a:lvl3pPr marL="9144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bg1"/>
                </a:solidFill>
                <a:latin typeface="+mn-lt"/>
                <a:cs typeface="+mn-cs"/>
              </a:defRPr>
            </a:lvl3pPr>
            <a:lvl4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chemeClr val="bg1"/>
                </a:solidFill>
                <a:latin typeface="+mn-lt"/>
                <a:cs typeface="+mn-cs"/>
              </a:defRPr>
            </a:lvl4pPr>
            <a:lvl5pPr marL="18288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bg1"/>
                </a:solidFill>
                <a:latin typeface="+mn-lt"/>
                <a:cs typeface="+mn-cs"/>
              </a:defRPr>
            </a:lvl5pPr>
            <a:lvl6pPr marL="22860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7432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2004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6576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algn="just"/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Пусть даны два многочлена: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just"/>
            <a:r>
              <a:rPr lang="en-US" sz="2800" i="1" dirty="0" err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800" i="1" baseline="-25000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) =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800" baseline="-25000" dirty="0">
                <a:latin typeface="Times New Roman" pitchFamily="18" charset="0"/>
                <a:cs typeface="Times New Roman" pitchFamily="18" charset="0"/>
              </a:rPr>
              <a:t>0 </a:t>
            </a:r>
            <a:r>
              <a:rPr lang="en-US" sz="2800" i="1" dirty="0" err="1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sz="2800" i="1" baseline="30000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 +a</a:t>
            </a:r>
            <a:r>
              <a:rPr lang="en-US" sz="2800" baseline="-25000" dirty="0"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en-US" sz="2800" i="1" dirty="0" err="1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sz="2800" i="1" baseline="30000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800" i="1" baseline="30000" dirty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en-US" sz="2800" baseline="30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 +a</a:t>
            </a:r>
            <a:r>
              <a:rPr lang="ru-RU" sz="28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800" baseline="-25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dirty="0" err="1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sz="2800" i="1" baseline="30000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800" i="1" baseline="30000" dirty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ru-RU" sz="2800" baseline="30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 …+ a</a:t>
            </a:r>
            <a:r>
              <a:rPr lang="en-US" sz="2800" i="1" baseline="-250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ru-RU" sz="2800" i="1" baseline="-25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и</a:t>
            </a:r>
          </a:p>
          <a:p>
            <a:pPr algn="just"/>
            <a:r>
              <a:rPr lang="en-US" sz="2800" i="1" dirty="0" err="1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2800" i="1" baseline="-25000" dirty="0" err="1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) =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800" baseline="-25000" dirty="0">
                <a:latin typeface="Times New Roman" pitchFamily="18" charset="0"/>
                <a:cs typeface="Times New Roman" pitchFamily="18" charset="0"/>
              </a:rPr>
              <a:t>0 </a:t>
            </a:r>
            <a:r>
              <a:rPr lang="en-US" sz="2800" i="1" dirty="0" err="1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sz="2800" i="1" baseline="30000" dirty="0" err="1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 +b</a:t>
            </a:r>
            <a:r>
              <a:rPr lang="en-US" sz="2800" baseline="-25000" dirty="0"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en-US" sz="2800" i="1" dirty="0" err="1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sz="2800" i="1" baseline="30000" dirty="0" err="1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800" i="1" baseline="30000" dirty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en-US" sz="2800" baseline="30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 +b</a:t>
            </a:r>
            <a:r>
              <a:rPr lang="ru-RU" sz="28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800" baseline="-25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dirty="0" err="1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sz="2800" i="1" baseline="30000" dirty="0" err="1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800" i="1" baseline="30000" dirty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ru-RU" sz="2800" baseline="30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 …+ </a:t>
            </a:r>
            <a:r>
              <a:rPr lang="en-US" sz="2800" i="1" dirty="0" err="1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800" i="1" baseline="-25000" dirty="0" err="1">
                <a:latin typeface="Times New Roman" pitchFamily="18" charset="0"/>
                <a:cs typeface="Times New Roman" pitchFamily="18" charset="0"/>
              </a:rPr>
              <a:t>m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4434" y="2971959"/>
            <a:ext cx="65793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dirty="0">
                <a:latin typeface="Times New Roman" pitchFamily="18" charset="0"/>
                <a:cs typeface="Times New Roman" pitchFamily="18" charset="0"/>
              </a:rPr>
              <a:t>Сумма многочленов – многочлен </a:t>
            </a:r>
            <a:r>
              <a:rPr lang="en-US" sz="2200" i="1" dirty="0" err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200" i="1" baseline="-25000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ru-RU" sz="2200" dirty="0">
                <a:latin typeface="Times New Roman" pitchFamily="18" charset="0"/>
                <a:cs typeface="Times New Roman" pitchFamily="18" charset="0"/>
              </a:rPr>
              <a:t> +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i="1" dirty="0" err="1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2200" i="1" baseline="-25000" dirty="0" err="1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ru-RU" sz="2200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2200" i="1" dirty="0" err="1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200" i="1" baseline="-25000" dirty="0" err="1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2200" i="1" baseline="-25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) </a:t>
            </a:r>
            <a:endParaRPr lang="ru-RU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4569" y="3406818"/>
            <a:ext cx="719414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dirty="0">
                <a:latin typeface="Times New Roman" pitchFamily="18" charset="0"/>
                <a:cs typeface="Times New Roman" pitchFamily="18" charset="0"/>
              </a:rPr>
              <a:t>Произведение многочленов – многочлен </a:t>
            </a:r>
            <a:r>
              <a:rPr lang="en-US" sz="2200" i="1" dirty="0" err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200" i="1" baseline="-25000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200" i="1" dirty="0" err="1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2200" i="1" baseline="-25000" dirty="0" err="1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ru-RU" sz="2200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2200" i="1" dirty="0" err="1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200" i="1" baseline="-25000" dirty="0" err="1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200" i="1" baseline="-25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) </a:t>
            </a:r>
            <a:endParaRPr lang="ru-RU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1" name="Объект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3647700"/>
              </p:ext>
            </p:extLst>
          </p:nvPr>
        </p:nvGraphicFramePr>
        <p:xfrm>
          <a:off x="827584" y="3933056"/>
          <a:ext cx="2598737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" imgW="1333440" imgH="228600" progId="Equation.3">
                  <p:embed/>
                </p:oleObj>
              </mc:Choice>
              <mc:Fallback>
                <p:oleObj name="Формула" r:id="rId2" imgW="1333440" imgH="2286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3933056"/>
                        <a:ext cx="2598737" cy="446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Объект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4558335"/>
              </p:ext>
            </p:extLst>
          </p:nvPr>
        </p:nvGraphicFramePr>
        <p:xfrm>
          <a:off x="4408880" y="3933056"/>
          <a:ext cx="2103438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4" imgW="1079280" imgH="228600" progId="Equation.3">
                  <p:embed/>
                </p:oleObj>
              </mc:Choice>
              <mc:Fallback>
                <p:oleObj name="Формула" r:id="rId4" imgW="1079280" imgH="228600" progId="Equation.3">
                  <p:embed/>
                  <p:pic>
                    <p:nvPicPr>
                      <p:cNvPr id="0" name="Объект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8880" y="3933056"/>
                        <a:ext cx="2103438" cy="446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24569" y="4562211"/>
            <a:ext cx="1087157" cy="36933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ru-RU" dirty="0"/>
              <a:t>Пример:</a:t>
            </a:r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5" name="Объект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5304958"/>
              </p:ext>
            </p:extLst>
          </p:nvPr>
        </p:nvGraphicFramePr>
        <p:xfrm>
          <a:off x="1763688" y="4562211"/>
          <a:ext cx="3164742" cy="5104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6" imgW="1473200" imgH="241300" progId="Equation.3">
                  <p:embed/>
                </p:oleObj>
              </mc:Choice>
              <mc:Fallback>
                <p:oleObj name="Формула" r:id="rId6" imgW="1473200" imgH="2413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688" y="4562211"/>
                        <a:ext cx="3164742" cy="51044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Объект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1780977"/>
              </p:ext>
            </p:extLst>
          </p:nvPr>
        </p:nvGraphicFramePr>
        <p:xfrm>
          <a:off x="1835696" y="5229200"/>
          <a:ext cx="4367212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8" imgW="2031840" imgH="241200" progId="Equation.3">
                  <p:embed/>
                </p:oleObj>
              </mc:Choice>
              <mc:Fallback>
                <p:oleObj name="Формула" r:id="rId8" imgW="2031840" imgH="241200" progId="Equation.3">
                  <p:embed/>
                  <p:pic>
                    <p:nvPicPr>
                      <p:cNvPr id="0" name="Объект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696" y="5229200"/>
                        <a:ext cx="4367212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08541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8" dur="8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" dur="8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8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nimBg="1"/>
      <p:bldP spid="8" grpId="0"/>
      <p:bldP spid="9" grpId="0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Деление многочленов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9625C-636E-4312-86E0-9E28EC9FC478}" type="slidenum">
              <a:rPr lang="ru-RU" smtClean="0"/>
              <a:pPr>
                <a:defRPr/>
              </a:pPr>
              <a:t>5</a:t>
            </a:fld>
            <a:endParaRPr lang="ru-RU"/>
          </a:p>
        </p:txBody>
      </p:sp>
      <p:sp>
        <p:nvSpPr>
          <p:cNvPr id="6" name="Нижний колонтитул 3"/>
          <p:cNvSpPr>
            <a:spLocks noGrp="1"/>
          </p:cNvSpPr>
          <p:nvPr>
            <p:ph type="ftr" sz="quarter" idx="10"/>
          </p:nvPr>
        </p:nvSpPr>
        <p:spPr>
          <a:xfrm>
            <a:off x="250825" y="6381750"/>
            <a:ext cx="7812088" cy="476250"/>
          </a:xfrm>
        </p:spPr>
        <p:txBody>
          <a:bodyPr/>
          <a:lstStyle/>
          <a:p>
            <a:pPr>
              <a:defRPr/>
            </a:pPr>
            <a:r>
              <a:rPr lang="ru-RU" dirty="0"/>
              <a:t>Раздел 6. Комплексные числа и многочлены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02362" y="991613"/>
            <a:ext cx="8413037" cy="1680525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bg1"/>
                </a:solidFill>
                <a:latin typeface="+mn-lt"/>
                <a:cs typeface="+mn-cs"/>
              </a:defRPr>
            </a:lvl2pPr>
            <a:lvl3pPr marL="9144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bg1"/>
                </a:solidFill>
                <a:latin typeface="+mn-lt"/>
                <a:cs typeface="+mn-cs"/>
              </a:defRPr>
            </a:lvl3pPr>
            <a:lvl4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chemeClr val="bg1"/>
                </a:solidFill>
                <a:latin typeface="+mn-lt"/>
                <a:cs typeface="+mn-cs"/>
              </a:defRPr>
            </a:lvl4pPr>
            <a:lvl5pPr marL="18288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bg1"/>
                </a:solidFill>
                <a:latin typeface="+mn-lt"/>
                <a:cs typeface="+mn-cs"/>
              </a:defRPr>
            </a:lvl5pPr>
            <a:lvl6pPr marL="22860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7432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2004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6576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algn="just"/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Пусть даны два многочлена: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just"/>
            <a:r>
              <a:rPr lang="en-US" sz="2800" i="1" dirty="0" err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800" i="1" baseline="-25000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) =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800" baseline="-25000" dirty="0">
                <a:latin typeface="Times New Roman" pitchFamily="18" charset="0"/>
                <a:cs typeface="Times New Roman" pitchFamily="18" charset="0"/>
              </a:rPr>
              <a:t>0 </a:t>
            </a:r>
            <a:r>
              <a:rPr lang="en-US" sz="2800" i="1" dirty="0" err="1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sz="2800" i="1" baseline="30000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 +a</a:t>
            </a:r>
            <a:r>
              <a:rPr lang="en-US" sz="2800" baseline="-25000" dirty="0"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en-US" sz="2800" i="1" dirty="0" err="1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sz="2800" i="1" baseline="30000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800" i="1" baseline="30000" dirty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en-US" sz="2800" baseline="30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 +a</a:t>
            </a:r>
            <a:r>
              <a:rPr lang="ru-RU" sz="28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800" baseline="-25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dirty="0" err="1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sz="2800" i="1" baseline="30000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800" i="1" baseline="30000" dirty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ru-RU" sz="2800" baseline="30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 …+ a</a:t>
            </a:r>
            <a:r>
              <a:rPr lang="en-US" sz="2800" i="1" baseline="-250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ru-RU" sz="2800" i="1" baseline="-25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и</a:t>
            </a:r>
          </a:p>
          <a:p>
            <a:pPr algn="just"/>
            <a:r>
              <a:rPr lang="en-US" sz="2800" i="1" dirty="0" err="1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2800" i="1" baseline="-25000" dirty="0" err="1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) =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800" baseline="-25000" dirty="0">
                <a:latin typeface="Times New Roman" pitchFamily="18" charset="0"/>
                <a:cs typeface="Times New Roman" pitchFamily="18" charset="0"/>
              </a:rPr>
              <a:t>0 </a:t>
            </a:r>
            <a:r>
              <a:rPr lang="en-US" sz="2800" i="1" dirty="0" err="1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sz="2800" i="1" baseline="30000" dirty="0" err="1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 +b</a:t>
            </a:r>
            <a:r>
              <a:rPr lang="en-US" sz="2800" baseline="-25000" dirty="0"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en-US" sz="2800" i="1" dirty="0" err="1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sz="2800" i="1" baseline="30000" dirty="0" err="1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800" i="1" baseline="30000" dirty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en-US" sz="2800" baseline="30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 +b</a:t>
            </a:r>
            <a:r>
              <a:rPr lang="ru-RU" sz="28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800" baseline="-25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dirty="0" err="1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sz="2800" i="1" baseline="30000" dirty="0" err="1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800" i="1" baseline="30000" dirty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ru-RU" sz="2800" baseline="30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 …+ </a:t>
            </a:r>
            <a:r>
              <a:rPr lang="en-US" sz="2800" i="1" dirty="0" err="1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800" i="1" baseline="-25000" dirty="0" err="1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ru-RU" sz="2800" i="1" dirty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не нулевой 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202362" y="2996953"/>
            <a:ext cx="8413037" cy="1224136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bg1"/>
                </a:solidFill>
                <a:latin typeface="+mn-lt"/>
                <a:cs typeface="+mn-cs"/>
              </a:defRPr>
            </a:lvl2pPr>
            <a:lvl3pPr marL="9144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bg1"/>
                </a:solidFill>
                <a:latin typeface="+mn-lt"/>
                <a:cs typeface="+mn-cs"/>
              </a:defRPr>
            </a:lvl3pPr>
            <a:lvl4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chemeClr val="bg1"/>
                </a:solidFill>
                <a:latin typeface="+mn-lt"/>
                <a:cs typeface="+mn-cs"/>
              </a:defRPr>
            </a:lvl4pPr>
            <a:lvl5pPr marL="18288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bg1"/>
                </a:solidFill>
                <a:latin typeface="+mn-lt"/>
                <a:cs typeface="+mn-cs"/>
              </a:defRPr>
            </a:lvl5pPr>
            <a:lvl6pPr marL="22860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7432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2004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6576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algn="just"/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Если существует многочлен  </a:t>
            </a:r>
            <a:r>
              <a:rPr lang="en-US" sz="2800" i="1" dirty="0" err="1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800" i="1" baseline="-25000" dirty="0" err="1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dirty="0" err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800" i="1" baseline="-25000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) = </a:t>
            </a:r>
            <a:r>
              <a:rPr lang="en-US" sz="2800" i="1" dirty="0" err="1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2800" i="1" baseline="-25000" dirty="0" err="1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dirty="0" err="1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800" i="1" baseline="-25000" dirty="0" err="1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),</a:t>
            </a:r>
          </a:p>
          <a:p>
            <a:pPr algn="just"/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то </a:t>
            </a:r>
            <a:r>
              <a:rPr lang="en-US" sz="2800" i="1" dirty="0" err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800" i="1" baseline="-25000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делится на </a:t>
            </a:r>
            <a:r>
              <a:rPr lang="en-US" sz="2800" i="1" dirty="0" err="1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2800" i="1" baseline="-25000" dirty="0" err="1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без остатка.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569369" y="3505982"/>
            <a:ext cx="1039067" cy="369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ru-RU" dirty="0"/>
              <a:t>частное</a:t>
            </a: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2" name="Объект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8587865"/>
              </p:ext>
            </p:extLst>
          </p:nvPr>
        </p:nvGraphicFramePr>
        <p:xfrm>
          <a:off x="3059832" y="4255302"/>
          <a:ext cx="1960098" cy="9187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" imgW="914400" imgH="431800" progId="Equation.3">
                  <p:embed/>
                </p:oleObj>
              </mc:Choice>
              <mc:Fallback>
                <p:oleObj name="Формула" r:id="rId2" imgW="914400" imgH="4318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832" y="4255302"/>
                        <a:ext cx="1960098" cy="91879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02362" y="4885965"/>
            <a:ext cx="1191352" cy="40011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ru-RU" sz="2000" dirty="0"/>
              <a:t>Пример</a:t>
            </a:r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5" name="Объект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278099"/>
              </p:ext>
            </p:extLst>
          </p:nvPr>
        </p:nvGraphicFramePr>
        <p:xfrm>
          <a:off x="202362" y="5286075"/>
          <a:ext cx="2063557" cy="5564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4" imgW="850900" imgH="228600" progId="Equation.3">
                  <p:embed/>
                </p:oleObj>
              </mc:Choice>
              <mc:Fallback>
                <p:oleObj name="Формула" r:id="rId4" imgW="850900" imgH="228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362" y="5286075"/>
                        <a:ext cx="2063557" cy="55646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Объект 16"/>
              <p:cNvSpPr txBox="1"/>
              <p:nvPr/>
            </p:nvSpPr>
            <p:spPr bwMode="auto">
              <a:xfrm>
                <a:off x="28270" y="5834901"/>
                <a:ext cx="2105633" cy="608105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>
          <p:sp>
            <p:nvSpPr>
              <p:cNvPr id="17" name="Объект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270" y="5834901"/>
                <a:ext cx="2105633" cy="608105"/>
              </a:xfrm>
              <a:prstGeom prst="rect">
                <a:avLst/>
              </a:prstGeom>
              <a:blipFill>
                <a:blip r:embed="rId6"/>
                <a:stretch>
                  <a:fillRect l="-202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8" name="Объект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236030"/>
              </p:ext>
            </p:extLst>
          </p:nvPr>
        </p:nvGraphicFramePr>
        <p:xfrm>
          <a:off x="2483768" y="5274176"/>
          <a:ext cx="6007100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7" imgW="2476440" imgH="228600" progId="Equation.3">
                  <p:embed/>
                </p:oleObj>
              </mc:Choice>
              <mc:Fallback>
                <p:oleObj name="Формула" r:id="rId7" imgW="2476440" imgH="228600" progId="Equation.3">
                  <p:embed/>
                  <p:pic>
                    <p:nvPicPr>
                      <p:cNvPr id="0" name="Объект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3768" y="5274176"/>
                        <a:ext cx="6007100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Объект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4087201"/>
              </p:ext>
            </p:extLst>
          </p:nvPr>
        </p:nvGraphicFramePr>
        <p:xfrm>
          <a:off x="2324100" y="5778500"/>
          <a:ext cx="3568700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663560" imgH="266400" progId="Equation.DSMT4">
                  <p:embed/>
                </p:oleObj>
              </mc:Choice>
              <mc:Fallback>
                <p:oleObj name="Equation" r:id="rId9" imgW="1663560" imgH="266400" progId="Equation.DSMT4">
                  <p:embed/>
                  <p:pic>
                    <p:nvPicPr>
                      <p:cNvPr id="0" name="Объект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4100" y="5778500"/>
                        <a:ext cx="3568700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74302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8" dur="8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" dur="8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8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5" dur="8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6" dur="8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8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2" dur="8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3" dur="8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8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9" dur="8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0" dur="8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8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nimBg="1"/>
      <p:bldP spid="8" grpId="0" build="p" animBg="1"/>
      <p:bldP spid="10" grpId="0" animBg="1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Прямоугольник 30"/>
          <p:cNvSpPr/>
          <p:nvPr/>
        </p:nvSpPr>
        <p:spPr>
          <a:xfrm>
            <a:off x="5383529" y="4365104"/>
            <a:ext cx="916663" cy="1584176"/>
          </a:xfrm>
          <a:prstGeom prst="rect">
            <a:avLst/>
          </a:prstGeom>
          <a:solidFill>
            <a:schemeClr val="accent2">
              <a:lumMod val="90000"/>
            </a:schemeClr>
          </a:solidFill>
          <a:ln>
            <a:solidFill>
              <a:srgbClr val="F0D5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 28"/>
          <p:cNvSpPr/>
          <p:nvPr/>
        </p:nvSpPr>
        <p:spPr>
          <a:xfrm>
            <a:off x="4440623" y="4365104"/>
            <a:ext cx="707441" cy="1584176"/>
          </a:xfrm>
          <a:prstGeom prst="rect">
            <a:avLst/>
          </a:prstGeom>
          <a:solidFill>
            <a:schemeClr val="accent2">
              <a:lumMod val="90000"/>
            </a:schemeClr>
          </a:solidFill>
          <a:ln>
            <a:solidFill>
              <a:srgbClr val="F0D5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Деление с остатком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9625C-636E-4312-86E0-9E28EC9FC478}" type="slidenum">
              <a:rPr lang="ru-RU" smtClean="0"/>
              <a:pPr>
                <a:defRPr/>
              </a:pPr>
              <a:t>6</a:t>
            </a:fld>
            <a:endParaRPr lang="ru-RU"/>
          </a:p>
        </p:txBody>
      </p:sp>
      <p:sp>
        <p:nvSpPr>
          <p:cNvPr id="6" name="Нижний колонтитул 3"/>
          <p:cNvSpPr>
            <a:spLocks noGrp="1"/>
          </p:cNvSpPr>
          <p:nvPr>
            <p:ph type="ftr" sz="quarter" idx="10"/>
          </p:nvPr>
        </p:nvSpPr>
        <p:spPr>
          <a:xfrm>
            <a:off x="250825" y="6381750"/>
            <a:ext cx="7812088" cy="476250"/>
          </a:xfrm>
        </p:spPr>
        <p:txBody>
          <a:bodyPr/>
          <a:lstStyle/>
          <a:p>
            <a:pPr>
              <a:defRPr/>
            </a:pPr>
            <a:r>
              <a:rPr lang="ru-RU" dirty="0"/>
              <a:t>Раздел 6. Комплексные числа и многочлены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73964" y="961458"/>
            <a:ext cx="8413037" cy="2725419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bg1"/>
                </a:solidFill>
                <a:latin typeface="+mn-lt"/>
                <a:cs typeface="+mn-cs"/>
              </a:defRPr>
            </a:lvl2pPr>
            <a:lvl3pPr marL="9144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bg1"/>
                </a:solidFill>
                <a:latin typeface="+mn-lt"/>
                <a:cs typeface="+mn-cs"/>
              </a:defRPr>
            </a:lvl3pPr>
            <a:lvl4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chemeClr val="bg1"/>
                </a:solidFill>
                <a:latin typeface="+mn-lt"/>
                <a:cs typeface="+mn-cs"/>
              </a:defRPr>
            </a:lvl4pPr>
            <a:lvl5pPr marL="18288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bg1"/>
                </a:solidFill>
                <a:latin typeface="+mn-lt"/>
                <a:cs typeface="+mn-cs"/>
              </a:defRPr>
            </a:lvl5pPr>
            <a:lvl6pPr marL="22860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7432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2004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6576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algn="just"/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Пусть даны два многочлена: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just"/>
            <a:r>
              <a:rPr lang="en-US" sz="2800" i="1" dirty="0" err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800" i="1" baseline="-25000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) =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800" baseline="-25000" dirty="0">
                <a:latin typeface="Times New Roman" pitchFamily="18" charset="0"/>
                <a:cs typeface="Times New Roman" pitchFamily="18" charset="0"/>
              </a:rPr>
              <a:t>0 </a:t>
            </a:r>
            <a:r>
              <a:rPr lang="en-US" sz="2800" i="1" dirty="0" err="1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sz="2800" i="1" baseline="30000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 +a</a:t>
            </a:r>
            <a:r>
              <a:rPr lang="en-US" sz="2800" baseline="-25000" dirty="0"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en-US" sz="2800" i="1" dirty="0" err="1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sz="2800" i="1" baseline="30000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800" i="1" baseline="30000" dirty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en-US" sz="2800" baseline="30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 +a</a:t>
            </a:r>
            <a:r>
              <a:rPr lang="ru-RU" sz="28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800" baseline="-25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dirty="0" err="1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sz="2800" i="1" baseline="30000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800" i="1" baseline="30000" dirty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ru-RU" sz="2800" baseline="30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 …+ a</a:t>
            </a:r>
            <a:r>
              <a:rPr lang="en-US" sz="2800" i="1" baseline="-250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ru-RU" sz="2800" i="1" baseline="-25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и</a:t>
            </a:r>
          </a:p>
          <a:p>
            <a:pPr algn="just"/>
            <a:r>
              <a:rPr lang="en-US" sz="2800" i="1" dirty="0" err="1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2800" i="1" baseline="-25000" dirty="0" err="1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) =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800" baseline="-25000" dirty="0">
                <a:latin typeface="Times New Roman" pitchFamily="18" charset="0"/>
                <a:cs typeface="Times New Roman" pitchFamily="18" charset="0"/>
              </a:rPr>
              <a:t>0 </a:t>
            </a:r>
            <a:r>
              <a:rPr lang="en-US" sz="2800" i="1" dirty="0" err="1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sz="2800" i="1" baseline="30000" dirty="0" err="1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 +b</a:t>
            </a:r>
            <a:r>
              <a:rPr lang="en-US" sz="2800" baseline="-25000" dirty="0"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en-US" sz="2800" i="1" dirty="0" err="1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sz="2800" i="1" baseline="30000" dirty="0" err="1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800" i="1" baseline="30000" dirty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en-US" sz="2800" baseline="30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 +b</a:t>
            </a:r>
            <a:r>
              <a:rPr lang="ru-RU" sz="28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800" baseline="-25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dirty="0" err="1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sz="2800" i="1" baseline="30000" dirty="0" err="1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800" i="1" baseline="30000" dirty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ru-RU" sz="2800" baseline="30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 …+ </a:t>
            </a:r>
            <a:r>
              <a:rPr lang="en-US" sz="2800" i="1" dirty="0" err="1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800" i="1" baseline="-25000" dirty="0" err="1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ru-RU" sz="2800" i="1" dirty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не нулевой.</a:t>
            </a:r>
          </a:p>
          <a:p>
            <a:pPr algn="just"/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Разделить многочлен </a:t>
            </a:r>
            <a:r>
              <a:rPr lang="en-US" sz="2800" i="1" dirty="0" err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800" i="1" baseline="-25000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на </a:t>
            </a:r>
            <a:r>
              <a:rPr lang="en-US" sz="2800" i="1" dirty="0" err="1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2800" i="1" baseline="-25000" dirty="0" err="1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с остатком – представить его в виде </a:t>
            </a:r>
            <a:r>
              <a:rPr lang="en-US" sz="2800" i="1" dirty="0" err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800" i="1" baseline="-25000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2800" i="1" dirty="0" err="1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2800" i="1" baseline="-25000" dirty="0" err="1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S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) +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) </a:t>
            </a: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967504"/>
              </p:ext>
            </p:extLst>
          </p:nvPr>
        </p:nvGraphicFramePr>
        <p:xfrm>
          <a:off x="350838" y="4076700"/>
          <a:ext cx="2230437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" imgW="1041120" imgH="203040" progId="Equation.3">
                  <p:embed/>
                </p:oleObj>
              </mc:Choice>
              <mc:Fallback>
                <p:oleObj name="Формула" r:id="rId2" imgW="1041120" imgH="20304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838" y="4076700"/>
                        <a:ext cx="2230437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7622808"/>
              </p:ext>
            </p:extLst>
          </p:nvPr>
        </p:nvGraphicFramePr>
        <p:xfrm>
          <a:off x="395536" y="4653136"/>
          <a:ext cx="1795463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4" imgW="838080" imgH="203040" progId="Equation.3">
                  <p:embed/>
                </p:oleObj>
              </mc:Choice>
              <mc:Fallback>
                <p:oleObj name="Формула" r:id="rId4" imgW="838080" imgH="203040" progId="Equation.3">
                  <p:embed/>
                  <p:pic>
                    <p:nvPicPr>
                      <p:cNvPr id="0" name="Объект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4653136"/>
                        <a:ext cx="1795463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" name="Группа 13"/>
          <p:cNvGrpSpPr/>
          <p:nvPr/>
        </p:nvGrpSpPr>
        <p:grpSpPr>
          <a:xfrm>
            <a:off x="3445591" y="3435365"/>
            <a:ext cx="1058850" cy="720080"/>
            <a:chOff x="3419872" y="3444657"/>
            <a:chExt cx="1226022" cy="720080"/>
          </a:xfrm>
        </p:grpSpPr>
        <p:sp>
          <p:nvSpPr>
            <p:cNvPr id="11" name="Выноска со стрелкой вверх 10"/>
            <p:cNvSpPr/>
            <p:nvPr/>
          </p:nvSpPr>
          <p:spPr>
            <a:xfrm>
              <a:off x="3419872" y="3444657"/>
              <a:ext cx="1152128" cy="720080"/>
            </a:xfrm>
            <a:prstGeom prst="upArrowCallou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469210" y="3804697"/>
              <a:ext cx="117668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делимое</a:t>
              </a:r>
            </a:p>
          </p:txBody>
        </p:sp>
      </p:grpSp>
      <p:grpSp>
        <p:nvGrpSpPr>
          <p:cNvPr id="15" name="Группа 14"/>
          <p:cNvGrpSpPr/>
          <p:nvPr/>
        </p:nvGrpSpPr>
        <p:grpSpPr>
          <a:xfrm>
            <a:off x="4504441" y="3432467"/>
            <a:ext cx="1036498" cy="741566"/>
            <a:chOff x="3419872" y="3444657"/>
            <a:chExt cx="1152128" cy="720080"/>
          </a:xfrm>
        </p:grpSpPr>
        <p:sp>
          <p:nvSpPr>
            <p:cNvPr id="16" name="Выноска со стрелкой вверх 15"/>
            <p:cNvSpPr/>
            <p:nvPr/>
          </p:nvSpPr>
          <p:spPr>
            <a:xfrm>
              <a:off x="3419872" y="3444657"/>
              <a:ext cx="1152128" cy="720080"/>
            </a:xfrm>
            <a:prstGeom prst="upArrowCallou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469210" y="3804697"/>
              <a:ext cx="107446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делитель</a:t>
              </a:r>
            </a:p>
          </p:txBody>
        </p:sp>
      </p:grpSp>
      <p:grpSp>
        <p:nvGrpSpPr>
          <p:cNvPr id="18" name="Группа 17"/>
          <p:cNvGrpSpPr/>
          <p:nvPr/>
        </p:nvGrpSpPr>
        <p:grpSpPr>
          <a:xfrm>
            <a:off x="5621091" y="3446108"/>
            <a:ext cx="1037921" cy="698594"/>
            <a:chOff x="3419872" y="3444657"/>
            <a:chExt cx="1152128" cy="720080"/>
          </a:xfrm>
        </p:grpSpPr>
        <p:sp>
          <p:nvSpPr>
            <p:cNvPr id="19" name="Выноска со стрелкой вверх 18"/>
            <p:cNvSpPr/>
            <p:nvPr/>
          </p:nvSpPr>
          <p:spPr>
            <a:xfrm>
              <a:off x="3419872" y="3444657"/>
              <a:ext cx="1152128" cy="720080"/>
            </a:xfrm>
            <a:prstGeom prst="upArrowCallou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469210" y="3804697"/>
              <a:ext cx="94448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частное</a:t>
              </a:r>
            </a:p>
          </p:txBody>
        </p:sp>
      </p:grpSp>
      <p:grpSp>
        <p:nvGrpSpPr>
          <p:cNvPr id="21" name="Группа 20"/>
          <p:cNvGrpSpPr/>
          <p:nvPr/>
        </p:nvGrpSpPr>
        <p:grpSpPr>
          <a:xfrm>
            <a:off x="6696432" y="3456851"/>
            <a:ext cx="1037921" cy="698594"/>
            <a:chOff x="3419872" y="3444657"/>
            <a:chExt cx="1152128" cy="720080"/>
          </a:xfrm>
        </p:grpSpPr>
        <p:sp>
          <p:nvSpPr>
            <p:cNvPr id="22" name="Выноска со стрелкой вверх 21"/>
            <p:cNvSpPr/>
            <p:nvPr/>
          </p:nvSpPr>
          <p:spPr>
            <a:xfrm>
              <a:off x="3419872" y="3444657"/>
              <a:ext cx="1152128" cy="720080"/>
            </a:xfrm>
            <a:prstGeom prst="upArrowCallou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469210" y="3804697"/>
              <a:ext cx="997384" cy="3489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/>
                <a:t>остаток</a:t>
              </a:r>
            </a:p>
          </p:txBody>
        </p:sp>
      </p:grpSp>
      <p:sp>
        <p:nvSpPr>
          <p:cNvPr id="2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5" name="Объект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6578224"/>
              </p:ext>
            </p:extLst>
          </p:nvPr>
        </p:nvGraphicFramePr>
        <p:xfrm>
          <a:off x="3309164" y="4395348"/>
          <a:ext cx="3001401" cy="9187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6" imgW="1397000" imgH="431800" progId="Equation.3">
                  <p:embed/>
                </p:oleObj>
              </mc:Choice>
              <mc:Fallback>
                <p:oleObj name="Формула" r:id="rId6" imgW="1397000" imgH="4318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9164" y="4395348"/>
                        <a:ext cx="3001401" cy="91879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8" name="TextBox 27"/>
          <p:cNvSpPr txBox="1"/>
          <p:nvPr/>
        </p:nvSpPr>
        <p:spPr>
          <a:xfrm>
            <a:off x="4380482" y="5157192"/>
            <a:ext cx="822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целая</a:t>
            </a:r>
          </a:p>
          <a:p>
            <a:pPr algn="ctr"/>
            <a:r>
              <a:rPr lang="ru-RU" dirty="0"/>
              <a:t>часть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292080" y="5300245"/>
            <a:ext cx="10887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дробная</a:t>
            </a:r>
          </a:p>
          <a:p>
            <a:pPr algn="ctr"/>
            <a:r>
              <a:rPr lang="ru-RU" dirty="0"/>
              <a:t>часть</a:t>
            </a:r>
          </a:p>
        </p:txBody>
      </p:sp>
    </p:spTree>
    <p:extLst>
      <p:ext uri="{BB962C8B-B14F-4D97-AF65-F5344CB8AC3E}">
        <p14:creationId xmlns:p14="http://schemas.microsoft.com/office/powerpoint/2010/main" val="3240051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8" dur="8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" dur="8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8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5" dur="8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6" dur="8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8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29" grpId="0" animBg="1"/>
      <p:bldP spid="7" grpId="0" build="p" animBg="1"/>
      <p:bldP spid="28" grpId="0"/>
      <p:bldP spid="3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9625C-636E-4312-86E0-9E28EC9FC478}" type="slidenum">
              <a:rPr lang="ru-RU" smtClean="0"/>
              <a:pPr>
                <a:defRPr/>
              </a:pPr>
              <a:t>7</a:t>
            </a:fld>
            <a:endParaRPr lang="ru-RU"/>
          </a:p>
        </p:txBody>
      </p:sp>
      <p:sp>
        <p:nvSpPr>
          <p:cNvPr id="6" name="Нижний колонтитул 3"/>
          <p:cNvSpPr>
            <a:spLocks noGrp="1"/>
          </p:cNvSpPr>
          <p:nvPr>
            <p:ph type="ftr" sz="quarter" idx="10"/>
          </p:nvPr>
        </p:nvSpPr>
        <p:spPr>
          <a:xfrm>
            <a:off x="250825" y="6381750"/>
            <a:ext cx="7812088" cy="476250"/>
          </a:xfrm>
        </p:spPr>
        <p:txBody>
          <a:bodyPr/>
          <a:lstStyle/>
          <a:p>
            <a:pPr>
              <a:defRPr/>
            </a:pPr>
            <a:r>
              <a:rPr lang="ru-RU" dirty="0"/>
              <a:t>Раздел 6. Комплексные числа и многочлены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9552" y="332656"/>
            <a:ext cx="1424108" cy="46166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ru-RU" sz="2400" dirty="0"/>
              <a:t>Теорема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202362" y="908720"/>
            <a:ext cx="8413037" cy="1680525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bg1"/>
                </a:solidFill>
                <a:latin typeface="+mn-lt"/>
                <a:cs typeface="+mn-cs"/>
              </a:defRPr>
            </a:lvl2pPr>
            <a:lvl3pPr marL="9144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bg1"/>
                </a:solidFill>
                <a:latin typeface="+mn-lt"/>
                <a:cs typeface="+mn-cs"/>
              </a:defRPr>
            </a:lvl3pPr>
            <a:lvl4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chemeClr val="bg1"/>
                </a:solidFill>
                <a:latin typeface="+mn-lt"/>
                <a:cs typeface="+mn-cs"/>
              </a:defRPr>
            </a:lvl4pPr>
            <a:lvl5pPr marL="18288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bg1"/>
                </a:solidFill>
                <a:latin typeface="+mn-lt"/>
                <a:cs typeface="+mn-cs"/>
              </a:defRPr>
            </a:lvl5pPr>
            <a:lvl6pPr marL="22860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7432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2004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6576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algn="just"/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Пусть даны два многочлена: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just"/>
            <a:r>
              <a:rPr lang="en-US" sz="2800" i="1" dirty="0" err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800" i="1" baseline="-25000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) =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800" baseline="-25000" dirty="0">
                <a:latin typeface="Times New Roman" pitchFamily="18" charset="0"/>
                <a:cs typeface="Times New Roman" pitchFamily="18" charset="0"/>
              </a:rPr>
              <a:t>0 </a:t>
            </a:r>
            <a:r>
              <a:rPr lang="en-US" sz="2800" i="1" dirty="0" err="1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sz="2800" i="1" baseline="30000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 +a</a:t>
            </a:r>
            <a:r>
              <a:rPr lang="en-US" sz="2800" baseline="-25000" dirty="0"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en-US" sz="2800" i="1" dirty="0" err="1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sz="2800" i="1" baseline="30000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800" i="1" baseline="30000" dirty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en-US" sz="2800" baseline="30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 +a</a:t>
            </a:r>
            <a:r>
              <a:rPr lang="ru-RU" sz="28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800" baseline="-25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dirty="0" err="1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sz="2800" i="1" baseline="30000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800" i="1" baseline="30000" dirty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ru-RU" sz="2800" baseline="30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 …+ a</a:t>
            </a:r>
            <a:r>
              <a:rPr lang="en-US" sz="2800" i="1" baseline="-250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ru-RU" sz="2800" i="1" baseline="-25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и</a:t>
            </a:r>
          </a:p>
          <a:p>
            <a:pPr algn="just"/>
            <a:r>
              <a:rPr lang="en-US" sz="2800" i="1" dirty="0" err="1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2800" i="1" baseline="-25000" dirty="0" err="1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) =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800" baseline="-25000" dirty="0">
                <a:latin typeface="Times New Roman" pitchFamily="18" charset="0"/>
                <a:cs typeface="Times New Roman" pitchFamily="18" charset="0"/>
              </a:rPr>
              <a:t>0 </a:t>
            </a:r>
            <a:r>
              <a:rPr lang="en-US" sz="2800" i="1" dirty="0" err="1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sz="2800" i="1" baseline="30000" dirty="0" err="1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 +b</a:t>
            </a:r>
            <a:r>
              <a:rPr lang="en-US" sz="2800" baseline="-25000" dirty="0"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en-US" sz="2800" i="1" dirty="0" err="1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sz="2800" i="1" baseline="30000" dirty="0" err="1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800" i="1" baseline="30000" dirty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en-US" sz="2800" baseline="30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 +b</a:t>
            </a:r>
            <a:r>
              <a:rPr lang="ru-RU" sz="28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800" baseline="-25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dirty="0" err="1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sz="2800" i="1" baseline="30000" dirty="0" err="1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800" i="1" baseline="30000" dirty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ru-RU" sz="2800" baseline="30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 …+ </a:t>
            </a:r>
            <a:r>
              <a:rPr lang="en-US" sz="2800" i="1" dirty="0" err="1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800" i="1" baseline="-25000" dirty="0" err="1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ru-RU" sz="2800" i="1" dirty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не нулевой 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Стрелка вниз 8"/>
          <p:cNvSpPr/>
          <p:nvPr/>
        </p:nvSpPr>
        <p:spPr>
          <a:xfrm>
            <a:off x="3511995" y="2708920"/>
            <a:ext cx="1368152" cy="720080"/>
          </a:xfrm>
          <a:prstGeom prst="down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189786" y="3573017"/>
            <a:ext cx="8413037" cy="2520280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bg1"/>
                </a:solidFill>
                <a:latin typeface="+mn-lt"/>
                <a:cs typeface="+mn-cs"/>
              </a:defRPr>
            </a:lvl2pPr>
            <a:lvl3pPr marL="9144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bg1"/>
                </a:solidFill>
                <a:latin typeface="+mn-lt"/>
                <a:cs typeface="+mn-cs"/>
              </a:defRPr>
            </a:lvl3pPr>
            <a:lvl4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chemeClr val="bg1"/>
                </a:solidFill>
                <a:latin typeface="+mn-lt"/>
                <a:cs typeface="+mn-cs"/>
              </a:defRPr>
            </a:lvl4pPr>
            <a:lvl5pPr marL="18288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bg1"/>
                </a:solidFill>
                <a:latin typeface="+mn-lt"/>
                <a:cs typeface="+mn-cs"/>
              </a:defRPr>
            </a:lvl5pPr>
            <a:lvl6pPr marL="22860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7432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2004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6576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algn="just"/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существуют и единственные многочлены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S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и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такие что выполняется равенство</a:t>
            </a:r>
          </a:p>
          <a:p>
            <a:pPr algn="just"/>
            <a:endParaRPr lang="ru-RU" sz="2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i="1" dirty="0" err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800" i="1" baseline="-25000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2800" i="1" dirty="0" err="1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2800" i="1" baseline="-25000" dirty="0" err="1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S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) +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, причем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2" name="Объект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2197595"/>
              </p:ext>
            </p:extLst>
          </p:nvPr>
        </p:nvGraphicFramePr>
        <p:xfrm>
          <a:off x="5580112" y="4725144"/>
          <a:ext cx="2156108" cy="10780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" imgW="914400" imgH="457200" progId="Equation.3">
                  <p:embed/>
                </p:oleObj>
              </mc:Choice>
              <mc:Fallback>
                <p:oleObj name="Формула" r:id="rId2" imgW="914400" imgH="4572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112" y="4725144"/>
                        <a:ext cx="2156108" cy="107805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50120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8" dur="8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" dur="8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8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1" dur="8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2" dur="8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3" dur="8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8" dur="8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9" dur="8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8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5" dur="8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6" dur="8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7" dur="8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nimBg="1"/>
      <p:bldP spid="9" grpId="0" animBg="1"/>
      <p:bldP spid="10" grpId="0" build="p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Прямоугольник 40"/>
          <p:cNvSpPr/>
          <p:nvPr/>
        </p:nvSpPr>
        <p:spPr>
          <a:xfrm>
            <a:off x="2267744" y="4437112"/>
            <a:ext cx="2592288" cy="432048"/>
          </a:xfrm>
          <a:prstGeom prst="rect">
            <a:avLst/>
          </a:prstGeom>
          <a:solidFill>
            <a:schemeClr val="accent2">
              <a:lumMod val="90000"/>
            </a:schemeClr>
          </a:solidFill>
          <a:ln>
            <a:solidFill>
              <a:srgbClr val="F0D5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ru-RU" dirty="0"/>
              <a:t>остаток</a:t>
            </a:r>
          </a:p>
        </p:txBody>
      </p:sp>
      <p:sp>
        <p:nvSpPr>
          <p:cNvPr id="40" name="Прямоугольник 39"/>
          <p:cNvSpPr/>
          <p:nvPr/>
        </p:nvSpPr>
        <p:spPr>
          <a:xfrm>
            <a:off x="3059832" y="1918590"/>
            <a:ext cx="2808312" cy="502298"/>
          </a:xfrm>
          <a:prstGeom prst="rect">
            <a:avLst/>
          </a:prstGeom>
          <a:solidFill>
            <a:schemeClr val="accent2">
              <a:lumMod val="90000"/>
            </a:schemeClr>
          </a:solidFill>
          <a:ln>
            <a:solidFill>
              <a:srgbClr val="F0D5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ru-RU" dirty="0"/>
              <a:t>частное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Деление многочленов «уголком»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9625C-636E-4312-86E0-9E28EC9FC478}" type="slidenum">
              <a:rPr lang="ru-RU" smtClean="0"/>
              <a:pPr>
                <a:defRPr/>
              </a:pPr>
              <a:t>8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2177731"/>
              </p:ext>
            </p:extLst>
          </p:nvPr>
        </p:nvGraphicFramePr>
        <p:xfrm>
          <a:off x="100503" y="908720"/>
          <a:ext cx="3391377" cy="5390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" imgW="1435100" imgH="228600" progId="Equation.3">
                  <p:embed/>
                </p:oleObj>
              </mc:Choice>
              <mc:Fallback>
                <p:oleObj name="Формула" r:id="rId2" imgW="1435100" imgH="2286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503" y="908720"/>
                        <a:ext cx="3391377" cy="53902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7820540"/>
              </p:ext>
            </p:extLst>
          </p:nvPr>
        </p:nvGraphicFramePr>
        <p:xfrm>
          <a:off x="4139952" y="908720"/>
          <a:ext cx="2039937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4" imgW="863280" imgH="228600" progId="Equation.3">
                  <p:embed/>
                </p:oleObj>
              </mc:Choice>
              <mc:Fallback>
                <p:oleObj name="Формула" r:id="rId4" imgW="863280" imgH="228600" progId="Equation.3">
                  <p:embed/>
                  <p:pic>
                    <p:nvPicPr>
                      <p:cNvPr id="0" name="Объект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9952" y="908720"/>
                        <a:ext cx="2039937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9840622"/>
              </p:ext>
            </p:extLst>
          </p:nvPr>
        </p:nvGraphicFramePr>
        <p:xfrm>
          <a:off x="467544" y="1484784"/>
          <a:ext cx="2220912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6" imgW="939600" imgH="203040" progId="Equation.3">
                  <p:embed/>
                </p:oleObj>
              </mc:Choice>
              <mc:Fallback>
                <p:oleObj name="Формула" r:id="rId6" imgW="939600" imgH="203040" progId="Equation.3">
                  <p:embed/>
                  <p:pic>
                    <p:nvPicPr>
                      <p:cNvPr id="0" name="Объект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1484784"/>
                        <a:ext cx="2220912" cy="477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Прямая соединительная линия 10"/>
          <p:cNvCxnSpPr/>
          <p:nvPr/>
        </p:nvCxnSpPr>
        <p:spPr>
          <a:xfrm>
            <a:off x="2915816" y="1412776"/>
            <a:ext cx="0" cy="9361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2915816" y="1880828"/>
            <a:ext cx="216024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Объект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8846014"/>
              </p:ext>
            </p:extLst>
          </p:nvPr>
        </p:nvGraphicFramePr>
        <p:xfrm>
          <a:off x="3491880" y="1412776"/>
          <a:ext cx="869950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8" imgW="368280" imgH="190440" progId="Equation.3">
                  <p:embed/>
                </p:oleObj>
              </mc:Choice>
              <mc:Fallback>
                <p:oleObj name="Формула" r:id="rId8" imgW="368280" imgH="190440" progId="Equation.3">
                  <p:embed/>
                  <p:pic>
                    <p:nvPicPr>
                      <p:cNvPr id="0" name="Объект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1880" y="1412776"/>
                        <a:ext cx="869950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6" name="Объект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7139840"/>
              </p:ext>
            </p:extLst>
          </p:nvPr>
        </p:nvGraphicFramePr>
        <p:xfrm>
          <a:off x="3131840" y="1899691"/>
          <a:ext cx="426731" cy="4491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10" imgW="177646" imgH="190335" progId="Equation.3">
                  <p:embed/>
                </p:oleObj>
              </mc:Choice>
              <mc:Fallback>
                <p:oleObj name="Формула" r:id="rId10" imgW="177646" imgH="190335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1840" y="1899691"/>
                        <a:ext cx="426731" cy="44918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8" name="Объект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311008"/>
              </p:ext>
            </p:extLst>
          </p:nvPr>
        </p:nvGraphicFramePr>
        <p:xfrm>
          <a:off x="467544" y="1916459"/>
          <a:ext cx="1078054" cy="4491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12" imgW="457200" imgH="190500" progId="Equation.3">
                  <p:embed/>
                </p:oleObj>
              </mc:Choice>
              <mc:Fallback>
                <p:oleObj name="Формула" r:id="rId12" imgW="457200" imgH="1905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1916459"/>
                        <a:ext cx="1078054" cy="44918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0" name="Прямая соединительная линия 19"/>
          <p:cNvCxnSpPr/>
          <p:nvPr/>
        </p:nvCxnSpPr>
        <p:spPr>
          <a:xfrm>
            <a:off x="134582" y="1918590"/>
            <a:ext cx="216024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/>
          <p:nvPr/>
        </p:nvCxnSpPr>
        <p:spPr>
          <a:xfrm>
            <a:off x="350606" y="2420888"/>
            <a:ext cx="2277178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4" name="Объект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9438283"/>
              </p:ext>
            </p:extLst>
          </p:nvPr>
        </p:nvGraphicFramePr>
        <p:xfrm>
          <a:off x="849546" y="2432585"/>
          <a:ext cx="2066270" cy="4716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14" imgW="876300" imgH="203200" progId="Equation.3">
                  <p:embed/>
                </p:oleObj>
              </mc:Choice>
              <mc:Fallback>
                <p:oleObj name="Формула" r:id="rId14" imgW="876300" imgH="2032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9546" y="2432585"/>
                        <a:ext cx="2066270" cy="47164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7" name="Объект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5882354"/>
              </p:ext>
            </p:extLst>
          </p:nvPr>
        </p:nvGraphicFramePr>
        <p:xfrm>
          <a:off x="3428878" y="1952937"/>
          <a:ext cx="741162" cy="4267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16" imgW="317087" imgH="177569" progId="Equation.3">
                  <p:embed/>
                </p:oleObj>
              </mc:Choice>
              <mc:Fallback>
                <p:oleObj name="Формула" r:id="rId16" imgW="317087" imgH="177569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8878" y="1952937"/>
                        <a:ext cx="741162" cy="42673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Объект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0592800"/>
              </p:ext>
            </p:extLst>
          </p:nvPr>
        </p:nvGraphicFramePr>
        <p:xfrm>
          <a:off x="899592" y="2852936"/>
          <a:ext cx="1557338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18" imgW="660240" imgH="203040" progId="Equation.3">
                  <p:embed/>
                </p:oleObj>
              </mc:Choice>
              <mc:Fallback>
                <p:oleObj name="Формула" r:id="rId18" imgW="660240" imgH="203040" progId="Equation.3">
                  <p:embed/>
                  <p:pic>
                    <p:nvPicPr>
                      <p:cNvPr id="0" name="Объект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2852936"/>
                        <a:ext cx="1557338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9" name="Прямая соединительная линия 28"/>
          <p:cNvCxnSpPr/>
          <p:nvPr/>
        </p:nvCxnSpPr>
        <p:spPr>
          <a:xfrm>
            <a:off x="827584" y="3429000"/>
            <a:ext cx="2664296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503006" y="2924944"/>
            <a:ext cx="216024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Объект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9884456"/>
              </p:ext>
            </p:extLst>
          </p:nvPr>
        </p:nvGraphicFramePr>
        <p:xfrm>
          <a:off x="1834827" y="3439818"/>
          <a:ext cx="1585913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0" imgW="672840" imgH="203040" progId="Equation.3">
                  <p:embed/>
                </p:oleObj>
              </mc:Choice>
              <mc:Fallback>
                <p:oleObj name="Формула" r:id="rId20" imgW="672840" imgH="203040" progId="Equation.3">
                  <p:embed/>
                  <p:pic>
                    <p:nvPicPr>
                      <p:cNvPr id="0" name="Объект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4827" y="3439818"/>
                        <a:ext cx="1585913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Объект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3550653"/>
              </p:ext>
            </p:extLst>
          </p:nvPr>
        </p:nvGraphicFramePr>
        <p:xfrm>
          <a:off x="4125551" y="1963118"/>
          <a:ext cx="479425" cy="385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2" imgW="203040" imgH="164880" progId="Equation.3">
                  <p:embed/>
                </p:oleObj>
              </mc:Choice>
              <mc:Fallback>
                <p:oleObj name="Формула" r:id="rId22" imgW="203040" imgH="164880" progId="Equation.3">
                  <p:embed/>
                  <p:pic>
                    <p:nvPicPr>
                      <p:cNvPr id="0" name="Объект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5551" y="1963118"/>
                        <a:ext cx="479425" cy="385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Объект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5734849"/>
              </p:ext>
            </p:extLst>
          </p:nvPr>
        </p:nvGraphicFramePr>
        <p:xfrm>
          <a:off x="1907704" y="3933056"/>
          <a:ext cx="868362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4" imgW="368280" imgH="190440" progId="Equation.3">
                  <p:embed/>
                </p:oleObj>
              </mc:Choice>
              <mc:Fallback>
                <p:oleObj name="Формула" r:id="rId24" imgW="368280" imgH="190440" progId="Equation.3">
                  <p:embed/>
                  <p:pic>
                    <p:nvPicPr>
                      <p:cNvPr id="0" name="Объект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7704" y="3933056"/>
                        <a:ext cx="868362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5" name="Прямая соединительная линия 34"/>
          <p:cNvCxnSpPr/>
          <p:nvPr/>
        </p:nvCxnSpPr>
        <p:spPr>
          <a:xfrm>
            <a:off x="1619672" y="4005064"/>
            <a:ext cx="216024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/>
          <p:nvPr/>
        </p:nvCxnSpPr>
        <p:spPr>
          <a:xfrm>
            <a:off x="1727684" y="4437112"/>
            <a:ext cx="1764196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9" name="Объект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3481779"/>
              </p:ext>
            </p:extLst>
          </p:nvPr>
        </p:nvGraphicFramePr>
        <p:xfrm>
          <a:off x="2264743" y="4469634"/>
          <a:ext cx="1227137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6" imgW="520560" imgH="177480" progId="Equation.3">
                  <p:embed/>
                </p:oleObj>
              </mc:Choice>
              <mc:Fallback>
                <p:oleObj name="Формула" r:id="rId26" imgW="520560" imgH="177480" progId="Equation.3">
                  <p:embed/>
                  <p:pic>
                    <p:nvPicPr>
                      <p:cNvPr id="0" name="Объект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4743" y="4469634"/>
                        <a:ext cx="1227137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" name="Нижний колонтитул 3"/>
          <p:cNvSpPr>
            <a:spLocks noGrp="1"/>
          </p:cNvSpPr>
          <p:nvPr>
            <p:ph type="ftr" sz="quarter" idx="10"/>
          </p:nvPr>
        </p:nvSpPr>
        <p:spPr>
          <a:xfrm>
            <a:off x="250825" y="6381750"/>
            <a:ext cx="7812088" cy="476250"/>
          </a:xfrm>
        </p:spPr>
        <p:txBody>
          <a:bodyPr/>
          <a:lstStyle/>
          <a:p>
            <a:pPr>
              <a:defRPr/>
            </a:pPr>
            <a:r>
              <a:rPr lang="ru-RU" dirty="0"/>
              <a:t>Раздел 6. Комплексные числа и многочлены</a:t>
            </a:r>
          </a:p>
        </p:txBody>
      </p:sp>
      <p:graphicFrame>
        <p:nvGraphicFramePr>
          <p:cNvPr id="44" name="Объект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8755176"/>
              </p:ext>
            </p:extLst>
          </p:nvPr>
        </p:nvGraphicFramePr>
        <p:xfrm>
          <a:off x="472783" y="4838870"/>
          <a:ext cx="5583238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8" imgW="2361960" imgH="419040" progId="Equation.3">
                  <p:embed/>
                </p:oleObj>
              </mc:Choice>
              <mc:Fallback>
                <p:oleObj name="Формула" r:id="rId28" imgW="2361960" imgH="419040" progId="Equation.3">
                  <p:embed/>
                  <p:pic>
                    <p:nvPicPr>
                      <p:cNvPr id="0" name="Объект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783" y="4838870"/>
                        <a:ext cx="5583238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" name="Выноска со стрелкой вверх 44"/>
          <p:cNvSpPr/>
          <p:nvPr/>
        </p:nvSpPr>
        <p:spPr>
          <a:xfrm>
            <a:off x="2915005" y="5545495"/>
            <a:ext cx="1728192" cy="792088"/>
          </a:xfrm>
          <a:prstGeom prst="upArrowCallou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целая часть</a:t>
            </a:r>
          </a:p>
        </p:txBody>
      </p:sp>
      <p:sp>
        <p:nvSpPr>
          <p:cNvPr id="46" name="Выноска со стрелкой вверх 45"/>
          <p:cNvSpPr/>
          <p:nvPr/>
        </p:nvSpPr>
        <p:spPr>
          <a:xfrm>
            <a:off x="4840695" y="5733256"/>
            <a:ext cx="1296144" cy="816564"/>
          </a:xfrm>
          <a:prstGeom prst="upArrowCallou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дробная часть</a:t>
            </a:r>
          </a:p>
        </p:txBody>
      </p:sp>
    </p:spTree>
    <p:extLst>
      <p:ext uri="{BB962C8B-B14F-4D97-AF65-F5344CB8AC3E}">
        <p14:creationId xmlns:p14="http://schemas.microsoft.com/office/powerpoint/2010/main" val="2110307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0" grpId="0" animBg="1"/>
      <p:bldP spid="45" grpId="0" animBg="1"/>
      <p:bldP spid="4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B8296A-1C48-5BAB-6A77-58AD23DC9C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Схема Горнера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3E37C01-22AA-7FE4-B1AA-74E744540C5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9625C-636E-4312-86E0-9E28EC9FC478}" type="slidenum">
              <a:rPr lang="ru-RU" smtClean="0"/>
              <a:pPr>
                <a:defRPr/>
              </a:pPr>
              <a:t>9</a:t>
            </a:fld>
            <a:endParaRPr lang="ru-RU"/>
          </a:p>
        </p:txBody>
      </p:sp>
      <p:sp>
        <p:nvSpPr>
          <p:cNvPr id="6" name="Нижний колонтитул 3">
            <a:extLst>
              <a:ext uri="{FF2B5EF4-FFF2-40B4-BE49-F238E27FC236}">
                <a16:creationId xmlns:a16="http://schemas.microsoft.com/office/drawing/2014/main" id="{43BA153C-2B2C-D86B-AAF0-3B26CCBB214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50825" y="6381750"/>
            <a:ext cx="7812088" cy="476250"/>
          </a:xfrm>
        </p:spPr>
        <p:txBody>
          <a:bodyPr/>
          <a:lstStyle/>
          <a:p>
            <a:pPr>
              <a:defRPr/>
            </a:pPr>
            <a:r>
              <a:rPr lang="ru-RU" dirty="0"/>
              <a:t>Раздел 6. Комплексные числа и многочлены</a:t>
            </a:r>
          </a:p>
        </p:txBody>
      </p:sp>
      <p:graphicFrame>
        <p:nvGraphicFramePr>
          <p:cNvPr id="7" name="Объект 6">
            <a:extLst>
              <a:ext uri="{FF2B5EF4-FFF2-40B4-BE49-F238E27FC236}">
                <a16:creationId xmlns:a16="http://schemas.microsoft.com/office/drawing/2014/main" id="{52D78585-070E-A219-D1C1-C95DD11702B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5765453"/>
              </p:ext>
            </p:extLst>
          </p:nvPr>
        </p:nvGraphicFramePr>
        <p:xfrm>
          <a:off x="100503" y="908720"/>
          <a:ext cx="3391377" cy="5390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" imgW="1435100" imgH="228600" progId="Equation.3">
                  <p:embed/>
                </p:oleObj>
              </mc:Choice>
              <mc:Fallback>
                <p:oleObj name="Формула" r:id="rId2" imgW="1435100" imgH="228600" progId="Equation.3">
                  <p:embed/>
                  <p:pic>
                    <p:nvPicPr>
                      <p:cNvPr id="7" name="Объект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503" y="908720"/>
                        <a:ext cx="3391377" cy="53902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Объект 7">
                <a:extLst>
                  <a:ext uri="{FF2B5EF4-FFF2-40B4-BE49-F238E27FC236}">
                    <a16:creationId xmlns:a16="http://schemas.microsoft.com/office/drawing/2014/main" id="{7B4AFAC3-D070-FAB6-0E3A-43C74EE2858B}"/>
                  </a:ext>
                </a:extLst>
              </p:cNvPr>
              <p:cNvSpPr txBox="1"/>
              <p:nvPr/>
            </p:nvSpPr>
            <p:spPr bwMode="auto">
              <a:xfrm>
                <a:off x="4572000" y="905597"/>
                <a:ext cx="2520032" cy="60791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ru-RU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8" name="Объект 7">
                <a:extLst>
                  <a:ext uri="{FF2B5EF4-FFF2-40B4-BE49-F238E27FC236}">
                    <a16:creationId xmlns:a16="http://schemas.microsoft.com/office/drawing/2014/main" id="{7B4AFAC3-D070-FAB6-0E3A-43C74EE285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00" y="905597"/>
                <a:ext cx="2520032" cy="607913"/>
              </a:xfrm>
              <a:prstGeom prst="rect">
                <a:avLst/>
              </a:prstGeom>
              <a:blipFill>
                <a:blip r:embed="rId4"/>
                <a:stretch>
                  <a:fillRect l="-169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Группа 21">
            <a:extLst>
              <a:ext uri="{FF2B5EF4-FFF2-40B4-BE49-F238E27FC236}">
                <a16:creationId xmlns:a16="http://schemas.microsoft.com/office/drawing/2014/main" id="{B8E837BB-D757-52CD-14A5-EF7245813907}"/>
              </a:ext>
            </a:extLst>
          </p:cNvPr>
          <p:cNvGrpSpPr/>
          <p:nvPr/>
        </p:nvGrpSpPr>
        <p:grpSpPr>
          <a:xfrm>
            <a:off x="359532" y="1916832"/>
            <a:ext cx="3368566" cy="964916"/>
            <a:chOff x="359532" y="1916832"/>
            <a:chExt cx="3368566" cy="964916"/>
          </a:xfrm>
        </p:grpSpPr>
        <p:sp>
          <p:nvSpPr>
            <p:cNvPr id="11" name="Прямоугольник 10">
              <a:extLst>
                <a:ext uri="{FF2B5EF4-FFF2-40B4-BE49-F238E27FC236}">
                  <a16:creationId xmlns:a16="http://schemas.microsoft.com/office/drawing/2014/main" id="{31F020B2-D0B3-AB46-1E0A-FBAB63DC946A}"/>
                </a:ext>
              </a:extLst>
            </p:cNvPr>
            <p:cNvSpPr/>
            <p:nvPr/>
          </p:nvSpPr>
          <p:spPr>
            <a:xfrm>
              <a:off x="359532" y="1916832"/>
              <a:ext cx="648072" cy="96491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ru-RU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Прямоугольник 11">
              <a:extLst>
                <a:ext uri="{FF2B5EF4-FFF2-40B4-BE49-F238E27FC236}">
                  <a16:creationId xmlns:a16="http://schemas.microsoft.com/office/drawing/2014/main" id="{E4B044FE-403F-F83B-3122-A9F0B9A56FBC}"/>
                </a:ext>
              </a:extLst>
            </p:cNvPr>
            <p:cNvSpPr/>
            <p:nvPr/>
          </p:nvSpPr>
          <p:spPr>
            <a:xfrm>
              <a:off x="1007604" y="1916832"/>
              <a:ext cx="540060" cy="47625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000"/>
            </a:p>
          </p:txBody>
        </p:sp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49443DCF-E353-3AB2-3132-1E115E9E9F15}"/>
                </a:ext>
              </a:extLst>
            </p:cNvPr>
            <p:cNvSpPr/>
            <p:nvPr/>
          </p:nvSpPr>
          <p:spPr>
            <a:xfrm>
              <a:off x="1557761" y="1916832"/>
              <a:ext cx="540060" cy="47625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000"/>
            </a:p>
          </p:txBody>
        </p:sp>
        <p:sp>
          <p:nvSpPr>
            <p:cNvPr id="14" name="Прямоугольник 13">
              <a:extLst>
                <a:ext uri="{FF2B5EF4-FFF2-40B4-BE49-F238E27FC236}">
                  <a16:creationId xmlns:a16="http://schemas.microsoft.com/office/drawing/2014/main" id="{D3BF5703-27FF-FB1F-890D-3103EF66F114}"/>
                </a:ext>
              </a:extLst>
            </p:cNvPr>
            <p:cNvSpPr/>
            <p:nvPr/>
          </p:nvSpPr>
          <p:spPr>
            <a:xfrm>
              <a:off x="2107918" y="1916832"/>
              <a:ext cx="540060" cy="47625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000"/>
            </a:p>
          </p:txBody>
        </p:sp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5BDE3BFE-78AF-4C69-81E8-2B31FFC2872E}"/>
                </a:ext>
              </a:extLst>
            </p:cNvPr>
            <p:cNvSpPr/>
            <p:nvPr/>
          </p:nvSpPr>
          <p:spPr>
            <a:xfrm>
              <a:off x="2647978" y="1916832"/>
              <a:ext cx="540060" cy="47625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000"/>
            </a:p>
          </p:txBody>
        </p:sp>
        <p:sp>
          <p:nvSpPr>
            <p:cNvPr id="16" name="Прямоугольник 15">
              <a:extLst>
                <a:ext uri="{FF2B5EF4-FFF2-40B4-BE49-F238E27FC236}">
                  <a16:creationId xmlns:a16="http://schemas.microsoft.com/office/drawing/2014/main" id="{39444DAB-1269-3226-7785-49AA62CAAE52}"/>
                </a:ext>
              </a:extLst>
            </p:cNvPr>
            <p:cNvSpPr/>
            <p:nvPr/>
          </p:nvSpPr>
          <p:spPr>
            <a:xfrm>
              <a:off x="3188038" y="1916832"/>
              <a:ext cx="540060" cy="47625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000"/>
            </a:p>
          </p:txBody>
        </p:sp>
        <p:sp>
          <p:nvSpPr>
            <p:cNvPr id="17" name="Прямоугольник 16">
              <a:extLst>
                <a:ext uri="{FF2B5EF4-FFF2-40B4-BE49-F238E27FC236}">
                  <a16:creationId xmlns:a16="http://schemas.microsoft.com/office/drawing/2014/main" id="{64168A33-498E-4328-8060-FD7D7A857B45}"/>
                </a:ext>
              </a:extLst>
            </p:cNvPr>
            <p:cNvSpPr/>
            <p:nvPr/>
          </p:nvSpPr>
          <p:spPr>
            <a:xfrm>
              <a:off x="1007604" y="2405498"/>
              <a:ext cx="540060" cy="47625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000"/>
            </a:p>
          </p:txBody>
        </p:sp>
        <p:sp>
          <p:nvSpPr>
            <p:cNvPr id="18" name="Прямоугольник 17">
              <a:extLst>
                <a:ext uri="{FF2B5EF4-FFF2-40B4-BE49-F238E27FC236}">
                  <a16:creationId xmlns:a16="http://schemas.microsoft.com/office/drawing/2014/main" id="{D3E37BE6-EB6B-CD52-D353-4905D5C54721}"/>
                </a:ext>
              </a:extLst>
            </p:cNvPr>
            <p:cNvSpPr/>
            <p:nvPr/>
          </p:nvSpPr>
          <p:spPr>
            <a:xfrm>
              <a:off x="1557761" y="2405498"/>
              <a:ext cx="540060" cy="47625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000"/>
            </a:p>
          </p:txBody>
        </p:sp>
        <p:sp>
          <p:nvSpPr>
            <p:cNvPr id="19" name="Прямоугольник 18">
              <a:extLst>
                <a:ext uri="{FF2B5EF4-FFF2-40B4-BE49-F238E27FC236}">
                  <a16:creationId xmlns:a16="http://schemas.microsoft.com/office/drawing/2014/main" id="{8F65BB71-8CA4-0F6E-2B63-C6F62399BE9B}"/>
                </a:ext>
              </a:extLst>
            </p:cNvPr>
            <p:cNvSpPr/>
            <p:nvPr/>
          </p:nvSpPr>
          <p:spPr>
            <a:xfrm>
              <a:off x="2107918" y="2405498"/>
              <a:ext cx="540060" cy="47625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000"/>
            </a:p>
          </p:txBody>
        </p:sp>
        <p:sp>
          <p:nvSpPr>
            <p:cNvPr id="20" name="Прямоугольник 19">
              <a:extLst>
                <a:ext uri="{FF2B5EF4-FFF2-40B4-BE49-F238E27FC236}">
                  <a16:creationId xmlns:a16="http://schemas.microsoft.com/office/drawing/2014/main" id="{13F757EE-C597-A44F-80D3-4A87DB6F0164}"/>
                </a:ext>
              </a:extLst>
            </p:cNvPr>
            <p:cNvSpPr/>
            <p:nvPr/>
          </p:nvSpPr>
          <p:spPr>
            <a:xfrm>
              <a:off x="2647978" y="2405498"/>
              <a:ext cx="540060" cy="47625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000"/>
            </a:p>
          </p:txBody>
        </p:sp>
        <p:sp>
          <p:nvSpPr>
            <p:cNvPr id="21" name="Прямоугольник 20">
              <a:extLst>
                <a:ext uri="{FF2B5EF4-FFF2-40B4-BE49-F238E27FC236}">
                  <a16:creationId xmlns:a16="http://schemas.microsoft.com/office/drawing/2014/main" id="{160BCA05-A732-9354-0221-248E60155C2B}"/>
                </a:ext>
              </a:extLst>
            </p:cNvPr>
            <p:cNvSpPr/>
            <p:nvPr/>
          </p:nvSpPr>
          <p:spPr>
            <a:xfrm>
              <a:off x="3188038" y="2405498"/>
              <a:ext cx="540060" cy="47625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0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D79BC19-4E99-7657-8CBA-B58CB184EC0A}"/>
                  </a:ext>
                </a:extLst>
              </p:cNvPr>
              <p:cNvSpPr txBox="1"/>
              <p:nvPr/>
            </p:nvSpPr>
            <p:spPr>
              <a:xfrm>
                <a:off x="1174373" y="1970291"/>
                <a:ext cx="21319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D79BC19-4E99-7657-8CBA-B58CB184EC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4373" y="1970291"/>
                <a:ext cx="213199" cy="307777"/>
              </a:xfrm>
              <a:prstGeom prst="rect">
                <a:avLst/>
              </a:prstGeom>
              <a:blipFill>
                <a:blip r:embed="rId5"/>
                <a:stretch>
                  <a:fillRect l="-25714" r="-22857" b="-980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80C5584-396E-C336-7645-A326EEBF48A1}"/>
                  </a:ext>
                </a:extLst>
              </p:cNvPr>
              <p:cNvSpPr txBox="1"/>
              <p:nvPr/>
            </p:nvSpPr>
            <p:spPr>
              <a:xfrm>
                <a:off x="1565215" y="1964125"/>
                <a:ext cx="40555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−6</m:t>
                      </m:r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80C5584-396E-C336-7645-A326EEBF48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5215" y="1964125"/>
                <a:ext cx="405559" cy="307777"/>
              </a:xfrm>
              <a:prstGeom prst="rect">
                <a:avLst/>
              </a:prstGeom>
              <a:blipFill>
                <a:blip r:embed="rId6"/>
                <a:stretch>
                  <a:fillRect l="-3030" r="-12121" b="-980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BC3BE1D-8D11-4BC8-8542-E189CF064C09}"/>
                  </a:ext>
                </a:extLst>
              </p:cNvPr>
              <p:cNvSpPr txBox="1"/>
              <p:nvPr/>
            </p:nvSpPr>
            <p:spPr>
              <a:xfrm>
                <a:off x="2257136" y="1964125"/>
                <a:ext cx="21319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BC3BE1D-8D11-4BC8-8542-E189CF064C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7136" y="1964125"/>
                <a:ext cx="213199" cy="307777"/>
              </a:xfrm>
              <a:prstGeom prst="rect">
                <a:avLst/>
              </a:prstGeom>
              <a:blipFill>
                <a:blip r:embed="rId7"/>
                <a:stretch>
                  <a:fillRect l="-22857" r="-25714" b="-980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9234A6D-F73E-F778-2506-0867A1E8F3FD}"/>
                  </a:ext>
                </a:extLst>
              </p:cNvPr>
              <p:cNvSpPr txBox="1"/>
              <p:nvPr/>
            </p:nvSpPr>
            <p:spPr>
              <a:xfrm>
                <a:off x="2699981" y="1964125"/>
                <a:ext cx="40555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9234A6D-F73E-F778-2506-0867A1E8F3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9981" y="1964125"/>
                <a:ext cx="405559" cy="307777"/>
              </a:xfrm>
              <a:prstGeom prst="rect">
                <a:avLst/>
              </a:prstGeom>
              <a:blipFill>
                <a:blip r:embed="rId8"/>
                <a:stretch>
                  <a:fillRect l="-3030" r="-12121" b="-980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CB7F904-8149-D276-90D5-2F06DC2B5EE7}"/>
                  </a:ext>
                </a:extLst>
              </p:cNvPr>
              <p:cNvSpPr txBox="1"/>
              <p:nvPr/>
            </p:nvSpPr>
            <p:spPr>
              <a:xfrm>
                <a:off x="3330629" y="1964125"/>
                <a:ext cx="21319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CB7F904-8149-D276-90D5-2F06DC2B5E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0629" y="1964125"/>
                <a:ext cx="213199" cy="307777"/>
              </a:xfrm>
              <a:prstGeom prst="rect">
                <a:avLst/>
              </a:prstGeom>
              <a:blipFill>
                <a:blip r:embed="rId9"/>
                <a:stretch>
                  <a:fillRect l="-25714" r="-25714" b="-980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2BCD070-5666-370F-7B3E-2C25566F909E}"/>
                  </a:ext>
                </a:extLst>
              </p:cNvPr>
              <p:cNvSpPr txBox="1"/>
              <p:nvPr/>
            </p:nvSpPr>
            <p:spPr>
              <a:xfrm>
                <a:off x="1170397" y="2446541"/>
                <a:ext cx="21319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2BCD070-5666-370F-7B3E-2C25566F90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0397" y="2446541"/>
                <a:ext cx="213199" cy="307777"/>
              </a:xfrm>
              <a:prstGeom prst="rect">
                <a:avLst/>
              </a:prstGeom>
              <a:blipFill>
                <a:blip r:embed="rId10"/>
                <a:stretch>
                  <a:fillRect l="-25714" r="-22857" b="-980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5EFFF9E-EC7A-ABFD-3E72-F651A5E31581}"/>
                  </a:ext>
                </a:extLst>
              </p:cNvPr>
              <p:cNvSpPr txBox="1"/>
              <p:nvPr/>
            </p:nvSpPr>
            <p:spPr>
              <a:xfrm>
                <a:off x="1578237" y="2433375"/>
                <a:ext cx="40555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−4</m:t>
                      </m:r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5EFFF9E-EC7A-ABFD-3E72-F651A5E315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8237" y="2433375"/>
                <a:ext cx="405559" cy="307777"/>
              </a:xfrm>
              <a:prstGeom prst="rect">
                <a:avLst/>
              </a:prstGeom>
              <a:blipFill>
                <a:blip r:embed="rId11"/>
                <a:stretch>
                  <a:fillRect l="-3030" r="-12121" b="-980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747B590-FE31-25CC-A13B-1C2F9B2B26B0}"/>
                  </a:ext>
                </a:extLst>
              </p:cNvPr>
              <p:cNvSpPr txBox="1"/>
              <p:nvPr/>
            </p:nvSpPr>
            <p:spPr>
              <a:xfrm>
                <a:off x="2134896" y="2446541"/>
                <a:ext cx="40555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−8</m:t>
                      </m:r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747B590-FE31-25CC-A13B-1C2F9B2B26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4896" y="2446541"/>
                <a:ext cx="405559" cy="307777"/>
              </a:xfrm>
              <a:prstGeom prst="rect">
                <a:avLst/>
              </a:prstGeom>
              <a:blipFill>
                <a:blip r:embed="rId12"/>
                <a:stretch>
                  <a:fillRect l="-1493" r="-11940" b="-980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F630ADC-C940-8935-FA22-1E130EC2524A}"/>
                  </a:ext>
                </a:extLst>
              </p:cNvPr>
              <p:cNvSpPr txBox="1"/>
              <p:nvPr/>
            </p:nvSpPr>
            <p:spPr>
              <a:xfrm>
                <a:off x="2647058" y="2447744"/>
                <a:ext cx="54822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ru-RU" sz="2000" b="0" i="1" smtClean="0">
                          <a:latin typeface="Cambria Math" panose="02040503050406030204" pitchFamily="18" charset="0"/>
                        </a:rPr>
                        <m:t>17</m:t>
                      </m:r>
                    </m:oMath>
                  </m:oMathPara>
                </a14:m>
                <a:endParaRPr lang="ru-RU" sz="2000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F630ADC-C940-8935-FA22-1E130EC252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7058" y="2447744"/>
                <a:ext cx="548227" cy="307777"/>
              </a:xfrm>
              <a:prstGeom prst="rect">
                <a:avLst/>
              </a:prstGeom>
              <a:blipFill>
                <a:blip r:embed="rId13"/>
                <a:stretch>
                  <a:fillRect l="-1111" r="-8889" b="-10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9511974-DFFC-13AD-6AD1-A6ED1A93DDA0}"/>
                  </a:ext>
                </a:extLst>
              </p:cNvPr>
              <p:cNvSpPr txBox="1"/>
              <p:nvPr/>
            </p:nvSpPr>
            <p:spPr>
              <a:xfrm>
                <a:off x="3169238" y="2449792"/>
                <a:ext cx="54822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ru-RU" sz="2000" b="0" i="1" smtClean="0">
                          <a:latin typeface="Cambria Math" panose="02040503050406030204" pitchFamily="18" charset="0"/>
                        </a:rPr>
                        <m:t>29</m:t>
                      </m:r>
                    </m:oMath>
                  </m:oMathPara>
                </a14:m>
                <a:endParaRPr lang="ru-RU" sz="2000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9511974-DFFC-13AD-6AD1-A6ED1A93DD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9238" y="2449792"/>
                <a:ext cx="548227" cy="307777"/>
              </a:xfrm>
              <a:prstGeom prst="rect">
                <a:avLst/>
              </a:prstGeom>
              <a:blipFill>
                <a:blip r:embed="rId14"/>
                <a:stretch>
                  <a:fillRect l="-2222" r="-7778" b="-10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D4D2D8E-B677-717B-1ABB-6A9E54BF18F5}"/>
                  </a:ext>
                </a:extLst>
              </p:cNvPr>
              <p:cNvSpPr txBox="1"/>
              <p:nvPr/>
            </p:nvSpPr>
            <p:spPr>
              <a:xfrm>
                <a:off x="422596" y="3212332"/>
                <a:ext cx="149560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∙2−6=−4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D4D2D8E-B677-717B-1ABB-6A9E54BF18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596" y="3212332"/>
                <a:ext cx="1495602" cy="276999"/>
              </a:xfrm>
              <a:prstGeom prst="rect">
                <a:avLst/>
              </a:prstGeom>
              <a:blipFill>
                <a:blip r:embed="rId15"/>
                <a:stretch>
                  <a:fillRect l="-2846" r="-2846" b="-888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0C54297A-2D76-DC44-F5EB-173A036F009D}"/>
                  </a:ext>
                </a:extLst>
              </p:cNvPr>
              <p:cNvSpPr txBox="1"/>
              <p:nvPr/>
            </p:nvSpPr>
            <p:spPr>
              <a:xfrm>
                <a:off x="371458" y="3681415"/>
                <a:ext cx="16687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−4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∙2+0=−8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0C54297A-2D76-DC44-F5EB-173A036F00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458" y="3681415"/>
                <a:ext cx="1668727" cy="276999"/>
              </a:xfrm>
              <a:prstGeom prst="rect">
                <a:avLst/>
              </a:prstGeom>
              <a:blipFill>
                <a:blip r:embed="rId16"/>
                <a:stretch>
                  <a:fillRect r="-2190" b="-888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AA8913BD-6244-C126-9517-43CDC70608E0}"/>
                  </a:ext>
                </a:extLst>
              </p:cNvPr>
              <p:cNvSpPr txBox="1"/>
              <p:nvPr/>
            </p:nvSpPr>
            <p:spPr>
              <a:xfrm>
                <a:off x="337929" y="4135567"/>
                <a:ext cx="17969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−8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∙2−1=−</m:t>
                      </m:r>
                      <m:r>
                        <a:rPr lang="ru-R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17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AA8913BD-6244-C126-9517-43CDC70608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929" y="4135567"/>
                <a:ext cx="1796967" cy="276999"/>
              </a:xfrm>
              <a:prstGeom prst="rect">
                <a:avLst/>
              </a:prstGeom>
              <a:blipFill>
                <a:blip r:embed="rId17"/>
                <a:stretch>
                  <a:fillRect r="-2373" b="-869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0BB9158-176F-716E-AA02-CF1110931340}"/>
                  </a:ext>
                </a:extLst>
              </p:cNvPr>
              <p:cNvSpPr txBox="1"/>
              <p:nvPr/>
            </p:nvSpPr>
            <p:spPr>
              <a:xfrm>
                <a:off x="337929" y="4618530"/>
                <a:ext cx="19252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</m:t>
                      </m:r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∙2+5=</m:t>
                      </m:r>
                      <m:r>
                        <a:rPr lang="ru-R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−29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0BB9158-176F-716E-AA02-CF11109313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929" y="4618530"/>
                <a:ext cx="1925207" cy="276999"/>
              </a:xfrm>
              <a:prstGeom prst="rect">
                <a:avLst/>
              </a:prstGeom>
              <a:blipFill>
                <a:blip r:embed="rId18"/>
                <a:stretch>
                  <a:fillRect r="-2215" b="-1111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452338E-49F8-1FF7-1C58-D2971089F8B4}"/>
                  </a:ext>
                </a:extLst>
              </p:cNvPr>
              <p:cNvSpPr txBox="1"/>
              <p:nvPr/>
            </p:nvSpPr>
            <p:spPr>
              <a:xfrm>
                <a:off x="262265" y="5230093"/>
                <a:ext cx="714355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−6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+5=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−4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−8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−17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ru-RU" sz="2400" b="0" i="1" smtClean="0">
                          <a:latin typeface="Cambria Math" panose="02040503050406030204" pitchFamily="18" charset="0"/>
                        </a:rPr>
                        <m:t>29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452338E-49F8-1FF7-1C58-D2971089F8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265" y="5230093"/>
                <a:ext cx="7143559" cy="369332"/>
              </a:xfrm>
              <a:prstGeom prst="rect">
                <a:avLst/>
              </a:prstGeom>
              <a:blipFill>
                <a:blip r:embed="rId19"/>
                <a:stretch>
                  <a:fillRect r="-512" b="-983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3960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</p:bldLst>
  </p:timing>
</p:sld>
</file>

<file path=ppt/theme/theme1.xml><?xml version="1.0" encoding="utf-8"?>
<a:theme xmlns:a="http://schemas.openxmlformats.org/drawingml/2006/main" name="Шаблон слайдов лекций СПбГПУ">
  <a:themeElements>
    <a:clrScheme name="презентация1">
      <a:dk1>
        <a:srgbClr val="000000"/>
      </a:dk1>
      <a:lt1>
        <a:srgbClr val="000000"/>
      </a:lt1>
      <a:dk2>
        <a:srgbClr val="000000"/>
      </a:dk2>
      <a:lt2>
        <a:srgbClr val="000000"/>
      </a:lt2>
      <a:accent1>
        <a:srgbClr val="E3E1DD"/>
      </a:accent1>
      <a:accent2>
        <a:srgbClr val="FCF1E8"/>
      </a:accent2>
      <a:accent3>
        <a:srgbClr val="FFFFFF"/>
      </a:accent3>
      <a:accent4>
        <a:srgbClr val="E3E1DD"/>
      </a:accent4>
      <a:accent5>
        <a:srgbClr val="C8C4BC"/>
      </a:accent5>
      <a:accent6>
        <a:srgbClr val="FCF1E8"/>
      </a:accent6>
      <a:hlink>
        <a:srgbClr val="3C8C92"/>
      </a:hlink>
      <a:folHlink>
        <a:srgbClr val="FCF1E8"/>
      </a:folHlink>
    </a:clrScheme>
    <a:fontScheme name="презентация 1">
      <a:majorFont>
        <a:latin typeface="Verdana"/>
        <a:ea typeface=""/>
        <a:cs typeface="Arial"/>
      </a:majorFont>
      <a:minorFont>
        <a:latin typeface="Verdana"/>
        <a:ea typeface=""/>
        <a:cs typeface="Arial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Шаблон слайдов лекций СПбГПУ</Template>
  <TotalTime>1644</TotalTime>
  <Words>655</Words>
  <Application>Microsoft Office PowerPoint</Application>
  <PresentationFormat>Экран (4:3)</PresentationFormat>
  <Paragraphs>91</Paragraphs>
  <Slides>10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2</vt:i4>
      </vt:variant>
      <vt:variant>
        <vt:lpstr>Заголовки слайдов</vt:lpstr>
      </vt:variant>
      <vt:variant>
        <vt:i4>10</vt:i4>
      </vt:variant>
    </vt:vector>
  </HeadingPairs>
  <TitlesOfParts>
    <vt:vector size="17" baseType="lpstr">
      <vt:lpstr>Arial</vt:lpstr>
      <vt:lpstr>Cambria Math</vt:lpstr>
      <vt:lpstr>Times New Roman</vt:lpstr>
      <vt:lpstr>Verdana</vt:lpstr>
      <vt:lpstr>Шаблон слайдов лекций СПбГПУ</vt:lpstr>
      <vt:lpstr>Формула</vt:lpstr>
      <vt:lpstr>Equation</vt:lpstr>
      <vt:lpstr>Презентация PowerPoint</vt:lpstr>
      <vt:lpstr>Определение многочлена</vt:lpstr>
      <vt:lpstr>Презентация PowerPoint</vt:lpstr>
      <vt:lpstr>Действия с многочленами</vt:lpstr>
      <vt:lpstr>Деление многочленов</vt:lpstr>
      <vt:lpstr>Деление с остатком</vt:lpstr>
      <vt:lpstr>Презентация PowerPoint</vt:lpstr>
      <vt:lpstr>Деление многочленов «уголком»</vt:lpstr>
      <vt:lpstr>Схема Горнера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Название дисциплины</dc:title>
  <dc:creator>Marina</dc:creator>
  <cp:lastModifiedBy>Marina Lagunova</cp:lastModifiedBy>
  <cp:revision>173</cp:revision>
  <dcterms:created xsi:type="dcterms:W3CDTF">2012-06-17T07:41:50Z</dcterms:created>
  <dcterms:modified xsi:type="dcterms:W3CDTF">2024-10-28T12:23:34Z</dcterms:modified>
</cp:coreProperties>
</file>