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F5E8"/>
    <a:srgbClr val="F0D5D0"/>
    <a:srgbClr val="5E5440"/>
    <a:srgbClr val="336699"/>
    <a:srgbClr val="FCF5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53" autoAdjust="0"/>
    <p:restoredTop sz="86441" autoAdjust="0"/>
  </p:normalViewPr>
  <p:slideViewPr>
    <p:cSldViewPr>
      <p:cViewPr varScale="1">
        <p:scale>
          <a:sx n="91" d="100"/>
          <a:sy n="91" d="100"/>
        </p:scale>
        <p:origin x="629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6B4F6C-BCC7-468E-A093-CD4D5FC1B9CF}" type="datetimeFigureOut">
              <a:rPr lang="ru-RU"/>
              <a:pPr>
                <a:defRPr/>
              </a:pPr>
              <a:t>31.10.2024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F0C588-8DA3-4A60-9AA4-EE67CBAF74E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46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3AAAF3-BD1B-4908-BED4-F973D6B853A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0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4800600"/>
            <a:ext cx="86416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825" y="332656"/>
            <a:ext cx="8641655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5367338"/>
            <a:ext cx="86416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 dirty="0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B0F1-217F-4977-92DE-757AE36E369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1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640"/>
            <a:ext cx="8641655" cy="93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3745111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125538"/>
            <a:ext cx="4752528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 dirty="0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56AF-612D-4E02-9CC8-605CF1CB734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9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260648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000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280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24428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 dirty="0"/>
              <a:t>Название дисциплины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FF09-5302-4900-B5E9-3CD0CC42C50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3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825" y="260649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125538"/>
            <a:ext cx="8641655" cy="45132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 dirty="0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625C-636E-4312-86E0-9E28EC9FC47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4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15" y="176734"/>
            <a:ext cx="8641655" cy="935509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125538"/>
            <a:ext cx="8641655" cy="503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 dirty="0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989B-B1FB-4A33-AB1D-28ACAE55823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3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65" y="5301208"/>
            <a:ext cx="8641655" cy="827807"/>
          </a:xfrm>
        </p:spPr>
        <p:txBody>
          <a:bodyPr anchor="t"/>
          <a:lstStyle>
            <a:lvl1pPr algn="ctr">
              <a:defRPr sz="2400" b="1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4" y="548680"/>
            <a:ext cx="8641655" cy="44644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 dirty="0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0FE5E-E9A9-4341-92CC-FD1ACB88CF8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5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916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28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 dirty="0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A788-5926-4DCA-A513-209AD823C35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0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4246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246563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 dirty="0"/>
              <a:t>Название дисциплины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2BF1-538C-4724-8200-6AA46B01C89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 dirty="0"/>
              <a:t>Название дисциплины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7C230-0695-411E-9456-B6815C24D22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8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 dirty="0"/>
              <a:t>Название дисциплины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801B-1A5F-4985-AF8C-725458A3890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8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20" y="332656"/>
            <a:ext cx="3214688" cy="792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332656"/>
            <a:ext cx="5317430" cy="57935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1268760"/>
            <a:ext cx="3169047" cy="48350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 dirty="0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EA5E-0E89-47BB-BDCC-BE5E93FACB9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5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6000">
              <a:schemeClr val="accent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381750"/>
            <a:ext cx="7993063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 dirty="0"/>
              <a:t>Название дисциплины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207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B0E698B-CA31-4E33-A9B4-A296BC297C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50825" y="-603250"/>
            <a:ext cx="8642350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1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МОЛЕКУЛЯРНАЯ ФИЗИКА И ТЕРМОДИНАМИКА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6.bin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7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12.bin"/><Relationship Id="rId16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image" Target="../media/image25.wmf"/><Relationship Id="rId21" Type="http://schemas.openxmlformats.org/officeDocument/2006/relationships/image" Target="../media/image34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2.wmf"/><Relationship Id="rId25" Type="http://schemas.openxmlformats.org/officeDocument/2006/relationships/image" Target="../media/image36.w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23" Type="http://schemas.openxmlformats.org/officeDocument/2006/relationships/image" Target="../media/image35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2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5.wmf"/><Relationship Id="rId3" Type="http://schemas.openxmlformats.org/officeDocument/2006/relationships/image" Target="../media/image47.wmf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0.bin"/><Relationship Id="rId2" Type="http://schemas.openxmlformats.org/officeDocument/2006/relationships/oleObject" Target="../embeddings/oleObject43.bin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8.png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6.bin"/><Relationship Id="rId3" Type="http://schemas.openxmlformats.org/officeDocument/2006/relationships/image" Target="../media/image59.wmf"/><Relationship Id="rId21" Type="http://schemas.openxmlformats.org/officeDocument/2006/relationships/image" Target="../media/image68.wmf"/><Relationship Id="rId34" Type="http://schemas.openxmlformats.org/officeDocument/2006/relationships/oleObject" Target="../embeddings/oleObject70.bin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6.wmf"/><Relationship Id="rId25" Type="http://schemas.openxmlformats.org/officeDocument/2006/relationships/image" Target="../media/image70.wmf"/><Relationship Id="rId33" Type="http://schemas.openxmlformats.org/officeDocument/2006/relationships/image" Target="../media/image74.wmf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29" Type="http://schemas.openxmlformats.org/officeDocument/2006/relationships/image" Target="../media/image7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65.bin"/><Relationship Id="rId32" Type="http://schemas.openxmlformats.org/officeDocument/2006/relationships/oleObject" Target="../embeddings/oleObject69.bin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28" Type="http://schemas.openxmlformats.org/officeDocument/2006/relationships/oleObject" Target="../embeddings/oleObject67.bin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7.wmf"/><Relationship Id="rId31" Type="http://schemas.openxmlformats.org/officeDocument/2006/relationships/image" Target="../media/image73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Relationship Id="rId27" Type="http://schemas.openxmlformats.org/officeDocument/2006/relationships/image" Target="../media/image71.wmf"/><Relationship Id="rId30" Type="http://schemas.openxmlformats.org/officeDocument/2006/relationships/oleObject" Target="../embeddings/oleObject68.bin"/><Relationship Id="rId35" Type="http://schemas.openxmlformats.org/officeDocument/2006/relationships/image" Target="../media/image75.wmf"/><Relationship Id="rId8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1006" y="620688"/>
            <a:ext cx="828092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dirty="0"/>
              <a:t>Рациональные дроби. Разложение правильной рациональной дроби в сумму простейших дробей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-43307" y="6309320"/>
            <a:ext cx="9036496" cy="476672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6. Комплексные числа и многочлены. </a:t>
            </a:r>
          </a:p>
          <a:p>
            <a:pPr>
              <a:defRPr/>
            </a:pPr>
            <a:r>
              <a:rPr lang="ru-RU" sz="1600" dirty="0"/>
              <a:t>Рациональные дроби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418" y="404664"/>
            <a:ext cx="13211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 5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35696" y="373306"/>
            <a:ext cx="7200800" cy="8954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Не находя коэффициентов разложения, представить рациональную дробь в виде суммы простейших.</a:t>
            </a:r>
            <a:endParaRPr lang="ru-RU" dirty="0">
              <a:latin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947603"/>
              </p:ext>
            </p:extLst>
          </p:nvPr>
        </p:nvGraphicFramePr>
        <p:xfrm>
          <a:off x="1498600" y="1389063"/>
          <a:ext cx="60420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098520" imgH="482400" progId="Equation.3">
                  <p:embed/>
                </p:oleObj>
              </mc:Choice>
              <mc:Fallback>
                <p:oleObj name="Формула" r:id="rId2" imgW="3098520" imgH="4824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389063"/>
                        <a:ext cx="604202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Равнобедренный треугольник 9"/>
          <p:cNvSpPr/>
          <p:nvPr/>
        </p:nvSpPr>
        <p:spPr>
          <a:xfrm rot="5400000">
            <a:off x="89664" y="2720849"/>
            <a:ext cx="334117" cy="2880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7524328" y="1556792"/>
            <a:ext cx="364202" cy="461665"/>
            <a:chOff x="5724128" y="2996952"/>
            <a:chExt cx="364202" cy="461665"/>
          </a:xfrm>
        </p:grpSpPr>
        <p:sp>
          <p:nvSpPr>
            <p:cNvPr id="11" name="Овал 10"/>
            <p:cNvSpPr/>
            <p:nvPr/>
          </p:nvSpPr>
          <p:spPr>
            <a:xfrm>
              <a:off x="5724128" y="306896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4128" y="2996952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=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93652" y="2835247"/>
            <a:ext cx="364202" cy="461665"/>
            <a:chOff x="5724128" y="2996952"/>
            <a:chExt cx="364202" cy="461665"/>
          </a:xfrm>
        </p:grpSpPr>
        <p:sp>
          <p:nvSpPr>
            <p:cNvPr id="17" name="Овал 16"/>
            <p:cNvSpPr/>
            <p:nvPr/>
          </p:nvSpPr>
          <p:spPr>
            <a:xfrm>
              <a:off x="5724128" y="306896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24128" y="2996952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=</a:t>
              </a:r>
            </a:p>
          </p:txBody>
        </p:sp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50041"/>
              </p:ext>
            </p:extLst>
          </p:nvPr>
        </p:nvGraphicFramePr>
        <p:xfrm>
          <a:off x="936625" y="2613025"/>
          <a:ext cx="17986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38080" imgH="393480" progId="Equation.3">
                  <p:embed/>
                </p:oleObj>
              </mc:Choice>
              <mc:Fallback>
                <p:oleObj name="Формула" r:id="rId4" imgW="8380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2613025"/>
                        <a:ext cx="17986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773168"/>
              </p:ext>
            </p:extLst>
          </p:nvPr>
        </p:nvGraphicFramePr>
        <p:xfrm>
          <a:off x="2699792" y="2572343"/>
          <a:ext cx="22891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066680" imgH="431640" progId="Equation.3">
                  <p:embed/>
                </p:oleObj>
              </mc:Choice>
              <mc:Fallback>
                <p:oleObj name="Формула" r:id="rId6" imgW="1066680" imgH="431640" progId="Equation.3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572343"/>
                        <a:ext cx="22891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242445"/>
              </p:ext>
            </p:extLst>
          </p:nvPr>
        </p:nvGraphicFramePr>
        <p:xfrm>
          <a:off x="5004048" y="2612824"/>
          <a:ext cx="1009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69800" imgH="393480" progId="Equation.3">
                  <p:embed/>
                </p:oleObj>
              </mc:Choice>
              <mc:Fallback>
                <p:oleObj name="Формула" r:id="rId8" imgW="469800" imgH="393480" progId="Equation.3">
                  <p:embed/>
                  <p:pic>
                    <p:nvPicPr>
                      <p:cNvPr id="0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612824"/>
                        <a:ext cx="10096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32658"/>
              </p:ext>
            </p:extLst>
          </p:nvPr>
        </p:nvGraphicFramePr>
        <p:xfrm>
          <a:off x="6012160" y="2612824"/>
          <a:ext cx="21288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990360" imgH="393480" progId="Equation.3">
                  <p:embed/>
                </p:oleObj>
              </mc:Choice>
              <mc:Fallback>
                <p:oleObj name="Формула" r:id="rId10" imgW="990360" imgH="393480" progId="Equation.3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612824"/>
                        <a:ext cx="21288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346057"/>
              </p:ext>
            </p:extLst>
          </p:nvPr>
        </p:nvGraphicFramePr>
        <p:xfrm>
          <a:off x="350435" y="3573016"/>
          <a:ext cx="81057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3771720" imgH="457200" progId="Equation.3">
                  <p:embed/>
                </p:oleObj>
              </mc:Choice>
              <mc:Fallback>
                <p:oleObj name="Формула" r:id="rId12" imgW="3771720" imgH="457200" progId="Equation.3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435" y="3573016"/>
                        <a:ext cx="810577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660990"/>
              </p:ext>
            </p:extLst>
          </p:nvPr>
        </p:nvGraphicFramePr>
        <p:xfrm>
          <a:off x="2112963" y="4724400"/>
          <a:ext cx="4394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2044440" imgH="457200" progId="Equation.3">
                  <p:embed/>
                </p:oleObj>
              </mc:Choice>
              <mc:Fallback>
                <p:oleObj name="Формула" r:id="rId14" imgW="2044440" imgH="457200" progId="Equation.3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4724400"/>
                        <a:ext cx="43942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Равнобедренный треугольник 25"/>
          <p:cNvSpPr/>
          <p:nvPr/>
        </p:nvSpPr>
        <p:spPr>
          <a:xfrm rot="16200000">
            <a:off x="6781206" y="5036218"/>
            <a:ext cx="334117" cy="2880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 animBg="1"/>
      <p:bldP spid="10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707D8B-F4CF-5828-E038-252F9F9939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EFBB6D-16C3-5943-DEB4-0F32D380B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0" r="3764" b="22700"/>
          <a:stretch/>
        </p:blipFill>
        <p:spPr>
          <a:xfrm>
            <a:off x="727618" y="116632"/>
            <a:ext cx="8269328" cy="5899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96EE0-6F95-2A51-9F09-9EB2FAACEF3F}"/>
              </a:ext>
            </a:extLst>
          </p:cNvPr>
          <p:cNvSpPr txBox="1"/>
          <p:nvPr/>
        </p:nvSpPr>
        <p:spPr>
          <a:xfrm>
            <a:off x="5004048" y="4869160"/>
            <a:ext cx="3731021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>
                <a:latin typeface="Old English Text MT" panose="03040902040508030806" pitchFamily="66" charset="0"/>
              </a:rPr>
              <a:t>Trick or treat?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17752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172" y="29546"/>
            <a:ext cx="8641655" cy="663150"/>
          </a:xfrm>
        </p:spPr>
        <p:txBody>
          <a:bodyPr/>
          <a:lstStyle/>
          <a:p>
            <a:r>
              <a:rPr lang="ru-RU" dirty="0"/>
              <a:t>Рациональные дроби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6309320"/>
            <a:ext cx="9036496" cy="476672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6. Комплексные числа и многочлены. </a:t>
            </a:r>
          </a:p>
          <a:p>
            <a:pPr>
              <a:defRPr/>
            </a:pPr>
            <a:r>
              <a:rPr lang="ru-RU" sz="1600" dirty="0"/>
              <a:t>Рациональные дроби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41277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251520" y="620688"/>
            <a:ext cx="8784976" cy="1512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Пусть есть 2 многочлена с вещественными коэффициентами: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…+ a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deg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+b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+b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…+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 ≥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 algn="just"/>
            <a:endParaRPr lang="ru-RU" dirty="0">
              <a:latin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0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2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2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" name="Rectangle 2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3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51520" y="2295398"/>
            <a:ext cx="4248472" cy="3415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Рациональная дробь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– выражение вида: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800" dirty="0">
              <a:latin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124576"/>
              </p:ext>
            </p:extLst>
          </p:nvPr>
        </p:nvGraphicFramePr>
        <p:xfrm>
          <a:off x="1757965" y="2788028"/>
          <a:ext cx="1543844" cy="792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482400" progId="Equation.DSMT4">
                  <p:embed/>
                </p:oleObj>
              </mc:Choice>
              <mc:Fallback>
                <p:oleObj name="Equation" r:id="rId2" imgW="927000" imgH="482400" progId="Equation.DSMT4">
                  <p:embed/>
                  <p:pic>
                    <p:nvPicPr>
                      <p:cNvPr id="0" name="Object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965" y="2788028"/>
                        <a:ext cx="1543844" cy="792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51172" y="2920535"/>
            <a:ext cx="1440160" cy="4320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Функция </a:t>
            </a:r>
            <a:endParaRPr lang="ru-RU" dirty="0">
              <a:latin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30715"/>
              </p:ext>
            </p:extLst>
          </p:nvPr>
        </p:nvGraphicFramePr>
        <p:xfrm>
          <a:off x="4536751" y="2194128"/>
          <a:ext cx="663908" cy="69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482400" progId="Equation.DSMT4">
                  <p:embed/>
                </p:oleObj>
              </mc:Choice>
              <mc:Fallback>
                <p:oleObj name="Equation" r:id="rId4" imgW="457200" imgH="482400" progId="Equation.DSMT4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751" y="2194128"/>
                        <a:ext cx="663908" cy="691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15693" y="3570857"/>
            <a:ext cx="7324459" cy="9361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 algn="just">
              <a:buFont typeface="Wingdings" pitchFamily="2" charset="2"/>
              <a:buChar char="Ø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 дробь называется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правильной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≥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 дробь называется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неправильной 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3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09503"/>
              </p:ext>
            </p:extLst>
          </p:nvPr>
        </p:nvGraphicFramePr>
        <p:xfrm>
          <a:off x="2483768" y="5209343"/>
          <a:ext cx="2670772" cy="101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790640" imgH="685800" progId="Equation.3">
                  <p:embed/>
                </p:oleObj>
              </mc:Choice>
              <mc:Fallback>
                <p:oleObj name="Формула" r:id="rId6" imgW="1790640" imgH="685800" progId="Equation.3">
                  <p:embed/>
                  <p:pic>
                    <p:nvPicPr>
                      <p:cNvPr id="0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209343"/>
                        <a:ext cx="2670772" cy="1014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F0BD33B6-C7C9-4416-9870-5E675FBE7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871940"/>
              </p:ext>
            </p:extLst>
          </p:nvPr>
        </p:nvGraphicFramePr>
        <p:xfrm>
          <a:off x="234300" y="4608510"/>
          <a:ext cx="6135018" cy="69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760" imgH="482400" progId="Equation.DSMT4">
                  <p:embed/>
                </p:oleObj>
              </mc:Choice>
              <mc:Fallback>
                <p:oleObj name="Equation" r:id="rId8" imgW="4190760" imgH="482400" progId="Equation.DSMT4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00" y="4608510"/>
                        <a:ext cx="6135018" cy="699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8CEBC9-A83C-46F8-BDA9-07A3224114E1}"/>
              </a:ext>
            </a:extLst>
          </p:cNvPr>
          <p:cNvSpPr txBox="1"/>
          <p:nvPr/>
        </p:nvSpPr>
        <p:spPr>
          <a:xfrm>
            <a:off x="3310874" y="2962688"/>
            <a:ext cx="345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дробно-рациональная функция  </a:t>
            </a:r>
            <a:endParaRPr lang="ru-R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1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3" dur="8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4" dur="8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8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 animBg="1"/>
      <p:bldP spid="25" grpId="0" build="p" animBg="1"/>
      <p:bldP spid="28" grpId="0" build="p" animBg="1"/>
      <p:bldP spid="31" grpId="0" build="p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Простейшие правильные дроби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40024" y="105273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537426"/>
              </p:ext>
            </p:extLst>
          </p:nvPr>
        </p:nvGraphicFramePr>
        <p:xfrm>
          <a:off x="1363663" y="971550"/>
          <a:ext cx="108585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457200" progId="Equation.DSMT4">
                  <p:embed/>
                </p:oleObj>
              </mc:Choice>
              <mc:Fallback>
                <p:oleObj name="Equation" r:id="rId2" imgW="41904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971550"/>
                        <a:ext cx="1085850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247116"/>
              </p:ext>
            </p:extLst>
          </p:nvPr>
        </p:nvGraphicFramePr>
        <p:xfrm>
          <a:off x="2770188" y="1223963"/>
          <a:ext cx="16478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228600" progId="Equation.DSMT4">
                  <p:embed/>
                </p:oleObj>
              </mc:Choice>
              <mc:Fallback>
                <p:oleObj name="Equation" r:id="rId4" imgW="6346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1223963"/>
                        <a:ext cx="164782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4323" y="2129780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II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279278"/>
              </p:ext>
            </p:extLst>
          </p:nvPr>
        </p:nvGraphicFramePr>
        <p:xfrm>
          <a:off x="1275197" y="2101940"/>
          <a:ext cx="1262781" cy="105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680" imgH="533160" progId="Equation.DSMT4">
                  <p:embed/>
                </p:oleObj>
              </mc:Choice>
              <mc:Fallback>
                <p:oleObj name="Equation" r:id="rId6" imgW="6346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197" y="2101940"/>
                        <a:ext cx="1262781" cy="1051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009078"/>
              </p:ext>
            </p:extLst>
          </p:nvPr>
        </p:nvGraphicFramePr>
        <p:xfrm>
          <a:off x="3419872" y="2331889"/>
          <a:ext cx="20431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203040" progId="Equation.DSMT4">
                  <p:embed/>
                </p:oleObj>
              </mc:Choice>
              <mc:Fallback>
                <p:oleObj name="Equation" r:id="rId8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331889"/>
                        <a:ext cx="2043112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5135" y="3277465"/>
            <a:ext cx="819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III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88503"/>
              </p:ext>
            </p:extLst>
          </p:nvPr>
        </p:nvGraphicFramePr>
        <p:xfrm>
          <a:off x="1280388" y="3224053"/>
          <a:ext cx="190817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736560" imgH="419040" progId="Equation.3">
                  <p:embed/>
                </p:oleObj>
              </mc:Choice>
              <mc:Fallback>
                <p:oleObj name="Формула" r:id="rId10" imgW="736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388" y="3224053"/>
                        <a:ext cx="1908175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458869"/>
              </p:ext>
            </p:extLst>
          </p:nvPr>
        </p:nvGraphicFramePr>
        <p:xfrm>
          <a:off x="3671190" y="3155723"/>
          <a:ext cx="263366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015920" imgH="457200" progId="Equation.3">
                  <p:embed/>
                </p:oleObj>
              </mc:Choice>
              <mc:Fallback>
                <p:oleObj name="Формула" r:id="rId12" imgW="1015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190" y="3155723"/>
                        <a:ext cx="2633662" cy="11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74833" y="4653136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IV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355372"/>
              </p:ext>
            </p:extLst>
          </p:nvPr>
        </p:nvGraphicFramePr>
        <p:xfrm>
          <a:off x="1200700" y="4526632"/>
          <a:ext cx="23034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888840" imgH="457200" progId="Equation.3">
                  <p:embed/>
                </p:oleObj>
              </mc:Choice>
              <mc:Fallback>
                <p:oleObj name="Формула" r:id="rId14" imgW="888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700" y="4526632"/>
                        <a:ext cx="2303462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6309320"/>
            <a:ext cx="9036496" cy="476672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6. Комплексные числа и многочлены. </a:t>
            </a:r>
          </a:p>
          <a:p>
            <a:pPr>
              <a:defRPr/>
            </a:pPr>
            <a:r>
              <a:rPr lang="ru-RU" sz="1600" dirty="0"/>
              <a:t>Рациональные дроби</a:t>
            </a:r>
          </a:p>
        </p:txBody>
      </p:sp>
    </p:spTree>
    <p:extLst>
      <p:ext uri="{BB962C8B-B14F-4D97-AF65-F5344CB8AC3E}">
        <p14:creationId xmlns:p14="http://schemas.microsoft.com/office/powerpoint/2010/main" val="17038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i="1" dirty="0"/>
              <a:t>Разложение правильной рациональной дроби в сумму простейших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6309320"/>
            <a:ext cx="9036496" cy="476672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6. Комплексные числа и многочлены. </a:t>
            </a:r>
          </a:p>
          <a:p>
            <a:pPr>
              <a:defRPr/>
            </a:pPr>
            <a:r>
              <a:rPr lang="ru-RU" sz="1600" dirty="0"/>
              <a:t>Рациональные дроби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048" y="1268760"/>
            <a:ext cx="8424936" cy="1512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Всякую правильную рациональную дробь можно представить в виде конечной суммы простейших дробей, причем это разложение единственно с точностью до перестановки слагаемых.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048" y="908720"/>
            <a:ext cx="1424108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Теорема</a:t>
            </a:r>
          </a:p>
        </p:txBody>
      </p:sp>
      <p:pic>
        <p:nvPicPr>
          <p:cNvPr id="25602" name="Picture 2" descr="http://referat.ru/cache/referats/23994/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149"/>
            <a:ext cx="6264696" cy="1689604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9953" y="4816685"/>
            <a:ext cx="9036496" cy="14056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этой сумме в самом общем случае участвуют все виды простейших дробей, общий знаменатель которых равен многочлену в знаменателе исходной дроби.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Коэффициенты простейших дробей находятся методом неопределенных коэффициентов.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E41D3-BEA2-666E-9C4F-A9D42F1F93E8}"/>
              </a:ext>
            </a:extLst>
          </p:cNvPr>
          <p:cNvSpPr txBox="1"/>
          <p:nvPr/>
        </p:nvSpPr>
        <p:spPr>
          <a:xfrm>
            <a:off x="1403648" y="2780928"/>
            <a:ext cx="6264696" cy="2215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5400" b="1" i="0" dirty="0">
              <a:solidFill>
                <a:srgbClr val="FF0000"/>
              </a:solidFill>
              <a:effectLst/>
              <a:latin typeface="Rockwell Extra Bold" panose="02060903040505020403" pitchFamily="18" charset="0"/>
            </a:endParaRPr>
          </a:p>
          <a:p>
            <a:pPr algn="ctr"/>
            <a:r>
              <a:rPr lang="en-US" sz="4400" b="1" i="0" dirty="0">
                <a:solidFill>
                  <a:srgbClr val="FF0000"/>
                </a:solidFill>
                <a:effectLst/>
                <a:latin typeface="Matura MT Script Capitals" panose="03020802060602070202" pitchFamily="66" charset="0"/>
              </a:rPr>
              <a:t>One’s blood froze</a:t>
            </a:r>
          </a:p>
          <a:p>
            <a:endParaRPr lang="ru-RU" sz="4000" dirty="0"/>
          </a:p>
        </p:txBody>
      </p:sp>
      <p:sp>
        <p:nvSpPr>
          <p:cNvPr id="4" name="AutoShape 2" descr="Вся правда о летучих мышах-вампирах - BBC News Русская служба">
            <a:extLst>
              <a:ext uri="{FF2B5EF4-FFF2-40B4-BE49-F238E27FC236}">
                <a16:creationId xmlns:a16="http://schemas.microsoft.com/office/drawing/2014/main" id="{D7B70595-D460-6DF1-C798-1C4A3A2373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Где обитают летучие мыши в Якутии и чем они опасны, рассказал ученый — ЯСИА">
            <a:extLst>
              <a:ext uri="{FF2B5EF4-FFF2-40B4-BE49-F238E27FC236}">
                <a16:creationId xmlns:a16="http://schemas.microsoft.com/office/drawing/2014/main" id="{C77E1083-261F-38F0-EEB7-51C3B2F6A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276487"/>
            <a:ext cx="8892480" cy="59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41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56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uiExpand="1" build="p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Примеры разложения в сумму простейших дробей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6309320"/>
            <a:ext cx="9036496" cy="476672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6. Комплексные числа и многочлены. </a:t>
            </a:r>
          </a:p>
          <a:p>
            <a:pPr>
              <a:defRPr/>
            </a:pPr>
            <a:r>
              <a:rPr lang="ru-RU" sz="1600" dirty="0"/>
              <a:t>Рациональные дроби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1219470"/>
            <a:ext cx="121539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219470"/>
            <a:ext cx="5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Представить в виде суммы простейших дробей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78399"/>
              </p:ext>
            </p:extLst>
          </p:nvPr>
        </p:nvGraphicFramePr>
        <p:xfrm>
          <a:off x="6732240" y="1023623"/>
          <a:ext cx="798148" cy="76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06048" imgH="393359" progId="Equation.3">
                  <p:embed/>
                </p:oleObj>
              </mc:Choice>
              <mc:Fallback>
                <p:oleObj name="Формула" r:id="rId2" imgW="406048" imgH="39335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023623"/>
                        <a:ext cx="798148" cy="76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Равнобедренный треугольник 12"/>
          <p:cNvSpPr/>
          <p:nvPr/>
        </p:nvSpPr>
        <p:spPr>
          <a:xfrm rot="5400000">
            <a:off x="323527" y="2083891"/>
            <a:ext cx="334117" cy="2880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526681"/>
              </p:ext>
            </p:extLst>
          </p:nvPr>
        </p:nvGraphicFramePr>
        <p:xfrm>
          <a:off x="899592" y="1823094"/>
          <a:ext cx="2568576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307880" imgH="419040" progId="Equation.3">
                  <p:embed/>
                </p:oleObj>
              </mc:Choice>
              <mc:Fallback>
                <p:oleObj name="Формула" r:id="rId4" imgW="1307880" imgH="41904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23094"/>
                        <a:ext cx="2568576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359651"/>
              </p:ext>
            </p:extLst>
          </p:nvPr>
        </p:nvGraphicFramePr>
        <p:xfrm>
          <a:off x="3491880" y="1847701"/>
          <a:ext cx="17208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876240" imgH="393480" progId="Equation.3">
                  <p:embed/>
                </p:oleObj>
              </mc:Choice>
              <mc:Fallback>
                <p:oleObj name="Формула" r:id="rId6" imgW="876240" imgH="39348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847701"/>
                        <a:ext cx="172085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553933"/>
              </p:ext>
            </p:extLst>
          </p:nvPr>
        </p:nvGraphicFramePr>
        <p:xfrm>
          <a:off x="5220072" y="1823094"/>
          <a:ext cx="24939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269720" imgH="419040" progId="Equation.3">
                  <p:embed/>
                </p:oleObj>
              </mc:Choice>
              <mc:Fallback>
                <p:oleObj name="Формула" r:id="rId8" imgW="1269720" imgH="41904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823094"/>
                        <a:ext cx="24939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707140"/>
              </p:ext>
            </p:extLst>
          </p:nvPr>
        </p:nvGraphicFramePr>
        <p:xfrm>
          <a:off x="1187624" y="2852936"/>
          <a:ext cx="25939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320480" imgH="203040" progId="Equation.3">
                  <p:embed/>
                </p:oleObj>
              </mc:Choice>
              <mc:Fallback>
                <p:oleObj name="Формула" r:id="rId10" imgW="1320480" imgH="203040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852936"/>
                        <a:ext cx="25939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6569" y="3501008"/>
            <a:ext cx="127310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39109"/>
              </p:ext>
            </p:extLst>
          </p:nvPr>
        </p:nvGraphicFramePr>
        <p:xfrm>
          <a:off x="1907704" y="3465011"/>
          <a:ext cx="58118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958840" imgH="228600" progId="Equation.3">
                  <p:embed/>
                </p:oleObj>
              </mc:Choice>
              <mc:Fallback>
                <p:oleObj name="Формула" r:id="rId12" imgW="2958840" imgH="22860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465011"/>
                        <a:ext cx="58118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895840"/>
              </p:ext>
            </p:extLst>
          </p:nvPr>
        </p:nvGraphicFramePr>
        <p:xfrm>
          <a:off x="1907704" y="3870340"/>
          <a:ext cx="35671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815840" imgH="228600" progId="Equation.3">
                  <p:embed/>
                </p:oleObj>
              </mc:Choice>
              <mc:Fallback>
                <p:oleObj name="Формула" r:id="rId14" imgW="1815840" imgH="228600" progId="Equation.3">
                  <p:embed/>
                  <p:pic>
                    <p:nvPicPr>
                      <p:cNvPr id="0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870340"/>
                        <a:ext cx="35671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33586" y="4299863"/>
            <a:ext cx="127310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</a:t>
            </a: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071501"/>
              </p:ext>
            </p:extLst>
          </p:nvPr>
        </p:nvGraphicFramePr>
        <p:xfrm>
          <a:off x="1980726" y="4299863"/>
          <a:ext cx="28178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434960" imgH="482400" progId="Equation.3">
                  <p:embed/>
                </p:oleObj>
              </mc:Choice>
              <mc:Fallback>
                <p:oleObj name="Формула" r:id="rId16" imgW="1434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726" y="4299863"/>
                        <a:ext cx="2817813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691522"/>
              </p:ext>
            </p:extLst>
          </p:nvPr>
        </p:nvGraphicFramePr>
        <p:xfrm>
          <a:off x="4716016" y="5373216"/>
          <a:ext cx="24701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257120" imgH="406080" progId="Equation.3">
                  <p:embed/>
                </p:oleObj>
              </mc:Choice>
              <mc:Fallback>
                <p:oleObj name="Формула" r:id="rId18" imgW="1257120" imgH="40608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373216"/>
                        <a:ext cx="24701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Равнобедренный треугольник 24"/>
          <p:cNvSpPr/>
          <p:nvPr/>
        </p:nvSpPr>
        <p:spPr>
          <a:xfrm rot="16200000">
            <a:off x="7357270" y="5684291"/>
            <a:ext cx="334117" cy="2880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6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  <p:bldP spid="18" grpId="0" animBg="1"/>
      <p:bldP spid="21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543" y="332656"/>
            <a:ext cx="13211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75655" y="343029"/>
            <a:ext cx="5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Представить в виде суммы простейших дробей 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59094"/>
              </p:ext>
            </p:extLst>
          </p:nvPr>
        </p:nvGraphicFramePr>
        <p:xfrm>
          <a:off x="6672263" y="85725"/>
          <a:ext cx="22209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30040" imgH="457200" progId="Equation.3">
                  <p:embed/>
                </p:oleObj>
              </mc:Choice>
              <mc:Fallback>
                <p:oleObj name="Формула" r:id="rId2" imgW="1130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85725"/>
                        <a:ext cx="222091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Равнобедренный треугольник 8"/>
          <p:cNvSpPr/>
          <p:nvPr/>
        </p:nvSpPr>
        <p:spPr>
          <a:xfrm rot="5400000">
            <a:off x="79764" y="1291802"/>
            <a:ext cx="334117" cy="2880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07372"/>
              </p:ext>
            </p:extLst>
          </p:nvPr>
        </p:nvGraphicFramePr>
        <p:xfrm>
          <a:off x="511175" y="993775"/>
          <a:ext cx="5815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958840" imgH="457200" progId="Equation.3">
                  <p:embed/>
                </p:oleObj>
              </mc:Choice>
              <mc:Fallback>
                <p:oleObj name="Формула" r:id="rId4" imgW="2958840" imgH="45720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993775"/>
                        <a:ext cx="5815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143310"/>
              </p:ext>
            </p:extLst>
          </p:nvPr>
        </p:nvGraphicFramePr>
        <p:xfrm>
          <a:off x="406661" y="1916832"/>
          <a:ext cx="63150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3213000" imgH="469800" progId="Equation.3">
                  <p:embed/>
                </p:oleObj>
              </mc:Choice>
              <mc:Fallback>
                <p:oleObj name="Формула" r:id="rId6" imgW="3213000" imgH="46980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61" y="1916832"/>
                        <a:ext cx="63150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0978"/>
              </p:ext>
            </p:extLst>
          </p:nvPr>
        </p:nvGraphicFramePr>
        <p:xfrm>
          <a:off x="258763" y="2852738"/>
          <a:ext cx="84137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279680" imgH="241200" progId="Equation.3">
                  <p:embed/>
                </p:oleObj>
              </mc:Choice>
              <mc:Fallback>
                <p:oleObj name="Формула" r:id="rId8" imgW="4279680" imgH="2412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2852738"/>
                        <a:ext cx="84137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234801"/>
              </p:ext>
            </p:extLst>
          </p:nvPr>
        </p:nvGraphicFramePr>
        <p:xfrm>
          <a:off x="246822" y="3501008"/>
          <a:ext cx="45434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311200" imgH="203040" progId="Equation.3">
                  <p:embed/>
                </p:oleObj>
              </mc:Choice>
              <mc:Fallback>
                <p:oleObj name="Формула" r:id="rId10" imgW="2311200" imgH="20304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22" y="3501008"/>
                        <a:ext cx="45434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Группа 17"/>
          <p:cNvGrpSpPr/>
          <p:nvPr/>
        </p:nvGrpSpPr>
        <p:grpSpPr>
          <a:xfrm>
            <a:off x="5364088" y="2492896"/>
            <a:ext cx="1224136" cy="504056"/>
            <a:chOff x="5508104" y="2348880"/>
            <a:chExt cx="1224136" cy="504056"/>
          </a:xfrm>
        </p:grpSpPr>
        <p:graphicFrame>
          <p:nvGraphicFramePr>
            <p:cNvPr id="16" name="Объект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7547739"/>
                </p:ext>
              </p:extLst>
            </p:nvPr>
          </p:nvGraphicFramePr>
          <p:xfrm>
            <a:off x="5573731" y="2438878"/>
            <a:ext cx="1092882" cy="324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2" imgW="672840" imgH="203040" progId="Equation.3">
                    <p:embed/>
                  </p:oleObj>
                </mc:Choice>
                <mc:Fallback>
                  <p:oleObj name="Формула" r:id="rId12" imgW="672840" imgH="203040" progId="Equation.3">
                    <p:embed/>
                    <p:pic>
                      <p:nvPicPr>
                        <p:cNvPr id="0" name="Объект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3731" y="2438878"/>
                          <a:ext cx="1092882" cy="3240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Овальная выноска 16"/>
            <p:cNvSpPr/>
            <p:nvPr/>
          </p:nvSpPr>
          <p:spPr>
            <a:xfrm>
              <a:off x="5508104" y="2348880"/>
              <a:ext cx="1224136" cy="504056"/>
            </a:xfrm>
            <a:prstGeom prst="wedgeEllipseCallout">
              <a:avLst/>
            </a:prstGeom>
            <a:solidFill>
              <a:schemeClr val="accent2">
                <a:lumMod val="75000"/>
                <a:alpha val="43137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045830"/>
              </p:ext>
            </p:extLst>
          </p:nvPr>
        </p:nvGraphicFramePr>
        <p:xfrm>
          <a:off x="218627" y="4149080"/>
          <a:ext cx="755458" cy="196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355320" imgH="914400" progId="Equation.3">
                  <p:embed/>
                </p:oleObj>
              </mc:Choice>
              <mc:Fallback>
                <p:oleObj name="Формула" r:id="rId14" imgW="355320" imgH="914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27" y="4149080"/>
                        <a:ext cx="755458" cy="19600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263928"/>
              </p:ext>
            </p:extLst>
          </p:nvPr>
        </p:nvGraphicFramePr>
        <p:xfrm>
          <a:off x="872404" y="4221088"/>
          <a:ext cx="1206501" cy="35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621760" imgH="177646" progId="Equation.3">
                  <p:embed/>
                </p:oleObj>
              </mc:Choice>
              <mc:Fallback>
                <p:oleObj name="Формула" r:id="rId16" imgW="621760" imgH="17764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04" y="4221088"/>
                        <a:ext cx="1206501" cy="352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21992"/>
              </p:ext>
            </p:extLst>
          </p:nvPr>
        </p:nvGraphicFramePr>
        <p:xfrm>
          <a:off x="827584" y="4653136"/>
          <a:ext cx="1822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939600" imgH="177480" progId="Equation.3">
                  <p:embed/>
                </p:oleObj>
              </mc:Choice>
              <mc:Fallback>
                <p:oleObj name="Формула" r:id="rId18" imgW="939600" imgH="177480" progId="Equation.3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653136"/>
                        <a:ext cx="18224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13852"/>
              </p:ext>
            </p:extLst>
          </p:nvPr>
        </p:nvGraphicFramePr>
        <p:xfrm>
          <a:off x="755576" y="5157192"/>
          <a:ext cx="20193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041120" imgH="177480" progId="Equation.3">
                  <p:embed/>
                </p:oleObj>
              </mc:Choice>
              <mc:Fallback>
                <p:oleObj name="Формула" r:id="rId20" imgW="1041120" imgH="177480" progId="Equation.3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157192"/>
                        <a:ext cx="20193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719908"/>
              </p:ext>
            </p:extLst>
          </p:nvPr>
        </p:nvGraphicFramePr>
        <p:xfrm>
          <a:off x="827584" y="5661248"/>
          <a:ext cx="16748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863280" imgH="177480" progId="Equation.3">
                  <p:embed/>
                </p:oleObj>
              </mc:Choice>
              <mc:Fallback>
                <p:oleObj name="Формула" r:id="rId22" imgW="863280" imgH="177480" progId="Equation.3">
                  <p:embed/>
                  <p:pic>
                    <p:nvPicPr>
                      <p:cNvPr id="0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661248"/>
                        <a:ext cx="16748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156834"/>
              </p:ext>
            </p:extLst>
          </p:nvPr>
        </p:nvGraphicFramePr>
        <p:xfrm>
          <a:off x="3347864" y="4221088"/>
          <a:ext cx="1856154" cy="178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952500" imgH="914400" progId="Equation.3">
                  <p:embed/>
                </p:oleObj>
              </mc:Choice>
              <mc:Fallback>
                <p:oleObj name="Формула" r:id="rId24" imgW="952500" imgH="914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221088"/>
                        <a:ext cx="1856154" cy="1781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3491880" y="5157192"/>
            <a:ext cx="1728192" cy="3600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38864"/>
              </p:ext>
            </p:extLst>
          </p:nvPr>
        </p:nvGraphicFramePr>
        <p:xfrm>
          <a:off x="5749670" y="4461134"/>
          <a:ext cx="2171700" cy="139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1117600" imgH="711200" progId="Equation.3">
                  <p:embed/>
                </p:oleObj>
              </mc:Choice>
              <mc:Fallback>
                <p:oleObj name="Формула" r:id="rId26" imgW="1117600" imgH="711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670" y="4461134"/>
                        <a:ext cx="2171700" cy="13921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6309320"/>
            <a:ext cx="9036496" cy="476672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6. Комплексные числа и многочлены. </a:t>
            </a:r>
          </a:p>
          <a:p>
            <a:pPr>
              <a:defRPr/>
            </a:pPr>
            <a:r>
              <a:rPr lang="ru-RU" sz="1600" dirty="0"/>
              <a:t>Рациональные дроби</a:t>
            </a:r>
          </a:p>
        </p:txBody>
      </p:sp>
    </p:spTree>
    <p:extLst>
      <p:ext uri="{BB962C8B-B14F-4D97-AF65-F5344CB8AC3E}">
        <p14:creationId xmlns:p14="http://schemas.microsoft.com/office/powerpoint/2010/main" val="285204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6992"/>
              </p:ext>
            </p:extLst>
          </p:nvPr>
        </p:nvGraphicFramePr>
        <p:xfrm>
          <a:off x="404813" y="474663"/>
          <a:ext cx="2516187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295280" imgH="711000" progId="Equation.3">
                  <p:embed/>
                </p:oleObj>
              </mc:Choice>
              <mc:Fallback>
                <p:oleObj name="Формула" r:id="rId2" imgW="129528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474663"/>
                        <a:ext cx="2516187" cy="1392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6309320"/>
            <a:ext cx="9036496" cy="476672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6. Комплексные числа и многочлены. </a:t>
            </a:r>
          </a:p>
          <a:p>
            <a:pPr>
              <a:defRPr/>
            </a:pPr>
            <a:r>
              <a:rPr lang="ru-RU" sz="1600" dirty="0"/>
              <a:t>Рациональные дроби</a:t>
            </a: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273069"/>
              </p:ext>
            </p:extLst>
          </p:nvPr>
        </p:nvGraphicFramePr>
        <p:xfrm>
          <a:off x="3011488" y="476250"/>
          <a:ext cx="246697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69720" imgH="711000" progId="Equation.3">
                  <p:embed/>
                </p:oleObj>
              </mc:Choice>
              <mc:Fallback>
                <p:oleObj name="Формула" r:id="rId4" imgW="1269720" imgH="7110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476250"/>
                        <a:ext cx="2466975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883181"/>
              </p:ext>
            </p:extLst>
          </p:nvPr>
        </p:nvGraphicFramePr>
        <p:xfrm>
          <a:off x="5508104" y="476672"/>
          <a:ext cx="246697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269720" imgH="711000" progId="Equation.3">
                  <p:embed/>
                </p:oleObj>
              </mc:Choice>
              <mc:Fallback>
                <p:oleObj name="Формула" r:id="rId6" imgW="1269720" imgH="71100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76672"/>
                        <a:ext cx="2466975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293714"/>
              </p:ext>
            </p:extLst>
          </p:nvPr>
        </p:nvGraphicFramePr>
        <p:xfrm>
          <a:off x="322263" y="2060575"/>
          <a:ext cx="2614612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346040" imgH="711000" progId="Equation.3">
                  <p:embed/>
                </p:oleObj>
              </mc:Choice>
              <mc:Fallback>
                <p:oleObj name="Формула" r:id="rId8" imgW="1346040" imgH="7110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2060575"/>
                        <a:ext cx="2614612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422319"/>
              </p:ext>
            </p:extLst>
          </p:nvPr>
        </p:nvGraphicFramePr>
        <p:xfrm>
          <a:off x="2884488" y="2060575"/>
          <a:ext cx="224472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155600" imgH="711000" progId="Equation.3">
                  <p:embed/>
                </p:oleObj>
              </mc:Choice>
              <mc:Fallback>
                <p:oleObj name="Формула" r:id="rId10" imgW="1155600" imgH="71100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060575"/>
                        <a:ext cx="2244725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919999"/>
              </p:ext>
            </p:extLst>
          </p:nvPr>
        </p:nvGraphicFramePr>
        <p:xfrm>
          <a:off x="5210175" y="2133600"/>
          <a:ext cx="21209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091880" imgH="711000" progId="Equation.3">
                  <p:embed/>
                </p:oleObj>
              </mc:Choice>
              <mc:Fallback>
                <p:oleObj name="Формула" r:id="rId12" imgW="1091880" imgH="7110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2133600"/>
                        <a:ext cx="21209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10093"/>
              </p:ext>
            </p:extLst>
          </p:nvPr>
        </p:nvGraphicFramePr>
        <p:xfrm>
          <a:off x="323528" y="3501008"/>
          <a:ext cx="21209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091880" imgH="711000" progId="Equation.3">
                  <p:embed/>
                </p:oleObj>
              </mc:Choice>
              <mc:Fallback>
                <p:oleObj name="Формула" r:id="rId14" imgW="1091880" imgH="7110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501008"/>
                        <a:ext cx="21209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727946"/>
              </p:ext>
            </p:extLst>
          </p:nvPr>
        </p:nvGraphicFramePr>
        <p:xfrm>
          <a:off x="3563888" y="3501008"/>
          <a:ext cx="761025" cy="172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393529" imgH="888614" progId="Equation.3">
                  <p:embed/>
                </p:oleObj>
              </mc:Choice>
              <mc:Fallback>
                <p:oleObj name="Формула" r:id="rId16" imgW="393529" imgH="88861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501008"/>
                        <a:ext cx="761025" cy="17262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364054"/>
              </p:ext>
            </p:extLst>
          </p:nvPr>
        </p:nvGraphicFramePr>
        <p:xfrm>
          <a:off x="1495425" y="5373688"/>
          <a:ext cx="47656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2425680" imgH="457200" progId="Equation.3">
                  <p:embed/>
                </p:oleObj>
              </mc:Choice>
              <mc:Fallback>
                <p:oleObj name="Формула" r:id="rId18" imgW="2425680" imgH="45720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5373688"/>
                        <a:ext cx="47656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Равнобедренный треугольник 19"/>
          <p:cNvSpPr/>
          <p:nvPr/>
        </p:nvSpPr>
        <p:spPr>
          <a:xfrm rot="16200000">
            <a:off x="6421166" y="5684291"/>
            <a:ext cx="334117" cy="2880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69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862016" y="5229200"/>
            <a:ext cx="1261712" cy="360040"/>
          </a:xfrm>
          <a:prstGeom prst="rect">
            <a:avLst/>
          </a:prstGeom>
          <a:solidFill>
            <a:schemeClr val="accent6">
              <a:lumMod val="75000"/>
              <a:alpha val="4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862016" y="3789040"/>
            <a:ext cx="1261712" cy="360040"/>
          </a:xfrm>
          <a:prstGeom prst="rect">
            <a:avLst/>
          </a:prstGeom>
          <a:solidFill>
            <a:schemeClr val="accent6">
              <a:lumMod val="75000"/>
              <a:alpha val="4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1418" y="404664"/>
            <a:ext cx="13211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7562" y="404664"/>
            <a:ext cx="5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Представить в виде суммы простейших дробей 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066204"/>
              </p:ext>
            </p:extLst>
          </p:nvPr>
        </p:nvGraphicFramePr>
        <p:xfrm>
          <a:off x="6754146" y="208817"/>
          <a:ext cx="798148" cy="76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06080" imgH="393480" progId="Equation.3">
                  <p:embed/>
                </p:oleObj>
              </mc:Choice>
              <mc:Fallback>
                <p:oleObj name="Формула" r:id="rId2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146" y="208817"/>
                        <a:ext cx="798148" cy="76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6309320"/>
            <a:ext cx="9036496" cy="476672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6. Комплексные числа и многочлены. </a:t>
            </a:r>
          </a:p>
          <a:p>
            <a:pPr>
              <a:defRPr/>
            </a:pPr>
            <a:r>
              <a:rPr lang="ru-RU" sz="1600" dirty="0"/>
              <a:t>Рациональные дроби</a:t>
            </a:r>
          </a:p>
        </p:txBody>
      </p:sp>
      <p:sp>
        <p:nvSpPr>
          <p:cNvPr id="10" name="Равнобедренный треугольник 9"/>
          <p:cNvSpPr/>
          <p:nvPr/>
        </p:nvSpPr>
        <p:spPr>
          <a:xfrm rot="5400000">
            <a:off x="79764" y="1124743"/>
            <a:ext cx="334117" cy="2880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539552" y="908857"/>
                <a:ext cx="7964488" cy="488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+1−2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908857"/>
                <a:ext cx="7964488" cy="488950"/>
              </a:xfrm>
              <a:prstGeom prst="rect">
                <a:avLst/>
              </a:prstGeom>
              <a:blipFill>
                <a:blip r:embed="rId4"/>
                <a:stretch>
                  <a:fillRect b="-103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20308"/>
              </p:ext>
            </p:extLst>
          </p:nvPr>
        </p:nvGraphicFramePr>
        <p:xfrm>
          <a:off x="246822" y="1859930"/>
          <a:ext cx="45069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298600" imgH="431640" progId="Equation.3">
                  <p:embed/>
                </p:oleObj>
              </mc:Choice>
              <mc:Fallback>
                <p:oleObj name="Формула" r:id="rId5" imgW="2298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22" y="1859930"/>
                        <a:ext cx="4506913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152920"/>
              </p:ext>
            </p:extLst>
          </p:nvPr>
        </p:nvGraphicFramePr>
        <p:xfrm>
          <a:off x="4716598" y="1857020"/>
          <a:ext cx="358616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1828800" imgH="431640" progId="Equation.3">
                  <p:embed/>
                </p:oleObj>
              </mc:Choice>
              <mc:Fallback>
                <p:oleObj name="Формула" r:id="rId7" imgW="1828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598" y="1857020"/>
                        <a:ext cx="3586162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384340"/>
              </p:ext>
            </p:extLst>
          </p:nvPr>
        </p:nvGraphicFramePr>
        <p:xfrm>
          <a:off x="539552" y="2780928"/>
          <a:ext cx="5876926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2997000" imgH="241200" progId="Equation.3">
                  <p:embed/>
                </p:oleObj>
              </mc:Choice>
              <mc:Fallback>
                <p:oleObj name="Формула" r:id="rId9" imgW="2997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80928"/>
                        <a:ext cx="5876926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738831"/>
              </p:ext>
            </p:extLst>
          </p:nvPr>
        </p:nvGraphicFramePr>
        <p:xfrm>
          <a:off x="246822" y="3717032"/>
          <a:ext cx="75565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355320" imgH="914400" progId="Equation.3">
                  <p:embed/>
                </p:oleObj>
              </mc:Choice>
              <mc:Fallback>
                <p:oleObj name="Формула" r:id="rId11" imgW="355320" imgH="914400" progId="Equation.3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22" y="3717032"/>
                        <a:ext cx="755650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591706"/>
              </p:ext>
            </p:extLst>
          </p:nvPr>
        </p:nvGraphicFramePr>
        <p:xfrm>
          <a:off x="913014" y="3789040"/>
          <a:ext cx="12192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622080" imgH="177480" progId="Equation.3">
                  <p:embed/>
                </p:oleObj>
              </mc:Choice>
              <mc:Fallback>
                <p:oleObj name="Формула" r:id="rId13" imgW="622080" imgH="17748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014" y="3789040"/>
                        <a:ext cx="12192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007255"/>
              </p:ext>
            </p:extLst>
          </p:nvPr>
        </p:nvGraphicFramePr>
        <p:xfrm>
          <a:off x="862016" y="4221088"/>
          <a:ext cx="2886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5" imgW="1473120" imgH="215640" progId="Equation.3">
                  <p:embed/>
                </p:oleObj>
              </mc:Choice>
              <mc:Fallback>
                <p:oleObj name="Формула" r:id="rId15" imgW="1473120" imgH="21564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6" y="4221088"/>
                        <a:ext cx="2886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409812"/>
              </p:ext>
            </p:extLst>
          </p:nvPr>
        </p:nvGraphicFramePr>
        <p:xfrm>
          <a:off x="873915" y="4725144"/>
          <a:ext cx="2886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7" imgW="1473120" imgH="215640" progId="Equation.3">
                  <p:embed/>
                </p:oleObj>
              </mc:Choice>
              <mc:Fallback>
                <p:oleObj name="Формула" r:id="rId17" imgW="1473120" imgH="21564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15" y="4725144"/>
                        <a:ext cx="2886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690646"/>
              </p:ext>
            </p:extLst>
          </p:nvPr>
        </p:nvGraphicFramePr>
        <p:xfrm>
          <a:off x="923925" y="5241925"/>
          <a:ext cx="11953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9" imgW="609480" imgH="164880" progId="Equation.3">
                  <p:embed/>
                </p:oleObj>
              </mc:Choice>
              <mc:Fallback>
                <p:oleObj name="Формула" r:id="rId19" imgW="609480" imgH="16488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5241925"/>
                        <a:ext cx="119538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229561"/>
              </p:ext>
            </p:extLst>
          </p:nvPr>
        </p:nvGraphicFramePr>
        <p:xfrm>
          <a:off x="4067944" y="3645024"/>
          <a:ext cx="2205038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1" imgW="1130040" imgH="990360" progId="Equation.3">
                  <p:embed/>
                </p:oleObj>
              </mc:Choice>
              <mc:Fallback>
                <p:oleObj name="Формула" r:id="rId21" imgW="1130040" imgH="990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645024"/>
                        <a:ext cx="2205038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403135"/>
              </p:ext>
            </p:extLst>
          </p:nvPr>
        </p:nvGraphicFramePr>
        <p:xfrm>
          <a:off x="6444208" y="3613876"/>
          <a:ext cx="1216602" cy="1801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3" imgW="685800" imgH="1015920" progId="Equation.3">
                  <p:embed/>
                </p:oleObj>
              </mc:Choice>
              <mc:Fallback>
                <p:oleObj name="Формула" r:id="rId23" imgW="685800" imgH="1015920" progId="Equation.3">
                  <p:embed/>
                  <p:pic>
                    <p:nvPicPr>
                      <p:cNvPr id="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3613876"/>
                        <a:ext cx="1216602" cy="1801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Равнобедренный треугольник 24"/>
          <p:cNvSpPr/>
          <p:nvPr/>
        </p:nvSpPr>
        <p:spPr>
          <a:xfrm rot="16200000">
            <a:off x="7991685" y="4365103"/>
            <a:ext cx="334117" cy="2880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3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6" grpId="0" animBg="1"/>
      <p:bldP spid="7" grpId="0"/>
      <p:bldP spid="10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-43307" y="6309320"/>
            <a:ext cx="9036496" cy="476672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6. Комплексные числа и многочлены. </a:t>
            </a:r>
          </a:p>
          <a:p>
            <a:pPr>
              <a:defRPr/>
            </a:pPr>
            <a:r>
              <a:rPr lang="ru-RU" sz="1600" dirty="0"/>
              <a:t>Рациональные дроби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418" y="404664"/>
            <a:ext cx="13211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 4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835696" y="373306"/>
            <a:ext cx="2952328" cy="4320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Рациональную дробь  </a:t>
            </a:r>
            <a:endParaRPr lang="ru-RU" dirty="0">
              <a:latin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347219"/>
              </p:ext>
            </p:extLst>
          </p:nvPr>
        </p:nvGraphicFramePr>
        <p:xfrm>
          <a:off x="5027793" y="74752"/>
          <a:ext cx="1167891" cy="98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95085" imgH="418918" progId="Equation.3">
                  <p:embed/>
                </p:oleObj>
              </mc:Choice>
              <mc:Fallback>
                <p:oleObj name="Формула" r:id="rId2" imgW="495085" imgH="41891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793" y="74752"/>
                        <a:ext cx="1167891" cy="988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01418" y="1052736"/>
            <a:ext cx="8547046" cy="8640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представить в виде целой и дробной частей, дробную часть разложить в сумму простейших дробей.  </a:t>
            </a:r>
            <a:endParaRPr lang="ru-RU" dirty="0">
              <a:latin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Равнобедренный треугольник 15"/>
          <p:cNvSpPr/>
          <p:nvPr/>
        </p:nvSpPr>
        <p:spPr>
          <a:xfrm rot="5400000">
            <a:off x="207483" y="2155899"/>
            <a:ext cx="334117" cy="2880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0" name="Группа 29"/>
          <p:cNvGrpSpPr/>
          <p:nvPr/>
        </p:nvGrpSpPr>
        <p:grpSpPr>
          <a:xfrm>
            <a:off x="718000" y="2167420"/>
            <a:ext cx="2650891" cy="1394236"/>
            <a:chOff x="718000" y="2167420"/>
            <a:chExt cx="2650891" cy="1394236"/>
          </a:xfrm>
        </p:grpSpPr>
        <p:graphicFrame>
          <p:nvGraphicFramePr>
            <p:cNvPr id="17" name="Объект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5126328"/>
                </p:ext>
              </p:extLst>
            </p:nvPr>
          </p:nvGraphicFramePr>
          <p:xfrm>
            <a:off x="891562" y="2226467"/>
            <a:ext cx="110807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4" imgW="469800" imgH="203040" progId="Equation.3">
                    <p:embed/>
                  </p:oleObj>
                </mc:Choice>
                <mc:Fallback>
                  <p:oleObj name="Формула" r:id="rId4" imgW="469800" imgH="203040" progId="Equation.3">
                    <p:embed/>
                    <p:pic>
                      <p:nvPicPr>
                        <p:cNvPr id="0" name="Объект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562" y="2226467"/>
                          <a:ext cx="1108075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Прямая соединительная линия 18"/>
            <p:cNvCxnSpPr/>
            <p:nvPr/>
          </p:nvCxnSpPr>
          <p:spPr>
            <a:xfrm>
              <a:off x="2195736" y="2299915"/>
              <a:ext cx="0" cy="697037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2195736" y="2648433"/>
              <a:ext cx="11731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9758094"/>
                </p:ext>
              </p:extLst>
            </p:nvPr>
          </p:nvGraphicFramePr>
          <p:xfrm>
            <a:off x="2353010" y="2167420"/>
            <a:ext cx="95885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6" imgW="406080" imgH="203040" progId="Equation.3">
                    <p:embed/>
                  </p:oleObj>
                </mc:Choice>
                <mc:Fallback>
                  <p:oleObj name="Формула" r:id="rId6" imgW="406080" imgH="203040" progId="Equation.3">
                    <p:embed/>
                    <p:pic>
                      <p:nvPicPr>
                        <p:cNvPr id="0" name="Объект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3010" y="2167420"/>
                          <a:ext cx="958850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4784936"/>
                </p:ext>
              </p:extLst>
            </p:nvPr>
          </p:nvGraphicFramePr>
          <p:xfrm>
            <a:off x="2632294" y="2648433"/>
            <a:ext cx="30003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8" imgW="126720" imgH="164880" progId="Equation.3">
                    <p:embed/>
                  </p:oleObj>
                </mc:Choice>
                <mc:Fallback>
                  <p:oleObj name="Формула" r:id="rId8" imgW="126720" imgH="164880" progId="Equation.3">
                    <p:embed/>
                    <p:pic>
                      <p:nvPicPr>
                        <p:cNvPr id="0" name="Объект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294" y="2648433"/>
                          <a:ext cx="30003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3349114"/>
                </p:ext>
              </p:extLst>
            </p:nvPr>
          </p:nvGraphicFramePr>
          <p:xfrm>
            <a:off x="892242" y="2648433"/>
            <a:ext cx="131762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0" imgW="558720" imgH="203040" progId="Equation.3">
                    <p:embed/>
                  </p:oleObj>
                </mc:Choice>
                <mc:Fallback>
                  <p:oleObj name="Формула" r:id="rId10" imgW="558720" imgH="203040" progId="Equation.3">
                    <p:embed/>
                    <p:pic>
                      <p:nvPicPr>
                        <p:cNvPr id="0" name="Объект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242" y="2648433"/>
                          <a:ext cx="1317625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Прямая соединительная линия 25"/>
            <p:cNvCxnSpPr/>
            <p:nvPr/>
          </p:nvCxnSpPr>
          <p:spPr>
            <a:xfrm>
              <a:off x="718000" y="2708920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862016" y="3140968"/>
              <a:ext cx="1333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046098"/>
                </p:ext>
              </p:extLst>
            </p:nvPr>
          </p:nvGraphicFramePr>
          <p:xfrm>
            <a:off x="1043608" y="3140968"/>
            <a:ext cx="1228725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2" imgW="520560" imgH="177480" progId="Equation.3">
                    <p:embed/>
                  </p:oleObj>
                </mc:Choice>
                <mc:Fallback>
                  <p:oleObj name="Формула" r:id="rId12" imgW="520560" imgH="177480" progId="Equation.3">
                    <p:embed/>
                    <p:pic>
                      <p:nvPicPr>
                        <p:cNvPr id="0" name="Объект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3140968"/>
                          <a:ext cx="1228725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646629"/>
              </p:ext>
            </p:extLst>
          </p:nvPr>
        </p:nvGraphicFramePr>
        <p:xfrm>
          <a:off x="4139952" y="2162200"/>
          <a:ext cx="32067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358640" imgH="419040" progId="Equation.3">
                  <p:embed/>
                </p:oleObj>
              </mc:Choice>
              <mc:Fallback>
                <p:oleObj name="Формула" r:id="rId14" imgW="1358640" imgH="41904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162200"/>
                        <a:ext cx="32067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" name="Объект 327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291951"/>
              </p:ext>
            </p:extLst>
          </p:nvPr>
        </p:nvGraphicFramePr>
        <p:xfrm>
          <a:off x="201418" y="3717032"/>
          <a:ext cx="28479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206360" imgH="419040" progId="Equation.3">
                  <p:embed/>
                </p:oleObj>
              </mc:Choice>
              <mc:Fallback>
                <p:oleObj name="Формула" r:id="rId16" imgW="1206360" imgH="419040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18" y="3717032"/>
                        <a:ext cx="284797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" name="Объект 327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304861"/>
              </p:ext>
            </p:extLst>
          </p:nvPr>
        </p:nvGraphicFramePr>
        <p:xfrm>
          <a:off x="3059832" y="3717032"/>
          <a:ext cx="20399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863280" imgH="393480" progId="Equation.3">
                  <p:embed/>
                </p:oleObj>
              </mc:Choice>
              <mc:Fallback>
                <p:oleObj name="Формула" r:id="rId18" imgW="863280" imgH="393480" progId="Equation.3">
                  <p:embed/>
                  <p:pic>
                    <p:nvPicPr>
                      <p:cNvPr id="0" name="Объект 32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717032"/>
                        <a:ext cx="20399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" name="Объект 327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528208"/>
              </p:ext>
            </p:extLst>
          </p:nvPr>
        </p:nvGraphicFramePr>
        <p:xfrm>
          <a:off x="363723" y="4725144"/>
          <a:ext cx="4410076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866600" imgH="228600" progId="Equation.3">
                  <p:embed/>
                </p:oleObj>
              </mc:Choice>
              <mc:Fallback>
                <p:oleObj name="Формула" r:id="rId20" imgW="1866600" imgH="228600" progId="Equation.3">
                  <p:embed/>
                  <p:pic>
                    <p:nvPicPr>
                      <p:cNvPr id="0" name="Объект 32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723" y="4725144"/>
                        <a:ext cx="4410076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Объект 327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017001"/>
              </p:ext>
            </p:extLst>
          </p:nvPr>
        </p:nvGraphicFramePr>
        <p:xfrm>
          <a:off x="388875" y="5301208"/>
          <a:ext cx="20701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876240" imgH="203040" progId="Equation.3">
                  <p:embed/>
                </p:oleObj>
              </mc:Choice>
              <mc:Fallback>
                <p:oleObj name="Формула" r:id="rId22" imgW="876240" imgH="203040" progId="Equation.3">
                  <p:embed/>
                  <p:pic>
                    <p:nvPicPr>
                      <p:cNvPr id="0" name="Объект 32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75" y="5301208"/>
                        <a:ext cx="20701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474910"/>
              </p:ext>
            </p:extLst>
          </p:nvPr>
        </p:nvGraphicFramePr>
        <p:xfrm>
          <a:off x="5863307" y="3694856"/>
          <a:ext cx="762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355320" imgH="711000" progId="Equation.3">
                  <p:embed/>
                </p:oleObj>
              </mc:Choice>
              <mc:Fallback>
                <p:oleObj name="Формула" r:id="rId24" imgW="355320" imgH="7110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307" y="3694856"/>
                        <a:ext cx="7620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73644"/>
              </p:ext>
            </p:extLst>
          </p:nvPr>
        </p:nvGraphicFramePr>
        <p:xfrm>
          <a:off x="6490096" y="3788568"/>
          <a:ext cx="1206501" cy="35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621760" imgH="177646" progId="Equation.3">
                  <p:embed/>
                </p:oleObj>
              </mc:Choice>
              <mc:Fallback>
                <p:oleObj name="Формула" r:id="rId26" imgW="621760" imgH="177646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0096" y="3788568"/>
                        <a:ext cx="1206501" cy="352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20533"/>
              </p:ext>
            </p:extLst>
          </p:nvPr>
        </p:nvGraphicFramePr>
        <p:xfrm>
          <a:off x="6562104" y="4220616"/>
          <a:ext cx="9096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8" imgW="469800" imgH="177480" progId="Equation.3">
                  <p:embed/>
                </p:oleObj>
              </mc:Choice>
              <mc:Fallback>
                <p:oleObj name="Формула" r:id="rId28" imgW="469800" imgH="17748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104" y="4220616"/>
                        <a:ext cx="90963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208910"/>
              </p:ext>
            </p:extLst>
          </p:nvPr>
        </p:nvGraphicFramePr>
        <p:xfrm>
          <a:off x="6660232" y="4725144"/>
          <a:ext cx="7127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0" imgW="368280" imgH="177480" progId="Equation.3">
                  <p:embed/>
                </p:oleObj>
              </mc:Choice>
              <mc:Fallback>
                <p:oleObj name="Формула" r:id="rId30" imgW="368280" imgH="17748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725144"/>
                        <a:ext cx="7127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273275"/>
              </p:ext>
            </p:extLst>
          </p:nvPr>
        </p:nvGraphicFramePr>
        <p:xfrm>
          <a:off x="7524328" y="3789040"/>
          <a:ext cx="1410676" cy="139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2" imgW="723586" imgH="710891" progId="Equation.3">
                  <p:embed/>
                </p:oleObj>
              </mc:Choice>
              <mc:Fallback>
                <p:oleObj name="Формула" r:id="rId32" imgW="723586" imgH="710891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3789040"/>
                        <a:ext cx="1410676" cy="13921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769137"/>
              </p:ext>
            </p:extLst>
          </p:nvPr>
        </p:nvGraphicFramePr>
        <p:xfrm>
          <a:off x="3368891" y="5373216"/>
          <a:ext cx="350678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4" imgW="1485720" imgH="419040" progId="Equation.3">
                  <p:embed/>
                </p:oleObj>
              </mc:Choice>
              <mc:Fallback>
                <p:oleObj name="Формула" r:id="rId34" imgW="1485720" imgH="419040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891" y="5373216"/>
                        <a:ext cx="3506787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Равнобедренный треугольник 33"/>
          <p:cNvSpPr/>
          <p:nvPr/>
        </p:nvSpPr>
        <p:spPr>
          <a:xfrm rot="16200000">
            <a:off x="7069238" y="5756298"/>
            <a:ext cx="334117" cy="28803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17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build="p" animBg="1"/>
      <p:bldP spid="15" grpId="0" build="p" animBg="1"/>
      <p:bldP spid="16" grpId="0" animBg="1"/>
      <p:bldP spid="34" grpId="0" animBg="1"/>
    </p:bldLst>
  </p:timing>
</p:sld>
</file>

<file path=ppt/theme/theme1.xml><?xml version="1.0" encoding="utf-8"?>
<a:theme xmlns:a="http://schemas.openxmlformats.org/drawingml/2006/main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слайдов лекций СПбГПУ</Template>
  <TotalTime>2638</TotalTime>
  <Words>373</Words>
  <Application>Microsoft Office PowerPoint</Application>
  <PresentationFormat>Экран (4:3)</PresentationFormat>
  <Paragraphs>68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3" baseType="lpstr">
      <vt:lpstr>Algerian</vt:lpstr>
      <vt:lpstr>Arial</vt:lpstr>
      <vt:lpstr>Cambria Math</vt:lpstr>
      <vt:lpstr>Matura MT Script Capitals</vt:lpstr>
      <vt:lpstr>Old English Text MT</vt:lpstr>
      <vt:lpstr>Rockwell Extra Bold</vt:lpstr>
      <vt:lpstr>Times New Roman</vt:lpstr>
      <vt:lpstr>Verdana</vt:lpstr>
      <vt:lpstr>Wingdings</vt:lpstr>
      <vt:lpstr>Шаблон слайдов лекций СПбГПУ</vt:lpstr>
      <vt:lpstr>Equation</vt:lpstr>
      <vt:lpstr>Формула</vt:lpstr>
      <vt:lpstr>Презентация PowerPoint</vt:lpstr>
      <vt:lpstr>Рациональные дроби</vt:lpstr>
      <vt:lpstr>Простейшие правильные дроби</vt:lpstr>
      <vt:lpstr>Разложение правильной рациональной дроби в сумму простейших</vt:lpstr>
      <vt:lpstr>Примеры разложения в сумму простейших дробей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дисциплины</dc:title>
  <dc:creator>Marina</dc:creator>
  <cp:lastModifiedBy>Marina Lagunova</cp:lastModifiedBy>
  <cp:revision>246</cp:revision>
  <dcterms:created xsi:type="dcterms:W3CDTF">2012-06-17T07:41:50Z</dcterms:created>
  <dcterms:modified xsi:type="dcterms:W3CDTF">2024-10-31T10:32:11Z</dcterms:modified>
</cp:coreProperties>
</file>