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440"/>
    <a:srgbClr val="336699"/>
    <a:srgbClr val="FCF5FF"/>
    <a:srgbClr val="003366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07.11.2023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j2g_PgCUO0&amp;feature=relate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9.wmf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18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image" Target="../media/image24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7.wmf"/><Relationship Id="rId31" Type="http://schemas.openxmlformats.org/officeDocument/2006/relationships/image" Target="../media/image2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25.wmf"/><Relationship Id="rId8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1.wmf"/><Relationship Id="rId2" Type="http://schemas.openxmlformats.org/officeDocument/2006/relationships/image" Target="../media/image26.jpeg"/><Relationship Id="rId16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288" y="692697"/>
            <a:ext cx="8425184" cy="3023642"/>
          </a:xfrm>
        </p:spPr>
        <p:txBody>
          <a:bodyPr/>
          <a:lstStyle/>
          <a:p>
            <a:pPr>
              <a:defRPr/>
            </a:pPr>
            <a:r>
              <a:rPr lang="ru-RU" sz="2000" dirty="0"/>
              <a:t>Раздел 4</a:t>
            </a:r>
            <a:br>
              <a:rPr lang="ru-RU" sz="2000" dirty="0"/>
            </a:br>
            <a:r>
              <a:rPr lang="ru-RU" sz="2000" dirty="0"/>
              <a:t>Введение в математический анализ</a:t>
            </a:r>
            <a:br>
              <a:rPr lang="ru-RU" sz="2000" dirty="0"/>
            </a:br>
            <a:br>
              <a:rPr lang="ru-RU" dirty="0"/>
            </a:br>
            <a:r>
              <a:rPr lang="ru-RU" i="1" dirty="0"/>
              <a:t>Метод математической индукции</a:t>
            </a:r>
            <a:br>
              <a:rPr lang="en-US" i="1" dirty="0"/>
            </a:br>
            <a:r>
              <a:rPr lang="ru-RU" i="1" dirty="0"/>
              <a:t>Бином Ньютона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8424862" cy="1944216"/>
          </a:xfrm>
        </p:spPr>
        <p:txBody>
          <a:bodyPr/>
          <a:lstStyle/>
          <a:p>
            <a:pPr algn="l">
              <a:defRPr/>
            </a:pPr>
            <a:endParaRPr lang="ru-RU" dirty="0"/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Метод математической индукции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Неравенство Бернулли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Бином Ньютона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математической индукции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641655" cy="1800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 для индукции</a:t>
            </a:r>
            <a:r>
              <a:rPr lang="ru-RU" sz="2000" dirty="0"/>
              <a:t>: проверяется истинность утверждения с номером 1, то есть истинность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Индукционный переход</a:t>
            </a:r>
            <a:r>
              <a:rPr lang="en-US" sz="2000" dirty="0"/>
              <a:t>:</a:t>
            </a:r>
            <a:r>
              <a:rPr lang="ru-RU" sz="2000" dirty="0"/>
              <a:t> доказывается, что, если верно утверждение с номером </a:t>
            </a:r>
            <a:r>
              <a:rPr lang="ru-RU" sz="2000" i="1" dirty="0"/>
              <a:t>n</a:t>
            </a:r>
            <a:r>
              <a:rPr lang="ru-RU" sz="2000" dirty="0"/>
              <a:t>, то верно и следующее утверждение с номером </a:t>
            </a:r>
            <a:r>
              <a:rPr lang="ru-RU" sz="2000" i="1" dirty="0"/>
              <a:t>n</a:t>
            </a:r>
            <a:r>
              <a:rPr lang="ru-RU" sz="2000" dirty="0"/>
              <a:t> + 1.  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144000" cy="476250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4. Введение в математический анализ. Метод математической индукции. Бином </a:t>
            </a:r>
            <a:r>
              <a:rPr lang="ru-RU" sz="1600" dirty="0" err="1"/>
              <a:t>Нбютона</a:t>
            </a:r>
            <a:r>
              <a:rPr lang="ru-RU" sz="1600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388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высказывание, зависящее от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п.</a:t>
            </a:r>
          </a:p>
        </p:txBody>
      </p:sp>
      <p:pic>
        <p:nvPicPr>
          <p:cNvPr id="25602" name="Picture 2" descr="1 + q + q^2 +\cdots + q^n = \frac{1 - q^{n + 1}}{1  -q}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53820"/>
            <a:ext cx="3224694" cy="5432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25604" name="Picture 4" descr="http://www.pm298.ru/reshenie/Math/z0218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951" y="1906434"/>
            <a:ext cx="1365018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25606" name="Picture 6" descr="http://www.pm298.ru/reshenie/Math/z0118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06434"/>
            <a:ext cx="1289879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25608" name="Picture 8" descr="http://reshit-matematiku.ru/images/stories/metod_matematicheskoi_indukcii/img00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03" y="1895989"/>
            <a:ext cx="3384376" cy="745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0" name="Прямоугольник 9"/>
          <p:cNvSpPr/>
          <p:nvPr/>
        </p:nvSpPr>
        <p:spPr>
          <a:xfrm>
            <a:off x="443342" y="2641057"/>
            <a:ext cx="8449137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dirty="0"/>
              <a:t> </a:t>
            </a:r>
            <a:r>
              <a:rPr lang="ru-RU" dirty="0"/>
              <a:t>любые</a:t>
            </a:r>
            <a:r>
              <a:rPr lang="en-US" dirty="0"/>
              <a:t> 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en-US" dirty="0"/>
              <a:t> </a:t>
            </a:r>
            <a:r>
              <a:rPr lang="ru-RU" dirty="0"/>
              <a:t>прямых, расположенных на одной плоскости, никакие две из которых не параллельны, и никакие три не пересекаются в одной точке, пересекаются ровно в</a:t>
            </a:r>
            <a:r>
              <a:rPr lang="en-US" dirty="0"/>
              <a:t> </a:t>
            </a:r>
            <a:r>
              <a:rPr lang="ru-RU" dirty="0"/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1)/2 </a:t>
            </a:r>
            <a:r>
              <a:rPr lang="ru-RU" dirty="0"/>
              <a:t>точках.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18638"/>
              </p:ext>
            </p:extLst>
          </p:nvPr>
        </p:nvGraphicFramePr>
        <p:xfrm>
          <a:off x="876610" y="5517232"/>
          <a:ext cx="224024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333500" imgH="254000" progId="Equation.3">
                  <p:embed/>
                </p:oleObj>
              </mc:Choice>
              <mc:Fallback>
                <p:oleObj name="Формула" r:id="rId6" imgW="13335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610" y="5517232"/>
                        <a:ext cx="2240249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9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98" y="766975"/>
            <a:ext cx="7410400" cy="55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144000" cy="476250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4. Введение в математический анализ. Метод математической индукции. Бином Ньютона.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228991"/>
            <a:ext cx="860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3"/>
              </a:rPr>
              <a:t>http://www.youtube.com/watch?v=Fj2g_PgCUO0&amp;feature=related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93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6372200" y="3596439"/>
            <a:ext cx="216024" cy="710788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 w="19050"/>
            <a:bevelB w="6350"/>
            <a:extrusionClr>
              <a:srgbClr val="FFC000"/>
            </a:extrusionClr>
            <a:contourClr>
              <a:schemeClr val="accent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32040" y="260648"/>
            <a:ext cx="2664296" cy="7920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Неравенство Бернулли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777397"/>
              </p:ext>
            </p:extLst>
          </p:nvPr>
        </p:nvGraphicFramePr>
        <p:xfrm>
          <a:off x="5062720" y="404664"/>
          <a:ext cx="238959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18671" imgH="253890" progId="Equation.3">
                  <p:embed/>
                </p:oleObj>
              </mc:Choice>
              <mc:Fallback>
                <p:oleObj name="Формула" r:id="rId2" imgW="1218671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720" y="404664"/>
                        <a:ext cx="238959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50501"/>
              </p:ext>
            </p:extLst>
          </p:nvPr>
        </p:nvGraphicFramePr>
        <p:xfrm>
          <a:off x="4932040" y="1061255"/>
          <a:ext cx="1004452" cy="7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85800" imgH="507960" progId="Equation.3">
                  <p:embed/>
                </p:oleObj>
              </mc:Choice>
              <mc:Fallback>
                <p:oleObj name="Формула" r:id="rId4" imgW="6858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061255"/>
                        <a:ext cx="1004452" cy="738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2562402"/>
            <a:ext cx="246632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База для индукции</a:t>
            </a:r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144000" cy="476250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4. Введение в математический анализ. Метод математической индукции. Бином Ньютона.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022025"/>
              </p:ext>
            </p:extLst>
          </p:nvPr>
        </p:nvGraphicFramePr>
        <p:xfrm>
          <a:off x="62448" y="1556792"/>
          <a:ext cx="91810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82391" imgH="190417" progId="Equation.3">
                  <p:embed/>
                </p:oleObj>
              </mc:Choice>
              <mc:Fallback>
                <p:oleObj name="Формула" r:id="rId6" imgW="482391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8" y="1556792"/>
                        <a:ext cx="918102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32122"/>
              </p:ext>
            </p:extLst>
          </p:nvPr>
        </p:nvGraphicFramePr>
        <p:xfrm>
          <a:off x="62447" y="2204864"/>
          <a:ext cx="91810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82391" imgH="190417" progId="Equation.3">
                  <p:embed/>
                </p:oleObj>
              </mc:Choice>
              <mc:Fallback>
                <p:oleObj name="Формула" r:id="rId8" imgW="482391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7" y="2204864"/>
                        <a:ext cx="91810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66126"/>
              </p:ext>
            </p:extLst>
          </p:nvPr>
        </p:nvGraphicFramePr>
        <p:xfrm>
          <a:off x="2699792" y="2555774"/>
          <a:ext cx="7985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419040" imgH="203040" progId="Equation.3">
                  <p:embed/>
                </p:oleObj>
              </mc:Choice>
              <mc:Fallback>
                <p:oleObj name="Формула" r:id="rId10" imgW="419040" imgH="20304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555774"/>
                        <a:ext cx="798513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428489"/>
              </p:ext>
            </p:extLst>
          </p:nvPr>
        </p:nvGraphicFramePr>
        <p:xfrm>
          <a:off x="3855715" y="2508070"/>
          <a:ext cx="21526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130040" imgH="203040" progId="Equation.3">
                  <p:embed/>
                </p:oleObj>
              </mc:Choice>
              <mc:Fallback>
                <p:oleObj name="Формула" r:id="rId12" imgW="1130040" imgH="20304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715" y="2508070"/>
                        <a:ext cx="21526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265609" y="2483604"/>
            <a:ext cx="91884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истина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3212976"/>
            <a:ext cx="390648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Индукционное предположение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618200"/>
              </p:ext>
            </p:extLst>
          </p:nvPr>
        </p:nvGraphicFramePr>
        <p:xfrm>
          <a:off x="4211960" y="3212976"/>
          <a:ext cx="8715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457200" imgH="215640" progId="Equation.3">
                  <p:embed/>
                </p:oleObj>
              </mc:Choice>
              <mc:Fallback>
                <p:oleObj name="Формула" r:id="rId14" imgW="457200" imgH="21564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12976"/>
                        <a:ext cx="8715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296501"/>
              </p:ext>
            </p:extLst>
          </p:nvPr>
        </p:nvGraphicFramePr>
        <p:xfrm>
          <a:off x="5292080" y="3212976"/>
          <a:ext cx="2198418" cy="46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231366" imgH="253890" progId="Equation.3">
                  <p:embed/>
                </p:oleObj>
              </mc:Choice>
              <mc:Fallback>
                <p:oleObj name="Формула" r:id="rId16" imgW="1231366" imgH="25389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212976"/>
                        <a:ext cx="2198418" cy="460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772928"/>
              </p:ext>
            </p:extLst>
          </p:nvPr>
        </p:nvGraphicFramePr>
        <p:xfrm>
          <a:off x="7881938" y="3181350"/>
          <a:ext cx="1006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495000" imgH="215640" progId="Equation.3">
                  <p:embed/>
                </p:oleObj>
              </mc:Choice>
              <mc:Fallback>
                <p:oleObj name="Формула" r:id="rId18" imgW="49500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3181350"/>
                        <a:ext cx="1006475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90333"/>
              </p:ext>
            </p:extLst>
          </p:nvPr>
        </p:nvGraphicFramePr>
        <p:xfrm>
          <a:off x="1619672" y="1412776"/>
          <a:ext cx="2448272" cy="527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396800" imgH="304560" progId="Equation.3">
                  <p:embed/>
                </p:oleObj>
              </mc:Choice>
              <mc:Fallback>
                <p:oleObj name="Формула" r:id="rId20" imgW="1396800" imgH="304560" progId="Equation.3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12776"/>
                        <a:ext cx="2448272" cy="527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3447" y="3851756"/>
            <a:ext cx="302433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Индукционный переход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42426"/>
              </p:ext>
            </p:extLst>
          </p:nvPr>
        </p:nvGraphicFramePr>
        <p:xfrm>
          <a:off x="211805" y="4437112"/>
          <a:ext cx="411779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1841500" imgH="254000" progId="Equation.3">
                  <p:embed/>
                </p:oleObj>
              </mc:Choice>
              <mc:Fallback>
                <p:oleObj name="Формула" r:id="rId22" imgW="18415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05" y="4437112"/>
                        <a:ext cx="4117791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67015"/>
              </p:ext>
            </p:extLst>
          </p:nvPr>
        </p:nvGraphicFramePr>
        <p:xfrm>
          <a:off x="3336126" y="3833222"/>
          <a:ext cx="1355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711000" imgH="215640" progId="Equation.3">
                  <p:embed/>
                </p:oleObj>
              </mc:Choice>
              <mc:Fallback>
                <p:oleObj name="Формула" r:id="rId24" imgW="711000" imgH="215640" progId="Equation.3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126" y="3833222"/>
                        <a:ext cx="1355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93923"/>
              </p:ext>
            </p:extLst>
          </p:nvPr>
        </p:nvGraphicFramePr>
        <p:xfrm>
          <a:off x="4283968" y="4437112"/>
          <a:ext cx="30908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1574640" imgH="253800" progId="Equation.3">
                  <p:embed/>
                </p:oleObj>
              </mc:Choice>
              <mc:Fallback>
                <p:oleObj name="Формула" r:id="rId26" imgW="1574640" imgH="253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437112"/>
                        <a:ext cx="3090863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74356"/>
              </p:ext>
            </p:extLst>
          </p:nvPr>
        </p:nvGraphicFramePr>
        <p:xfrm>
          <a:off x="251520" y="5157192"/>
          <a:ext cx="258531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1511300" imgH="292100" progId="Equation.3">
                  <p:embed/>
                </p:oleObj>
              </mc:Choice>
              <mc:Fallback>
                <p:oleObj name="Формула" r:id="rId28" imgW="1511300" imgH="292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157192"/>
                        <a:ext cx="258531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023632"/>
              </p:ext>
            </p:extLst>
          </p:nvPr>
        </p:nvGraphicFramePr>
        <p:xfrm>
          <a:off x="2922659" y="5229200"/>
          <a:ext cx="177619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0" imgW="1054100" imgH="254000" progId="Equation.3">
                  <p:embed/>
                </p:oleObj>
              </mc:Choice>
              <mc:Fallback>
                <p:oleObj name="Формула" r:id="rId30" imgW="1054100" imgH="2540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659" y="5229200"/>
                        <a:ext cx="1776198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35373"/>
              </p:ext>
            </p:extLst>
          </p:nvPr>
        </p:nvGraphicFramePr>
        <p:xfrm>
          <a:off x="5076825" y="3582988"/>
          <a:ext cx="31257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2" imgW="1752480" imgH="380880" progId="Equation.3">
                  <p:embed/>
                </p:oleObj>
              </mc:Choice>
              <mc:Fallback>
                <p:oleObj name="Формула" r:id="rId32" imgW="1752480" imgH="380880" progId="Equation.3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582988"/>
                        <a:ext cx="312578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Группа 40"/>
          <p:cNvGrpSpPr/>
          <p:nvPr/>
        </p:nvGrpSpPr>
        <p:grpSpPr>
          <a:xfrm>
            <a:off x="290103" y="5661248"/>
            <a:ext cx="8563794" cy="646331"/>
            <a:chOff x="256678" y="5661248"/>
            <a:chExt cx="8563794" cy="646331"/>
          </a:xfrm>
        </p:grpSpPr>
        <p:sp>
          <p:nvSpPr>
            <p:cNvPr id="39" name="TextBox 38"/>
            <p:cNvSpPr txBox="1"/>
            <p:nvPr/>
          </p:nvSpPr>
          <p:spPr>
            <a:xfrm>
              <a:off x="256678" y="5661248"/>
              <a:ext cx="8563794" cy="646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/>
                <a:t>Мы доказали наличие базы для индукции и обосновали законность </a:t>
              </a:r>
            </a:p>
            <a:p>
              <a:r>
                <a:rPr lang="ru-RU" dirty="0"/>
                <a:t>индукционного перехода, </a:t>
              </a:r>
              <a:r>
                <a:rPr lang="ru-RU" dirty="0" err="1"/>
                <a:t>т.о</a:t>
              </a:r>
              <a:r>
                <a:rPr lang="ru-RU" dirty="0"/>
                <a:t>. неравенство верно для</a:t>
              </a:r>
            </a:p>
          </p:txBody>
        </p:sp>
        <p:graphicFrame>
          <p:nvGraphicFramePr>
            <p:cNvPr id="40" name="Объект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239331"/>
                </p:ext>
              </p:extLst>
            </p:nvPr>
          </p:nvGraphicFramePr>
          <p:xfrm>
            <a:off x="6804248" y="5901179"/>
            <a:ext cx="128905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34" imgW="634680" imgH="203040" progId="Equation.3">
                    <p:embed/>
                  </p:oleObj>
                </mc:Choice>
                <mc:Fallback>
                  <p:oleObj name="Формула" r:id="rId34" imgW="634680" imgH="203040" progId="Equation.3">
                    <p:embed/>
                    <p:pic>
                      <p:nvPicPr>
                        <p:cNvPr id="0" name="Объект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5901179"/>
                          <a:ext cx="128905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0852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9" grpId="0" animBg="1"/>
      <p:bldP spid="12" grpId="0" animBg="1"/>
      <p:bldP spid="20" grpId="0" animBg="1"/>
      <p:bldP spid="21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51520" y="3573016"/>
            <a:ext cx="3744416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Бином Ньютона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27650" name="Picture 2" descr="GodfreyKneller-IsaacNewton-16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60648"/>
            <a:ext cx="1905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76566"/>
              </p:ext>
            </p:extLst>
          </p:nvPr>
        </p:nvGraphicFramePr>
        <p:xfrm>
          <a:off x="7042653" y="2880023"/>
          <a:ext cx="1944910" cy="1280160"/>
        </p:xfrm>
        <a:graphic>
          <a:graphicData uri="http://schemas.openxmlformats.org/drawingml/2006/table">
            <a:tbl>
              <a:tblPr/>
              <a:tblGrid>
                <a:gridCol w="194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57">
                <a:tc>
                  <a:txBody>
                    <a:bodyPr/>
                    <a:lstStyle/>
                    <a:p>
                      <a:pPr algn="ctr" fontAlgn="t"/>
                      <a:r>
                        <a:rPr lang="ru-RU" b="1" dirty="0">
                          <a:effectLst/>
                        </a:rPr>
                        <a:t>Исаак Ньютон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57">
                <a:tc>
                  <a:txBody>
                    <a:bodyPr/>
                    <a:lstStyle/>
                    <a:p>
                      <a:pPr algn="ctr" fontAlgn="t"/>
                      <a:r>
                        <a:rPr lang="de-DE" i="1" dirty="0">
                          <a:effectLst/>
                        </a:rPr>
                        <a:t>Isaac Newton</a:t>
                      </a:r>
                      <a:endParaRPr lang="ru-RU" i="1" dirty="0">
                        <a:effectLst/>
                      </a:endParaRPr>
                    </a:p>
                    <a:p>
                      <a:pPr algn="ctr" fontAlgn="t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1643 – 1727 </a:t>
                      </a:r>
                      <a:endParaRPr lang="de-DE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34343"/>
              </p:ext>
            </p:extLst>
          </p:nvPr>
        </p:nvGraphicFramePr>
        <p:xfrm>
          <a:off x="674500" y="988678"/>
          <a:ext cx="3463026" cy="56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879600" imgH="304800" progId="Equation.3">
                  <p:embed/>
                </p:oleObj>
              </mc:Choice>
              <mc:Fallback>
                <p:oleObj name="Формула" r:id="rId3" imgW="18796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00" y="988678"/>
                        <a:ext cx="3463026" cy="562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32938"/>
              </p:ext>
            </p:extLst>
          </p:nvPr>
        </p:nvGraphicFramePr>
        <p:xfrm>
          <a:off x="683568" y="1570335"/>
          <a:ext cx="4588062" cy="56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489200" imgH="304800" progId="Equation.3">
                  <p:embed/>
                </p:oleObj>
              </mc:Choice>
              <mc:Fallback>
                <p:oleObj name="Формула" r:id="rId5" imgW="24892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70335"/>
                        <a:ext cx="4588062" cy="562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8062"/>
              </p:ext>
            </p:extLst>
          </p:nvPr>
        </p:nvGraphicFramePr>
        <p:xfrm>
          <a:off x="395536" y="3717032"/>
          <a:ext cx="343874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1854200" imgH="469900" progId="Equation.3">
                  <p:embed/>
                </p:oleObj>
              </mc:Choice>
              <mc:Fallback>
                <p:oleObj name="Формула" r:id="rId7" imgW="18542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717032"/>
                        <a:ext cx="343874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144000" cy="476250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4. Введение в математический анализ. Метод математической индукции. Бином Ньютона.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243447"/>
              </p:ext>
            </p:extLst>
          </p:nvPr>
        </p:nvGraphicFramePr>
        <p:xfrm>
          <a:off x="395536" y="2195947"/>
          <a:ext cx="637677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5105400" imgH="1092200" progId="Equation.3">
                  <p:embed/>
                </p:oleObj>
              </mc:Choice>
              <mc:Fallback>
                <p:oleObj name="Формула" r:id="rId9" imgW="5105400" imgH="109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195947"/>
                        <a:ext cx="6376778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5668"/>
              </p:ext>
            </p:extLst>
          </p:nvPr>
        </p:nvGraphicFramePr>
        <p:xfrm>
          <a:off x="251520" y="4750161"/>
          <a:ext cx="4193244" cy="80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2324100" imgH="444500" progId="Equation.3">
                  <p:embed/>
                </p:oleObj>
              </mc:Choice>
              <mc:Fallback>
                <p:oleObj name="Формула" r:id="rId11" imgW="23241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50161"/>
                        <a:ext cx="4193244" cy="807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787222"/>
              </p:ext>
            </p:extLst>
          </p:nvPr>
        </p:nvGraphicFramePr>
        <p:xfrm>
          <a:off x="251520" y="5529877"/>
          <a:ext cx="2290875" cy="34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307880" imgH="203040" progId="Equation.3">
                  <p:embed/>
                </p:oleObj>
              </mc:Choice>
              <mc:Fallback>
                <p:oleObj name="Формула" r:id="rId13" imgW="130788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529877"/>
                        <a:ext cx="2290875" cy="344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67207" y="5877272"/>
            <a:ext cx="163073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факториал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96933"/>
              </p:ext>
            </p:extLst>
          </p:nvPr>
        </p:nvGraphicFramePr>
        <p:xfrm>
          <a:off x="4224542" y="5476582"/>
          <a:ext cx="2773824" cy="80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1841400" imgH="533160" progId="Equation.3">
                  <p:embed/>
                </p:oleObj>
              </mc:Choice>
              <mc:Fallback>
                <p:oleObj name="Формула" r:id="rId15" imgW="1841400" imgH="533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542" y="5476582"/>
                        <a:ext cx="2773824" cy="801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89376" y="4912177"/>
            <a:ext cx="387105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биномиальные коэффициенты</a:t>
            </a:r>
          </a:p>
        </p:txBody>
      </p:sp>
    </p:spTree>
    <p:extLst>
      <p:ext uri="{BB962C8B-B14F-4D97-AF65-F5344CB8AC3E}">
        <p14:creationId xmlns:p14="http://schemas.microsoft.com/office/powerpoint/2010/main" val="11580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sciencephoto.com/image/467681/large/C0137150-Pascal_s_triangle-SP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4" y="636577"/>
            <a:ext cx="504825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Треугольник Паскаля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811121"/>
              </p:ext>
            </p:extLst>
          </p:nvPr>
        </p:nvGraphicFramePr>
        <p:xfrm>
          <a:off x="4932040" y="1340768"/>
          <a:ext cx="170118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799753" imgH="304668" progId="Equation.3">
                  <p:embed/>
                </p:oleObj>
              </mc:Choice>
              <mc:Fallback>
                <p:oleObj name="Формула" r:id="rId3" imgW="799753" imgH="3046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340768"/>
                        <a:ext cx="1701189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019228"/>
              </p:ext>
            </p:extLst>
          </p:nvPr>
        </p:nvGraphicFramePr>
        <p:xfrm>
          <a:off x="4860032" y="2060848"/>
          <a:ext cx="3703637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866600" imgH="901440" progId="Equation.3">
                  <p:embed/>
                </p:oleObj>
              </mc:Choice>
              <mc:Fallback>
                <p:oleObj name="Формула" r:id="rId5" imgW="186660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060848"/>
                        <a:ext cx="3703637" cy="179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272538" y="3106654"/>
            <a:ext cx="2448272" cy="360040"/>
          </a:xfrm>
          <a:prstGeom prst="rect">
            <a:avLst/>
          </a:prstGeom>
          <a:solidFill>
            <a:srgbClr val="00B0F0">
              <a:alpha val="17000"/>
            </a:srgbClr>
          </a:solidFill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123728" y="5301208"/>
            <a:ext cx="3168352" cy="504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09320"/>
            <a:ext cx="9144000" cy="476250"/>
          </a:xfrm>
        </p:spPr>
        <p:txBody>
          <a:bodyPr/>
          <a:lstStyle/>
          <a:p>
            <a:pPr>
              <a:defRPr/>
            </a:pPr>
            <a:r>
              <a:rPr lang="ru-RU" sz="1600" dirty="0"/>
              <a:t>Раздел 4. Введение в математический анализ. Метод математической индукции. Бином Ньютона.</a:t>
            </a:r>
          </a:p>
        </p:txBody>
      </p:sp>
    </p:spTree>
    <p:extLst>
      <p:ext uri="{BB962C8B-B14F-4D97-AF65-F5344CB8AC3E}">
        <p14:creationId xmlns:p14="http://schemas.microsoft.com/office/powerpoint/2010/main" val="296330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257906-B808-6C96-0FC7-BC4B79F2E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93E59B-7020-4BE1-A60D-C34E8DFA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0056"/>
            <a:ext cx="46291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72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1032</TotalTime>
  <Words>263</Words>
  <Application>Microsoft Office PowerPoint</Application>
  <PresentationFormat>Экран (4:3)</PresentationFormat>
  <Paragraphs>36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Verdana</vt:lpstr>
      <vt:lpstr>Шаблон слайдов лекций СПбГПУ</vt:lpstr>
      <vt:lpstr>Формула</vt:lpstr>
      <vt:lpstr>Раздел 4 Введение в математический анализ  Метод математической индукции Бином Ньютона</vt:lpstr>
      <vt:lpstr>Метод математической индукции</vt:lpstr>
      <vt:lpstr>Презентация PowerPoint</vt:lpstr>
      <vt:lpstr>Неравенство Бернулли </vt:lpstr>
      <vt:lpstr>Бином Ньютона</vt:lpstr>
      <vt:lpstr>Треугольник Паскаля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102</cp:revision>
  <dcterms:created xsi:type="dcterms:W3CDTF">2012-06-17T07:41:50Z</dcterms:created>
  <dcterms:modified xsi:type="dcterms:W3CDTF">2023-11-07T18:44:51Z</dcterms:modified>
</cp:coreProperties>
</file>