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8" r:id="rId3"/>
    <p:sldId id="272" r:id="rId4"/>
    <p:sldId id="269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440"/>
    <a:srgbClr val="336699"/>
    <a:srgbClr val="FCF5FF"/>
    <a:srgbClr val="003366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07.11.2023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0.bin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59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60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0" Type="http://schemas.openxmlformats.org/officeDocument/2006/relationships/image" Target="../media/image62.e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image" Target="../media/image22.wmf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0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39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12" Type="http://schemas.openxmlformats.org/officeDocument/2006/relationships/image" Target="../media/image39.wmf"/><Relationship Id="rId17" Type="http://schemas.openxmlformats.org/officeDocument/2006/relationships/image" Target="../media/image42.jpeg"/><Relationship Id="rId2" Type="http://schemas.openxmlformats.org/officeDocument/2006/relationships/oleObject" Target="../embeddings/oleObject33.bin"/><Relationship Id="rId16" Type="http://schemas.openxmlformats.org/officeDocument/2006/relationships/image" Target="../media/image41.w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38.bin"/><Relationship Id="rId5" Type="http://schemas.openxmlformats.org/officeDocument/2006/relationships/image" Target="../media/image36.wmf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8.wmf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288" y="692697"/>
            <a:ext cx="8425184" cy="3023642"/>
          </a:xfrm>
        </p:spPr>
        <p:txBody>
          <a:bodyPr/>
          <a:lstStyle/>
          <a:p>
            <a:pPr>
              <a:defRPr/>
            </a:pPr>
            <a:r>
              <a:rPr lang="ru-RU" sz="2000" dirty="0"/>
              <a:t>Раздел 4</a:t>
            </a:r>
            <a:br>
              <a:rPr lang="ru-RU" sz="2000" dirty="0"/>
            </a:br>
            <a:r>
              <a:rPr lang="ru-RU" sz="2000" dirty="0"/>
              <a:t>Введение в математический анализ</a:t>
            </a:r>
            <a:br>
              <a:rPr lang="ru-RU" sz="2000" dirty="0"/>
            </a:br>
            <a:br>
              <a:rPr lang="ru-RU" dirty="0"/>
            </a:br>
            <a:r>
              <a:rPr lang="ru-RU" i="1" dirty="0"/>
              <a:t>Понятие функции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4149080"/>
            <a:ext cx="8424862" cy="1922462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Понятие числовой функции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График функции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Способы задания функции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Классификация функций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 функций, или сложная функция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607655" y="1095307"/>
            <a:ext cx="51125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Пусть даны функции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/>
              <a:t> 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000" dirty="0"/>
              <a:t>,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038033"/>
              </p:ext>
            </p:extLst>
          </p:nvPr>
        </p:nvGraphicFramePr>
        <p:xfrm>
          <a:off x="539552" y="1916832"/>
          <a:ext cx="159919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30040" imgH="253800" progId="Equation.3">
                  <p:embed/>
                </p:oleObj>
              </mc:Choice>
              <mc:Fallback>
                <p:oleObj name="Формула" r:id="rId2" imgW="113004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16832"/>
                        <a:ext cx="159919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600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11560" y="2420888"/>
            <a:ext cx="7632847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20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z</a:t>
            </a:r>
            <a:r>
              <a:rPr lang="ru-RU" sz="20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</a:t>
            </a:r>
            <a:r>
              <a:rPr lang="en-US" sz="20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 </a:t>
            </a:r>
            <a:r>
              <a:rPr lang="en-US" sz="20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ru-RU" sz="20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)) – 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композиция функций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i="1" dirty="0"/>
              <a:t>  </a:t>
            </a:r>
            <a:r>
              <a:rPr lang="ru-RU" sz="2000" dirty="0"/>
              <a:t>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, или сложная функция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516520"/>
              </p:ext>
            </p:extLst>
          </p:nvPr>
        </p:nvGraphicFramePr>
        <p:xfrm>
          <a:off x="2411760" y="1916832"/>
          <a:ext cx="1159746" cy="376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87320" imgH="253800" progId="Equation.3">
                  <p:embed/>
                </p:oleObj>
              </mc:Choice>
              <mc:Fallback>
                <p:oleObj name="Формула" r:id="rId4" imgW="7873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916832"/>
                        <a:ext cx="1159746" cy="3765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5576" y="3501008"/>
            <a:ext cx="1253869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Примеры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181669"/>
              </p:ext>
            </p:extLst>
          </p:nvPr>
        </p:nvGraphicFramePr>
        <p:xfrm>
          <a:off x="925309" y="4365104"/>
          <a:ext cx="111496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14400" imgH="292100" progId="Equation.3">
                  <p:embed/>
                </p:oleObj>
              </mc:Choice>
              <mc:Fallback>
                <p:oleObj name="Формула" r:id="rId6" imgW="914400" imgH="292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309" y="4365104"/>
                        <a:ext cx="111496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64272"/>
              </p:ext>
            </p:extLst>
          </p:nvPr>
        </p:nvGraphicFramePr>
        <p:xfrm>
          <a:off x="3126871" y="4365104"/>
          <a:ext cx="1464742" cy="369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053643" imgH="266584" progId="Equation.3">
                  <p:embed/>
                </p:oleObj>
              </mc:Choice>
              <mc:Fallback>
                <p:oleObj name="Формула" r:id="rId8" imgW="1053643" imgH="26658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871" y="4365104"/>
                        <a:ext cx="1464742" cy="3694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005609"/>
              </p:ext>
            </p:extLst>
          </p:nvPr>
        </p:nvGraphicFramePr>
        <p:xfrm>
          <a:off x="5508104" y="4365104"/>
          <a:ext cx="101043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825500" imgH="292100" progId="Equation.3">
                  <p:embed/>
                </p:oleObj>
              </mc:Choice>
              <mc:Fallback>
                <p:oleObj name="Формула" r:id="rId10" imgW="825500" imgH="292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4365104"/>
                        <a:ext cx="1010435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702002"/>
              </p:ext>
            </p:extLst>
          </p:nvPr>
        </p:nvGraphicFramePr>
        <p:xfrm>
          <a:off x="2483768" y="5157192"/>
          <a:ext cx="298556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197100" imgH="368300" progId="Equation.3">
                  <p:embed/>
                </p:oleObj>
              </mc:Choice>
              <mc:Fallback>
                <p:oleObj name="Формула" r:id="rId12" imgW="2197100" imgH="368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157192"/>
                        <a:ext cx="2985562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Понятие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0257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функция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79464"/>
              </p:ext>
            </p:extLst>
          </p:nvPr>
        </p:nvGraphicFramePr>
        <p:xfrm>
          <a:off x="683568" y="1412776"/>
          <a:ext cx="126414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48975" imgH="253890" progId="Equation.3">
                  <p:embed/>
                </p:oleObj>
              </mc:Choice>
              <mc:Fallback>
                <p:oleObj name="Формула" r:id="rId2" imgW="748975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2776"/>
                        <a:ext cx="126414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820222"/>
              </p:ext>
            </p:extLst>
          </p:nvPr>
        </p:nvGraphicFramePr>
        <p:xfrm>
          <a:off x="2771800" y="1484784"/>
          <a:ext cx="67507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431613" imgH="228501" progId="Equation.3">
                  <p:embed/>
                </p:oleObj>
              </mc:Choice>
              <mc:Fallback>
                <p:oleObj name="Формула" r:id="rId4" imgW="431613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484784"/>
                        <a:ext cx="675075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77359"/>
              </p:ext>
            </p:extLst>
          </p:nvPr>
        </p:nvGraphicFramePr>
        <p:xfrm>
          <a:off x="4348162" y="1484784"/>
          <a:ext cx="67687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44307" imgH="241195" progId="Equation.3">
                  <p:embed/>
                </p:oleObj>
              </mc:Choice>
              <mc:Fallback>
                <p:oleObj name="Формула" r:id="rId6" imgW="44430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2" y="1484784"/>
                        <a:ext cx="676876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791134"/>
              </p:ext>
            </p:extLst>
          </p:nvPr>
        </p:nvGraphicFramePr>
        <p:xfrm>
          <a:off x="755576" y="2132856"/>
          <a:ext cx="2008791" cy="43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143000" imgH="253800" progId="Equation.3">
                  <p:embed/>
                </p:oleObj>
              </mc:Choice>
              <mc:Fallback>
                <p:oleObj name="Формула" r:id="rId8" imgW="11430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132856"/>
                        <a:ext cx="2008791" cy="437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39540" y="2132856"/>
            <a:ext cx="181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единственный 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477578"/>
              </p:ext>
            </p:extLst>
          </p:nvPr>
        </p:nvGraphicFramePr>
        <p:xfrm>
          <a:off x="4578350" y="2112963"/>
          <a:ext cx="12620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863280" imgH="253800" progId="Equation.3">
                  <p:embed/>
                </p:oleObj>
              </mc:Choice>
              <mc:Fallback>
                <p:oleObj name="Формула" r:id="rId10" imgW="86328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350" y="2112963"/>
                        <a:ext cx="1262063" cy="374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574275"/>
              </p:ext>
            </p:extLst>
          </p:nvPr>
        </p:nvGraphicFramePr>
        <p:xfrm>
          <a:off x="6012160" y="2120900"/>
          <a:ext cx="1117651" cy="3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749160" imgH="253800" progId="Equation.3">
                  <p:embed/>
                </p:oleObj>
              </mc:Choice>
              <mc:Fallback>
                <p:oleObj name="Формула" r:id="rId12" imgW="749160" imgH="253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120900"/>
                        <a:ext cx="1117651" cy="381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5157"/>
              </p:ext>
            </p:extLst>
          </p:nvPr>
        </p:nvGraphicFramePr>
        <p:xfrm>
          <a:off x="611560" y="2636912"/>
          <a:ext cx="1378530" cy="45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901440" imgH="291960" progId="Equation.3">
                  <p:embed/>
                </p:oleObj>
              </mc:Choice>
              <mc:Fallback>
                <p:oleObj name="Формула" r:id="rId14" imgW="901440" imgH="291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36912"/>
                        <a:ext cx="1378530" cy="451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53416"/>
              </p:ext>
            </p:extLst>
          </p:nvPr>
        </p:nvGraphicFramePr>
        <p:xfrm>
          <a:off x="2220237" y="2636912"/>
          <a:ext cx="18573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1218960" imgH="291960" progId="Equation.3">
                  <p:embed/>
                </p:oleObj>
              </mc:Choice>
              <mc:Fallback>
                <p:oleObj name="Формула" r:id="rId16" imgW="1218960" imgH="29196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237" y="2636912"/>
                        <a:ext cx="18573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542737"/>
              </p:ext>
            </p:extLst>
          </p:nvPr>
        </p:nvGraphicFramePr>
        <p:xfrm>
          <a:off x="4329543" y="2564904"/>
          <a:ext cx="1905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218960" imgH="291960" progId="Equation.3">
                  <p:embed/>
                </p:oleObj>
              </mc:Choice>
              <mc:Fallback>
                <p:oleObj name="Формула" r:id="rId18" imgW="1218960" imgH="29196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543" y="2564904"/>
                        <a:ext cx="1905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8" name="Picture 2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004484"/>
            <a:ext cx="262536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20125" y="3204264"/>
            <a:ext cx="7293166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Графики функций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/>
              <a:t>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– </a:t>
            </a:r>
            <a:r>
              <a:rPr lang="ru-RU" dirty="0"/>
              <a:t>одна и та же кривая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125" y="3789040"/>
            <a:ext cx="6096091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Графики функций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/>
              <a:t>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/>
              <a:t> </a:t>
            </a:r>
            <a:r>
              <a:rPr lang="ru-RU" dirty="0"/>
              <a:t>симметричны относительно диагонали первого и третьего координатного угла</a:t>
            </a:r>
          </a:p>
        </p:txBody>
      </p:sp>
      <p:sp>
        <p:nvSpPr>
          <p:cNvPr id="2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Понятие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17240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14" grpId="3"/>
      <p:bldP spid="23" grpId="0" animBg="1"/>
      <p:bldP spid="23" grpId="1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1A1EA8-EA36-F147-433F-9F59780F6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E3B829-055B-7C02-B5DF-B9B496D12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8640"/>
            <a:ext cx="7872875" cy="590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87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числовой функции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8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9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1" name="Rectangle 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3" name="Rectangle 9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5" name="Rectangle 10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8" name="Rectangle 10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0" name="Rectangle 1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2" name="Rectangle 1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5" name="Rectangle 1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7" name="Rectangle 1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9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Понятие функции.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753372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Пусть задано некоторое множество 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Пусть есть множество 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Определено ПРАВИЛО, по которому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каждому</a:t>
            </a:r>
            <a:r>
              <a:rPr lang="ru-RU" dirty="0"/>
              <a:t> элементу области </a:t>
            </a:r>
          </a:p>
          <a:p>
            <a:r>
              <a:rPr lang="ru-RU" dirty="0"/>
              <a:t>     определения ставится в соответствие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единственный </a:t>
            </a:r>
            <a:r>
              <a:rPr lang="ru-RU" dirty="0"/>
              <a:t>элемент </a:t>
            </a:r>
            <a:endParaRPr lang="en-US" dirty="0"/>
          </a:p>
          <a:p>
            <a:r>
              <a:rPr lang="en-US" dirty="0"/>
              <a:t>     </a:t>
            </a:r>
            <a:r>
              <a:rPr lang="ru-RU" dirty="0"/>
              <a:t>из множества значений функции</a:t>
            </a:r>
          </a:p>
          <a:p>
            <a:r>
              <a:rPr lang="ru-RU" dirty="0"/>
              <a:t>     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Rectangle 2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341556"/>
              </p:ext>
            </p:extLst>
          </p:nvPr>
        </p:nvGraphicFramePr>
        <p:xfrm>
          <a:off x="971600" y="1916832"/>
          <a:ext cx="115212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09336" imgH="190417" progId="Equation.3">
                  <p:embed/>
                </p:oleObj>
              </mc:Choice>
              <mc:Fallback>
                <p:oleObj name="Формула" r:id="rId2" imgW="609336" imgH="190417" progId="Equation.3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16832"/>
                        <a:ext cx="1152128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714431"/>
              </p:ext>
            </p:extLst>
          </p:nvPr>
        </p:nvGraphicFramePr>
        <p:xfrm>
          <a:off x="3059832" y="1844824"/>
          <a:ext cx="169885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63225" imgH="253890" progId="Equation.3">
                  <p:embed/>
                </p:oleObj>
              </mc:Choice>
              <mc:Fallback>
                <p:oleObj name="Формула" r:id="rId4" imgW="863225" imgH="253890" progId="Equation.3">
                  <p:embed/>
                  <p:pic>
                    <p:nvPicPr>
                      <p:cNvPr id="0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844824"/>
                        <a:ext cx="1698855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65828" y="1902558"/>
            <a:ext cx="396044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область определения функции</a:t>
            </a:r>
          </a:p>
        </p:txBody>
      </p:sp>
      <p:sp>
        <p:nvSpPr>
          <p:cNvPr id="22" name="Rectangle 2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68719"/>
              </p:ext>
            </p:extLst>
          </p:nvPr>
        </p:nvGraphicFramePr>
        <p:xfrm>
          <a:off x="1043608" y="3068960"/>
          <a:ext cx="106211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558800" imgH="190500" progId="Equation.3">
                  <p:embed/>
                </p:oleObj>
              </mc:Choice>
              <mc:Fallback>
                <p:oleObj name="Формула" r:id="rId6" imgW="558800" imgH="190500" progId="Equation.3">
                  <p:embed/>
                  <p:pic>
                    <p:nvPicPr>
                      <p:cNvPr id="0" name="Object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68960"/>
                        <a:ext cx="1062118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497436"/>
              </p:ext>
            </p:extLst>
          </p:nvPr>
        </p:nvGraphicFramePr>
        <p:xfrm>
          <a:off x="3035242" y="2960872"/>
          <a:ext cx="1568174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99753" imgH="253890" progId="Equation.3">
                  <p:embed/>
                </p:oleObj>
              </mc:Choice>
              <mc:Fallback>
                <p:oleObj name="Формула" r:id="rId8" imgW="799753" imgH="253890" progId="Equation.3">
                  <p:embed/>
                  <p:pic>
                    <p:nvPicPr>
                      <p:cNvPr id="0" name="Object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242" y="2960872"/>
                        <a:ext cx="1568174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965828" y="3028234"/>
            <a:ext cx="396044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множество значений функции</a:t>
            </a:r>
          </a:p>
        </p:txBody>
      </p:sp>
      <p:sp>
        <p:nvSpPr>
          <p:cNvPr id="27" name="Rectangle 2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835"/>
              </p:ext>
            </p:extLst>
          </p:nvPr>
        </p:nvGraphicFramePr>
        <p:xfrm>
          <a:off x="899592" y="4602039"/>
          <a:ext cx="179219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914400" imgH="254000" progId="Equation.3">
                  <p:embed/>
                </p:oleObj>
              </mc:Choice>
              <mc:Fallback>
                <p:oleObj name="Формула" r:id="rId10" imgW="914400" imgH="254000" progId="Equation.3">
                  <p:embed/>
                  <p:pic>
                    <p:nvPicPr>
                      <p:cNvPr id="0" name="Object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02039"/>
                        <a:ext cx="179219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088640"/>
              </p:ext>
            </p:extLst>
          </p:nvPr>
        </p:nvGraphicFramePr>
        <p:xfrm>
          <a:off x="2843808" y="4630626"/>
          <a:ext cx="79208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241091" imgH="177646" progId="Equation.3">
                  <p:embed/>
                </p:oleObj>
              </mc:Choice>
              <mc:Fallback>
                <p:oleObj name="Формула" r:id="rId12" imgW="241091" imgH="177646" progId="Equation.3">
                  <p:embed/>
                  <p:pic>
                    <p:nvPicPr>
                      <p:cNvPr id="0" name="Object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630626"/>
                        <a:ext cx="792089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2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465682"/>
              </p:ext>
            </p:extLst>
          </p:nvPr>
        </p:nvGraphicFramePr>
        <p:xfrm>
          <a:off x="3499522" y="4547332"/>
          <a:ext cx="1613788" cy="524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787058" imgH="253890" progId="Equation.3">
                  <p:embed/>
                </p:oleObj>
              </mc:Choice>
              <mc:Fallback>
                <p:oleObj name="Формула" r:id="rId14" imgW="787058" imgH="253890" progId="Equation.3">
                  <p:embed/>
                  <p:pic>
                    <p:nvPicPr>
                      <p:cNvPr id="0" name="Object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522" y="4547332"/>
                        <a:ext cx="1613788" cy="5249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angle 2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7" name="Объект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586847"/>
              </p:ext>
            </p:extLst>
          </p:nvPr>
        </p:nvGraphicFramePr>
        <p:xfrm>
          <a:off x="5714965" y="5347749"/>
          <a:ext cx="126414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748975" imgH="253890" progId="Equation.3">
                  <p:embed/>
                </p:oleObj>
              </mc:Choice>
              <mc:Fallback>
                <p:oleObj name="Формула" r:id="rId16" imgW="748975" imgH="253890" progId="Equation.3">
                  <p:embed/>
                  <p:pic>
                    <p:nvPicPr>
                      <p:cNvPr id="0" name="Object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65" y="5347749"/>
                        <a:ext cx="1264140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83568" y="5379107"/>
            <a:ext cx="490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этом случае говорят, что задана функция </a:t>
            </a:r>
          </a:p>
        </p:txBody>
      </p:sp>
      <p:grpSp>
        <p:nvGrpSpPr>
          <p:cNvPr id="76" name="Группа 75"/>
          <p:cNvGrpSpPr/>
          <p:nvPr/>
        </p:nvGrpSpPr>
        <p:grpSpPr>
          <a:xfrm>
            <a:off x="6804248" y="4837802"/>
            <a:ext cx="1337191" cy="541305"/>
            <a:chOff x="6804248" y="4837802"/>
            <a:chExt cx="1337191" cy="541305"/>
          </a:xfrm>
        </p:grpSpPr>
        <p:sp>
          <p:nvSpPr>
            <p:cNvPr id="69" name="TextBox 68"/>
            <p:cNvSpPr txBox="1"/>
            <p:nvPr/>
          </p:nvSpPr>
          <p:spPr>
            <a:xfrm>
              <a:off x="6981506" y="4837802"/>
              <a:ext cx="115993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ru-RU" dirty="0"/>
                <a:t>аргумент</a:t>
              </a:r>
            </a:p>
          </p:txBody>
        </p:sp>
        <p:cxnSp>
          <p:nvCxnSpPr>
            <p:cNvPr id="71" name="Прямая со стрелкой 70"/>
            <p:cNvCxnSpPr/>
            <p:nvPr/>
          </p:nvCxnSpPr>
          <p:spPr>
            <a:xfrm flipH="1">
              <a:off x="6804248" y="5207134"/>
              <a:ext cx="177258" cy="171973"/>
            </a:xfrm>
            <a:prstGeom prst="straightConnector1">
              <a:avLst/>
            </a:prstGeom>
            <a:ln>
              <a:solidFill>
                <a:schemeClr val="bg2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5477325" y="5877272"/>
            <a:ext cx="256517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значение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4540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68" grpId="0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функции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251520" y="1340768"/>
            <a:ext cx="8641655" cy="109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ru-RU" b="0" i="1" dirty="0"/>
              <a:t>Графиком функции </a:t>
            </a:r>
            <a:r>
              <a:rPr lang="ru-RU" b="0" i="1" dirty="0">
                <a:latin typeface="Times New Roman" pitchFamily="18" charset="0"/>
                <a:cs typeface="Times New Roman" pitchFamily="18" charset="0"/>
              </a:rPr>
              <a:t>у = 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="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0" dirty="0"/>
              <a:t>называется множество всех точек  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b="0" dirty="0"/>
              <a:t>плоскости </a:t>
            </a:r>
            <a:r>
              <a:rPr lang="ru-RU" b="0" i="1" dirty="0"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en-US" b="0" i="1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ru-RU" b="0" dirty="0"/>
              <a:t>, координаты которых удовлетворяют уравнению </a:t>
            </a:r>
            <a:r>
              <a:rPr lang="ru-RU" b="0" i="1" dirty="0"/>
              <a:t> </a:t>
            </a:r>
            <a:r>
              <a:rPr lang="ru-RU" b="0" i="1" dirty="0">
                <a:latin typeface="Times New Roman" pitchFamily="18" charset="0"/>
                <a:cs typeface="Times New Roman" pitchFamily="18" charset="0"/>
              </a:rPr>
              <a:t>у = 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b="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b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956770"/>
              </p:ext>
            </p:extLst>
          </p:nvPr>
        </p:nvGraphicFramePr>
        <p:xfrm>
          <a:off x="2797100" y="2924944"/>
          <a:ext cx="3549800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259374" imgH="1644703" progId="Word.Picture.8">
                  <p:embed/>
                </p:oleObj>
              </mc:Choice>
              <mc:Fallback>
                <p:oleObj name="Picture" r:id="rId2" imgW="2259374" imgH="1644703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00" y="2924944"/>
                        <a:ext cx="3549800" cy="230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</a:t>
            </a:r>
            <a:r>
              <a:rPr lang="en-US" sz="1400" dirty="0"/>
              <a:t> </a:t>
            </a:r>
            <a:r>
              <a:rPr lang="ru-RU" sz="1400" dirty="0"/>
              <a:t>Понятие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96958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задания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Аналитический способ </a:t>
            </a:r>
            <a:r>
              <a:rPr lang="ru-RU" dirty="0"/>
              <a:t>– задание закона, устанавливающего связь между переменными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i="1" dirty="0"/>
              <a:t> </a:t>
            </a:r>
            <a:r>
              <a:rPr lang="ru-RU" dirty="0"/>
              <a:t>и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/>
              <a:t>,</a:t>
            </a:r>
            <a:r>
              <a:rPr lang="ru-RU" i="1" dirty="0"/>
              <a:t> </a:t>
            </a:r>
            <a:r>
              <a:rPr lang="ru-RU" dirty="0"/>
              <a:t>с помощью формулы.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i="1" dirty="0"/>
              <a:t>Табличный способ</a:t>
            </a:r>
            <a:r>
              <a:rPr lang="ru-RU" dirty="0"/>
              <a:t> – задание таблицы отдельных значений аргумента и соответствующих им значений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97826"/>
              </p:ext>
            </p:extLst>
          </p:nvPr>
        </p:nvGraphicFramePr>
        <p:xfrm>
          <a:off x="827583" y="2708920"/>
          <a:ext cx="131492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71252" imgH="215806" progId="Equation.3">
                  <p:embed/>
                </p:oleObj>
              </mc:Choice>
              <mc:Fallback>
                <p:oleObj name="Формула" r:id="rId2" imgW="571252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2708920"/>
                        <a:ext cx="131492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25520"/>
              </p:ext>
            </p:extLst>
          </p:nvPr>
        </p:nvGraphicFramePr>
        <p:xfrm>
          <a:off x="2987824" y="2708920"/>
          <a:ext cx="210623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117600" imgH="228600" progId="Equation.3">
                  <p:embed/>
                </p:oleObj>
              </mc:Choice>
              <mc:Fallback>
                <p:oleObj name="Формула" r:id="rId4" imgW="1117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708920"/>
                        <a:ext cx="2106234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297008"/>
              </p:ext>
            </p:extLst>
          </p:nvPr>
        </p:nvGraphicFramePr>
        <p:xfrm>
          <a:off x="5508104" y="2492896"/>
          <a:ext cx="3122016" cy="120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387520" imgH="914400" progId="Equation.3">
                  <p:embed/>
                </p:oleObj>
              </mc:Choice>
              <mc:Fallback>
                <p:oleObj name="Формула" r:id="rId6" imgW="23875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492896"/>
                        <a:ext cx="3122016" cy="1201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Понятие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072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1655" cy="5544616"/>
          </a:xfrm>
        </p:spPr>
        <p:txBody>
          <a:bodyPr/>
          <a:lstStyle/>
          <a:p>
            <a:r>
              <a:rPr lang="ru-RU" i="1" dirty="0"/>
              <a:t>Графический способ</a:t>
            </a:r>
            <a:r>
              <a:rPr lang="ru-RU" dirty="0"/>
              <a:t> – соответствие между аргументом и функцией задаётся посредством графика.</a:t>
            </a:r>
          </a:p>
          <a:p>
            <a:endParaRPr lang="en-US" dirty="0"/>
          </a:p>
          <a:p>
            <a:endParaRPr lang="en-US" dirty="0"/>
          </a:p>
          <a:p>
            <a:r>
              <a:rPr lang="ru-RU" i="1" dirty="0"/>
              <a:t>Алгоритмический способ – </a:t>
            </a:r>
            <a:r>
              <a:rPr lang="ru-RU" dirty="0"/>
              <a:t>задание функции с помощью алгоритма</a:t>
            </a:r>
            <a:r>
              <a:rPr lang="en-US" dirty="0"/>
              <a:t>.</a:t>
            </a:r>
          </a:p>
          <a:p>
            <a:r>
              <a:rPr lang="ru-RU" i="1" dirty="0"/>
              <a:t>Задание функции словесным описанием.</a:t>
            </a:r>
            <a:r>
              <a:rPr lang="ru-RU" dirty="0"/>
              <a:t> </a:t>
            </a:r>
            <a:r>
              <a:rPr lang="ru-RU" sz="2000" dirty="0"/>
              <a:t>Например, функция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у=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ru-RU" sz="2000" dirty="0"/>
              <a:t>называемая целой частью числа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000" dirty="0"/>
              <a:t>, определяется как наибольшее целое число, не превосходящее 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sz="2000" dirty="0"/>
              <a:t>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040686"/>
              </p:ext>
            </p:extLst>
          </p:nvPr>
        </p:nvGraphicFramePr>
        <p:xfrm>
          <a:off x="5220072" y="1268760"/>
          <a:ext cx="2304256" cy="1524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262070" imgH="1645415" progId="Word.Picture.8">
                  <p:embed/>
                </p:oleObj>
              </mc:Choice>
              <mc:Fallback>
                <p:oleObj name="Picture" r:id="rId2" imgW="2262070" imgH="1645415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268760"/>
                        <a:ext cx="2304256" cy="15241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Понятие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98804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Классификация функций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246889" y="1412776"/>
            <a:ext cx="5688632" cy="1038921"/>
            <a:chOff x="971600" y="1412776"/>
            <a:chExt cx="5688632" cy="1038921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1412776"/>
              <a:ext cx="5688632" cy="10156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000" dirty="0"/>
                <a:t>Функция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называется </a:t>
              </a:r>
              <a:r>
                <a:rPr lang="ru-RU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чётной</a:t>
              </a:r>
              <a:r>
                <a:rPr lang="ru-RU" sz="2000" dirty="0"/>
                <a:t>, если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ru-RU" sz="20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симметрична относительно точки </a:t>
              </a:r>
              <a:r>
                <a:rPr lang="ru-RU" sz="2000" i="1" dirty="0">
                  <a:latin typeface="Times New Roman" pitchFamily="18" charset="0"/>
                  <a:cs typeface="Times New Roman" pitchFamily="18" charset="0"/>
                </a:rPr>
                <a:t>х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 = 0;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                        для </a:t>
              </a:r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81195"/>
                </p:ext>
              </p:extLst>
            </p:nvPr>
          </p:nvGraphicFramePr>
          <p:xfrm>
            <a:off x="1475656" y="2098445"/>
            <a:ext cx="1491573" cy="329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1079032" imgH="241195" progId="Equation.3">
                    <p:embed/>
                  </p:oleObj>
                </mc:Choice>
                <mc:Fallback>
                  <p:oleObj name="Формула" r:id="rId2" imgW="1079032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098445"/>
                          <a:ext cx="1491573" cy="3299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8880900"/>
                </p:ext>
              </p:extLst>
            </p:nvPr>
          </p:nvGraphicFramePr>
          <p:xfrm>
            <a:off x="3491880" y="2081735"/>
            <a:ext cx="1379689" cy="369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4" imgW="952200" imgH="253800" progId="Equation.3">
                    <p:embed/>
                  </p:oleObj>
                </mc:Choice>
                <mc:Fallback>
                  <p:oleObj name="Формула" r:id="rId4" imgW="952200" imgH="253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2081735"/>
                          <a:ext cx="1379689" cy="3699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803295"/>
              </p:ext>
            </p:extLst>
          </p:nvPr>
        </p:nvGraphicFramePr>
        <p:xfrm>
          <a:off x="6372200" y="908720"/>
          <a:ext cx="2461933" cy="2027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6" imgW="2744721" imgH="2093535" progId="Word.Picture.8">
                  <p:embed/>
                </p:oleObj>
              </mc:Choice>
              <mc:Fallback>
                <p:oleObj name="Picture" r:id="rId6" imgW="2744721" imgH="2093535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908720"/>
                        <a:ext cx="2461933" cy="2027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Группа 22"/>
          <p:cNvGrpSpPr/>
          <p:nvPr/>
        </p:nvGrpSpPr>
        <p:grpSpPr>
          <a:xfrm>
            <a:off x="251520" y="3635284"/>
            <a:ext cx="5688632" cy="1025402"/>
            <a:chOff x="971600" y="1412776"/>
            <a:chExt cx="5688632" cy="1025402"/>
          </a:xfrm>
        </p:grpSpPr>
        <p:sp>
          <p:nvSpPr>
            <p:cNvPr id="24" name="TextBox 23"/>
            <p:cNvSpPr txBox="1"/>
            <p:nvPr/>
          </p:nvSpPr>
          <p:spPr>
            <a:xfrm>
              <a:off x="971600" y="1412776"/>
              <a:ext cx="5688632" cy="10156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ru-RU" sz="2000" dirty="0"/>
                <a:t>Функция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называется </a:t>
              </a:r>
              <a:r>
                <a:rPr lang="ru-RU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нечётной</a:t>
              </a:r>
              <a:r>
                <a:rPr lang="ru-RU" sz="2000" dirty="0"/>
                <a:t>, если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ru-RU" sz="20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симметрична относительно точки </a:t>
              </a:r>
              <a:r>
                <a:rPr lang="ru-RU" sz="2000" i="1" dirty="0">
                  <a:latin typeface="Times New Roman" pitchFamily="18" charset="0"/>
                  <a:cs typeface="Times New Roman" pitchFamily="18" charset="0"/>
                </a:rPr>
                <a:t>х</a:t>
              </a: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 = 0;</a:t>
              </a:r>
            </a:p>
            <a:p>
              <a:pPr marL="457200" indent="-457200">
                <a:buFont typeface="+mj-lt"/>
                <a:buAutoNum type="arabicPeriod"/>
              </a:pPr>
              <a:r>
                <a:rPr lang="ru-RU" sz="2000" dirty="0">
                  <a:latin typeface="Times New Roman" pitchFamily="18" charset="0"/>
                  <a:cs typeface="Times New Roman" pitchFamily="18" charset="0"/>
                </a:rPr>
                <a:t>                         для </a:t>
              </a:r>
            </a:p>
          </p:txBody>
        </p:sp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3946059"/>
                </p:ext>
              </p:extLst>
            </p:nvPr>
          </p:nvGraphicFramePr>
          <p:xfrm>
            <a:off x="1352798" y="2090516"/>
            <a:ext cx="1738313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8" imgW="1257120" imgH="253800" progId="Equation.3">
                    <p:embed/>
                  </p:oleObj>
                </mc:Choice>
                <mc:Fallback>
                  <p:oleObj name="Формула" r:id="rId8" imgW="12571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798" y="2090516"/>
                          <a:ext cx="1738313" cy="3476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6411863"/>
                </p:ext>
              </p:extLst>
            </p:nvPr>
          </p:nvGraphicFramePr>
          <p:xfrm>
            <a:off x="3624668" y="2046095"/>
            <a:ext cx="1370844" cy="367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0" imgW="952200" imgH="253800" progId="Equation.3">
                    <p:embed/>
                  </p:oleObj>
                </mc:Choice>
                <mc:Fallback>
                  <p:oleObj name="Формула" r:id="rId10" imgW="952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668" y="2046095"/>
                          <a:ext cx="1370844" cy="3675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740751"/>
              </p:ext>
            </p:extLst>
          </p:nvPr>
        </p:nvGraphicFramePr>
        <p:xfrm>
          <a:off x="6066751" y="2996952"/>
          <a:ext cx="3026954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12" imgW="2744721" imgH="2904475" progId="Word.Picture.8">
                  <p:embed/>
                </p:oleObj>
              </mc:Choice>
              <mc:Fallback>
                <p:oleObj name="Picture" r:id="rId12" imgW="2744721" imgH="2904475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751" y="2996952"/>
                        <a:ext cx="3026954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Понятие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54839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95536" y="967633"/>
            <a:ext cx="7344816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Функция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называется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периодической</a:t>
            </a:r>
            <a:r>
              <a:rPr lang="ru-RU" sz="2000" dirty="0"/>
              <a:t>, если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229654"/>
              </p:ext>
            </p:extLst>
          </p:nvPr>
        </p:nvGraphicFramePr>
        <p:xfrm>
          <a:off x="627063" y="1844675"/>
          <a:ext cx="1193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60240" imgH="203040" progId="Equation.3">
                  <p:embed/>
                </p:oleObj>
              </mc:Choice>
              <mc:Fallback>
                <p:oleObj name="Формула" r:id="rId2" imgW="66024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844675"/>
                        <a:ext cx="1193800" cy="360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835527"/>
              </p:ext>
            </p:extLst>
          </p:nvPr>
        </p:nvGraphicFramePr>
        <p:xfrm>
          <a:off x="298450" y="2541588"/>
          <a:ext cx="26257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384200" imgH="253800" progId="Equation.3">
                  <p:embed/>
                </p:oleObj>
              </mc:Choice>
              <mc:Fallback>
                <p:oleObj name="Формула" r:id="rId4" imgW="1384200" imgH="25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541588"/>
                        <a:ext cx="2625725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123581"/>
              </p:ext>
            </p:extLst>
          </p:nvPr>
        </p:nvGraphicFramePr>
        <p:xfrm>
          <a:off x="1979712" y="1844824"/>
          <a:ext cx="154832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14400" imgH="253800" progId="Equation.3">
                  <p:embed/>
                </p:oleObj>
              </mc:Choice>
              <mc:Fallback>
                <p:oleObj name="Формула" r:id="rId6" imgW="914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844824"/>
                        <a:ext cx="1548324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486525"/>
              </p:ext>
            </p:extLst>
          </p:nvPr>
        </p:nvGraphicFramePr>
        <p:xfrm>
          <a:off x="323528" y="3212976"/>
          <a:ext cx="307181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625400" imgH="253800" progId="Equation.3">
                  <p:embed/>
                </p:oleObj>
              </mc:Choice>
              <mc:Fallback>
                <p:oleObj name="Формула" r:id="rId8" imgW="16254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212976"/>
                        <a:ext cx="3071812" cy="479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426808" y="2348880"/>
            <a:ext cx="3168352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000" dirty="0"/>
              <a:t> – период функции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95536" y="4005064"/>
            <a:ext cx="120417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ru-RU" b="1" dirty="0"/>
              <a:t>Пример.</a:t>
            </a:r>
            <a:r>
              <a:rPr lang="ru-RU" dirty="0"/>
              <a:t>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705807" y="4005064"/>
            <a:ext cx="4147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Найти наименьший период функции 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623868"/>
              </p:ext>
            </p:extLst>
          </p:nvPr>
        </p:nvGraphicFramePr>
        <p:xfrm>
          <a:off x="5724128" y="3999965"/>
          <a:ext cx="1333860" cy="36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863225" imgH="241195" progId="Equation.3">
                  <p:embed/>
                </p:oleObj>
              </mc:Choice>
              <mc:Fallback>
                <p:oleObj name="Формула" r:id="rId10" imgW="863225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999965"/>
                        <a:ext cx="1333860" cy="3664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395536" y="4581128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107535"/>
              </p:ext>
            </p:extLst>
          </p:nvPr>
        </p:nvGraphicFramePr>
        <p:xfrm>
          <a:off x="997624" y="4588778"/>
          <a:ext cx="2215302" cy="361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397000" imgH="228600" progId="Equation.3">
                  <p:embed/>
                </p:oleObj>
              </mc:Choice>
              <mc:Fallback>
                <p:oleObj name="Формула" r:id="rId12" imgW="1397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624" y="4588778"/>
                        <a:ext cx="2215302" cy="361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66484"/>
              </p:ext>
            </p:extLst>
          </p:nvPr>
        </p:nvGraphicFramePr>
        <p:xfrm>
          <a:off x="3851920" y="4590420"/>
          <a:ext cx="169062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1028254" imgH="215806" progId="Equation.3">
                  <p:embed/>
                </p:oleObj>
              </mc:Choice>
              <mc:Fallback>
                <p:oleObj name="Формула" r:id="rId14" imgW="1028254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590420"/>
                        <a:ext cx="169062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042702"/>
              </p:ext>
            </p:extLst>
          </p:nvPr>
        </p:nvGraphicFramePr>
        <p:xfrm>
          <a:off x="997624" y="5085184"/>
          <a:ext cx="1445989" cy="31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977760" imgH="215640" progId="Equation.3">
                  <p:embed/>
                </p:oleObj>
              </mc:Choice>
              <mc:Fallback>
                <p:oleObj name="Формула" r:id="rId16" imgW="97776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624" y="5085184"/>
                        <a:ext cx="1445989" cy="319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16555"/>
              </p:ext>
            </p:extLst>
          </p:nvPr>
        </p:nvGraphicFramePr>
        <p:xfrm>
          <a:off x="2545673" y="5013176"/>
          <a:ext cx="18462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1117440" imgH="253800" progId="Equation.3">
                  <p:embed/>
                </p:oleObj>
              </mc:Choice>
              <mc:Fallback>
                <p:oleObj name="Формула" r:id="rId18" imgW="1117440" imgH="253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5673" y="5013176"/>
                        <a:ext cx="1846263" cy="423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858296"/>
              </p:ext>
            </p:extLst>
          </p:nvPr>
        </p:nvGraphicFramePr>
        <p:xfrm>
          <a:off x="5076056" y="5013176"/>
          <a:ext cx="839986" cy="35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482400" imgH="203040" progId="Equation.3">
                  <p:embed/>
                </p:oleObj>
              </mc:Choice>
              <mc:Fallback>
                <p:oleObj name="Формула" r:id="rId20" imgW="482400" imgH="203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013176"/>
                        <a:ext cx="839986" cy="3541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723805"/>
              </p:ext>
            </p:extLst>
          </p:nvPr>
        </p:nvGraphicFramePr>
        <p:xfrm>
          <a:off x="1623318" y="5517232"/>
          <a:ext cx="34004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1803240" imgH="253800" progId="Equation.3">
                  <p:embed/>
                </p:oleObj>
              </mc:Choice>
              <mc:Fallback>
                <p:oleObj name="Формула" r:id="rId22" imgW="1803240" imgH="253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318" y="5517232"/>
                        <a:ext cx="3400425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998087"/>
              </p:ext>
            </p:extLst>
          </p:nvPr>
        </p:nvGraphicFramePr>
        <p:xfrm>
          <a:off x="357188" y="5626100"/>
          <a:ext cx="901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622080" imgH="203040" progId="Equation.3">
                  <p:embed/>
                </p:oleObj>
              </mc:Choice>
              <mc:Fallback>
                <p:oleObj name="Формула" r:id="rId24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626100"/>
                        <a:ext cx="901700" cy="295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330748"/>
              </p:ext>
            </p:extLst>
          </p:nvPr>
        </p:nvGraphicFramePr>
        <p:xfrm>
          <a:off x="5064043" y="5517232"/>
          <a:ext cx="1893881" cy="46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1231560" imgH="304560" progId="Equation.3">
                  <p:embed/>
                </p:oleObj>
              </mc:Choice>
              <mc:Fallback>
                <p:oleObj name="Формула" r:id="rId26" imgW="1231560" imgH="304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043" y="5517232"/>
                        <a:ext cx="1893881" cy="46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Прямоугольник 38"/>
          <p:cNvSpPr/>
          <p:nvPr/>
        </p:nvSpPr>
        <p:spPr>
          <a:xfrm>
            <a:off x="7020272" y="5589240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  <p:sp>
        <p:nvSpPr>
          <p:cNvPr id="40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Понятие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0006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9" grpId="0" animBg="1"/>
      <p:bldP spid="20" grpId="0"/>
      <p:bldP spid="23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Монотонные функции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107504" y="1268760"/>
            <a:ext cx="8872155" cy="400110"/>
            <a:chOff x="107504" y="1268760"/>
            <a:chExt cx="8872155" cy="40011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07504" y="1268760"/>
              <a:ext cx="88569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ru-RU" sz="2000" dirty="0"/>
                <a:t>Функция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ru-RU" sz="2000" dirty="0">
                  <a:latin typeface="+mj-lt"/>
                  <a:cs typeface="Times New Roman" pitchFamily="18" charset="0"/>
                </a:rPr>
                <a:t>называется возрастающей на множестве  </a:t>
              </a:r>
              <a:endParaRPr lang="ru-RU" sz="2000" dirty="0">
                <a:latin typeface="+mj-lt"/>
              </a:endParaRPr>
            </a:p>
          </p:txBody>
        </p:sp>
        <p:graphicFrame>
          <p:nvGraphicFramePr>
            <p:cNvPr id="8" name="Объект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8351743"/>
                </p:ext>
              </p:extLst>
            </p:nvPr>
          </p:nvGraphicFramePr>
          <p:xfrm>
            <a:off x="7716099" y="1325944"/>
            <a:ext cx="1263560" cy="342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" imgW="939600" imgH="253800" progId="Equation.3">
                    <p:embed/>
                  </p:oleObj>
                </mc:Choice>
                <mc:Fallback>
                  <p:oleObj name="Формула" r:id="rId2" imgW="939600" imgH="2538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6099" y="1325944"/>
                          <a:ext cx="1263560" cy="3429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600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82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473815"/>
              </p:ext>
            </p:extLst>
          </p:nvPr>
        </p:nvGraphicFramePr>
        <p:xfrm>
          <a:off x="1187624" y="1844824"/>
          <a:ext cx="1643930" cy="44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77760" imgH="266400" progId="Equation.3">
                  <p:embed/>
                </p:oleObj>
              </mc:Choice>
              <mc:Fallback>
                <p:oleObj name="Формула" r:id="rId4" imgW="97776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44824"/>
                        <a:ext cx="1643930" cy="444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39303"/>
              </p:ext>
            </p:extLst>
          </p:nvPr>
        </p:nvGraphicFramePr>
        <p:xfrm>
          <a:off x="3236913" y="1747838"/>
          <a:ext cx="17605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825480" imgH="266400" progId="Equation.3">
                  <p:embed/>
                </p:oleObj>
              </mc:Choice>
              <mc:Fallback>
                <p:oleObj name="Формула" r:id="rId6" imgW="82548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13" y="1747838"/>
                        <a:ext cx="1760537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48934"/>
              </p:ext>
            </p:extLst>
          </p:nvPr>
        </p:nvGraphicFramePr>
        <p:xfrm>
          <a:off x="5076056" y="1844824"/>
          <a:ext cx="189476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155600" imgH="266400" progId="Equation.3">
                  <p:embed/>
                </p:oleObj>
              </mc:Choice>
              <mc:Fallback>
                <p:oleObj name="Формула" r:id="rId8" imgW="1155600" imgH="26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844824"/>
                        <a:ext cx="1894764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Группа 18"/>
          <p:cNvGrpSpPr/>
          <p:nvPr/>
        </p:nvGrpSpPr>
        <p:grpSpPr>
          <a:xfrm>
            <a:off x="135922" y="2564904"/>
            <a:ext cx="8872155" cy="400110"/>
            <a:chOff x="107504" y="1268760"/>
            <a:chExt cx="8872155" cy="400110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07504" y="1268760"/>
              <a:ext cx="8856984" cy="40011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ru-RU" sz="2000" dirty="0"/>
                <a:t>Функция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ru-RU" sz="2000" dirty="0">
                  <a:latin typeface="+mj-lt"/>
                  <a:cs typeface="Times New Roman" pitchFamily="18" charset="0"/>
                </a:rPr>
                <a:t>называется убывающей на множестве  </a:t>
              </a:r>
              <a:endParaRPr lang="ru-RU" sz="2000" dirty="0">
                <a:latin typeface="+mj-lt"/>
              </a:endParaRPr>
            </a:p>
          </p:txBody>
        </p: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3318406"/>
                </p:ext>
              </p:extLst>
            </p:nvPr>
          </p:nvGraphicFramePr>
          <p:xfrm>
            <a:off x="7716099" y="1325944"/>
            <a:ext cx="1263560" cy="342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0" imgW="939600" imgH="253800" progId="Equation.3">
                    <p:embed/>
                  </p:oleObj>
                </mc:Choice>
                <mc:Fallback>
                  <p:oleObj name="Формула" r:id="rId10" imgW="939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6099" y="1325944"/>
                          <a:ext cx="1263560" cy="3429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63586"/>
              </p:ext>
            </p:extLst>
          </p:nvPr>
        </p:nvGraphicFramePr>
        <p:xfrm>
          <a:off x="1259632" y="3284984"/>
          <a:ext cx="1644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977760" imgH="266400" progId="Equation.3">
                  <p:embed/>
                </p:oleObj>
              </mc:Choice>
              <mc:Fallback>
                <p:oleObj name="Формула" r:id="rId11" imgW="977760" imgH="2664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84984"/>
                        <a:ext cx="16446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061856"/>
              </p:ext>
            </p:extLst>
          </p:nvPr>
        </p:nvGraphicFramePr>
        <p:xfrm>
          <a:off x="3275856" y="3140968"/>
          <a:ext cx="17605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825480" imgH="266400" progId="Equation.3">
                  <p:embed/>
                </p:oleObj>
              </mc:Choice>
              <mc:Fallback>
                <p:oleObj name="Формула" r:id="rId13" imgW="825480" imgH="2664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140968"/>
                        <a:ext cx="17605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36415"/>
              </p:ext>
            </p:extLst>
          </p:nvPr>
        </p:nvGraphicFramePr>
        <p:xfrm>
          <a:off x="5148064" y="3212976"/>
          <a:ext cx="1893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1155600" imgH="266400" progId="Equation.3">
                  <p:embed/>
                </p:oleObj>
              </mc:Choice>
              <mc:Fallback>
                <p:oleObj name="Формула" r:id="rId15" imgW="1155600" imgH="2664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212976"/>
                        <a:ext cx="18938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Понятие функции.</a:t>
            </a:r>
          </a:p>
        </p:txBody>
      </p:sp>
      <p:pic>
        <p:nvPicPr>
          <p:cNvPr id="15379" name="Picture 19" descr="http://www.mathvaz.ru/img_sad/2009-04-27/funm01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789040"/>
            <a:ext cx="23894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80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Ограниченные функции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8D989B-B1FB-4A33-AB1D-28ACAE55823F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11560" y="1244933"/>
            <a:ext cx="5874365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Пусть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dirty="0">
                <a:latin typeface="+mj-lt"/>
                <a:cs typeface="Times New Roman" pitchFamily="18" charset="0"/>
              </a:rPr>
              <a:t>множество значений функции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6168" y="1772816"/>
            <a:ext cx="3887603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>
                <a:latin typeface="+mj-lt"/>
                <a:cs typeface="Times New Roman" pitchFamily="18" charset="0"/>
              </a:rPr>
              <a:t>ограничено сверху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>
                <a:latin typeface="+mj-lt"/>
                <a:cs typeface="Times New Roman" pitchFamily="18" charset="0"/>
              </a:rPr>
              <a:t>ограничено снизу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dirty="0">
                <a:latin typeface="+mj-lt"/>
                <a:cs typeface="Times New Roman" pitchFamily="18" charset="0"/>
              </a:rPr>
              <a:t>ограничено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681333" y="1773161"/>
            <a:ext cx="288032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i="1" dirty="0"/>
              <a:t>ограничена сверху 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81333" y="2188314"/>
            <a:ext cx="288032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i="1" dirty="0"/>
              <a:t>ограничена снизу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81333" y="2603813"/>
            <a:ext cx="288032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i="1" dirty="0"/>
              <a:t>ограничена</a:t>
            </a:r>
            <a:endParaRPr lang="ru-R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32150"/>
              </p:ext>
            </p:extLst>
          </p:nvPr>
        </p:nvGraphicFramePr>
        <p:xfrm>
          <a:off x="539552" y="3284984"/>
          <a:ext cx="2632474" cy="610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63560" imgH="380880" progId="Equation.3">
                  <p:embed/>
                </p:oleObj>
              </mc:Choice>
              <mc:Fallback>
                <p:oleObj name="Формула" r:id="rId2" imgW="1663560" imgH="380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284984"/>
                        <a:ext cx="2632474" cy="610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2845"/>
              </p:ext>
            </p:extLst>
          </p:nvPr>
        </p:nvGraphicFramePr>
        <p:xfrm>
          <a:off x="539552" y="4581128"/>
          <a:ext cx="255270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612800" imgH="342720" progId="Equation.3">
                  <p:embed/>
                </p:oleObj>
              </mc:Choice>
              <mc:Fallback>
                <p:oleObj name="Формула" r:id="rId4" imgW="1612800" imgH="34272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81128"/>
                        <a:ext cx="255270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821609"/>
              </p:ext>
            </p:extLst>
          </p:nvPr>
        </p:nvGraphicFramePr>
        <p:xfrm>
          <a:off x="539552" y="3861048"/>
          <a:ext cx="495129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301920" imgH="380880" progId="Equation.3">
                  <p:embed/>
                </p:oleObj>
              </mc:Choice>
              <mc:Fallback>
                <p:oleObj name="Формула" r:id="rId6" imgW="330192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861048"/>
                        <a:ext cx="495129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446104"/>
              </p:ext>
            </p:extLst>
          </p:nvPr>
        </p:nvGraphicFramePr>
        <p:xfrm>
          <a:off x="606425" y="5257800"/>
          <a:ext cx="4818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213000" imgH="342720" progId="Equation.3">
                  <p:embed/>
                </p:oleObj>
              </mc:Choice>
              <mc:Fallback>
                <p:oleObj name="Формула" r:id="rId8" imgW="3213000" imgH="34272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257800"/>
                        <a:ext cx="48180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07504" y="6381750"/>
            <a:ext cx="8280920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Понятие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2895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766</TotalTime>
  <Words>551</Words>
  <Application>Microsoft Office PowerPoint</Application>
  <PresentationFormat>Экран (4:3)</PresentationFormat>
  <Paragraphs>92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Verdana</vt:lpstr>
      <vt:lpstr>Шаблон слайдов лекций СПбГПУ</vt:lpstr>
      <vt:lpstr>Формула</vt:lpstr>
      <vt:lpstr>Picture</vt:lpstr>
      <vt:lpstr>Раздел 4 Введение в математический анализ  Понятие функции</vt:lpstr>
      <vt:lpstr>Понятие числовой функции</vt:lpstr>
      <vt:lpstr>График функции</vt:lpstr>
      <vt:lpstr>Способы задания функции</vt:lpstr>
      <vt:lpstr>Презентация PowerPoint</vt:lpstr>
      <vt:lpstr>Классификация функций</vt:lpstr>
      <vt:lpstr>Презентация PowerPoint</vt:lpstr>
      <vt:lpstr>Монотонные функции</vt:lpstr>
      <vt:lpstr>Ограниченные функции</vt:lpstr>
      <vt:lpstr>Композиция функций, или сложная функция</vt:lpstr>
      <vt:lpstr>Обратная функция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73</cp:revision>
  <dcterms:created xsi:type="dcterms:W3CDTF">2012-06-17T07:41:50Z</dcterms:created>
  <dcterms:modified xsi:type="dcterms:W3CDTF">2023-11-07T18:47:53Z</dcterms:modified>
</cp:coreProperties>
</file>