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440"/>
    <a:srgbClr val="336699"/>
    <a:srgbClr val="FCF5FF"/>
    <a:srgbClr val="003366"/>
    <a:srgbClr val="FCF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053" autoAdjust="0"/>
    <p:restoredTop sz="86441" autoAdjust="0"/>
  </p:normalViewPr>
  <p:slideViewPr>
    <p:cSldViewPr>
      <p:cViewPr varScale="1">
        <p:scale>
          <a:sx n="91" d="100"/>
          <a:sy n="91" d="100"/>
        </p:scale>
        <p:origin x="629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36B4F6C-BCC7-468E-A093-CD4D5FC1B9CF}" type="datetimeFigureOut">
              <a:rPr lang="ru-RU"/>
              <a:pPr>
                <a:defRPr/>
              </a:pPr>
              <a:t>07.11.2023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DF0C588-8DA3-4A60-9AA4-EE67CBAF74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6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3AAAF3-BD1B-4908-BED4-F973D6B853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31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24936" cy="2448272"/>
          </a:xfrm>
        </p:spPr>
        <p:txBody>
          <a:bodyPr/>
          <a:lstStyle>
            <a:lvl1pPr>
              <a:defRPr sz="3600" b="1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24936" cy="192176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4800600"/>
            <a:ext cx="86416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0825" y="332656"/>
            <a:ext cx="8641655" cy="43949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5367338"/>
            <a:ext cx="86416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8B0F1-217F-4977-92DE-757AE36E36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13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640"/>
            <a:ext cx="8641655" cy="93689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3745111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52" y="1125538"/>
            <a:ext cx="4752528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556AF-612D-4E02-9CC8-605CF1CB73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90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260648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4975" cy="5000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244280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24428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FF09-5302-4900-B5E9-3CD0CC42C5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825" y="260649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825" y="1125538"/>
            <a:ext cx="8641655" cy="45132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9625C-636E-4312-86E0-9E28EC9FC4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42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415" y="176734"/>
            <a:ext cx="8641655" cy="935509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1125538"/>
            <a:ext cx="8641655" cy="50397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D989B-B1FB-4A33-AB1D-28ACAE5582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65" y="5301208"/>
            <a:ext cx="8641655" cy="827807"/>
          </a:xfrm>
        </p:spPr>
        <p:txBody>
          <a:bodyPr anchor="t"/>
          <a:lstStyle>
            <a:lvl1pPr algn="ctr">
              <a:defRPr sz="2400" b="1" cap="all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4" y="548680"/>
            <a:ext cx="8641655" cy="446449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0FE5E-E9A9-4341-92CC-FD1ACB88C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57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9167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28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CA788-5926-4DCA-A513-209AD823C3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7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5" y="1125538"/>
            <a:ext cx="4246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0825" y="1844824"/>
            <a:ext cx="4246563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25538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24745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E2BF1-538C-4724-8200-6AA46B01C8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8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7C230-0695-411E-9456-B6815C24D2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5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801B-1A5F-4985-AF8C-725458A389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1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620" y="332656"/>
            <a:ext cx="3214688" cy="7928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332656"/>
            <a:ext cx="5317430" cy="57935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1268760"/>
            <a:ext cx="3169047" cy="48350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3EA5E-0E89-47BB-BDCC-BE5E93FACB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5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6000">
              <a:schemeClr val="accent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0825" y="6381750"/>
            <a:ext cx="7993063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4235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1750"/>
            <a:ext cx="7207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B0E698B-CA31-4E33-A9B4-A296BC297CB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250825" y="-603250"/>
            <a:ext cx="8642350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1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МОЛЕКУЛЯРНАЯ ФИЗИКА И ТЕРМОДИНАМИКА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9.gif"/><Relationship Id="rId21" Type="http://schemas.openxmlformats.org/officeDocument/2006/relationships/image" Target="../media/image18.wmf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4.wmf"/><Relationship Id="rId17" Type="http://schemas.openxmlformats.org/officeDocument/2006/relationships/image" Target="../media/image17.wmf"/><Relationship Id="rId2" Type="http://schemas.openxmlformats.org/officeDocument/2006/relationships/image" Target="../media/image8.gif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6.gif"/><Relationship Id="rId23" Type="http://schemas.openxmlformats.org/officeDocument/2006/relationships/image" Target="../media/image19.wmf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10.gi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5.wmf"/><Relationship Id="rId22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2.bin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image" Target="../media/image25.jpe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Relationship Id="rId14" Type="http://schemas.openxmlformats.org/officeDocument/2006/relationships/image" Target="../media/image2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8.bin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6.png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7.bin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6.bin"/><Relationship Id="rId2" Type="http://schemas.openxmlformats.org/officeDocument/2006/relationships/oleObject" Target="../embeddings/oleObject31.bin"/><Relationship Id="rId16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14.wmf"/><Relationship Id="rId5" Type="http://schemas.openxmlformats.org/officeDocument/2006/relationships/image" Target="../media/image38.wmf"/><Relationship Id="rId15" Type="http://schemas.openxmlformats.org/officeDocument/2006/relationships/oleObject" Target="../embeddings/oleObject38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0.wmf"/><Relationship Id="rId14" Type="http://schemas.openxmlformats.org/officeDocument/2006/relationships/image" Target="../media/image41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288" y="692697"/>
            <a:ext cx="8425184" cy="3023642"/>
          </a:xfrm>
        </p:spPr>
        <p:txBody>
          <a:bodyPr/>
          <a:lstStyle/>
          <a:p>
            <a:pPr>
              <a:defRPr/>
            </a:pPr>
            <a:r>
              <a:rPr lang="ru-RU" sz="2000" dirty="0"/>
              <a:t>Раздел 4</a:t>
            </a:r>
            <a:br>
              <a:rPr lang="ru-RU" sz="2000" dirty="0"/>
            </a:br>
            <a:r>
              <a:rPr lang="ru-RU" sz="2000" dirty="0"/>
              <a:t>Введение в математический анализ</a:t>
            </a:r>
            <a:br>
              <a:rPr lang="ru-RU" sz="2000" dirty="0"/>
            </a:br>
            <a:br>
              <a:rPr lang="ru-RU" dirty="0"/>
            </a:br>
            <a:r>
              <a:rPr lang="ru-RU" i="1" dirty="0"/>
              <a:t>Элементарные функции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467544" y="3429000"/>
            <a:ext cx="8424862" cy="3096344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Постоянная функция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Линейная функция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Показательная функция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Логарифмическая функция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Степенная функция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Тригонометрические функции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sz="2000" dirty="0"/>
              <a:t>Обратные тригонометрические функции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ru-RU" dirty="0"/>
          </a:p>
          <a:p>
            <a:pPr marL="342900" indent="-342900" algn="l">
              <a:buFont typeface="Arial" pitchFamily="34" charset="0"/>
              <a:buChar char="•"/>
              <a:defRPr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ru-RU" dirty="0"/>
              <a:t>Постоянная функция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z="1400" dirty="0"/>
              <a:t>Радел 4. Введение в математический анализ. Элементарные функции.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163249"/>
              </p:ext>
            </p:extLst>
          </p:nvPr>
        </p:nvGraphicFramePr>
        <p:xfrm>
          <a:off x="4932040" y="476672"/>
          <a:ext cx="1068599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08000" imgH="241300" progId="Equation.3">
                  <p:embed/>
                </p:oleObj>
              </mc:Choice>
              <mc:Fallback>
                <p:oleObj name="Формула" r:id="rId2" imgW="5080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476672"/>
                        <a:ext cx="1068599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479295"/>
              </p:ext>
            </p:extLst>
          </p:nvPr>
        </p:nvGraphicFramePr>
        <p:xfrm>
          <a:off x="756668" y="980728"/>
          <a:ext cx="139215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825500" imgH="254000" progId="Equation.3">
                  <p:embed/>
                </p:oleObj>
              </mc:Choice>
              <mc:Fallback>
                <p:oleObj name="Формула" r:id="rId4" imgW="8255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68" y="980728"/>
                        <a:ext cx="1392155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232535"/>
              </p:ext>
            </p:extLst>
          </p:nvPr>
        </p:nvGraphicFramePr>
        <p:xfrm>
          <a:off x="2669578" y="980728"/>
          <a:ext cx="192021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143000" imgH="254000" progId="Equation.3">
                  <p:embed/>
                </p:oleObj>
              </mc:Choice>
              <mc:Fallback>
                <p:oleObj name="Формула" r:id="rId6" imgW="11430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9578" y="980728"/>
                        <a:ext cx="1920214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" name="Группа 78"/>
          <p:cNvGrpSpPr/>
          <p:nvPr/>
        </p:nvGrpSpPr>
        <p:grpSpPr>
          <a:xfrm>
            <a:off x="827971" y="1406035"/>
            <a:ext cx="5318643" cy="2067397"/>
            <a:chOff x="971600" y="1772816"/>
            <a:chExt cx="5318643" cy="2067397"/>
          </a:xfrm>
        </p:grpSpPr>
        <p:cxnSp>
          <p:nvCxnSpPr>
            <p:cNvPr id="71" name="Прямая со стрелкой 70"/>
            <p:cNvCxnSpPr/>
            <p:nvPr/>
          </p:nvCxnSpPr>
          <p:spPr>
            <a:xfrm>
              <a:off x="971600" y="3297923"/>
              <a:ext cx="53161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/>
            <p:cNvCxnSpPr/>
            <p:nvPr/>
          </p:nvCxnSpPr>
          <p:spPr>
            <a:xfrm flipV="1">
              <a:off x="1417320" y="1856473"/>
              <a:ext cx="0" cy="198374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единительная линия 74"/>
            <p:cNvCxnSpPr/>
            <p:nvPr/>
          </p:nvCxnSpPr>
          <p:spPr>
            <a:xfrm>
              <a:off x="971600" y="2402573"/>
              <a:ext cx="531617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6002985" y="3304741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ru-RU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1131023" y="1772816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y</a:t>
              </a:r>
              <a:endParaRPr lang="ru-RU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96558" y="2187275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C</a:t>
              </a:r>
              <a:endParaRPr lang="ru-RU" sz="20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1" name="Прямоугольник 80"/>
          <p:cNvSpPr/>
          <p:nvPr/>
        </p:nvSpPr>
        <p:spPr>
          <a:xfrm>
            <a:off x="288656" y="3457662"/>
            <a:ext cx="4129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n-lt"/>
              </a:rPr>
              <a:t>2. </a:t>
            </a:r>
            <a:r>
              <a:rPr lang="ru-RU" sz="2400" b="1" dirty="0">
                <a:latin typeface="+mn-lt"/>
              </a:rPr>
              <a:t>Линейная</a:t>
            </a:r>
            <a:r>
              <a:rPr lang="ru-RU" sz="2400" b="1" dirty="0"/>
              <a:t> </a:t>
            </a:r>
            <a:r>
              <a:rPr lang="ru-RU" sz="2400" b="1" dirty="0">
                <a:latin typeface="+mj-lt"/>
              </a:rPr>
              <a:t>функция</a:t>
            </a:r>
            <a:r>
              <a:rPr lang="ru-RU" b="1" dirty="0">
                <a:latin typeface="+mj-lt"/>
              </a:rPr>
              <a:t> </a:t>
            </a:r>
          </a:p>
        </p:txBody>
      </p:sp>
      <p:sp>
        <p:nvSpPr>
          <p:cNvPr id="8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3" name="Объект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009085"/>
              </p:ext>
            </p:extLst>
          </p:nvPr>
        </p:nvGraphicFramePr>
        <p:xfrm>
          <a:off x="4646170" y="3454890"/>
          <a:ext cx="1496519" cy="46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825500" imgH="254000" progId="Equation.3">
                  <p:embed/>
                </p:oleObj>
              </mc:Choice>
              <mc:Fallback>
                <p:oleObj name="Формула" r:id="rId8" imgW="825500" imgH="254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170" y="3454890"/>
                        <a:ext cx="1496519" cy="464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Rectangle 12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5" name="Объект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517262"/>
              </p:ext>
            </p:extLst>
          </p:nvPr>
        </p:nvGraphicFramePr>
        <p:xfrm>
          <a:off x="755576" y="3919327"/>
          <a:ext cx="13922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825500" imgH="254000" progId="Equation.3">
                  <p:embed/>
                </p:oleObj>
              </mc:Choice>
              <mc:Fallback>
                <p:oleObj name="Формула" r:id="rId10" imgW="825500" imgH="25400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919327"/>
                        <a:ext cx="13922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Объект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314709"/>
              </p:ext>
            </p:extLst>
          </p:nvPr>
        </p:nvGraphicFramePr>
        <p:xfrm>
          <a:off x="2813750" y="3909204"/>
          <a:ext cx="13446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799920" imgH="253800" progId="Equation.3">
                  <p:embed/>
                </p:oleObj>
              </mc:Choice>
              <mc:Fallback>
                <p:oleObj name="Формула" r:id="rId11" imgW="799920" imgH="253800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750" y="3909204"/>
                        <a:ext cx="13446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" name="Группа 154"/>
          <p:cNvGrpSpPr/>
          <p:nvPr/>
        </p:nvGrpSpPr>
        <p:grpSpPr>
          <a:xfrm>
            <a:off x="1962150" y="4353821"/>
            <a:ext cx="3973228" cy="1803400"/>
            <a:chOff x="1962150" y="4353821"/>
            <a:chExt cx="3973228" cy="1803400"/>
          </a:xfrm>
        </p:grpSpPr>
        <p:cxnSp>
          <p:nvCxnSpPr>
            <p:cNvPr id="148" name="Прямая со стрелкой 147"/>
            <p:cNvCxnSpPr/>
            <p:nvPr/>
          </p:nvCxnSpPr>
          <p:spPr>
            <a:xfrm flipV="1">
              <a:off x="3581400" y="4353821"/>
              <a:ext cx="0" cy="1803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 стрелкой 149"/>
            <p:cNvCxnSpPr/>
            <p:nvPr/>
          </p:nvCxnSpPr>
          <p:spPr>
            <a:xfrm>
              <a:off x="1962150" y="5439671"/>
              <a:ext cx="3962400" cy="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5648120" y="5425939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x</a:t>
              </a:r>
              <a:endParaRPr lang="ru-RU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3294142" y="418836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y</a:t>
            </a:r>
            <a:endParaRPr lang="ru-RU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4" name="Прямая соединительная линия 153"/>
          <p:cNvCxnSpPr/>
          <p:nvPr/>
        </p:nvCxnSpPr>
        <p:spPr>
          <a:xfrm flipV="1">
            <a:off x="2030492" y="4373027"/>
            <a:ext cx="2527300" cy="1625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329603" y="474163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ru-RU" sz="20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8" name="Прямая соединительная линия 157"/>
          <p:cNvCxnSpPr/>
          <p:nvPr/>
        </p:nvCxnSpPr>
        <p:spPr>
          <a:xfrm>
            <a:off x="2144067" y="4468995"/>
            <a:ext cx="3524392" cy="134549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235209" y="4349613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k &gt;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994877" y="563988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k &lt;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2" grpId="0"/>
      <p:bldP spid="156" grpId="0"/>
      <p:bldP spid="159" grpId="0"/>
      <p:bldP spid="1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79" name="Picture 75" descr="http://fgraphiks.narod.ru/grafiki/pkgraf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681" y="440374"/>
            <a:ext cx="35623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47" name="Picture 43" descr="http://fgraphiks.narod.ru/grafiki/lggraf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81" y="3625796"/>
            <a:ext cx="45339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6" name="Picture 12" descr="http://schoolife.ru/assets/images/algebra/graphics/pic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4869"/>
            <a:ext cx="4766608" cy="306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-14942"/>
            <a:ext cx="8641655" cy="864890"/>
          </a:xfrm>
        </p:spPr>
        <p:txBody>
          <a:bodyPr/>
          <a:lstStyle/>
          <a:p>
            <a:pPr algn="l"/>
            <a:r>
              <a:rPr lang="en-US" dirty="0"/>
              <a:t>3</a:t>
            </a:r>
            <a:r>
              <a:rPr lang="ru-RU" dirty="0"/>
              <a:t>. Показательная функция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488899"/>
              </p:ext>
            </p:extLst>
          </p:nvPr>
        </p:nvGraphicFramePr>
        <p:xfrm>
          <a:off x="5004048" y="116632"/>
          <a:ext cx="1065754" cy="523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545626" imgH="266469" progId="Equation.3">
                  <p:embed/>
                </p:oleObj>
              </mc:Choice>
              <mc:Fallback>
                <p:oleObj name="Формула" r:id="rId5" imgW="545626" imgH="26646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116632"/>
                        <a:ext cx="1065754" cy="5235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366153"/>
              </p:ext>
            </p:extLst>
          </p:nvPr>
        </p:nvGraphicFramePr>
        <p:xfrm>
          <a:off x="6300192" y="208664"/>
          <a:ext cx="737225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406048" imgH="203024" progId="Equation.3">
                  <p:embed/>
                </p:oleObj>
              </mc:Choice>
              <mc:Fallback>
                <p:oleObj name="Формула" r:id="rId7" imgW="406048" imgH="20302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208664"/>
                        <a:ext cx="737225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762785"/>
              </p:ext>
            </p:extLst>
          </p:nvPr>
        </p:nvGraphicFramePr>
        <p:xfrm>
          <a:off x="7247732" y="228600"/>
          <a:ext cx="805804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9" imgW="444307" imgH="203112" progId="Equation.3">
                  <p:embed/>
                </p:oleObj>
              </mc:Choice>
              <mc:Fallback>
                <p:oleObj name="Формула" r:id="rId9" imgW="444307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7732" y="228600"/>
                        <a:ext cx="805804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413915"/>
              </p:ext>
            </p:extLst>
          </p:nvPr>
        </p:nvGraphicFramePr>
        <p:xfrm>
          <a:off x="432114" y="620688"/>
          <a:ext cx="139215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1" imgW="825500" imgH="254000" progId="Equation.3">
                  <p:embed/>
                </p:oleObj>
              </mc:Choice>
              <mc:Fallback>
                <p:oleObj name="Формула" r:id="rId11" imgW="8255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4" y="620688"/>
                        <a:ext cx="1392155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0705467"/>
              </p:ext>
            </p:extLst>
          </p:nvPr>
        </p:nvGraphicFramePr>
        <p:xfrm>
          <a:off x="2102695" y="620688"/>
          <a:ext cx="2082679" cy="444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1180800" imgH="253800" progId="Equation.3">
                  <p:embed/>
                </p:oleObj>
              </mc:Choice>
              <mc:Fallback>
                <p:oleObj name="Формула" r:id="rId13" imgW="118080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695" y="620688"/>
                        <a:ext cx="2082679" cy="4448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Группа 29"/>
          <p:cNvGrpSpPr/>
          <p:nvPr/>
        </p:nvGrpSpPr>
        <p:grpSpPr>
          <a:xfrm>
            <a:off x="4499992" y="595819"/>
            <a:ext cx="4644008" cy="3056399"/>
            <a:chOff x="4499992" y="988276"/>
            <a:chExt cx="4644008" cy="3056399"/>
          </a:xfrm>
        </p:grpSpPr>
        <p:pic>
          <p:nvPicPr>
            <p:cNvPr id="21525" name="Picture 21" descr="показательная функция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992" y="988276"/>
              <a:ext cx="4644008" cy="3056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Прямоугольник 16"/>
            <p:cNvSpPr/>
            <p:nvPr/>
          </p:nvSpPr>
          <p:spPr>
            <a:xfrm>
              <a:off x="7596336" y="3411337"/>
              <a:ext cx="4572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462431" y="3411337"/>
              <a:ext cx="457200" cy="4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3108438" y="3068960"/>
            <a:ext cx="4572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899592" y="3068960"/>
            <a:ext cx="4572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16521" y="3075563"/>
            <a:ext cx="56044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+mn-lt"/>
              </a:rPr>
              <a:t>4.</a:t>
            </a:r>
            <a:r>
              <a:rPr lang="ru-RU" b="1" dirty="0">
                <a:latin typeface="+mn-lt"/>
              </a:rPr>
              <a:t> </a:t>
            </a:r>
            <a:r>
              <a:rPr lang="ru-RU" sz="2400" b="1" dirty="0">
                <a:latin typeface="+mn-lt"/>
              </a:rPr>
              <a:t>Логарифмическая</a:t>
            </a:r>
            <a:r>
              <a:rPr lang="ru-RU" b="1" dirty="0">
                <a:latin typeface="+mn-lt"/>
              </a:rPr>
              <a:t> </a:t>
            </a:r>
            <a:r>
              <a:rPr lang="ru-RU" sz="2400" b="1" dirty="0">
                <a:latin typeface="+mn-lt"/>
              </a:rPr>
              <a:t>функция</a:t>
            </a:r>
            <a:r>
              <a:rPr lang="ru-RU" i="1" dirty="0">
                <a:latin typeface="+mn-lt"/>
              </a:rPr>
              <a:t> </a:t>
            </a:r>
            <a:endParaRPr lang="ru-RU" dirty="0">
              <a:latin typeface="+mn-lt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935072"/>
              </p:ext>
            </p:extLst>
          </p:nvPr>
        </p:nvGraphicFramePr>
        <p:xfrm>
          <a:off x="5467236" y="3106491"/>
          <a:ext cx="1375895" cy="437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812447" imgH="253890" progId="Equation.3">
                  <p:embed/>
                </p:oleObj>
              </mc:Choice>
              <mc:Fallback>
                <p:oleObj name="Формула" r:id="rId16" imgW="812447" imgH="25389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236" y="3106491"/>
                        <a:ext cx="1375895" cy="4370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411039"/>
              </p:ext>
            </p:extLst>
          </p:nvPr>
        </p:nvGraphicFramePr>
        <p:xfrm>
          <a:off x="7020272" y="3165797"/>
          <a:ext cx="7366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406048" imgH="203024" progId="Equation.3">
                  <p:embed/>
                </p:oleObj>
              </mc:Choice>
              <mc:Fallback>
                <p:oleObj name="Формула" r:id="rId18" imgW="406048" imgH="203024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0272" y="3165797"/>
                        <a:ext cx="7366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9021"/>
              </p:ext>
            </p:extLst>
          </p:nvPr>
        </p:nvGraphicFramePr>
        <p:xfrm>
          <a:off x="7956376" y="3141279"/>
          <a:ext cx="8064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9" imgW="444307" imgH="203112" progId="Equation.3">
                  <p:embed/>
                </p:oleObj>
              </mc:Choice>
              <mc:Fallback>
                <p:oleObj name="Формула" r:id="rId19" imgW="444307" imgH="203112" progId="Equation.3">
                  <p:embed/>
                  <p:pic>
                    <p:nvPicPr>
                      <p:cNvPr id="0" name="Объект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76" y="3141279"/>
                        <a:ext cx="8064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920311"/>
              </p:ext>
            </p:extLst>
          </p:nvPr>
        </p:nvGraphicFramePr>
        <p:xfrm>
          <a:off x="713705" y="4005064"/>
          <a:ext cx="2105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1193760" imgH="253800" progId="Equation.3">
                  <p:embed/>
                </p:oleObj>
              </mc:Choice>
              <mc:Fallback>
                <p:oleObj name="Формула" r:id="rId20" imgW="1193760" imgH="2538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705" y="4005064"/>
                        <a:ext cx="21050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894137"/>
              </p:ext>
            </p:extLst>
          </p:nvPr>
        </p:nvGraphicFramePr>
        <p:xfrm>
          <a:off x="755576" y="4740551"/>
          <a:ext cx="1349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799920" imgH="253800" progId="Equation.3">
                  <p:embed/>
                </p:oleObj>
              </mc:Choice>
              <mc:Fallback>
                <p:oleObj name="Формула" r:id="rId22" imgW="799920" imgH="25380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740551"/>
                        <a:ext cx="13493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Радел 4. Введение в математический анализ. Элементарные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27557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59671" y="548680"/>
            <a:ext cx="4289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n-lt"/>
              </a:rPr>
              <a:t>5. </a:t>
            </a:r>
            <a:r>
              <a:rPr lang="ru-RU" sz="2400" b="1" dirty="0">
                <a:latin typeface="+mn-lt"/>
              </a:rPr>
              <a:t>Степенная функция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5611594"/>
              </p:ext>
            </p:extLst>
          </p:nvPr>
        </p:nvGraphicFramePr>
        <p:xfrm>
          <a:off x="5049628" y="517426"/>
          <a:ext cx="911634" cy="492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45760" imgH="291960" progId="Equation.3">
                  <p:embed/>
                </p:oleObj>
              </mc:Choice>
              <mc:Fallback>
                <p:oleObj name="Формула" r:id="rId2" imgW="545760" imgH="291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628" y="517426"/>
                        <a:ext cx="911634" cy="4929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365741"/>
              </p:ext>
            </p:extLst>
          </p:nvPr>
        </p:nvGraphicFramePr>
        <p:xfrm>
          <a:off x="6156176" y="583852"/>
          <a:ext cx="1670325" cy="39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002960" imgH="241200" progId="Equation.3">
                  <p:embed/>
                </p:oleObj>
              </mc:Choice>
              <mc:Fallback>
                <p:oleObj name="Формула" r:id="rId4" imgW="100296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583852"/>
                        <a:ext cx="1670325" cy="3913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408112"/>
              </p:ext>
            </p:extLst>
          </p:nvPr>
        </p:nvGraphicFramePr>
        <p:xfrm>
          <a:off x="759671" y="1340768"/>
          <a:ext cx="77408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406224" imgH="190417" progId="Equation.3">
                  <p:embed/>
                </p:oleObj>
              </mc:Choice>
              <mc:Fallback>
                <p:oleObj name="Формула" r:id="rId6" imgW="406224" imgH="190417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71" y="1340768"/>
                        <a:ext cx="774086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73699"/>
              </p:ext>
            </p:extLst>
          </p:nvPr>
        </p:nvGraphicFramePr>
        <p:xfrm>
          <a:off x="2118042" y="1268760"/>
          <a:ext cx="15732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863280" imgH="253800" progId="Equation.3">
                  <p:embed/>
                </p:oleObj>
              </mc:Choice>
              <mc:Fallback>
                <p:oleObj name="Формула" r:id="rId8" imgW="863280" imgH="253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042" y="1268760"/>
                        <a:ext cx="1573213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600691"/>
              </p:ext>
            </p:extLst>
          </p:nvPr>
        </p:nvGraphicFramePr>
        <p:xfrm>
          <a:off x="4539858" y="1268760"/>
          <a:ext cx="1732703" cy="449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054080" imgH="279360" progId="Equation.3">
                  <p:embed/>
                </p:oleObj>
              </mc:Choice>
              <mc:Fallback>
                <p:oleObj name="Формула" r:id="rId10" imgW="105408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858" y="1268760"/>
                        <a:ext cx="1732703" cy="44941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Радел 4. Введение в математический анализ. Элементарные функции.</a:t>
            </a:r>
          </a:p>
        </p:txBody>
      </p:sp>
      <p:pic>
        <p:nvPicPr>
          <p:cNvPr id="20500" name="Picture 20" descr="http://www.varson.ru/images/Analys_jpeg_big/analys_funkzii7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679970"/>
            <a:ext cx="3312368" cy="469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513084"/>
              </p:ext>
            </p:extLst>
          </p:nvPr>
        </p:nvGraphicFramePr>
        <p:xfrm>
          <a:off x="337661" y="2578430"/>
          <a:ext cx="51339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13" imgW="5139506" imgH="1644703" progId="Word.Picture.8">
                  <p:embed/>
                </p:oleObj>
              </mc:Choice>
              <mc:Fallback>
                <p:oleObj name="Picture" r:id="rId13" imgW="5139506" imgH="1644703" progId="Word.Picture.8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" y="2578430"/>
                        <a:ext cx="513397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509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/>
              <a:t>6. Тригонометрические функции</a:t>
            </a:r>
            <a:r>
              <a:rPr lang="ru-RU" i="1" dirty="0"/>
              <a:t> 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302882"/>
              </p:ext>
            </p:extLst>
          </p:nvPr>
        </p:nvGraphicFramePr>
        <p:xfrm>
          <a:off x="284163" y="1033463"/>
          <a:ext cx="1158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736560" imgH="253800" progId="Equation.3">
                  <p:embed/>
                </p:oleObj>
              </mc:Choice>
              <mc:Fallback>
                <p:oleObj name="Формула" r:id="rId2" imgW="736560" imgH="253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1033463"/>
                        <a:ext cx="1158875" cy="400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751559"/>
              </p:ext>
            </p:extLst>
          </p:nvPr>
        </p:nvGraphicFramePr>
        <p:xfrm>
          <a:off x="1509713" y="1116013"/>
          <a:ext cx="1155700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61760" imgH="203040" progId="Equation.3">
                  <p:embed/>
                </p:oleObj>
              </mc:Choice>
              <mc:Fallback>
                <p:oleObj name="Формула" r:id="rId4" imgW="761760" imgH="203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1116013"/>
                        <a:ext cx="1155700" cy="306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697596"/>
              </p:ext>
            </p:extLst>
          </p:nvPr>
        </p:nvGraphicFramePr>
        <p:xfrm>
          <a:off x="2944813" y="1096963"/>
          <a:ext cx="10207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672840" imgH="228600" progId="Equation.3">
                  <p:embed/>
                </p:oleObj>
              </mc:Choice>
              <mc:Fallback>
                <p:oleObj name="Формула" r:id="rId6" imgW="672840" imgH="228600" progId="Equation.3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1096963"/>
                        <a:ext cx="102076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093013"/>
              </p:ext>
            </p:extLst>
          </p:nvPr>
        </p:nvGraphicFramePr>
        <p:xfrm>
          <a:off x="4211960" y="1124744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761760" imgH="228600" progId="Equation.3">
                  <p:embed/>
                </p:oleObj>
              </mc:Choice>
              <mc:Fallback>
                <p:oleObj name="Формула" r:id="rId8" imgW="761760" imgH="228600" progId="Equation.3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1124744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4384165"/>
              </p:ext>
            </p:extLst>
          </p:nvPr>
        </p:nvGraphicFramePr>
        <p:xfrm>
          <a:off x="1547664" y="1700808"/>
          <a:ext cx="4962525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10" imgW="4963160" imgH="1259840" progId="Word.Picture.8">
                  <p:embed/>
                </p:oleObj>
              </mc:Choice>
              <mc:Fallback>
                <p:oleObj name="Picture" r:id="rId10" imgW="4963160" imgH="1259840" progId="Word.Picture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700808"/>
                        <a:ext cx="4962525" cy="1257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223332"/>
              </p:ext>
            </p:extLst>
          </p:nvPr>
        </p:nvGraphicFramePr>
        <p:xfrm>
          <a:off x="1115616" y="3140968"/>
          <a:ext cx="5095875" cy="300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5322888" imgH="3133725" progId="MSDraw">
                  <p:embed/>
                </p:oleObj>
              </mc:Choice>
              <mc:Fallback>
                <p:oleObj r:id="rId12" imgW="5322888" imgH="3133725" progId="MSDraw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140968"/>
                        <a:ext cx="5095875" cy="300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Радел 4. Введение в математический анализ. Элементарные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42673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/>
              <a:t>7. Обратные тригонометрические функции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569440"/>
              </p:ext>
            </p:extLst>
          </p:nvPr>
        </p:nvGraphicFramePr>
        <p:xfrm>
          <a:off x="1331640" y="1340768"/>
          <a:ext cx="185492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76300" imgH="241300" progId="Equation.3">
                  <p:embed/>
                </p:oleObj>
              </mc:Choice>
              <mc:Fallback>
                <p:oleObj name="Формула" r:id="rId2" imgW="876300" imgH="2413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340768"/>
                        <a:ext cx="185492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6" name="Picture 4" descr="http://2.bp.blogspot.com/_3NG8BPVAj8I/TQXKmYpOQJI/AAAAAAAAQF8/jILKd3TkuaI/s1600/arcsin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76872"/>
            <a:ext cx="4492700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669179"/>
              </p:ext>
            </p:extLst>
          </p:nvPr>
        </p:nvGraphicFramePr>
        <p:xfrm>
          <a:off x="5940152" y="1412776"/>
          <a:ext cx="1841346" cy="402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914400" imgH="203200" progId="Equation.3">
                  <p:embed/>
                </p:oleObj>
              </mc:Choice>
              <mc:Fallback>
                <p:oleObj name="Формула" r:id="rId5" imgW="9144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1412776"/>
                        <a:ext cx="1841346" cy="4027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3562" name="Picture 10" descr="http://4.bp.blogspot.com/_3NG8BPVAj8I/TQc7RJhwAiI/AAAAAAAAQGA/cIn5qVfk3jo/s1600/arccos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952" y="2420889"/>
            <a:ext cx="4098831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Радел 4. Введение в математический анализ. Элементарные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16427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099745"/>
              </p:ext>
            </p:extLst>
          </p:nvPr>
        </p:nvGraphicFramePr>
        <p:xfrm>
          <a:off x="1331640" y="620688"/>
          <a:ext cx="127514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12447" imgH="228501" progId="Equation.3">
                  <p:embed/>
                </p:oleObj>
              </mc:Choice>
              <mc:Fallback>
                <p:oleObj name="Формула" r:id="rId2" imgW="812447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620688"/>
                        <a:ext cx="1275142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650309"/>
              </p:ext>
            </p:extLst>
          </p:nvPr>
        </p:nvGraphicFramePr>
        <p:xfrm>
          <a:off x="4932040" y="620688"/>
          <a:ext cx="1425158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01309" imgH="228501" progId="Equation.3">
                  <p:embed/>
                </p:oleObj>
              </mc:Choice>
              <mc:Fallback>
                <p:oleObj name="Формула" r:id="rId4" imgW="901309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620688"/>
                        <a:ext cx="1425158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750917"/>
              </p:ext>
            </p:extLst>
          </p:nvPr>
        </p:nvGraphicFramePr>
        <p:xfrm>
          <a:off x="467544" y="2564904"/>
          <a:ext cx="3537033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97225" imgH="1689100" progId="MSDraw">
                  <p:embed/>
                </p:oleObj>
              </mc:Choice>
              <mc:Fallback>
                <p:oleObj r:id="rId6" imgW="3197225" imgH="1689100" progId="MSDraw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564904"/>
                        <a:ext cx="3537033" cy="1728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995541"/>
              </p:ext>
            </p:extLst>
          </p:nvPr>
        </p:nvGraphicFramePr>
        <p:xfrm>
          <a:off x="4556568" y="2492896"/>
          <a:ext cx="3584831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179763" imgH="1704975" progId="MSDraw">
                  <p:embed/>
                </p:oleObj>
              </mc:Choice>
              <mc:Fallback>
                <p:oleObj r:id="rId8" imgW="3179763" imgH="1704975" progId="MSDraw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568" y="2492896"/>
                        <a:ext cx="3584831" cy="1728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136564"/>
              </p:ext>
            </p:extLst>
          </p:nvPr>
        </p:nvGraphicFramePr>
        <p:xfrm>
          <a:off x="1187624" y="1124744"/>
          <a:ext cx="13922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825500" imgH="254000" progId="Equation.3">
                  <p:embed/>
                </p:oleObj>
              </mc:Choice>
              <mc:Fallback>
                <p:oleObj name="Формула" r:id="rId10" imgW="825500" imgH="25400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124744"/>
                        <a:ext cx="13922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471613"/>
              </p:ext>
            </p:extLst>
          </p:nvPr>
        </p:nvGraphicFramePr>
        <p:xfrm>
          <a:off x="4932040" y="1124744"/>
          <a:ext cx="13922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825500" imgH="254000" progId="Equation.3">
                  <p:embed/>
                </p:oleObj>
              </mc:Choice>
              <mc:Fallback>
                <p:oleObj name="Формула" r:id="rId12" imgW="825500" imgH="254000" progId="Equation.3">
                  <p:embed/>
                  <p:pic>
                    <p:nvPicPr>
                      <p:cNvPr id="0" name="Объект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40" y="1124744"/>
                        <a:ext cx="13922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138356"/>
              </p:ext>
            </p:extLst>
          </p:nvPr>
        </p:nvGraphicFramePr>
        <p:xfrm>
          <a:off x="1106488" y="1557338"/>
          <a:ext cx="22860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3" imgW="1346040" imgH="558720" progId="Equation.3">
                  <p:embed/>
                </p:oleObj>
              </mc:Choice>
              <mc:Fallback>
                <p:oleObj name="Формула" r:id="rId13" imgW="1346040" imgH="5587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1557338"/>
                        <a:ext cx="2286000" cy="935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179512" y="4797152"/>
            <a:ext cx="3816424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arctg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угол из интервала 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(–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/2,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/2)</a:t>
            </a:r>
            <a:r>
              <a:rPr lang="ru-RU" dirty="0"/>
              <a:t>, тангенс которого равен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dirty="0"/>
              <a:t>.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427984" y="4771352"/>
            <a:ext cx="3816424" cy="92333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arc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угол из интервала </a:t>
            </a:r>
          </a:p>
          <a:p>
            <a:pPr algn="ctr"/>
            <a:r>
              <a:rPr lang="ru-RU" dirty="0">
                <a:latin typeface="Times New Roman" pitchFamily="18" charset="0"/>
                <a:cs typeface="Times New Roman" pitchFamily="18" charset="0"/>
              </a:rPr>
              <a:t>(0,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/>
              <a:t>, котангенс которого равен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х</a:t>
            </a:r>
            <a:r>
              <a:rPr lang="ru-RU" dirty="0"/>
              <a:t>.</a:t>
            </a:r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274787"/>
              </p:ext>
            </p:extLst>
          </p:nvPr>
        </p:nvGraphicFramePr>
        <p:xfrm>
          <a:off x="5075238" y="1801813"/>
          <a:ext cx="18351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5" imgW="1079280" imgH="266400" progId="Equation.3">
                  <p:embed/>
                </p:oleObj>
              </mc:Choice>
              <mc:Fallback>
                <p:oleObj name="Формула" r:id="rId15" imgW="1079280" imgH="266400" progId="Equation.3">
                  <p:embed/>
                  <p:pic>
                    <p:nvPicPr>
                      <p:cNvPr id="0" name="Объект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1801813"/>
                        <a:ext cx="18351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Радел 4. Введение в математический анализ. Элементарные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1656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FDB45A-5084-7DB5-4C35-E222560FC6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1873E9-1EC9-C7C3-7BDF-6C354BBCC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949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слайдов лекций СПбГПУ</Template>
  <TotalTime>1370</TotalTime>
  <Words>176</Words>
  <Application>Microsoft Office PowerPoint</Application>
  <PresentationFormat>Экран (4:3)</PresentationFormat>
  <Paragraphs>40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Times New Roman</vt:lpstr>
      <vt:lpstr>Verdana</vt:lpstr>
      <vt:lpstr>Шаблон слайдов лекций СПбГПУ</vt:lpstr>
      <vt:lpstr>Формула</vt:lpstr>
      <vt:lpstr>Picture</vt:lpstr>
      <vt:lpstr>MSDraw</vt:lpstr>
      <vt:lpstr>Раздел 4 Введение в математический анализ  Элементарные функции</vt:lpstr>
      <vt:lpstr>Постоянная функция </vt:lpstr>
      <vt:lpstr>3. Показательная функция</vt:lpstr>
      <vt:lpstr>Презентация PowerPoint</vt:lpstr>
      <vt:lpstr>6. Тригонометрические функции </vt:lpstr>
      <vt:lpstr>7. Обратные тригонометрические функции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дисциплины</dc:title>
  <dc:creator>Marina</dc:creator>
  <cp:lastModifiedBy>Marina Lagunova</cp:lastModifiedBy>
  <cp:revision>84</cp:revision>
  <dcterms:created xsi:type="dcterms:W3CDTF">2012-06-17T07:41:50Z</dcterms:created>
  <dcterms:modified xsi:type="dcterms:W3CDTF">2023-11-07T18:50:13Z</dcterms:modified>
</cp:coreProperties>
</file>