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5440"/>
    <a:srgbClr val="336699"/>
    <a:srgbClr val="FCF5FF"/>
    <a:srgbClr val="003366"/>
    <a:srgbClr val="FCF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7053" autoAdjust="0"/>
    <p:restoredTop sz="86441" autoAdjust="0"/>
  </p:normalViewPr>
  <p:slideViewPr>
    <p:cSldViewPr>
      <p:cViewPr varScale="1">
        <p:scale>
          <a:sx n="91" d="100"/>
          <a:sy n="91" d="100"/>
        </p:scale>
        <p:origin x="629" y="1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36B4F6C-BCC7-468E-A093-CD4D5FC1B9CF}" type="datetimeFigureOut">
              <a:rPr lang="ru-RU"/>
              <a:pPr>
                <a:defRPr/>
              </a:pPr>
              <a:t>06.11.2024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DF0C588-8DA3-4A60-9AA4-EE67CBAF74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465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23AAAF3-BD1B-4908-BED4-F973D6B853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031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268760"/>
            <a:ext cx="8424936" cy="2448272"/>
          </a:xfrm>
        </p:spPr>
        <p:txBody>
          <a:bodyPr/>
          <a:lstStyle>
            <a:lvl1pPr>
              <a:defRPr sz="3600" b="1">
                <a:solidFill>
                  <a:schemeClr val="accent1">
                    <a:lumMod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3717032"/>
            <a:ext cx="8424936" cy="1921768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786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4800600"/>
            <a:ext cx="864165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0825" y="332656"/>
            <a:ext cx="8641655" cy="43949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0825" y="5367338"/>
            <a:ext cx="864165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8B0F1-217F-4977-92DE-757AE36E36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13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188640"/>
            <a:ext cx="8641655" cy="936898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3745111" cy="503976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139952" y="1125538"/>
            <a:ext cx="4752528" cy="503976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556AF-612D-4E02-9CC8-605CF1CB734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900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260648"/>
            <a:ext cx="8641655" cy="864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4244975" cy="5000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125538"/>
            <a:ext cx="4244280" cy="26606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24428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0FF09-5302-4900-B5E9-3CD0CC42C5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34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0825" y="260649"/>
            <a:ext cx="8641655" cy="864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0825" y="1125538"/>
            <a:ext cx="8641655" cy="45132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9625C-636E-4312-86E0-9E28EC9FC47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42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9415" y="176734"/>
            <a:ext cx="8641655" cy="935509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825" y="1125538"/>
            <a:ext cx="8641655" cy="50397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D989B-B1FB-4A33-AB1D-28ACAE5582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33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9865" y="5301208"/>
            <a:ext cx="8641655" cy="827807"/>
          </a:xfrm>
        </p:spPr>
        <p:txBody>
          <a:bodyPr anchor="t"/>
          <a:lstStyle>
            <a:lvl1pPr algn="ctr">
              <a:defRPr sz="2400" b="1" cap="all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0824" y="548680"/>
            <a:ext cx="8641655" cy="446449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0FE5E-E9A9-4341-92CC-FD1ACB88CF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57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249167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24428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CA788-5926-4DCA-A513-209AD823C35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07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0825" y="1125538"/>
            <a:ext cx="4246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0825" y="1844824"/>
            <a:ext cx="4246563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25538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247455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E2BF1-538C-4724-8200-6AA46B01C8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58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7C230-0695-411E-9456-B6815C24D22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85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B801B-1A5F-4985-AF8C-725458A389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81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5620" y="332656"/>
            <a:ext cx="3214688" cy="7928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332656"/>
            <a:ext cx="5317430" cy="57935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0825" y="1268760"/>
            <a:ext cx="3169047" cy="48350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3EA5E-0E89-47BB-BDCC-BE5E93FACB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5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16000">
              <a:schemeClr val="accent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Рисунок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0825" y="6381750"/>
            <a:ext cx="7993063" cy="47625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86423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642350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1750"/>
            <a:ext cx="7207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B0E698B-CA31-4E33-A9B4-A296BC297CB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250825" y="-603250"/>
            <a:ext cx="8642350" cy="476250"/>
          </a:xfrm>
          <a:prstGeom prst="rect">
            <a:avLst/>
          </a:prstGeom>
          <a:ln/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1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МОЛЕКУЛЯРНАЯ ФИЗИКА И ТЕРМОДИНАМИКА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2.wmf"/><Relationship Id="rId18" Type="http://schemas.openxmlformats.org/officeDocument/2006/relationships/oleObject" Target="../embeddings/oleObject42.bin"/><Relationship Id="rId3" Type="http://schemas.openxmlformats.org/officeDocument/2006/relationships/image" Target="../media/image8.wmf"/><Relationship Id="rId21" Type="http://schemas.openxmlformats.org/officeDocument/2006/relationships/image" Target="../media/image46.wmf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44.wmf"/><Relationship Id="rId25" Type="http://schemas.openxmlformats.org/officeDocument/2006/relationships/image" Target="../media/image48.wmf"/><Relationship Id="rId2" Type="http://schemas.openxmlformats.org/officeDocument/2006/relationships/oleObject" Target="../embeddings/oleObject6.bin"/><Relationship Id="rId16" Type="http://schemas.openxmlformats.org/officeDocument/2006/relationships/oleObject" Target="../embeddings/oleObject41.bin"/><Relationship Id="rId20" Type="http://schemas.openxmlformats.org/officeDocument/2006/relationships/oleObject" Target="../embeddings/oleObject43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1.wmf"/><Relationship Id="rId24" Type="http://schemas.openxmlformats.org/officeDocument/2006/relationships/oleObject" Target="../embeddings/oleObject45.bin"/><Relationship Id="rId5" Type="http://schemas.openxmlformats.org/officeDocument/2006/relationships/image" Target="../media/image38.wmf"/><Relationship Id="rId15" Type="http://schemas.openxmlformats.org/officeDocument/2006/relationships/image" Target="../media/image43.wmf"/><Relationship Id="rId23" Type="http://schemas.openxmlformats.org/officeDocument/2006/relationships/image" Target="../media/image47.wmf"/><Relationship Id="rId10" Type="http://schemas.openxmlformats.org/officeDocument/2006/relationships/oleObject" Target="../embeddings/oleObject38.bin"/><Relationship Id="rId19" Type="http://schemas.openxmlformats.org/officeDocument/2006/relationships/image" Target="../media/image45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40.bin"/><Relationship Id="rId22" Type="http://schemas.openxmlformats.org/officeDocument/2006/relationships/oleObject" Target="../embeddings/oleObject44.bin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wmf"/><Relationship Id="rId18" Type="http://schemas.openxmlformats.org/officeDocument/2006/relationships/oleObject" Target="../embeddings/oleObject50.bin"/><Relationship Id="rId26" Type="http://schemas.openxmlformats.org/officeDocument/2006/relationships/oleObject" Target="../embeddings/oleObject54.bin"/><Relationship Id="rId3" Type="http://schemas.openxmlformats.org/officeDocument/2006/relationships/image" Target="../media/image49.wmf"/><Relationship Id="rId21" Type="http://schemas.openxmlformats.org/officeDocument/2006/relationships/image" Target="../media/image55.wmf"/><Relationship Id="rId34" Type="http://schemas.openxmlformats.org/officeDocument/2006/relationships/oleObject" Target="../embeddings/oleObject58.bin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53.wmf"/><Relationship Id="rId25" Type="http://schemas.openxmlformats.org/officeDocument/2006/relationships/image" Target="../media/image57.wmf"/><Relationship Id="rId33" Type="http://schemas.openxmlformats.org/officeDocument/2006/relationships/image" Target="../media/image61.wmf"/><Relationship Id="rId2" Type="http://schemas.openxmlformats.org/officeDocument/2006/relationships/oleObject" Target="../embeddings/oleObject46.bin"/><Relationship Id="rId16" Type="http://schemas.openxmlformats.org/officeDocument/2006/relationships/oleObject" Target="../embeddings/oleObject49.bin"/><Relationship Id="rId20" Type="http://schemas.openxmlformats.org/officeDocument/2006/relationships/oleObject" Target="../embeddings/oleObject51.bin"/><Relationship Id="rId29" Type="http://schemas.openxmlformats.org/officeDocument/2006/relationships/image" Target="../media/image59.wmf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2.wmf"/><Relationship Id="rId24" Type="http://schemas.openxmlformats.org/officeDocument/2006/relationships/oleObject" Target="../embeddings/oleObject53.bin"/><Relationship Id="rId32" Type="http://schemas.openxmlformats.org/officeDocument/2006/relationships/oleObject" Target="../embeddings/oleObject57.bin"/><Relationship Id="rId5" Type="http://schemas.openxmlformats.org/officeDocument/2006/relationships/image" Target="../media/image40.wmf"/><Relationship Id="rId15" Type="http://schemas.openxmlformats.org/officeDocument/2006/relationships/image" Target="../media/image52.wmf"/><Relationship Id="rId23" Type="http://schemas.openxmlformats.org/officeDocument/2006/relationships/image" Target="../media/image56.wmf"/><Relationship Id="rId28" Type="http://schemas.openxmlformats.org/officeDocument/2006/relationships/oleObject" Target="../embeddings/oleObject55.bin"/><Relationship Id="rId10" Type="http://schemas.openxmlformats.org/officeDocument/2006/relationships/oleObject" Target="../embeddings/oleObject39.bin"/><Relationship Id="rId19" Type="http://schemas.openxmlformats.org/officeDocument/2006/relationships/image" Target="../media/image54.wmf"/><Relationship Id="rId31" Type="http://schemas.openxmlformats.org/officeDocument/2006/relationships/image" Target="../media/image60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48.bin"/><Relationship Id="rId22" Type="http://schemas.openxmlformats.org/officeDocument/2006/relationships/oleObject" Target="../embeddings/oleObject52.bin"/><Relationship Id="rId27" Type="http://schemas.openxmlformats.org/officeDocument/2006/relationships/image" Target="../media/image58.wmf"/><Relationship Id="rId30" Type="http://schemas.openxmlformats.org/officeDocument/2006/relationships/oleObject" Target="../embeddings/oleObject56.bin"/><Relationship Id="rId35" Type="http://schemas.openxmlformats.org/officeDocument/2006/relationships/image" Target="../media/image62.wmf"/><Relationship Id="rId8" Type="http://schemas.openxmlformats.org/officeDocument/2006/relationships/oleObject" Target="../embeddings/oleObject38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7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6.wmf"/><Relationship Id="rId18" Type="http://schemas.openxmlformats.org/officeDocument/2006/relationships/oleObject" Target="../embeddings/oleObject26.bin"/><Relationship Id="rId3" Type="http://schemas.openxmlformats.org/officeDocument/2006/relationships/image" Target="../media/image21.wmf"/><Relationship Id="rId21" Type="http://schemas.openxmlformats.org/officeDocument/2006/relationships/image" Target="../media/image30.wmf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28.wmf"/><Relationship Id="rId25" Type="http://schemas.openxmlformats.org/officeDocument/2006/relationships/image" Target="../media/image32.wmf"/><Relationship Id="rId2" Type="http://schemas.openxmlformats.org/officeDocument/2006/relationships/oleObject" Target="../embeddings/oleObject18.bin"/><Relationship Id="rId16" Type="http://schemas.openxmlformats.org/officeDocument/2006/relationships/oleObject" Target="../embeddings/oleObject25.bin"/><Relationship Id="rId20" Type="http://schemas.openxmlformats.org/officeDocument/2006/relationships/oleObject" Target="../embeddings/oleObject27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5.wmf"/><Relationship Id="rId24" Type="http://schemas.openxmlformats.org/officeDocument/2006/relationships/oleObject" Target="../embeddings/oleObject29.bin"/><Relationship Id="rId5" Type="http://schemas.openxmlformats.org/officeDocument/2006/relationships/image" Target="../media/image22.wmf"/><Relationship Id="rId15" Type="http://schemas.openxmlformats.org/officeDocument/2006/relationships/image" Target="../media/image27.wmf"/><Relationship Id="rId23" Type="http://schemas.openxmlformats.org/officeDocument/2006/relationships/image" Target="../media/image31.wmf"/><Relationship Id="rId10" Type="http://schemas.openxmlformats.org/officeDocument/2006/relationships/oleObject" Target="../embeddings/oleObject22.bin"/><Relationship Id="rId19" Type="http://schemas.openxmlformats.org/officeDocument/2006/relationships/image" Target="../media/image29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24.bin"/><Relationship Id="rId22" Type="http://schemas.openxmlformats.org/officeDocument/2006/relationships/oleObject" Target="../embeddings/oleObject2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image" Target="../media/image33.wmf"/><Relationship Id="rId7" Type="http://schemas.openxmlformats.org/officeDocument/2006/relationships/image" Target="../media/image35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288" y="1268413"/>
            <a:ext cx="8424862" cy="2447925"/>
          </a:xfrm>
        </p:spPr>
        <p:txBody>
          <a:bodyPr/>
          <a:lstStyle/>
          <a:p>
            <a:pPr>
              <a:defRPr/>
            </a:pPr>
            <a:r>
              <a:rPr lang="ru-RU" sz="2400" dirty="0"/>
              <a:t>Раздел 4</a:t>
            </a:r>
            <a:br>
              <a:rPr lang="ru-RU" sz="2400" dirty="0"/>
            </a:br>
            <a:r>
              <a:rPr lang="ru-RU" sz="2400" dirty="0"/>
              <a:t>Введение в математический анализ</a:t>
            </a:r>
            <a:br>
              <a:rPr lang="en-US" sz="2400" dirty="0"/>
            </a:br>
            <a:br>
              <a:rPr lang="en-US" sz="2400" dirty="0"/>
            </a:br>
            <a:r>
              <a:rPr lang="ru-RU" sz="3200" i="1" dirty="0"/>
              <a:t>Предел числовой последовательности</a:t>
            </a:r>
            <a:br>
              <a:rPr lang="ru-RU" sz="3200" i="1" dirty="0"/>
            </a:br>
            <a:endParaRPr lang="ru-RU" sz="3200" i="1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467544" y="4149080"/>
            <a:ext cx="8424862" cy="1922462"/>
          </a:xfrm>
        </p:spPr>
        <p:txBody>
          <a:bodyPr/>
          <a:lstStyle/>
          <a:p>
            <a:pPr marL="342900" indent="-342900" algn="l">
              <a:buFont typeface="Arial" pitchFamily="34" charset="0"/>
              <a:buChar char="•"/>
              <a:defRPr/>
            </a:pPr>
            <a:r>
              <a:rPr lang="ru-RU" sz="2000" dirty="0"/>
              <a:t>Определение числовой последовательности</a:t>
            </a:r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ru-RU" sz="2000" dirty="0"/>
              <a:t>Способы изображения</a:t>
            </a:r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ru-RU" sz="2000" dirty="0"/>
              <a:t>Классификация числовых последовательностей</a:t>
            </a:r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ru-RU" sz="2000" dirty="0"/>
              <a:t>Предел числовой последовательности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Прямоугольник 150"/>
          <p:cNvSpPr/>
          <p:nvPr/>
        </p:nvSpPr>
        <p:spPr>
          <a:xfrm>
            <a:off x="2339388" y="2273475"/>
            <a:ext cx="5408008" cy="3270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0" name="Прямоугольник 149"/>
          <p:cNvSpPr/>
          <p:nvPr/>
        </p:nvSpPr>
        <p:spPr>
          <a:xfrm>
            <a:off x="2325518" y="2082975"/>
            <a:ext cx="5421878" cy="7175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9" name="Прямоугольник 148"/>
          <p:cNvSpPr/>
          <p:nvPr/>
        </p:nvSpPr>
        <p:spPr>
          <a:xfrm>
            <a:off x="2339388" y="1898825"/>
            <a:ext cx="5408008" cy="1079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8" name="Прямоугольник 147"/>
          <p:cNvSpPr/>
          <p:nvPr/>
        </p:nvSpPr>
        <p:spPr>
          <a:xfrm>
            <a:off x="2325518" y="1359075"/>
            <a:ext cx="5410135" cy="218455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5" name="Группа 84"/>
          <p:cNvGrpSpPr/>
          <p:nvPr/>
        </p:nvGrpSpPr>
        <p:grpSpPr>
          <a:xfrm>
            <a:off x="1796176" y="1174925"/>
            <a:ext cx="5951220" cy="4691380"/>
            <a:chOff x="0" y="0"/>
            <a:chExt cx="5951220" cy="4691380"/>
          </a:xfrm>
        </p:grpSpPr>
        <p:cxnSp>
          <p:nvCxnSpPr>
            <p:cNvPr id="86" name="Прямая соединительная линия 85"/>
            <p:cNvCxnSpPr/>
            <p:nvPr/>
          </p:nvCxnSpPr>
          <p:spPr>
            <a:xfrm>
              <a:off x="0" y="1841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единительная линия 86"/>
            <p:cNvCxnSpPr/>
            <p:nvPr/>
          </p:nvCxnSpPr>
          <p:spPr>
            <a:xfrm>
              <a:off x="0" y="3619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/>
            <p:nvPr/>
          </p:nvCxnSpPr>
          <p:spPr>
            <a:xfrm>
              <a:off x="0" y="9080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/>
            <p:nvPr/>
          </p:nvCxnSpPr>
          <p:spPr>
            <a:xfrm>
              <a:off x="0" y="7239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/>
            <p:cNvCxnSpPr/>
            <p:nvPr/>
          </p:nvCxnSpPr>
          <p:spPr>
            <a:xfrm>
              <a:off x="0" y="5461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/>
            <p:cNvCxnSpPr/>
            <p:nvPr/>
          </p:nvCxnSpPr>
          <p:spPr>
            <a:xfrm>
              <a:off x="0" y="10985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91"/>
            <p:cNvCxnSpPr/>
            <p:nvPr/>
          </p:nvCxnSpPr>
          <p:spPr>
            <a:xfrm>
              <a:off x="0" y="39687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единительная линия 92"/>
            <p:cNvCxnSpPr/>
            <p:nvPr/>
          </p:nvCxnSpPr>
          <p:spPr>
            <a:xfrm>
              <a:off x="0" y="12636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Прямая соединительная линия 93"/>
            <p:cNvCxnSpPr/>
            <p:nvPr/>
          </p:nvCxnSpPr>
          <p:spPr>
            <a:xfrm>
              <a:off x="0" y="14414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Прямая соединительная линия 94"/>
            <p:cNvCxnSpPr/>
            <p:nvPr/>
          </p:nvCxnSpPr>
          <p:spPr>
            <a:xfrm>
              <a:off x="0" y="16256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единительная линия 95"/>
            <p:cNvCxnSpPr/>
            <p:nvPr/>
          </p:nvCxnSpPr>
          <p:spPr>
            <a:xfrm>
              <a:off x="0" y="18034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/>
            <p:cNvCxnSpPr/>
            <p:nvPr/>
          </p:nvCxnSpPr>
          <p:spPr>
            <a:xfrm>
              <a:off x="0" y="19875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>
            <a:xfrm>
              <a:off x="0" y="41465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>
              <a:off x="0" y="21653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>
            <a:xfrm>
              <a:off x="0" y="37909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0" y="23431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>
            <a:xfrm>
              <a:off x="0" y="25273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>
              <a:off x="0" y="27051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>
            <a:xfrm>
              <a:off x="0" y="28892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0" y="30670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>
            <a:xfrm>
              <a:off x="0" y="32448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>
            <a:xfrm>
              <a:off x="0" y="34290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>
            <a:xfrm>
              <a:off x="0" y="36068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/>
            <p:nvPr/>
          </p:nvCxnSpPr>
          <p:spPr>
            <a:xfrm>
              <a:off x="0" y="43307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>
            <a:xfrm>
              <a:off x="0" y="45085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/>
            <p:cNvCxnSpPr/>
            <p:nvPr/>
          </p:nvCxnSpPr>
          <p:spPr>
            <a:xfrm flipH="1">
              <a:off x="184150" y="0"/>
              <a:ext cx="3176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>
            <a:xfrm flipH="1">
              <a:off x="361950" y="0"/>
              <a:ext cx="635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/>
            <p:cNvCxnSpPr/>
            <p:nvPr/>
          </p:nvCxnSpPr>
          <p:spPr>
            <a:xfrm>
              <a:off x="539750" y="0"/>
              <a:ext cx="0" cy="4144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Прямая соединительная линия 113"/>
            <p:cNvCxnSpPr/>
            <p:nvPr/>
          </p:nvCxnSpPr>
          <p:spPr>
            <a:xfrm>
              <a:off x="7239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/>
            <p:cNvCxnSpPr/>
            <p:nvPr/>
          </p:nvCxnSpPr>
          <p:spPr>
            <a:xfrm>
              <a:off x="9017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/>
            <p:nvPr/>
          </p:nvCxnSpPr>
          <p:spPr>
            <a:xfrm>
              <a:off x="10858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116"/>
            <p:cNvCxnSpPr/>
            <p:nvPr/>
          </p:nvCxnSpPr>
          <p:spPr>
            <a:xfrm>
              <a:off x="12636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17"/>
            <p:cNvCxnSpPr/>
            <p:nvPr/>
          </p:nvCxnSpPr>
          <p:spPr>
            <a:xfrm>
              <a:off x="14414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единительная линия 118"/>
            <p:cNvCxnSpPr/>
            <p:nvPr/>
          </p:nvCxnSpPr>
          <p:spPr>
            <a:xfrm>
              <a:off x="16256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единительная линия 119"/>
            <p:cNvCxnSpPr/>
            <p:nvPr/>
          </p:nvCxnSpPr>
          <p:spPr>
            <a:xfrm>
              <a:off x="18034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единительная линия 120"/>
            <p:cNvCxnSpPr/>
            <p:nvPr/>
          </p:nvCxnSpPr>
          <p:spPr>
            <a:xfrm>
              <a:off x="19875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21"/>
            <p:cNvCxnSpPr/>
            <p:nvPr/>
          </p:nvCxnSpPr>
          <p:spPr>
            <a:xfrm>
              <a:off x="21653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122"/>
            <p:cNvCxnSpPr/>
            <p:nvPr/>
          </p:nvCxnSpPr>
          <p:spPr>
            <a:xfrm>
              <a:off x="23431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единительная линия 123"/>
            <p:cNvCxnSpPr/>
            <p:nvPr/>
          </p:nvCxnSpPr>
          <p:spPr>
            <a:xfrm>
              <a:off x="25273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/>
            <p:nvPr/>
          </p:nvCxnSpPr>
          <p:spPr>
            <a:xfrm>
              <a:off x="27051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единительная линия 125"/>
            <p:cNvCxnSpPr/>
            <p:nvPr/>
          </p:nvCxnSpPr>
          <p:spPr>
            <a:xfrm>
              <a:off x="28892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единительная линия 126"/>
            <p:cNvCxnSpPr/>
            <p:nvPr/>
          </p:nvCxnSpPr>
          <p:spPr>
            <a:xfrm>
              <a:off x="30670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/>
            <p:nvPr/>
          </p:nvCxnSpPr>
          <p:spPr>
            <a:xfrm>
              <a:off x="32448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/>
            <p:nvPr/>
          </p:nvCxnSpPr>
          <p:spPr>
            <a:xfrm>
              <a:off x="34290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/>
            <p:nvPr/>
          </p:nvCxnSpPr>
          <p:spPr>
            <a:xfrm>
              <a:off x="36068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Прямая соединительная линия 130"/>
            <p:cNvCxnSpPr/>
            <p:nvPr/>
          </p:nvCxnSpPr>
          <p:spPr>
            <a:xfrm>
              <a:off x="37909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Прямая соединительная линия 131"/>
            <p:cNvCxnSpPr/>
            <p:nvPr/>
          </p:nvCxnSpPr>
          <p:spPr>
            <a:xfrm>
              <a:off x="39687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/>
            <p:nvPr/>
          </p:nvCxnSpPr>
          <p:spPr>
            <a:xfrm>
              <a:off x="41465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Прямая соединительная линия 133"/>
            <p:cNvCxnSpPr/>
            <p:nvPr/>
          </p:nvCxnSpPr>
          <p:spPr>
            <a:xfrm>
              <a:off x="43307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Прямая соединительная линия 134"/>
            <p:cNvCxnSpPr/>
            <p:nvPr/>
          </p:nvCxnSpPr>
          <p:spPr>
            <a:xfrm>
              <a:off x="45085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/>
            <p:nvPr/>
          </p:nvCxnSpPr>
          <p:spPr>
            <a:xfrm>
              <a:off x="46926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единительная линия 136"/>
            <p:cNvCxnSpPr/>
            <p:nvPr/>
          </p:nvCxnSpPr>
          <p:spPr>
            <a:xfrm>
              <a:off x="48704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Прямая соединительная линия 137"/>
            <p:cNvCxnSpPr/>
            <p:nvPr/>
          </p:nvCxnSpPr>
          <p:spPr>
            <a:xfrm>
              <a:off x="50482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Прямая соединительная линия 138"/>
            <p:cNvCxnSpPr/>
            <p:nvPr/>
          </p:nvCxnSpPr>
          <p:spPr>
            <a:xfrm>
              <a:off x="52324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Прямая соединительная линия 139"/>
            <p:cNvCxnSpPr/>
            <p:nvPr/>
          </p:nvCxnSpPr>
          <p:spPr>
            <a:xfrm>
              <a:off x="54102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Прямая соединительная линия 140"/>
            <p:cNvCxnSpPr/>
            <p:nvPr/>
          </p:nvCxnSpPr>
          <p:spPr>
            <a:xfrm>
              <a:off x="55943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/>
            <p:nvPr/>
          </p:nvCxnSpPr>
          <p:spPr>
            <a:xfrm>
              <a:off x="57721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Предел числовой последовательности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8D989B-B1FB-4A33-AB1D-28ACAE55823F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sp>
        <p:nvSpPr>
          <p:cNvPr id="63" name="Поле 5"/>
          <p:cNvSpPr txBox="1"/>
          <p:nvPr/>
        </p:nvSpPr>
        <p:spPr>
          <a:xfrm>
            <a:off x="1793923" y="2072092"/>
            <a:ext cx="545465" cy="7391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ru-RU" sz="1100">
              <a:effectLst/>
              <a:ea typeface="Calibri"/>
              <a:cs typeface="Times New Roman"/>
            </a:endParaRPr>
          </a:p>
        </p:txBody>
      </p:sp>
      <p:grpSp>
        <p:nvGrpSpPr>
          <p:cNvPr id="146" name="Группа 145"/>
          <p:cNvGrpSpPr/>
          <p:nvPr/>
        </p:nvGrpSpPr>
        <p:grpSpPr>
          <a:xfrm>
            <a:off x="2066655" y="891181"/>
            <a:ext cx="5668998" cy="4250501"/>
            <a:chOff x="2066655" y="891181"/>
            <a:chExt cx="5668998" cy="4250501"/>
          </a:xfrm>
        </p:grpSpPr>
        <p:sp>
          <p:nvSpPr>
            <p:cNvPr id="60" name="Поле 4"/>
            <p:cNvSpPr txBox="1"/>
            <p:nvPr/>
          </p:nvSpPr>
          <p:spPr>
            <a:xfrm>
              <a:off x="7045373" y="4593042"/>
              <a:ext cx="342265" cy="5397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i="1">
                  <a:effectLst/>
                  <a:latin typeface="Times New Roman"/>
                  <a:ea typeface="Calibri"/>
                  <a:cs typeface="Times New Roman"/>
                </a:rPr>
                <a:t>n</a:t>
              </a:r>
              <a:endParaRPr lang="ru-RU" sz="110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61" name="Прямая со стрелкой 60"/>
            <p:cNvCxnSpPr/>
            <p:nvPr/>
          </p:nvCxnSpPr>
          <p:spPr>
            <a:xfrm flipH="1" flipV="1">
              <a:off x="2311648" y="908721"/>
              <a:ext cx="27740" cy="40571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 стрелкой 61"/>
            <p:cNvCxnSpPr/>
            <p:nvPr/>
          </p:nvCxnSpPr>
          <p:spPr>
            <a:xfrm>
              <a:off x="2155873" y="4593042"/>
              <a:ext cx="52298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/>
            <p:nvPr/>
          </p:nvCxnSpPr>
          <p:spPr>
            <a:xfrm>
              <a:off x="2695623" y="4491442"/>
              <a:ext cx="0" cy="1803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/>
            <p:nvPr/>
          </p:nvCxnSpPr>
          <p:spPr>
            <a:xfrm>
              <a:off x="3057573" y="4491442"/>
              <a:ext cx="0" cy="1803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3419523" y="4491442"/>
              <a:ext cx="0" cy="1803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3775123" y="4491442"/>
              <a:ext cx="0" cy="1803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4137073" y="4491442"/>
              <a:ext cx="0" cy="1803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4499023" y="4491442"/>
              <a:ext cx="0" cy="1803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/>
            <p:nvPr/>
          </p:nvCxnSpPr>
          <p:spPr>
            <a:xfrm>
              <a:off x="4860973" y="4497792"/>
              <a:ext cx="0" cy="1803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/>
            <p:nvPr/>
          </p:nvCxnSpPr>
          <p:spPr>
            <a:xfrm>
              <a:off x="5222923" y="4491442"/>
              <a:ext cx="0" cy="1803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/>
            <p:cNvCxnSpPr/>
            <p:nvPr/>
          </p:nvCxnSpPr>
          <p:spPr>
            <a:xfrm>
              <a:off x="5578523" y="4497792"/>
              <a:ext cx="0" cy="1803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/>
            <p:cNvCxnSpPr/>
            <p:nvPr/>
          </p:nvCxnSpPr>
          <p:spPr>
            <a:xfrm>
              <a:off x="5940473" y="4504142"/>
              <a:ext cx="0" cy="1803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Поле 18"/>
            <p:cNvSpPr txBox="1"/>
            <p:nvPr/>
          </p:nvSpPr>
          <p:spPr>
            <a:xfrm>
              <a:off x="2511473" y="4593042"/>
              <a:ext cx="305435" cy="5422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800">
                  <a:effectLst/>
                  <a:ea typeface="Calibri"/>
                  <a:cs typeface="Times New Roman"/>
                </a:rPr>
                <a:t>1</a:t>
              </a:r>
              <a:endParaRPr lang="ru-RU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75" name="Поле 19"/>
            <p:cNvSpPr txBox="1"/>
            <p:nvPr/>
          </p:nvSpPr>
          <p:spPr>
            <a:xfrm>
              <a:off x="2886123" y="4593042"/>
              <a:ext cx="305435" cy="5422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800">
                  <a:effectLst/>
                  <a:ea typeface="Calibri"/>
                  <a:cs typeface="Times New Roman"/>
                </a:rPr>
                <a:t>2</a:t>
              </a:r>
              <a:endParaRPr lang="ru-RU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76" name="Поле 20"/>
            <p:cNvSpPr txBox="1"/>
            <p:nvPr/>
          </p:nvSpPr>
          <p:spPr>
            <a:xfrm>
              <a:off x="4321223" y="4599392"/>
              <a:ext cx="305435" cy="5422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800">
                  <a:effectLst/>
                  <a:ea typeface="Calibri"/>
                  <a:cs typeface="Times New Roman"/>
                </a:rPr>
                <a:t>6</a:t>
              </a:r>
              <a:endParaRPr lang="ru-RU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77" name="Поле 21"/>
            <p:cNvSpPr txBox="1"/>
            <p:nvPr/>
          </p:nvSpPr>
          <p:spPr>
            <a:xfrm>
              <a:off x="3603673" y="4599392"/>
              <a:ext cx="305435" cy="5422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800">
                  <a:effectLst/>
                  <a:ea typeface="Calibri"/>
                  <a:cs typeface="Times New Roman"/>
                </a:rPr>
                <a:t>4</a:t>
              </a:r>
              <a:endParaRPr lang="ru-RU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78" name="Поле 22"/>
            <p:cNvSpPr txBox="1"/>
            <p:nvPr/>
          </p:nvSpPr>
          <p:spPr>
            <a:xfrm>
              <a:off x="3260773" y="4599392"/>
              <a:ext cx="305435" cy="5422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800">
                  <a:effectLst/>
                  <a:ea typeface="Calibri"/>
                  <a:cs typeface="Times New Roman"/>
                </a:rPr>
                <a:t>3</a:t>
              </a:r>
              <a:endParaRPr lang="ru-RU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79" name="Поле 23"/>
            <p:cNvSpPr txBox="1"/>
            <p:nvPr/>
          </p:nvSpPr>
          <p:spPr>
            <a:xfrm>
              <a:off x="3959273" y="4593042"/>
              <a:ext cx="305435" cy="5422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800">
                  <a:effectLst/>
                  <a:ea typeface="Calibri"/>
                  <a:cs typeface="Times New Roman"/>
                </a:rPr>
                <a:t>5</a:t>
              </a:r>
              <a:endParaRPr lang="ru-RU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80" name="Поле 24"/>
            <p:cNvSpPr txBox="1"/>
            <p:nvPr/>
          </p:nvSpPr>
          <p:spPr>
            <a:xfrm>
              <a:off x="4714923" y="4599392"/>
              <a:ext cx="305435" cy="5422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800">
                  <a:effectLst/>
                  <a:ea typeface="Calibri"/>
                  <a:cs typeface="Times New Roman"/>
                </a:rPr>
                <a:t>7</a:t>
              </a:r>
              <a:endParaRPr lang="ru-RU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81" name="Поле 25"/>
            <p:cNvSpPr txBox="1"/>
            <p:nvPr/>
          </p:nvSpPr>
          <p:spPr>
            <a:xfrm>
              <a:off x="5083223" y="4599392"/>
              <a:ext cx="305435" cy="5422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800">
                  <a:effectLst/>
                  <a:ea typeface="Calibri"/>
                  <a:cs typeface="Times New Roman"/>
                </a:rPr>
                <a:t>8</a:t>
              </a:r>
              <a:endParaRPr lang="ru-RU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82" name="Поле 26"/>
            <p:cNvSpPr txBox="1"/>
            <p:nvPr/>
          </p:nvSpPr>
          <p:spPr>
            <a:xfrm>
              <a:off x="5407073" y="4599392"/>
              <a:ext cx="305435" cy="5422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800">
                  <a:effectLst/>
                  <a:ea typeface="Calibri"/>
                  <a:cs typeface="Times New Roman"/>
                </a:rPr>
                <a:t>9</a:t>
              </a:r>
              <a:endParaRPr lang="ru-RU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83" name="Поле 27"/>
            <p:cNvSpPr txBox="1"/>
            <p:nvPr/>
          </p:nvSpPr>
          <p:spPr>
            <a:xfrm>
              <a:off x="5737273" y="4599392"/>
              <a:ext cx="421005" cy="5422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800">
                  <a:effectLst/>
                  <a:ea typeface="Calibri"/>
                  <a:cs typeface="Times New Roman"/>
                </a:rPr>
                <a:t>10</a:t>
              </a:r>
              <a:endParaRPr lang="ru-RU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274362" y="891181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 dirty="0" err="1">
                  <a:latin typeface="Times New Roman" pitchFamily="18" charset="0"/>
                  <a:cs typeface="Times New Roman" pitchFamily="18" charset="0"/>
                </a:rPr>
                <a:t>n</a:t>
              </a:r>
              <a:endParaRPr lang="ru-RU" sz="24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66655" y="332911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1-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66655" y="223123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2-</a:t>
              </a:r>
              <a:endParaRPr lang="ru-RU" dirty="0"/>
            </a:p>
          </p:txBody>
        </p:sp>
        <p:sp>
          <p:nvSpPr>
            <p:cNvPr id="49" name="Овал 48"/>
            <p:cNvSpPr/>
            <p:nvPr/>
          </p:nvSpPr>
          <p:spPr>
            <a:xfrm>
              <a:off x="4427101" y="2623542"/>
              <a:ext cx="93678" cy="936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Овал 49"/>
            <p:cNvSpPr/>
            <p:nvPr/>
          </p:nvSpPr>
          <p:spPr>
            <a:xfrm>
              <a:off x="4814134" y="2576433"/>
              <a:ext cx="93678" cy="936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5176084" y="2529594"/>
              <a:ext cx="93678" cy="936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Овал 51"/>
            <p:cNvSpPr/>
            <p:nvPr/>
          </p:nvSpPr>
          <p:spPr>
            <a:xfrm>
              <a:off x="5531684" y="2507149"/>
              <a:ext cx="93678" cy="936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5900936" y="2475395"/>
              <a:ext cx="93678" cy="936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Овал 53"/>
            <p:cNvSpPr/>
            <p:nvPr/>
          </p:nvSpPr>
          <p:spPr>
            <a:xfrm>
              <a:off x="3709551" y="2811232"/>
              <a:ext cx="93678" cy="936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4080744" y="2717220"/>
              <a:ext cx="93678" cy="936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Овал 55"/>
            <p:cNvSpPr/>
            <p:nvPr/>
          </p:nvSpPr>
          <p:spPr>
            <a:xfrm>
              <a:off x="3363194" y="2938383"/>
              <a:ext cx="93678" cy="936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Овал 56"/>
            <p:cNvSpPr/>
            <p:nvPr/>
          </p:nvSpPr>
          <p:spPr>
            <a:xfrm>
              <a:off x="3010734" y="3116183"/>
              <a:ext cx="93678" cy="936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Овал 57"/>
            <p:cNvSpPr/>
            <p:nvPr/>
          </p:nvSpPr>
          <p:spPr>
            <a:xfrm>
              <a:off x="2639294" y="3496794"/>
              <a:ext cx="93678" cy="936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9" name="Прямая соединительная линия 58"/>
            <p:cNvCxnSpPr/>
            <p:nvPr/>
          </p:nvCxnSpPr>
          <p:spPr>
            <a:xfrm>
              <a:off x="2333673" y="2439122"/>
              <a:ext cx="5401980" cy="2540"/>
            </a:xfrm>
            <a:prstGeom prst="line">
              <a:avLst/>
            </a:prstGeom>
            <a:ln>
              <a:solidFill>
                <a:srgbClr val="C0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4" name="Объект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364060"/>
              </p:ext>
            </p:extLst>
          </p:nvPr>
        </p:nvGraphicFramePr>
        <p:xfrm>
          <a:off x="683568" y="1210754"/>
          <a:ext cx="116046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812447" imgH="507780" progId="Equation.3">
                  <p:embed/>
                </p:oleObj>
              </mc:Choice>
              <mc:Fallback>
                <p:oleObj name="Формула" r:id="rId2" imgW="812447" imgH="507780" progId="Equation.3">
                  <p:embed/>
                  <p:pic>
                    <p:nvPicPr>
                      <p:cNvPr id="0" name="Объект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210754"/>
                        <a:ext cx="1160462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" name="TextBox 146"/>
          <p:cNvSpPr txBox="1"/>
          <p:nvPr/>
        </p:nvSpPr>
        <p:spPr>
          <a:xfrm>
            <a:off x="2042856" y="11220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152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107504" y="6381750"/>
            <a:ext cx="7812088" cy="476250"/>
          </a:xfrm>
        </p:spPr>
        <p:txBody>
          <a:bodyPr/>
          <a:lstStyle/>
          <a:p>
            <a:pPr>
              <a:defRPr/>
            </a:pPr>
            <a:r>
              <a:rPr lang="ru-RU" sz="1400" dirty="0"/>
              <a:t>Раздел 4. Введение в математический анализ. Предел числовой последовательности.</a:t>
            </a:r>
          </a:p>
        </p:txBody>
      </p:sp>
      <p:sp>
        <p:nvSpPr>
          <p:cNvPr id="1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4" name="Объект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38548"/>
              </p:ext>
            </p:extLst>
          </p:nvPr>
        </p:nvGraphicFramePr>
        <p:xfrm>
          <a:off x="473365" y="5313829"/>
          <a:ext cx="1322811" cy="547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825500" imgH="342900" progId="Equation.3">
                  <p:embed/>
                </p:oleObj>
              </mc:Choice>
              <mc:Fallback>
                <p:oleObj name="Формула" r:id="rId4" imgW="825500" imgH="342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65" y="5313829"/>
                        <a:ext cx="1322811" cy="5473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6" name="Объект 1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063518"/>
              </p:ext>
            </p:extLst>
          </p:nvPr>
        </p:nvGraphicFramePr>
        <p:xfrm>
          <a:off x="2355762" y="5283773"/>
          <a:ext cx="1141863" cy="399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571252" imgH="203112" progId="Equation.3">
                  <p:embed/>
                </p:oleObj>
              </mc:Choice>
              <mc:Fallback>
                <p:oleObj name="Формула" r:id="rId6" imgW="571252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762" y="5283773"/>
                        <a:ext cx="1141863" cy="3996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8" name="Объект 1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344976"/>
              </p:ext>
            </p:extLst>
          </p:nvPr>
        </p:nvGraphicFramePr>
        <p:xfrm>
          <a:off x="1848886" y="5013625"/>
          <a:ext cx="506876" cy="66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266469" imgH="355292" progId="Equation.3">
                  <p:embed/>
                </p:oleObj>
              </mc:Choice>
              <mc:Fallback>
                <p:oleObj name="Формула" r:id="rId8" imgW="266469" imgH="35529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8886" y="5013625"/>
                        <a:ext cx="506876" cy="669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0" name="Объект 1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529520"/>
              </p:ext>
            </p:extLst>
          </p:nvPr>
        </p:nvGraphicFramePr>
        <p:xfrm>
          <a:off x="3538849" y="5258618"/>
          <a:ext cx="1521362" cy="430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939392" imgH="266584" progId="Equation.3">
                  <p:embed/>
                </p:oleObj>
              </mc:Choice>
              <mc:Fallback>
                <p:oleObj name="Формула" r:id="rId10" imgW="939392" imgH="26658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849" y="5258618"/>
                        <a:ext cx="1521362" cy="4302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2" name="Объект 1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765615"/>
              </p:ext>
            </p:extLst>
          </p:nvPr>
        </p:nvGraphicFramePr>
        <p:xfrm>
          <a:off x="5122374" y="5250436"/>
          <a:ext cx="1592781" cy="432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977476" imgH="266584" progId="Equation.3">
                  <p:embed/>
                </p:oleObj>
              </mc:Choice>
              <mc:Fallback>
                <p:oleObj name="Формула" r:id="rId12" imgW="977476" imgH="26658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2374" y="5250436"/>
                        <a:ext cx="1592781" cy="4329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4" name="Объект 1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276530"/>
              </p:ext>
            </p:extLst>
          </p:nvPr>
        </p:nvGraphicFramePr>
        <p:xfrm>
          <a:off x="6730125" y="5229200"/>
          <a:ext cx="1370267" cy="498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837836" imgH="304668" progId="Equation.3">
                  <p:embed/>
                </p:oleObj>
              </mc:Choice>
              <mc:Fallback>
                <p:oleObj name="Формула" r:id="rId14" imgW="837836" imgH="304668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0125" y="5229200"/>
                        <a:ext cx="1370267" cy="4982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6" name="Объект 1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507362"/>
              </p:ext>
            </p:extLst>
          </p:nvPr>
        </p:nvGraphicFramePr>
        <p:xfrm>
          <a:off x="467544" y="5881066"/>
          <a:ext cx="912959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672808" imgH="266584" progId="Equation.3">
                  <p:embed/>
                </p:oleObj>
              </mc:Choice>
              <mc:Fallback>
                <p:oleObj name="Формула" r:id="rId16" imgW="672808" imgH="26658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881066"/>
                        <a:ext cx="912959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8" name="Объект 1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258882"/>
              </p:ext>
            </p:extLst>
          </p:nvPr>
        </p:nvGraphicFramePr>
        <p:xfrm>
          <a:off x="1722741" y="5702817"/>
          <a:ext cx="953135" cy="648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8" imgW="825480" imgH="558720" progId="Equation.3">
                  <p:embed/>
                </p:oleObj>
              </mc:Choice>
              <mc:Fallback>
                <p:oleObj name="Формула" r:id="rId18" imgW="825480" imgH="55872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741" y="5702817"/>
                        <a:ext cx="953135" cy="6488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0" name="Объект 1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755023"/>
              </p:ext>
            </p:extLst>
          </p:nvPr>
        </p:nvGraphicFramePr>
        <p:xfrm>
          <a:off x="2965136" y="5732463"/>
          <a:ext cx="943972" cy="648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0" imgW="812520" imgH="558720" progId="Equation.3">
                  <p:embed/>
                </p:oleObj>
              </mc:Choice>
              <mc:Fallback>
                <p:oleObj name="Формула" r:id="rId20" imgW="812520" imgH="55872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136" y="5732463"/>
                        <a:ext cx="943972" cy="6488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2" name="Объект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930784"/>
              </p:ext>
            </p:extLst>
          </p:nvPr>
        </p:nvGraphicFramePr>
        <p:xfrm>
          <a:off x="4089400" y="5683250"/>
          <a:ext cx="1020763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2" imgW="838080" imgH="558720" progId="Equation.3">
                  <p:embed/>
                </p:oleObj>
              </mc:Choice>
              <mc:Fallback>
                <p:oleObj name="Формула" r:id="rId22" imgW="838080" imgH="5587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5683250"/>
                        <a:ext cx="1020763" cy="684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4" name="Объект 1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028039"/>
              </p:ext>
            </p:extLst>
          </p:nvPr>
        </p:nvGraphicFramePr>
        <p:xfrm>
          <a:off x="5625031" y="5805264"/>
          <a:ext cx="1605643" cy="449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4" imgW="952087" imgH="266584" progId="Equation.3">
                  <p:embed/>
                </p:oleObj>
              </mc:Choice>
              <mc:Fallback>
                <p:oleObj name="Формула" r:id="rId24" imgW="952087" imgH="266584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5031" y="5805264"/>
                        <a:ext cx="1605643" cy="4495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68320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51" grpId="1" animBg="1"/>
      <p:bldP spid="150" grpId="0" animBg="1"/>
      <p:bldP spid="150" grpId="1" animBg="1"/>
      <p:bldP spid="149" grpId="0" animBg="1"/>
      <p:bldP spid="149" grpId="1" animBg="1"/>
      <p:bldP spid="148" grpId="0" animBg="1"/>
      <p:bldP spid="148" grpId="1" animBg="1"/>
      <p:bldP spid="1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предела числовой последовательности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8D989B-B1FB-4A33-AB1D-28ACAE55823F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194243"/>
              </p:ext>
            </p:extLst>
          </p:nvPr>
        </p:nvGraphicFramePr>
        <p:xfrm>
          <a:off x="539552" y="1700808"/>
          <a:ext cx="158417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837836" imgH="342751" progId="Equation.3">
                  <p:embed/>
                </p:oleObj>
              </mc:Choice>
              <mc:Fallback>
                <p:oleObj name="Формула" r:id="rId2" imgW="837836" imgH="342751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700808"/>
                        <a:ext cx="1584176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969465"/>
              </p:ext>
            </p:extLst>
          </p:nvPr>
        </p:nvGraphicFramePr>
        <p:xfrm>
          <a:off x="2195736" y="1412776"/>
          <a:ext cx="544925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266469" imgH="355292" progId="Equation.3">
                  <p:embed/>
                </p:oleObj>
              </mc:Choice>
              <mc:Fallback>
                <p:oleObj name="Формула" r:id="rId4" imgW="266469" imgH="35529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412776"/>
                        <a:ext cx="544925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478654"/>
              </p:ext>
            </p:extLst>
          </p:nvPr>
        </p:nvGraphicFramePr>
        <p:xfrm>
          <a:off x="2771800" y="1772816"/>
          <a:ext cx="1028686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571252" imgH="203112" progId="Equation.3">
                  <p:embed/>
                </p:oleObj>
              </mc:Choice>
              <mc:Fallback>
                <p:oleObj name="Формула" r:id="rId6" imgW="571252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772816"/>
                        <a:ext cx="1028686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66023"/>
              </p:ext>
            </p:extLst>
          </p:nvPr>
        </p:nvGraphicFramePr>
        <p:xfrm>
          <a:off x="3923928" y="1700808"/>
          <a:ext cx="1584176" cy="44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939392" imgH="266584" progId="Equation.3">
                  <p:embed/>
                </p:oleObj>
              </mc:Choice>
              <mc:Fallback>
                <p:oleObj name="Формула" r:id="rId8" imgW="939392" imgH="26658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1700808"/>
                        <a:ext cx="1584176" cy="448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493191"/>
              </p:ext>
            </p:extLst>
          </p:nvPr>
        </p:nvGraphicFramePr>
        <p:xfrm>
          <a:off x="5580112" y="1700808"/>
          <a:ext cx="1589319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977476" imgH="266584" progId="Equation.3">
                  <p:embed/>
                </p:oleObj>
              </mc:Choice>
              <mc:Fallback>
                <p:oleObj name="Формула" r:id="rId10" imgW="977476" imgH="26658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1700808"/>
                        <a:ext cx="1589319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981763"/>
              </p:ext>
            </p:extLst>
          </p:nvPr>
        </p:nvGraphicFramePr>
        <p:xfrm>
          <a:off x="7164287" y="1628800"/>
          <a:ext cx="1638183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863225" imgH="304668" progId="Equation.3">
                  <p:embed/>
                </p:oleObj>
              </mc:Choice>
              <mc:Fallback>
                <p:oleObj name="Формула" r:id="rId12" imgW="863225" imgH="30466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7" y="1628800"/>
                        <a:ext cx="1638183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8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3" name="TextBox 92"/>
          <p:cNvSpPr txBox="1"/>
          <p:nvPr/>
        </p:nvSpPr>
        <p:spPr>
          <a:xfrm>
            <a:off x="395536" y="2668270"/>
            <a:ext cx="122413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Пример: </a:t>
            </a:r>
          </a:p>
        </p:txBody>
      </p:sp>
      <p:sp>
        <p:nvSpPr>
          <p:cNvPr id="94" name="Rectangle 9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5" name="Объект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603012"/>
              </p:ext>
            </p:extLst>
          </p:nvPr>
        </p:nvGraphicFramePr>
        <p:xfrm>
          <a:off x="1979712" y="2613362"/>
          <a:ext cx="1242790" cy="479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787058" imgH="304668" progId="Equation.3">
                  <p:embed/>
                </p:oleObj>
              </mc:Choice>
              <mc:Fallback>
                <p:oleObj name="Формула" r:id="rId14" imgW="787058" imgH="304668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613362"/>
                        <a:ext cx="1242790" cy="4791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Rectangle 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7" name="Объект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09838"/>
              </p:ext>
            </p:extLst>
          </p:nvPr>
        </p:nvGraphicFramePr>
        <p:xfrm>
          <a:off x="3779912" y="2605554"/>
          <a:ext cx="64807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457002" imgH="304668" progId="Equation.3">
                  <p:embed/>
                </p:oleObj>
              </mc:Choice>
              <mc:Fallback>
                <p:oleObj name="Формула" r:id="rId16" imgW="457002" imgH="304668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2605554"/>
                        <a:ext cx="648072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Прямоугольник 97"/>
          <p:cNvSpPr/>
          <p:nvPr/>
        </p:nvSpPr>
        <p:spPr>
          <a:xfrm>
            <a:off x="395536" y="3248526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►</a:t>
            </a:r>
          </a:p>
        </p:txBody>
      </p:sp>
      <p:sp>
        <p:nvSpPr>
          <p:cNvPr id="99" name="Rectangle 9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0" name="Объект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740706"/>
              </p:ext>
            </p:extLst>
          </p:nvPr>
        </p:nvGraphicFramePr>
        <p:xfrm>
          <a:off x="1032749" y="3337942"/>
          <a:ext cx="1004589" cy="379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8" imgW="508000" imgH="190500" progId="Equation.3">
                  <p:embed/>
                </p:oleObj>
              </mc:Choice>
              <mc:Fallback>
                <p:oleObj name="Формула" r:id="rId18" imgW="508000" imgH="19050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2749" y="3337942"/>
                        <a:ext cx="1004589" cy="3790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Rectangle 9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2" name="Объект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039908"/>
              </p:ext>
            </p:extLst>
          </p:nvPr>
        </p:nvGraphicFramePr>
        <p:xfrm>
          <a:off x="2267744" y="3284984"/>
          <a:ext cx="1159010" cy="410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0" imgW="723600" imgH="253800" progId="Equation.3">
                  <p:embed/>
                </p:oleObj>
              </mc:Choice>
              <mc:Fallback>
                <p:oleObj name="Формула" r:id="rId20" imgW="723600" imgH="253800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284984"/>
                        <a:ext cx="1159010" cy="4102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Rectangle 9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4" name="Объект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127032"/>
              </p:ext>
            </p:extLst>
          </p:nvPr>
        </p:nvGraphicFramePr>
        <p:xfrm>
          <a:off x="3897734" y="3248526"/>
          <a:ext cx="1348531" cy="428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2" imgW="812447" imgH="253890" progId="Equation.3">
                  <p:embed/>
                </p:oleObj>
              </mc:Choice>
              <mc:Fallback>
                <p:oleObj name="Формула" r:id="rId22" imgW="812447" imgH="253890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734" y="3248526"/>
                        <a:ext cx="1348531" cy="4283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Rectangle 10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6" name="Объект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996309"/>
              </p:ext>
            </p:extLst>
          </p:nvPr>
        </p:nvGraphicFramePr>
        <p:xfrm>
          <a:off x="1907704" y="4077072"/>
          <a:ext cx="1305346" cy="450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4" imgW="850680" imgH="291960" progId="Equation.3">
                  <p:embed/>
                </p:oleObj>
              </mc:Choice>
              <mc:Fallback>
                <p:oleObj name="Формула" r:id="rId24" imgW="850680" imgH="291960" progId="Equation.3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077072"/>
                        <a:ext cx="1305346" cy="4504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Объект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22056"/>
              </p:ext>
            </p:extLst>
          </p:nvPr>
        </p:nvGraphicFramePr>
        <p:xfrm>
          <a:off x="467544" y="4077072"/>
          <a:ext cx="1349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2" imgW="812447" imgH="253890" progId="Equation.3">
                  <p:embed/>
                </p:oleObj>
              </mc:Choice>
              <mc:Fallback>
                <p:oleObj name="Формула" r:id="rId22" imgW="812447" imgH="253890" progId="Equation.3">
                  <p:embed/>
                  <p:pic>
                    <p:nvPicPr>
                      <p:cNvPr id="0" name="Объект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077072"/>
                        <a:ext cx="13493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Rectangle 10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9" name="Объект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903974"/>
              </p:ext>
            </p:extLst>
          </p:nvPr>
        </p:nvGraphicFramePr>
        <p:xfrm>
          <a:off x="3275856" y="4149080"/>
          <a:ext cx="1919225" cy="372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6" imgW="1307880" imgH="253800" progId="Equation.3">
                  <p:embed/>
                </p:oleObj>
              </mc:Choice>
              <mc:Fallback>
                <p:oleObj name="Формула" r:id="rId26" imgW="1307880" imgH="253800" progId="Equation.3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149080"/>
                        <a:ext cx="1919225" cy="3726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" name="Rectangle 1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1" name="Объект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057204"/>
              </p:ext>
            </p:extLst>
          </p:nvPr>
        </p:nvGraphicFramePr>
        <p:xfrm>
          <a:off x="5292080" y="4149080"/>
          <a:ext cx="2004759" cy="372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8" imgW="1422360" imgH="266400" progId="Equation.3">
                  <p:embed/>
                </p:oleObj>
              </mc:Choice>
              <mc:Fallback>
                <p:oleObj name="Формула" r:id="rId28" imgW="1422360" imgH="266400" progId="Equation.3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4149080"/>
                        <a:ext cx="2004759" cy="3726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Rectangle 1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3" name="Объект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04936"/>
              </p:ext>
            </p:extLst>
          </p:nvPr>
        </p:nvGraphicFramePr>
        <p:xfrm>
          <a:off x="1007604" y="4941168"/>
          <a:ext cx="4850755" cy="58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0" imgW="2171520" imgH="266400" progId="Equation.3">
                  <p:embed/>
                </p:oleObj>
              </mc:Choice>
              <mc:Fallback>
                <p:oleObj name="Формула" r:id="rId30" imgW="2171520" imgH="266400" progId="Equation.3">
                  <p:embed/>
                  <p:pic>
                    <p:nvPicPr>
                      <p:cNvPr id="0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604" y="4941168"/>
                        <a:ext cx="4850755" cy="5886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" name="Прямоугольник 113"/>
          <p:cNvSpPr/>
          <p:nvPr/>
        </p:nvSpPr>
        <p:spPr>
          <a:xfrm>
            <a:off x="6084168" y="5085184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◄</a:t>
            </a:r>
          </a:p>
        </p:txBody>
      </p:sp>
      <p:sp>
        <p:nvSpPr>
          <p:cNvPr id="115" name="Rectangle 1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6" name="Объект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323363"/>
              </p:ext>
            </p:extLst>
          </p:nvPr>
        </p:nvGraphicFramePr>
        <p:xfrm>
          <a:off x="7236296" y="2378144"/>
          <a:ext cx="1397486" cy="44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2" imgW="876300" imgH="279400" progId="Equation.3">
                  <p:embed/>
                </p:oleObj>
              </mc:Choice>
              <mc:Fallback>
                <p:oleObj name="Формула" r:id="rId32" imgW="876300" imgH="279400" progId="Equation.3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2378144"/>
                        <a:ext cx="1397486" cy="440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" name="Rectangle 1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8" name="Объект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221716"/>
              </p:ext>
            </p:extLst>
          </p:nvPr>
        </p:nvGraphicFramePr>
        <p:xfrm>
          <a:off x="6876256" y="2852936"/>
          <a:ext cx="2160240" cy="47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4" imgW="1384300" imgH="279400" progId="Equation.3">
                  <p:embed/>
                </p:oleObj>
              </mc:Choice>
              <mc:Fallback>
                <p:oleObj name="Формула" r:id="rId34" imgW="1384300" imgH="279400" progId="Equation.3">
                  <p:embed/>
                  <p:pic>
                    <p:nvPicPr>
                      <p:cNvPr id="0" name="Object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2852936"/>
                        <a:ext cx="2160240" cy="472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107504" y="6381750"/>
            <a:ext cx="7812088" cy="476250"/>
          </a:xfrm>
        </p:spPr>
        <p:txBody>
          <a:bodyPr/>
          <a:lstStyle/>
          <a:p>
            <a:pPr>
              <a:defRPr/>
            </a:pPr>
            <a:r>
              <a:rPr lang="ru-RU" sz="1400" dirty="0"/>
              <a:t>Раздел 4. Введение в математический анализ. Предел числовой последовательности.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34540846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8" grpId="0"/>
      <p:bldP spid="1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FDE0E4-2CFB-F002-B1D9-F162904E0C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8D989B-B1FB-4A33-AB1D-28ACAE55823F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28BF18C-7D88-D230-4A9B-D94A641662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93" b="243"/>
          <a:stretch/>
        </p:blipFill>
        <p:spPr>
          <a:xfrm>
            <a:off x="1907704" y="620688"/>
            <a:ext cx="5256584" cy="529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1812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7"/>
          <p:cNvSpPr>
            <a:spLocks noGrp="1"/>
          </p:cNvSpPr>
          <p:nvPr>
            <p:ph type="title"/>
          </p:nvPr>
        </p:nvSpPr>
        <p:spPr>
          <a:xfrm>
            <a:off x="239713" y="176213"/>
            <a:ext cx="8640762" cy="936625"/>
          </a:xfrm>
        </p:spPr>
        <p:txBody>
          <a:bodyPr/>
          <a:lstStyle/>
          <a:p>
            <a:pPr algn="l"/>
            <a:r>
              <a:rPr lang="ru-RU" dirty="0"/>
              <a:t>Определение числовой последовательности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0" y="6362278"/>
            <a:ext cx="8431106" cy="476250"/>
          </a:xfrm>
        </p:spPr>
        <p:txBody>
          <a:bodyPr/>
          <a:lstStyle/>
          <a:p>
            <a:pPr>
              <a:defRPr/>
            </a:pPr>
            <a:r>
              <a:rPr lang="ru-RU" sz="1400" dirty="0"/>
              <a:t>Раздел 4. Введение в математический анализ. Предел числовой последовательности</a:t>
            </a:r>
            <a:r>
              <a:rPr lang="ru-RU" dirty="0"/>
              <a:t>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C498B91-2234-4B91-86AD-4DDF68EB1072}" type="slidenum">
              <a:rPr lang="ru-RU" smtClean="0"/>
              <a:pPr>
                <a:defRPr/>
              </a:pPr>
              <a:t>2</a:t>
            </a:fld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39552" y="1628800"/>
            <a:ext cx="7560840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/>
              <a:t>Если любому натуральному числу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1, 2, 3,…,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… </a:t>
            </a:r>
            <a:r>
              <a:rPr lang="ru-RU" dirty="0"/>
              <a:t>поставлено в соответствие по определенному закону некоторое число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i="1" dirty="0"/>
              <a:t> </a:t>
            </a:r>
            <a:r>
              <a:rPr lang="ru-RU" dirty="0"/>
              <a:t>то будем говорить, что задана числовая последовательность с общим членом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dirty="0"/>
              <a:t> </a:t>
            </a:r>
            <a:endParaRPr lang="ru-RU" baseline="-25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878725"/>
              </p:ext>
            </p:extLst>
          </p:nvPr>
        </p:nvGraphicFramePr>
        <p:xfrm>
          <a:off x="547688" y="3409950"/>
          <a:ext cx="1996238" cy="451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218960" imgH="279360" progId="Equation.3">
                  <p:embed/>
                </p:oleObj>
              </mc:Choice>
              <mc:Fallback>
                <p:oleObj name="Формула" r:id="rId2" imgW="1218960" imgH="2793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3409950"/>
                        <a:ext cx="1996238" cy="4510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12392" y="3388350"/>
            <a:ext cx="355980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члены последовательности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122709"/>
            <a:ext cx="21672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546654"/>
              </p:ext>
            </p:extLst>
          </p:nvPr>
        </p:nvGraphicFramePr>
        <p:xfrm>
          <a:off x="899592" y="4437112"/>
          <a:ext cx="64310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355320" imgH="279360" progId="Equation.3">
                  <p:embed/>
                </p:oleObj>
              </mc:Choice>
              <mc:Fallback>
                <p:oleObj name="Формула" r:id="rId4" imgW="355320" imgH="2793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437112"/>
                        <a:ext cx="643106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575540"/>
              </p:ext>
            </p:extLst>
          </p:nvPr>
        </p:nvGraphicFramePr>
        <p:xfrm>
          <a:off x="899592" y="5229200"/>
          <a:ext cx="855368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532937" imgH="317225" progId="Equation.3">
                  <p:embed/>
                </p:oleObj>
              </mc:Choice>
              <mc:Fallback>
                <p:oleObj name="Формула" r:id="rId6" imgW="532937" imgH="31722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229200"/>
                        <a:ext cx="855368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054500"/>
              </p:ext>
            </p:extLst>
          </p:nvPr>
        </p:nvGraphicFramePr>
        <p:xfrm>
          <a:off x="2812392" y="4518412"/>
          <a:ext cx="2190036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397000" imgH="279400" progId="Equation.3">
                  <p:embed/>
                </p:oleObj>
              </mc:Choice>
              <mc:Fallback>
                <p:oleObj name="Формула" r:id="rId8" imgW="1397000" imgH="279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2392" y="4518412"/>
                        <a:ext cx="2190036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194825"/>
              </p:ext>
            </p:extLst>
          </p:nvPr>
        </p:nvGraphicFramePr>
        <p:xfrm>
          <a:off x="2818838" y="5157192"/>
          <a:ext cx="1201633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850531" imgH="304668" progId="Equation.3">
                  <p:embed/>
                </p:oleObj>
              </mc:Choice>
              <mc:Fallback>
                <p:oleObj name="Формула" r:id="rId10" imgW="850531" imgH="30466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8838" y="5157192"/>
                        <a:ext cx="1201633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076056" y="4437112"/>
            <a:ext cx="360040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арифметическая прогрессия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76056" y="5188550"/>
            <a:ext cx="350809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геометрическая прогрессия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Блок-схема: процесс 52"/>
          <p:cNvSpPr/>
          <p:nvPr/>
        </p:nvSpPr>
        <p:spPr>
          <a:xfrm>
            <a:off x="1206760" y="4636847"/>
            <a:ext cx="5561484" cy="410211"/>
          </a:xfrm>
          <a:prstGeom prst="flowChartProcess">
            <a:avLst/>
          </a:prstGeom>
          <a:noFill/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Блок-схема: процесс 50"/>
          <p:cNvSpPr/>
          <p:nvPr/>
        </p:nvSpPr>
        <p:spPr>
          <a:xfrm>
            <a:off x="1191342" y="3258562"/>
            <a:ext cx="2561966" cy="1794045"/>
          </a:xfrm>
          <a:prstGeom prst="flowChartProcess">
            <a:avLst/>
          </a:prstGeom>
          <a:noFill/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Блок-схема: процесс 51"/>
          <p:cNvSpPr/>
          <p:nvPr/>
        </p:nvSpPr>
        <p:spPr>
          <a:xfrm>
            <a:off x="1191344" y="3592181"/>
            <a:ext cx="2128284" cy="1478732"/>
          </a:xfrm>
          <a:prstGeom prst="flowChartProcess">
            <a:avLst/>
          </a:prstGeom>
          <a:noFill/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Блок-схема: процесс 48"/>
          <p:cNvSpPr/>
          <p:nvPr/>
        </p:nvSpPr>
        <p:spPr>
          <a:xfrm>
            <a:off x="1191343" y="5096247"/>
            <a:ext cx="1710986" cy="637009"/>
          </a:xfrm>
          <a:prstGeom prst="flowChartProcess">
            <a:avLst/>
          </a:prstGeom>
          <a:noFill/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Блок-схема: процесс 49"/>
          <p:cNvSpPr/>
          <p:nvPr/>
        </p:nvSpPr>
        <p:spPr>
          <a:xfrm>
            <a:off x="1191342" y="4221088"/>
            <a:ext cx="1282655" cy="831520"/>
          </a:xfrm>
          <a:prstGeom prst="flowChartProcess">
            <a:avLst/>
          </a:prstGeom>
          <a:noFill/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Блок-схема: процесс 47"/>
          <p:cNvSpPr/>
          <p:nvPr/>
        </p:nvSpPr>
        <p:spPr>
          <a:xfrm>
            <a:off x="1191342" y="4016505"/>
            <a:ext cx="853918" cy="1058025"/>
          </a:xfrm>
          <a:prstGeom prst="flowChartProcess">
            <a:avLst/>
          </a:prstGeom>
          <a:noFill/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Блок-схема: процесс 46"/>
          <p:cNvSpPr/>
          <p:nvPr/>
        </p:nvSpPr>
        <p:spPr>
          <a:xfrm>
            <a:off x="1191341" y="4393121"/>
            <a:ext cx="428331" cy="681412"/>
          </a:xfrm>
          <a:prstGeom prst="flowChartProcess">
            <a:avLst/>
          </a:prstGeom>
          <a:noFill/>
          <a:ln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изображения числовой последовательности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z="1400" dirty="0"/>
              <a:t>Раздел 4. Введение в математический анализ. Предел числовой последовательности.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8D989B-B1FB-4A33-AB1D-28ACAE55823F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642933" y="2204864"/>
            <a:ext cx="75608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Блок-схема: узел 15"/>
          <p:cNvSpPr/>
          <p:nvPr/>
        </p:nvSpPr>
        <p:spPr>
          <a:xfrm>
            <a:off x="3779912" y="2168860"/>
            <a:ext cx="72008" cy="7200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Блок-схема: узел 16"/>
          <p:cNvSpPr/>
          <p:nvPr/>
        </p:nvSpPr>
        <p:spPr>
          <a:xfrm>
            <a:off x="5076056" y="2168860"/>
            <a:ext cx="72008" cy="7200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Блок-схема: узел 17"/>
          <p:cNvSpPr/>
          <p:nvPr/>
        </p:nvSpPr>
        <p:spPr>
          <a:xfrm>
            <a:off x="2855292" y="2168860"/>
            <a:ext cx="72008" cy="7200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Блок-схема: узел 18"/>
          <p:cNvSpPr/>
          <p:nvPr/>
        </p:nvSpPr>
        <p:spPr>
          <a:xfrm>
            <a:off x="6106852" y="2168860"/>
            <a:ext cx="72008" cy="7200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Блок-схема: узел 19"/>
          <p:cNvSpPr/>
          <p:nvPr/>
        </p:nvSpPr>
        <p:spPr>
          <a:xfrm>
            <a:off x="1958676" y="2168860"/>
            <a:ext cx="72008" cy="7200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Блок-схема: узел 20"/>
          <p:cNvSpPr/>
          <p:nvPr/>
        </p:nvSpPr>
        <p:spPr>
          <a:xfrm>
            <a:off x="4139952" y="2162171"/>
            <a:ext cx="72008" cy="7200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Блок-схема: узел 21"/>
          <p:cNvSpPr/>
          <p:nvPr/>
        </p:nvSpPr>
        <p:spPr>
          <a:xfrm>
            <a:off x="7594855" y="2154342"/>
            <a:ext cx="72008" cy="7200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Блок-схема: узел 24"/>
          <p:cNvSpPr/>
          <p:nvPr/>
        </p:nvSpPr>
        <p:spPr>
          <a:xfrm>
            <a:off x="1583668" y="4357116"/>
            <a:ext cx="72008" cy="7200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Блок-схема: узел 25"/>
          <p:cNvSpPr/>
          <p:nvPr/>
        </p:nvSpPr>
        <p:spPr>
          <a:xfrm>
            <a:off x="1994680" y="4005064"/>
            <a:ext cx="72008" cy="7200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Блок-схема: узел 26"/>
          <p:cNvSpPr/>
          <p:nvPr/>
        </p:nvSpPr>
        <p:spPr>
          <a:xfrm>
            <a:off x="2866324" y="5700979"/>
            <a:ext cx="72008" cy="7200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Блок-схема: узел 27"/>
          <p:cNvSpPr/>
          <p:nvPr/>
        </p:nvSpPr>
        <p:spPr>
          <a:xfrm>
            <a:off x="3283623" y="3556177"/>
            <a:ext cx="72008" cy="7200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Блок-схема: узел 28"/>
          <p:cNvSpPr/>
          <p:nvPr/>
        </p:nvSpPr>
        <p:spPr>
          <a:xfrm>
            <a:off x="3717304" y="3253014"/>
            <a:ext cx="72008" cy="7200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7873083" y="2190346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ru-RU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59765" y="2198175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12060" y="2180385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09495" y="2207823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82280" y="4211431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59502" y="2207823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62886" y="2205489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28313" y="219034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  <a:endParaRPr lang="ru-RU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4955607" y="220486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  <a:endParaRPr lang="ru-RU" sz="2800" dirty="0"/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863581" y="5074532"/>
            <a:ext cx="67672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V="1">
            <a:off x="1191341" y="2916956"/>
            <a:ext cx="0" cy="2952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Блок-схема: узел 43"/>
          <p:cNvSpPr/>
          <p:nvPr/>
        </p:nvSpPr>
        <p:spPr>
          <a:xfrm>
            <a:off x="2415735" y="4185084"/>
            <a:ext cx="72008" cy="7200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Блок-схема: узел 44"/>
          <p:cNvSpPr/>
          <p:nvPr/>
        </p:nvSpPr>
        <p:spPr>
          <a:xfrm>
            <a:off x="6732240" y="4600844"/>
            <a:ext cx="72008" cy="7200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1461848" y="50454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1874231" y="50552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2315872" y="50552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3163175" y="50552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2771341" y="50447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596855" y="50447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647795" y="50552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</a:t>
            </a:r>
            <a:endParaRPr lang="ru-RU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882280" y="3751924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82280" y="5469174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82280" y="3392126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82280" y="3985029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82280" y="3032056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63581" y="4400789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9879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1" grpId="0" animBg="1"/>
      <p:bldP spid="52" grpId="0" animBg="1"/>
      <p:bldP spid="49" grpId="0" animBg="1"/>
      <p:bldP spid="50" grpId="0" animBg="1"/>
      <p:bldP spid="48" grpId="0" animBg="1"/>
      <p:bldP spid="47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4" grpId="0" animBg="1"/>
      <p:bldP spid="45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Группа 31"/>
          <p:cNvGrpSpPr/>
          <p:nvPr/>
        </p:nvGrpSpPr>
        <p:grpSpPr>
          <a:xfrm>
            <a:off x="1596390" y="1083310"/>
            <a:ext cx="5951220" cy="4691380"/>
            <a:chOff x="0" y="0"/>
            <a:chExt cx="5951220" cy="4691380"/>
          </a:xfrm>
        </p:grpSpPr>
        <p:cxnSp>
          <p:nvCxnSpPr>
            <p:cNvPr id="33" name="Прямая соединительная линия 32"/>
            <p:cNvCxnSpPr/>
            <p:nvPr/>
          </p:nvCxnSpPr>
          <p:spPr>
            <a:xfrm>
              <a:off x="0" y="1841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>
              <a:off x="0" y="3619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>
              <a:off x="0" y="9080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>
              <a:off x="0" y="7239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>
              <a:off x="0" y="5461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>
              <a:off x="0" y="10985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>
              <a:off x="0" y="39687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>
              <a:off x="0" y="12636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0" y="14414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>
              <a:off x="0" y="16256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0" y="18034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>
              <a:off x="0" y="19875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0" y="41465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>
              <a:off x="0" y="21653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>
              <a:off x="0" y="37909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>
              <a:off x="0" y="23431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>
              <a:off x="0" y="25273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>
              <a:off x="0" y="27051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>
              <a:off x="0" y="28892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>
              <a:off x="0" y="30670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>
              <a:off x="0" y="32448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>
              <a:off x="0" y="34290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>
              <a:off x="0" y="36068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/>
            <p:nvPr/>
          </p:nvCxnSpPr>
          <p:spPr>
            <a:xfrm>
              <a:off x="0" y="43307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>
              <a:off x="0" y="45085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 flipH="1">
              <a:off x="184150" y="0"/>
              <a:ext cx="3176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 flipH="1">
              <a:off x="361950" y="0"/>
              <a:ext cx="635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/>
            <p:nvPr/>
          </p:nvCxnSpPr>
          <p:spPr>
            <a:xfrm>
              <a:off x="539750" y="0"/>
              <a:ext cx="0" cy="4144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/>
            <p:nvPr/>
          </p:nvCxnSpPr>
          <p:spPr>
            <a:xfrm>
              <a:off x="7239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/>
            <p:nvPr/>
          </p:nvCxnSpPr>
          <p:spPr>
            <a:xfrm>
              <a:off x="9017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/>
            <p:nvPr/>
          </p:nvCxnSpPr>
          <p:spPr>
            <a:xfrm>
              <a:off x="10858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/>
            <p:nvPr/>
          </p:nvCxnSpPr>
          <p:spPr>
            <a:xfrm>
              <a:off x="12636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/>
            <p:nvPr/>
          </p:nvCxnSpPr>
          <p:spPr>
            <a:xfrm>
              <a:off x="14414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16256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18034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19875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21653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/>
            <p:nvPr/>
          </p:nvCxnSpPr>
          <p:spPr>
            <a:xfrm>
              <a:off x="23431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/>
            <p:nvPr/>
          </p:nvCxnSpPr>
          <p:spPr>
            <a:xfrm>
              <a:off x="25273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/>
            <p:cNvCxnSpPr/>
            <p:nvPr/>
          </p:nvCxnSpPr>
          <p:spPr>
            <a:xfrm>
              <a:off x="27051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/>
            <p:cNvCxnSpPr/>
            <p:nvPr/>
          </p:nvCxnSpPr>
          <p:spPr>
            <a:xfrm>
              <a:off x="28892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/>
            <p:cNvCxnSpPr/>
            <p:nvPr/>
          </p:nvCxnSpPr>
          <p:spPr>
            <a:xfrm>
              <a:off x="30670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/>
            <p:cNvCxnSpPr/>
            <p:nvPr/>
          </p:nvCxnSpPr>
          <p:spPr>
            <a:xfrm>
              <a:off x="32448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/>
            <p:cNvCxnSpPr/>
            <p:nvPr/>
          </p:nvCxnSpPr>
          <p:spPr>
            <a:xfrm>
              <a:off x="34290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/>
            <p:nvPr/>
          </p:nvCxnSpPr>
          <p:spPr>
            <a:xfrm>
              <a:off x="36068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>
              <a:off x="37909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/>
            <p:nvPr/>
          </p:nvCxnSpPr>
          <p:spPr>
            <a:xfrm>
              <a:off x="39687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/>
            <p:cNvCxnSpPr/>
            <p:nvPr/>
          </p:nvCxnSpPr>
          <p:spPr>
            <a:xfrm>
              <a:off x="41465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/>
            <p:nvPr/>
          </p:nvCxnSpPr>
          <p:spPr>
            <a:xfrm>
              <a:off x="43307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/>
            <p:nvPr/>
          </p:nvCxnSpPr>
          <p:spPr>
            <a:xfrm>
              <a:off x="45085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/>
            <p:nvPr/>
          </p:nvCxnSpPr>
          <p:spPr>
            <a:xfrm>
              <a:off x="46926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/>
            <p:cNvCxnSpPr/>
            <p:nvPr/>
          </p:nvCxnSpPr>
          <p:spPr>
            <a:xfrm>
              <a:off x="48704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единительная линия 84"/>
            <p:cNvCxnSpPr/>
            <p:nvPr/>
          </p:nvCxnSpPr>
          <p:spPr>
            <a:xfrm>
              <a:off x="50482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единительная линия 85"/>
            <p:cNvCxnSpPr/>
            <p:nvPr/>
          </p:nvCxnSpPr>
          <p:spPr>
            <a:xfrm>
              <a:off x="52324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единительная линия 86"/>
            <p:cNvCxnSpPr/>
            <p:nvPr/>
          </p:nvCxnSpPr>
          <p:spPr>
            <a:xfrm>
              <a:off x="54102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/>
            <p:nvPr/>
          </p:nvCxnSpPr>
          <p:spPr>
            <a:xfrm>
              <a:off x="55943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/>
            <p:nvPr/>
          </p:nvCxnSpPr>
          <p:spPr>
            <a:xfrm>
              <a:off x="57721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числовых последовательностей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8D989B-B1FB-4A33-AB1D-28ACAE55823F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grpSp>
        <p:nvGrpSpPr>
          <p:cNvPr id="6" name="Группа 5"/>
          <p:cNvGrpSpPr/>
          <p:nvPr/>
        </p:nvGrpSpPr>
        <p:grpSpPr>
          <a:xfrm>
            <a:off x="1605880" y="2157730"/>
            <a:ext cx="5593715" cy="3069590"/>
            <a:chOff x="0" y="0"/>
            <a:chExt cx="5593715" cy="3069590"/>
          </a:xfrm>
        </p:grpSpPr>
        <p:sp>
          <p:nvSpPr>
            <p:cNvPr id="7" name="Поле 4"/>
            <p:cNvSpPr txBox="1"/>
            <p:nvPr/>
          </p:nvSpPr>
          <p:spPr>
            <a:xfrm>
              <a:off x="5251450" y="2520950"/>
              <a:ext cx="342265" cy="5397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i="1">
                  <a:effectLst/>
                  <a:latin typeface="Times New Roman"/>
                  <a:ea typeface="Calibri"/>
                  <a:cs typeface="Times New Roman"/>
                </a:rPr>
                <a:t>n</a:t>
              </a:r>
              <a:endParaRPr lang="ru-RU" sz="110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8" name="Прямая со стрелкой 7"/>
            <p:cNvCxnSpPr/>
            <p:nvPr/>
          </p:nvCxnSpPr>
          <p:spPr>
            <a:xfrm flipV="1">
              <a:off x="539750" y="177800"/>
              <a:ext cx="0" cy="24942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/>
            <p:cNvCxnSpPr/>
            <p:nvPr/>
          </p:nvCxnSpPr>
          <p:spPr>
            <a:xfrm>
              <a:off x="361950" y="2520950"/>
              <a:ext cx="52298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Поле 5"/>
            <p:cNvSpPr txBox="1"/>
            <p:nvPr/>
          </p:nvSpPr>
          <p:spPr>
            <a:xfrm>
              <a:off x="0" y="0"/>
              <a:ext cx="545465" cy="73914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ru-RU" sz="110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11" name="Прямая соединительная линия 10"/>
            <p:cNvCxnSpPr/>
            <p:nvPr/>
          </p:nvCxnSpPr>
          <p:spPr>
            <a:xfrm>
              <a:off x="901700" y="2419350"/>
              <a:ext cx="0" cy="1803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1263650" y="2419350"/>
              <a:ext cx="0" cy="1803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1625600" y="2419350"/>
              <a:ext cx="0" cy="1803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1981200" y="2419350"/>
              <a:ext cx="0" cy="1803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2343150" y="2419350"/>
              <a:ext cx="0" cy="1803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2705100" y="2419350"/>
              <a:ext cx="0" cy="1803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3067050" y="2425700"/>
              <a:ext cx="0" cy="1803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3429000" y="2419350"/>
              <a:ext cx="0" cy="1803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>
              <a:off x="3784600" y="2425700"/>
              <a:ext cx="0" cy="1803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>
              <a:off x="4146550" y="2432050"/>
              <a:ext cx="0" cy="1803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Поле 18"/>
            <p:cNvSpPr txBox="1"/>
            <p:nvPr/>
          </p:nvSpPr>
          <p:spPr>
            <a:xfrm>
              <a:off x="717550" y="2520950"/>
              <a:ext cx="305435" cy="5422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800">
                  <a:effectLst/>
                  <a:ea typeface="Calibri"/>
                  <a:cs typeface="Times New Roman"/>
                </a:rPr>
                <a:t>1</a:t>
              </a:r>
              <a:endParaRPr lang="ru-RU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22" name="Поле 19"/>
            <p:cNvSpPr txBox="1"/>
            <p:nvPr/>
          </p:nvSpPr>
          <p:spPr>
            <a:xfrm>
              <a:off x="1092200" y="2520950"/>
              <a:ext cx="305435" cy="5422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800">
                  <a:effectLst/>
                  <a:ea typeface="Calibri"/>
                  <a:cs typeface="Times New Roman"/>
                </a:rPr>
                <a:t>2</a:t>
              </a:r>
              <a:endParaRPr lang="ru-RU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23" name="Поле 20"/>
            <p:cNvSpPr txBox="1"/>
            <p:nvPr/>
          </p:nvSpPr>
          <p:spPr>
            <a:xfrm>
              <a:off x="2527300" y="2527300"/>
              <a:ext cx="305435" cy="5422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800">
                  <a:effectLst/>
                  <a:ea typeface="Calibri"/>
                  <a:cs typeface="Times New Roman"/>
                </a:rPr>
                <a:t>6</a:t>
              </a:r>
              <a:endParaRPr lang="ru-RU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24" name="Поле 21"/>
            <p:cNvSpPr txBox="1"/>
            <p:nvPr/>
          </p:nvSpPr>
          <p:spPr>
            <a:xfrm>
              <a:off x="1809750" y="2527300"/>
              <a:ext cx="305435" cy="5422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800">
                  <a:effectLst/>
                  <a:ea typeface="Calibri"/>
                  <a:cs typeface="Times New Roman"/>
                </a:rPr>
                <a:t>4</a:t>
              </a:r>
              <a:endParaRPr lang="ru-RU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25" name="Поле 22"/>
            <p:cNvSpPr txBox="1"/>
            <p:nvPr/>
          </p:nvSpPr>
          <p:spPr>
            <a:xfrm>
              <a:off x="1466850" y="2527300"/>
              <a:ext cx="305435" cy="5422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800">
                  <a:effectLst/>
                  <a:ea typeface="Calibri"/>
                  <a:cs typeface="Times New Roman"/>
                </a:rPr>
                <a:t>3</a:t>
              </a:r>
              <a:endParaRPr lang="ru-RU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26" name="Поле 23"/>
            <p:cNvSpPr txBox="1"/>
            <p:nvPr/>
          </p:nvSpPr>
          <p:spPr>
            <a:xfrm>
              <a:off x="2165350" y="2520950"/>
              <a:ext cx="305435" cy="5422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800">
                  <a:effectLst/>
                  <a:ea typeface="Calibri"/>
                  <a:cs typeface="Times New Roman"/>
                </a:rPr>
                <a:t>5</a:t>
              </a:r>
              <a:endParaRPr lang="ru-RU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27" name="Поле 24"/>
            <p:cNvSpPr txBox="1"/>
            <p:nvPr/>
          </p:nvSpPr>
          <p:spPr>
            <a:xfrm>
              <a:off x="2921000" y="2527300"/>
              <a:ext cx="305435" cy="5422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800">
                  <a:effectLst/>
                  <a:ea typeface="Calibri"/>
                  <a:cs typeface="Times New Roman"/>
                </a:rPr>
                <a:t>7</a:t>
              </a:r>
              <a:endParaRPr lang="ru-RU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28" name="Поле 25"/>
            <p:cNvSpPr txBox="1"/>
            <p:nvPr/>
          </p:nvSpPr>
          <p:spPr>
            <a:xfrm>
              <a:off x="3289300" y="2527300"/>
              <a:ext cx="305435" cy="5422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800">
                  <a:effectLst/>
                  <a:ea typeface="Calibri"/>
                  <a:cs typeface="Times New Roman"/>
                </a:rPr>
                <a:t>8</a:t>
              </a:r>
              <a:endParaRPr lang="ru-RU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29" name="Поле 26"/>
            <p:cNvSpPr txBox="1"/>
            <p:nvPr/>
          </p:nvSpPr>
          <p:spPr>
            <a:xfrm>
              <a:off x="3613150" y="2527300"/>
              <a:ext cx="305435" cy="5422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800">
                  <a:effectLst/>
                  <a:ea typeface="Calibri"/>
                  <a:cs typeface="Times New Roman"/>
                </a:rPr>
                <a:t>9</a:t>
              </a:r>
              <a:endParaRPr lang="ru-RU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30" name="Поле 27"/>
            <p:cNvSpPr txBox="1"/>
            <p:nvPr/>
          </p:nvSpPr>
          <p:spPr>
            <a:xfrm>
              <a:off x="3943350" y="2527300"/>
              <a:ext cx="421005" cy="5422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800">
                  <a:effectLst/>
                  <a:ea typeface="Calibri"/>
                  <a:cs typeface="Times New Roman"/>
                </a:rPr>
                <a:t>10</a:t>
              </a:r>
              <a:endParaRPr lang="ru-RU" sz="1100">
                <a:effectLst/>
                <a:ea typeface="Calibri"/>
                <a:cs typeface="Times New Roman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205351" y="2043310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ru-RU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1" name="Объект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906732"/>
              </p:ext>
            </p:extLst>
          </p:nvPr>
        </p:nvGraphicFramePr>
        <p:xfrm>
          <a:off x="807956" y="1082241"/>
          <a:ext cx="116097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812447" imgH="507780" progId="Equation.3">
                  <p:embed/>
                </p:oleObj>
              </mc:Choice>
              <mc:Fallback>
                <p:oleObj name="Формула" r:id="rId2" imgW="812447" imgH="5077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956" y="1082241"/>
                        <a:ext cx="1160972" cy="723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323528" y="1183650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1.</a:t>
            </a:r>
            <a:endParaRPr lang="ru-RU" sz="2800" b="1" dirty="0"/>
          </a:p>
        </p:txBody>
      </p:sp>
      <p:graphicFrame>
        <p:nvGraphicFramePr>
          <p:cNvPr id="96" name="Таблица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728160"/>
              </p:ext>
            </p:extLst>
          </p:nvPr>
        </p:nvGraphicFramePr>
        <p:xfrm>
          <a:off x="2168089" y="1267460"/>
          <a:ext cx="6572186" cy="7738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7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20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ru-RU" sz="1100" b="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100" b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100" b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100" b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100" b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100" b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100" b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100" b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100" b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100" b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100" b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 i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2400" b="0" i="1" baseline="-25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ru-RU" sz="1100" b="0" i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4/3</a:t>
                      </a: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3/2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8/7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5/3</a:t>
                      </a: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12/7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7/4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16/9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9/5</a:t>
                      </a: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20/11</a:t>
                      </a: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1878612" y="34147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</a:t>
            </a:r>
            <a:endParaRPr lang="ru-RU" dirty="0"/>
          </a:p>
        </p:txBody>
      </p:sp>
      <p:sp>
        <p:nvSpPr>
          <p:cNvPr id="111" name="TextBox 110"/>
          <p:cNvSpPr txBox="1"/>
          <p:nvPr/>
        </p:nvSpPr>
        <p:spPr>
          <a:xfrm>
            <a:off x="1878612" y="231687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</a:t>
            </a:r>
            <a:endParaRPr lang="ru-RU" dirty="0"/>
          </a:p>
        </p:txBody>
      </p:sp>
      <p:sp>
        <p:nvSpPr>
          <p:cNvPr id="116" name="Овал 115"/>
          <p:cNvSpPr/>
          <p:nvPr/>
        </p:nvSpPr>
        <p:spPr>
          <a:xfrm>
            <a:off x="4239058" y="2709180"/>
            <a:ext cx="93678" cy="936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Овал 116"/>
          <p:cNvSpPr/>
          <p:nvPr/>
        </p:nvSpPr>
        <p:spPr>
          <a:xfrm>
            <a:off x="4626091" y="2662071"/>
            <a:ext cx="93678" cy="936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Овал 117"/>
          <p:cNvSpPr/>
          <p:nvPr/>
        </p:nvSpPr>
        <p:spPr>
          <a:xfrm>
            <a:off x="4988041" y="2615232"/>
            <a:ext cx="93678" cy="936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Овал 118"/>
          <p:cNvSpPr/>
          <p:nvPr/>
        </p:nvSpPr>
        <p:spPr>
          <a:xfrm>
            <a:off x="5343641" y="2592787"/>
            <a:ext cx="93678" cy="936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Овал 119"/>
          <p:cNvSpPr/>
          <p:nvPr/>
        </p:nvSpPr>
        <p:spPr>
          <a:xfrm>
            <a:off x="5712893" y="2561033"/>
            <a:ext cx="93678" cy="936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Овал 120"/>
          <p:cNvSpPr/>
          <p:nvPr/>
        </p:nvSpPr>
        <p:spPr>
          <a:xfrm>
            <a:off x="3521508" y="2896870"/>
            <a:ext cx="93678" cy="936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Овал 121"/>
          <p:cNvSpPr/>
          <p:nvPr/>
        </p:nvSpPr>
        <p:spPr>
          <a:xfrm>
            <a:off x="3892701" y="2802858"/>
            <a:ext cx="93678" cy="936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Овал 122"/>
          <p:cNvSpPr/>
          <p:nvPr/>
        </p:nvSpPr>
        <p:spPr>
          <a:xfrm>
            <a:off x="3175151" y="3024021"/>
            <a:ext cx="93678" cy="936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Овал 123"/>
          <p:cNvSpPr/>
          <p:nvPr/>
        </p:nvSpPr>
        <p:spPr>
          <a:xfrm>
            <a:off x="2822691" y="3201821"/>
            <a:ext cx="93678" cy="936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Овал 124"/>
          <p:cNvSpPr/>
          <p:nvPr/>
        </p:nvSpPr>
        <p:spPr>
          <a:xfrm>
            <a:off x="2451251" y="3582432"/>
            <a:ext cx="93678" cy="936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7" name="Прямая соединительная линия 126"/>
          <p:cNvCxnSpPr/>
          <p:nvPr/>
        </p:nvCxnSpPr>
        <p:spPr>
          <a:xfrm>
            <a:off x="2145630" y="2524760"/>
            <a:ext cx="5401980" cy="2540"/>
          </a:xfrm>
          <a:prstGeom prst="line">
            <a:avLst/>
          </a:prstGeom>
          <a:ln>
            <a:solidFill>
              <a:srgbClr val="C0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Нижний колонтитул 3"/>
          <p:cNvSpPr txBox="1">
            <a:spLocks/>
          </p:cNvSpPr>
          <p:nvPr/>
        </p:nvSpPr>
        <p:spPr>
          <a:xfrm>
            <a:off x="42986" y="6381750"/>
            <a:ext cx="7812088" cy="476250"/>
          </a:xfrm>
          <a:prstGeom prst="rect">
            <a:avLst/>
          </a:prstGeom>
          <a:ln/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400" dirty="0"/>
              <a:t>Раздел 4. Введение в математический анализ. Предел числовой последовательности.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23729789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2" grpId="0"/>
      <p:bldP spid="110" grpId="0"/>
      <p:bldP spid="111" grpId="0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8D989B-B1FB-4A33-AB1D-28ACAE55823F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35014" y="404664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2.</a:t>
            </a:r>
            <a:endParaRPr lang="ru-RU" sz="2800" b="1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279358"/>
              </p:ext>
            </p:extLst>
          </p:nvPr>
        </p:nvGraphicFramePr>
        <p:xfrm>
          <a:off x="99563" y="1007941"/>
          <a:ext cx="1481871" cy="53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838080" imgH="304560" progId="Equation.3">
                  <p:embed/>
                </p:oleObj>
              </mc:Choice>
              <mc:Fallback>
                <p:oleObj name="Формула" r:id="rId2" imgW="838080" imgH="304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63" y="1007941"/>
                        <a:ext cx="1481871" cy="538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Группа 10"/>
          <p:cNvGrpSpPr/>
          <p:nvPr/>
        </p:nvGrpSpPr>
        <p:grpSpPr>
          <a:xfrm>
            <a:off x="1508760" y="925344"/>
            <a:ext cx="5951220" cy="4691380"/>
            <a:chOff x="0" y="0"/>
            <a:chExt cx="5951220" cy="4691380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>
              <a:off x="0" y="1841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0" y="3619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0" y="9080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0" y="7239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0" y="5461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0" y="10985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0" y="39687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>
              <a:off x="0" y="12636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>
              <a:off x="0" y="14414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>
              <a:off x="0" y="16256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>
              <a:off x="0" y="18034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>
              <a:off x="0" y="19875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>
              <a:off x="0" y="41465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>
              <a:off x="0" y="21653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>
              <a:off x="0" y="37909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>
              <a:off x="0" y="23431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>
              <a:off x="0" y="25273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>
              <a:off x="0" y="27051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>
              <a:off x="0" y="28892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>
              <a:off x="0" y="30670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>
              <a:off x="0" y="32448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>
            <a:xfrm>
              <a:off x="0" y="34290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>
              <a:off x="0" y="36068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>
              <a:off x="0" y="43307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>
              <a:off x="0" y="45085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flipH="1">
              <a:off x="184150" y="0"/>
              <a:ext cx="3176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flipH="1">
              <a:off x="361950" y="0"/>
              <a:ext cx="635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>
              <a:off x="539750" y="0"/>
              <a:ext cx="0" cy="4144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>
              <a:off x="7239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9017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>
              <a:off x="10858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12636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>
              <a:off x="14414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6256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>
              <a:off x="18034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>
              <a:off x="19875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>
              <a:off x="21653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>
              <a:off x="23431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>
              <a:off x="25273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>
              <a:off x="27051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>
              <a:off x="28892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>
              <a:off x="30670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>
              <a:off x="32448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>
              <a:off x="34290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/>
            <p:nvPr/>
          </p:nvCxnSpPr>
          <p:spPr>
            <a:xfrm>
              <a:off x="36068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>
              <a:off x="37909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>
              <a:off x="39687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>
              <a:off x="41465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/>
            <p:nvPr/>
          </p:nvCxnSpPr>
          <p:spPr>
            <a:xfrm>
              <a:off x="43307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/>
            <p:nvPr/>
          </p:nvCxnSpPr>
          <p:spPr>
            <a:xfrm>
              <a:off x="45085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/>
            <p:nvPr/>
          </p:nvCxnSpPr>
          <p:spPr>
            <a:xfrm>
              <a:off x="46926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/>
            <p:nvPr/>
          </p:nvCxnSpPr>
          <p:spPr>
            <a:xfrm>
              <a:off x="48704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/>
            <p:nvPr/>
          </p:nvCxnSpPr>
          <p:spPr>
            <a:xfrm>
              <a:off x="50482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/>
            <p:nvPr/>
          </p:nvCxnSpPr>
          <p:spPr>
            <a:xfrm>
              <a:off x="52324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54102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55943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57721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Прямая соединительная линия 75"/>
          <p:cNvCxnSpPr/>
          <p:nvPr/>
        </p:nvCxnSpPr>
        <p:spPr>
          <a:xfrm flipV="1">
            <a:off x="2410460" y="1829584"/>
            <a:ext cx="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Овал 103"/>
          <p:cNvSpPr/>
          <p:nvPr/>
        </p:nvSpPr>
        <p:spPr>
          <a:xfrm>
            <a:off x="2377916" y="2170190"/>
            <a:ext cx="65087" cy="650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5" name="Овал 104"/>
          <p:cNvSpPr/>
          <p:nvPr/>
        </p:nvSpPr>
        <p:spPr>
          <a:xfrm>
            <a:off x="2739866" y="1438900"/>
            <a:ext cx="65087" cy="650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6" name="Овал 105"/>
          <p:cNvSpPr/>
          <p:nvPr/>
        </p:nvSpPr>
        <p:spPr>
          <a:xfrm>
            <a:off x="3102752" y="2170189"/>
            <a:ext cx="65087" cy="650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7" name="Овал 106"/>
          <p:cNvSpPr/>
          <p:nvPr/>
        </p:nvSpPr>
        <p:spPr>
          <a:xfrm>
            <a:off x="3463766" y="1438899"/>
            <a:ext cx="65087" cy="650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8" name="Овал 107"/>
          <p:cNvSpPr/>
          <p:nvPr/>
        </p:nvSpPr>
        <p:spPr>
          <a:xfrm>
            <a:off x="3819366" y="2176016"/>
            <a:ext cx="65087" cy="650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9" name="Овал 108"/>
          <p:cNvSpPr/>
          <p:nvPr/>
        </p:nvSpPr>
        <p:spPr>
          <a:xfrm>
            <a:off x="4196690" y="1432034"/>
            <a:ext cx="65087" cy="650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0" name="Овал 109"/>
          <p:cNvSpPr/>
          <p:nvPr/>
        </p:nvSpPr>
        <p:spPr>
          <a:xfrm>
            <a:off x="4543266" y="2170190"/>
            <a:ext cx="65087" cy="650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1" name="Овал 110"/>
          <p:cNvSpPr/>
          <p:nvPr/>
        </p:nvSpPr>
        <p:spPr>
          <a:xfrm>
            <a:off x="4900211" y="1430733"/>
            <a:ext cx="65087" cy="650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117" name="Группа 116"/>
          <p:cNvGrpSpPr/>
          <p:nvPr/>
        </p:nvGrpSpPr>
        <p:grpSpPr>
          <a:xfrm>
            <a:off x="1608560" y="925344"/>
            <a:ext cx="5494550" cy="1803400"/>
            <a:chOff x="1206771" y="2235277"/>
            <a:chExt cx="5494550" cy="1803400"/>
          </a:xfrm>
        </p:grpSpPr>
        <p:sp>
          <p:nvSpPr>
            <p:cNvPr id="99" name="TextBox 98"/>
            <p:cNvSpPr txBox="1"/>
            <p:nvPr/>
          </p:nvSpPr>
          <p:spPr>
            <a:xfrm>
              <a:off x="4756292" y="31578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  <a:endParaRPr lang="ru-RU" dirty="0"/>
            </a:p>
          </p:txBody>
        </p:sp>
        <p:grpSp>
          <p:nvGrpSpPr>
            <p:cNvPr id="116" name="Группа 115"/>
            <p:cNvGrpSpPr/>
            <p:nvPr/>
          </p:nvGrpSpPr>
          <p:grpSpPr>
            <a:xfrm>
              <a:off x="1206771" y="2235277"/>
              <a:ext cx="5494550" cy="1803400"/>
              <a:chOff x="1608560" y="927884"/>
              <a:chExt cx="5494550" cy="1803400"/>
            </a:xfrm>
          </p:grpSpPr>
          <p:cxnSp>
            <p:nvCxnSpPr>
              <p:cNvPr id="70" name="Прямая со стрелкой 69"/>
              <p:cNvCxnSpPr/>
              <p:nvPr/>
            </p:nvCxnSpPr>
            <p:spPr>
              <a:xfrm>
                <a:off x="1763688" y="1835934"/>
                <a:ext cx="5339422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Прямая со стрелкой 73"/>
              <p:cNvCxnSpPr/>
              <p:nvPr/>
            </p:nvCxnSpPr>
            <p:spPr>
              <a:xfrm flipV="1">
                <a:off x="2048510" y="927884"/>
                <a:ext cx="0" cy="180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Прямая соединительная линия 77"/>
              <p:cNvCxnSpPr/>
              <p:nvPr/>
            </p:nvCxnSpPr>
            <p:spPr>
              <a:xfrm>
                <a:off x="2410460" y="1772816"/>
                <a:ext cx="0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Прямая соединительная линия 78"/>
              <p:cNvCxnSpPr/>
              <p:nvPr/>
            </p:nvCxnSpPr>
            <p:spPr>
              <a:xfrm>
                <a:off x="2774950" y="1772816"/>
                <a:ext cx="0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Прямая соединительная линия 79"/>
              <p:cNvCxnSpPr/>
              <p:nvPr/>
            </p:nvCxnSpPr>
            <p:spPr>
              <a:xfrm>
                <a:off x="3135296" y="1776006"/>
                <a:ext cx="0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Прямая соединительная линия 80"/>
              <p:cNvCxnSpPr/>
              <p:nvPr/>
            </p:nvCxnSpPr>
            <p:spPr>
              <a:xfrm>
                <a:off x="3505267" y="1757576"/>
                <a:ext cx="0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Прямая соединительная линия 81"/>
              <p:cNvCxnSpPr/>
              <p:nvPr/>
            </p:nvCxnSpPr>
            <p:spPr>
              <a:xfrm>
                <a:off x="3859263" y="1776006"/>
                <a:ext cx="0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Прямая соединительная линия 82"/>
              <p:cNvCxnSpPr/>
              <p:nvPr/>
            </p:nvCxnSpPr>
            <p:spPr>
              <a:xfrm>
                <a:off x="4229234" y="1784009"/>
                <a:ext cx="0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Прямая соединительная линия 83"/>
              <p:cNvCxnSpPr/>
              <p:nvPr/>
            </p:nvCxnSpPr>
            <p:spPr>
              <a:xfrm>
                <a:off x="4579954" y="1784009"/>
                <a:ext cx="0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Прямая соединительная линия 84"/>
              <p:cNvCxnSpPr/>
              <p:nvPr/>
            </p:nvCxnSpPr>
            <p:spPr>
              <a:xfrm>
                <a:off x="4949925" y="1772816"/>
                <a:ext cx="0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Прямая соединительная линия 85"/>
              <p:cNvCxnSpPr/>
              <p:nvPr/>
            </p:nvCxnSpPr>
            <p:spPr>
              <a:xfrm>
                <a:off x="5310271" y="1760751"/>
                <a:ext cx="0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Прямая соединительная линия 89"/>
              <p:cNvCxnSpPr/>
              <p:nvPr/>
            </p:nvCxnSpPr>
            <p:spPr>
              <a:xfrm>
                <a:off x="1965927" y="1471444"/>
                <a:ext cx="17716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Прямая соединительная линия 90"/>
              <p:cNvCxnSpPr/>
              <p:nvPr/>
            </p:nvCxnSpPr>
            <p:spPr>
              <a:xfrm>
                <a:off x="1973948" y="2188994"/>
                <a:ext cx="17716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2627211" y="185601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endParaRPr lang="ru-RU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2254007" y="184865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  <a:endParaRPr lang="ru-RU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339857" y="186169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endParaRPr lang="ru-RU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2999254" y="186037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endParaRPr lang="ru-RU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4072781" y="186037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  <a:endParaRPr lang="ru-RU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695457" y="186169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  <a:endParaRPr lang="ru-RU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4412558" y="186169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  <a:endParaRPr lang="ru-RU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710120" y="127991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  <a:endParaRPr lang="ru-RU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4802654" y="183922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  <a:endParaRPr lang="ru-RU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608560" y="2001751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- 1</a:t>
                </a:r>
                <a:endParaRPr lang="ru-RU" dirty="0"/>
              </a:p>
            </p:txBody>
          </p:sp>
        </p:grpSp>
      </p:grpSp>
      <p:sp>
        <p:nvSpPr>
          <p:cNvPr id="113" name="Овал 112"/>
          <p:cNvSpPr/>
          <p:nvPr/>
        </p:nvSpPr>
        <p:spPr>
          <a:xfrm>
            <a:off x="5622766" y="1438900"/>
            <a:ext cx="65087" cy="650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4" name="Овал 113"/>
          <p:cNvSpPr/>
          <p:nvPr/>
        </p:nvSpPr>
        <p:spPr>
          <a:xfrm>
            <a:off x="5267166" y="2176015"/>
            <a:ext cx="65087" cy="650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115" name="Объект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605933"/>
              </p:ext>
            </p:extLst>
          </p:nvPr>
        </p:nvGraphicFramePr>
        <p:xfrm>
          <a:off x="1710120" y="842251"/>
          <a:ext cx="293167" cy="402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203040" imgH="279360" progId="Equation.3">
                  <p:embed/>
                </p:oleObj>
              </mc:Choice>
              <mc:Fallback>
                <p:oleObj name="Формула" r:id="rId4" imgW="203040" imgH="279360" progId="Equation.3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0120" y="842251"/>
                        <a:ext cx="293167" cy="402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" name="TextBox 117"/>
          <p:cNvSpPr txBox="1"/>
          <p:nvPr/>
        </p:nvSpPr>
        <p:spPr>
          <a:xfrm>
            <a:off x="167558" y="3261112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3.</a:t>
            </a:r>
            <a:endParaRPr lang="ru-RU" sz="2800" b="1" dirty="0"/>
          </a:p>
        </p:txBody>
      </p:sp>
      <p:sp>
        <p:nvSpPr>
          <p:cNvPr id="150" name="Овал 149"/>
          <p:cNvSpPr/>
          <p:nvPr/>
        </p:nvSpPr>
        <p:spPr>
          <a:xfrm>
            <a:off x="2382075" y="5551637"/>
            <a:ext cx="65087" cy="650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1" name="Овал 150"/>
          <p:cNvSpPr/>
          <p:nvPr/>
        </p:nvSpPr>
        <p:spPr>
          <a:xfrm>
            <a:off x="2743675" y="3959850"/>
            <a:ext cx="65087" cy="650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2" name="Овал 151"/>
          <p:cNvSpPr/>
          <p:nvPr/>
        </p:nvSpPr>
        <p:spPr>
          <a:xfrm>
            <a:off x="3102752" y="4850489"/>
            <a:ext cx="65087" cy="650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3" name="Овал 152"/>
          <p:cNvSpPr/>
          <p:nvPr/>
        </p:nvSpPr>
        <p:spPr>
          <a:xfrm>
            <a:off x="3463765" y="4224030"/>
            <a:ext cx="65087" cy="650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4" name="Овал 153"/>
          <p:cNvSpPr/>
          <p:nvPr/>
        </p:nvSpPr>
        <p:spPr>
          <a:xfrm>
            <a:off x="3816624" y="4783819"/>
            <a:ext cx="65087" cy="650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5" name="Овал 154"/>
          <p:cNvSpPr/>
          <p:nvPr/>
        </p:nvSpPr>
        <p:spPr>
          <a:xfrm>
            <a:off x="4196690" y="4324913"/>
            <a:ext cx="65087" cy="650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6" name="Овал 155"/>
          <p:cNvSpPr/>
          <p:nvPr/>
        </p:nvSpPr>
        <p:spPr>
          <a:xfrm>
            <a:off x="4536467" y="4633221"/>
            <a:ext cx="65087" cy="650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7" name="Овал 156"/>
          <p:cNvSpPr/>
          <p:nvPr/>
        </p:nvSpPr>
        <p:spPr>
          <a:xfrm>
            <a:off x="4900203" y="4390000"/>
            <a:ext cx="65087" cy="650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8" name="Овал 157"/>
          <p:cNvSpPr/>
          <p:nvPr/>
        </p:nvSpPr>
        <p:spPr>
          <a:xfrm>
            <a:off x="5267166" y="4600677"/>
            <a:ext cx="65087" cy="650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197" name="Группа 196"/>
          <p:cNvGrpSpPr/>
          <p:nvPr/>
        </p:nvGrpSpPr>
        <p:grpSpPr>
          <a:xfrm>
            <a:off x="1608560" y="2986043"/>
            <a:ext cx="5473709" cy="2807914"/>
            <a:chOff x="1608560" y="2986043"/>
            <a:chExt cx="5473709" cy="2807914"/>
          </a:xfrm>
        </p:grpSpPr>
        <p:sp>
          <p:nvSpPr>
            <p:cNvPr id="160" name="TextBox 159"/>
            <p:cNvSpPr txBox="1"/>
            <p:nvPr/>
          </p:nvSpPr>
          <p:spPr>
            <a:xfrm>
              <a:off x="5159517" y="45137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  <a:endParaRPr lang="ru-RU" dirty="0"/>
            </a:p>
          </p:txBody>
        </p:sp>
        <p:grpSp>
          <p:nvGrpSpPr>
            <p:cNvPr id="189" name="Группа 188"/>
            <p:cNvGrpSpPr/>
            <p:nvPr/>
          </p:nvGrpSpPr>
          <p:grpSpPr>
            <a:xfrm>
              <a:off x="1608560" y="2986043"/>
              <a:ext cx="5473709" cy="2807914"/>
              <a:chOff x="1614310" y="2997349"/>
              <a:chExt cx="5473709" cy="2807914"/>
            </a:xfrm>
          </p:grpSpPr>
          <p:cxnSp>
            <p:nvCxnSpPr>
              <p:cNvPr id="162" name="Прямая со стрелкой 161"/>
              <p:cNvCxnSpPr/>
              <p:nvPr/>
            </p:nvCxnSpPr>
            <p:spPr>
              <a:xfrm>
                <a:off x="1748597" y="4529070"/>
                <a:ext cx="5339422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Прямая со стрелкой 162"/>
              <p:cNvCxnSpPr/>
              <p:nvPr/>
            </p:nvCxnSpPr>
            <p:spPr>
              <a:xfrm flipV="1">
                <a:off x="2052824" y="2997349"/>
                <a:ext cx="1436" cy="280791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Прямая соединительная линия 163"/>
              <p:cNvCxnSpPr/>
              <p:nvPr/>
            </p:nvCxnSpPr>
            <p:spPr>
              <a:xfrm>
                <a:off x="2416210" y="4436065"/>
                <a:ext cx="0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Прямая соединительная линия 164"/>
              <p:cNvCxnSpPr/>
              <p:nvPr/>
            </p:nvCxnSpPr>
            <p:spPr>
              <a:xfrm>
                <a:off x="2780700" y="4436065"/>
                <a:ext cx="0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Прямая соединительная линия 165"/>
              <p:cNvCxnSpPr/>
              <p:nvPr/>
            </p:nvCxnSpPr>
            <p:spPr>
              <a:xfrm>
                <a:off x="3141046" y="4439255"/>
                <a:ext cx="0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Прямая соединительная линия 166"/>
              <p:cNvCxnSpPr/>
              <p:nvPr/>
            </p:nvCxnSpPr>
            <p:spPr>
              <a:xfrm>
                <a:off x="3511017" y="4420825"/>
                <a:ext cx="0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Прямая соединительная линия 167"/>
              <p:cNvCxnSpPr/>
              <p:nvPr/>
            </p:nvCxnSpPr>
            <p:spPr>
              <a:xfrm>
                <a:off x="3865013" y="4439255"/>
                <a:ext cx="0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Прямая соединительная линия 168"/>
              <p:cNvCxnSpPr/>
              <p:nvPr/>
            </p:nvCxnSpPr>
            <p:spPr>
              <a:xfrm>
                <a:off x="4234984" y="4447258"/>
                <a:ext cx="0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Прямая соединительная линия 169"/>
              <p:cNvCxnSpPr/>
              <p:nvPr/>
            </p:nvCxnSpPr>
            <p:spPr>
              <a:xfrm>
                <a:off x="4585704" y="4447258"/>
                <a:ext cx="0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Прямая соединительная линия 170"/>
              <p:cNvCxnSpPr/>
              <p:nvPr/>
            </p:nvCxnSpPr>
            <p:spPr>
              <a:xfrm>
                <a:off x="4955675" y="4436065"/>
                <a:ext cx="0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Прямая соединительная линия 171"/>
              <p:cNvCxnSpPr/>
              <p:nvPr/>
            </p:nvCxnSpPr>
            <p:spPr>
              <a:xfrm>
                <a:off x="5316021" y="4424000"/>
                <a:ext cx="0" cy="1440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Прямая соединительная линия 172"/>
              <p:cNvCxnSpPr/>
              <p:nvPr/>
            </p:nvCxnSpPr>
            <p:spPr>
              <a:xfrm>
                <a:off x="1944522" y="3452643"/>
                <a:ext cx="17716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Прямая соединительная линия 173"/>
              <p:cNvCxnSpPr/>
              <p:nvPr/>
            </p:nvCxnSpPr>
            <p:spPr>
              <a:xfrm>
                <a:off x="1959927" y="5616724"/>
                <a:ext cx="17716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TextBox 174"/>
              <p:cNvSpPr txBox="1"/>
              <p:nvPr/>
            </p:nvSpPr>
            <p:spPr>
              <a:xfrm>
                <a:off x="2632961" y="451926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endParaRPr lang="ru-RU" dirty="0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2259757" y="451190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  <a:endParaRPr lang="ru-RU" dirty="0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3345607" y="452494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endParaRPr lang="ru-RU" dirty="0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3005004" y="452362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endParaRPr lang="ru-RU" dirty="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4078531" y="452362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  <a:endParaRPr lang="ru-RU" dirty="0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3701207" y="452494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  <a:endParaRPr lang="ru-RU" dirty="0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4418308" y="452494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  <a:endParaRPr lang="ru-RU" dirty="0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1713307" y="326111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  <a:endParaRPr lang="ru-RU" dirty="0"/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4808404" y="450247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  <a:endParaRPr lang="ru-RU" dirty="0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1614310" y="5432058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- 1</a:t>
                </a:r>
                <a:endParaRPr lang="ru-RU" dirty="0"/>
              </a:p>
            </p:txBody>
          </p:sp>
        </p:grpSp>
      </p:grpSp>
      <p:sp>
        <p:nvSpPr>
          <p:cNvPr id="18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8" name="Объект 1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92268"/>
              </p:ext>
            </p:extLst>
          </p:nvPr>
        </p:nvGraphicFramePr>
        <p:xfrm>
          <a:off x="140254" y="3799540"/>
          <a:ext cx="1474056" cy="887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888614" imgH="533169" progId="Equation.3">
                  <p:embed/>
                </p:oleObj>
              </mc:Choice>
              <mc:Fallback>
                <p:oleObj name="Формула" r:id="rId6" imgW="888614" imgH="53316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254" y="3799540"/>
                        <a:ext cx="1474056" cy="8876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5" name="Прямая соединительная линия 194"/>
          <p:cNvCxnSpPr/>
          <p:nvPr/>
        </p:nvCxnSpPr>
        <p:spPr>
          <a:xfrm>
            <a:off x="1710120" y="4513701"/>
            <a:ext cx="5208840" cy="4063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6" name="Объект 1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101816"/>
              </p:ext>
            </p:extLst>
          </p:nvPr>
        </p:nvGraphicFramePr>
        <p:xfrm>
          <a:off x="1718015" y="2894842"/>
          <a:ext cx="293687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203040" imgH="279360" progId="Equation.3">
                  <p:embed/>
                </p:oleObj>
              </mc:Choice>
              <mc:Fallback>
                <p:oleObj name="Формула" r:id="rId4" imgW="203040" imgH="279360" progId="Equation.3">
                  <p:embed/>
                  <p:pic>
                    <p:nvPicPr>
                      <p:cNvPr id="0" name="Объект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8015" y="2894842"/>
                        <a:ext cx="293687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102319" y="6381166"/>
            <a:ext cx="7812088" cy="476250"/>
          </a:xfrm>
        </p:spPr>
        <p:txBody>
          <a:bodyPr/>
          <a:lstStyle/>
          <a:p>
            <a:pPr>
              <a:defRPr/>
            </a:pPr>
            <a:r>
              <a:rPr lang="ru-RU" sz="1400" dirty="0"/>
              <a:t>Раздел 4. Введение в математический анализ. Предел числовой последовательности.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548577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3" grpId="0" animBg="1"/>
      <p:bldP spid="114" grpId="0" animBg="1"/>
      <p:bldP spid="118" grpId="0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ru-RU" dirty="0"/>
              <a:t>Классификация числовых последовательностей</a:t>
            </a:r>
            <a:br>
              <a:rPr lang="ru-RU" i="1" dirty="0"/>
            </a:b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8D989B-B1FB-4A33-AB1D-28ACAE55823F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1343277"/>
            <a:ext cx="8640960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Последовательность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ru-RU" sz="2400" dirty="0"/>
              <a:t>называется </a:t>
            </a:r>
            <a:r>
              <a:rPr lang="ru-RU" sz="2400" i="1" dirty="0"/>
              <a:t>возрастающей</a:t>
            </a:r>
            <a:r>
              <a:rPr lang="en-US" sz="2400" i="1" dirty="0"/>
              <a:t>, </a:t>
            </a:r>
            <a:r>
              <a:rPr lang="ru-RU" sz="2400" dirty="0"/>
              <a:t>если</a:t>
            </a:r>
            <a:r>
              <a:rPr lang="ru-RU" sz="2400" i="1" dirty="0"/>
              <a:t> </a:t>
            </a:r>
            <a:endParaRPr lang="ru-RU" sz="24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682097"/>
              </p:ext>
            </p:extLst>
          </p:nvPr>
        </p:nvGraphicFramePr>
        <p:xfrm>
          <a:off x="1475656" y="2276872"/>
          <a:ext cx="1274624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698400" imgH="279360" progId="Equation.3">
                  <p:embed/>
                </p:oleObj>
              </mc:Choice>
              <mc:Fallback>
                <p:oleObj name="Формула" r:id="rId2" imgW="698400" imgH="2793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276872"/>
                        <a:ext cx="1274624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238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120798"/>
              </p:ext>
            </p:extLst>
          </p:nvPr>
        </p:nvGraphicFramePr>
        <p:xfrm>
          <a:off x="3351293" y="2348880"/>
          <a:ext cx="1148699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634725" imgH="203112" progId="Equation.3">
                  <p:embed/>
                </p:oleObj>
              </mc:Choice>
              <mc:Fallback>
                <p:oleObj name="Формула" r:id="rId4" imgW="634725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293" y="2348880"/>
                        <a:ext cx="1148699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5364088" y="2420888"/>
            <a:ext cx="2016224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/>
              <a:t>Any</a:t>
            </a:r>
            <a:endParaRPr lang="ru-RU" sz="3200" dirty="0"/>
          </a:p>
          <a:p>
            <a:r>
              <a:rPr lang="ru-RU" sz="2000" dirty="0"/>
              <a:t>/любой/</a:t>
            </a:r>
            <a:r>
              <a:rPr lang="en-US" sz="3200" dirty="0"/>
              <a:t>        </a:t>
            </a:r>
            <a:r>
              <a:rPr lang="en-US" sz="3200" dirty="0">
                <a:effectLst>
                  <a:outerShdw blurRad="50800" algn="tl">
                    <a:srgbClr val="000000"/>
                  </a:outerShdw>
                </a:effectLst>
              </a:rPr>
              <a:t>A</a:t>
            </a:r>
            <a:endParaRPr lang="ru-RU" sz="3200" dirty="0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653288"/>
              </p:ext>
            </p:extLst>
          </p:nvPr>
        </p:nvGraphicFramePr>
        <p:xfrm>
          <a:off x="6713817" y="2608710"/>
          <a:ext cx="666495" cy="701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77646" imgH="190335" progId="Equation.3">
                  <p:embed/>
                </p:oleObj>
              </mc:Choice>
              <mc:Fallback>
                <p:oleObj name="Формула" r:id="rId6" imgW="177646" imgH="19033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817" y="2608710"/>
                        <a:ext cx="666495" cy="7015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107504" y="4138346"/>
            <a:ext cx="8640960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Последовательность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ru-RU" sz="2400" dirty="0"/>
              <a:t>называется </a:t>
            </a:r>
            <a:r>
              <a:rPr lang="ru-RU" sz="2400" i="1" dirty="0"/>
              <a:t>убывающей</a:t>
            </a:r>
            <a:r>
              <a:rPr lang="en-US" sz="2400" i="1" dirty="0"/>
              <a:t>, </a:t>
            </a:r>
            <a:r>
              <a:rPr lang="ru-RU" sz="2400" dirty="0"/>
              <a:t>если</a:t>
            </a:r>
            <a:r>
              <a:rPr lang="ru-RU" sz="2400" i="1" dirty="0"/>
              <a:t> </a:t>
            </a:r>
            <a:endParaRPr lang="ru-RU" sz="2400" dirty="0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398793"/>
              </p:ext>
            </p:extLst>
          </p:nvPr>
        </p:nvGraphicFramePr>
        <p:xfrm>
          <a:off x="1547664" y="4941168"/>
          <a:ext cx="12731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698400" imgH="279360" progId="Equation.3">
                  <p:embed/>
                </p:oleObj>
              </mc:Choice>
              <mc:Fallback>
                <p:oleObj name="Формула" r:id="rId8" imgW="698400" imgH="279360" progId="Equation.3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941168"/>
                        <a:ext cx="12731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458267"/>
              </p:ext>
            </p:extLst>
          </p:nvPr>
        </p:nvGraphicFramePr>
        <p:xfrm>
          <a:off x="3437632" y="5013176"/>
          <a:ext cx="11493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634725" imgH="203112" progId="Equation.3">
                  <p:embed/>
                </p:oleObj>
              </mc:Choice>
              <mc:Fallback>
                <p:oleObj name="Формула" r:id="rId4" imgW="634725" imgH="203112" progId="Equation.3">
                  <p:embed/>
                  <p:pic>
                    <p:nvPicPr>
                      <p:cNvPr id="0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7632" y="5013176"/>
                        <a:ext cx="114935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619672" y="5805264"/>
            <a:ext cx="4645824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монотонные последовательности</a:t>
            </a:r>
          </a:p>
        </p:txBody>
      </p:sp>
      <p:sp>
        <p:nvSpPr>
          <p:cNvPr id="24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36540" y="6381750"/>
            <a:ext cx="7812088" cy="476250"/>
          </a:xfrm>
        </p:spPr>
        <p:txBody>
          <a:bodyPr/>
          <a:lstStyle/>
          <a:p>
            <a:pPr>
              <a:defRPr/>
            </a:pPr>
            <a:r>
              <a:rPr lang="ru-RU" sz="1400" dirty="0"/>
              <a:t>Раздел 4. Введение в математический анализ. Предел числовой последовательности.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839636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7" grpId="0" animBg="1"/>
      <p:bldP spid="17" grpId="1" animBg="1"/>
      <p:bldP spid="20" grpId="0" animBg="1"/>
      <p:bldP spid="20" grpId="1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8D989B-B1FB-4A33-AB1D-28ACAE55823F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69974" y="527271"/>
            <a:ext cx="8640960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Последовательность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ru-RU" sz="2400" dirty="0"/>
              <a:t>называется </a:t>
            </a:r>
            <a:r>
              <a:rPr lang="ru-RU" sz="2400" i="1" dirty="0"/>
              <a:t>ограниченной сверху</a:t>
            </a:r>
            <a:r>
              <a:rPr lang="en-US" sz="2400" i="1" dirty="0"/>
              <a:t>, </a:t>
            </a:r>
            <a:r>
              <a:rPr lang="ru-RU" sz="2400" dirty="0"/>
              <a:t>если</a:t>
            </a:r>
            <a:r>
              <a:rPr lang="ru-RU" sz="2400" i="1" dirty="0"/>
              <a:t> </a:t>
            </a:r>
            <a:endParaRPr lang="ru-RU" sz="24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060762"/>
              </p:ext>
            </p:extLst>
          </p:nvPr>
        </p:nvGraphicFramePr>
        <p:xfrm>
          <a:off x="323528" y="5301208"/>
          <a:ext cx="2883201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358310" imgH="241195" progId="Equation.3">
                  <p:embed/>
                </p:oleObj>
              </mc:Choice>
              <mc:Fallback>
                <p:oleObj name="Формула" r:id="rId2" imgW="1358310" imgH="241195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5301208"/>
                        <a:ext cx="2883201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253076"/>
              </p:ext>
            </p:extLst>
          </p:nvPr>
        </p:nvGraphicFramePr>
        <p:xfrm>
          <a:off x="3341104" y="1700808"/>
          <a:ext cx="11493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634725" imgH="203112" progId="Equation.3">
                  <p:embed/>
                </p:oleObj>
              </mc:Choice>
              <mc:Fallback>
                <p:oleObj name="Формула" r:id="rId4" imgW="634725" imgH="203112" progId="Equation.3">
                  <p:embed/>
                  <p:pic>
                    <p:nvPicPr>
                      <p:cNvPr id="0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104" y="1700808"/>
                        <a:ext cx="114935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898540"/>
              </p:ext>
            </p:extLst>
          </p:nvPr>
        </p:nvGraphicFramePr>
        <p:xfrm>
          <a:off x="251520" y="1628800"/>
          <a:ext cx="2572424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409700" imgH="279400" progId="Equation.3">
                  <p:embed/>
                </p:oleObj>
              </mc:Choice>
              <mc:Fallback>
                <p:oleObj name="Формула" r:id="rId6" imgW="1409700" imgH="279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628800"/>
                        <a:ext cx="2572424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602092" y="1522239"/>
            <a:ext cx="3024336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to EXIST</a:t>
            </a:r>
            <a:endParaRPr lang="ru-RU" sz="3200" dirty="0"/>
          </a:p>
          <a:p>
            <a:r>
              <a:rPr lang="ru-RU" sz="2000" dirty="0"/>
              <a:t>/существовать/</a:t>
            </a:r>
            <a:endParaRPr lang="en-US" sz="2000" dirty="0"/>
          </a:p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747229"/>
              </p:ext>
            </p:extLst>
          </p:nvPr>
        </p:nvGraphicFramePr>
        <p:xfrm>
          <a:off x="7855246" y="1772816"/>
          <a:ext cx="648073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39639" imgH="190417" progId="Equation.3">
                  <p:embed/>
                </p:oleObj>
              </mc:Choice>
              <mc:Fallback>
                <p:oleObj name="Формула" r:id="rId8" imgW="139639" imgH="19041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5246" y="1772816"/>
                        <a:ext cx="648073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143639" y="2491735"/>
            <a:ext cx="8640960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Последовательность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ru-RU" sz="2400" dirty="0"/>
              <a:t>называется </a:t>
            </a:r>
            <a:r>
              <a:rPr lang="ru-RU" sz="2400" i="1" dirty="0"/>
              <a:t>ограниченной снизу</a:t>
            </a:r>
            <a:r>
              <a:rPr lang="en-US" sz="2400" i="1" dirty="0"/>
              <a:t>, </a:t>
            </a:r>
            <a:r>
              <a:rPr lang="ru-RU" sz="2400" dirty="0"/>
              <a:t>если</a:t>
            </a:r>
            <a:r>
              <a:rPr lang="ru-RU" sz="2400" i="1" dirty="0"/>
              <a:t> </a:t>
            </a:r>
            <a:endParaRPr lang="ru-RU" sz="2400" dirty="0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267159"/>
              </p:ext>
            </p:extLst>
          </p:nvPr>
        </p:nvGraphicFramePr>
        <p:xfrm>
          <a:off x="251520" y="3573016"/>
          <a:ext cx="25733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1409400" imgH="279360" progId="Equation.3">
                  <p:embed/>
                </p:oleObj>
              </mc:Choice>
              <mc:Fallback>
                <p:oleObj name="Формула" r:id="rId10" imgW="1409400" imgH="279360" progId="Equation.3">
                  <p:embed/>
                  <p:pic>
                    <p:nvPicPr>
                      <p:cNvPr id="0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573016"/>
                        <a:ext cx="257333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371197"/>
              </p:ext>
            </p:extLst>
          </p:nvPr>
        </p:nvGraphicFramePr>
        <p:xfrm>
          <a:off x="3341104" y="3573016"/>
          <a:ext cx="11493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634725" imgH="203112" progId="Equation.3">
                  <p:embed/>
                </p:oleObj>
              </mc:Choice>
              <mc:Fallback>
                <p:oleObj name="Формула" r:id="rId4" imgW="634725" imgH="203112" progId="Equation.3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104" y="3573016"/>
                        <a:ext cx="114935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169974" y="4149080"/>
            <a:ext cx="8640960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Последовательность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ru-RU" sz="2400" dirty="0"/>
              <a:t>называется </a:t>
            </a:r>
            <a:r>
              <a:rPr lang="ru-RU" sz="2400" i="1" dirty="0"/>
              <a:t>ограниченной</a:t>
            </a:r>
            <a:r>
              <a:rPr lang="en-US" sz="2400" i="1" dirty="0"/>
              <a:t>, </a:t>
            </a:r>
            <a:r>
              <a:rPr lang="ru-RU" sz="2400" dirty="0"/>
              <a:t>если</a:t>
            </a:r>
            <a:r>
              <a:rPr lang="ru-RU" sz="2400" i="1" dirty="0"/>
              <a:t> </a:t>
            </a:r>
            <a:endParaRPr lang="ru-RU" sz="2400" dirty="0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514513"/>
              </p:ext>
            </p:extLst>
          </p:nvPr>
        </p:nvGraphicFramePr>
        <p:xfrm>
          <a:off x="3635896" y="5301208"/>
          <a:ext cx="11493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634725" imgH="203112" progId="Equation.3">
                  <p:embed/>
                </p:oleObj>
              </mc:Choice>
              <mc:Fallback>
                <p:oleObj name="Формула" r:id="rId4" imgW="634725" imgH="203112" progId="Equation.3">
                  <p:embed/>
                  <p:pic>
                    <p:nvPicPr>
                      <p:cNvPr id="0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5301208"/>
                        <a:ext cx="114935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108942" y="6381750"/>
            <a:ext cx="7812088" cy="476250"/>
          </a:xfrm>
        </p:spPr>
        <p:txBody>
          <a:bodyPr/>
          <a:lstStyle/>
          <a:p>
            <a:pPr>
              <a:defRPr/>
            </a:pPr>
            <a:r>
              <a:rPr lang="ru-RU" sz="1400" dirty="0"/>
              <a:t>Раздел 4. Введение в математический анализ. Предел числовой последовательности.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3875302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2" grpId="0" animBg="1"/>
      <p:bldP spid="12" grpId="1" animBg="1"/>
      <p:bldP spid="15" grpId="0" animBg="1"/>
      <p:bldP spid="15" grpId="1" animBg="1"/>
      <p:bldP spid="18" grpId="0" animBg="1"/>
      <p:bldP spid="1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i="1" dirty="0"/>
              <a:t> </a:t>
            </a:r>
            <a:r>
              <a:rPr lang="ru-RU" dirty="0"/>
              <a:t>Пример. </a:t>
            </a:r>
            <a:r>
              <a:rPr lang="ru-RU" b="0" dirty="0">
                <a:latin typeface="Arial" pitchFamily="34" charset="0"/>
                <a:cs typeface="Arial" pitchFamily="34" charset="0"/>
              </a:rPr>
              <a:t>Показать, что последовательность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8D989B-B1FB-4A33-AB1D-28ACAE55823F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080708"/>
              </p:ext>
            </p:extLst>
          </p:nvPr>
        </p:nvGraphicFramePr>
        <p:xfrm>
          <a:off x="395536" y="1075146"/>
          <a:ext cx="1548441" cy="848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939600" imgH="507960" progId="Equation.3">
                  <p:embed/>
                </p:oleObj>
              </mc:Choice>
              <mc:Fallback>
                <p:oleObj name="Формула" r:id="rId2" imgW="939600" imgH="5079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075146"/>
                        <a:ext cx="1548441" cy="8488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2195736" y="1340768"/>
            <a:ext cx="60667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является</a:t>
            </a:r>
            <a:r>
              <a:rPr lang="ru-RU" sz="2400" b="1" dirty="0"/>
              <a:t> </a:t>
            </a:r>
            <a:r>
              <a:rPr lang="ru-RU" sz="2400" dirty="0"/>
              <a:t>возрастающей и ограниченной.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10439" y="2067525"/>
            <a:ext cx="43801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► Определим знак разности </a:t>
            </a: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723528"/>
              </p:ext>
            </p:extLst>
          </p:nvPr>
        </p:nvGraphicFramePr>
        <p:xfrm>
          <a:off x="4499992" y="2023515"/>
          <a:ext cx="1312482" cy="50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736560" imgH="279360" progId="Equation.3">
                  <p:embed/>
                </p:oleObj>
              </mc:Choice>
              <mc:Fallback>
                <p:oleObj name="Формула" r:id="rId4" imgW="736560" imgH="2793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2023515"/>
                        <a:ext cx="1312482" cy="505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671279"/>
              </p:ext>
            </p:extLst>
          </p:nvPr>
        </p:nvGraphicFramePr>
        <p:xfrm>
          <a:off x="107504" y="2780928"/>
          <a:ext cx="1414111" cy="449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863280" imgH="279360" progId="Equation.3">
                  <p:embed/>
                </p:oleObj>
              </mc:Choice>
              <mc:Fallback>
                <p:oleObj name="Формула" r:id="rId6" imgW="863280" imgH="2793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780928"/>
                        <a:ext cx="1414111" cy="4497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958176"/>
              </p:ext>
            </p:extLst>
          </p:nvPr>
        </p:nvGraphicFramePr>
        <p:xfrm>
          <a:off x="1475656" y="2636912"/>
          <a:ext cx="2829597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803240" imgH="507960" progId="Equation.3">
                  <p:embed/>
                </p:oleObj>
              </mc:Choice>
              <mc:Fallback>
                <p:oleObj name="Формула" r:id="rId8" imgW="1803240" imgH="507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636912"/>
                        <a:ext cx="2829597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580543"/>
              </p:ext>
            </p:extLst>
          </p:nvPr>
        </p:nvGraphicFramePr>
        <p:xfrm>
          <a:off x="4283968" y="2708920"/>
          <a:ext cx="2131437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1409400" imgH="431640" progId="Equation.3">
                  <p:embed/>
                </p:oleObj>
              </mc:Choice>
              <mc:Fallback>
                <p:oleObj name="Формула" r:id="rId10" imgW="140940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2708920"/>
                        <a:ext cx="2131437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114592"/>
              </p:ext>
            </p:extLst>
          </p:nvPr>
        </p:nvGraphicFramePr>
        <p:xfrm>
          <a:off x="6444208" y="2708920"/>
          <a:ext cx="2508034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1625400" imgH="469800" progId="Equation.3">
                  <p:embed/>
                </p:oleObj>
              </mc:Choice>
              <mc:Fallback>
                <p:oleObj name="Формула" r:id="rId12" imgW="1625400" imgH="469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2708920"/>
                        <a:ext cx="2508034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362238"/>
              </p:ext>
            </p:extLst>
          </p:nvPr>
        </p:nvGraphicFramePr>
        <p:xfrm>
          <a:off x="107504" y="3501008"/>
          <a:ext cx="16287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1104840" imgH="279360" progId="Equation.3">
                  <p:embed/>
                </p:oleObj>
              </mc:Choice>
              <mc:Fallback>
                <p:oleObj name="Формула" r:id="rId14" imgW="1104840" imgH="2793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501008"/>
                        <a:ext cx="1628775" cy="406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059389"/>
              </p:ext>
            </p:extLst>
          </p:nvPr>
        </p:nvGraphicFramePr>
        <p:xfrm>
          <a:off x="174929" y="4005064"/>
          <a:ext cx="145380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939600" imgH="507960" progId="Equation.3">
                  <p:embed/>
                </p:oleObj>
              </mc:Choice>
              <mc:Fallback>
                <p:oleObj name="Формула" r:id="rId16" imgW="939600" imgH="5079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29" y="4005064"/>
                        <a:ext cx="1453801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304692"/>
              </p:ext>
            </p:extLst>
          </p:nvPr>
        </p:nvGraphicFramePr>
        <p:xfrm>
          <a:off x="1644718" y="4005064"/>
          <a:ext cx="1102035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8" imgW="711000" imgH="507960" progId="Equation.3">
                  <p:embed/>
                </p:oleObj>
              </mc:Choice>
              <mc:Fallback>
                <p:oleObj name="Формула" r:id="rId18" imgW="711000" imgH="5079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718" y="4005064"/>
                        <a:ext cx="1102035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034280"/>
              </p:ext>
            </p:extLst>
          </p:nvPr>
        </p:nvGraphicFramePr>
        <p:xfrm>
          <a:off x="2843808" y="4005064"/>
          <a:ext cx="1147002" cy="771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0" imgW="761760" imgH="507960" progId="Equation.3">
                  <p:embed/>
                </p:oleObj>
              </mc:Choice>
              <mc:Fallback>
                <p:oleObj name="Формула" r:id="rId20" imgW="761760" imgH="5079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005064"/>
                        <a:ext cx="1147002" cy="7710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017112"/>
              </p:ext>
            </p:extLst>
          </p:nvPr>
        </p:nvGraphicFramePr>
        <p:xfrm>
          <a:off x="210439" y="4941168"/>
          <a:ext cx="1238896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2" imgW="876240" imgH="507960" progId="Equation.3">
                  <p:embed/>
                </p:oleObj>
              </mc:Choice>
              <mc:Fallback>
                <p:oleObj name="Формула" r:id="rId22" imgW="876240" imgH="5079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439" y="4941168"/>
                        <a:ext cx="1238896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822472"/>
              </p:ext>
            </p:extLst>
          </p:nvPr>
        </p:nvGraphicFramePr>
        <p:xfrm>
          <a:off x="3347864" y="5085184"/>
          <a:ext cx="953591" cy="798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4" imgW="609480" imgH="507960" progId="Equation.3">
                  <p:embed/>
                </p:oleObj>
              </mc:Choice>
              <mc:Fallback>
                <p:oleObj name="Формула" r:id="rId24" imgW="609480" imgH="5079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5085184"/>
                        <a:ext cx="953591" cy="7988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107504" y="6381750"/>
            <a:ext cx="7812088" cy="476250"/>
          </a:xfrm>
        </p:spPr>
        <p:txBody>
          <a:bodyPr/>
          <a:lstStyle/>
          <a:p>
            <a:pPr>
              <a:defRPr/>
            </a:pPr>
            <a:r>
              <a:rPr lang="ru-RU" sz="1400" dirty="0"/>
              <a:t>Раздел 4. Введение в математический анализ. Предел числовой последовательности.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40577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9415" y="176735"/>
            <a:ext cx="8641655" cy="659978"/>
          </a:xfrm>
        </p:spPr>
        <p:txBody>
          <a:bodyPr/>
          <a:lstStyle/>
          <a:p>
            <a:r>
              <a:rPr lang="ru-RU" dirty="0"/>
              <a:t>Примеры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8D989B-B1FB-4A33-AB1D-28ACAE55823F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107504" y="6381750"/>
            <a:ext cx="7812088" cy="476250"/>
          </a:xfrm>
        </p:spPr>
        <p:txBody>
          <a:bodyPr/>
          <a:lstStyle/>
          <a:p>
            <a:pPr>
              <a:defRPr/>
            </a:pPr>
            <a:r>
              <a:rPr lang="ru-RU" sz="1400" dirty="0"/>
              <a:t>Раздел 4. Введение в математический анализ. Предел числовой последовательности.</a:t>
            </a:r>
          </a:p>
        </p:txBody>
      </p:sp>
      <p:grpSp>
        <p:nvGrpSpPr>
          <p:cNvPr id="7" name="Группа 6"/>
          <p:cNvGrpSpPr/>
          <p:nvPr/>
        </p:nvGrpSpPr>
        <p:grpSpPr>
          <a:xfrm>
            <a:off x="1596390" y="742727"/>
            <a:ext cx="5951220" cy="4691380"/>
            <a:chOff x="0" y="0"/>
            <a:chExt cx="5951220" cy="4691380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>
              <a:off x="0" y="1841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0" y="3619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0" y="9080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0" y="7239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0" y="5461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0" y="10985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0" y="39687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0" y="12636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0" y="14414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0" y="16256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0" y="18034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>
              <a:off x="0" y="19875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>
              <a:off x="0" y="41465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>
              <a:off x="0" y="21653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>
              <a:off x="0" y="37909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>
              <a:off x="0" y="23431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>
              <a:off x="0" y="25273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>
              <a:off x="0" y="27051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>
              <a:off x="0" y="28892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>
              <a:off x="0" y="30670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>
              <a:off x="0" y="324485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>
              <a:off x="0" y="34290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>
              <a:off x="0" y="36068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>
              <a:off x="0" y="43307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>
              <a:off x="0" y="4508500"/>
              <a:ext cx="59512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>
            <a:xfrm flipH="1">
              <a:off x="184150" y="0"/>
              <a:ext cx="3176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H="1">
              <a:off x="361950" y="0"/>
              <a:ext cx="635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>
              <a:off x="539750" y="0"/>
              <a:ext cx="0" cy="4144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>
              <a:off x="7239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>
              <a:off x="9017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>
              <a:off x="10858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>
              <a:off x="12636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>
              <a:off x="14414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6256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>
              <a:off x="18034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19875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>
              <a:off x="21653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23431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>
              <a:off x="25273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>
              <a:off x="27051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>
              <a:off x="28892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>
              <a:off x="30670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>
              <a:off x="32448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>
              <a:off x="34290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>
              <a:off x="36068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>
              <a:off x="37909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>
              <a:off x="39687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>
              <a:off x="41465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/>
            <p:nvPr/>
          </p:nvCxnSpPr>
          <p:spPr>
            <a:xfrm>
              <a:off x="43307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>
              <a:off x="45085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>
              <a:off x="46926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>
              <a:off x="48704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/>
            <p:nvPr/>
          </p:nvCxnSpPr>
          <p:spPr>
            <a:xfrm>
              <a:off x="50482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/>
            <p:nvPr/>
          </p:nvCxnSpPr>
          <p:spPr>
            <a:xfrm>
              <a:off x="52324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/>
            <p:nvPr/>
          </p:nvCxnSpPr>
          <p:spPr>
            <a:xfrm>
              <a:off x="541020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/>
            <p:nvPr/>
          </p:nvCxnSpPr>
          <p:spPr>
            <a:xfrm>
              <a:off x="55943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/>
            <p:nvPr/>
          </p:nvCxnSpPr>
          <p:spPr>
            <a:xfrm>
              <a:off x="5772150" y="0"/>
              <a:ext cx="0" cy="469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6" name="Объект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641411"/>
              </p:ext>
            </p:extLst>
          </p:nvPr>
        </p:nvGraphicFramePr>
        <p:xfrm>
          <a:off x="631027" y="669702"/>
          <a:ext cx="10287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609336" imgH="304668" progId="Equation.3">
                  <p:embed/>
                </p:oleObj>
              </mc:Choice>
              <mc:Fallback>
                <p:oleObj name="Формула" r:id="rId2" imgW="609336" imgH="304668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27" y="669702"/>
                        <a:ext cx="1028700" cy="514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6" name="Объект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351010"/>
              </p:ext>
            </p:extLst>
          </p:nvPr>
        </p:nvGraphicFramePr>
        <p:xfrm>
          <a:off x="5726740" y="807876"/>
          <a:ext cx="1170315" cy="867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812800" imgH="596900" progId="Equation.3">
                  <p:embed/>
                </p:oleObj>
              </mc:Choice>
              <mc:Fallback>
                <p:oleObj name="Формула" r:id="rId4" imgW="812800" imgH="596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6740" y="807876"/>
                        <a:ext cx="1170315" cy="8674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31" name="Группа 130"/>
          <p:cNvGrpSpPr/>
          <p:nvPr/>
        </p:nvGrpSpPr>
        <p:grpSpPr>
          <a:xfrm>
            <a:off x="1654559" y="742727"/>
            <a:ext cx="1829509" cy="2111177"/>
            <a:chOff x="1654559" y="742727"/>
            <a:chExt cx="1829509" cy="2111177"/>
          </a:xfrm>
        </p:grpSpPr>
        <p:grpSp>
          <p:nvGrpSpPr>
            <p:cNvPr id="118" name="Группа 117"/>
            <p:cNvGrpSpPr/>
            <p:nvPr/>
          </p:nvGrpSpPr>
          <p:grpSpPr>
            <a:xfrm>
              <a:off x="1654559" y="745267"/>
              <a:ext cx="1738279" cy="1987550"/>
              <a:chOff x="1654559" y="745267"/>
              <a:chExt cx="1738279" cy="1987550"/>
            </a:xfrm>
          </p:grpSpPr>
          <p:grpSp>
            <p:nvGrpSpPr>
              <p:cNvPr id="104" name="Группа 103"/>
              <p:cNvGrpSpPr/>
              <p:nvPr/>
            </p:nvGrpSpPr>
            <p:grpSpPr>
              <a:xfrm>
                <a:off x="1767238" y="745267"/>
                <a:ext cx="1625600" cy="1987550"/>
                <a:chOff x="2382987" y="745267"/>
                <a:chExt cx="1625600" cy="1987550"/>
              </a:xfrm>
            </p:grpSpPr>
            <p:cxnSp>
              <p:nvCxnSpPr>
                <p:cNvPr id="93" name="Прямая со стрелкой 92"/>
                <p:cNvCxnSpPr/>
                <p:nvPr/>
              </p:nvCxnSpPr>
              <p:spPr>
                <a:xfrm flipV="1">
                  <a:off x="2583214" y="745267"/>
                  <a:ext cx="0" cy="198755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Прямая со стрелкой 94"/>
                <p:cNvCxnSpPr/>
                <p:nvPr/>
              </p:nvCxnSpPr>
              <p:spPr>
                <a:xfrm>
                  <a:off x="2382987" y="2536279"/>
                  <a:ext cx="16256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Овал 96"/>
                <p:cNvSpPr/>
                <p:nvPr/>
              </p:nvSpPr>
              <p:spPr>
                <a:xfrm>
                  <a:off x="2735613" y="2140998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8" name="Овал 97"/>
                <p:cNvSpPr/>
                <p:nvPr/>
              </p:nvSpPr>
              <p:spPr>
                <a:xfrm>
                  <a:off x="2912778" y="1820957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9" name="Овал 98"/>
                <p:cNvSpPr/>
                <p:nvPr/>
              </p:nvSpPr>
              <p:spPr>
                <a:xfrm>
                  <a:off x="3096928" y="1084357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16" name="Прямая соединительная линия 115"/>
              <p:cNvCxnSpPr/>
              <p:nvPr/>
            </p:nvCxnSpPr>
            <p:spPr>
              <a:xfrm>
                <a:off x="1866900" y="2186717"/>
                <a:ext cx="18415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1654559" y="200637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2</a:t>
                </a:r>
              </a:p>
            </p:txBody>
          </p:sp>
        </p:grpSp>
        <p:graphicFrame>
          <p:nvGraphicFramePr>
            <p:cNvPr id="126" name="Объект 1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3382433"/>
                </p:ext>
              </p:extLst>
            </p:nvPr>
          </p:nvGraphicFramePr>
          <p:xfrm>
            <a:off x="1691774" y="742727"/>
            <a:ext cx="219075" cy="276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6" imgW="215806" imgH="279279" progId="Equation.3">
                    <p:embed/>
                  </p:oleObj>
                </mc:Choice>
                <mc:Fallback>
                  <p:oleObj name="Формула" r:id="rId6" imgW="215806" imgH="279279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1774" y="742727"/>
                          <a:ext cx="219075" cy="276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9" name="TextBox 128"/>
            <p:cNvSpPr txBox="1"/>
            <p:nvPr/>
          </p:nvSpPr>
          <p:spPr>
            <a:xfrm>
              <a:off x="3209634" y="254612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ru-RU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2" name="Группа 131"/>
          <p:cNvGrpSpPr/>
          <p:nvPr/>
        </p:nvGrpSpPr>
        <p:grpSpPr>
          <a:xfrm>
            <a:off x="4199605" y="742727"/>
            <a:ext cx="3215563" cy="2060899"/>
            <a:chOff x="4199605" y="742727"/>
            <a:chExt cx="3215563" cy="2060899"/>
          </a:xfrm>
        </p:grpSpPr>
        <p:sp>
          <p:nvSpPr>
            <p:cNvPr id="100" name="Овал 99"/>
            <p:cNvSpPr/>
            <p:nvPr/>
          </p:nvSpPr>
          <p:spPr>
            <a:xfrm>
              <a:off x="4640580" y="182095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2" name="Овал 101"/>
            <p:cNvSpPr/>
            <p:nvPr/>
          </p:nvSpPr>
          <p:spPr>
            <a:xfrm>
              <a:off x="5017302" y="2352849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8" name="Прямая со стрелкой 107"/>
            <p:cNvCxnSpPr/>
            <p:nvPr/>
          </p:nvCxnSpPr>
          <p:spPr>
            <a:xfrm>
              <a:off x="4301490" y="2546127"/>
              <a:ext cx="306705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 стрелкой 109"/>
            <p:cNvCxnSpPr/>
            <p:nvPr/>
          </p:nvCxnSpPr>
          <p:spPr>
            <a:xfrm flipV="1">
              <a:off x="4485640" y="836712"/>
              <a:ext cx="0" cy="189356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/>
            <p:cNvCxnSpPr/>
            <p:nvPr/>
          </p:nvCxnSpPr>
          <p:spPr>
            <a:xfrm>
              <a:off x="4393565" y="1107216"/>
              <a:ext cx="1841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4199605" y="94541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120" name="Овал 119"/>
            <p:cNvSpPr/>
            <p:nvPr/>
          </p:nvSpPr>
          <p:spPr>
            <a:xfrm>
              <a:off x="5180330" y="242854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Овал 120"/>
            <p:cNvSpPr/>
            <p:nvPr/>
          </p:nvSpPr>
          <p:spPr>
            <a:xfrm>
              <a:off x="4818380" y="216818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Овал 121"/>
            <p:cNvSpPr/>
            <p:nvPr/>
          </p:nvSpPr>
          <p:spPr>
            <a:xfrm>
              <a:off x="5364480" y="2482134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128" name="Объект 1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7430134"/>
                </p:ext>
              </p:extLst>
            </p:nvPr>
          </p:nvGraphicFramePr>
          <p:xfrm>
            <a:off x="4220482" y="742727"/>
            <a:ext cx="219075" cy="276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6" imgW="215806" imgH="279279" progId="Equation.3">
                    <p:embed/>
                  </p:oleObj>
                </mc:Choice>
                <mc:Fallback>
                  <p:oleObj name="Формула" r:id="rId6" imgW="215806" imgH="279279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0482" y="742727"/>
                          <a:ext cx="219075" cy="276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0" name="TextBox 129"/>
            <p:cNvSpPr txBox="1"/>
            <p:nvPr/>
          </p:nvSpPr>
          <p:spPr>
            <a:xfrm>
              <a:off x="7140734" y="249584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ru-RU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4" name="Объект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46276"/>
              </p:ext>
            </p:extLst>
          </p:nvPr>
        </p:nvGraphicFramePr>
        <p:xfrm>
          <a:off x="349546" y="3667490"/>
          <a:ext cx="144621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888840" imgH="279360" progId="Equation.3">
                  <p:embed/>
                </p:oleObj>
              </mc:Choice>
              <mc:Fallback>
                <p:oleObj name="Формула" r:id="rId8" imgW="888840" imgH="2793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46" y="3667490"/>
                        <a:ext cx="1446212" cy="449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7" name="Группа 146"/>
          <p:cNvGrpSpPr/>
          <p:nvPr/>
        </p:nvGrpSpPr>
        <p:grpSpPr>
          <a:xfrm>
            <a:off x="1829817" y="3275820"/>
            <a:ext cx="1817375" cy="2111177"/>
            <a:chOff x="1829817" y="3275820"/>
            <a:chExt cx="1817375" cy="2111177"/>
          </a:xfrm>
        </p:grpSpPr>
        <p:sp>
          <p:nvSpPr>
            <p:cNvPr id="101" name="Овал 100"/>
            <p:cNvSpPr/>
            <p:nvPr/>
          </p:nvSpPr>
          <p:spPr>
            <a:xfrm>
              <a:off x="2837180" y="342496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2" name="Прямая со стрелкой 141"/>
            <p:cNvCxnSpPr/>
            <p:nvPr/>
          </p:nvCxnSpPr>
          <p:spPr>
            <a:xfrm flipV="1">
              <a:off x="2130589" y="3278360"/>
              <a:ext cx="0" cy="19875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 стрелкой 142"/>
            <p:cNvCxnSpPr/>
            <p:nvPr/>
          </p:nvCxnSpPr>
          <p:spPr>
            <a:xfrm>
              <a:off x="1930362" y="5069372"/>
              <a:ext cx="1625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Овал 143"/>
            <p:cNvSpPr/>
            <p:nvPr/>
          </p:nvSpPr>
          <p:spPr>
            <a:xfrm>
              <a:off x="2292813" y="451081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5" name="Овал 144"/>
            <p:cNvSpPr/>
            <p:nvPr/>
          </p:nvSpPr>
          <p:spPr>
            <a:xfrm>
              <a:off x="2475230" y="414886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6" name="Овал 145"/>
            <p:cNvSpPr/>
            <p:nvPr/>
          </p:nvSpPr>
          <p:spPr>
            <a:xfrm>
              <a:off x="2667162" y="378691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0" name="Прямая соединительная линия 139"/>
            <p:cNvCxnSpPr/>
            <p:nvPr/>
          </p:nvCxnSpPr>
          <p:spPr>
            <a:xfrm>
              <a:off x="2073508" y="4896143"/>
              <a:ext cx="1841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1829817" y="471147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  <p:graphicFrame>
          <p:nvGraphicFramePr>
            <p:cNvPr id="137" name="Объект 1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7972664"/>
                </p:ext>
              </p:extLst>
            </p:nvPr>
          </p:nvGraphicFramePr>
          <p:xfrm>
            <a:off x="1854898" y="3275820"/>
            <a:ext cx="219075" cy="276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6" imgW="215806" imgH="279279" progId="Equation.3">
                    <p:embed/>
                  </p:oleObj>
                </mc:Choice>
                <mc:Fallback>
                  <p:oleObj name="Формула" r:id="rId6" imgW="215806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4898" y="3275820"/>
                          <a:ext cx="219075" cy="276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" name="TextBox 137"/>
            <p:cNvSpPr txBox="1"/>
            <p:nvPr/>
          </p:nvSpPr>
          <p:spPr>
            <a:xfrm>
              <a:off x="3372758" y="50792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ru-RU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148" name="Объект 1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901475"/>
              </p:ext>
            </p:extLst>
          </p:nvPr>
        </p:nvGraphicFramePr>
        <p:xfrm>
          <a:off x="6116348" y="3278360"/>
          <a:ext cx="144621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888840" imgH="279360" progId="Equation.3">
                  <p:embed/>
                </p:oleObj>
              </mc:Choice>
              <mc:Fallback>
                <p:oleObj name="Формула" r:id="rId10" imgW="888840" imgH="279360" progId="Equation.3">
                  <p:embed/>
                  <p:pic>
                    <p:nvPicPr>
                      <p:cNvPr id="0" name="Объект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6348" y="3278360"/>
                        <a:ext cx="1446212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0" name="Группа 159"/>
          <p:cNvGrpSpPr/>
          <p:nvPr/>
        </p:nvGrpSpPr>
        <p:grpSpPr>
          <a:xfrm>
            <a:off x="5430033" y="3230995"/>
            <a:ext cx="1760707" cy="2020232"/>
            <a:chOff x="4528333" y="3245678"/>
            <a:chExt cx="1760707" cy="2020232"/>
          </a:xfrm>
        </p:grpSpPr>
        <p:sp>
          <p:nvSpPr>
            <p:cNvPr id="150" name="Овал 149"/>
            <p:cNvSpPr/>
            <p:nvPr/>
          </p:nvSpPr>
          <p:spPr>
            <a:xfrm>
              <a:off x="5542280" y="522019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1" name="Прямая со стрелкой 150"/>
            <p:cNvCxnSpPr/>
            <p:nvPr/>
          </p:nvCxnSpPr>
          <p:spPr>
            <a:xfrm flipV="1">
              <a:off x="4847148" y="3248218"/>
              <a:ext cx="0" cy="19875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 стрелкой 151"/>
            <p:cNvCxnSpPr/>
            <p:nvPr/>
          </p:nvCxnSpPr>
          <p:spPr>
            <a:xfrm>
              <a:off x="4646921" y="3987577"/>
              <a:ext cx="1625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Овал 152"/>
            <p:cNvSpPr/>
            <p:nvPr/>
          </p:nvSpPr>
          <p:spPr>
            <a:xfrm>
              <a:off x="5002530" y="414886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4" name="Овал 153"/>
            <p:cNvSpPr/>
            <p:nvPr/>
          </p:nvSpPr>
          <p:spPr>
            <a:xfrm>
              <a:off x="5191789" y="451081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5" name="Овал 154"/>
            <p:cNvSpPr/>
            <p:nvPr/>
          </p:nvSpPr>
          <p:spPr>
            <a:xfrm>
              <a:off x="5364479" y="487328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6" name="Прямая соединительная линия 155"/>
            <p:cNvCxnSpPr/>
            <p:nvPr/>
          </p:nvCxnSpPr>
          <p:spPr>
            <a:xfrm>
              <a:off x="4763325" y="3828254"/>
              <a:ext cx="1841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4528333" y="361691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  <p:graphicFrame>
          <p:nvGraphicFramePr>
            <p:cNvPr id="158" name="Объект 1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5483468"/>
                </p:ext>
              </p:extLst>
            </p:nvPr>
          </p:nvGraphicFramePr>
          <p:xfrm>
            <a:off x="4571457" y="3245678"/>
            <a:ext cx="219075" cy="276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6" imgW="215806" imgH="279279" progId="Equation.3">
                    <p:embed/>
                  </p:oleObj>
                </mc:Choice>
                <mc:Fallback>
                  <p:oleObj name="Формула" r:id="rId6" imgW="215806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1457" y="3245678"/>
                          <a:ext cx="219075" cy="276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9" name="TextBox 158"/>
            <p:cNvSpPr txBox="1"/>
            <p:nvPr/>
          </p:nvSpPr>
          <p:spPr>
            <a:xfrm>
              <a:off x="6014606" y="401070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ru-RU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46947" y="2803626"/>
            <a:ext cx="400820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возрастающая неограниченная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4688599" y="2801064"/>
            <a:ext cx="345231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убывающая ограниченная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258864" y="5386997"/>
            <a:ext cx="400820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возрастающая неограниченная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4802029" y="5445812"/>
            <a:ext cx="380241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убывающая неограниченная</a:t>
            </a:r>
          </a:p>
        </p:txBody>
      </p:sp>
    </p:spTree>
    <p:extLst>
      <p:ext uri="{BB962C8B-B14F-4D97-AF65-F5344CB8AC3E}">
        <p14:creationId xmlns:p14="http://schemas.microsoft.com/office/powerpoint/2010/main" val="2971820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2" grpId="0" animBg="1"/>
      <p:bldP spid="163" grpId="0" animBg="1"/>
      <p:bldP spid="164" grpId="0" animBg="1"/>
    </p:bldLst>
  </p:timing>
</p:sld>
</file>

<file path=ppt/theme/theme1.xml><?xml version="1.0" encoding="utf-8"?>
<a:theme xmlns:a="http://schemas.openxmlformats.org/drawingml/2006/main" name="Шаблон слайдов лекций СПбГПУ">
  <a:themeElements>
    <a:clrScheme name="презентация1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E3E1DD"/>
      </a:accent1>
      <a:accent2>
        <a:srgbClr val="FCF1E8"/>
      </a:accent2>
      <a:accent3>
        <a:srgbClr val="FFFFFF"/>
      </a:accent3>
      <a:accent4>
        <a:srgbClr val="E3E1DD"/>
      </a:accent4>
      <a:accent5>
        <a:srgbClr val="C8C4BC"/>
      </a:accent5>
      <a:accent6>
        <a:srgbClr val="FCF1E8"/>
      </a:accent6>
      <a:hlink>
        <a:srgbClr val="3C8C92"/>
      </a:hlink>
      <a:folHlink>
        <a:srgbClr val="FCF1E8"/>
      </a:folHlink>
    </a:clrScheme>
    <a:fontScheme name="презентация 1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слайдов лекций СПбГПУ</Template>
  <TotalTime>595</TotalTime>
  <Words>422</Words>
  <Application>Microsoft Office PowerPoint</Application>
  <PresentationFormat>Экран (4:3)</PresentationFormat>
  <Paragraphs>166</Paragraphs>
  <Slides>12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Verdana</vt:lpstr>
      <vt:lpstr>Шаблон слайдов лекций СПбГПУ</vt:lpstr>
      <vt:lpstr>Формула</vt:lpstr>
      <vt:lpstr>Раздел 4 Введение в математический анализ  Предел числовой последовательности </vt:lpstr>
      <vt:lpstr>Определение числовой последовательности</vt:lpstr>
      <vt:lpstr>Способы изображения числовой последовательности</vt:lpstr>
      <vt:lpstr>Примеры числовых последовательностей</vt:lpstr>
      <vt:lpstr>Презентация PowerPoint</vt:lpstr>
      <vt:lpstr> Классификация числовых последовательностей </vt:lpstr>
      <vt:lpstr>Презентация PowerPoint</vt:lpstr>
      <vt:lpstr> Пример. Показать, что последовательность </vt:lpstr>
      <vt:lpstr>Примеры</vt:lpstr>
      <vt:lpstr>Предел числовой последовательности</vt:lpstr>
      <vt:lpstr>Определение предела числовой последовательности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дисциплины</dc:title>
  <dc:creator>Marina</dc:creator>
  <cp:lastModifiedBy>Marina Lagunova</cp:lastModifiedBy>
  <cp:revision>50</cp:revision>
  <dcterms:created xsi:type="dcterms:W3CDTF">2012-06-17T07:41:50Z</dcterms:created>
  <dcterms:modified xsi:type="dcterms:W3CDTF">2024-11-06T18:13:02Z</dcterms:modified>
</cp:coreProperties>
</file>