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440"/>
    <a:srgbClr val="336699"/>
    <a:srgbClr val="FCF5FF"/>
    <a:srgbClr val="003366"/>
    <a:srgbClr val="FCF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7053" autoAdjust="0"/>
    <p:restoredTop sz="86441" autoAdjust="0"/>
  </p:normalViewPr>
  <p:slideViewPr>
    <p:cSldViewPr>
      <p:cViewPr varScale="1">
        <p:scale>
          <a:sx n="91" d="100"/>
          <a:sy n="91" d="100"/>
        </p:scale>
        <p:origin x="629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36B4F6C-BCC7-468E-A093-CD4D5FC1B9CF}" type="datetimeFigureOut">
              <a:rPr lang="ru-RU"/>
              <a:pPr>
                <a:defRPr/>
              </a:pPr>
              <a:t>06.11.2024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DF0C588-8DA3-4A60-9AA4-EE67CBAF74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65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23AAAF3-BD1B-4908-BED4-F973D6B853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0317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24936" cy="2448272"/>
          </a:xfrm>
        </p:spPr>
        <p:txBody>
          <a:bodyPr/>
          <a:lstStyle>
            <a:lvl1pPr>
              <a:defRPr sz="3600" b="1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24936" cy="192176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78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4800600"/>
            <a:ext cx="864165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50825" y="332656"/>
            <a:ext cx="8641655" cy="43949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5367338"/>
            <a:ext cx="864165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8B0F1-217F-4977-92DE-757AE36E36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13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188640"/>
            <a:ext cx="8641655" cy="93689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3745111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39952" y="1125538"/>
            <a:ext cx="4752528" cy="503976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556AF-612D-4E02-9CC8-605CF1CB73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900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25" y="260648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250825" y="1125538"/>
            <a:ext cx="4244975" cy="5000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125538"/>
            <a:ext cx="4244280" cy="26606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244280" cy="21875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FF09-5302-4900-B5E9-3CD0CC42C5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343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0825" y="260649"/>
            <a:ext cx="8641655" cy="864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0825" y="1125538"/>
            <a:ext cx="8641655" cy="45132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9625C-636E-4312-86E0-9E28EC9FC47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42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9415" y="176734"/>
            <a:ext cx="8641655" cy="935509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0825" y="1125538"/>
            <a:ext cx="8641655" cy="50397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D989B-B1FB-4A33-AB1D-28ACAE55823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73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9865" y="5301208"/>
            <a:ext cx="8641655" cy="827807"/>
          </a:xfrm>
        </p:spPr>
        <p:txBody>
          <a:bodyPr anchor="t"/>
          <a:lstStyle>
            <a:lvl1pPr algn="ctr">
              <a:defRPr sz="2400" b="1" cap="all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4" y="548680"/>
            <a:ext cx="8641655" cy="446449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0FE5E-E9A9-4341-92CC-FD1ACB88CF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57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249167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24428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CA788-5926-4DCA-A513-209AD823C35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7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0825" y="1125538"/>
            <a:ext cx="4246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0825" y="1844824"/>
            <a:ext cx="4246563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25538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247455" cy="4281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E2BF1-538C-4724-8200-6AA46B01C8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8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D7C230-0695-411E-9456-B6815C24D22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85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B801B-1A5F-4985-AF8C-725458A389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1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5620" y="332656"/>
            <a:ext cx="3214688" cy="7928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332656"/>
            <a:ext cx="5317430" cy="579350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0825" y="1268760"/>
            <a:ext cx="3169047" cy="483507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50825" y="6381750"/>
            <a:ext cx="7812088" cy="47625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0850" y="6381750"/>
            <a:ext cx="8937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3EA5E-0E89-47BB-BDCC-BE5E93FACB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5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/>
            </a:gs>
            <a:gs pos="16000">
              <a:schemeClr val="accent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Рисунок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50825" y="6381750"/>
            <a:ext cx="7993063" cy="47625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ru-RU"/>
              <a:t>Название дисциплины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64235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64235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1750"/>
            <a:ext cx="7207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accent3">
                    <a:lumMod val="5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9B0E698B-CA31-4E33-A9B4-A296BC297CB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>
          <a:xfrm>
            <a:off x="250825" y="-603250"/>
            <a:ext cx="8642350" cy="476250"/>
          </a:xfrm>
          <a:prstGeom prst="rect">
            <a:avLst/>
          </a:prstGeom>
          <a:ln/>
        </p:spPr>
        <p:txBody>
          <a:bodyPr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ru-RU" sz="1100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МОЛЕКУЛЯРНАЯ ФИЗИКА И ТЕРМОДИНАМИКА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bg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bg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3.wmf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3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1.wmf"/><Relationship Id="rId31" Type="http://schemas.openxmlformats.org/officeDocument/2006/relationships/image" Target="../media/image1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5.wmf"/><Relationship Id="rId30" Type="http://schemas.openxmlformats.org/officeDocument/2006/relationships/oleObject" Target="../embeddings/oleObject15.bin"/><Relationship Id="rId8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19.wmf"/><Relationship Id="rId21" Type="http://schemas.openxmlformats.org/officeDocument/2006/relationships/image" Target="../media/image28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6.w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wmf"/><Relationship Id="rId18" Type="http://schemas.openxmlformats.org/officeDocument/2006/relationships/oleObject" Target="../embeddings/oleObject35.bin"/><Relationship Id="rId26" Type="http://schemas.openxmlformats.org/officeDocument/2006/relationships/image" Target="../media/image40.png"/><Relationship Id="rId39" Type="http://schemas.openxmlformats.org/officeDocument/2006/relationships/image" Target="../media/image47.png"/><Relationship Id="rId21" Type="http://schemas.openxmlformats.org/officeDocument/2006/relationships/image" Target="../media/image38.wmf"/><Relationship Id="rId34" Type="http://schemas.openxmlformats.org/officeDocument/2006/relationships/image" Target="../media/image43.wmf"/><Relationship Id="rId42" Type="http://schemas.openxmlformats.org/officeDocument/2006/relationships/image" Target="../media/image50.png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29" Type="http://schemas.openxmlformats.org/officeDocument/2006/relationships/oleObject" Target="../embeddings/oleObject38.bin"/><Relationship Id="rId41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3.wmf"/><Relationship Id="rId24" Type="http://schemas.openxmlformats.org/officeDocument/2006/relationships/oleObject" Target="../embeddings/oleObject10.bin"/><Relationship Id="rId32" Type="http://schemas.openxmlformats.org/officeDocument/2006/relationships/image" Target="../media/image42.wmf"/><Relationship Id="rId40" Type="http://schemas.openxmlformats.org/officeDocument/2006/relationships/image" Target="../media/image48.png"/><Relationship Id="rId45" Type="http://schemas.openxmlformats.org/officeDocument/2006/relationships/oleObject" Target="../embeddings/oleObject42.bin"/><Relationship Id="rId5" Type="http://schemas.openxmlformats.org/officeDocument/2006/relationships/image" Target="../media/image30.wmf"/><Relationship Id="rId15" Type="http://schemas.openxmlformats.org/officeDocument/2006/relationships/image" Target="../media/image35.wmf"/><Relationship Id="rId23" Type="http://schemas.openxmlformats.org/officeDocument/2006/relationships/image" Target="../media/image39.wmf"/><Relationship Id="rId28" Type="http://schemas.openxmlformats.org/officeDocument/2006/relationships/image" Target="../media/image40.w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37.wmf"/><Relationship Id="rId31" Type="http://schemas.openxmlformats.org/officeDocument/2006/relationships/oleObject" Target="../embeddings/oleObject39.bin"/><Relationship Id="rId44" Type="http://schemas.openxmlformats.org/officeDocument/2006/relationships/image" Target="../media/image45.w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2.w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41.wmf"/><Relationship Id="rId35" Type="http://schemas.openxmlformats.org/officeDocument/2006/relationships/image" Target="../media/image44.wmf"/><Relationship Id="rId43" Type="http://schemas.openxmlformats.org/officeDocument/2006/relationships/oleObject" Target="../embeddings/oleObject41.bin"/><Relationship Id="rId8" Type="http://schemas.openxmlformats.org/officeDocument/2006/relationships/oleObject" Target="../embeddings/oleObject30.bin"/><Relationship Id="rId3" Type="http://schemas.openxmlformats.org/officeDocument/2006/relationships/image" Target="../media/image29.w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36.wmf"/><Relationship Id="rId25" Type="http://schemas.openxmlformats.org/officeDocument/2006/relationships/image" Target="../media/image12.wmf"/><Relationship Id="rId33" Type="http://schemas.openxmlformats.org/officeDocument/2006/relationships/oleObject" Target="../embeddings/oleObject40.bin"/><Relationship Id="rId46" Type="http://schemas.openxmlformats.org/officeDocument/2006/relationships/image" Target="../media/image4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1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image" Target="../media/image47.wmf"/><Relationship Id="rId21" Type="http://schemas.openxmlformats.org/officeDocument/2006/relationships/image" Target="../media/image55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3.wmf"/><Relationship Id="rId25" Type="http://schemas.openxmlformats.org/officeDocument/2006/relationships/image" Target="../media/image57.wmf"/><Relationship Id="rId2" Type="http://schemas.openxmlformats.org/officeDocument/2006/relationships/oleObject" Target="../embeddings/oleObject43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21.wmf"/><Relationship Id="rId24" Type="http://schemas.openxmlformats.org/officeDocument/2006/relationships/oleObject" Target="../embeddings/oleObject53.bin"/><Relationship Id="rId5" Type="http://schemas.openxmlformats.org/officeDocument/2006/relationships/image" Target="../media/image48.wmf"/><Relationship Id="rId15" Type="http://schemas.openxmlformats.org/officeDocument/2006/relationships/image" Target="../media/image52.wmf"/><Relationship Id="rId23" Type="http://schemas.openxmlformats.org/officeDocument/2006/relationships/image" Target="../media/image56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54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58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288" y="692697"/>
            <a:ext cx="8425184" cy="3023642"/>
          </a:xfrm>
        </p:spPr>
        <p:txBody>
          <a:bodyPr/>
          <a:lstStyle/>
          <a:p>
            <a:pPr>
              <a:defRPr/>
            </a:pPr>
            <a:r>
              <a:rPr lang="ru-RU" sz="2000" dirty="0"/>
              <a:t>Раздел 4</a:t>
            </a:r>
            <a:br>
              <a:rPr lang="ru-RU" sz="2000" dirty="0"/>
            </a:br>
            <a:r>
              <a:rPr lang="ru-RU" sz="2000" dirty="0"/>
              <a:t>Введение в математический анализ</a:t>
            </a:r>
            <a:br>
              <a:rPr lang="ru-RU" sz="2000" dirty="0"/>
            </a:br>
            <a:br>
              <a:rPr lang="ru-RU" dirty="0"/>
            </a:br>
            <a:r>
              <a:rPr lang="ru-RU" i="1" dirty="0"/>
              <a:t>Свойства сходящихся последовательностей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467544" y="3545632"/>
            <a:ext cx="8424862" cy="2691680"/>
          </a:xfrm>
        </p:spPr>
        <p:txBody>
          <a:bodyPr/>
          <a:lstStyle/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dirty="0"/>
              <a:t>Единственность предела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dirty="0"/>
              <a:t>Ограниченность сходящейся числовой последовательности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dirty="0"/>
              <a:t>Предельный переход в неравенствах</a:t>
            </a:r>
          </a:p>
          <a:p>
            <a:pPr marL="342900" indent="-342900" algn="l">
              <a:buFont typeface="Arial" pitchFamily="34" charset="0"/>
              <a:buChar char="•"/>
              <a:defRPr/>
            </a:pPr>
            <a:r>
              <a:rPr lang="ru-RU" dirty="0"/>
              <a:t>Принцип сжатой переменной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Выноска со стрелкой вправо 110"/>
          <p:cNvSpPr/>
          <p:nvPr/>
        </p:nvSpPr>
        <p:spPr>
          <a:xfrm>
            <a:off x="2411760" y="1268760"/>
            <a:ext cx="2457757" cy="1224136"/>
          </a:xfrm>
          <a:prstGeom prst="right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Скругленный прямоугольник 95"/>
          <p:cNvSpPr/>
          <p:nvPr/>
        </p:nvSpPr>
        <p:spPr>
          <a:xfrm>
            <a:off x="5667242" y="3579405"/>
            <a:ext cx="1803400" cy="6133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Скругленный прямоугольник 96"/>
          <p:cNvSpPr/>
          <p:nvPr/>
        </p:nvSpPr>
        <p:spPr>
          <a:xfrm>
            <a:off x="3853179" y="3579405"/>
            <a:ext cx="1803400" cy="61339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Теорема 1. (О единственности предела).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89515"/>
              </p:ext>
            </p:extLst>
          </p:nvPr>
        </p:nvGraphicFramePr>
        <p:xfrm>
          <a:off x="2411760" y="1204100"/>
          <a:ext cx="1430100" cy="5885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25480" imgH="342720" progId="Equation.3">
                  <p:embed/>
                </p:oleObj>
              </mc:Choice>
              <mc:Fallback>
                <p:oleObj name="Формула" r:id="rId2" imgW="825480" imgH="3427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204100"/>
                        <a:ext cx="1430100" cy="5885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348808"/>
              </p:ext>
            </p:extLst>
          </p:nvPr>
        </p:nvGraphicFramePr>
        <p:xfrm>
          <a:off x="2483768" y="1962297"/>
          <a:ext cx="1430338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825480" imgH="342720" progId="Equation.3">
                  <p:embed/>
                </p:oleObj>
              </mc:Choice>
              <mc:Fallback>
                <p:oleObj name="Формула" r:id="rId4" imgW="825480" imgH="34272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962297"/>
                        <a:ext cx="1430338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542966"/>
              </p:ext>
            </p:extLst>
          </p:nvPr>
        </p:nvGraphicFramePr>
        <p:xfrm>
          <a:off x="4941282" y="1695090"/>
          <a:ext cx="792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457200" imgH="215640" progId="Equation.3">
                  <p:embed/>
                </p:oleObj>
              </mc:Choice>
              <mc:Fallback>
                <p:oleObj name="Формула" r:id="rId6" imgW="457200" imgH="21564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282" y="1695090"/>
                        <a:ext cx="79216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70109" y="2544252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►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914397"/>
              </p:ext>
            </p:extLst>
          </p:nvPr>
        </p:nvGraphicFramePr>
        <p:xfrm>
          <a:off x="2083085" y="2515262"/>
          <a:ext cx="918721" cy="42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406224" imgH="190417" progId="Equation.3">
                  <p:embed/>
                </p:oleObj>
              </mc:Choice>
              <mc:Fallback>
                <p:oleObj name="Формула" r:id="rId8" imgW="406224" imgH="1904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085" y="2515262"/>
                        <a:ext cx="918721" cy="427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936505"/>
              </p:ext>
            </p:extLst>
          </p:nvPr>
        </p:nvGraphicFramePr>
        <p:xfrm>
          <a:off x="3327020" y="2496102"/>
          <a:ext cx="872525" cy="425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393529" imgH="190417" progId="Equation.3">
                  <p:embed/>
                </p:oleObj>
              </mc:Choice>
              <mc:Fallback>
                <p:oleObj name="Формула" r:id="rId10" imgW="393529" imgH="190417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020" y="2496102"/>
                        <a:ext cx="872525" cy="4256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773380"/>
              </p:ext>
            </p:extLst>
          </p:nvPr>
        </p:nvGraphicFramePr>
        <p:xfrm>
          <a:off x="628650" y="2961908"/>
          <a:ext cx="1480664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749160" imgH="507960" progId="Equation.3">
                  <p:embed/>
                </p:oleObj>
              </mc:Choice>
              <mc:Fallback>
                <p:oleObj name="Формула" r:id="rId12" imgW="749160" imgH="5079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961908"/>
                        <a:ext cx="1480664" cy="10081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0" name="Прямая со стрелкой 79"/>
          <p:cNvCxnSpPr/>
          <p:nvPr/>
        </p:nvCxnSpPr>
        <p:spPr>
          <a:xfrm>
            <a:off x="3040697" y="3608814"/>
            <a:ext cx="5231765" cy="0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Овал 80"/>
          <p:cNvSpPr/>
          <p:nvPr/>
        </p:nvSpPr>
        <p:spPr>
          <a:xfrm>
            <a:off x="6530703" y="3569831"/>
            <a:ext cx="76478" cy="764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/>
          <p:cNvSpPr/>
          <p:nvPr/>
        </p:nvSpPr>
        <p:spPr>
          <a:xfrm>
            <a:off x="4716641" y="3569831"/>
            <a:ext cx="76478" cy="7647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Двойные круглые скобки 83"/>
          <p:cNvSpPr/>
          <p:nvPr/>
        </p:nvSpPr>
        <p:spPr>
          <a:xfrm>
            <a:off x="5656580" y="3338195"/>
            <a:ext cx="1803400" cy="539750"/>
          </a:xfrm>
          <a:prstGeom prst="bracketPair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Двойные круглые скобки 84"/>
          <p:cNvSpPr/>
          <p:nvPr/>
        </p:nvSpPr>
        <p:spPr>
          <a:xfrm>
            <a:off x="3853180" y="3338195"/>
            <a:ext cx="1803400" cy="539750"/>
          </a:xfrm>
          <a:prstGeom prst="bracketPair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TextBox 85"/>
          <p:cNvSpPr txBox="1"/>
          <p:nvPr/>
        </p:nvSpPr>
        <p:spPr>
          <a:xfrm>
            <a:off x="4577080" y="360807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a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386841" y="358497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b</a:t>
            </a:r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21310"/>
              </p:ext>
            </p:extLst>
          </p:nvPr>
        </p:nvGraphicFramePr>
        <p:xfrm>
          <a:off x="3571761" y="3957298"/>
          <a:ext cx="702721" cy="27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419040" imgH="164880" progId="Equation.3">
                  <p:embed/>
                </p:oleObj>
              </mc:Choice>
              <mc:Fallback>
                <p:oleObj name="Формула" r:id="rId14" imgW="419040" imgH="1648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761" y="3957298"/>
                        <a:ext cx="702721" cy="271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Rectangle 43"/>
          <p:cNvSpPr>
            <a:spLocks noChangeArrowheads="1"/>
          </p:cNvSpPr>
          <p:nvPr/>
        </p:nvSpPr>
        <p:spPr bwMode="auto">
          <a:xfrm>
            <a:off x="0" y="161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1" name="Объект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667947"/>
              </p:ext>
            </p:extLst>
          </p:nvPr>
        </p:nvGraphicFramePr>
        <p:xfrm>
          <a:off x="5260487" y="3938039"/>
          <a:ext cx="793599" cy="643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583920" imgH="482400" progId="Equation.3">
                  <p:embed/>
                </p:oleObj>
              </mc:Choice>
              <mc:Fallback>
                <p:oleObj name="Формула" r:id="rId16" imgW="583920" imgH="482400" progId="Equation.3">
                  <p:embed/>
                  <p:pic>
                    <p:nvPicPr>
                      <p:cNvPr id="0" name="Объект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487" y="3938039"/>
                        <a:ext cx="793599" cy="643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Объект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867747"/>
              </p:ext>
            </p:extLst>
          </p:nvPr>
        </p:nvGraphicFramePr>
        <p:xfrm>
          <a:off x="7098030" y="3854994"/>
          <a:ext cx="652581" cy="33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419040" imgH="215640" progId="Equation.3">
                  <p:embed/>
                </p:oleObj>
              </mc:Choice>
              <mc:Fallback>
                <p:oleObj name="Формула" r:id="rId18" imgW="419040" imgH="215640" progId="Equation.3">
                  <p:embed/>
                  <p:pic>
                    <p:nvPicPr>
                      <p:cNvPr id="0" name="Объект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8030" y="3854994"/>
                        <a:ext cx="652581" cy="330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4" name="Объект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855882"/>
              </p:ext>
            </p:extLst>
          </p:nvPr>
        </p:nvGraphicFramePr>
        <p:xfrm>
          <a:off x="70109" y="4725144"/>
          <a:ext cx="3977821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2540000" imgH="279400" progId="Equation.3">
                  <p:embed/>
                </p:oleObj>
              </mc:Choice>
              <mc:Fallback>
                <p:oleObj name="Формула" r:id="rId20" imgW="2540000" imgH="2794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9" y="4725144"/>
                        <a:ext cx="3977821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Объект 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50873"/>
              </p:ext>
            </p:extLst>
          </p:nvPr>
        </p:nvGraphicFramePr>
        <p:xfrm>
          <a:off x="4211422" y="2921015"/>
          <a:ext cx="1163394" cy="648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495000" imgH="279360" progId="Equation.3">
                  <p:embed/>
                </p:oleObj>
              </mc:Choice>
              <mc:Fallback>
                <p:oleObj name="Формула" r:id="rId22" imgW="495000" imgH="279360" progId="Equation.3">
                  <p:embed/>
                  <p:pic>
                    <p:nvPicPr>
                      <p:cNvPr id="0" name="Объект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422" y="2921015"/>
                        <a:ext cx="1163394" cy="648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Объект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2303"/>
              </p:ext>
            </p:extLst>
          </p:nvPr>
        </p:nvGraphicFramePr>
        <p:xfrm>
          <a:off x="6040438" y="2921000"/>
          <a:ext cx="11334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482400" imgH="279360" progId="Equation.3">
                  <p:embed/>
                </p:oleObj>
              </mc:Choice>
              <mc:Fallback>
                <p:oleObj name="Формула" r:id="rId24" imgW="482400" imgH="279360" progId="Equation.3">
                  <p:embed/>
                  <p:pic>
                    <p:nvPicPr>
                      <p:cNvPr id="0" name="Объект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0438" y="2921000"/>
                        <a:ext cx="1133475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Rectangle 6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1" name="Объект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583836"/>
              </p:ext>
            </p:extLst>
          </p:nvPr>
        </p:nvGraphicFramePr>
        <p:xfrm>
          <a:off x="43179" y="5229200"/>
          <a:ext cx="4037414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6" imgW="2578100" imgH="279400" progId="Equation.3">
                  <p:embed/>
                </p:oleObj>
              </mc:Choice>
              <mc:Fallback>
                <p:oleObj name="Формула" r:id="rId26" imgW="2578100" imgH="2794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79" y="5229200"/>
                        <a:ext cx="4037414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Правая фигурная скобка 101"/>
          <p:cNvSpPr/>
          <p:nvPr/>
        </p:nvSpPr>
        <p:spPr>
          <a:xfrm>
            <a:off x="4019398" y="4653136"/>
            <a:ext cx="288032" cy="10081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4" name="Объект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31455"/>
              </p:ext>
            </p:extLst>
          </p:nvPr>
        </p:nvGraphicFramePr>
        <p:xfrm>
          <a:off x="107504" y="5805264"/>
          <a:ext cx="3396523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8" imgW="2070000" imgH="266400" progId="Equation.3">
                  <p:embed/>
                </p:oleObj>
              </mc:Choice>
              <mc:Fallback>
                <p:oleObj name="Формула" r:id="rId28" imgW="2070000" imgH="2664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805264"/>
                        <a:ext cx="3396523" cy="432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6" name="Объект 1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098504"/>
              </p:ext>
            </p:extLst>
          </p:nvPr>
        </p:nvGraphicFramePr>
        <p:xfrm>
          <a:off x="4307430" y="4944417"/>
          <a:ext cx="3878855" cy="425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0" imgW="2514600" imgH="279360" progId="Equation.3">
                  <p:embed/>
                </p:oleObj>
              </mc:Choice>
              <mc:Fallback>
                <p:oleObj name="Формула" r:id="rId30" imgW="2514600" imgH="27936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7430" y="4944417"/>
                        <a:ext cx="3878855" cy="4255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Rectangle 8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8" name="Объект 10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527430"/>
              </p:ext>
            </p:extLst>
          </p:nvPr>
        </p:nvGraphicFramePr>
        <p:xfrm>
          <a:off x="8172400" y="4977172"/>
          <a:ext cx="652573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2" imgW="368280" imgH="203040" progId="Equation.3">
                  <p:embed/>
                </p:oleObj>
              </mc:Choice>
              <mc:Fallback>
                <p:oleObj name="Формула" r:id="rId32" imgW="368280" imgH="20304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00" y="4977172"/>
                        <a:ext cx="652573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" name="Прямоугольник 108"/>
          <p:cNvSpPr/>
          <p:nvPr/>
        </p:nvSpPr>
        <p:spPr>
          <a:xfrm>
            <a:off x="8730104" y="497252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◄</a:t>
            </a:r>
          </a:p>
        </p:txBody>
      </p:sp>
      <p:sp>
        <p:nvSpPr>
          <p:cNvPr id="110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13354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Свойства сходящихся последовательностей.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D744CC-1245-6E61-47CF-EC4B90D5491D}"/>
              </a:ext>
            </a:extLst>
          </p:cNvPr>
          <p:cNvSpPr txBox="1"/>
          <p:nvPr/>
        </p:nvSpPr>
        <p:spPr>
          <a:xfrm>
            <a:off x="341406" y="2556009"/>
            <a:ext cx="17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противного</a:t>
            </a:r>
          </a:p>
        </p:txBody>
      </p:sp>
    </p:spTree>
    <p:extLst>
      <p:ext uri="{BB962C8B-B14F-4D97-AF65-F5344CB8AC3E}">
        <p14:creationId xmlns:p14="http://schemas.microsoft.com/office/powerpoint/2010/main" val="4200952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96" grpId="0" animBg="1"/>
      <p:bldP spid="97" grpId="0" animBg="1"/>
      <p:bldP spid="13" grpId="0"/>
      <p:bldP spid="81" grpId="0" animBg="1"/>
      <p:bldP spid="82" grpId="0" animBg="1"/>
      <p:bldP spid="84" grpId="0" animBg="1"/>
      <p:bldP spid="85" grpId="0" animBg="1"/>
      <p:bldP spid="86" grpId="0"/>
      <p:bldP spid="87" grpId="0"/>
      <p:bldP spid="102" grpId="0" animBg="1"/>
      <p:bldP spid="109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Теорема 2. (Ограниченность сходящейся последовательности).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3</a:t>
            </a:fld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084900"/>
              </p:ext>
            </p:extLst>
          </p:nvPr>
        </p:nvGraphicFramePr>
        <p:xfrm>
          <a:off x="1778937" y="1052736"/>
          <a:ext cx="16494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52200" imgH="342720" progId="Equation.3">
                  <p:embed/>
                </p:oleObj>
              </mc:Choice>
              <mc:Fallback>
                <p:oleObj name="Формула" r:id="rId2" imgW="952200" imgH="34272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937" y="1052736"/>
                        <a:ext cx="1649413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972214"/>
              </p:ext>
            </p:extLst>
          </p:nvPr>
        </p:nvGraphicFramePr>
        <p:xfrm>
          <a:off x="3518683" y="980728"/>
          <a:ext cx="319911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815840" imgH="317160" progId="Equation.3">
                  <p:embed/>
                </p:oleObj>
              </mc:Choice>
              <mc:Fallback>
                <p:oleObj name="Формула" r:id="rId4" imgW="1815840" imgH="317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683" y="980728"/>
                        <a:ext cx="3199113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79512" y="169151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►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764558"/>
              </p:ext>
            </p:extLst>
          </p:nvPr>
        </p:nvGraphicFramePr>
        <p:xfrm>
          <a:off x="593408" y="1697749"/>
          <a:ext cx="726198" cy="363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380835" imgH="190417" progId="Equation.3">
                  <p:embed/>
                </p:oleObj>
              </mc:Choice>
              <mc:Fallback>
                <p:oleObj name="Формула" r:id="rId6" imgW="380835" imgH="190417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8" y="1697749"/>
                        <a:ext cx="726198" cy="3630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13354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Свойства сходящихся последовательностей.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651646"/>
              </p:ext>
            </p:extLst>
          </p:nvPr>
        </p:nvGraphicFramePr>
        <p:xfrm>
          <a:off x="1527246" y="1686580"/>
          <a:ext cx="2686795" cy="452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574640" imgH="266400" progId="Equation.3">
                  <p:embed/>
                </p:oleObj>
              </mc:Choice>
              <mc:Fallback>
                <p:oleObj name="Формула" r:id="rId8" imgW="1574640" imgH="26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246" y="1686580"/>
                        <a:ext cx="2686795" cy="4527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643457"/>
              </p:ext>
            </p:extLst>
          </p:nvPr>
        </p:nvGraphicFramePr>
        <p:xfrm>
          <a:off x="4249441" y="1588150"/>
          <a:ext cx="2965663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320227" imgH="253890" progId="Equation.3">
                  <p:embed/>
                </p:oleObj>
              </mc:Choice>
              <mc:Fallback>
                <p:oleObj name="Формула" r:id="rId10" imgW="1320227" imgH="2538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441" y="1588150"/>
                        <a:ext cx="2965663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292625"/>
              </p:ext>
            </p:extLst>
          </p:nvPr>
        </p:nvGraphicFramePr>
        <p:xfrm>
          <a:off x="593408" y="2060848"/>
          <a:ext cx="2304256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066337" imgH="266584" progId="Equation.3">
                  <p:embed/>
                </p:oleObj>
              </mc:Choice>
              <mc:Fallback>
                <p:oleObj name="Формула" r:id="rId12" imgW="1066337" imgH="26658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8" y="2060848"/>
                        <a:ext cx="2304256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4900"/>
              </p:ext>
            </p:extLst>
          </p:nvPr>
        </p:nvGraphicFramePr>
        <p:xfrm>
          <a:off x="660588" y="2665631"/>
          <a:ext cx="7275080" cy="574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3708360" imgH="291960" progId="Equation.3">
                  <p:embed/>
                </p:oleObj>
              </mc:Choice>
              <mc:Fallback>
                <p:oleObj name="Формула" r:id="rId14" imgW="3708360" imgH="2919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88" y="2665631"/>
                        <a:ext cx="7275080" cy="5743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477284"/>
              </p:ext>
            </p:extLst>
          </p:nvPr>
        </p:nvGraphicFramePr>
        <p:xfrm>
          <a:off x="593408" y="3212976"/>
          <a:ext cx="1411987" cy="5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749160" imgH="279360" progId="Equation.3">
                  <p:embed/>
                </p:oleObj>
              </mc:Choice>
              <mc:Fallback>
                <p:oleObj name="Формула" r:id="rId16" imgW="74916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8" y="3212976"/>
                        <a:ext cx="1411987" cy="523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50691"/>
              </p:ext>
            </p:extLst>
          </p:nvPr>
        </p:nvGraphicFramePr>
        <p:xfrm>
          <a:off x="2352280" y="3284984"/>
          <a:ext cx="1303687" cy="4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634680" imgH="203040" progId="Equation.3">
                  <p:embed/>
                </p:oleObj>
              </mc:Choice>
              <mc:Fallback>
                <p:oleObj name="Формула" r:id="rId18" imgW="634680" imgH="203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280" y="3284984"/>
                        <a:ext cx="1303687" cy="412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Прямоугольник 24"/>
          <p:cNvSpPr/>
          <p:nvPr/>
        </p:nvSpPr>
        <p:spPr>
          <a:xfrm>
            <a:off x="3831792" y="3284984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314" y="3789040"/>
            <a:ext cx="6958956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/>
              <a:t>Обратная теорема неверна. Существуют ограниченные </a:t>
            </a:r>
          </a:p>
          <a:p>
            <a:r>
              <a:rPr lang="ru-RU" dirty="0"/>
              <a:t>последовательности, не имеющие предела.</a:t>
            </a:r>
          </a:p>
        </p:txBody>
      </p:sp>
      <p:grpSp>
        <p:nvGrpSpPr>
          <p:cNvPr id="26" name="Группа 25"/>
          <p:cNvGrpSpPr/>
          <p:nvPr/>
        </p:nvGrpSpPr>
        <p:grpSpPr>
          <a:xfrm>
            <a:off x="536966" y="4571426"/>
            <a:ext cx="7003547" cy="1803400"/>
            <a:chOff x="99563" y="925344"/>
            <a:chExt cx="7003547" cy="1803400"/>
          </a:xfrm>
        </p:grpSpPr>
        <p:graphicFrame>
          <p:nvGraphicFramePr>
            <p:cNvPr id="27" name="Объект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3358635"/>
                </p:ext>
              </p:extLst>
            </p:nvPr>
          </p:nvGraphicFramePr>
          <p:xfrm>
            <a:off x="99563" y="1007941"/>
            <a:ext cx="1481871" cy="538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0" imgW="838080" imgH="304560" progId="Equation.3">
                    <p:embed/>
                  </p:oleObj>
                </mc:Choice>
                <mc:Fallback>
                  <p:oleObj name="Формула" r:id="rId20" imgW="83808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563" y="1007941"/>
                          <a:ext cx="1481871" cy="5388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Прямая соединительная линия 27"/>
            <p:cNvCxnSpPr/>
            <p:nvPr/>
          </p:nvCxnSpPr>
          <p:spPr>
            <a:xfrm flipV="1">
              <a:off x="2410460" y="1829584"/>
              <a:ext cx="0" cy="6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Овал 28"/>
            <p:cNvSpPr/>
            <p:nvPr/>
          </p:nvSpPr>
          <p:spPr>
            <a:xfrm>
              <a:off x="2377916" y="2170190"/>
              <a:ext cx="65087" cy="650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0" name="Овал 29"/>
            <p:cNvSpPr/>
            <p:nvPr/>
          </p:nvSpPr>
          <p:spPr>
            <a:xfrm>
              <a:off x="2739866" y="1438900"/>
              <a:ext cx="65087" cy="650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1" name="Овал 30"/>
            <p:cNvSpPr/>
            <p:nvPr/>
          </p:nvSpPr>
          <p:spPr>
            <a:xfrm>
              <a:off x="3102752" y="2170189"/>
              <a:ext cx="65087" cy="650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3463766" y="1438899"/>
              <a:ext cx="65087" cy="650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3" name="Овал 32"/>
            <p:cNvSpPr/>
            <p:nvPr/>
          </p:nvSpPr>
          <p:spPr>
            <a:xfrm>
              <a:off x="3819366" y="2176016"/>
              <a:ext cx="65087" cy="650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4" name="Овал 33"/>
            <p:cNvSpPr/>
            <p:nvPr/>
          </p:nvSpPr>
          <p:spPr>
            <a:xfrm>
              <a:off x="4196690" y="1432034"/>
              <a:ext cx="65087" cy="650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5" name="Овал 34"/>
            <p:cNvSpPr/>
            <p:nvPr/>
          </p:nvSpPr>
          <p:spPr>
            <a:xfrm>
              <a:off x="4543266" y="2170190"/>
              <a:ext cx="65087" cy="650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6" name="Овал 35"/>
            <p:cNvSpPr/>
            <p:nvPr/>
          </p:nvSpPr>
          <p:spPr>
            <a:xfrm>
              <a:off x="4900211" y="1430733"/>
              <a:ext cx="65087" cy="650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pSp>
          <p:nvGrpSpPr>
            <p:cNvPr id="37" name="Группа 36"/>
            <p:cNvGrpSpPr/>
            <p:nvPr/>
          </p:nvGrpSpPr>
          <p:grpSpPr>
            <a:xfrm>
              <a:off x="1608560" y="925344"/>
              <a:ext cx="5494550" cy="1803400"/>
              <a:chOff x="1206771" y="2235277"/>
              <a:chExt cx="5494550" cy="180340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4756292" y="315784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  <a:endParaRPr lang="ru-RU" dirty="0"/>
              </a:p>
            </p:txBody>
          </p:sp>
          <p:grpSp>
            <p:nvGrpSpPr>
              <p:cNvPr id="41" name="Группа 40"/>
              <p:cNvGrpSpPr/>
              <p:nvPr/>
            </p:nvGrpSpPr>
            <p:grpSpPr>
              <a:xfrm>
                <a:off x="1206771" y="2235277"/>
                <a:ext cx="5494550" cy="1803400"/>
                <a:chOff x="1608560" y="927884"/>
                <a:chExt cx="5494550" cy="1803400"/>
              </a:xfrm>
            </p:grpSpPr>
            <p:cxnSp>
              <p:nvCxnSpPr>
                <p:cNvPr id="42" name="Прямая со стрелкой 41"/>
                <p:cNvCxnSpPr/>
                <p:nvPr/>
              </p:nvCxnSpPr>
              <p:spPr>
                <a:xfrm>
                  <a:off x="1763688" y="1835934"/>
                  <a:ext cx="5339422" cy="0"/>
                </a:xfrm>
                <a:prstGeom prst="straightConnector1">
                  <a:avLst/>
                </a:prstGeom>
                <a:ln w="28575">
                  <a:solidFill>
                    <a:schemeClr val="tx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Прямая со стрелкой 42"/>
                <p:cNvCxnSpPr/>
                <p:nvPr/>
              </p:nvCxnSpPr>
              <p:spPr>
                <a:xfrm flipV="1">
                  <a:off x="2048510" y="927884"/>
                  <a:ext cx="0" cy="18034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Прямая соединительная линия 43"/>
                <p:cNvCxnSpPr/>
                <p:nvPr/>
              </p:nvCxnSpPr>
              <p:spPr>
                <a:xfrm>
                  <a:off x="2410460" y="1772816"/>
                  <a:ext cx="0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Прямая соединительная линия 44"/>
                <p:cNvCxnSpPr/>
                <p:nvPr/>
              </p:nvCxnSpPr>
              <p:spPr>
                <a:xfrm>
                  <a:off x="2774950" y="1772816"/>
                  <a:ext cx="0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Прямая соединительная линия 45"/>
                <p:cNvCxnSpPr/>
                <p:nvPr/>
              </p:nvCxnSpPr>
              <p:spPr>
                <a:xfrm>
                  <a:off x="3135296" y="1776006"/>
                  <a:ext cx="0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Прямая соединительная линия 46"/>
                <p:cNvCxnSpPr/>
                <p:nvPr/>
              </p:nvCxnSpPr>
              <p:spPr>
                <a:xfrm>
                  <a:off x="3505267" y="1757576"/>
                  <a:ext cx="0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Прямая соединительная линия 47"/>
                <p:cNvCxnSpPr/>
                <p:nvPr/>
              </p:nvCxnSpPr>
              <p:spPr>
                <a:xfrm>
                  <a:off x="3859263" y="1776006"/>
                  <a:ext cx="0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Прямая соединительная линия 48"/>
                <p:cNvCxnSpPr/>
                <p:nvPr/>
              </p:nvCxnSpPr>
              <p:spPr>
                <a:xfrm>
                  <a:off x="4229234" y="1784009"/>
                  <a:ext cx="0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Прямая соединительная линия 49"/>
                <p:cNvCxnSpPr/>
                <p:nvPr/>
              </p:nvCxnSpPr>
              <p:spPr>
                <a:xfrm>
                  <a:off x="4579954" y="1784009"/>
                  <a:ext cx="0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Прямая соединительная линия 50"/>
                <p:cNvCxnSpPr/>
                <p:nvPr/>
              </p:nvCxnSpPr>
              <p:spPr>
                <a:xfrm>
                  <a:off x="4949925" y="1772816"/>
                  <a:ext cx="0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Прямая соединительная линия 51"/>
                <p:cNvCxnSpPr/>
                <p:nvPr/>
              </p:nvCxnSpPr>
              <p:spPr>
                <a:xfrm>
                  <a:off x="5310271" y="1760751"/>
                  <a:ext cx="0" cy="1440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>
                <a:xfrm>
                  <a:off x="1965927" y="1471444"/>
                  <a:ext cx="17716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/>
                <p:cNvCxnSpPr/>
                <p:nvPr/>
              </p:nvCxnSpPr>
              <p:spPr>
                <a:xfrm>
                  <a:off x="1973948" y="2188994"/>
                  <a:ext cx="17716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2627211" y="1856017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</a:t>
                  </a:r>
                  <a:endParaRPr lang="ru-RU" dirty="0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2254007" y="1848657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ru-RU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339857" y="1861699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4</a:t>
                  </a:r>
                  <a:endParaRPr lang="ru-RU" dirty="0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2999254" y="1860373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</a:t>
                  </a:r>
                  <a:endParaRPr lang="ru-RU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4072781" y="1860373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6</a:t>
                  </a:r>
                  <a:endParaRPr lang="ru-RU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695457" y="1861699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5</a:t>
                  </a:r>
                  <a:endParaRPr lang="ru-RU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412558" y="1861699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7</a:t>
                  </a:r>
                  <a:endParaRPr lang="ru-RU" dirty="0"/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1710120" y="1279912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ru-RU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4802654" y="1839228"/>
                  <a:ext cx="3129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8</a:t>
                  </a:r>
                  <a:endParaRPr lang="ru-RU" dirty="0"/>
                </a:p>
              </p:txBody>
            </p:sp>
            <p:sp>
              <p:nvSpPr>
                <p:cNvPr id="64" name="TextBox 63"/>
                <p:cNvSpPr txBox="1"/>
                <p:nvPr/>
              </p:nvSpPr>
              <p:spPr>
                <a:xfrm>
                  <a:off x="1608560" y="2001751"/>
                  <a:ext cx="4539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- 1</a:t>
                  </a:r>
                  <a:endParaRPr lang="ru-RU" dirty="0"/>
                </a:p>
              </p:txBody>
            </p:sp>
          </p:grpSp>
        </p:grpSp>
        <p:sp>
          <p:nvSpPr>
            <p:cNvPr id="38" name="Овал 37"/>
            <p:cNvSpPr/>
            <p:nvPr/>
          </p:nvSpPr>
          <p:spPr>
            <a:xfrm>
              <a:off x="5622766" y="1438900"/>
              <a:ext cx="65087" cy="650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9" name="Овал 38"/>
            <p:cNvSpPr/>
            <p:nvPr/>
          </p:nvSpPr>
          <p:spPr>
            <a:xfrm>
              <a:off x="5267166" y="2176015"/>
              <a:ext cx="65087" cy="6508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b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084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рямоугольник 45"/>
          <p:cNvSpPr/>
          <p:nvPr/>
        </p:nvSpPr>
        <p:spPr>
          <a:xfrm>
            <a:off x="7740352" y="4005064"/>
            <a:ext cx="1224136" cy="129614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Выноска со стрелкой вправо 10"/>
          <p:cNvSpPr/>
          <p:nvPr/>
        </p:nvSpPr>
        <p:spPr>
          <a:xfrm>
            <a:off x="251520" y="784075"/>
            <a:ext cx="3528392" cy="1944216"/>
          </a:xfrm>
          <a:prstGeom prst="rightArrow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16632"/>
            <a:ext cx="8641655" cy="864890"/>
          </a:xfrm>
        </p:spPr>
        <p:txBody>
          <a:bodyPr/>
          <a:lstStyle/>
          <a:p>
            <a:pPr algn="l"/>
            <a:r>
              <a:rPr lang="ru-RU" sz="2200" dirty="0"/>
              <a:t>Теорема 3 (Предельный переход в неравенстве).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4</a:t>
            </a:fld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398705"/>
              </p:ext>
            </p:extLst>
          </p:nvPr>
        </p:nvGraphicFramePr>
        <p:xfrm>
          <a:off x="581268" y="980728"/>
          <a:ext cx="1434448" cy="60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25480" imgH="342720" progId="Equation.3">
                  <p:embed/>
                </p:oleObj>
              </mc:Choice>
              <mc:Fallback>
                <p:oleObj name="Формула" r:id="rId2" imgW="825480" imgH="3427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268" y="980728"/>
                        <a:ext cx="1434448" cy="6013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7848584"/>
              </p:ext>
            </p:extLst>
          </p:nvPr>
        </p:nvGraphicFramePr>
        <p:xfrm>
          <a:off x="550209" y="1556792"/>
          <a:ext cx="14573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838080" imgH="342720" progId="Equation.3">
                  <p:embed/>
                </p:oleObj>
              </mc:Choice>
              <mc:Fallback>
                <p:oleObj name="Формула" r:id="rId4" imgW="838080" imgH="34272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209" y="1556792"/>
                        <a:ext cx="14573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208569"/>
              </p:ext>
            </p:extLst>
          </p:nvPr>
        </p:nvGraphicFramePr>
        <p:xfrm>
          <a:off x="380609" y="2060848"/>
          <a:ext cx="21859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257120" imgH="279360" progId="Equation.3">
                  <p:embed/>
                </p:oleObj>
              </mc:Choice>
              <mc:Fallback>
                <p:oleObj name="Формула" r:id="rId6" imgW="1257120" imgH="27936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09" y="2060848"/>
                        <a:ext cx="21859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16778"/>
              </p:ext>
            </p:extLst>
          </p:nvPr>
        </p:nvGraphicFramePr>
        <p:xfrm>
          <a:off x="4025395" y="1499708"/>
          <a:ext cx="1047450" cy="512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444240" imgH="215640" progId="Equation.3">
                  <p:embed/>
                </p:oleObj>
              </mc:Choice>
              <mc:Fallback>
                <p:oleObj name="Формула" r:id="rId8" imgW="444240" imgH="21564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395" y="1499708"/>
                        <a:ext cx="1047450" cy="512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13354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Свойства сходящихся последовательностей.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73661" y="2996952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►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298468"/>
              </p:ext>
            </p:extLst>
          </p:nvPr>
        </p:nvGraphicFramePr>
        <p:xfrm>
          <a:off x="627519" y="3456212"/>
          <a:ext cx="876231" cy="408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431613" imgH="203112" progId="Equation.3">
                  <p:embed/>
                </p:oleObj>
              </mc:Choice>
              <mc:Fallback>
                <p:oleObj name="Формула" r:id="rId10" imgW="431613" imgH="20311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19" y="3456212"/>
                        <a:ext cx="876231" cy="4089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288696"/>
              </p:ext>
            </p:extLst>
          </p:nvPr>
        </p:nvGraphicFramePr>
        <p:xfrm>
          <a:off x="1789391" y="3181618"/>
          <a:ext cx="1932154" cy="919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054080" imgH="507960" progId="Equation.3">
                  <p:embed/>
                </p:oleObj>
              </mc:Choice>
              <mc:Fallback>
                <p:oleObj name="Формула" r:id="rId12" imgW="1054080" imgH="5079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391" y="3181618"/>
                        <a:ext cx="1932154" cy="9196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Группа 34"/>
          <p:cNvGrpSpPr/>
          <p:nvPr/>
        </p:nvGrpSpPr>
        <p:grpSpPr>
          <a:xfrm>
            <a:off x="3912235" y="2365375"/>
            <a:ext cx="5231765" cy="1643063"/>
            <a:chOff x="3040697" y="2921252"/>
            <a:chExt cx="5231765" cy="1643063"/>
          </a:xfrm>
        </p:grpSpPr>
        <p:sp>
          <p:nvSpPr>
            <p:cNvPr id="21" name="Скругленный прямоугольник 20"/>
            <p:cNvSpPr/>
            <p:nvPr/>
          </p:nvSpPr>
          <p:spPr>
            <a:xfrm>
              <a:off x="5667242" y="3579405"/>
              <a:ext cx="1803400" cy="61339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Скругленный прямоугольник 21"/>
            <p:cNvSpPr/>
            <p:nvPr/>
          </p:nvSpPr>
          <p:spPr>
            <a:xfrm>
              <a:off x="3853179" y="3579405"/>
              <a:ext cx="1803400" cy="61339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3" name="Прямая со стрелкой 22"/>
            <p:cNvCxnSpPr/>
            <p:nvPr/>
          </p:nvCxnSpPr>
          <p:spPr>
            <a:xfrm>
              <a:off x="3040697" y="3608814"/>
              <a:ext cx="5231765" cy="0"/>
            </a:xfrm>
            <a:prstGeom prst="straightConnector1">
              <a:avLst/>
            </a:prstGeom>
            <a:ln w="28575">
              <a:solidFill>
                <a:schemeClr val="bg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Овал 23"/>
            <p:cNvSpPr/>
            <p:nvPr/>
          </p:nvSpPr>
          <p:spPr>
            <a:xfrm>
              <a:off x="6530703" y="3569831"/>
              <a:ext cx="76478" cy="764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4716641" y="3569831"/>
              <a:ext cx="76478" cy="7647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Двойные круглые скобки 25"/>
            <p:cNvSpPr/>
            <p:nvPr/>
          </p:nvSpPr>
          <p:spPr>
            <a:xfrm>
              <a:off x="5656580" y="3338195"/>
              <a:ext cx="1803400" cy="539750"/>
            </a:xfrm>
            <a:prstGeom prst="bracketPair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Двойные круглые скобки 26"/>
            <p:cNvSpPr/>
            <p:nvPr/>
          </p:nvSpPr>
          <p:spPr>
            <a:xfrm>
              <a:off x="3853180" y="3338195"/>
              <a:ext cx="1803400" cy="539750"/>
            </a:xfrm>
            <a:prstGeom prst="bracketPair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77080" y="36080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endParaRPr lang="ru-RU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86841" y="35849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a</a:t>
              </a:r>
              <a:endParaRPr lang="ru-RU" sz="28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0" name="Объект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4483614"/>
                </p:ext>
              </p:extLst>
            </p:nvPr>
          </p:nvGraphicFramePr>
          <p:xfrm>
            <a:off x="3571875" y="3916615"/>
            <a:ext cx="703262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14" imgW="419040" imgH="215640" progId="Equation.3">
                    <p:embed/>
                  </p:oleObj>
                </mc:Choice>
                <mc:Fallback>
                  <p:oleObj name="Формула" r:id="rId14" imgW="419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75" y="3916615"/>
                          <a:ext cx="703262" cy="3556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Объект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4076092"/>
                </p:ext>
              </p:extLst>
            </p:nvPr>
          </p:nvGraphicFramePr>
          <p:xfrm>
            <a:off x="5260975" y="3953127"/>
            <a:ext cx="793750" cy="61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16" imgW="583920" imgH="457200" progId="Equation.3">
                    <p:embed/>
                  </p:oleObj>
                </mc:Choice>
                <mc:Fallback>
                  <p:oleObj name="Формула" r:id="rId16" imgW="5839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0975" y="3953127"/>
                          <a:ext cx="793750" cy="611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Объект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30533212"/>
                </p:ext>
              </p:extLst>
            </p:nvPr>
          </p:nvGraphicFramePr>
          <p:xfrm>
            <a:off x="7088187" y="3883277"/>
            <a:ext cx="6731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18" imgW="431640" imgH="177480" progId="Equation.3">
                    <p:embed/>
                  </p:oleObj>
                </mc:Choice>
                <mc:Fallback>
                  <p:oleObj name="Формула" r:id="rId18" imgW="4316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8187" y="3883277"/>
                          <a:ext cx="673100" cy="273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Объект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5249212"/>
                </p:ext>
              </p:extLst>
            </p:nvPr>
          </p:nvGraphicFramePr>
          <p:xfrm>
            <a:off x="4225925" y="2921252"/>
            <a:ext cx="1133475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0" imgW="482400" imgH="279360" progId="Equation.3">
                    <p:embed/>
                  </p:oleObj>
                </mc:Choice>
                <mc:Fallback>
                  <p:oleObj name="Формула" r:id="rId20" imgW="4824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5925" y="2921252"/>
                          <a:ext cx="1133475" cy="649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Объект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2512678"/>
                </p:ext>
              </p:extLst>
            </p:nvPr>
          </p:nvGraphicFramePr>
          <p:xfrm>
            <a:off x="6026150" y="2921252"/>
            <a:ext cx="1162050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Формула" r:id="rId22" imgW="495000" imgH="279360" progId="Equation.3">
                    <p:embed/>
                  </p:oleObj>
                </mc:Choice>
                <mc:Fallback>
                  <p:oleObj name="Формула" r:id="rId22" imgW="4950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26150" y="2921252"/>
                          <a:ext cx="1162050" cy="649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529315"/>
              </p:ext>
            </p:extLst>
          </p:nvPr>
        </p:nvGraphicFramePr>
        <p:xfrm>
          <a:off x="35361" y="4149080"/>
          <a:ext cx="39782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2540000" imgH="279400" progId="Equation.3">
                  <p:embed/>
                </p:oleObj>
              </mc:Choice>
              <mc:Fallback>
                <p:oleObj name="Формула" r:id="rId24" imgW="2540000" imgH="279400" progId="Equation.3">
                  <p:embed/>
                  <p:pic>
                    <p:nvPicPr>
                      <p:cNvPr id="0" name="Объект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1" y="4149080"/>
                        <a:ext cx="39782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Объект 36"/>
              <p:cNvSpPr txBox="1"/>
              <p:nvPr/>
            </p:nvSpPr>
            <p:spPr bwMode="auto">
              <a:xfrm>
                <a:off x="-53510" y="4521949"/>
                <a:ext cx="4499992" cy="43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3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ru-RU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ru-RU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ru-RU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ru-RU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ru-RU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ru-RU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3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ru-RU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ru-RU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ru-RU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3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sz="2300" dirty="0"/>
              </a:p>
            </p:txBody>
          </p:sp>
        </mc:Choice>
        <mc:Fallback xmlns="">
          <p:sp>
            <p:nvSpPr>
              <p:cNvPr id="37" name="Объект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53510" y="4521949"/>
                <a:ext cx="4499992" cy="431800"/>
              </a:xfrm>
              <a:prstGeom prst="rect">
                <a:avLst/>
              </a:prstGeom>
              <a:blipFill>
                <a:blip r:embed="rId26"/>
                <a:stretch>
                  <a:fillRect b="-140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Объект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264307"/>
              </p:ext>
            </p:extLst>
          </p:nvPr>
        </p:nvGraphicFramePr>
        <p:xfrm>
          <a:off x="6085" y="5013176"/>
          <a:ext cx="33956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7" imgW="2070000" imgH="266400" progId="Equation.3">
                  <p:embed/>
                </p:oleObj>
              </mc:Choice>
              <mc:Fallback>
                <p:oleObj name="Формула" r:id="rId27" imgW="2070000" imgH="266400" progId="Equation.3">
                  <p:embed/>
                  <p:pic>
                    <p:nvPicPr>
                      <p:cNvPr id="0" name="Объект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5" y="5013176"/>
                        <a:ext cx="33956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Правая фигурная скобка 38"/>
          <p:cNvSpPr/>
          <p:nvPr/>
        </p:nvSpPr>
        <p:spPr>
          <a:xfrm>
            <a:off x="4013583" y="4005064"/>
            <a:ext cx="288032" cy="10081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0" name="Объект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56406"/>
              </p:ext>
            </p:extLst>
          </p:nvPr>
        </p:nvGraphicFramePr>
        <p:xfrm>
          <a:off x="4384404" y="4044776"/>
          <a:ext cx="301783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9" imgW="1955520" imgH="609480" progId="Equation.3">
                  <p:embed/>
                </p:oleObj>
              </mc:Choice>
              <mc:Fallback>
                <p:oleObj name="Формула" r:id="rId29" imgW="1955520" imgH="609480" progId="Equation.3">
                  <p:embed/>
                  <p:pic>
                    <p:nvPicPr>
                      <p:cNvPr id="0" name="Объект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404" y="4044776"/>
                        <a:ext cx="3017837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Объект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470145"/>
              </p:ext>
            </p:extLst>
          </p:nvPr>
        </p:nvGraphicFramePr>
        <p:xfrm>
          <a:off x="7429818" y="4296395"/>
          <a:ext cx="13128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1" imgW="850680" imgH="279360" progId="Equation.3">
                  <p:embed/>
                </p:oleObj>
              </mc:Choice>
              <mc:Fallback>
                <p:oleObj name="Формула" r:id="rId31" imgW="850680" imgH="279360" progId="Equation.3">
                  <p:embed/>
                  <p:pic>
                    <p:nvPicPr>
                      <p:cNvPr id="0" name="Объект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818" y="4296395"/>
                        <a:ext cx="13128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Объект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149517"/>
              </p:ext>
            </p:extLst>
          </p:nvPr>
        </p:nvGraphicFramePr>
        <p:xfrm>
          <a:off x="7763193" y="4809976"/>
          <a:ext cx="11366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3" imgW="736560" imgH="266400" progId="Equation.3">
                  <p:embed/>
                </p:oleObj>
              </mc:Choice>
              <mc:Fallback>
                <p:oleObj name="Формула" r:id="rId33" imgW="736560" imgH="266400" progId="Equation.3">
                  <p:embed/>
                  <p:pic>
                    <p:nvPicPr>
                      <p:cNvPr id="0" name="Объект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3193" y="4809976"/>
                        <a:ext cx="11366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Прямоугольник 43"/>
          <p:cNvSpPr/>
          <p:nvPr/>
        </p:nvSpPr>
        <p:spPr>
          <a:xfrm>
            <a:off x="5419469" y="5116542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◄</a:t>
            </a:r>
          </a:p>
        </p:txBody>
      </p:sp>
      <p:graphicFrame>
        <p:nvGraphicFramePr>
          <p:cNvPr id="45" name="Объект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22346"/>
              </p:ext>
            </p:extLst>
          </p:nvPr>
        </p:nvGraphicFramePr>
        <p:xfrm>
          <a:off x="4301616" y="5044827"/>
          <a:ext cx="899846" cy="441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444240" imgH="215640" progId="Equation.3">
                  <p:embed/>
                </p:oleObj>
              </mc:Choice>
              <mc:Fallback>
                <p:oleObj name="Формула" r:id="rId8" imgW="444240" imgH="21564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616" y="5044827"/>
                        <a:ext cx="899846" cy="441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3661" y="5589240"/>
                <a:ext cx="2587375" cy="52322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800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&lt; 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800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8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𝑏</m:t>
                    </m:r>
                  </m:oMath>
                </a14:m>
                <a:endParaRPr lang="ru-RU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61" y="5589240"/>
                <a:ext cx="2587375" cy="523220"/>
              </a:xfrm>
              <a:prstGeom prst="rect">
                <a:avLst/>
              </a:prstGeom>
              <a:blipFill rotWithShape="1"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5576" y="2528236"/>
                <a:ext cx="360040" cy="40011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b="1" i="0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528236"/>
                <a:ext cx="360040" cy="400110"/>
              </a:xfrm>
              <a:prstGeom prst="rect">
                <a:avLst/>
              </a:prstGeom>
              <a:blipFill rotWithShape="1"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301615" y="1988840"/>
                <a:ext cx="466794" cy="40011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/>
                          <a:ea typeface="Cambria Math"/>
                        </a:rPr>
                        <m:t>≥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615" y="1988840"/>
                <a:ext cx="466794" cy="400110"/>
              </a:xfrm>
              <a:prstGeom prst="rect">
                <a:avLst/>
              </a:prstGeom>
              <a:blipFill rotWithShape="1"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039042" y="5597316"/>
                <a:ext cx="2587375" cy="523220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800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i="1" baseline="-25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&gt; </a:t>
                </a:r>
                <a:r>
                  <a:rPr lang="en-US" sz="2800" i="1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800" i="1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800" i="1" dirty="0">
                    <a:latin typeface="Times New Roman" pitchFamily="18" charset="0"/>
                    <a:cs typeface="Times New Roman" pitchFamily="18" charset="0"/>
                  </a:rPr>
                  <a:t>=&gt;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𝑏</m:t>
                    </m:r>
                  </m:oMath>
                </a14:m>
                <a:endParaRPr lang="ru-RU" sz="28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042" y="5597316"/>
                <a:ext cx="2587375" cy="523220"/>
              </a:xfrm>
              <a:prstGeom prst="rect">
                <a:avLst/>
              </a:prstGeom>
              <a:blipFill rotWithShape="1"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03892"/>
              </p:ext>
            </p:extLst>
          </p:nvPr>
        </p:nvGraphicFramePr>
        <p:xfrm>
          <a:off x="6183299" y="5521709"/>
          <a:ext cx="1444151" cy="374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3" imgW="838080" imgH="215640" progId="Equation.3">
                  <p:embed/>
                </p:oleObj>
              </mc:Choice>
              <mc:Fallback>
                <p:oleObj name="Формула" r:id="rId43" imgW="838080" imgH="215640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3299" y="5521709"/>
                        <a:ext cx="1444151" cy="374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8" name="Объект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278104"/>
              </p:ext>
            </p:extLst>
          </p:nvPr>
        </p:nvGraphicFramePr>
        <p:xfrm>
          <a:off x="5958057" y="5889691"/>
          <a:ext cx="3209946" cy="554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5" imgW="1815312" imgH="317362" progId="Equation.3">
                  <p:embed/>
                </p:oleObj>
              </mc:Choice>
              <mc:Fallback>
                <p:oleObj name="Формула" r:id="rId45" imgW="1815312" imgH="317362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8057" y="5889691"/>
                        <a:ext cx="3209946" cy="55459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5B8E47BE-17F9-B91C-47DF-C6488C61A2EA}"/>
              </a:ext>
            </a:extLst>
          </p:cNvPr>
          <p:cNvSpPr txBox="1"/>
          <p:nvPr/>
        </p:nvSpPr>
        <p:spPr>
          <a:xfrm>
            <a:off x="586303" y="3014663"/>
            <a:ext cx="1732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 противного</a:t>
            </a:r>
          </a:p>
        </p:txBody>
      </p:sp>
    </p:spTree>
    <p:extLst>
      <p:ext uri="{BB962C8B-B14F-4D97-AF65-F5344CB8AC3E}">
        <p14:creationId xmlns:p14="http://schemas.microsoft.com/office/powerpoint/2010/main" val="1133472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37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8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9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0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1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5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5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5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1" grpId="0" animBg="1"/>
      <p:bldP spid="16" grpId="0"/>
      <p:bldP spid="37" grpId="0"/>
      <p:bldP spid="39" grpId="0" animBg="1"/>
      <p:bldP spid="44" grpId="0"/>
      <p:bldP spid="3" grpId="0" animBg="1"/>
      <p:bldP spid="3" grpId="1" animBg="1"/>
      <p:bldP spid="4" grpId="0" animBg="1"/>
      <p:bldP spid="43" grpId="0" animBg="1"/>
      <p:bldP spid="47" grpId="0" animBg="1"/>
      <p:bldP spid="47" grpId="1" animBg="1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Скругленный прямоугольник 30"/>
          <p:cNvSpPr/>
          <p:nvPr/>
        </p:nvSpPr>
        <p:spPr>
          <a:xfrm>
            <a:off x="3419872" y="5229200"/>
            <a:ext cx="1080120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2195736" y="5229200"/>
            <a:ext cx="432048" cy="432048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323528" y="5229200"/>
            <a:ext cx="1152128" cy="36004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Выноска со стрелкой вправо 12"/>
          <p:cNvSpPr/>
          <p:nvPr/>
        </p:nvSpPr>
        <p:spPr>
          <a:xfrm>
            <a:off x="611560" y="1052736"/>
            <a:ext cx="5256584" cy="2520280"/>
          </a:xfrm>
          <a:prstGeom prst="rightArrowCallout">
            <a:avLst>
              <a:gd name="adj1" fmla="val 24136"/>
              <a:gd name="adj2" fmla="val 25000"/>
              <a:gd name="adj3" fmla="val 25000"/>
              <a:gd name="adj4" fmla="val 6497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Теорема </a:t>
            </a:r>
            <a:r>
              <a:rPr lang="en-US" dirty="0"/>
              <a:t>4</a:t>
            </a:r>
            <a:r>
              <a:rPr lang="ru-RU" dirty="0"/>
              <a:t> (Принцип сжатой переменной). 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0"/>
          </p:nvPr>
        </p:nvSpPr>
        <p:spPr>
          <a:xfrm>
            <a:off x="113354" y="6381750"/>
            <a:ext cx="7812088" cy="476250"/>
          </a:xfrm>
        </p:spPr>
        <p:txBody>
          <a:bodyPr/>
          <a:lstStyle/>
          <a:p>
            <a:pPr>
              <a:defRPr/>
            </a:pPr>
            <a:r>
              <a:rPr lang="ru-RU" sz="1400" dirty="0"/>
              <a:t>Раздел 4. Введение в математический анализ. Свойства сходящихся последовательностей.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020305"/>
              </p:ext>
            </p:extLst>
          </p:nvPr>
        </p:nvGraphicFramePr>
        <p:xfrm>
          <a:off x="755576" y="1196752"/>
          <a:ext cx="2443305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68400" imgH="279400" progId="Equation.3">
                  <p:embed/>
                </p:oleObj>
              </mc:Choice>
              <mc:Fallback>
                <p:oleObj name="Формула" r:id="rId2" imgW="1168400" imgH="279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96752"/>
                        <a:ext cx="2443305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276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223193"/>
              </p:ext>
            </p:extLst>
          </p:nvPr>
        </p:nvGraphicFramePr>
        <p:xfrm>
          <a:off x="683568" y="1844824"/>
          <a:ext cx="34258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638000" imgH="279360" progId="Equation.3">
                  <p:embed/>
                </p:oleObj>
              </mc:Choice>
              <mc:Fallback>
                <p:oleObj name="Формула" r:id="rId4" imgW="1638000" imgH="279360" progId="Equation.3">
                  <p:embed/>
                  <p:pic>
                    <p:nvPicPr>
                      <p:cNvPr id="0" name="Объект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844824"/>
                        <a:ext cx="34258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120591"/>
              </p:ext>
            </p:extLst>
          </p:nvPr>
        </p:nvGraphicFramePr>
        <p:xfrm>
          <a:off x="683029" y="2462523"/>
          <a:ext cx="3180210" cy="66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625400" imgH="342720" progId="Equation.3">
                  <p:embed/>
                </p:oleObj>
              </mc:Choice>
              <mc:Fallback>
                <p:oleObj name="Формула" r:id="rId6" imgW="1625400" imgH="3427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029" y="2462523"/>
                        <a:ext cx="3180210" cy="6682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24466"/>
              </p:ext>
            </p:extLst>
          </p:nvPr>
        </p:nvGraphicFramePr>
        <p:xfrm>
          <a:off x="5981700" y="2000250"/>
          <a:ext cx="228441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965160" imgH="342720" progId="Equation.3">
                  <p:embed/>
                </p:oleObj>
              </mc:Choice>
              <mc:Fallback>
                <p:oleObj name="Формула" r:id="rId8" imgW="965160" imgH="3427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2000250"/>
                        <a:ext cx="2284413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/>
          <p:cNvSpPr/>
          <p:nvPr/>
        </p:nvSpPr>
        <p:spPr>
          <a:xfrm>
            <a:off x="223627" y="3717032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►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081371"/>
              </p:ext>
            </p:extLst>
          </p:nvPr>
        </p:nvGraphicFramePr>
        <p:xfrm>
          <a:off x="619335" y="3677103"/>
          <a:ext cx="898377" cy="449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380835" imgH="190417" progId="Equation.3">
                  <p:embed/>
                </p:oleObj>
              </mc:Choice>
              <mc:Fallback>
                <p:oleObj name="Формула" r:id="rId10" imgW="380835" imgH="19041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35" y="3677103"/>
                        <a:ext cx="898377" cy="449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093441"/>
              </p:ext>
            </p:extLst>
          </p:nvPr>
        </p:nvGraphicFramePr>
        <p:xfrm>
          <a:off x="1619672" y="3717032"/>
          <a:ext cx="1987059" cy="478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2" imgW="1117440" imgH="266400" progId="Equation.3">
                  <p:embed/>
                </p:oleObj>
              </mc:Choice>
              <mc:Fallback>
                <p:oleObj name="Формула" r:id="rId12" imgW="1117440" imgH="26640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717032"/>
                        <a:ext cx="1987059" cy="478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85330"/>
              </p:ext>
            </p:extLst>
          </p:nvPr>
        </p:nvGraphicFramePr>
        <p:xfrm>
          <a:off x="4139952" y="3621562"/>
          <a:ext cx="4342665" cy="4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4" imgW="2438280" imgH="279360" progId="Equation.3">
                  <p:embed/>
                </p:oleObj>
              </mc:Choice>
              <mc:Fallback>
                <p:oleObj name="Формула" r:id="rId14" imgW="2438280" imgH="2793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3621562"/>
                        <a:ext cx="4342665" cy="4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875925"/>
              </p:ext>
            </p:extLst>
          </p:nvPr>
        </p:nvGraphicFramePr>
        <p:xfrm>
          <a:off x="4129088" y="4149725"/>
          <a:ext cx="43640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2450880" imgH="279360" progId="Equation.3">
                  <p:embed/>
                </p:oleObj>
              </mc:Choice>
              <mc:Fallback>
                <p:oleObj name="Формула" r:id="rId16" imgW="2450880" imgH="279360" progId="Equation.3">
                  <p:embed/>
                  <p:pic>
                    <p:nvPicPr>
                      <p:cNvPr id="0" name="Объект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4149725"/>
                        <a:ext cx="43640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авая фигурная скобка 22"/>
          <p:cNvSpPr/>
          <p:nvPr/>
        </p:nvSpPr>
        <p:spPr>
          <a:xfrm>
            <a:off x="8388424" y="3717032"/>
            <a:ext cx="216024" cy="7920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763406"/>
              </p:ext>
            </p:extLst>
          </p:nvPr>
        </p:nvGraphicFramePr>
        <p:xfrm>
          <a:off x="430575" y="4528255"/>
          <a:ext cx="42418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8" imgW="2171520" imgH="266400" progId="Equation.3">
                  <p:embed/>
                </p:oleObj>
              </mc:Choice>
              <mc:Fallback>
                <p:oleObj name="Формула" r:id="rId18" imgW="2171520" imgH="266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75" y="4528255"/>
                        <a:ext cx="42418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059906"/>
              </p:ext>
            </p:extLst>
          </p:nvPr>
        </p:nvGraphicFramePr>
        <p:xfrm>
          <a:off x="339970" y="5176081"/>
          <a:ext cx="4232030" cy="538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0" imgW="2171520" imgH="279360" progId="Equation.3">
                  <p:embed/>
                </p:oleObj>
              </mc:Choice>
              <mc:Fallback>
                <p:oleObj name="Формула" r:id="rId20" imgW="2171520" imgH="279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70" y="5176081"/>
                        <a:ext cx="4232030" cy="5382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605667"/>
              </p:ext>
            </p:extLst>
          </p:nvPr>
        </p:nvGraphicFramePr>
        <p:xfrm>
          <a:off x="4788024" y="5157192"/>
          <a:ext cx="1439863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2" imgW="736560" imgH="266400" progId="Equation.3">
                  <p:embed/>
                </p:oleObj>
              </mc:Choice>
              <mc:Fallback>
                <p:oleObj name="Формула" r:id="rId22" imgW="736560" imgH="266400" progId="Equation.3">
                  <p:embed/>
                  <p:pic>
                    <p:nvPicPr>
                      <p:cNvPr id="0" name="Объект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157192"/>
                        <a:ext cx="1439863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896502"/>
              </p:ext>
            </p:extLst>
          </p:nvPr>
        </p:nvGraphicFramePr>
        <p:xfrm>
          <a:off x="251213" y="5661248"/>
          <a:ext cx="494982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4" imgW="2539800" imgH="304560" progId="Equation.3">
                  <p:embed/>
                </p:oleObj>
              </mc:Choice>
              <mc:Fallback>
                <p:oleObj name="Формула" r:id="rId24" imgW="2539800" imgH="304560" progId="Equation.3">
                  <p:embed/>
                  <p:pic>
                    <p:nvPicPr>
                      <p:cNvPr id="0" name="Объект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213" y="5661248"/>
                        <a:ext cx="494982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422555"/>
              </p:ext>
            </p:extLst>
          </p:nvPr>
        </p:nvGraphicFramePr>
        <p:xfrm>
          <a:off x="5549900" y="5600700"/>
          <a:ext cx="2284413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6" imgW="965160" imgH="342720" progId="Equation.3">
                  <p:embed/>
                </p:oleObj>
              </mc:Choice>
              <mc:Fallback>
                <p:oleObj name="Формула" r:id="rId26" imgW="965160" imgH="342720" progId="Equation.3">
                  <p:embed/>
                  <p:pic>
                    <p:nvPicPr>
                      <p:cNvPr id="0" name="Объект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5600700"/>
                        <a:ext cx="2284413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7974528" y="5733256"/>
            <a:ext cx="413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◄</a:t>
            </a:r>
          </a:p>
        </p:txBody>
      </p:sp>
    </p:spTree>
    <p:extLst>
      <p:ext uri="{BB962C8B-B14F-4D97-AF65-F5344CB8AC3E}">
        <p14:creationId xmlns:p14="http://schemas.microsoft.com/office/powerpoint/2010/main" val="643064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0" grpId="0" animBg="1"/>
      <p:bldP spid="29" grpId="0" animBg="1"/>
      <p:bldP spid="13" grpId="0" animBg="1"/>
      <p:bldP spid="16" grpId="0"/>
      <p:bldP spid="23" grpId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27DCAE-F857-F572-6FBE-9E054609C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88640"/>
            <a:ext cx="8089479" cy="6046043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CF0710-65C3-9C3B-1640-315BADA39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029625C-636E-4312-86E0-9E28EC9FC478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50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Шаблон слайдов лекций СПбГПУ">
  <a:themeElements>
    <a:clrScheme name="презентация1">
      <a:dk1>
        <a:srgbClr val="000000"/>
      </a:dk1>
      <a:lt1>
        <a:srgbClr val="000000"/>
      </a:lt1>
      <a:dk2>
        <a:srgbClr val="000000"/>
      </a:dk2>
      <a:lt2>
        <a:srgbClr val="000000"/>
      </a:lt2>
      <a:accent1>
        <a:srgbClr val="E3E1DD"/>
      </a:accent1>
      <a:accent2>
        <a:srgbClr val="FCF1E8"/>
      </a:accent2>
      <a:accent3>
        <a:srgbClr val="FFFFFF"/>
      </a:accent3>
      <a:accent4>
        <a:srgbClr val="E3E1DD"/>
      </a:accent4>
      <a:accent5>
        <a:srgbClr val="C8C4BC"/>
      </a:accent5>
      <a:accent6>
        <a:srgbClr val="FCF1E8"/>
      </a:accent6>
      <a:hlink>
        <a:srgbClr val="3C8C92"/>
      </a:hlink>
      <a:folHlink>
        <a:srgbClr val="FCF1E8"/>
      </a:folHlink>
    </a:clrScheme>
    <a:fontScheme name="презентация 1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слайдов лекций СПбГПУ</Template>
  <TotalTime>1293</TotalTime>
  <Words>178</Words>
  <Application>Microsoft Office PowerPoint</Application>
  <PresentationFormat>Экран (4:3)</PresentationFormat>
  <Paragraphs>50</Paragraphs>
  <Slides>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Cambria Math</vt:lpstr>
      <vt:lpstr>Times New Roman</vt:lpstr>
      <vt:lpstr>Verdana</vt:lpstr>
      <vt:lpstr>Шаблон слайдов лекций СПбГПУ</vt:lpstr>
      <vt:lpstr>Формула</vt:lpstr>
      <vt:lpstr>Раздел 4 Введение в математический анализ  Свойства сходящихся последовательностей</vt:lpstr>
      <vt:lpstr>Теорема 1. (О единственности предела). </vt:lpstr>
      <vt:lpstr>Теорема 2. (Ограниченность сходящейся последовательности).</vt:lpstr>
      <vt:lpstr>Теорема 3 (Предельный переход в неравенстве). </vt:lpstr>
      <vt:lpstr>Теорема 4 (Принцип сжатой переменной).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дисциплины</dc:title>
  <dc:creator>Marina</dc:creator>
  <cp:lastModifiedBy>Marina Lagunova</cp:lastModifiedBy>
  <cp:revision>116</cp:revision>
  <dcterms:created xsi:type="dcterms:W3CDTF">2012-06-17T07:41:50Z</dcterms:created>
  <dcterms:modified xsi:type="dcterms:W3CDTF">2024-11-06T18:19:40Z</dcterms:modified>
</cp:coreProperties>
</file>