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5440"/>
    <a:srgbClr val="336699"/>
    <a:srgbClr val="FCF5FF"/>
    <a:srgbClr val="003366"/>
    <a:srgbClr val="FCF5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7053" autoAdjust="0"/>
    <p:restoredTop sz="86441" autoAdjust="0"/>
  </p:normalViewPr>
  <p:slideViewPr>
    <p:cSldViewPr>
      <p:cViewPr varScale="1">
        <p:scale>
          <a:sx n="91" d="100"/>
          <a:sy n="91" d="100"/>
        </p:scale>
        <p:origin x="629" y="1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36B4F6C-BCC7-468E-A093-CD4D5FC1B9CF}" type="datetimeFigureOut">
              <a:rPr lang="ru-RU"/>
              <a:pPr>
                <a:defRPr/>
              </a:pPr>
              <a:t>11.11.2024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DF0C588-8DA3-4A60-9AA4-EE67CBAF74E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465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23AAAF3-BD1B-4908-BED4-F973D6B853A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0317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1268760"/>
            <a:ext cx="8424936" cy="2448272"/>
          </a:xfrm>
        </p:spPr>
        <p:txBody>
          <a:bodyPr/>
          <a:lstStyle>
            <a:lvl1pPr>
              <a:defRPr sz="3600" b="1">
                <a:solidFill>
                  <a:schemeClr val="accent1">
                    <a:lumMod val="2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8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536" y="3717032"/>
            <a:ext cx="8424936" cy="1921768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accent1">
                    <a:lumMod val="25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7868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825" y="4800600"/>
            <a:ext cx="864165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50825" y="332656"/>
            <a:ext cx="8641655" cy="43949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50825" y="5367338"/>
            <a:ext cx="864165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8B0F1-217F-4977-92DE-757AE36E36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135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825" y="188640"/>
            <a:ext cx="8641655" cy="936898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250825" y="1125538"/>
            <a:ext cx="3745111" cy="503976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139952" y="1125538"/>
            <a:ext cx="4752528" cy="503976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D556AF-612D-4E02-9CC8-605CF1CB734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900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825" y="260648"/>
            <a:ext cx="8641655" cy="864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250825" y="1125538"/>
            <a:ext cx="4244975" cy="50006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125538"/>
            <a:ext cx="4244280" cy="26606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24428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C0FF09-5302-4900-B5E9-3CD0CC42C50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343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0825" y="260649"/>
            <a:ext cx="8641655" cy="864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0825" y="1125538"/>
            <a:ext cx="8641655" cy="45132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9625C-636E-4312-86E0-9E28EC9FC47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425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9415" y="176734"/>
            <a:ext cx="8641655" cy="935509"/>
          </a:xfrm>
        </p:spPr>
        <p:txBody>
          <a:bodyPr/>
          <a:lstStyle>
            <a:lvl1pPr algn="ctr">
              <a:defRPr sz="24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0825" y="1125538"/>
            <a:ext cx="8641655" cy="50397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8D989B-B1FB-4A33-AB1D-28ACAE55823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33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9865" y="5301208"/>
            <a:ext cx="8641655" cy="827807"/>
          </a:xfrm>
        </p:spPr>
        <p:txBody>
          <a:bodyPr anchor="t"/>
          <a:lstStyle>
            <a:lvl1pPr algn="ctr">
              <a:defRPr sz="2400" b="1" cap="all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0824" y="548680"/>
            <a:ext cx="8641655" cy="446449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00FE5E-E9A9-4341-92CC-FD1ACB88CF8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57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0825" y="1125538"/>
            <a:ext cx="4249167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244280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2CA788-5926-4DCA-A513-209AD823C35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078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0825" y="1125538"/>
            <a:ext cx="4246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50825" y="1844824"/>
            <a:ext cx="4246563" cy="4281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125538"/>
            <a:ext cx="424745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844824"/>
            <a:ext cx="4247455" cy="4281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E2BF1-538C-4724-8200-6AA46B01C89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58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7C230-0695-411E-9456-B6815C24D22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857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B801B-1A5F-4985-AF8C-725458A3890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818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5620" y="332656"/>
            <a:ext cx="3214688" cy="7928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332656"/>
            <a:ext cx="5317430" cy="579350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50825" y="1268760"/>
            <a:ext cx="3169047" cy="483507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63EA5E-0E89-47BB-BDCC-BE5E93FACB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950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/>
            </a:gs>
            <a:gs pos="16000">
              <a:schemeClr val="accent3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Рисунок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50825" y="6381750"/>
            <a:ext cx="7993063" cy="47625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260350"/>
            <a:ext cx="864235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25538"/>
            <a:ext cx="8642350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1750"/>
            <a:ext cx="720725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 b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9B0E698B-CA31-4E33-A9B4-A296BC297CBC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>
          <a:xfrm>
            <a:off x="250825" y="-603250"/>
            <a:ext cx="8642350" cy="476250"/>
          </a:xfrm>
          <a:prstGeom prst="rect">
            <a:avLst/>
          </a:prstGeom>
          <a:ln/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ru-RU" sz="11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МОЛЕКУЛЯРНАЯ ФИЗИКА И ТЕРМОДИНАМИКА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bg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8.wmf"/><Relationship Id="rId18" Type="http://schemas.openxmlformats.org/officeDocument/2006/relationships/oleObject" Target="../embeddings/oleObject9.bin"/><Relationship Id="rId3" Type="http://schemas.openxmlformats.org/officeDocument/2006/relationships/image" Target="../media/image3.wmf"/><Relationship Id="rId21" Type="http://schemas.openxmlformats.org/officeDocument/2006/relationships/image" Target="../media/image13.png"/><Relationship Id="rId7" Type="http://schemas.openxmlformats.org/officeDocument/2006/relationships/image" Target="../media/image5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10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5" Type="http://schemas.openxmlformats.org/officeDocument/2006/relationships/image" Target="../media/image9.wmf"/><Relationship Id="rId23" Type="http://schemas.openxmlformats.org/officeDocument/2006/relationships/image" Target="../media/image15.png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11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7.bin"/><Relationship Id="rId22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20.wmf"/><Relationship Id="rId18" Type="http://schemas.openxmlformats.org/officeDocument/2006/relationships/oleObject" Target="../embeddings/oleObject17.bin"/><Relationship Id="rId3" Type="http://schemas.openxmlformats.org/officeDocument/2006/relationships/image" Target="../media/image16.wmf"/><Relationship Id="rId21" Type="http://schemas.openxmlformats.org/officeDocument/2006/relationships/image" Target="../media/image24.wmf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22.wmf"/><Relationship Id="rId2" Type="http://schemas.openxmlformats.org/officeDocument/2006/relationships/oleObject" Target="../embeddings/oleObject10.bin"/><Relationship Id="rId16" Type="http://schemas.openxmlformats.org/officeDocument/2006/relationships/oleObject" Target="../embeddings/oleObject16.bin"/><Relationship Id="rId20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9.wmf"/><Relationship Id="rId5" Type="http://schemas.openxmlformats.org/officeDocument/2006/relationships/image" Target="../media/image17.wmf"/><Relationship Id="rId15" Type="http://schemas.openxmlformats.org/officeDocument/2006/relationships/image" Target="../media/image21.wmf"/><Relationship Id="rId23" Type="http://schemas.openxmlformats.org/officeDocument/2006/relationships/image" Target="../media/image25.wmf"/><Relationship Id="rId10" Type="http://schemas.openxmlformats.org/officeDocument/2006/relationships/oleObject" Target="../embeddings/oleObject13.bin"/><Relationship Id="rId19" Type="http://schemas.openxmlformats.org/officeDocument/2006/relationships/image" Target="../media/image23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15.bin"/><Relationship Id="rId22" Type="http://schemas.openxmlformats.org/officeDocument/2006/relationships/oleObject" Target="../embeddings/oleObject19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31.wmf"/><Relationship Id="rId18" Type="http://schemas.openxmlformats.org/officeDocument/2006/relationships/oleObject" Target="../embeddings/oleObject27.bin"/><Relationship Id="rId3" Type="http://schemas.openxmlformats.org/officeDocument/2006/relationships/image" Target="../media/image26.wmf"/><Relationship Id="rId21" Type="http://schemas.openxmlformats.org/officeDocument/2006/relationships/image" Target="../media/image34.wmf"/><Relationship Id="rId7" Type="http://schemas.openxmlformats.org/officeDocument/2006/relationships/image" Target="../media/image28.wmf"/><Relationship Id="rId12" Type="http://schemas.openxmlformats.org/officeDocument/2006/relationships/oleObject" Target="../embeddings/oleObject25.bin"/><Relationship Id="rId17" Type="http://schemas.openxmlformats.org/officeDocument/2006/relationships/image" Target="../media/image32.wmf"/><Relationship Id="rId25" Type="http://schemas.openxmlformats.org/officeDocument/2006/relationships/image" Target="../media/image36.wmf"/><Relationship Id="rId2" Type="http://schemas.openxmlformats.org/officeDocument/2006/relationships/oleObject" Target="../embeddings/oleObject20.bin"/><Relationship Id="rId16" Type="http://schemas.openxmlformats.org/officeDocument/2006/relationships/oleObject" Target="../embeddings/oleObject26.bin"/><Relationship Id="rId20" Type="http://schemas.openxmlformats.org/officeDocument/2006/relationships/oleObject" Target="../embeddings/oleObject2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30.wmf"/><Relationship Id="rId24" Type="http://schemas.openxmlformats.org/officeDocument/2006/relationships/oleObject" Target="../embeddings/oleObject30.bin"/><Relationship Id="rId5" Type="http://schemas.openxmlformats.org/officeDocument/2006/relationships/image" Target="../media/image27.wmf"/><Relationship Id="rId15" Type="http://schemas.openxmlformats.org/officeDocument/2006/relationships/image" Target="../media/image4.wmf"/><Relationship Id="rId23" Type="http://schemas.openxmlformats.org/officeDocument/2006/relationships/image" Target="../media/image35.wmf"/><Relationship Id="rId10" Type="http://schemas.openxmlformats.org/officeDocument/2006/relationships/oleObject" Target="../embeddings/oleObject24.bin"/><Relationship Id="rId19" Type="http://schemas.openxmlformats.org/officeDocument/2006/relationships/image" Target="../media/image33.w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9.wmf"/><Relationship Id="rId14" Type="http://schemas.openxmlformats.org/officeDocument/2006/relationships/oleObject" Target="../embeddings/oleObject2.bin"/><Relationship Id="rId22" Type="http://schemas.openxmlformats.org/officeDocument/2006/relationships/oleObject" Target="../embeddings/oleObject29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42.wmf"/><Relationship Id="rId18" Type="http://schemas.openxmlformats.org/officeDocument/2006/relationships/oleObject" Target="../embeddings/oleObject39.bin"/><Relationship Id="rId3" Type="http://schemas.openxmlformats.org/officeDocument/2006/relationships/image" Target="../media/image37.wmf"/><Relationship Id="rId21" Type="http://schemas.openxmlformats.org/officeDocument/2006/relationships/image" Target="../media/image46.wmf"/><Relationship Id="rId7" Type="http://schemas.openxmlformats.org/officeDocument/2006/relationships/image" Target="../media/image39.wmf"/><Relationship Id="rId12" Type="http://schemas.openxmlformats.org/officeDocument/2006/relationships/oleObject" Target="../embeddings/oleObject36.bin"/><Relationship Id="rId17" Type="http://schemas.openxmlformats.org/officeDocument/2006/relationships/image" Target="../media/image44.wmf"/><Relationship Id="rId2" Type="http://schemas.openxmlformats.org/officeDocument/2006/relationships/oleObject" Target="../embeddings/oleObject31.bin"/><Relationship Id="rId16" Type="http://schemas.openxmlformats.org/officeDocument/2006/relationships/oleObject" Target="../embeddings/oleObject38.bin"/><Relationship Id="rId20" Type="http://schemas.openxmlformats.org/officeDocument/2006/relationships/oleObject" Target="../embeddings/oleObject4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41.wmf"/><Relationship Id="rId5" Type="http://schemas.openxmlformats.org/officeDocument/2006/relationships/image" Target="../media/image38.wmf"/><Relationship Id="rId15" Type="http://schemas.openxmlformats.org/officeDocument/2006/relationships/image" Target="../media/image43.wmf"/><Relationship Id="rId10" Type="http://schemas.openxmlformats.org/officeDocument/2006/relationships/oleObject" Target="../embeddings/oleObject35.bin"/><Relationship Id="rId19" Type="http://schemas.openxmlformats.org/officeDocument/2006/relationships/image" Target="../media/image45.w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40.wmf"/><Relationship Id="rId14" Type="http://schemas.openxmlformats.org/officeDocument/2006/relationships/oleObject" Target="../embeddings/oleObject3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49.png"/><Relationship Id="rId3" Type="http://schemas.openxmlformats.org/officeDocument/2006/relationships/image" Target="../media/image47.wmf"/><Relationship Id="rId7" Type="http://schemas.openxmlformats.org/officeDocument/2006/relationships/image" Target="../media/image49.wmf"/><Relationship Id="rId12" Type="http://schemas.openxmlformats.org/officeDocument/2006/relationships/image" Target="../media/image48.png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51.wmf"/><Relationship Id="rId5" Type="http://schemas.openxmlformats.org/officeDocument/2006/relationships/image" Target="../media/image48.wmf"/><Relationship Id="rId15" Type="http://schemas.openxmlformats.org/officeDocument/2006/relationships/image" Target="../media/image51.png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42.bin"/><Relationship Id="rId9" Type="http://schemas.openxmlformats.org/officeDocument/2006/relationships/image" Target="../media/image50.wmf"/><Relationship Id="rId14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13" Type="http://schemas.openxmlformats.org/officeDocument/2006/relationships/image" Target="../media/image57.wmf"/><Relationship Id="rId18" Type="http://schemas.openxmlformats.org/officeDocument/2006/relationships/image" Target="../media/image59.png"/><Relationship Id="rId3" Type="http://schemas.openxmlformats.org/officeDocument/2006/relationships/image" Target="../media/image52.wmf"/><Relationship Id="rId21" Type="http://schemas.openxmlformats.org/officeDocument/2006/relationships/image" Target="../media/image62.png"/><Relationship Id="rId7" Type="http://schemas.openxmlformats.org/officeDocument/2006/relationships/image" Target="../media/image54.wmf"/><Relationship Id="rId12" Type="http://schemas.openxmlformats.org/officeDocument/2006/relationships/oleObject" Target="../embeddings/oleObject51.bin"/><Relationship Id="rId17" Type="http://schemas.openxmlformats.org/officeDocument/2006/relationships/image" Target="../media/image51.wmf"/><Relationship Id="rId2" Type="http://schemas.openxmlformats.org/officeDocument/2006/relationships/oleObject" Target="../embeddings/oleObject46.bin"/><Relationship Id="rId16" Type="http://schemas.openxmlformats.org/officeDocument/2006/relationships/oleObject" Target="../embeddings/oleObject45.bin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8.bin"/><Relationship Id="rId11" Type="http://schemas.openxmlformats.org/officeDocument/2006/relationships/image" Target="../media/image56.wmf"/><Relationship Id="rId5" Type="http://schemas.openxmlformats.org/officeDocument/2006/relationships/image" Target="../media/image53.wmf"/><Relationship Id="rId15" Type="http://schemas.openxmlformats.org/officeDocument/2006/relationships/image" Target="../media/image58.wmf"/><Relationship Id="rId10" Type="http://schemas.openxmlformats.org/officeDocument/2006/relationships/oleObject" Target="../embeddings/oleObject50.bin"/><Relationship Id="rId19" Type="http://schemas.openxmlformats.org/officeDocument/2006/relationships/image" Target="../media/image60.png"/><Relationship Id="rId4" Type="http://schemas.openxmlformats.org/officeDocument/2006/relationships/oleObject" Target="../embeddings/oleObject47.bin"/><Relationship Id="rId9" Type="http://schemas.openxmlformats.org/officeDocument/2006/relationships/image" Target="../media/image55.wmf"/><Relationship Id="rId14" Type="http://schemas.openxmlformats.org/officeDocument/2006/relationships/oleObject" Target="../embeddings/oleObject5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8425184" cy="3023642"/>
          </a:xfrm>
        </p:spPr>
        <p:txBody>
          <a:bodyPr/>
          <a:lstStyle/>
          <a:p>
            <a:pPr>
              <a:defRPr/>
            </a:pPr>
            <a:r>
              <a:rPr lang="ru-RU" sz="2000" dirty="0"/>
              <a:t>Раздел 4</a:t>
            </a:r>
            <a:br>
              <a:rPr lang="ru-RU" sz="2000" dirty="0"/>
            </a:br>
            <a:r>
              <a:rPr lang="ru-RU" sz="2000" dirty="0"/>
              <a:t>Введение в математический анализ</a:t>
            </a:r>
            <a:br>
              <a:rPr lang="ru-RU" sz="2000" dirty="0"/>
            </a:br>
            <a:r>
              <a:rPr lang="ru-RU" i="1" dirty="0"/>
              <a:t>Бесконечно малые и бесконечно большие числовые последовательности и их свойства</a:t>
            </a: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467544" y="3545632"/>
            <a:ext cx="8568952" cy="2907704"/>
          </a:xfrm>
        </p:spPr>
        <p:txBody>
          <a:bodyPr/>
          <a:lstStyle/>
          <a:p>
            <a:pPr marL="342900" indent="-342900" algn="l">
              <a:buFont typeface="Arial" pitchFamily="34" charset="0"/>
              <a:buChar char="•"/>
              <a:defRPr/>
            </a:pPr>
            <a:r>
              <a:rPr lang="ru-RU" sz="2000" dirty="0"/>
              <a:t>Понятие бесконечно малой числовой последовательности</a:t>
            </a:r>
          </a:p>
          <a:p>
            <a:pPr marL="342900" indent="-342900" algn="l">
              <a:buFont typeface="Arial" pitchFamily="34" charset="0"/>
              <a:buChar char="•"/>
              <a:defRPr/>
            </a:pPr>
            <a:r>
              <a:rPr lang="ru-RU" sz="2000" dirty="0"/>
              <a:t>Необходимое и достаточное условие существования предела</a:t>
            </a:r>
          </a:p>
          <a:p>
            <a:pPr marL="342900" indent="-342900" algn="l">
              <a:buFont typeface="Arial" pitchFamily="34" charset="0"/>
              <a:buChar char="•"/>
              <a:defRPr/>
            </a:pPr>
            <a:r>
              <a:rPr lang="ru-RU" sz="2000" dirty="0"/>
              <a:t>Свойства бесконечно малых числовых последовательностей</a:t>
            </a:r>
          </a:p>
          <a:p>
            <a:pPr marL="342900" indent="-342900" algn="l">
              <a:buFont typeface="Arial" pitchFamily="34" charset="0"/>
              <a:buChar char="•"/>
              <a:defRPr/>
            </a:pPr>
            <a:r>
              <a:rPr lang="ru-RU" sz="2000" dirty="0"/>
              <a:t>Бесконечно большие числовые последовательности и их связь с бесконечно малыми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Выноска со стрелкой вниз 25"/>
          <p:cNvSpPr/>
          <p:nvPr/>
        </p:nvSpPr>
        <p:spPr>
          <a:xfrm>
            <a:off x="6228602" y="4488776"/>
            <a:ext cx="792088" cy="720080"/>
          </a:xfrm>
          <a:prstGeom prst="downArrow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604001" y="3402140"/>
            <a:ext cx="6984776" cy="8415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ru-RU" dirty="0"/>
              <a:t>Определение 1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9625C-636E-4312-86E0-9E28EC9FC478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95536" y="980728"/>
            <a:ext cx="7401706" cy="95410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Числовая последовательность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l-GR" sz="2800" dirty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называется </a:t>
            </a:r>
          </a:p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бесконечно малой, если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868332"/>
              </p:ext>
            </p:extLst>
          </p:nvPr>
        </p:nvGraphicFramePr>
        <p:xfrm>
          <a:off x="4427984" y="1457781"/>
          <a:ext cx="1495425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901440" imgH="342720" progId="Equation.3">
                  <p:embed/>
                </p:oleObj>
              </mc:Choice>
              <mc:Fallback>
                <p:oleObj name="Формула" r:id="rId2" imgW="901440" imgH="34272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1457781"/>
                        <a:ext cx="1495425" cy="5667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Нижний колонтитул 3"/>
          <p:cNvSpPr>
            <a:spLocks noGrp="1"/>
          </p:cNvSpPr>
          <p:nvPr>
            <p:ph type="ftr" sz="quarter" idx="10"/>
          </p:nvPr>
        </p:nvSpPr>
        <p:spPr>
          <a:xfrm>
            <a:off x="113354" y="6381750"/>
            <a:ext cx="7812088" cy="476250"/>
          </a:xfrm>
        </p:spPr>
        <p:txBody>
          <a:bodyPr/>
          <a:lstStyle/>
          <a:p>
            <a:pPr>
              <a:defRPr/>
            </a:pPr>
            <a:r>
              <a:rPr lang="ru-RU" sz="1400" dirty="0"/>
              <a:t>Раздел 4. Введение в математический анализ. Бесконечно малые и бесконечно большие числовые последовательности и их свойства.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4379221"/>
              </p:ext>
            </p:extLst>
          </p:nvPr>
        </p:nvGraphicFramePr>
        <p:xfrm>
          <a:off x="301510" y="2101623"/>
          <a:ext cx="1456162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863225" imgH="342751" progId="Equation.3">
                  <p:embed/>
                </p:oleObj>
              </mc:Choice>
              <mc:Fallback>
                <p:oleObj name="Формула" r:id="rId4" imgW="863225" imgH="34275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510" y="2101623"/>
                        <a:ext cx="1456162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1432363"/>
              </p:ext>
            </p:extLst>
          </p:nvPr>
        </p:nvGraphicFramePr>
        <p:xfrm>
          <a:off x="1773167" y="1937398"/>
          <a:ext cx="4669064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3022600" imgH="419100" progId="Equation.3">
                  <p:embed/>
                </p:oleObj>
              </mc:Choice>
              <mc:Fallback>
                <p:oleObj name="Формула" r:id="rId6" imgW="3022600" imgH="419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3167" y="1937398"/>
                        <a:ext cx="4669064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65348" y="2677085"/>
            <a:ext cx="76209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+mj-lt"/>
              </a:rPr>
              <a:t>Теорема 1. (Необходимое и достаточное условие </a:t>
            </a:r>
          </a:p>
          <a:p>
            <a:r>
              <a:rPr lang="ru-RU" sz="2000" b="1" dirty="0">
                <a:latin typeface="+mj-lt"/>
              </a:rPr>
              <a:t>существования предела)</a:t>
            </a: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0593252"/>
              </p:ext>
            </p:extLst>
          </p:nvPr>
        </p:nvGraphicFramePr>
        <p:xfrm>
          <a:off x="755576" y="3421416"/>
          <a:ext cx="1760196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837836" imgH="342751" progId="Equation.3">
                  <p:embed/>
                </p:oleObj>
              </mc:Choice>
              <mc:Fallback>
                <p:oleObj name="Формула" r:id="rId8" imgW="837836" imgH="34275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421416"/>
                        <a:ext cx="1760196" cy="7200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0964009"/>
              </p:ext>
            </p:extLst>
          </p:nvPr>
        </p:nvGraphicFramePr>
        <p:xfrm>
          <a:off x="2529822" y="3577309"/>
          <a:ext cx="519724" cy="352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0" imgW="266353" imgH="177569" progId="Equation.3">
                  <p:embed/>
                </p:oleObj>
              </mc:Choice>
              <mc:Fallback>
                <p:oleObj name="Формула" r:id="rId10" imgW="266353" imgH="17756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9822" y="3577309"/>
                        <a:ext cx="519724" cy="3526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9990534"/>
              </p:ext>
            </p:extLst>
          </p:nvPr>
        </p:nvGraphicFramePr>
        <p:xfrm>
          <a:off x="3039067" y="3453722"/>
          <a:ext cx="1851328" cy="553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2" imgW="927100" imgH="279400" progId="Equation.3">
                  <p:embed/>
                </p:oleObj>
              </mc:Choice>
              <mc:Fallback>
                <p:oleObj name="Формула" r:id="rId12" imgW="927100" imgH="2794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9067" y="3453722"/>
                        <a:ext cx="1851328" cy="5534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745065"/>
              </p:ext>
            </p:extLst>
          </p:nvPr>
        </p:nvGraphicFramePr>
        <p:xfrm>
          <a:off x="5605974" y="3504921"/>
          <a:ext cx="1495425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4" imgW="901440" imgH="342720" progId="Equation.3">
                  <p:embed/>
                </p:oleObj>
              </mc:Choice>
              <mc:Fallback>
                <p:oleObj name="Формула" r:id="rId14" imgW="901440" imgH="342720" progId="Equation.3">
                  <p:embed/>
                  <p:pic>
                    <p:nvPicPr>
                      <p:cNvPr id="0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5974" y="3504921"/>
                        <a:ext cx="1495425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2933329"/>
              </p:ext>
            </p:extLst>
          </p:nvPr>
        </p:nvGraphicFramePr>
        <p:xfrm>
          <a:off x="760352" y="4278575"/>
          <a:ext cx="6853987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6" imgW="4038600" imgH="469900" progId="Equation.3">
                  <p:embed/>
                </p:oleObj>
              </mc:Choice>
              <mc:Fallback>
                <p:oleObj name="Формула" r:id="rId16" imgW="4038600" imgH="4699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352" y="4278575"/>
                        <a:ext cx="6853987" cy="792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8969648"/>
              </p:ext>
            </p:extLst>
          </p:nvPr>
        </p:nvGraphicFramePr>
        <p:xfrm>
          <a:off x="6496536" y="5086437"/>
          <a:ext cx="4064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8" imgW="241200" imgH="279360" progId="Equation.3">
                  <p:embed/>
                </p:oleObj>
              </mc:Choice>
              <mc:Fallback>
                <p:oleObj name="Формула" r:id="rId18" imgW="241200" imgH="279360" progId="Equation.3">
                  <p:embed/>
                  <p:pic>
                    <p:nvPicPr>
                      <p:cNvPr id="0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6536" y="5086437"/>
                        <a:ext cx="406400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F753919-24EC-7D08-FAC2-E8CB0B1E855B}"/>
                  </a:ext>
                </a:extLst>
              </p:cNvPr>
              <p:cNvSpPr txBox="1"/>
              <p:nvPr/>
            </p:nvSpPr>
            <p:spPr>
              <a:xfrm>
                <a:off x="181124" y="4442598"/>
                <a:ext cx="447238" cy="369332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F753919-24EC-7D08-FAC2-E8CB0B1E8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24" y="4442598"/>
                <a:ext cx="447238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9BE6CAF-4B50-3FA5-E847-A93EE7BC4E3A}"/>
                  </a:ext>
                </a:extLst>
              </p:cNvPr>
              <p:cNvSpPr txBox="1"/>
              <p:nvPr/>
            </p:nvSpPr>
            <p:spPr>
              <a:xfrm flipV="1">
                <a:off x="156763" y="5540295"/>
                <a:ext cx="447238" cy="369332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9BE6CAF-4B50-3FA5-E847-A93EE7BC4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V="1">
                <a:off x="156763" y="5540295"/>
                <a:ext cx="447238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Объект 24">
                <a:extLst>
                  <a:ext uri="{FF2B5EF4-FFF2-40B4-BE49-F238E27FC236}">
                    <a16:creationId xmlns:a16="http://schemas.microsoft.com/office/drawing/2014/main" id="{E817A836-FD13-3E03-B3EF-AAAE0C2F8CD1}"/>
                  </a:ext>
                </a:extLst>
              </p:cNvPr>
              <p:cNvSpPr txBox="1"/>
              <p:nvPr/>
            </p:nvSpPr>
            <p:spPr bwMode="auto">
              <a:xfrm>
                <a:off x="655707" y="5447971"/>
                <a:ext cx="1860065" cy="5667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ru-RU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func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25" name="Объект 24">
                <a:extLst>
                  <a:ext uri="{FF2B5EF4-FFF2-40B4-BE49-F238E27FC236}">
                    <a16:creationId xmlns:a16="http://schemas.microsoft.com/office/drawing/2014/main" id="{E817A836-FD13-3E03-B3EF-AAAE0C2F8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5707" y="5447971"/>
                <a:ext cx="1860065" cy="566737"/>
              </a:xfrm>
              <a:prstGeom prst="rect">
                <a:avLst/>
              </a:prstGeom>
              <a:blipFill>
                <a:blip r:embed="rId22"/>
                <a:stretch>
                  <a:fillRect b="-21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Объект 27">
                <a:extLst>
                  <a:ext uri="{FF2B5EF4-FFF2-40B4-BE49-F238E27FC236}">
                    <a16:creationId xmlns:a16="http://schemas.microsoft.com/office/drawing/2014/main" id="{85D8C040-838B-C227-B72F-52CDF903F3D5}"/>
                  </a:ext>
                </a:extLst>
              </p:cNvPr>
              <p:cNvSpPr txBox="1"/>
              <p:nvPr/>
            </p:nvSpPr>
            <p:spPr bwMode="auto">
              <a:xfrm>
                <a:off x="3658476" y="5868670"/>
                <a:ext cx="4529866" cy="55403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sSub>
                        <m:sSubPr>
                          <m:ctrlPr>
                            <a:rPr lang="ru-RU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28" name="Объект 27">
                <a:extLst>
                  <a:ext uri="{FF2B5EF4-FFF2-40B4-BE49-F238E27FC236}">
                    <a16:creationId xmlns:a16="http://schemas.microsoft.com/office/drawing/2014/main" id="{85D8C040-838B-C227-B72F-52CDF903F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58476" y="5868670"/>
                <a:ext cx="4529866" cy="55403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9" name="Объект 28">
            <a:extLst>
              <a:ext uri="{FF2B5EF4-FFF2-40B4-BE49-F238E27FC236}">
                <a16:creationId xmlns:a16="http://schemas.microsoft.com/office/drawing/2014/main" id="{BB57BC5E-89A6-8DE8-1143-F5AA72F323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8198231"/>
              </p:ext>
            </p:extLst>
          </p:nvPr>
        </p:nvGraphicFramePr>
        <p:xfrm>
          <a:off x="2245960" y="5285025"/>
          <a:ext cx="4669064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3022600" imgH="419100" progId="Equation.3">
                  <p:embed/>
                </p:oleObj>
              </mc:Choice>
              <mc:Fallback>
                <p:oleObj name="Формула" r:id="rId6" imgW="3022600" imgH="419100" progId="Equation.3">
                  <p:embed/>
                  <p:pic>
                    <p:nvPicPr>
                      <p:cNvPr id="13" name="Объект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5960" y="5285025"/>
                        <a:ext cx="4669064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23666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2" grpId="0" animBg="1"/>
      <p:bldP spid="6" grpId="0" animBg="1"/>
      <p:bldP spid="14" grpId="0"/>
      <p:bldP spid="3" grpId="0" animBg="1"/>
      <p:bldP spid="4" grpId="0" animBg="1"/>
      <p:bldP spid="25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Скругленный прямоугольник 23"/>
          <p:cNvSpPr/>
          <p:nvPr/>
        </p:nvSpPr>
        <p:spPr>
          <a:xfrm>
            <a:off x="5652120" y="3181618"/>
            <a:ext cx="1152128" cy="168754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Выноска со стрелкой вправо 10"/>
          <p:cNvSpPr/>
          <p:nvPr/>
        </p:nvSpPr>
        <p:spPr>
          <a:xfrm>
            <a:off x="107504" y="1832630"/>
            <a:ext cx="5040560" cy="936104"/>
          </a:xfrm>
          <a:prstGeom prst="rightArrowCallout">
            <a:avLst>
              <a:gd name="adj1" fmla="val 21641"/>
              <a:gd name="adj2" fmla="val 25000"/>
              <a:gd name="adj3" fmla="val 25000"/>
              <a:gd name="adj4" fmla="val 91089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116632"/>
            <a:ext cx="8641655" cy="864890"/>
          </a:xfrm>
        </p:spPr>
        <p:txBody>
          <a:bodyPr/>
          <a:lstStyle/>
          <a:p>
            <a:pPr algn="l"/>
            <a:br>
              <a:rPr lang="ru-RU" i="1" dirty="0"/>
            </a:br>
            <a:r>
              <a:rPr lang="ru-RU" i="1" dirty="0"/>
              <a:t>Арифметические операции над бесконечно малыми последовательностями</a:t>
            </a:r>
            <a:br>
              <a:rPr lang="ru-RU" i="1" dirty="0"/>
            </a:b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9625C-636E-4312-86E0-9E28EC9FC478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79512" y="1124744"/>
            <a:ext cx="77829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+mj-lt"/>
              </a:rPr>
              <a:t>Теорема 2. (О сумме бесконечно малых числовых </a:t>
            </a:r>
          </a:p>
          <a:p>
            <a:r>
              <a:rPr lang="ru-RU" sz="2000" b="1" dirty="0">
                <a:latin typeface="+mj-lt"/>
              </a:rPr>
              <a:t>последовательностей)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4740855"/>
              </p:ext>
            </p:extLst>
          </p:nvPr>
        </p:nvGraphicFramePr>
        <p:xfrm>
          <a:off x="179512" y="2060848"/>
          <a:ext cx="4539138" cy="48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2565400" imgH="279400" progId="Equation.3">
                  <p:embed/>
                </p:oleObj>
              </mc:Choice>
              <mc:Fallback>
                <p:oleObj name="Формула" r:id="rId2" imgW="2565400" imgH="279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060848"/>
                        <a:ext cx="4539138" cy="489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3885630"/>
              </p:ext>
            </p:extLst>
          </p:nvPr>
        </p:nvGraphicFramePr>
        <p:xfrm>
          <a:off x="5145427" y="2078250"/>
          <a:ext cx="3988428" cy="444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2476500" imgH="279400" progId="Equation.3">
                  <p:embed/>
                </p:oleObj>
              </mc:Choice>
              <mc:Fallback>
                <p:oleObj name="Формула" r:id="rId4" imgW="2476500" imgH="279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5427" y="2078250"/>
                        <a:ext cx="3988428" cy="4448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Прямоугольник 11"/>
          <p:cNvSpPr/>
          <p:nvPr/>
        </p:nvSpPr>
        <p:spPr>
          <a:xfrm>
            <a:off x="205475" y="2996952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►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5351198"/>
              </p:ext>
            </p:extLst>
          </p:nvPr>
        </p:nvGraphicFramePr>
        <p:xfrm>
          <a:off x="619371" y="2971916"/>
          <a:ext cx="898721" cy="419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431613" imgH="203112" progId="Equation.3">
                  <p:embed/>
                </p:oleObj>
              </mc:Choice>
              <mc:Fallback>
                <p:oleObj name="Формула" r:id="rId6" imgW="431613" imgH="2031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371" y="2971916"/>
                        <a:ext cx="898721" cy="4194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592153"/>
              </p:ext>
            </p:extLst>
          </p:nvPr>
        </p:nvGraphicFramePr>
        <p:xfrm>
          <a:off x="323528" y="3501008"/>
          <a:ext cx="145573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863225" imgH="342751" progId="Equation.3">
                  <p:embed/>
                </p:oleObj>
              </mc:Choice>
              <mc:Fallback>
                <p:oleObj name="Формула" r:id="rId8" imgW="863225" imgH="342751" progId="Equation.3">
                  <p:embed/>
                  <p:pic>
                    <p:nvPicPr>
                      <p:cNvPr id="0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501008"/>
                        <a:ext cx="1455738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9277656"/>
              </p:ext>
            </p:extLst>
          </p:nvPr>
        </p:nvGraphicFramePr>
        <p:xfrm>
          <a:off x="1763688" y="3284984"/>
          <a:ext cx="4865688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0" imgW="3149280" imgH="507960" progId="Equation.3">
                  <p:embed/>
                </p:oleObj>
              </mc:Choice>
              <mc:Fallback>
                <p:oleObj name="Формула" r:id="rId10" imgW="3149280" imgH="507960" progId="Equation.3">
                  <p:embed/>
                  <p:pic>
                    <p:nvPicPr>
                      <p:cNvPr id="0" name="Объект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3284984"/>
                        <a:ext cx="4865688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6308178"/>
              </p:ext>
            </p:extLst>
          </p:nvPr>
        </p:nvGraphicFramePr>
        <p:xfrm>
          <a:off x="355600" y="4221163"/>
          <a:ext cx="139223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2" imgW="825480" imgH="342720" progId="Equation.3">
                  <p:embed/>
                </p:oleObj>
              </mc:Choice>
              <mc:Fallback>
                <p:oleObj name="Формула" r:id="rId12" imgW="825480" imgH="342720" progId="Equation.3">
                  <p:embed/>
                  <p:pic>
                    <p:nvPicPr>
                      <p:cNvPr id="0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" y="4221163"/>
                        <a:ext cx="1392238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8404491"/>
              </p:ext>
            </p:extLst>
          </p:nvPr>
        </p:nvGraphicFramePr>
        <p:xfrm>
          <a:off x="1763688" y="4008554"/>
          <a:ext cx="4886325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4" imgW="3162240" imgH="507960" progId="Equation.3">
                  <p:embed/>
                </p:oleObj>
              </mc:Choice>
              <mc:Fallback>
                <p:oleObj name="Формула" r:id="rId14" imgW="3162240" imgH="507960" progId="Equation.3">
                  <p:embed/>
                  <p:pic>
                    <p:nvPicPr>
                      <p:cNvPr id="0" name="Объект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4008554"/>
                        <a:ext cx="4886325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Нижний колонтитул 3"/>
          <p:cNvSpPr>
            <a:spLocks noGrp="1"/>
          </p:cNvSpPr>
          <p:nvPr>
            <p:ph type="ftr" sz="quarter" idx="10"/>
          </p:nvPr>
        </p:nvSpPr>
        <p:spPr>
          <a:xfrm>
            <a:off x="113354" y="6381750"/>
            <a:ext cx="7812088" cy="476250"/>
          </a:xfrm>
        </p:spPr>
        <p:txBody>
          <a:bodyPr/>
          <a:lstStyle/>
          <a:p>
            <a:pPr>
              <a:defRPr/>
            </a:pPr>
            <a:r>
              <a:rPr lang="ru-RU" sz="1400" dirty="0"/>
              <a:t>Раздел 4. Введение в математический анализ. Бесконечно малые и бесконечно большие числовые последовательности и их свойства.</a:t>
            </a: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594749"/>
              </p:ext>
            </p:extLst>
          </p:nvPr>
        </p:nvGraphicFramePr>
        <p:xfrm>
          <a:off x="323528" y="4941168"/>
          <a:ext cx="3456384" cy="439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6" imgW="2094591" imgH="266584" progId="Equation.3">
                  <p:embed/>
                </p:oleObj>
              </mc:Choice>
              <mc:Fallback>
                <p:oleObj name="Формула" r:id="rId16" imgW="2094591" imgH="266584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941168"/>
                        <a:ext cx="3456384" cy="4399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2844314"/>
              </p:ext>
            </p:extLst>
          </p:nvPr>
        </p:nvGraphicFramePr>
        <p:xfrm>
          <a:off x="4157954" y="4869160"/>
          <a:ext cx="1188132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8" imgW="736280" imgH="266584" progId="Equation.3">
                  <p:embed/>
                </p:oleObj>
              </mc:Choice>
              <mc:Fallback>
                <p:oleObj name="Формула" r:id="rId18" imgW="736280" imgH="266584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7954" y="4869160"/>
                        <a:ext cx="1188132" cy="432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9241517"/>
              </p:ext>
            </p:extLst>
          </p:nvPr>
        </p:nvGraphicFramePr>
        <p:xfrm>
          <a:off x="412423" y="5373216"/>
          <a:ext cx="4404146" cy="894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0" imgW="2489200" imgH="508000" progId="Equation.3">
                  <p:embed/>
                </p:oleObj>
              </mc:Choice>
              <mc:Fallback>
                <p:oleObj name="Формула" r:id="rId20" imgW="2489200" imgH="5080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423" y="5373216"/>
                        <a:ext cx="4404146" cy="8943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6011034"/>
              </p:ext>
            </p:extLst>
          </p:nvPr>
        </p:nvGraphicFramePr>
        <p:xfrm>
          <a:off x="4932040" y="5589240"/>
          <a:ext cx="2000472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2" imgW="1205977" imgH="304668" progId="Equation.3">
                  <p:embed/>
                </p:oleObj>
              </mc:Choice>
              <mc:Fallback>
                <p:oleObj name="Формула" r:id="rId22" imgW="1205977" imgH="304668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5589240"/>
                        <a:ext cx="2000472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Прямоугольник 28"/>
          <p:cNvSpPr/>
          <p:nvPr/>
        </p:nvSpPr>
        <p:spPr>
          <a:xfrm>
            <a:off x="7020272" y="5661248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◄</a:t>
            </a:r>
          </a:p>
        </p:txBody>
      </p:sp>
    </p:spTree>
    <p:extLst>
      <p:ext uri="{BB962C8B-B14F-4D97-AF65-F5344CB8AC3E}">
        <p14:creationId xmlns:p14="http://schemas.microsoft.com/office/powerpoint/2010/main" val="42481854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1" grpId="0" animBg="1"/>
      <p:bldP spid="6" grpId="0"/>
      <p:bldP spid="12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Выноска со стрелкой вправо 29"/>
          <p:cNvSpPr/>
          <p:nvPr/>
        </p:nvSpPr>
        <p:spPr>
          <a:xfrm>
            <a:off x="34280" y="4725144"/>
            <a:ext cx="5400600" cy="1296144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4541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Выноска со стрелкой вправо 8"/>
          <p:cNvSpPr/>
          <p:nvPr/>
        </p:nvSpPr>
        <p:spPr>
          <a:xfrm>
            <a:off x="34280" y="1124744"/>
            <a:ext cx="4896544" cy="1296144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4541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9625C-636E-4312-86E0-9E28EC9FC478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32656"/>
            <a:ext cx="78488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Теорема 3. (О произведении  бесконечно малой числовой </a:t>
            </a:r>
          </a:p>
          <a:p>
            <a:r>
              <a:rPr lang="ru-RU" sz="2000" b="1" dirty="0"/>
              <a:t>последовательности на ограниченную )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5809718"/>
              </p:ext>
            </p:extLst>
          </p:nvPr>
        </p:nvGraphicFramePr>
        <p:xfrm>
          <a:off x="428518" y="1268760"/>
          <a:ext cx="3729182" cy="1029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2108200" imgH="584200" progId="Equation.3">
                  <p:embed/>
                </p:oleObj>
              </mc:Choice>
              <mc:Fallback>
                <p:oleObj name="Формула" r:id="rId2" imgW="2108200" imgH="584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18" y="1268760"/>
                        <a:ext cx="3729182" cy="10293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6295615"/>
              </p:ext>
            </p:extLst>
          </p:nvPr>
        </p:nvGraphicFramePr>
        <p:xfrm>
          <a:off x="5180519" y="1550384"/>
          <a:ext cx="3681626" cy="444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2286000" imgH="279400" progId="Equation.3">
                  <p:embed/>
                </p:oleObj>
              </mc:Choice>
              <mc:Fallback>
                <p:oleObj name="Формула" r:id="rId4" imgW="2286000" imgH="279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0519" y="1550384"/>
                        <a:ext cx="3681626" cy="4448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Прямоугольник 11"/>
          <p:cNvSpPr/>
          <p:nvPr/>
        </p:nvSpPr>
        <p:spPr>
          <a:xfrm>
            <a:off x="253480" y="2452246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►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013225"/>
              </p:ext>
            </p:extLst>
          </p:nvPr>
        </p:nvGraphicFramePr>
        <p:xfrm>
          <a:off x="2051720" y="2369316"/>
          <a:ext cx="1460174" cy="535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749160" imgH="279360" progId="Equation.3">
                  <p:embed/>
                </p:oleObj>
              </mc:Choice>
              <mc:Fallback>
                <p:oleObj name="Формула" r:id="rId6" imgW="749160" imgH="2793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2369316"/>
                        <a:ext cx="1460174" cy="5351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9606004"/>
              </p:ext>
            </p:extLst>
          </p:nvPr>
        </p:nvGraphicFramePr>
        <p:xfrm>
          <a:off x="645807" y="2452246"/>
          <a:ext cx="1287463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660240" imgH="203040" progId="Equation.3">
                  <p:embed/>
                </p:oleObj>
              </mc:Choice>
              <mc:Fallback>
                <p:oleObj name="Формула" r:id="rId8" imgW="660240" imgH="203040" progId="Equation.3">
                  <p:embed/>
                  <p:pic>
                    <p:nvPicPr>
                      <p:cNvPr id="0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807" y="2452246"/>
                        <a:ext cx="1287463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3971710"/>
              </p:ext>
            </p:extLst>
          </p:nvPr>
        </p:nvGraphicFramePr>
        <p:xfrm>
          <a:off x="3707904" y="2452246"/>
          <a:ext cx="1236663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0" imgW="634680" imgH="203040" progId="Equation.3">
                  <p:embed/>
                </p:oleObj>
              </mc:Choice>
              <mc:Fallback>
                <p:oleObj name="Формула" r:id="rId10" imgW="634680" imgH="203040" progId="Equation.3">
                  <p:embed/>
                  <p:pic>
                    <p:nvPicPr>
                      <p:cNvPr id="0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2452246"/>
                        <a:ext cx="1236663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4983346"/>
              </p:ext>
            </p:extLst>
          </p:nvPr>
        </p:nvGraphicFramePr>
        <p:xfrm>
          <a:off x="323528" y="2822389"/>
          <a:ext cx="1010678" cy="471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2" imgW="431613" imgH="203112" progId="Equation.3">
                  <p:embed/>
                </p:oleObj>
              </mc:Choice>
              <mc:Fallback>
                <p:oleObj name="Формула" r:id="rId12" imgW="431613" imgH="203112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822389"/>
                        <a:ext cx="1010678" cy="4716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4236374"/>
              </p:ext>
            </p:extLst>
          </p:nvPr>
        </p:nvGraphicFramePr>
        <p:xfrm>
          <a:off x="323528" y="3284984"/>
          <a:ext cx="145573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4" imgW="863225" imgH="342751" progId="Equation.3">
                  <p:embed/>
                </p:oleObj>
              </mc:Choice>
              <mc:Fallback>
                <p:oleObj name="Формула" r:id="rId14" imgW="863225" imgH="342751" progId="Equation.3">
                  <p:embed/>
                  <p:pic>
                    <p:nvPicPr>
                      <p:cNvPr id="0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284984"/>
                        <a:ext cx="1455738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6552440"/>
              </p:ext>
            </p:extLst>
          </p:nvPr>
        </p:nvGraphicFramePr>
        <p:xfrm>
          <a:off x="1763688" y="3068960"/>
          <a:ext cx="3981450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6" imgW="2577960" imgH="507960" progId="Equation.3">
                  <p:embed/>
                </p:oleObj>
              </mc:Choice>
              <mc:Fallback>
                <p:oleObj name="Формула" r:id="rId16" imgW="2577960" imgH="507960" progId="Equation.3">
                  <p:embed/>
                  <p:pic>
                    <p:nvPicPr>
                      <p:cNvPr id="0" name="Объект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3068960"/>
                        <a:ext cx="3981450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7449090"/>
              </p:ext>
            </p:extLst>
          </p:nvPr>
        </p:nvGraphicFramePr>
        <p:xfrm>
          <a:off x="385633" y="3717032"/>
          <a:ext cx="3782458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8" imgW="2209800" imgH="508000" progId="Equation.3">
                  <p:embed/>
                </p:oleObj>
              </mc:Choice>
              <mc:Fallback>
                <p:oleObj name="Формула" r:id="rId18" imgW="2209800" imgH="5080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633" y="3717032"/>
                        <a:ext cx="3782458" cy="8640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8025428"/>
              </p:ext>
            </p:extLst>
          </p:nvPr>
        </p:nvGraphicFramePr>
        <p:xfrm>
          <a:off x="4211115" y="3890317"/>
          <a:ext cx="17399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0" imgW="1015920" imgH="304560" progId="Equation.3">
                  <p:embed/>
                </p:oleObj>
              </mc:Choice>
              <mc:Fallback>
                <p:oleObj name="Формула" r:id="rId20" imgW="1015920" imgH="304560" progId="Equation.3">
                  <p:embed/>
                  <p:pic>
                    <p:nvPicPr>
                      <p:cNvPr id="0" name="Объект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115" y="3890317"/>
                        <a:ext cx="17399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Прямоугольник 25"/>
          <p:cNvSpPr/>
          <p:nvPr/>
        </p:nvSpPr>
        <p:spPr>
          <a:xfrm>
            <a:off x="5987752" y="3954369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◄</a:t>
            </a:r>
          </a:p>
        </p:txBody>
      </p:sp>
      <p:sp>
        <p:nvSpPr>
          <p:cNvPr id="27" name="Прямоугольник 26"/>
          <p:cNvSpPr/>
          <p:nvPr/>
        </p:nvSpPr>
        <p:spPr>
          <a:xfrm>
            <a:off x="259497" y="4437112"/>
            <a:ext cx="78488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Следствия:</a:t>
            </a:r>
          </a:p>
        </p:txBody>
      </p:sp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3273512"/>
              </p:ext>
            </p:extLst>
          </p:nvPr>
        </p:nvGraphicFramePr>
        <p:xfrm>
          <a:off x="76880" y="4858072"/>
          <a:ext cx="4538663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2" imgW="2565360" imgH="583920" progId="Equation.3">
                  <p:embed/>
                </p:oleObj>
              </mc:Choice>
              <mc:Fallback>
                <p:oleObj name="Формула" r:id="rId22" imgW="2565360" imgH="583920" progId="Equation.3">
                  <p:embed/>
                  <p:pic>
                    <p:nvPicPr>
                      <p:cNvPr id="0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80" y="4858072"/>
                        <a:ext cx="4538663" cy="1030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8061916"/>
              </p:ext>
            </p:extLst>
          </p:nvPr>
        </p:nvGraphicFramePr>
        <p:xfrm>
          <a:off x="5364088" y="4908872"/>
          <a:ext cx="3681413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4" imgW="2286000" imgH="583920" progId="Equation.3">
                  <p:embed/>
                </p:oleObj>
              </mc:Choice>
              <mc:Fallback>
                <p:oleObj name="Формула" r:id="rId24" imgW="2286000" imgH="583920" progId="Equation.3">
                  <p:embed/>
                  <p:pic>
                    <p:nvPicPr>
                      <p:cNvPr id="0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4908872"/>
                        <a:ext cx="3681413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Нижний колонтитул 3"/>
          <p:cNvSpPr>
            <a:spLocks noGrp="1"/>
          </p:cNvSpPr>
          <p:nvPr>
            <p:ph type="ftr" sz="quarter" idx="10"/>
          </p:nvPr>
        </p:nvSpPr>
        <p:spPr>
          <a:xfrm>
            <a:off x="113354" y="6381750"/>
            <a:ext cx="7812088" cy="476250"/>
          </a:xfrm>
        </p:spPr>
        <p:txBody>
          <a:bodyPr/>
          <a:lstStyle/>
          <a:p>
            <a:pPr>
              <a:defRPr/>
            </a:pPr>
            <a:r>
              <a:rPr lang="ru-RU" sz="1400" dirty="0"/>
              <a:t>Раздел 4. Введение в математический анализ. Бесконечно малые и бесконечно большие числовые последовательности и их свойства.</a:t>
            </a:r>
          </a:p>
        </p:txBody>
      </p:sp>
    </p:spTree>
    <p:extLst>
      <p:ext uri="{BB962C8B-B14F-4D97-AF65-F5344CB8AC3E}">
        <p14:creationId xmlns:p14="http://schemas.microsoft.com/office/powerpoint/2010/main" val="29596873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9" grpId="0" animBg="1"/>
      <p:bldP spid="12" grpId="0"/>
      <p:bldP spid="2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ru-RU" dirty="0"/>
              <a:t>Определение 2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9625C-636E-4312-86E0-9E28EC9FC478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395536" y="980728"/>
            <a:ext cx="7401706" cy="95410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Числовая последовательность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800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называется </a:t>
            </a:r>
          </a:p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бесконечно большой, если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2079003"/>
              </p:ext>
            </p:extLst>
          </p:nvPr>
        </p:nvGraphicFramePr>
        <p:xfrm>
          <a:off x="179512" y="2276872"/>
          <a:ext cx="6276976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3543120" imgH="304560" progId="Equation.3">
                  <p:embed/>
                </p:oleObj>
              </mc:Choice>
              <mc:Fallback>
                <p:oleObj name="Формула" r:id="rId2" imgW="3543120" imgH="30456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276872"/>
                        <a:ext cx="6276976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6507051"/>
              </p:ext>
            </p:extLst>
          </p:nvPr>
        </p:nvGraphicFramePr>
        <p:xfrm>
          <a:off x="6372200" y="1941596"/>
          <a:ext cx="2582836" cy="986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1206360" imgH="457200" progId="Equation.3">
                  <p:embed/>
                </p:oleObj>
              </mc:Choice>
              <mc:Fallback>
                <p:oleObj name="Формула" r:id="rId4" imgW="120636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1941596"/>
                        <a:ext cx="2582836" cy="9868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3808773"/>
              </p:ext>
            </p:extLst>
          </p:nvPr>
        </p:nvGraphicFramePr>
        <p:xfrm>
          <a:off x="179512" y="2924944"/>
          <a:ext cx="8672512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4889160" imgH="342720" progId="Equation.3">
                  <p:embed/>
                </p:oleObj>
              </mc:Choice>
              <mc:Fallback>
                <p:oleObj name="Формула" r:id="rId6" imgW="4889160" imgH="3427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924944"/>
                        <a:ext cx="8672512" cy="614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583648"/>
              </p:ext>
            </p:extLst>
          </p:nvPr>
        </p:nvGraphicFramePr>
        <p:xfrm>
          <a:off x="179512" y="3717032"/>
          <a:ext cx="8874125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5003640" imgH="342720" progId="Equation.3">
                  <p:embed/>
                </p:oleObj>
              </mc:Choice>
              <mc:Fallback>
                <p:oleObj name="Формула" r:id="rId8" imgW="5003640" imgH="342720" progId="Equation.3">
                  <p:embed/>
                  <p:pic>
                    <p:nvPicPr>
                      <p:cNvPr id="0" name="Объект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3717032"/>
                        <a:ext cx="8874125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79512" y="4469050"/>
            <a:ext cx="1428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+mj-lt"/>
              </a:rPr>
              <a:t>Пример:</a:t>
            </a: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2031929"/>
              </p:ext>
            </p:extLst>
          </p:nvPr>
        </p:nvGraphicFramePr>
        <p:xfrm>
          <a:off x="1608108" y="4365104"/>
          <a:ext cx="3727450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0" imgW="1726920" imgH="393480" progId="Equation.3">
                  <p:embed/>
                </p:oleObj>
              </mc:Choice>
              <mc:Fallback>
                <p:oleObj name="Формула" r:id="rId10" imgW="1726920" imgH="393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8108" y="4365104"/>
                        <a:ext cx="3727450" cy="836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Прямоугольник 17"/>
          <p:cNvSpPr/>
          <p:nvPr/>
        </p:nvSpPr>
        <p:spPr>
          <a:xfrm>
            <a:off x="205475" y="5229200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►</a:t>
            </a:r>
            <a:endParaRPr lang="ru-RU" dirty="0"/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950914"/>
              </p:ext>
            </p:extLst>
          </p:nvPr>
        </p:nvGraphicFramePr>
        <p:xfrm>
          <a:off x="460667" y="5244175"/>
          <a:ext cx="1147441" cy="354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2" imgW="647419" imgH="203112" progId="Equation.3">
                  <p:embed/>
                </p:oleObj>
              </mc:Choice>
              <mc:Fallback>
                <p:oleObj name="Формула" r:id="rId12" imgW="647419" imgH="20311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667" y="5244175"/>
                        <a:ext cx="1147441" cy="3543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9477522"/>
              </p:ext>
            </p:extLst>
          </p:nvPr>
        </p:nvGraphicFramePr>
        <p:xfrm>
          <a:off x="1835696" y="5144998"/>
          <a:ext cx="11779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4" imgW="660240" imgH="253800" progId="Equation.3">
                  <p:embed/>
                </p:oleObj>
              </mc:Choice>
              <mc:Fallback>
                <p:oleObj name="Формула" r:id="rId14" imgW="660240" imgH="2538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5144998"/>
                        <a:ext cx="11779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5255559"/>
              </p:ext>
            </p:extLst>
          </p:nvPr>
        </p:nvGraphicFramePr>
        <p:xfrm>
          <a:off x="3173487" y="5171018"/>
          <a:ext cx="2252133" cy="485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6" imgW="1155600" imgH="253800" progId="Equation.3">
                  <p:embed/>
                </p:oleObj>
              </mc:Choice>
              <mc:Fallback>
                <p:oleObj name="Формула" r:id="rId16" imgW="1155600" imgH="2538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3487" y="5171018"/>
                        <a:ext cx="2252133" cy="4856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369580"/>
              </p:ext>
            </p:extLst>
          </p:nvPr>
        </p:nvGraphicFramePr>
        <p:xfrm>
          <a:off x="1835696" y="5598532"/>
          <a:ext cx="1108108" cy="69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8" imgW="660240" imgH="406080" progId="Equation.3">
                  <p:embed/>
                </p:oleObj>
              </mc:Choice>
              <mc:Fallback>
                <p:oleObj name="Формула" r:id="rId18" imgW="660240" imgH="4060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5598532"/>
                        <a:ext cx="1108108" cy="6959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3995342"/>
              </p:ext>
            </p:extLst>
          </p:nvPr>
        </p:nvGraphicFramePr>
        <p:xfrm>
          <a:off x="3363913" y="5805488"/>
          <a:ext cx="33512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0" imgW="1892160" imgH="304560" progId="Equation.3">
                  <p:embed/>
                </p:oleObj>
              </mc:Choice>
              <mc:Fallback>
                <p:oleObj name="Формула" r:id="rId20" imgW="1892160" imgH="30456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3913" y="5805488"/>
                        <a:ext cx="3351212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Прямоугольник 28"/>
          <p:cNvSpPr/>
          <p:nvPr/>
        </p:nvSpPr>
        <p:spPr>
          <a:xfrm>
            <a:off x="6876256" y="5877272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/>
              <a:t>◄</a:t>
            </a:r>
            <a:endParaRPr lang="ru-RU" dirty="0"/>
          </a:p>
        </p:txBody>
      </p:sp>
      <p:sp>
        <p:nvSpPr>
          <p:cNvPr id="30" name="Нижний колонтитул 3"/>
          <p:cNvSpPr>
            <a:spLocks noGrp="1"/>
          </p:cNvSpPr>
          <p:nvPr>
            <p:ph type="ftr" sz="quarter" idx="10"/>
          </p:nvPr>
        </p:nvSpPr>
        <p:spPr>
          <a:xfrm>
            <a:off x="113354" y="6381750"/>
            <a:ext cx="7812088" cy="476250"/>
          </a:xfrm>
        </p:spPr>
        <p:txBody>
          <a:bodyPr/>
          <a:lstStyle/>
          <a:p>
            <a:pPr>
              <a:defRPr/>
            </a:pPr>
            <a:r>
              <a:rPr lang="ru-RU" sz="1400" dirty="0"/>
              <a:t>Раздел 4. Введение в математический анализ. Бесконечно малые и бесконечно большие числовые последовательности и их свойства.</a:t>
            </a:r>
          </a:p>
        </p:txBody>
      </p:sp>
    </p:spTree>
    <p:extLst>
      <p:ext uri="{BB962C8B-B14F-4D97-AF65-F5344CB8AC3E}">
        <p14:creationId xmlns:p14="http://schemas.microsoft.com/office/powerpoint/2010/main" val="34969659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/>
      <p:bldP spid="18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Выноска со стрелкой вправо 13"/>
          <p:cNvSpPr/>
          <p:nvPr/>
        </p:nvSpPr>
        <p:spPr>
          <a:xfrm>
            <a:off x="130853" y="2432395"/>
            <a:ext cx="4744144" cy="1296144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756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Выноска со стрелкой вправо 9"/>
          <p:cNvSpPr/>
          <p:nvPr/>
        </p:nvSpPr>
        <p:spPr>
          <a:xfrm>
            <a:off x="101442" y="848219"/>
            <a:ext cx="4536504" cy="1296144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756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9625C-636E-4312-86E0-9E28EC9FC478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>
          <a:xfrm>
            <a:off x="95919" y="102343"/>
            <a:ext cx="886600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000" b="1" dirty="0"/>
              <a:t>Теорема 4. (О связи  бесконечно малых и бесконечно больших числовых последовательностей</a:t>
            </a:r>
            <a:r>
              <a:rPr lang="en-US" sz="2000" b="1" dirty="0"/>
              <a:t> (</a:t>
            </a:r>
            <a:r>
              <a:rPr lang="ru-RU" sz="2000" b="1" dirty="0"/>
              <a:t>БМЧП и ББЧП))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4431544"/>
              </p:ext>
            </p:extLst>
          </p:nvPr>
        </p:nvGraphicFramePr>
        <p:xfrm>
          <a:off x="245458" y="981629"/>
          <a:ext cx="3661686" cy="1029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2070100" imgH="584200" progId="Equation.3">
                  <p:embed/>
                </p:oleObj>
              </mc:Choice>
              <mc:Fallback>
                <p:oleObj name="Формула" r:id="rId2" imgW="2070100" imgH="584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458" y="981629"/>
                        <a:ext cx="3661686" cy="10293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8672866"/>
              </p:ext>
            </p:extLst>
          </p:nvPr>
        </p:nvGraphicFramePr>
        <p:xfrm>
          <a:off x="4709954" y="988148"/>
          <a:ext cx="4102192" cy="1016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2463480" imgH="609480" progId="Equation.3">
                  <p:embed/>
                </p:oleObj>
              </mc:Choice>
              <mc:Fallback>
                <p:oleObj name="Формула" r:id="rId4" imgW="2463480" imgH="609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9954" y="988148"/>
                        <a:ext cx="4102192" cy="10162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904901"/>
              </p:ext>
            </p:extLst>
          </p:nvPr>
        </p:nvGraphicFramePr>
        <p:xfrm>
          <a:off x="245458" y="2576411"/>
          <a:ext cx="41116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2323800" imgH="583920" progId="Equation.3">
                  <p:embed/>
                </p:oleObj>
              </mc:Choice>
              <mc:Fallback>
                <p:oleObj name="Формула" r:id="rId6" imgW="2323800" imgH="583920" progId="Equation.3">
                  <p:embed/>
                  <p:pic>
                    <p:nvPicPr>
                      <p:cNvPr id="0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458" y="2576411"/>
                        <a:ext cx="4111625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564120"/>
              </p:ext>
            </p:extLst>
          </p:nvPr>
        </p:nvGraphicFramePr>
        <p:xfrm>
          <a:off x="4909142" y="2572467"/>
          <a:ext cx="37211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2234880" imgH="609480" progId="Equation.3">
                  <p:embed/>
                </p:oleObj>
              </mc:Choice>
              <mc:Fallback>
                <p:oleObj name="Формула" r:id="rId8" imgW="2234880" imgH="609480" progId="Equation.3">
                  <p:embed/>
                  <p:pic>
                    <p:nvPicPr>
                      <p:cNvPr id="0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9142" y="2572467"/>
                        <a:ext cx="37211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Нижний колонтитул 3"/>
          <p:cNvSpPr>
            <a:spLocks noGrp="1"/>
          </p:cNvSpPr>
          <p:nvPr>
            <p:ph type="ftr" sz="quarter" idx="10"/>
          </p:nvPr>
        </p:nvSpPr>
        <p:spPr>
          <a:xfrm>
            <a:off x="113354" y="6381750"/>
            <a:ext cx="7812088" cy="476250"/>
          </a:xfrm>
        </p:spPr>
        <p:txBody>
          <a:bodyPr/>
          <a:lstStyle/>
          <a:p>
            <a:pPr>
              <a:defRPr/>
            </a:pPr>
            <a:r>
              <a:rPr lang="ru-RU" sz="1400" dirty="0"/>
              <a:t>Раздел 4. Введение в математический анализ. Бесконечно малые и бесконечно большие числовые последовательности и их свойства.</a:t>
            </a:r>
          </a:p>
        </p:txBody>
      </p:sp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669953"/>
              </p:ext>
            </p:extLst>
          </p:nvPr>
        </p:nvGraphicFramePr>
        <p:xfrm>
          <a:off x="8532440" y="7029400"/>
          <a:ext cx="79057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0" imgW="787400" imgH="292100" progId="Equation.3">
                  <p:embed/>
                </p:oleObj>
              </mc:Choice>
              <mc:Fallback>
                <p:oleObj name="Формула" r:id="rId10" imgW="787400" imgH="2921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2440" y="7029400"/>
                        <a:ext cx="790575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Равнобедренный треугольник 1">
            <a:extLst>
              <a:ext uri="{FF2B5EF4-FFF2-40B4-BE49-F238E27FC236}">
                <a16:creationId xmlns:a16="http://schemas.microsoft.com/office/drawing/2014/main" id="{0A1FF6C6-739C-17BC-A59C-82EBF0311E0E}"/>
              </a:ext>
            </a:extLst>
          </p:cNvPr>
          <p:cNvSpPr/>
          <p:nvPr/>
        </p:nvSpPr>
        <p:spPr>
          <a:xfrm rot="5400000">
            <a:off x="168600" y="3992362"/>
            <a:ext cx="362999" cy="347095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9FF0AA8-25AB-FAEE-3BD1-19610770F5CF}"/>
                  </a:ext>
                </a:extLst>
              </p:cNvPr>
              <p:cNvSpPr txBox="1"/>
              <p:nvPr/>
            </p:nvSpPr>
            <p:spPr>
              <a:xfrm>
                <a:off x="534772" y="3908122"/>
                <a:ext cx="8350364" cy="566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Докажем первую часть теоремы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ru-R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−БМЧП,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ББЧП.</m:t>
                    </m:r>
                  </m:oMath>
                </a14:m>
                <a:endParaRPr lang="ru-RU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9FF0AA8-25AB-FAEE-3BD1-19610770F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72" y="3908122"/>
                <a:ext cx="8350364" cy="566694"/>
              </a:xfrm>
              <a:prstGeom prst="rect">
                <a:avLst/>
              </a:prstGeom>
              <a:blipFill>
                <a:blip r:embed="rId12"/>
                <a:stretch>
                  <a:fillRect l="-8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09148C-5D3B-5D88-46A7-D8122B87244B}"/>
                  </a:ext>
                </a:extLst>
              </p:cNvPr>
              <p:cNvSpPr txBox="1"/>
              <p:nvPr/>
            </p:nvSpPr>
            <p:spPr>
              <a:xfrm>
                <a:off x="364692" y="4249454"/>
                <a:ext cx="3873155" cy="5761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Возьмем </m:t>
                      </m:r>
                      <m:r>
                        <a:rPr lang="ru-R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&gt;0, пусть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09148C-5D3B-5D88-46A7-D8122B872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92" y="4249454"/>
                <a:ext cx="3873155" cy="57618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C443CA2-FF08-FE99-3125-3AA5E597DBAC}"/>
                  </a:ext>
                </a:extLst>
              </p:cNvPr>
              <p:cNvSpPr txBox="1"/>
              <p:nvPr/>
            </p:nvSpPr>
            <p:spPr>
              <a:xfrm>
                <a:off x="245458" y="4901256"/>
                <a:ext cx="575735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БМЧП </m:t>
                      </m:r>
                      <m:r>
                        <a:rPr lang="ru-R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C443CA2-FF08-FE99-3125-3AA5E597D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58" y="4901256"/>
                <a:ext cx="5757352" cy="307777"/>
              </a:xfrm>
              <a:prstGeom prst="rect">
                <a:avLst/>
              </a:prstGeom>
              <a:blipFill>
                <a:blip r:embed="rId14"/>
                <a:stretch>
                  <a:fillRect b="-137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09CD5A4-277B-CEB8-B145-4648190018BA}"/>
                  </a:ext>
                </a:extLst>
              </p:cNvPr>
              <p:cNvSpPr txBox="1"/>
              <p:nvPr/>
            </p:nvSpPr>
            <p:spPr>
              <a:xfrm>
                <a:off x="508140" y="5247517"/>
                <a:ext cx="5750613" cy="7838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при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09CD5A4-277B-CEB8-B145-464819001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40" y="5247517"/>
                <a:ext cx="5750613" cy="78386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Равнобедренный треугольник 31">
            <a:extLst>
              <a:ext uri="{FF2B5EF4-FFF2-40B4-BE49-F238E27FC236}">
                <a16:creationId xmlns:a16="http://schemas.microsoft.com/office/drawing/2014/main" id="{361FDEEB-FB91-53A5-DE37-6252DD29E703}"/>
              </a:ext>
            </a:extLst>
          </p:cNvPr>
          <p:cNvSpPr/>
          <p:nvPr/>
        </p:nvSpPr>
        <p:spPr>
          <a:xfrm rot="16200000" flipH="1">
            <a:off x="6414645" y="5514805"/>
            <a:ext cx="362999" cy="347095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8260885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 animBg="1"/>
      <p:bldP spid="2" grpId="0" animBg="1"/>
      <p:bldP spid="3" grpId="0"/>
      <p:bldP spid="4" grpId="0"/>
      <p:bldP spid="29" grpId="0"/>
      <p:bldP spid="31" grpId="0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58B5E42-00BE-FF51-7FF0-C4AF9B29E5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9625C-636E-4312-86E0-9E28EC9FC478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  <p:sp>
        <p:nvSpPr>
          <p:cNvPr id="6" name="Нижний колонтитул 3">
            <a:extLst>
              <a:ext uri="{FF2B5EF4-FFF2-40B4-BE49-F238E27FC236}">
                <a16:creationId xmlns:a16="http://schemas.microsoft.com/office/drawing/2014/main" id="{464DE9BF-6504-DC9A-E862-919BD15BF9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13354" y="6381750"/>
            <a:ext cx="7812088" cy="476250"/>
          </a:xfrm>
        </p:spPr>
        <p:txBody>
          <a:bodyPr/>
          <a:lstStyle/>
          <a:p>
            <a:pPr>
              <a:defRPr/>
            </a:pPr>
            <a:r>
              <a:rPr lang="ru-RU" sz="1400" dirty="0"/>
              <a:t>Раздел 4. Введение в математический анализ. Бесконечно малые и бесконечно большие числовые последовательности и их свойства.</a:t>
            </a: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4B7F9E55-030F-4114-7305-CA1AB3F5C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746137"/>
              </p:ext>
            </p:extLst>
          </p:nvPr>
        </p:nvGraphicFramePr>
        <p:xfrm>
          <a:off x="654610" y="1160480"/>
          <a:ext cx="7560840" cy="16561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4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9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9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976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80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4000" dirty="0">
                          <a:effectLst/>
                        </a:rPr>
                        <a:t>БМ</a:t>
                      </a:r>
                      <a:endParaRPr lang="ru-RU" sz="4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80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4000" dirty="0">
                          <a:effectLst/>
                        </a:rPr>
                        <a:t>ББ</a:t>
                      </a:r>
                      <a:endParaRPr lang="ru-RU" sz="4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F951376F-D98F-D6D4-3810-1913D084B0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4597428"/>
              </p:ext>
            </p:extLst>
          </p:nvPr>
        </p:nvGraphicFramePr>
        <p:xfrm>
          <a:off x="1911255" y="1232488"/>
          <a:ext cx="1087807" cy="66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825500" imgH="508000" progId="Equation.3">
                  <p:embed/>
                </p:oleObj>
              </mc:Choice>
              <mc:Fallback>
                <p:oleObj name="Формула" r:id="rId2" imgW="825500" imgH="508000" progId="Equation.3">
                  <p:embed/>
                  <p:pic>
                    <p:nvPicPr>
                      <p:cNvPr id="18" name="Объект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255" y="1232488"/>
                        <a:ext cx="1087807" cy="6626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A1BCFA0A-5698-4343-526F-D7EBD9AA11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85973"/>
              </p:ext>
            </p:extLst>
          </p:nvPr>
        </p:nvGraphicFramePr>
        <p:xfrm>
          <a:off x="3389311" y="1352562"/>
          <a:ext cx="1227208" cy="506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761669" imgH="317362" progId="Equation.3">
                  <p:embed/>
                </p:oleObj>
              </mc:Choice>
              <mc:Fallback>
                <p:oleObj name="Формула" r:id="rId4" imgW="761669" imgH="317362" progId="Equation.3">
                  <p:embed/>
                  <p:pic>
                    <p:nvPicPr>
                      <p:cNvPr id="19" name="Объект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9311" y="1352562"/>
                        <a:ext cx="1227208" cy="5062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162F801A-C213-E133-F0F2-7FED779B54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7138424"/>
              </p:ext>
            </p:extLst>
          </p:nvPr>
        </p:nvGraphicFramePr>
        <p:xfrm>
          <a:off x="4867574" y="1187351"/>
          <a:ext cx="1185373" cy="739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812447" imgH="507780" progId="Equation.3">
                  <p:embed/>
                </p:oleObj>
              </mc:Choice>
              <mc:Fallback>
                <p:oleObj name="Формула" r:id="rId6" imgW="812447" imgH="507780" progId="Equation.3">
                  <p:embed/>
                  <p:pic>
                    <p:nvPicPr>
                      <p:cNvPr id="20" name="Объект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7574" y="1187351"/>
                        <a:ext cx="1185373" cy="7391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D616D8AA-4648-5D80-824B-FC001BDEE4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7544164"/>
              </p:ext>
            </p:extLst>
          </p:nvPr>
        </p:nvGraphicFramePr>
        <p:xfrm>
          <a:off x="6474424" y="1211489"/>
          <a:ext cx="1381878" cy="747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1040948" imgH="558558" progId="Equation.3">
                  <p:embed/>
                </p:oleObj>
              </mc:Choice>
              <mc:Fallback>
                <p:oleObj name="Формула" r:id="rId8" imgW="1040948" imgH="558558" progId="Equation.3">
                  <p:embed/>
                  <p:pic>
                    <p:nvPicPr>
                      <p:cNvPr id="21" name="Объект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4424" y="1211489"/>
                        <a:ext cx="1381878" cy="7479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01FF77E5-EB57-3DD5-424A-0108800C0C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64943"/>
              </p:ext>
            </p:extLst>
          </p:nvPr>
        </p:nvGraphicFramePr>
        <p:xfrm>
          <a:off x="3388522" y="2001245"/>
          <a:ext cx="1171426" cy="794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0" imgW="799753" imgH="545863" progId="Equation.3">
                  <p:embed/>
                </p:oleObj>
              </mc:Choice>
              <mc:Fallback>
                <p:oleObj name="Формула" r:id="rId10" imgW="799753" imgH="545863" progId="Equation.3">
                  <p:embed/>
                  <p:pic>
                    <p:nvPicPr>
                      <p:cNvPr id="23" name="Объект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8522" y="2001245"/>
                        <a:ext cx="1171426" cy="7948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FD12B9E6-9FB0-F0B7-3B5E-0B70D03045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600062"/>
              </p:ext>
            </p:extLst>
          </p:nvPr>
        </p:nvGraphicFramePr>
        <p:xfrm>
          <a:off x="4918059" y="2168592"/>
          <a:ext cx="1115644" cy="460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2" imgW="761669" imgH="317362" progId="Equation.3">
                  <p:embed/>
                </p:oleObj>
              </mc:Choice>
              <mc:Fallback>
                <p:oleObj name="Формула" r:id="rId12" imgW="761669" imgH="317362" progId="Equation.3">
                  <p:embed/>
                  <p:pic>
                    <p:nvPicPr>
                      <p:cNvPr id="24" name="Объект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8059" y="2168592"/>
                        <a:ext cx="1115644" cy="4602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>
            <a:extLst>
              <a:ext uri="{FF2B5EF4-FFF2-40B4-BE49-F238E27FC236}">
                <a16:creationId xmlns:a16="http://schemas.microsoft.com/office/drawing/2014/main" id="{6D48F8F4-6A9E-49C6-CA1C-AC1493ECF2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4663621"/>
              </p:ext>
            </p:extLst>
          </p:nvPr>
        </p:nvGraphicFramePr>
        <p:xfrm>
          <a:off x="6884725" y="2176501"/>
          <a:ext cx="767006" cy="404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4" imgW="520474" imgH="279279" progId="Equation.3">
                  <p:embed/>
                </p:oleObj>
              </mc:Choice>
              <mc:Fallback>
                <p:oleObj name="Формула" r:id="rId14" imgW="520474" imgH="279279" progId="Equation.3">
                  <p:embed/>
                  <p:pic>
                    <p:nvPicPr>
                      <p:cNvPr id="25" name="Объект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4725" y="2176501"/>
                        <a:ext cx="767006" cy="4044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46D8B24-B6C0-BCEC-F8D4-BDF0F43E3222}"/>
              </a:ext>
            </a:extLst>
          </p:cNvPr>
          <p:cNvSpPr txBox="1"/>
          <p:nvPr/>
        </p:nvSpPr>
        <p:spPr>
          <a:xfrm>
            <a:off x="466224" y="518800"/>
            <a:ext cx="7742180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Таблица основных бесконечно малых и бесконечно больших</a:t>
            </a:r>
          </a:p>
        </p:txBody>
      </p:sp>
      <p:graphicFrame>
        <p:nvGraphicFramePr>
          <p:cNvPr id="16" name="Объект 15">
            <a:extLst>
              <a:ext uri="{FF2B5EF4-FFF2-40B4-BE49-F238E27FC236}">
                <a16:creationId xmlns:a16="http://schemas.microsoft.com/office/drawing/2014/main" id="{76BA9B8B-FAAF-5843-C3D9-30AEE5E3EA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8566961"/>
              </p:ext>
            </p:extLst>
          </p:nvPr>
        </p:nvGraphicFramePr>
        <p:xfrm>
          <a:off x="1965731" y="2168592"/>
          <a:ext cx="1157482" cy="43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6" imgW="787400" imgH="292100" progId="Equation.3">
                  <p:embed/>
                </p:oleObj>
              </mc:Choice>
              <mc:Fallback>
                <p:oleObj name="Формула" r:id="rId16" imgW="787400" imgH="292100" progId="Equation.3">
                  <p:embed/>
                  <p:pic>
                    <p:nvPicPr>
                      <p:cNvPr id="28" name="Объект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5731" y="2168592"/>
                        <a:ext cx="1157482" cy="432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BFE8044D-75A9-594D-E218-B6912B4284C8}"/>
              </a:ext>
            </a:extLst>
          </p:cNvPr>
          <p:cNvSpPr txBox="1"/>
          <p:nvPr/>
        </p:nvSpPr>
        <p:spPr>
          <a:xfrm>
            <a:off x="535260" y="3089012"/>
            <a:ext cx="2853262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Контрольные вопросы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600785F-9E9D-1C05-6D44-AA95FDB11B80}"/>
                  </a:ext>
                </a:extLst>
              </p:cNvPr>
              <p:cNvSpPr txBox="1"/>
              <p:nvPr/>
            </p:nvSpPr>
            <p:spPr>
              <a:xfrm>
                <a:off x="899592" y="3645024"/>
                <a:ext cx="707373" cy="6889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600785F-9E9D-1C05-6D44-AA95FDB11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645024"/>
                <a:ext cx="707373" cy="68890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A059761F-C476-3BF1-4381-C3A3BDCEA5F6}"/>
              </a:ext>
            </a:extLst>
          </p:cNvPr>
          <p:cNvSpPr txBox="1"/>
          <p:nvPr/>
        </p:nvSpPr>
        <p:spPr>
          <a:xfrm>
            <a:off x="2309526" y="3819938"/>
            <a:ext cx="529312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БМ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61FCD6-822D-0778-679E-B2500BE692DF}"/>
              </a:ext>
            </a:extLst>
          </p:cNvPr>
          <p:cNvSpPr txBox="1"/>
          <p:nvPr/>
        </p:nvSpPr>
        <p:spPr>
          <a:xfrm>
            <a:off x="3203848" y="3819938"/>
            <a:ext cx="489236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F9991CC-4EBF-FF2D-33C8-8A438BDA6B96}"/>
                  </a:ext>
                </a:extLst>
              </p:cNvPr>
              <p:cNvSpPr txBox="1"/>
              <p:nvPr/>
            </p:nvSpPr>
            <p:spPr>
              <a:xfrm>
                <a:off x="899592" y="4477134"/>
                <a:ext cx="707373" cy="6325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F9991CC-4EBF-FF2D-33C8-8A438BDA6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4477134"/>
                <a:ext cx="707373" cy="63254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E405348-354D-0ED1-C4CD-B3000F6AB55E}"/>
              </a:ext>
            </a:extLst>
          </p:cNvPr>
          <p:cNvSpPr txBox="1"/>
          <p:nvPr/>
        </p:nvSpPr>
        <p:spPr>
          <a:xfrm>
            <a:off x="2309526" y="4652048"/>
            <a:ext cx="529312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6B4F00-0DD4-865A-2D94-D89408A7A7E2}"/>
              </a:ext>
            </a:extLst>
          </p:cNvPr>
          <p:cNvSpPr txBox="1"/>
          <p:nvPr/>
        </p:nvSpPr>
        <p:spPr>
          <a:xfrm>
            <a:off x="3203848" y="4652048"/>
            <a:ext cx="489236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54D114A-0797-CB9B-A997-5429545848E3}"/>
                  </a:ext>
                </a:extLst>
              </p:cNvPr>
              <p:cNvSpPr txBox="1"/>
              <p:nvPr/>
            </p:nvSpPr>
            <p:spPr>
              <a:xfrm>
                <a:off x="5004048" y="3558345"/>
                <a:ext cx="1112356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54D114A-0797-CB9B-A997-542954584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3558345"/>
                <a:ext cx="1112356" cy="69390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99001C97-6D31-492D-F6D1-65D9D15E2568}"/>
              </a:ext>
            </a:extLst>
          </p:cNvPr>
          <p:cNvSpPr txBox="1"/>
          <p:nvPr/>
        </p:nvSpPr>
        <p:spPr>
          <a:xfrm>
            <a:off x="6413982" y="3733259"/>
            <a:ext cx="529312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БМ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76B59F-D91C-903C-E930-5229E2330E61}"/>
              </a:ext>
            </a:extLst>
          </p:cNvPr>
          <p:cNvSpPr txBox="1"/>
          <p:nvPr/>
        </p:nvSpPr>
        <p:spPr>
          <a:xfrm>
            <a:off x="7308304" y="3733259"/>
            <a:ext cx="489236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CEB18FD-6A8C-934F-9137-1DE318A36A59}"/>
                  </a:ext>
                </a:extLst>
              </p:cNvPr>
              <p:cNvSpPr txBox="1"/>
              <p:nvPr/>
            </p:nvSpPr>
            <p:spPr>
              <a:xfrm>
                <a:off x="5003391" y="4665206"/>
                <a:ext cx="11123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CEB18FD-6A8C-934F-9137-1DE318A36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391" y="4665206"/>
                <a:ext cx="1112356" cy="369332"/>
              </a:xfrm>
              <a:prstGeom prst="rect">
                <a:avLst/>
              </a:prstGeom>
              <a:blipFill>
                <a:blip r:embed="rId21"/>
                <a:stretch>
                  <a:fillRect l="-2747" r="-2198" b="-81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F2E26F26-C994-2785-E25A-6B53B90BDF65}"/>
              </a:ext>
            </a:extLst>
          </p:cNvPr>
          <p:cNvSpPr txBox="1"/>
          <p:nvPr/>
        </p:nvSpPr>
        <p:spPr>
          <a:xfrm>
            <a:off x="6413982" y="4674357"/>
            <a:ext cx="529312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БМ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A471F7-2FAC-DCFE-A84B-C2499AEDE26B}"/>
              </a:ext>
            </a:extLst>
          </p:cNvPr>
          <p:cNvSpPr txBox="1"/>
          <p:nvPr/>
        </p:nvSpPr>
        <p:spPr>
          <a:xfrm>
            <a:off x="7308304" y="4674357"/>
            <a:ext cx="489236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ББ</a:t>
            </a:r>
          </a:p>
        </p:txBody>
      </p:sp>
    </p:spTree>
    <p:extLst>
      <p:ext uri="{BB962C8B-B14F-4D97-AF65-F5344CB8AC3E}">
        <p14:creationId xmlns:p14="http://schemas.microsoft.com/office/powerpoint/2010/main" val="42679878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7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7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5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/>
      <p:bldP spid="19" grpId="0" animBg="1"/>
      <p:bldP spid="20" grpId="0" animBg="1"/>
      <p:bldP spid="20" grpId="1" animBg="1"/>
      <p:bldP spid="21" grpId="0"/>
      <p:bldP spid="22" grpId="0" animBg="1"/>
      <p:bldP spid="22" grpId="1" animBg="1"/>
      <p:bldP spid="23" grpId="0" animBg="1"/>
      <p:bldP spid="24" grpId="0"/>
      <p:bldP spid="25" grpId="0" animBg="1"/>
      <p:bldP spid="25" grpId="1" animBg="1"/>
      <p:bldP spid="26" grpId="0" animBg="1"/>
      <p:bldP spid="26" grpId="1" animBg="1"/>
      <p:bldP spid="27" grpId="0"/>
      <p:bldP spid="28" grpId="0" animBg="1"/>
      <p:bldP spid="28" grpId="1" animBg="1"/>
      <p:bldP spid="29" grpId="0" animBg="1"/>
      <p:bldP spid="2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69CF2BE-E932-D0D0-1BE8-941F9E48FE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E8611C7-02EE-CDB0-57A6-79261854D6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9625C-636E-4312-86E0-9E28EC9FC478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A608350-CEBC-E4A7-36F4-BEE0CA21A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3505"/>
            <a:ext cx="9144000" cy="57109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E6C500-9CB4-BAB5-8F19-43A59BCC8DB3}"/>
                  </a:ext>
                </a:extLst>
              </p:cNvPr>
              <p:cNvSpPr txBox="1"/>
              <p:nvPr/>
            </p:nvSpPr>
            <p:spPr>
              <a:xfrm>
                <a:off x="250825" y="562272"/>
                <a:ext cx="223067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ru-RU" sz="3200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E6C500-9CB4-BAB5-8F19-43A59BCC8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25" y="562272"/>
                <a:ext cx="2230675" cy="492443"/>
              </a:xfrm>
              <a:prstGeom prst="rect">
                <a:avLst/>
              </a:prstGeom>
              <a:blipFill>
                <a:blip r:embed="rId3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35340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72D5986-5AE6-8E8E-1F28-D84EAAE6FE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9625C-636E-4312-86E0-9E28EC9FC478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D90EA59-9156-22BA-E146-D4E0A8E0F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16632"/>
            <a:ext cx="5047258" cy="607889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27594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Шаблон слайдов лекций СПбГПУ">
  <a:themeElements>
    <a:clrScheme name="презентация1">
      <a:dk1>
        <a:srgbClr val="000000"/>
      </a:dk1>
      <a:lt1>
        <a:srgbClr val="000000"/>
      </a:lt1>
      <a:dk2>
        <a:srgbClr val="000000"/>
      </a:dk2>
      <a:lt2>
        <a:srgbClr val="000000"/>
      </a:lt2>
      <a:accent1>
        <a:srgbClr val="E3E1DD"/>
      </a:accent1>
      <a:accent2>
        <a:srgbClr val="FCF1E8"/>
      </a:accent2>
      <a:accent3>
        <a:srgbClr val="FFFFFF"/>
      </a:accent3>
      <a:accent4>
        <a:srgbClr val="E3E1DD"/>
      </a:accent4>
      <a:accent5>
        <a:srgbClr val="C8C4BC"/>
      </a:accent5>
      <a:accent6>
        <a:srgbClr val="FCF1E8"/>
      </a:accent6>
      <a:hlink>
        <a:srgbClr val="3C8C92"/>
      </a:hlink>
      <a:folHlink>
        <a:srgbClr val="FCF1E8"/>
      </a:folHlink>
    </a:clrScheme>
    <a:fontScheme name="презентация 1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слайдов лекций СПбГПУ</Template>
  <TotalTime>1464</TotalTime>
  <Words>371</Words>
  <Application>Microsoft Office PowerPoint</Application>
  <PresentationFormat>Экран (4:3)</PresentationFormat>
  <Paragraphs>67</Paragraphs>
  <Slides>9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Calibri</vt:lpstr>
      <vt:lpstr>Cambria Math</vt:lpstr>
      <vt:lpstr>Times New Roman</vt:lpstr>
      <vt:lpstr>Verdana</vt:lpstr>
      <vt:lpstr>Шаблон слайдов лекций СПбГПУ</vt:lpstr>
      <vt:lpstr>Формула</vt:lpstr>
      <vt:lpstr>Раздел 4 Введение в математический анализ Бесконечно малые и бесконечно большие числовые последовательности и их свойства</vt:lpstr>
      <vt:lpstr>Определение 1</vt:lpstr>
      <vt:lpstr> Арифметические операции над бесконечно малыми последовательностями </vt:lpstr>
      <vt:lpstr>Презентация PowerPoint</vt:lpstr>
      <vt:lpstr>Определение 2</vt:lpstr>
      <vt:lpstr>Теорема 4. (О связи  бесконечно малых и бесконечно больших числовых последовательностей (БМЧП и ББЧП))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дисциплины</dc:title>
  <dc:creator>Marina</dc:creator>
  <cp:lastModifiedBy>Marina Lagunova</cp:lastModifiedBy>
  <cp:revision>134</cp:revision>
  <dcterms:created xsi:type="dcterms:W3CDTF">2012-06-17T07:41:50Z</dcterms:created>
  <dcterms:modified xsi:type="dcterms:W3CDTF">2024-11-11T07:27:30Z</dcterms:modified>
</cp:coreProperties>
</file>