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18.wmf"/><Relationship Id="rId26" Type="http://schemas.openxmlformats.org/officeDocument/2006/relationships/image" Target="../media/image19.wmf"/><Relationship Id="rId21" Type="http://schemas.openxmlformats.org/officeDocument/2006/relationships/image" Target="../media/image33.png"/><Relationship Id="rId34" Type="http://schemas.openxmlformats.org/officeDocument/2006/relationships/image" Target="../media/image23.wmf"/><Relationship Id="rId7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38" Type="http://schemas.openxmlformats.org/officeDocument/2006/relationships/image" Target="../media/image25.wmf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24" Type="http://schemas.openxmlformats.org/officeDocument/2006/relationships/image" Target="../media/image36.png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23.bin"/><Relationship Id="rId40" Type="http://schemas.openxmlformats.org/officeDocument/2006/relationships/image" Target="../media/image39.png"/><Relationship Id="rId5" Type="http://schemas.openxmlformats.org/officeDocument/2006/relationships/image" Target="../media/image14.wmf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28" Type="http://schemas.openxmlformats.org/officeDocument/2006/relationships/image" Target="../media/image20.wmf"/><Relationship Id="rId36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31.png"/><Relationship Id="rId31" Type="http://schemas.openxmlformats.org/officeDocument/2006/relationships/oleObject" Target="../embeddings/oleObject20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image" Target="../media/image28.png"/><Relationship Id="rId22" Type="http://schemas.openxmlformats.org/officeDocument/2006/relationships/image" Target="../media/image34.png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22.bin"/><Relationship Id="rId8" Type="http://schemas.openxmlformats.org/officeDocument/2006/relationships/oleObject" Target="../embeddings/oleObject14.bin"/><Relationship Id="rId3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6.wmf"/><Relationship Id="rId7" Type="http://schemas.openxmlformats.org/officeDocument/2006/relationships/image" Target="../media/image42.png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45.png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4.png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30.wmf"/><Relationship Id="rId21" Type="http://schemas.openxmlformats.org/officeDocument/2006/relationships/image" Target="../media/image34.wmf"/><Relationship Id="rId7" Type="http://schemas.openxmlformats.org/officeDocument/2006/relationships/image" Target="../media/image17.wmf"/><Relationship Id="rId12" Type="http://schemas.openxmlformats.org/officeDocument/2006/relationships/image" Target="../media/image53.png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2.png"/><Relationship Id="rId5" Type="http://schemas.openxmlformats.org/officeDocument/2006/relationships/image" Target="../media/image16.wmf"/><Relationship Id="rId15" Type="http://schemas.openxmlformats.org/officeDocument/2006/relationships/image" Target="../media/image31.wmf"/><Relationship Id="rId10" Type="http://schemas.openxmlformats.org/officeDocument/2006/relationships/image" Target="../media/image44.png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25184" cy="3023642"/>
          </a:xfrm>
        </p:spPr>
        <p:txBody>
          <a:bodyPr/>
          <a:lstStyle/>
          <a:p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r>
              <a:rPr lang="ru-RU" dirty="0"/>
              <a:t>Арифметические операции</a:t>
            </a:r>
            <a:br>
              <a:rPr lang="ru-RU" dirty="0"/>
            </a:br>
            <a:r>
              <a:rPr lang="ru-RU" dirty="0"/>
              <a:t>над сходящимися последовательностями.</a:t>
            </a:r>
            <a:br>
              <a:rPr lang="ru-RU" dirty="0"/>
            </a:br>
            <a:r>
              <a:rPr lang="ru-RU" dirty="0"/>
              <a:t>Неопределенности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568952" cy="2304256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Предел суммы, произведения и частного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Особые случаи пределов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Неопределенности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Примеры вычисления пределов числовой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D03D33-31DF-3ECA-1362-2C7B2F5D60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DE3F8B-BAFA-22F1-BA5E-330A2D9DC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1" b="13251"/>
          <a:stretch/>
        </p:blipFill>
        <p:spPr>
          <a:xfrm>
            <a:off x="2000250" y="188640"/>
            <a:ext cx="5143500" cy="511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99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Выноска со стрелкой вниз 21"/>
          <p:cNvSpPr/>
          <p:nvPr/>
        </p:nvSpPr>
        <p:spPr>
          <a:xfrm>
            <a:off x="6084168" y="4869160"/>
            <a:ext cx="1584176" cy="1080120"/>
          </a:xfrm>
          <a:prstGeom prst="down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635896" y="1268760"/>
            <a:ext cx="4104456" cy="20162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643541" y="1484784"/>
            <a:ext cx="2808312" cy="158417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Теорема. (Об арифметических операция над сходящимися последовательностями).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90494"/>
              </p:ext>
            </p:extLst>
          </p:nvPr>
        </p:nvGraphicFramePr>
        <p:xfrm>
          <a:off x="827584" y="1669404"/>
          <a:ext cx="1462425" cy="6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25480" imgH="342720" progId="Equation.3">
                  <p:embed/>
                </p:oleObj>
              </mc:Choice>
              <mc:Fallback>
                <p:oleObj name="Формула" r:id="rId2" imgW="82548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69404"/>
                        <a:ext cx="1462425" cy="607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57064"/>
              </p:ext>
            </p:extLst>
          </p:nvPr>
        </p:nvGraphicFramePr>
        <p:xfrm>
          <a:off x="827584" y="2276872"/>
          <a:ext cx="14843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38080" imgH="342720" progId="Equation.3">
                  <p:embed/>
                </p:oleObj>
              </mc:Choice>
              <mc:Fallback>
                <p:oleObj name="Формула" r:id="rId4" imgW="83808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14843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543958"/>
              </p:ext>
            </p:extLst>
          </p:nvPr>
        </p:nvGraphicFramePr>
        <p:xfrm>
          <a:off x="3635896" y="1268760"/>
          <a:ext cx="30591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726920" imgH="342720" progId="Equation.3">
                  <p:embed/>
                </p:oleObj>
              </mc:Choice>
              <mc:Fallback>
                <p:oleObj name="Формула" r:id="rId6" imgW="172692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268760"/>
                        <a:ext cx="30591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03250"/>
              </p:ext>
            </p:extLst>
          </p:nvPr>
        </p:nvGraphicFramePr>
        <p:xfrm>
          <a:off x="3635896" y="1844824"/>
          <a:ext cx="21828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31560" imgH="342720" progId="Equation.3">
                  <p:embed/>
                </p:oleObj>
              </mc:Choice>
              <mc:Fallback>
                <p:oleObj name="Формула" r:id="rId8" imgW="1231560" imgH="34272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844824"/>
                        <a:ext cx="21828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33943"/>
              </p:ext>
            </p:extLst>
          </p:nvPr>
        </p:nvGraphicFramePr>
        <p:xfrm>
          <a:off x="3635896" y="2276872"/>
          <a:ext cx="3916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209680" imgH="558720" progId="Equation.3">
                  <p:embed/>
                </p:oleObj>
              </mc:Choice>
              <mc:Fallback>
                <p:oleObj name="Формула" r:id="rId10" imgW="2209680" imgH="55872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76872"/>
                        <a:ext cx="39163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643541" y="371703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419852"/>
              </p:ext>
            </p:extLst>
          </p:nvPr>
        </p:nvGraphicFramePr>
        <p:xfrm>
          <a:off x="1076909" y="3598485"/>
          <a:ext cx="1463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25480" imgH="342720" progId="Equation.3">
                  <p:embed/>
                </p:oleObj>
              </mc:Choice>
              <mc:Fallback>
                <p:oleObj name="Формула" r:id="rId12" imgW="82548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09" y="3598485"/>
                        <a:ext cx="1463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52325"/>
              </p:ext>
            </p:extLst>
          </p:nvPr>
        </p:nvGraphicFramePr>
        <p:xfrm>
          <a:off x="2702719" y="3598485"/>
          <a:ext cx="37385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108160" imgH="342720" progId="Equation.3">
                  <p:embed/>
                </p:oleObj>
              </mc:Choice>
              <mc:Fallback>
                <p:oleObj name="Формула" r:id="rId14" imgW="210816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719" y="3598485"/>
                        <a:ext cx="37385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34"/>
              </p:ext>
            </p:extLst>
          </p:nvPr>
        </p:nvGraphicFramePr>
        <p:xfrm>
          <a:off x="1076325" y="4292600"/>
          <a:ext cx="1485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838080" imgH="342720" progId="Equation.3">
                  <p:embed/>
                </p:oleObj>
              </mc:Choice>
              <mc:Fallback>
                <p:oleObj name="Формула" r:id="rId16" imgW="838080" imgH="34272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292600"/>
                        <a:ext cx="1485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46846"/>
              </p:ext>
            </p:extLst>
          </p:nvPr>
        </p:nvGraphicFramePr>
        <p:xfrm>
          <a:off x="2759075" y="4292600"/>
          <a:ext cx="36464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057400" imgH="342720" progId="Equation.3">
                  <p:embed/>
                </p:oleObj>
              </mc:Choice>
              <mc:Fallback>
                <p:oleObj name="Формула" r:id="rId18" imgW="2057400" imgH="34272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292600"/>
                        <a:ext cx="36464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238164"/>
              </p:ext>
            </p:extLst>
          </p:nvPr>
        </p:nvGraphicFramePr>
        <p:xfrm>
          <a:off x="850489" y="5013176"/>
          <a:ext cx="6642101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3746160" imgH="279360" progId="Equation.3">
                  <p:embed/>
                </p:oleObj>
              </mc:Choice>
              <mc:Fallback>
                <p:oleObj name="Формула" r:id="rId20" imgW="3746160" imgH="27936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89" y="5013176"/>
                        <a:ext cx="6642101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0152" y="5949280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бесконечно малая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8117030" y="50398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6788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10" grpId="0" animBg="1"/>
      <p:bldP spid="16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F604E-4AAB-EA9D-9C61-85B3A9800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Выноска со стрелкой вниз 21">
            <a:extLst>
              <a:ext uri="{FF2B5EF4-FFF2-40B4-BE49-F238E27FC236}">
                <a16:creationId xmlns:a16="http://schemas.microsoft.com/office/drawing/2014/main" id="{29B477A7-C524-16EE-656B-7EF57E4AB274}"/>
              </a:ext>
            </a:extLst>
          </p:cNvPr>
          <p:cNvSpPr/>
          <p:nvPr/>
        </p:nvSpPr>
        <p:spPr>
          <a:xfrm>
            <a:off x="5255852" y="2951456"/>
            <a:ext cx="2506700" cy="1080120"/>
          </a:xfrm>
          <a:prstGeom prst="down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64AE2E-B711-964D-452D-B3DED5288CF3}"/>
              </a:ext>
            </a:extLst>
          </p:cNvPr>
          <p:cNvSpPr/>
          <p:nvPr/>
        </p:nvSpPr>
        <p:spPr>
          <a:xfrm>
            <a:off x="394216" y="162929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E613064-69A6-7712-4185-8D6E3B8DD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1510747"/>
          <a:ext cx="1463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25480" imgH="342720" progId="Equation.3">
                  <p:embed/>
                </p:oleObj>
              </mc:Choice>
              <mc:Fallback>
                <p:oleObj name="Формула" r:id="rId2" imgW="825480" imgH="34272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9E613064-69A6-7712-4185-8D6E3B8DD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10747"/>
                        <a:ext cx="1463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C709EE2-8444-25B3-E5B7-018E2BFF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3394" y="1510747"/>
          <a:ext cx="37385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108160" imgH="342720" progId="Equation.3">
                  <p:embed/>
                </p:oleObj>
              </mc:Choice>
              <mc:Fallback>
                <p:oleObj name="Формула" r:id="rId4" imgW="2108160" imgH="342720" progId="Equation.3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FC709EE2-8444-25B3-E5B7-018E2BFF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394" y="1510747"/>
                        <a:ext cx="37385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D379C8C-6D46-AE90-23A1-8D88F58CA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00" y="2204862"/>
          <a:ext cx="1485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38080" imgH="342720" progId="Equation.3">
                  <p:embed/>
                </p:oleObj>
              </mc:Choice>
              <mc:Fallback>
                <p:oleObj name="Формула" r:id="rId6" imgW="838080" imgH="342720" progId="Equation.3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D379C8C-6D46-AE90-23A1-8D88F58CA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00" y="2204862"/>
                        <a:ext cx="1485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BC64FBC-EA7D-E59A-E125-D0A791610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750" y="2204862"/>
          <a:ext cx="36464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57400" imgH="342720" progId="Equation.3">
                  <p:embed/>
                </p:oleObj>
              </mc:Choice>
              <mc:Fallback>
                <p:oleObj name="Формула" r:id="rId8" imgW="2057400" imgH="342720" progId="Equation.3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ABC64FBC-EA7D-E59A-E125-D0A791610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50" y="2204862"/>
                        <a:ext cx="36464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7C2890-37AD-C5EE-4B46-509DEE09056C}"/>
              </a:ext>
            </a:extLst>
          </p:cNvPr>
          <p:cNvSpPr/>
          <p:nvPr/>
        </p:nvSpPr>
        <p:spPr>
          <a:xfrm>
            <a:off x="7867705" y="295215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9D57E2-97DD-505C-990E-8FA627C0EDA3}"/>
                  </a:ext>
                </a:extLst>
              </p:cNvPr>
              <p:cNvSpPr txBox="1"/>
              <p:nvPr/>
            </p:nvSpPr>
            <p:spPr>
              <a:xfrm>
                <a:off x="605721" y="3044483"/>
                <a:ext cx="7156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9D57E2-97DD-505C-990E-8FA627C0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" y="3044483"/>
                <a:ext cx="7156831" cy="369332"/>
              </a:xfrm>
              <a:prstGeom prst="rect">
                <a:avLst/>
              </a:prstGeom>
              <a:blipFill>
                <a:blip r:embed="rId10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5590CE-41FA-48A1-560F-4BF09983B585}"/>
              </a:ext>
            </a:extLst>
          </p:cNvPr>
          <p:cNvSpPr txBox="1"/>
          <p:nvPr/>
        </p:nvSpPr>
        <p:spPr>
          <a:xfrm>
            <a:off x="5420763" y="4124603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бесконечно малая</a:t>
            </a:r>
          </a:p>
        </p:txBody>
      </p:sp>
      <p:sp>
        <p:nvSpPr>
          <p:cNvPr id="16" name="Нижний колонтитул 3">
            <a:extLst>
              <a:ext uri="{FF2B5EF4-FFF2-40B4-BE49-F238E27FC236}">
                <a16:creationId xmlns:a16="http://schemas.microsoft.com/office/drawing/2014/main" id="{AA3D523C-AB4D-169D-509B-E1185ED7BF9F}"/>
              </a:ext>
            </a:extLst>
          </p:cNvPr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</p:spTree>
    <p:extLst>
      <p:ext uri="{BB962C8B-B14F-4D97-AF65-F5344CB8AC3E}">
        <p14:creationId xmlns:p14="http://schemas.microsoft.com/office/powerpoint/2010/main" val="384539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Выноска со стрелкой вниз 21">
            <a:extLst>
              <a:ext uri="{FF2B5EF4-FFF2-40B4-BE49-F238E27FC236}">
                <a16:creationId xmlns:a16="http://schemas.microsoft.com/office/drawing/2014/main" id="{E0AD3A76-7603-7AAF-B0FC-EBAFB6670083}"/>
              </a:ext>
            </a:extLst>
          </p:cNvPr>
          <p:cNvSpPr/>
          <p:nvPr/>
        </p:nvSpPr>
        <p:spPr>
          <a:xfrm>
            <a:off x="5601998" y="2014668"/>
            <a:ext cx="2168985" cy="1070457"/>
          </a:xfrm>
          <a:prstGeom prst="down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6FE948-EAA0-97B1-0077-A30191552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Выноска со стрелкой вниз 21">
            <a:extLst>
              <a:ext uri="{FF2B5EF4-FFF2-40B4-BE49-F238E27FC236}">
                <a16:creationId xmlns:a16="http://schemas.microsoft.com/office/drawing/2014/main" id="{6107A9C3-0D89-C65B-D6E0-D015F08E4A39}"/>
              </a:ext>
            </a:extLst>
          </p:cNvPr>
          <p:cNvSpPr/>
          <p:nvPr/>
        </p:nvSpPr>
        <p:spPr>
          <a:xfrm>
            <a:off x="6012386" y="2047338"/>
            <a:ext cx="1452198" cy="1005119"/>
          </a:xfrm>
          <a:prstGeom prst="down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49B8AF-68AE-E881-B9FC-C1E20728AD2F}"/>
              </a:ext>
            </a:extLst>
          </p:cNvPr>
          <p:cNvSpPr/>
          <p:nvPr/>
        </p:nvSpPr>
        <p:spPr>
          <a:xfrm>
            <a:off x="217188" y="483981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D170A6F-DD58-9C5A-AC8D-BC7AED41B091}"/>
                  </a:ext>
                </a:extLst>
              </p:cNvPr>
              <p:cNvSpPr txBox="1"/>
              <p:nvPr/>
            </p:nvSpPr>
            <p:spPr bwMode="auto">
              <a:xfrm>
                <a:off x="673100" y="239713"/>
                <a:ext cx="1463675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D170A6F-DD58-9C5A-AC8D-BC7AED41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0" y="239713"/>
                <a:ext cx="1463675" cy="606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FB71F339-747B-18F2-0230-8DD8D2A9FB22}"/>
                  </a:ext>
                </a:extLst>
              </p:cNvPr>
              <p:cNvSpPr txBox="1"/>
              <p:nvPr/>
            </p:nvSpPr>
            <p:spPr bwMode="auto">
              <a:xfrm>
                <a:off x="1835696" y="246888"/>
                <a:ext cx="3738563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FB71F339-747B-18F2-0230-8DD8D2A9F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246888"/>
                <a:ext cx="3738563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5B7F7A03-190A-9108-8BB8-805631B99D7D}"/>
                  </a:ext>
                </a:extLst>
              </p:cNvPr>
              <p:cNvSpPr txBox="1"/>
              <p:nvPr/>
            </p:nvSpPr>
            <p:spPr bwMode="auto">
              <a:xfrm>
                <a:off x="683568" y="769845"/>
                <a:ext cx="2304256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5B7F7A03-190A-9108-8BB8-805631B9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769845"/>
                <a:ext cx="2304256" cy="606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37401AF-5259-D48B-1AC2-BE5FF2F2DF6D}"/>
                  </a:ext>
                </a:extLst>
              </p:cNvPr>
              <p:cNvSpPr txBox="1"/>
              <p:nvPr/>
            </p:nvSpPr>
            <p:spPr bwMode="auto">
              <a:xfrm>
                <a:off x="2333625" y="732353"/>
                <a:ext cx="3646488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37401AF-5259-D48B-1AC2-BE5FF2F2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5" y="732353"/>
                <a:ext cx="3646488" cy="606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798616-F6AA-D990-1E9C-167517D43DA0}"/>
              </a:ext>
            </a:extLst>
          </p:cNvPr>
          <p:cNvSpPr/>
          <p:nvPr/>
        </p:nvSpPr>
        <p:spPr>
          <a:xfrm>
            <a:off x="8298761" y="2989063"/>
            <a:ext cx="43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740D-953C-286F-DD9F-4CACE82BA9BE}"/>
              </a:ext>
            </a:extLst>
          </p:cNvPr>
          <p:cNvSpPr txBox="1"/>
          <p:nvPr/>
        </p:nvSpPr>
        <p:spPr>
          <a:xfrm>
            <a:off x="5836223" y="2989063"/>
            <a:ext cx="193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бесконечно малая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02993A-261B-950E-39AD-2942317D2CDD}"/>
                  </a:ext>
                </a:extLst>
              </p:cNvPr>
              <p:cNvSpPr txBox="1"/>
              <p:nvPr/>
            </p:nvSpPr>
            <p:spPr>
              <a:xfrm>
                <a:off x="217188" y="1198332"/>
                <a:ext cx="6821739" cy="579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Покажем, что 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бесконечно малая величина (БМВ)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02993A-261B-950E-39AD-2942317D2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8" y="1198332"/>
                <a:ext cx="6821739" cy="579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53A47-DF13-FACF-4EF6-F9B20D71B159}"/>
                  </a:ext>
                </a:extLst>
              </p:cNvPr>
              <p:cNvSpPr txBox="1"/>
              <p:nvPr/>
            </p:nvSpPr>
            <p:spPr>
              <a:xfrm>
                <a:off x="273773" y="1918429"/>
                <a:ext cx="5443330" cy="74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53A47-DF13-FACF-4EF6-F9B20D71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73" y="1918429"/>
                <a:ext cx="5443330" cy="742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0515D3-0DFE-898D-37E1-5F9C57B8B860}"/>
                  </a:ext>
                </a:extLst>
              </p:cNvPr>
              <p:cNvSpPr txBox="1"/>
              <p:nvPr/>
            </p:nvSpPr>
            <p:spPr>
              <a:xfrm>
                <a:off x="5574259" y="1972338"/>
                <a:ext cx="1890325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0515D3-0DFE-898D-37E1-5F9C57B8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59" y="1972338"/>
                <a:ext cx="1890325" cy="630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D8240B-1299-26EB-818B-C971DA2E4C45}"/>
                  </a:ext>
                </a:extLst>
              </p:cNvPr>
              <p:cNvSpPr txBox="1"/>
              <p:nvPr/>
            </p:nvSpPr>
            <p:spPr>
              <a:xfrm>
                <a:off x="119139" y="2705984"/>
                <a:ext cx="4123821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Докажем, что 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ограниченная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D8240B-1299-26EB-818B-C971DA2E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39" y="2705984"/>
                <a:ext cx="4123821" cy="630814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Нижний колонтитул 3">
            <a:extLst>
              <a:ext uri="{FF2B5EF4-FFF2-40B4-BE49-F238E27FC236}">
                <a16:creationId xmlns:a16="http://schemas.microsoft.com/office/drawing/2014/main" id="{EE530903-23EE-F089-7690-CAAF3ED3AFF4}"/>
              </a:ext>
            </a:extLst>
          </p:cNvPr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FCCC6-62C5-4570-A497-2F86F9DB6467}"/>
                  </a:ext>
                </a:extLst>
              </p:cNvPr>
              <p:cNvSpPr txBox="1"/>
              <p:nvPr/>
            </p:nvSpPr>
            <p:spPr>
              <a:xfrm>
                <a:off x="217188" y="3336798"/>
                <a:ext cx="4479944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БМВ⟹∃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при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FCCC6-62C5-4570-A497-2F86F9DB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8" y="3336798"/>
                <a:ext cx="4479944" cy="593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9AEFC4-7080-19AD-FC69-509DC582B0E5}"/>
                  </a:ext>
                </a:extLst>
              </p:cNvPr>
              <p:cNvSpPr txBox="1"/>
              <p:nvPr/>
            </p:nvSpPr>
            <p:spPr>
              <a:xfrm>
                <a:off x="204500" y="4513354"/>
                <a:ext cx="3433119" cy="87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9AEFC4-7080-19AD-FC69-509DC582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0" y="4513354"/>
                <a:ext cx="3433119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53E464-AE9E-05A9-0073-17088092C4B8}"/>
                  </a:ext>
                </a:extLst>
              </p:cNvPr>
              <p:cNvSpPr txBox="1"/>
              <p:nvPr/>
            </p:nvSpPr>
            <p:spPr>
              <a:xfrm>
                <a:off x="217188" y="3900667"/>
                <a:ext cx="5011885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при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53E464-AE9E-05A9-0073-17088092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8" y="3900667"/>
                <a:ext cx="5011885" cy="5930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28198-C1A7-3CF6-5B68-067CAB19DFF7}"/>
                  </a:ext>
                </a:extLst>
              </p:cNvPr>
              <p:cNvSpPr txBox="1"/>
              <p:nvPr/>
            </p:nvSpPr>
            <p:spPr>
              <a:xfrm>
                <a:off x="204500" y="5424248"/>
                <a:ext cx="5112362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28198-C1A7-3CF6-5B68-067CAB19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0" y="5424248"/>
                <a:ext cx="5112362" cy="6865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818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6" grpId="1" animBg="1"/>
      <p:bldP spid="12" grpId="0"/>
      <p:bldP spid="14" grpId="0"/>
      <p:bldP spid="15" grpId="0"/>
      <p:bldP spid="19" grpId="0"/>
      <p:bldP spid="20" grpId="0"/>
      <p:bldP spid="21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Выноска со стрелкой вправо 46"/>
          <p:cNvSpPr/>
          <p:nvPr/>
        </p:nvSpPr>
        <p:spPr>
          <a:xfrm>
            <a:off x="3977672" y="5089380"/>
            <a:ext cx="3163213" cy="115212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2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Выноска со стрелкой вправо 42"/>
          <p:cNvSpPr/>
          <p:nvPr/>
        </p:nvSpPr>
        <p:spPr>
          <a:xfrm>
            <a:off x="3979362" y="3784852"/>
            <a:ext cx="2736304" cy="115212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Выноска со стрелкой вправо 36"/>
          <p:cNvSpPr/>
          <p:nvPr/>
        </p:nvSpPr>
        <p:spPr>
          <a:xfrm>
            <a:off x="3979362" y="2563691"/>
            <a:ext cx="2592288" cy="115212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1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Особые случаи пределов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69438"/>
              </p:ext>
            </p:extLst>
          </p:nvPr>
        </p:nvGraphicFramePr>
        <p:xfrm>
          <a:off x="395536" y="1052736"/>
          <a:ext cx="15319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63280" imgH="342720" progId="Equation.3">
                  <p:embed/>
                </p:oleObj>
              </mc:Choice>
              <mc:Fallback>
                <p:oleObj name="Формула" r:id="rId2" imgW="86328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15319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04288"/>
              </p:ext>
            </p:extLst>
          </p:nvPr>
        </p:nvGraphicFramePr>
        <p:xfrm>
          <a:off x="2486262" y="1052736"/>
          <a:ext cx="15541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76240" imgH="342720" progId="Equation.3">
                  <p:embed/>
                </p:oleObj>
              </mc:Choice>
              <mc:Fallback>
                <p:oleObj name="Формула" r:id="rId4" imgW="876240" imgH="34272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262" y="1052736"/>
                        <a:ext cx="15541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48632"/>
              </p:ext>
            </p:extLst>
          </p:nvPr>
        </p:nvGraphicFramePr>
        <p:xfrm>
          <a:off x="4359833" y="1048158"/>
          <a:ext cx="14874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38080" imgH="342720" progId="Equation.3">
                  <p:embed/>
                </p:oleObj>
              </mc:Choice>
              <mc:Fallback>
                <p:oleObj name="Формула" r:id="rId6" imgW="838080" imgH="34272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33" y="1048158"/>
                        <a:ext cx="14874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338875" y="2708919"/>
            <a:ext cx="864096" cy="861527"/>
            <a:chOff x="466056" y="2060848"/>
            <a:chExt cx="1225624" cy="115212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66056" y="2060848"/>
              <a:ext cx="1225624" cy="1152128"/>
              <a:chOff x="466056" y="2060848"/>
              <a:chExt cx="1225624" cy="1152128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66056" y="2060848"/>
                <a:ext cx="1225624" cy="115212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12" name="Объект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8399910"/>
                  </p:ext>
                </p:extLst>
              </p:nvPr>
            </p:nvGraphicFramePr>
            <p:xfrm>
              <a:off x="971600" y="2084377"/>
              <a:ext cx="648072" cy="446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8" imgW="495000" imgH="342720" progId="Equation.3">
                      <p:embed/>
                    </p:oleObj>
                  </mc:Choice>
                  <mc:Fallback>
                    <p:oleObj name="Формула" r:id="rId8" imgW="495000" imgH="342720" progId="Equation.3">
                      <p:embed/>
                      <p:pic>
                        <p:nvPicPr>
                          <p:cNvPr id="0" name="Объект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600" y="2084377"/>
                            <a:ext cx="648072" cy="4468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Объект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7418706"/>
                  </p:ext>
                </p:extLst>
              </p:nvPr>
            </p:nvGraphicFramePr>
            <p:xfrm>
              <a:off x="477211" y="2755231"/>
              <a:ext cx="649560" cy="4368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0" imgW="507960" imgH="342720" progId="Equation.3">
                      <p:embed/>
                    </p:oleObj>
                  </mc:Choice>
                  <mc:Fallback>
                    <p:oleObj name="Формула" r:id="rId10" imgW="507960" imgH="342720" progId="Equation.3">
                      <p:embed/>
                      <p:pic>
                        <p:nvPicPr>
                          <p:cNvPr id="0" name="Объект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211" y="2755231"/>
                            <a:ext cx="649560" cy="4368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" name="Прямая соединительная линия 15"/>
            <p:cNvCxnSpPr/>
            <p:nvPr/>
          </p:nvCxnSpPr>
          <p:spPr>
            <a:xfrm>
              <a:off x="466056" y="2060848"/>
              <a:ext cx="1225624" cy="11521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1202971" y="2708918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3528" y="357044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071394" y="2708917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94" y="2708917"/>
                <a:ext cx="864096" cy="86152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2957329" y="2708920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29" y="2708920"/>
                <a:ext cx="864096" cy="86152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23528" y="4431974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1974"/>
                <a:ext cx="864096" cy="86152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323528" y="5293501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93501"/>
                <a:ext cx="864096" cy="86152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52801"/>
              </p:ext>
            </p:extLst>
          </p:nvPr>
        </p:nvGraphicFramePr>
        <p:xfrm>
          <a:off x="1146233" y="1983222"/>
          <a:ext cx="17764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1002960" imgH="342720" progId="Equation.3">
                  <p:embed/>
                </p:oleObj>
              </mc:Choice>
              <mc:Fallback>
                <p:oleObj name="Формула" r:id="rId17" imgW="1002960" imgH="34272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233" y="1983222"/>
                        <a:ext cx="17764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207298" y="3570444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a+b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187624" y="4431974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31974"/>
                <a:ext cx="864096" cy="86152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079509" y="3570436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09" y="3570436"/>
                <a:ext cx="864096" cy="8615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058549" y="4431974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49" y="4431974"/>
                <a:ext cx="864096" cy="86152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961588" y="3570438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88" y="3570438"/>
                <a:ext cx="864096" cy="86152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922645" y="5310533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45" y="5310533"/>
                <a:ext cx="864096" cy="86152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1194453" y="5310533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53" y="5310533"/>
                <a:ext cx="864096" cy="8615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2058549" y="5325611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943605" y="4431963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38331"/>
              </p:ext>
            </p:extLst>
          </p:nvPr>
        </p:nvGraphicFramePr>
        <p:xfrm>
          <a:off x="3979362" y="2708989"/>
          <a:ext cx="1978875" cy="55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5" imgW="1231366" imgH="342751" progId="Equation.3">
                  <p:embed/>
                </p:oleObj>
              </mc:Choice>
              <mc:Fallback>
                <p:oleObj name="Формула" r:id="rId25" imgW="1231366" imgH="342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62" y="2708989"/>
                        <a:ext cx="1978875" cy="552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88373"/>
              </p:ext>
            </p:extLst>
          </p:nvPr>
        </p:nvGraphicFramePr>
        <p:xfrm>
          <a:off x="3979362" y="3179914"/>
          <a:ext cx="1998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7" imgW="1244520" imgH="342720" progId="Equation.3">
                  <p:embed/>
                </p:oleObj>
              </mc:Choice>
              <mc:Fallback>
                <p:oleObj name="Формула" r:id="rId27" imgW="1244520" imgH="342720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62" y="3179914"/>
                        <a:ext cx="1998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2416"/>
              </p:ext>
            </p:extLst>
          </p:nvPr>
        </p:nvGraphicFramePr>
        <p:xfrm>
          <a:off x="6597816" y="2928894"/>
          <a:ext cx="2217344" cy="50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9" imgW="1511300" imgH="342900" progId="Equation.3">
                  <p:embed/>
                </p:oleObj>
              </mc:Choice>
              <mc:Fallback>
                <p:oleObj name="Формула" r:id="rId29" imgW="1511300" imgH="342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816" y="2928894"/>
                        <a:ext cx="2217344" cy="50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60724"/>
              </p:ext>
            </p:extLst>
          </p:nvPr>
        </p:nvGraphicFramePr>
        <p:xfrm>
          <a:off x="3979362" y="3879596"/>
          <a:ext cx="2265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1" imgW="1409400" imgH="342720" progId="Equation.3">
                  <p:embed/>
                </p:oleObj>
              </mc:Choice>
              <mc:Fallback>
                <p:oleObj name="Формула" r:id="rId31" imgW="1409400" imgH="342720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62" y="3879596"/>
                        <a:ext cx="2265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81015"/>
              </p:ext>
            </p:extLst>
          </p:nvPr>
        </p:nvGraphicFramePr>
        <p:xfrm>
          <a:off x="3979362" y="4335444"/>
          <a:ext cx="1998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3" imgW="1244520" imgH="342720" progId="Equation.3">
                  <p:embed/>
                </p:oleObj>
              </mc:Choice>
              <mc:Fallback>
                <p:oleObj name="Формула" r:id="rId33" imgW="1244520" imgH="342720" progId="Equation.3">
                  <p:embed/>
                  <p:pic>
                    <p:nvPicPr>
                      <p:cNvPr id="0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62" y="4335444"/>
                        <a:ext cx="1998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44751"/>
              </p:ext>
            </p:extLst>
          </p:nvPr>
        </p:nvGraphicFramePr>
        <p:xfrm>
          <a:off x="6737319" y="4124856"/>
          <a:ext cx="1938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5" imgW="1320480" imgH="342720" progId="Equation.3">
                  <p:embed/>
                </p:oleObj>
              </mc:Choice>
              <mc:Fallback>
                <p:oleObj name="Формула" r:id="rId35" imgW="1320480" imgH="342720" progId="Equation.3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19" y="4124856"/>
                        <a:ext cx="19383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73248"/>
              </p:ext>
            </p:extLst>
          </p:nvPr>
        </p:nvGraphicFramePr>
        <p:xfrm>
          <a:off x="3960039" y="5109973"/>
          <a:ext cx="2774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7" imgW="1726920" imgH="380880" progId="Equation.3">
                  <p:embed/>
                </p:oleObj>
              </mc:Choice>
              <mc:Fallback>
                <p:oleObj name="Формула" r:id="rId37" imgW="1726920" imgH="380880" progId="Equation.3">
                  <p:embed/>
                  <p:pic>
                    <p:nvPicPr>
                      <p:cNvPr id="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039" y="5109973"/>
                        <a:ext cx="2774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03670"/>
              </p:ext>
            </p:extLst>
          </p:nvPr>
        </p:nvGraphicFramePr>
        <p:xfrm>
          <a:off x="3979362" y="5634760"/>
          <a:ext cx="1998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3" imgW="1244600" imgH="342900" progId="Equation.3">
                  <p:embed/>
                </p:oleObj>
              </mc:Choice>
              <mc:Fallback>
                <p:oleObj name="Формула" r:id="rId33" imgW="1244600" imgH="342900" progId="Equation.3">
                  <p:embed/>
                  <p:pic>
                    <p:nvPicPr>
                      <p:cNvPr id="0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62" y="5634760"/>
                        <a:ext cx="1998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Объект 48"/>
              <p:cNvSpPr txBox="1"/>
              <p:nvPr/>
            </p:nvSpPr>
            <p:spPr bwMode="auto">
              <a:xfrm>
                <a:off x="7073706" y="5415867"/>
                <a:ext cx="2366863" cy="584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̸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</m:acc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9" name="Объект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3706" y="5415867"/>
                <a:ext cx="2366863" cy="584200"/>
              </a:xfrm>
              <a:prstGeom prst="rect">
                <a:avLst/>
              </a:prstGeom>
              <a:blipFill>
                <a:blip r:embed="rId40"/>
                <a:stretch>
                  <a:fillRect l="-8483" t="-71875" b="-69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72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3" grpId="0" animBg="1"/>
      <p:bldP spid="3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Выноска со стрелкой вправо 35"/>
          <p:cNvSpPr/>
          <p:nvPr/>
        </p:nvSpPr>
        <p:spPr>
          <a:xfrm>
            <a:off x="4106788" y="3561299"/>
            <a:ext cx="2808312" cy="16523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6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Выноска со стрелкой вправо 32"/>
          <p:cNvSpPr/>
          <p:nvPr/>
        </p:nvSpPr>
        <p:spPr>
          <a:xfrm>
            <a:off x="4106855" y="1484223"/>
            <a:ext cx="2808312" cy="16523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6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467544" y="1628800"/>
            <a:ext cx="864096" cy="861527"/>
            <a:chOff x="466056" y="2060848"/>
            <a:chExt cx="1225624" cy="115212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466056" y="2060848"/>
              <a:ext cx="1225624" cy="1152128"/>
              <a:chOff x="466056" y="2060848"/>
              <a:chExt cx="1225624" cy="1152128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466056" y="2060848"/>
                <a:ext cx="1225624" cy="115212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10" name="Объект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5397817"/>
                  </p:ext>
                </p:extLst>
              </p:nvPr>
            </p:nvGraphicFramePr>
            <p:xfrm>
              <a:off x="971600" y="2084377"/>
              <a:ext cx="648072" cy="446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2" imgW="495000" imgH="342720" progId="Equation.3">
                      <p:embed/>
                    </p:oleObj>
                  </mc:Choice>
                  <mc:Fallback>
                    <p:oleObj name="Формула" r:id="rId2" imgW="495000" imgH="342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600" y="2084377"/>
                            <a:ext cx="648072" cy="4468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Объект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7588022"/>
                  </p:ext>
                </p:extLst>
              </p:nvPr>
            </p:nvGraphicFramePr>
            <p:xfrm>
              <a:off x="477211" y="2755231"/>
              <a:ext cx="649560" cy="4368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4" imgW="507960" imgH="342720" progId="Equation.3">
                      <p:embed/>
                    </p:oleObj>
                  </mc:Choice>
                  <mc:Fallback>
                    <p:oleObj name="Формула" r:id="rId4" imgW="507960" imgH="342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211" y="2755231"/>
                            <a:ext cx="649560" cy="4368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" name="Прямая соединительная линия 7"/>
            <p:cNvCxnSpPr/>
            <p:nvPr/>
          </p:nvCxnSpPr>
          <p:spPr>
            <a:xfrm>
              <a:off x="466056" y="2060848"/>
              <a:ext cx="1225624" cy="11521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/>
        </p:nvSpPr>
        <p:spPr>
          <a:xfrm>
            <a:off x="1331640" y="1628800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1202" y="3351854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090123" y="1627103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23" y="1627103"/>
                <a:ext cx="864096" cy="86152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2224269" y="1628800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104052" y="4213381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52" y="4213381"/>
                <a:ext cx="864096" cy="8615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1345298" y="2490326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ab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089920" y="2488630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20" y="2488630"/>
                <a:ext cx="864096" cy="8615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360173" y="4213380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3" y="4213380"/>
                <a:ext cx="864096" cy="8615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2224269" y="24903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481202" y="4213381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02" y="4213381"/>
                <a:ext cx="864096" cy="86152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2226027" y="4213381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089920" y="335015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14653"/>
              </p:ext>
            </p:extLst>
          </p:nvPr>
        </p:nvGraphicFramePr>
        <p:xfrm>
          <a:off x="1511300" y="620713"/>
          <a:ext cx="14160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99920" imgH="342720" progId="Equation.3">
                  <p:embed/>
                </p:oleObj>
              </mc:Choice>
              <mc:Fallback>
                <p:oleObj name="Формула" r:id="rId12" imgW="799920" imgH="34272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620713"/>
                        <a:ext cx="14160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467544" y="24903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360173" y="3351854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24269" y="3351854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85299"/>
              </p:ext>
            </p:extLst>
          </p:nvPr>
        </p:nvGraphicFramePr>
        <p:xfrm>
          <a:off x="4250871" y="1631484"/>
          <a:ext cx="195738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218960" imgH="888840" progId="Equation.3">
                  <p:embed/>
                </p:oleObj>
              </mc:Choice>
              <mc:Fallback>
                <p:oleObj name="Формула" r:id="rId14" imgW="121896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871" y="1631484"/>
                        <a:ext cx="1957387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00225"/>
              </p:ext>
            </p:extLst>
          </p:nvPr>
        </p:nvGraphicFramePr>
        <p:xfrm>
          <a:off x="6978758" y="2096621"/>
          <a:ext cx="1639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17440" imgH="342720" progId="Equation.3">
                  <p:embed/>
                </p:oleObj>
              </mc:Choice>
              <mc:Fallback>
                <p:oleObj name="Формула" r:id="rId16" imgW="1117440" imgH="342720" progId="Equation.3">
                  <p:embed/>
                  <p:pic>
                    <p:nvPicPr>
                      <p:cNvPr id="0" name="Объект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758" y="2096621"/>
                        <a:ext cx="1639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799669"/>
              </p:ext>
            </p:extLst>
          </p:nvPr>
        </p:nvGraphicFramePr>
        <p:xfrm>
          <a:off x="4150412" y="3581510"/>
          <a:ext cx="19367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206360" imgH="914400" progId="Equation.3">
                  <p:embed/>
                </p:oleObj>
              </mc:Choice>
              <mc:Fallback>
                <p:oleObj name="Формула" r:id="rId18" imgW="1206360" imgH="914400" progId="Equation.3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412" y="3581510"/>
                        <a:ext cx="19367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36"/>
              <p:cNvSpPr txBox="1"/>
              <p:nvPr/>
            </p:nvSpPr>
            <p:spPr bwMode="auto">
              <a:xfrm>
                <a:off x="6882684" y="4175998"/>
                <a:ext cx="2376331" cy="501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limLow>
                        <m:limLow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7" name="Объект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684" y="4175998"/>
                <a:ext cx="2376331" cy="5016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</p:spTree>
    <p:extLst>
      <p:ext uri="{BB962C8B-B14F-4D97-AF65-F5344CB8AC3E}">
        <p14:creationId xmlns:p14="http://schemas.microsoft.com/office/powerpoint/2010/main" val="1397008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Выноска со стрелкой вправо 32"/>
          <p:cNvSpPr/>
          <p:nvPr/>
        </p:nvSpPr>
        <p:spPr>
          <a:xfrm>
            <a:off x="4468958" y="2954755"/>
            <a:ext cx="2808312" cy="16523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6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Выноска со стрелкой вправо 29"/>
          <p:cNvSpPr/>
          <p:nvPr/>
        </p:nvSpPr>
        <p:spPr>
          <a:xfrm>
            <a:off x="4468958" y="886949"/>
            <a:ext cx="2808312" cy="16523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6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13088"/>
              </p:ext>
            </p:extLst>
          </p:nvPr>
        </p:nvGraphicFramePr>
        <p:xfrm>
          <a:off x="1724025" y="430213"/>
          <a:ext cx="989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58720" imgH="558720" progId="Equation.3">
                  <p:embed/>
                </p:oleObj>
              </mc:Choice>
              <mc:Fallback>
                <p:oleObj name="Формула" r:id="rId2" imgW="558720" imgH="55872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30213"/>
                        <a:ext cx="9890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67544" y="1628800"/>
            <a:ext cx="864096" cy="861527"/>
            <a:chOff x="466056" y="2060848"/>
            <a:chExt cx="1225624" cy="115212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66056" y="2060848"/>
              <a:ext cx="1225624" cy="1152128"/>
              <a:chOff x="466056" y="2060848"/>
              <a:chExt cx="1225624" cy="1152128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66056" y="2060848"/>
                <a:ext cx="1225624" cy="115212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12" name="Объект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361050"/>
                  </p:ext>
                </p:extLst>
              </p:nvPr>
            </p:nvGraphicFramePr>
            <p:xfrm>
              <a:off x="971600" y="2084377"/>
              <a:ext cx="648072" cy="446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4" imgW="495000" imgH="342720" progId="Equation.3">
                      <p:embed/>
                    </p:oleObj>
                  </mc:Choice>
                  <mc:Fallback>
                    <p:oleObj name="Формула" r:id="rId4" imgW="495000" imgH="342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600" y="2084377"/>
                            <a:ext cx="648072" cy="4468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Объект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4380523"/>
                  </p:ext>
                </p:extLst>
              </p:nvPr>
            </p:nvGraphicFramePr>
            <p:xfrm>
              <a:off x="477211" y="2755231"/>
              <a:ext cx="649560" cy="4368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6" imgW="507960" imgH="342720" progId="Equation.3">
                      <p:embed/>
                    </p:oleObj>
                  </mc:Choice>
                  <mc:Fallback>
                    <p:oleObj name="Формула" r:id="rId6" imgW="507960" imgH="342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211" y="2755231"/>
                            <a:ext cx="649560" cy="4368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6056" y="2060848"/>
              <a:ext cx="1225624" cy="11521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/>
          <p:cNvSpPr/>
          <p:nvPr/>
        </p:nvSpPr>
        <p:spPr>
          <a:xfrm>
            <a:off x="1331640" y="1628800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24903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b≠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45298" y="2490326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a/b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224269" y="1628800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24269" y="24903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090123" y="1627103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23" y="1627103"/>
                <a:ext cx="864096" cy="8615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3089920" y="2488630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20" y="2488630"/>
                <a:ext cx="864096" cy="8615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481202" y="3351854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360173" y="3350157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3" y="3350157"/>
                <a:ext cx="864096" cy="86152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3090123" y="3351854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23" y="3351854"/>
                <a:ext cx="864096" cy="86152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83771" y="4211684"/>
                <a:ext cx="864096" cy="86152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" y="4211684"/>
                <a:ext cx="864096" cy="86152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1372072" y="42166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236168" y="42166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106958" y="4216627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27649" y="3350156"/>
            <a:ext cx="864096" cy="861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30992"/>
              </p:ext>
            </p:extLst>
          </p:nvPr>
        </p:nvGraphicFramePr>
        <p:xfrm>
          <a:off x="4643438" y="1193800"/>
          <a:ext cx="19573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218960" imgH="711000" progId="Equation.3">
                  <p:embed/>
                </p:oleObj>
              </mc:Choice>
              <mc:Fallback>
                <p:oleObj name="Формула" r:id="rId14" imgW="1218960" imgH="711000" progId="Equation.3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93800"/>
                        <a:ext cx="195738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84483"/>
              </p:ext>
            </p:extLst>
          </p:nvPr>
        </p:nvGraphicFramePr>
        <p:xfrm>
          <a:off x="7402513" y="1304925"/>
          <a:ext cx="14351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977760" imgH="558720" progId="Equation.3">
                  <p:embed/>
                </p:oleObj>
              </mc:Choice>
              <mc:Fallback>
                <p:oleObj name="Формула" r:id="rId16" imgW="977760" imgH="558720" progId="Equation.3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1304925"/>
                        <a:ext cx="14351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23546"/>
              </p:ext>
            </p:extLst>
          </p:nvPr>
        </p:nvGraphicFramePr>
        <p:xfrm>
          <a:off x="4572000" y="3187700"/>
          <a:ext cx="19573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218960" imgH="736560" progId="Equation.3">
                  <p:embed/>
                </p:oleObj>
              </mc:Choice>
              <mc:Fallback>
                <p:oleObj name="Формула" r:id="rId18" imgW="1218960" imgH="736560" progId="Equation.3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87700"/>
                        <a:ext cx="19573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3987"/>
              </p:ext>
            </p:extLst>
          </p:nvPr>
        </p:nvGraphicFramePr>
        <p:xfrm>
          <a:off x="7362825" y="3371850"/>
          <a:ext cx="14716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002960" imgH="558720" progId="Equation.3">
                  <p:embed/>
                </p:oleObj>
              </mc:Choice>
              <mc:Fallback>
                <p:oleObj name="Формула" r:id="rId20" imgW="1002960" imgH="558720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3371850"/>
                        <a:ext cx="147161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726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5940152" y="1196752"/>
            <a:ext cx="1584176" cy="39604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1052736"/>
            <a:ext cx="3744416" cy="50405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Неопределенности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9234"/>
              </p:ext>
            </p:extLst>
          </p:nvPr>
        </p:nvGraphicFramePr>
        <p:xfrm>
          <a:off x="899592" y="1700808"/>
          <a:ext cx="2314959" cy="101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09336" imgH="266584" progId="Equation.3">
                  <p:embed/>
                </p:oleObj>
              </mc:Choice>
              <mc:Fallback>
                <p:oleObj name="Формула" r:id="rId2" imgW="609336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2314959" cy="1012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17336"/>
              </p:ext>
            </p:extLst>
          </p:nvPr>
        </p:nvGraphicFramePr>
        <p:xfrm>
          <a:off x="971600" y="3068960"/>
          <a:ext cx="1524571" cy="83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82181" imgH="266469" progId="Equation.3">
                  <p:embed/>
                </p:oleObj>
              </mc:Choice>
              <mc:Fallback>
                <p:oleObj name="Формула" r:id="rId4" imgW="482181" imgH="2664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1524571" cy="837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97615"/>
              </p:ext>
            </p:extLst>
          </p:nvPr>
        </p:nvGraphicFramePr>
        <p:xfrm>
          <a:off x="971600" y="4077072"/>
          <a:ext cx="978335" cy="160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42751" imgH="558558" progId="Equation.3">
                  <p:embed/>
                </p:oleObj>
              </mc:Choice>
              <mc:Fallback>
                <p:oleObj name="Формула" r:id="rId6" imgW="342751" imgH="5585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77072"/>
                        <a:ext cx="978335" cy="160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842895"/>
              </p:ext>
            </p:extLst>
          </p:nvPr>
        </p:nvGraphicFramePr>
        <p:xfrm>
          <a:off x="2699792" y="4077072"/>
          <a:ext cx="1114218" cy="160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93529" imgH="558558" progId="Equation.3">
                  <p:embed/>
                </p:oleObj>
              </mc:Choice>
              <mc:Fallback>
                <p:oleObj name="Формула" r:id="rId8" imgW="393529" imgH="55855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77072"/>
                        <a:ext cx="1114218" cy="1603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72230"/>
              </p:ext>
            </p:extLst>
          </p:nvPr>
        </p:nvGraphicFramePr>
        <p:xfrm>
          <a:off x="6233801" y="1427218"/>
          <a:ext cx="869630" cy="84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04668" imgH="291973" progId="Equation.3">
                  <p:embed/>
                </p:oleObj>
              </mc:Choice>
              <mc:Fallback>
                <p:oleObj name="Формула" r:id="rId10" imgW="304668" imgH="2919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801" y="1427218"/>
                        <a:ext cx="869630" cy="842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45916"/>
              </p:ext>
            </p:extLst>
          </p:nvPr>
        </p:nvGraphicFramePr>
        <p:xfrm>
          <a:off x="6210300" y="2762250"/>
          <a:ext cx="10509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68280" imgH="291960" progId="Equation.3">
                  <p:embed/>
                </p:oleObj>
              </mc:Choice>
              <mc:Fallback>
                <p:oleObj name="Формула" r:id="rId12" imgW="368280" imgH="29196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762250"/>
                        <a:ext cx="10509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95795"/>
              </p:ext>
            </p:extLst>
          </p:nvPr>
        </p:nvGraphicFramePr>
        <p:xfrm>
          <a:off x="6283325" y="3933825"/>
          <a:ext cx="9064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17160" imgH="291960" progId="Equation.3">
                  <p:embed/>
                </p:oleObj>
              </mc:Choice>
              <mc:Fallback>
                <p:oleObj name="Формула" r:id="rId14" imgW="317160" imgH="29196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3933825"/>
                        <a:ext cx="90646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</p:spTree>
    <p:extLst>
      <p:ext uri="{BB962C8B-B14F-4D97-AF65-F5344CB8AC3E}">
        <p14:creationId xmlns:p14="http://schemas.microsoft.com/office/powerpoint/2010/main" val="3032537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/>
          <p:cNvSpPr/>
          <p:nvPr/>
        </p:nvSpPr>
        <p:spPr>
          <a:xfrm>
            <a:off x="4993365" y="2636912"/>
            <a:ext cx="432048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355976" y="3501008"/>
            <a:ext cx="432048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355976" y="2636912"/>
            <a:ext cx="432048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993365" y="3501008"/>
            <a:ext cx="432048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012160" y="1988840"/>
            <a:ext cx="86409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156176" y="1484784"/>
            <a:ext cx="86409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Примеры вычисления пределов числовых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91063"/>
              </p:ext>
            </p:extLst>
          </p:nvPr>
        </p:nvGraphicFramePr>
        <p:xfrm>
          <a:off x="439738" y="1484313"/>
          <a:ext cx="21701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17440" imgH="469800" progId="Equation.3">
                  <p:embed/>
                </p:oleObj>
              </mc:Choice>
              <mc:Fallback>
                <p:oleObj name="Формула" r:id="rId2" imgW="111744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484313"/>
                        <a:ext cx="2170112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02606"/>
              </p:ext>
            </p:extLst>
          </p:nvPr>
        </p:nvGraphicFramePr>
        <p:xfrm>
          <a:off x="2529770" y="1511382"/>
          <a:ext cx="4499765" cy="98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539800" imgH="558720" progId="Equation.3">
                  <p:embed/>
                </p:oleObj>
              </mc:Choice>
              <mc:Fallback>
                <p:oleObj name="Формула" r:id="rId4" imgW="253980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770" y="1511382"/>
                        <a:ext cx="4499765" cy="981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73436"/>
              </p:ext>
            </p:extLst>
          </p:nvPr>
        </p:nvGraphicFramePr>
        <p:xfrm>
          <a:off x="7026763" y="1757839"/>
          <a:ext cx="590875" cy="36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04560" imgH="190440" progId="Equation.3">
                  <p:embed/>
                </p:oleObj>
              </mc:Choice>
              <mc:Fallback>
                <p:oleObj name="Формула" r:id="rId6" imgW="30456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763" y="1757839"/>
                        <a:ext cx="590875" cy="368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49376"/>
              </p:ext>
            </p:extLst>
          </p:nvPr>
        </p:nvGraphicFramePr>
        <p:xfrm>
          <a:off x="395536" y="3068960"/>
          <a:ext cx="2716735" cy="92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36700" imgH="520700" progId="Equation.3">
                  <p:embed/>
                </p:oleObj>
              </mc:Choice>
              <mc:Fallback>
                <p:oleObj name="Формула" r:id="rId8" imgW="15367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68960"/>
                        <a:ext cx="2716735" cy="928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30869"/>
              </p:ext>
            </p:extLst>
          </p:nvPr>
        </p:nvGraphicFramePr>
        <p:xfrm>
          <a:off x="3131840" y="2708920"/>
          <a:ext cx="23780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46040" imgH="990360" progId="Equation.3">
                  <p:embed/>
                </p:oleObj>
              </mc:Choice>
              <mc:Fallback>
                <p:oleObj name="Формула" r:id="rId10" imgW="1346040" imgH="99036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08920"/>
                        <a:ext cx="23780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85812"/>
              </p:ext>
            </p:extLst>
          </p:nvPr>
        </p:nvGraphicFramePr>
        <p:xfrm>
          <a:off x="5692775" y="3051175"/>
          <a:ext cx="6413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30120" imgH="507960" progId="Equation.3">
                  <p:embed/>
                </p:oleObj>
              </mc:Choice>
              <mc:Fallback>
                <p:oleObj name="Формула" r:id="rId12" imgW="330120" imgH="5079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3051175"/>
                        <a:ext cx="6413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72266"/>
              </p:ext>
            </p:extLst>
          </p:nvPr>
        </p:nvGraphicFramePr>
        <p:xfrm>
          <a:off x="323528" y="4869160"/>
          <a:ext cx="3359639" cy="72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727200" imgH="368300" progId="Equation.3">
                  <p:embed/>
                </p:oleObj>
              </mc:Choice>
              <mc:Fallback>
                <p:oleObj name="Формула" r:id="rId14" imgW="1727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3359639" cy="723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57428"/>
              </p:ext>
            </p:extLst>
          </p:nvPr>
        </p:nvGraphicFramePr>
        <p:xfrm>
          <a:off x="3643313" y="4675188"/>
          <a:ext cx="47386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679480" imgH="545760" progId="Equation.3">
                  <p:embed/>
                </p:oleObj>
              </mc:Choice>
              <mc:Fallback>
                <p:oleObj name="Формула" r:id="rId16" imgW="2679480" imgH="545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675188"/>
                        <a:ext cx="47386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Нижний колонтитул 3"/>
          <p:cNvSpPr txBox="1">
            <a:spLocks/>
          </p:cNvSpPr>
          <p:nvPr/>
        </p:nvSpPr>
        <p:spPr>
          <a:xfrm>
            <a:off x="113354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Арифметические операции над сходящимися последовательностями. Неопределенности. 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7325"/>
              </p:ext>
            </p:extLst>
          </p:nvPr>
        </p:nvGraphicFramePr>
        <p:xfrm>
          <a:off x="251520" y="5350106"/>
          <a:ext cx="34321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765080" imgH="520560" progId="Equation.3">
                  <p:embed/>
                </p:oleObj>
              </mc:Choice>
              <mc:Fallback>
                <p:oleObj name="Формула" r:id="rId18" imgW="1765080" imgH="520560" progId="Equation.3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350106"/>
                        <a:ext cx="34321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62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7" grpId="0" animBg="1"/>
      <p:bldP spid="11" grpId="0" animBg="1"/>
      <p:bldP spid="10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1629</TotalTime>
  <Words>386</Words>
  <Application>Microsoft Office PowerPoint</Application>
  <PresentationFormat>Экран (4:3)</PresentationFormat>
  <Paragraphs>95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Cambria Math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Арифметические операции над сходящимися последовательностями. Неопределенности</vt:lpstr>
      <vt:lpstr>Теорема. (Об арифметических операция над сходящимися последовательностями).</vt:lpstr>
      <vt:lpstr>Презентация PowerPoint</vt:lpstr>
      <vt:lpstr>Презентация PowerPoint</vt:lpstr>
      <vt:lpstr>Особые случаи пределов</vt:lpstr>
      <vt:lpstr>Презентация PowerPoint</vt:lpstr>
      <vt:lpstr>Презентация PowerPoint</vt:lpstr>
      <vt:lpstr>Неопределенности</vt:lpstr>
      <vt:lpstr>Примеры вычисления пределов числовых последовательностей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145</cp:revision>
  <dcterms:created xsi:type="dcterms:W3CDTF">2012-06-17T07:41:50Z</dcterms:created>
  <dcterms:modified xsi:type="dcterms:W3CDTF">2024-11-11T08:36:52Z</dcterms:modified>
</cp:coreProperties>
</file>