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5" r:id="rId6"/>
    <p:sldId id="266" r:id="rId7"/>
    <p:sldId id="264" r:id="rId8"/>
    <p:sldId id="260" r:id="rId9"/>
    <p:sldId id="261" r:id="rId10"/>
    <p:sldId id="262" r:id="rId11"/>
    <p:sldId id="263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440"/>
    <a:srgbClr val="336699"/>
    <a:srgbClr val="FCF5FF"/>
    <a:srgbClr val="003366"/>
    <a:srgbClr val="FCF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7053" autoAdjust="0"/>
    <p:restoredTop sz="86441" autoAdjust="0"/>
  </p:normalViewPr>
  <p:slideViewPr>
    <p:cSldViewPr>
      <p:cViewPr varScale="1">
        <p:scale>
          <a:sx n="91" d="100"/>
          <a:sy n="91" d="100"/>
        </p:scale>
        <p:origin x="629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36B4F6C-BCC7-468E-A093-CD4D5FC1B9CF}" type="datetimeFigureOut">
              <a:rPr lang="ru-RU"/>
              <a:pPr>
                <a:defRPr/>
              </a:pPr>
              <a:t>13.11.2024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DF0C588-8DA3-4A60-9AA4-EE67CBAF74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6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3AAAF3-BD1B-4908-BED4-F973D6B853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031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424936" cy="2448272"/>
          </a:xfrm>
        </p:spPr>
        <p:txBody>
          <a:bodyPr/>
          <a:lstStyle>
            <a:lvl1pPr>
              <a:defRPr sz="3600" b="1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24936" cy="192176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8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4800600"/>
            <a:ext cx="86416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0825" y="332656"/>
            <a:ext cx="8641655" cy="43949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5367338"/>
            <a:ext cx="86416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8B0F1-217F-4977-92DE-757AE36E36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13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640"/>
            <a:ext cx="8641655" cy="93689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3745111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39952" y="1125538"/>
            <a:ext cx="4752528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556AF-612D-4E02-9CC8-605CF1CB73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90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260648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4975" cy="5000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244280" cy="2660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24428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0FF09-5302-4900-B5E9-3CD0CC42C5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4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825" y="260649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825" y="1125538"/>
            <a:ext cx="8641655" cy="45132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9625C-636E-4312-86E0-9E28EC9FC4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42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415" y="176734"/>
            <a:ext cx="8641655" cy="935509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1125538"/>
            <a:ext cx="8641655" cy="50397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D989B-B1FB-4A33-AB1D-28ACAE5582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65" y="5301208"/>
            <a:ext cx="8641655" cy="827807"/>
          </a:xfrm>
        </p:spPr>
        <p:txBody>
          <a:bodyPr anchor="t"/>
          <a:lstStyle>
            <a:lvl1pPr algn="ctr">
              <a:defRPr sz="2400" b="1" cap="all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4" y="548680"/>
            <a:ext cx="8641655" cy="446449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0FE5E-E9A9-4341-92CC-FD1ACB88C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57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9167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28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CA788-5926-4DCA-A513-209AD823C3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7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5" y="1125538"/>
            <a:ext cx="4246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0825" y="1844824"/>
            <a:ext cx="4246563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25538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24745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E2BF1-538C-4724-8200-6AA46B01C8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8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7C230-0695-411E-9456-B6815C24D2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5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801B-1A5F-4985-AF8C-725458A389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1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620" y="332656"/>
            <a:ext cx="3214688" cy="7928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332656"/>
            <a:ext cx="5317430" cy="57935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1268760"/>
            <a:ext cx="3169047" cy="48350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3EA5E-0E89-47BB-BDCC-BE5E93FACB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5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6000">
              <a:schemeClr val="accent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0825" y="6381750"/>
            <a:ext cx="7993063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64235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1750"/>
            <a:ext cx="7207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B0E698B-CA31-4E33-A9B4-A296BC297CB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250825" y="-603250"/>
            <a:ext cx="8642350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1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МОЛЕКУЛЯРНАЯ ФИЗИКА И ТЕРМОДИНАМИКА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4.bin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2.bin"/><Relationship Id="rId3" Type="http://schemas.openxmlformats.org/officeDocument/2006/relationships/image" Target="../media/image49.wmf"/><Relationship Id="rId21" Type="http://schemas.openxmlformats.org/officeDocument/2006/relationships/image" Target="../media/image57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5.wmf"/><Relationship Id="rId2" Type="http://schemas.openxmlformats.org/officeDocument/2006/relationships/oleObject" Target="../embeddings/oleObject45.bin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52.wmf"/><Relationship Id="rId5" Type="http://schemas.openxmlformats.org/officeDocument/2006/relationships/image" Target="../media/image50.wmf"/><Relationship Id="rId15" Type="http://schemas.openxmlformats.org/officeDocument/2006/relationships/image" Target="../media/image54.wmf"/><Relationship Id="rId23" Type="http://schemas.openxmlformats.org/officeDocument/2006/relationships/image" Target="../media/image58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0.bin"/><Relationship Id="rId22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18" Type="http://schemas.openxmlformats.org/officeDocument/2006/relationships/image" Target="../media/image15.jpeg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wmf"/><Relationship Id="rId3" Type="http://schemas.openxmlformats.org/officeDocument/2006/relationships/image" Target="../media/image12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0.bin"/><Relationship Id="rId16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0.wmf"/><Relationship Id="rId2" Type="http://schemas.openxmlformats.org/officeDocument/2006/relationships/oleObject" Target="../embeddings/oleObject19.bin"/><Relationship Id="rId16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2.wmf"/><Relationship Id="rId10" Type="http://schemas.openxmlformats.org/officeDocument/2006/relationships/image" Target="../media/image57.png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35.wmf"/><Relationship Id="rId21" Type="http://schemas.openxmlformats.org/officeDocument/2006/relationships/image" Target="../media/image42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0.wmf"/><Relationship Id="rId2" Type="http://schemas.openxmlformats.org/officeDocument/2006/relationships/oleObject" Target="../embeddings/oleObject31.bin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7.wmf"/><Relationship Id="rId5" Type="http://schemas.openxmlformats.org/officeDocument/2006/relationships/image" Target="../media/image11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425184" cy="3023642"/>
          </a:xfrm>
        </p:spPr>
        <p:txBody>
          <a:bodyPr/>
          <a:lstStyle/>
          <a:p>
            <a:r>
              <a:rPr lang="ru-RU" sz="2000" dirty="0"/>
              <a:t>Раздел 4</a:t>
            </a:r>
            <a:br>
              <a:rPr lang="ru-RU" sz="2000" dirty="0"/>
            </a:br>
            <a:r>
              <a:rPr lang="ru-RU" sz="2000" dirty="0"/>
              <a:t>Введение в математический анализ</a:t>
            </a:r>
            <a:br>
              <a:rPr lang="ru-RU" sz="2000" dirty="0"/>
            </a:br>
            <a:r>
              <a:rPr lang="ru-RU" dirty="0"/>
              <a:t>Предел функции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467544" y="4149080"/>
            <a:ext cx="8568952" cy="1872208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Два определения предела функции в точке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Свойства пределов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Односторонние пределы</a:t>
            </a:r>
            <a:endParaRPr lang="en-US" sz="2000" dirty="0"/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Пределы на бесконечности и бесконечные пределы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6372200" y="3645024"/>
            <a:ext cx="2448272" cy="7200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Выноска со стрелкой вправо 17"/>
          <p:cNvSpPr/>
          <p:nvPr/>
        </p:nvSpPr>
        <p:spPr>
          <a:xfrm>
            <a:off x="1763688" y="3661029"/>
            <a:ext cx="4464496" cy="72008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34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779912" y="1268760"/>
            <a:ext cx="3960440" cy="20162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49626" y="1700808"/>
            <a:ext cx="2592288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8641655" cy="864890"/>
          </a:xfrm>
        </p:spPr>
        <p:txBody>
          <a:bodyPr/>
          <a:lstStyle/>
          <a:p>
            <a:pPr algn="l"/>
            <a:r>
              <a:rPr lang="ru-RU" sz="2000" dirty="0"/>
              <a:t>Теорема. (О необходимом и достаточном условии существования предела функции)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6" name="Нижний колонтитул 3"/>
          <p:cNvSpPr txBox="1">
            <a:spLocks/>
          </p:cNvSpPr>
          <p:nvPr/>
        </p:nvSpPr>
        <p:spPr>
          <a:xfrm>
            <a:off x="179512" y="6381750"/>
            <a:ext cx="7812088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/>
              <a:t>Раздел 4. Введение в математический анализ. Предел функции.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020978"/>
              </p:ext>
            </p:extLst>
          </p:nvPr>
        </p:nvGraphicFramePr>
        <p:xfrm>
          <a:off x="507532" y="1806910"/>
          <a:ext cx="22764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68200" imgH="368280" progId="Equation.3">
                  <p:embed/>
                </p:oleObj>
              </mc:Choice>
              <mc:Fallback>
                <p:oleObj name="Формула" r:id="rId2" imgW="1168200" imgH="368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32" y="1806910"/>
                        <a:ext cx="22764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615937"/>
              </p:ext>
            </p:extLst>
          </p:nvPr>
        </p:nvGraphicFramePr>
        <p:xfrm>
          <a:off x="3131840" y="1959238"/>
          <a:ext cx="748649" cy="419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317160" imgH="177480" progId="Equation.3">
                  <p:embed/>
                </p:oleObj>
              </mc:Choice>
              <mc:Fallback>
                <p:oleObj name="Формула" r:id="rId4" imgW="31716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959238"/>
                        <a:ext cx="748649" cy="4192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129733"/>
              </p:ext>
            </p:extLst>
          </p:nvPr>
        </p:nvGraphicFramePr>
        <p:xfrm>
          <a:off x="3779912" y="1340768"/>
          <a:ext cx="3644900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057400" imgH="1143000" progId="Equation.3">
                  <p:embed/>
                </p:oleObj>
              </mc:Choice>
              <mc:Fallback>
                <p:oleObj name="Формула" r:id="rId6" imgW="2057400" imgH="1143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340768"/>
                        <a:ext cx="3644900" cy="202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18955" y="3820398"/>
            <a:ext cx="1485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Следствие.</a:t>
            </a:r>
            <a:endParaRPr lang="ru-RU" dirty="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771751"/>
              </p:ext>
            </p:extLst>
          </p:nvPr>
        </p:nvGraphicFramePr>
        <p:xfrm>
          <a:off x="1764047" y="3719314"/>
          <a:ext cx="3681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803240" imgH="279360" progId="Equation.3">
                  <p:embed/>
                </p:oleObj>
              </mc:Choice>
              <mc:Fallback>
                <p:oleObj name="Формула" r:id="rId8" imgW="180324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047" y="3719314"/>
                        <a:ext cx="3681413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843025"/>
              </p:ext>
            </p:extLst>
          </p:nvPr>
        </p:nvGraphicFramePr>
        <p:xfrm>
          <a:off x="6754813" y="3695700"/>
          <a:ext cx="16827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863280" imgH="368280" progId="Equation.3">
                  <p:embed/>
                </p:oleObj>
              </mc:Choice>
              <mc:Fallback>
                <p:oleObj name="Формула" r:id="rId10" imgW="863280" imgH="36828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813" y="3695700"/>
                        <a:ext cx="16827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Группа 20"/>
          <p:cNvGrpSpPr/>
          <p:nvPr/>
        </p:nvGrpSpPr>
        <p:grpSpPr>
          <a:xfrm>
            <a:off x="0" y="4381109"/>
            <a:ext cx="2349500" cy="1981200"/>
            <a:chOff x="3397250" y="1082947"/>
            <a:chExt cx="2349500" cy="1981200"/>
          </a:xfrm>
        </p:grpSpPr>
        <p:cxnSp>
          <p:nvCxnSpPr>
            <p:cNvPr id="22" name="Прямая со стрелкой 21"/>
            <p:cNvCxnSpPr/>
            <p:nvPr/>
          </p:nvCxnSpPr>
          <p:spPr>
            <a:xfrm flipV="1">
              <a:off x="4178607" y="1082947"/>
              <a:ext cx="0" cy="1981200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>
              <a:off x="3397250" y="2377956"/>
              <a:ext cx="2349500" cy="0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олилиния 23"/>
            <p:cNvSpPr/>
            <p:nvPr/>
          </p:nvSpPr>
          <p:spPr>
            <a:xfrm>
              <a:off x="3943350" y="1267613"/>
              <a:ext cx="522515" cy="1110343"/>
            </a:xfrm>
            <a:custGeom>
              <a:avLst/>
              <a:gdLst>
                <a:gd name="connsiteX0" fmla="*/ 0 w 522515"/>
                <a:gd name="connsiteY0" fmla="*/ 0 h 1110343"/>
                <a:gd name="connsiteX1" fmla="*/ 272143 w 522515"/>
                <a:gd name="connsiteY1" fmla="*/ 914400 h 1110343"/>
                <a:gd name="connsiteX2" fmla="*/ 522515 w 522515"/>
                <a:gd name="connsiteY2" fmla="*/ 1110343 h 1110343"/>
                <a:gd name="connsiteX3" fmla="*/ 522515 w 522515"/>
                <a:gd name="connsiteY3" fmla="*/ 1110343 h 111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2515" h="1110343">
                  <a:moveTo>
                    <a:pt x="0" y="0"/>
                  </a:moveTo>
                  <a:cubicBezTo>
                    <a:pt x="92528" y="364671"/>
                    <a:pt x="185057" y="729343"/>
                    <a:pt x="272143" y="914400"/>
                  </a:cubicBezTo>
                  <a:cubicBezTo>
                    <a:pt x="359229" y="1099457"/>
                    <a:pt x="522515" y="1110343"/>
                    <a:pt x="522515" y="1110343"/>
                  </a:cubicBezTo>
                  <a:lnTo>
                    <a:pt x="522515" y="1110343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4465865" y="1176717"/>
              <a:ext cx="901700" cy="9017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459492" y="237795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ru-RU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78607" y="108294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ru-RU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82" y="18888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72702" y="23779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804337"/>
              </p:ext>
            </p:extLst>
          </p:nvPr>
        </p:nvGraphicFramePr>
        <p:xfrm>
          <a:off x="3090862" y="5252369"/>
          <a:ext cx="148113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838080" imgH="342720" progId="Equation.3">
                  <p:embed/>
                </p:oleObj>
              </mc:Choice>
              <mc:Fallback>
                <p:oleObj name="Формула" r:id="rId12" imgW="838080" imgH="342720" progId="Equation.3">
                  <p:embed/>
                  <p:pic>
                    <p:nvPicPr>
                      <p:cNvPr id="0" name="Объект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2" y="5252369"/>
                        <a:ext cx="1481138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468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14" grpId="0" animBg="1"/>
      <p:bldP spid="9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Пределы на бесконечности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877042"/>
              </p:ext>
            </p:extLst>
          </p:nvPr>
        </p:nvGraphicFramePr>
        <p:xfrm>
          <a:off x="251520" y="1052736"/>
          <a:ext cx="23685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333440" imgH="457200" progId="Equation.3">
                  <p:embed/>
                </p:oleObj>
              </mc:Choice>
              <mc:Fallback>
                <p:oleObj name="Формула" r:id="rId2" imgW="1333440" imgH="4572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052736"/>
                        <a:ext cx="236855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76835"/>
              </p:ext>
            </p:extLst>
          </p:nvPr>
        </p:nvGraphicFramePr>
        <p:xfrm>
          <a:off x="3598068" y="1073055"/>
          <a:ext cx="19478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206360" imgH="634680" progId="Equation.3">
                  <p:embed/>
                </p:oleObj>
              </mc:Choice>
              <mc:Fallback>
                <p:oleObj name="Формула" r:id="rId4" imgW="1206360" imgH="63468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068" y="1073055"/>
                        <a:ext cx="194786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авая фигурная скобка 7"/>
          <p:cNvSpPr/>
          <p:nvPr/>
        </p:nvSpPr>
        <p:spPr>
          <a:xfrm>
            <a:off x="5652120" y="1044455"/>
            <a:ext cx="360040" cy="947738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154807"/>
              </p:ext>
            </p:extLst>
          </p:nvPr>
        </p:nvGraphicFramePr>
        <p:xfrm>
          <a:off x="6012160" y="1222598"/>
          <a:ext cx="26320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485900" imgH="342900" progId="Equation.3">
                  <p:embed/>
                </p:oleObj>
              </mc:Choice>
              <mc:Fallback>
                <p:oleObj name="Формула" r:id="rId6" imgW="1485900" imgH="34290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1222598"/>
                        <a:ext cx="26320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746740"/>
              </p:ext>
            </p:extLst>
          </p:nvPr>
        </p:nvGraphicFramePr>
        <p:xfrm>
          <a:off x="363538" y="2441575"/>
          <a:ext cx="20907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295280" imgH="457200" progId="Equation.3">
                  <p:embed/>
                </p:oleObj>
              </mc:Choice>
              <mc:Fallback>
                <p:oleObj name="Формула" r:id="rId8" imgW="1295280" imgH="457200" progId="Equation.3">
                  <p:embed/>
                  <p:pic>
                    <p:nvPicPr>
                      <p:cNvPr id="0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2441575"/>
                        <a:ext cx="209073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026906"/>
              </p:ext>
            </p:extLst>
          </p:nvPr>
        </p:nvGraphicFramePr>
        <p:xfrm>
          <a:off x="2699792" y="2564904"/>
          <a:ext cx="51228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3174840" imgH="304560" progId="Equation.3">
                  <p:embed/>
                </p:oleObj>
              </mc:Choice>
              <mc:Fallback>
                <p:oleObj name="Формула" r:id="rId10" imgW="3174840" imgH="304560" progId="Equation.3">
                  <p:embed/>
                  <p:pic>
                    <p:nvPicPr>
                      <p:cNvPr id="0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564904"/>
                        <a:ext cx="512286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179512" y="6381750"/>
            <a:ext cx="7812088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/>
              <a:t>Раздел 4. Введение в математический анализ. Предел функции.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158974"/>
              </p:ext>
            </p:extLst>
          </p:nvPr>
        </p:nvGraphicFramePr>
        <p:xfrm>
          <a:off x="395536" y="3645024"/>
          <a:ext cx="1764112" cy="552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091880" imgH="342720" progId="Equation.3">
                  <p:embed/>
                </p:oleObj>
              </mc:Choice>
              <mc:Fallback>
                <p:oleObj name="Формула" r:id="rId12" imgW="1091880" imgH="342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645024"/>
                        <a:ext cx="1764112" cy="5522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073641"/>
              </p:ext>
            </p:extLst>
          </p:nvPr>
        </p:nvGraphicFramePr>
        <p:xfrm>
          <a:off x="346075" y="4437063"/>
          <a:ext cx="20097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244520" imgH="342720" progId="Equation.3">
                  <p:embed/>
                </p:oleObj>
              </mc:Choice>
              <mc:Fallback>
                <p:oleObj name="Формула" r:id="rId14" imgW="1244520" imgH="34272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4437063"/>
                        <a:ext cx="20097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906105"/>
              </p:ext>
            </p:extLst>
          </p:nvPr>
        </p:nvGraphicFramePr>
        <p:xfrm>
          <a:off x="395536" y="5229200"/>
          <a:ext cx="19494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1206360" imgH="368280" progId="Equation.3">
                  <p:embed/>
                </p:oleObj>
              </mc:Choice>
              <mc:Fallback>
                <p:oleObj name="Формула" r:id="rId16" imgW="1206360" imgH="36828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229200"/>
                        <a:ext cx="19494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004168"/>
              </p:ext>
            </p:extLst>
          </p:nvPr>
        </p:nvGraphicFramePr>
        <p:xfrm>
          <a:off x="3368675" y="3573463"/>
          <a:ext cx="17653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1091880" imgH="368280" progId="Equation.3">
                  <p:embed/>
                </p:oleObj>
              </mc:Choice>
              <mc:Fallback>
                <p:oleObj name="Формула" r:id="rId18" imgW="1091880" imgH="368280" progId="Equation.3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3573463"/>
                        <a:ext cx="17653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10694"/>
              </p:ext>
            </p:extLst>
          </p:nvPr>
        </p:nvGraphicFramePr>
        <p:xfrm>
          <a:off x="3419872" y="4437112"/>
          <a:ext cx="17446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1079280" imgH="342720" progId="Equation.3">
                  <p:embed/>
                </p:oleObj>
              </mc:Choice>
              <mc:Fallback>
                <p:oleObj name="Формула" r:id="rId20" imgW="1079280" imgH="342720" progId="Equation.3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437112"/>
                        <a:ext cx="17446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413638"/>
              </p:ext>
            </p:extLst>
          </p:nvPr>
        </p:nvGraphicFramePr>
        <p:xfrm>
          <a:off x="2627784" y="1292899"/>
          <a:ext cx="9223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571320" imgH="279360" progId="Equation.3">
                  <p:embed/>
                </p:oleObj>
              </mc:Choice>
              <mc:Fallback>
                <p:oleObj name="Формула" r:id="rId22" imgW="571320" imgH="27936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292899"/>
                        <a:ext cx="9223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748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6B346-982A-D0DF-A3B8-3477D0DD5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2F8AF4-07E3-736F-35EB-48A41A6A7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9FED7522-E32A-811F-3AC3-7034D4B7EFC3}"/>
              </a:ext>
            </a:extLst>
          </p:cNvPr>
          <p:cNvSpPr txBox="1">
            <a:spLocks/>
          </p:cNvSpPr>
          <p:nvPr/>
        </p:nvSpPr>
        <p:spPr>
          <a:xfrm>
            <a:off x="179512" y="6381750"/>
            <a:ext cx="7812088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/>
              <a:t>Раздел 4. Введение в математический анализ. Предел функции.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F427D535-D062-5457-8607-EC99AB1FF413}"/>
                  </a:ext>
                </a:extLst>
              </p:cNvPr>
              <p:cNvSpPr txBox="1"/>
              <p:nvPr/>
            </p:nvSpPr>
            <p:spPr bwMode="auto">
              <a:xfrm>
                <a:off x="755576" y="1147723"/>
                <a:ext cx="8496944" cy="490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ru-RU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ru-RU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RU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 ∃</m:t>
                      </m:r>
                      <m:r>
                        <a:rPr lang="ru-RU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ru-RU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ru-RU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F427D535-D062-5457-8607-EC99AB1F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1147723"/>
                <a:ext cx="8496944" cy="490538"/>
              </a:xfrm>
              <a:prstGeom prst="rect">
                <a:avLst/>
              </a:prstGeom>
              <a:blipFill>
                <a:blip r:embed="rId2"/>
                <a:stretch>
                  <a:fillRect b="-209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AA44FC-63FA-2A5A-ACF4-A2AD6086D1DF}"/>
                  </a:ext>
                </a:extLst>
              </p:cNvPr>
              <p:cNvSpPr txBox="1"/>
              <p:nvPr/>
            </p:nvSpPr>
            <p:spPr>
              <a:xfrm>
                <a:off x="2771800" y="1977853"/>
                <a:ext cx="3857146" cy="881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→−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func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AA44FC-63FA-2A5A-ACF4-A2AD6086D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977853"/>
                <a:ext cx="3857146" cy="881395"/>
              </a:xfrm>
              <a:prstGeom prst="rect">
                <a:avLst/>
              </a:prstGeom>
              <a:blipFill>
                <a:blip r:embed="rId3"/>
                <a:stretch>
                  <a:fillRect b="-6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6">
                <a:extLst>
                  <a:ext uri="{FF2B5EF4-FFF2-40B4-BE49-F238E27FC236}">
                    <a16:creationId xmlns:a16="http://schemas.microsoft.com/office/drawing/2014/main" id="{2904E2B6-7A83-A8AC-F00A-32BA59FBE785}"/>
                  </a:ext>
                </a:extLst>
              </p:cNvPr>
              <p:cNvSpPr txBox="1"/>
              <p:nvPr/>
            </p:nvSpPr>
            <p:spPr bwMode="auto">
              <a:xfrm>
                <a:off x="179512" y="3519467"/>
                <a:ext cx="9317632" cy="490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ru-RU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ru-RU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RU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 ∃</m:t>
                      </m:r>
                      <m:r>
                        <a:rPr lang="ru-RU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ru-RU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ru-RU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1" name="Объект 6">
                <a:extLst>
                  <a:ext uri="{FF2B5EF4-FFF2-40B4-BE49-F238E27FC236}">
                    <a16:creationId xmlns:a16="http://schemas.microsoft.com/office/drawing/2014/main" id="{2904E2B6-7A83-A8AC-F00A-32BA59FBE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519467"/>
                <a:ext cx="9317632" cy="490538"/>
              </a:xfrm>
              <a:prstGeom prst="rect">
                <a:avLst/>
              </a:prstGeom>
              <a:blipFill>
                <a:blip r:embed="rId4"/>
                <a:stretch>
                  <a:fillRect b="-209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DB3D19-7632-17EE-342B-DA2C1E566194}"/>
                  </a:ext>
                </a:extLst>
              </p:cNvPr>
              <p:cNvSpPr txBox="1"/>
              <p:nvPr/>
            </p:nvSpPr>
            <p:spPr>
              <a:xfrm>
                <a:off x="2703867" y="4453169"/>
                <a:ext cx="4600362" cy="965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func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DB3D19-7632-17EE-342B-DA2C1E566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867" y="4453169"/>
                <a:ext cx="4600362" cy="965585"/>
              </a:xfrm>
              <a:prstGeom prst="rect">
                <a:avLst/>
              </a:prstGeom>
              <a:blipFill>
                <a:blip r:embed="rId5"/>
                <a:stretch>
                  <a:fillRect b="-6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45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618495-706F-ACDE-7FE4-14DB82144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5A1D92-04A5-E4D6-AF93-88A21EAD0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764704"/>
            <a:ext cx="6234921" cy="46626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21632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Группа 93"/>
          <p:cNvGrpSpPr/>
          <p:nvPr/>
        </p:nvGrpSpPr>
        <p:grpSpPr>
          <a:xfrm>
            <a:off x="2952024" y="407098"/>
            <a:ext cx="5951220" cy="4691380"/>
            <a:chOff x="2984137" y="395906"/>
            <a:chExt cx="5951220" cy="4691380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2984137" y="395906"/>
              <a:ext cx="5951220" cy="4691380"/>
              <a:chOff x="0" y="0"/>
              <a:chExt cx="5951220" cy="4691380"/>
            </a:xfrm>
          </p:grpSpPr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0" y="1841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0" y="3619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0" y="9080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0" y="7239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0" y="5461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0" y="10985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>
                <a:off x="0" y="39687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0" y="12636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0" y="14414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/>
              <p:cNvCxnSpPr/>
              <p:nvPr/>
            </p:nvCxnSpPr>
            <p:spPr>
              <a:xfrm>
                <a:off x="0" y="16256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>
                <a:off x="0" y="18034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0" y="19875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0" y="41465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/>
              <p:nvPr/>
            </p:nvCxnSpPr>
            <p:spPr>
              <a:xfrm>
                <a:off x="0" y="21653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/>
              <p:cNvCxnSpPr/>
              <p:nvPr/>
            </p:nvCxnSpPr>
            <p:spPr>
              <a:xfrm>
                <a:off x="0" y="37909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>
                <a:off x="0" y="23431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0" y="25273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0" y="27051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>
                <a:off x="0" y="28892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>
                <a:off x="0" y="30670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>
              <a:xfrm>
                <a:off x="0" y="324485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>
              <a:xfrm>
                <a:off x="0" y="34290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>
              <a:xfrm>
                <a:off x="0" y="36068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>
              <a:xfrm>
                <a:off x="0" y="43307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>
              <a:xfrm>
                <a:off x="0" y="4508500"/>
                <a:ext cx="5951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>
              <a:xfrm flipH="1">
                <a:off x="184150" y="0"/>
                <a:ext cx="3176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>
              <a:xfrm flipH="1">
                <a:off x="361950" y="0"/>
                <a:ext cx="635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>
              <a:xfrm>
                <a:off x="5397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>
              <a:xfrm>
                <a:off x="7239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единительная линия 38"/>
              <p:cNvCxnSpPr/>
              <p:nvPr/>
            </p:nvCxnSpPr>
            <p:spPr>
              <a:xfrm>
                <a:off x="9017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>
                <a:off x="10858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>
                <a:off x="12636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>
                <a:off x="14414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>
                <a:off x="16256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>
                <a:off x="18034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>
                <a:off x="19875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>
                <a:off x="21653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>
                <a:off x="23431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>
                <a:off x="25273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>
                <a:off x="27051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28892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>
                <a:off x="30670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>
                <a:off x="32448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>
                <a:off x="34290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>
                <a:off x="36068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>
                <a:off x="37909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/>
              <p:cNvCxnSpPr/>
              <p:nvPr/>
            </p:nvCxnSpPr>
            <p:spPr>
              <a:xfrm>
                <a:off x="39687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единительная линия 56"/>
              <p:cNvCxnSpPr/>
              <p:nvPr/>
            </p:nvCxnSpPr>
            <p:spPr>
              <a:xfrm>
                <a:off x="41465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>
                <a:off x="43307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единительная линия 58"/>
              <p:cNvCxnSpPr/>
              <p:nvPr/>
            </p:nvCxnSpPr>
            <p:spPr>
              <a:xfrm>
                <a:off x="45085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46926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48704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50482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52324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541020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55943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я соединительная линия 65"/>
              <p:cNvCxnSpPr/>
              <p:nvPr/>
            </p:nvCxnSpPr>
            <p:spPr>
              <a:xfrm>
                <a:off x="5772150" y="0"/>
                <a:ext cx="0" cy="4691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Группа 88"/>
            <p:cNvGrpSpPr/>
            <p:nvPr/>
          </p:nvGrpSpPr>
          <p:grpSpPr>
            <a:xfrm>
              <a:off x="3168287" y="395906"/>
              <a:ext cx="5704215" cy="4508500"/>
              <a:chOff x="3168287" y="395906"/>
              <a:chExt cx="5704215" cy="4508500"/>
            </a:xfrm>
          </p:grpSpPr>
          <p:cxnSp>
            <p:nvCxnSpPr>
              <p:cNvPr id="68" name="Прямая со стрелкой 67"/>
              <p:cNvCxnSpPr/>
              <p:nvPr/>
            </p:nvCxnSpPr>
            <p:spPr>
              <a:xfrm flipV="1">
                <a:off x="5511437" y="580056"/>
                <a:ext cx="0" cy="432435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Прямая со стрелкой 69"/>
              <p:cNvCxnSpPr/>
              <p:nvPr/>
            </p:nvCxnSpPr>
            <p:spPr>
              <a:xfrm>
                <a:off x="3168287" y="3101006"/>
                <a:ext cx="5588000" cy="0"/>
              </a:xfrm>
              <a:prstGeom prst="straightConnector1">
                <a:avLst/>
              </a:prstGeom>
              <a:ln w="28575">
                <a:solidFill>
                  <a:schemeClr val="bg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76"/>
              <p:cNvCxnSpPr/>
              <p:nvPr/>
            </p:nvCxnSpPr>
            <p:spPr>
              <a:xfrm>
                <a:off x="6590937" y="3008931"/>
                <a:ext cx="0" cy="18415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/>
              <p:cNvCxnSpPr/>
              <p:nvPr/>
            </p:nvCxnSpPr>
            <p:spPr>
              <a:xfrm>
                <a:off x="5422537" y="2016455"/>
                <a:ext cx="177800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5149487" y="183178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2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413137" y="319308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2</a:t>
                </a:r>
              </a:p>
            </p:txBody>
          </p:sp>
          <p:cxnSp>
            <p:nvCxnSpPr>
              <p:cNvPr id="82" name="Прямая соединительная линия 81"/>
              <p:cNvCxnSpPr/>
              <p:nvPr/>
            </p:nvCxnSpPr>
            <p:spPr>
              <a:xfrm>
                <a:off x="5422537" y="2561256"/>
                <a:ext cx="177800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единительная линия 82"/>
              <p:cNvCxnSpPr/>
              <p:nvPr/>
            </p:nvCxnSpPr>
            <p:spPr>
              <a:xfrm>
                <a:off x="6045381" y="3008931"/>
                <a:ext cx="0" cy="18415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5882154" y="319308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170834" y="238345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256591" y="319308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0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529138" y="3083871"/>
                <a:ext cx="3433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ru-RU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134258" y="395906"/>
                <a:ext cx="3433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ru-RU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6" name="Нижний колонтитул 3"/>
          <p:cNvSpPr txBox="1">
            <a:spLocks/>
          </p:cNvSpPr>
          <p:nvPr/>
        </p:nvSpPr>
        <p:spPr>
          <a:xfrm>
            <a:off x="179512" y="6381750"/>
            <a:ext cx="7812088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/>
              <a:t>Радел 4. Введение в математический анализ. Предел функции.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683977"/>
              </p:ext>
            </p:extLst>
          </p:nvPr>
        </p:nvGraphicFramePr>
        <p:xfrm>
          <a:off x="1023938" y="827088"/>
          <a:ext cx="19065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55600" imgH="533160" progId="Equation.3">
                  <p:embed/>
                </p:oleObj>
              </mc:Choice>
              <mc:Fallback>
                <p:oleObj name="Формула" r:id="rId2" imgW="1155600" imgH="5331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827088"/>
                        <a:ext cx="1906587" cy="884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2" name="Объект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443062"/>
              </p:ext>
            </p:extLst>
          </p:nvPr>
        </p:nvGraphicFramePr>
        <p:xfrm>
          <a:off x="401952" y="1966335"/>
          <a:ext cx="32702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031840" imgH="507960" progId="Equation.3">
                  <p:embed/>
                </p:oleObj>
              </mc:Choice>
              <mc:Fallback>
                <p:oleObj name="Формула" r:id="rId4" imgW="203184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2" y="1966335"/>
                        <a:ext cx="327025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255901"/>
              </p:ext>
            </p:extLst>
          </p:nvPr>
        </p:nvGraphicFramePr>
        <p:xfrm>
          <a:off x="1115616" y="3008931"/>
          <a:ext cx="1484922" cy="354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837836" imgH="203112" progId="Equation.3">
                  <p:embed/>
                </p:oleObj>
              </mc:Choice>
              <mc:Fallback>
                <p:oleObj name="Формула" r:id="rId6" imgW="837836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008931"/>
                        <a:ext cx="1484922" cy="3543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1" name="Прямая соединительная линия 90"/>
          <p:cNvCxnSpPr/>
          <p:nvPr/>
        </p:nvCxnSpPr>
        <p:spPr>
          <a:xfrm flipV="1">
            <a:off x="3553901" y="211755"/>
            <a:ext cx="3784600" cy="37909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5947067" y="1448617"/>
            <a:ext cx="144016" cy="144016"/>
          </a:xfrm>
          <a:prstGeom prst="ellipse">
            <a:avLst/>
          </a:prstGeom>
          <a:solidFill>
            <a:schemeClr val="accent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0" name="Прямая соединительная линия 99"/>
          <p:cNvCxnSpPr/>
          <p:nvPr/>
        </p:nvCxnSpPr>
        <p:spPr>
          <a:xfrm>
            <a:off x="5390424" y="1494456"/>
            <a:ext cx="1778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170834" y="12902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graphicFrame>
        <p:nvGraphicFramePr>
          <p:cNvPr id="102" name="Объект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939445"/>
              </p:ext>
            </p:extLst>
          </p:nvPr>
        </p:nvGraphicFramePr>
        <p:xfrm>
          <a:off x="817563" y="4364038"/>
          <a:ext cx="234473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422360" imgH="533160" progId="Equation.3">
                  <p:embed/>
                </p:oleObj>
              </mc:Choice>
              <mc:Fallback>
                <p:oleObj name="Формула" r:id="rId8" imgW="1422360" imgH="53316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4364038"/>
                        <a:ext cx="234473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51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Прямоугольник 82"/>
          <p:cNvSpPr/>
          <p:nvPr/>
        </p:nvSpPr>
        <p:spPr>
          <a:xfrm>
            <a:off x="1824991" y="2488837"/>
            <a:ext cx="1028096" cy="82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1826802" y="1815681"/>
            <a:ext cx="1953110" cy="1496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1824990" y="2048964"/>
            <a:ext cx="1451610" cy="1263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1826802" y="1654622"/>
            <a:ext cx="2377859" cy="1657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/>
              <a:t>Определение 1. (по Гейне)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cxnSp>
        <p:nvCxnSpPr>
          <p:cNvPr id="65" name="Прямая со стрелкой 64"/>
          <p:cNvCxnSpPr/>
          <p:nvPr/>
        </p:nvCxnSpPr>
        <p:spPr>
          <a:xfrm flipV="1">
            <a:off x="1824990" y="968829"/>
            <a:ext cx="0" cy="324485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>
            <a:off x="746125" y="3311979"/>
            <a:ext cx="4330065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696686" y="2046514"/>
            <a:ext cx="2579914" cy="1654629"/>
          </a:xfrm>
          <a:custGeom>
            <a:avLst/>
            <a:gdLst>
              <a:gd name="connsiteX0" fmla="*/ 0 w 2579914"/>
              <a:gd name="connsiteY0" fmla="*/ 1654629 h 1654629"/>
              <a:gd name="connsiteX1" fmla="*/ 696685 w 2579914"/>
              <a:gd name="connsiteY1" fmla="*/ 685800 h 1654629"/>
              <a:gd name="connsiteX2" fmla="*/ 1719943 w 2579914"/>
              <a:gd name="connsiteY2" fmla="*/ 729343 h 1654629"/>
              <a:gd name="connsiteX3" fmla="*/ 2579914 w 2579914"/>
              <a:gd name="connsiteY3" fmla="*/ 0 h 165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9914" h="1654629">
                <a:moveTo>
                  <a:pt x="0" y="1654629"/>
                </a:moveTo>
                <a:cubicBezTo>
                  <a:pt x="205014" y="1247321"/>
                  <a:pt x="410028" y="840014"/>
                  <a:pt x="696685" y="685800"/>
                </a:cubicBezTo>
                <a:cubicBezTo>
                  <a:pt x="983342" y="531586"/>
                  <a:pt x="1406072" y="843643"/>
                  <a:pt x="1719943" y="729343"/>
                </a:cubicBezTo>
                <a:cubicBezTo>
                  <a:pt x="2033814" y="615043"/>
                  <a:pt x="2306864" y="307521"/>
                  <a:pt x="2579914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олилиния 68"/>
          <p:cNvSpPr/>
          <p:nvPr/>
        </p:nvSpPr>
        <p:spPr>
          <a:xfrm>
            <a:off x="3276600" y="1654622"/>
            <a:ext cx="1856125" cy="430226"/>
          </a:xfrm>
          <a:custGeom>
            <a:avLst/>
            <a:gdLst>
              <a:gd name="connsiteX0" fmla="*/ 0 w 1856125"/>
              <a:gd name="connsiteY0" fmla="*/ 391892 h 430226"/>
              <a:gd name="connsiteX1" fmla="*/ 1045029 w 1856125"/>
              <a:gd name="connsiteY1" fmla="*/ 7 h 430226"/>
              <a:gd name="connsiteX2" fmla="*/ 1774371 w 1856125"/>
              <a:gd name="connsiteY2" fmla="*/ 381007 h 430226"/>
              <a:gd name="connsiteX3" fmla="*/ 1807029 w 1856125"/>
              <a:gd name="connsiteY3" fmla="*/ 413664 h 43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6125" h="430226">
                <a:moveTo>
                  <a:pt x="0" y="391892"/>
                </a:moveTo>
                <a:cubicBezTo>
                  <a:pt x="374650" y="196856"/>
                  <a:pt x="749301" y="1821"/>
                  <a:pt x="1045029" y="7"/>
                </a:cubicBezTo>
                <a:cubicBezTo>
                  <a:pt x="1340757" y="-1807"/>
                  <a:pt x="1647371" y="312064"/>
                  <a:pt x="1774371" y="381007"/>
                </a:cubicBezTo>
                <a:cubicBezTo>
                  <a:pt x="1901371" y="449950"/>
                  <a:pt x="1854200" y="431807"/>
                  <a:pt x="1807029" y="413664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3240596" y="2010510"/>
            <a:ext cx="72008" cy="72008"/>
          </a:xfrm>
          <a:prstGeom prst="ellipse">
            <a:avLst/>
          </a:prstGeom>
          <a:solidFill>
            <a:schemeClr val="accent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090453" y="3259581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86436" y="18156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92904" y="3236141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8" name="Объект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446940"/>
              </p:ext>
            </p:extLst>
          </p:nvPr>
        </p:nvGraphicFramePr>
        <p:xfrm>
          <a:off x="1227489" y="1457950"/>
          <a:ext cx="599313" cy="322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94870" imgH="266469" progId="Equation.3">
                  <p:embed/>
                </p:oleObj>
              </mc:Choice>
              <mc:Fallback>
                <p:oleObj name="Формула" r:id="rId2" imgW="494870" imgH="26646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489" y="1457950"/>
                        <a:ext cx="599313" cy="3227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Объект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531472"/>
              </p:ext>
            </p:extLst>
          </p:nvPr>
        </p:nvGraphicFramePr>
        <p:xfrm>
          <a:off x="1219200" y="1641475"/>
          <a:ext cx="6159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507960" imgH="266400" progId="Equation.3">
                  <p:embed/>
                </p:oleObj>
              </mc:Choice>
              <mc:Fallback>
                <p:oleObj name="Формула" r:id="rId4" imgW="507960" imgH="266400" progId="Equation.3">
                  <p:embed/>
                  <p:pic>
                    <p:nvPicPr>
                      <p:cNvPr id="0" name="Объект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41475"/>
                        <a:ext cx="6159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3569390" y="3236140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699788" y="3236139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4" name="Объект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340675"/>
              </p:ext>
            </p:extLst>
          </p:nvPr>
        </p:nvGraphicFramePr>
        <p:xfrm>
          <a:off x="1177925" y="2270125"/>
          <a:ext cx="6159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507960" imgH="279360" progId="Equation.3">
                  <p:embed/>
                </p:oleObj>
              </mc:Choice>
              <mc:Fallback>
                <p:oleObj name="Формула" r:id="rId6" imgW="507960" imgH="279360" progId="Equation.3">
                  <p:embed/>
                  <p:pic>
                    <p:nvPicPr>
                      <p:cNvPr id="0" name="Объект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2270125"/>
                        <a:ext cx="6159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679367"/>
              </p:ext>
            </p:extLst>
          </p:nvPr>
        </p:nvGraphicFramePr>
        <p:xfrm>
          <a:off x="227013" y="4376738"/>
          <a:ext cx="23002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295280" imgH="482400" progId="Equation.3">
                  <p:embed/>
                </p:oleObj>
              </mc:Choice>
              <mc:Fallback>
                <p:oleObj name="Формула" r:id="rId8" imgW="129528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4376738"/>
                        <a:ext cx="2300287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Нижний колонтитул 3"/>
          <p:cNvSpPr txBox="1">
            <a:spLocks/>
          </p:cNvSpPr>
          <p:nvPr/>
        </p:nvSpPr>
        <p:spPr>
          <a:xfrm>
            <a:off x="179512" y="6381750"/>
            <a:ext cx="7812088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/>
              <a:t>Раздел 4. Введение в математический анализ. Предел функции.</a:t>
            </a:r>
          </a:p>
        </p:txBody>
      </p:sp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458459"/>
              </p:ext>
            </p:extLst>
          </p:nvPr>
        </p:nvGraphicFramePr>
        <p:xfrm>
          <a:off x="2550795" y="4581128"/>
          <a:ext cx="1016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571320" imgH="279360" progId="Equation.3">
                  <p:embed/>
                </p:oleObj>
              </mc:Choice>
              <mc:Fallback>
                <p:oleObj name="Формула" r:id="rId10" imgW="571320" imgH="279360" progId="Equation.3">
                  <p:embed/>
                  <p:pic>
                    <p:nvPicPr>
                      <p:cNvPr id="0" name="Объект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795" y="4581128"/>
                        <a:ext cx="1016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675345"/>
              </p:ext>
            </p:extLst>
          </p:nvPr>
        </p:nvGraphicFramePr>
        <p:xfrm>
          <a:off x="4540250" y="3370263"/>
          <a:ext cx="60325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39680" imgH="266400" progId="Equation.3">
                  <p:embed/>
                </p:oleObj>
              </mc:Choice>
              <mc:Fallback>
                <p:oleObj name="Формула" r:id="rId12" imgW="13968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40250" y="3370263"/>
                        <a:ext cx="60325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1" name="Объект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564513"/>
              </p:ext>
            </p:extLst>
          </p:nvPr>
        </p:nvGraphicFramePr>
        <p:xfrm>
          <a:off x="3707904" y="4077072"/>
          <a:ext cx="1948195" cy="153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206500" imgH="952500" progId="Equation.3">
                  <p:embed/>
                </p:oleObj>
              </mc:Choice>
              <mc:Fallback>
                <p:oleObj name="Формула" r:id="rId14" imgW="1206500" imgH="952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077072"/>
                        <a:ext cx="1948195" cy="153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Правая фигурная скобка 91"/>
          <p:cNvSpPr/>
          <p:nvPr/>
        </p:nvSpPr>
        <p:spPr>
          <a:xfrm>
            <a:off x="5508104" y="4005064"/>
            <a:ext cx="360040" cy="1584176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4" name="Объект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166885"/>
              </p:ext>
            </p:extLst>
          </p:nvPr>
        </p:nvGraphicFramePr>
        <p:xfrm>
          <a:off x="5940152" y="4581128"/>
          <a:ext cx="2632363" cy="607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1485900" imgH="342900" progId="Equation.3">
                  <p:embed/>
                </p:oleObj>
              </mc:Choice>
              <mc:Fallback>
                <p:oleObj name="Формула" r:id="rId16" imgW="1485900" imgH="342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581128"/>
                        <a:ext cx="2632363" cy="607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34" name="Picture 30" descr="File:Heinrich Eduard Heine 1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52957"/>
            <a:ext cx="2286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Прямоугольник 94"/>
          <p:cNvSpPr/>
          <p:nvPr/>
        </p:nvSpPr>
        <p:spPr>
          <a:xfrm>
            <a:off x="6300192" y="3444650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600" dirty="0"/>
              <a:t>Ге́нрих Эдуа́рд Ге́йне</a:t>
            </a:r>
            <a:endParaRPr lang="en-US" sz="1600" dirty="0"/>
          </a:p>
          <a:p>
            <a:pPr algn="ctr"/>
            <a:r>
              <a:rPr lang="en-US" sz="1600" dirty="0"/>
              <a:t>1821 – 1881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39373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79" grpId="0" animBg="1"/>
      <p:bldP spid="73" grpId="0" animBg="1"/>
      <p:bldP spid="76" grpId="0" animBg="1"/>
      <p:bldP spid="68" grpId="0" animBg="1"/>
      <p:bldP spid="69" grpId="0" animBg="1"/>
      <p:bldP spid="71" grpId="0" animBg="1"/>
      <p:bldP spid="72" grpId="0"/>
      <p:bldP spid="74" grpId="0"/>
      <p:bldP spid="75" grpId="0"/>
      <p:bldP spid="81" grpId="0"/>
      <p:bldP spid="82" grpId="0"/>
      <p:bldP spid="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Скругленный прямоугольник 32"/>
          <p:cNvSpPr/>
          <p:nvPr/>
        </p:nvSpPr>
        <p:spPr>
          <a:xfrm>
            <a:off x="2987824" y="3226473"/>
            <a:ext cx="1080120" cy="171011"/>
          </a:xfrm>
          <a:prstGeom prst="roundRect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1807459" y="1689512"/>
            <a:ext cx="2260485" cy="162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808725" y="2376488"/>
            <a:ext cx="1143095" cy="93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698610" y="1689512"/>
            <a:ext cx="217698" cy="704820"/>
          </a:xfrm>
          <a:prstGeom prst="roundRect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/>
              <a:t>Определение </a:t>
            </a:r>
            <a:r>
              <a:rPr lang="en-US" dirty="0"/>
              <a:t>2</a:t>
            </a:r>
            <a:r>
              <a:rPr lang="ru-RU" dirty="0"/>
              <a:t>. (по Коши)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grpSp>
        <p:nvGrpSpPr>
          <p:cNvPr id="24" name="Группа 23"/>
          <p:cNvGrpSpPr/>
          <p:nvPr/>
        </p:nvGrpSpPr>
        <p:grpSpPr>
          <a:xfrm>
            <a:off x="676872" y="968829"/>
            <a:ext cx="4436039" cy="3244850"/>
            <a:chOff x="696686" y="968829"/>
            <a:chExt cx="4436039" cy="324485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824990" y="2048964"/>
              <a:ext cx="1451610" cy="12630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 стрелкой 9"/>
            <p:cNvCxnSpPr/>
            <p:nvPr/>
          </p:nvCxnSpPr>
          <p:spPr>
            <a:xfrm flipV="1">
              <a:off x="1824990" y="968829"/>
              <a:ext cx="0" cy="324485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746125" y="3311979"/>
              <a:ext cx="4330065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Полилиния 11"/>
            <p:cNvSpPr/>
            <p:nvPr/>
          </p:nvSpPr>
          <p:spPr>
            <a:xfrm>
              <a:off x="696686" y="2046514"/>
              <a:ext cx="2579914" cy="1654629"/>
            </a:xfrm>
            <a:custGeom>
              <a:avLst/>
              <a:gdLst>
                <a:gd name="connsiteX0" fmla="*/ 0 w 2579914"/>
                <a:gd name="connsiteY0" fmla="*/ 1654629 h 1654629"/>
                <a:gd name="connsiteX1" fmla="*/ 696685 w 2579914"/>
                <a:gd name="connsiteY1" fmla="*/ 685800 h 1654629"/>
                <a:gd name="connsiteX2" fmla="*/ 1719943 w 2579914"/>
                <a:gd name="connsiteY2" fmla="*/ 729343 h 1654629"/>
                <a:gd name="connsiteX3" fmla="*/ 2579914 w 2579914"/>
                <a:gd name="connsiteY3" fmla="*/ 0 h 165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9914" h="1654629">
                  <a:moveTo>
                    <a:pt x="0" y="1654629"/>
                  </a:moveTo>
                  <a:cubicBezTo>
                    <a:pt x="205014" y="1247321"/>
                    <a:pt x="410028" y="840014"/>
                    <a:pt x="696685" y="685800"/>
                  </a:cubicBezTo>
                  <a:cubicBezTo>
                    <a:pt x="983342" y="531586"/>
                    <a:pt x="1406072" y="843643"/>
                    <a:pt x="1719943" y="729343"/>
                  </a:cubicBezTo>
                  <a:cubicBezTo>
                    <a:pt x="2033814" y="615043"/>
                    <a:pt x="2306864" y="307521"/>
                    <a:pt x="2579914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3276600" y="1654622"/>
              <a:ext cx="1856125" cy="430226"/>
            </a:xfrm>
            <a:custGeom>
              <a:avLst/>
              <a:gdLst>
                <a:gd name="connsiteX0" fmla="*/ 0 w 1856125"/>
                <a:gd name="connsiteY0" fmla="*/ 391892 h 430226"/>
                <a:gd name="connsiteX1" fmla="*/ 1045029 w 1856125"/>
                <a:gd name="connsiteY1" fmla="*/ 7 h 430226"/>
                <a:gd name="connsiteX2" fmla="*/ 1774371 w 1856125"/>
                <a:gd name="connsiteY2" fmla="*/ 381007 h 430226"/>
                <a:gd name="connsiteX3" fmla="*/ 1807029 w 1856125"/>
                <a:gd name="connsiteY3" fmla="*/ 413664 h 43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125" h="430226">
                  <a:moveTo>
                    <a:pt x="0" y="391892"/>
                  </a:moveTo>
                  <a:cubicBezTo>
                    <a:pt x="374650" y="196856"/>
                    <a:pt x="749301" y="1821"/>
                    <a:pt x="1045029" y="7"/>
                  </a:cubicBezTo>
                  <a:cubicBezTo>
                    <a:pt x="1340757" y="-1807"/>
                    <a:pt x="1647371" y="312064"/>
                    <a:pt x="1774371" y="381007"/>
                  </a:cubicBezTo>
                  <a:cubicBezTo>
                    <a:pt x="1901371" y="449950"/>
                    <a:pt x="1854200" y="431807"/>
                    <a:pt x="1807029" y="413664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40596" y="2010510"/>
              <a:ext cx="72008" cy="7200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90453" y="3259581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ru-RU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86436" y="181568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ru-RU" sz="2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8179811"/>
                </p:ext>
              </p:extLst>
            </p:nvPr>
          </p:nvGraphicFramePr>
          <p:xfrm>
            <a:off x="4540250" y="3370263"/>
            <a:ext cx="60325" cy="115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" imgW="139680" imgH="266400" progId="Equation.3">
                    <p:embed/>
                  </p:oleObj>
                </mc:Choice>
                <mc:Fallback>
                  <p:oleObj name="Формула" r:id="rId2" imgW="139680" imgH="266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540250" y="3370263"/>
                          <a:ext cx="60325" cy="115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Двойные круглые скобки 24"/>
          <p:cNvSpPr/>
          <p:nvPr/>
        </p:nvSpPr>
        <p:spPr>
          <a:xfrm rot="5400000">
            <a:off x="1452766" y="1880062"/>
            <a:ext cx="704819" cy="288032"/>
          </a:xfrm>
          <a:prstGeom prst="bracketPair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595348"/>
              </p:ext>
            </p:extLst>
          </p:nvPr>
        </p:nvGraphicFramePr>
        <p:xfrm>
          <a:off x="977200" y="1543779"/>
          <a:ext cx="674964" cy="29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418918" imgH="177723" progId="Equation.3">
                  <p:embed/>
                </p:oleObj>
              </mc:Choice>
              <mc:Fallback>
                <p:oleObj name="Формула" r:id="rId4" imgW="418918" imgH="17772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200" y="1543779"/>
                        <a:ext cx="674964" cy="29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276446"/>
              </p:ext>
            </p:extLst>
          </p:nvPr>
        </p:nvGraphicFramePr>
        <p:xfrm>
          <a:off x="977476" y="2258600"/>
          <a:ext cx="674688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419040" imgH="164880" progId="Equation.3">
                  <p:embed/>
                </p:oleObj>
              </mc:Choice>
              <mc:Fallback>
                <p:oleObj name="Формула" r:id="rId6" imgW="419040" imgH="164880" progId="Equation.3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476" y="2258600"/>
                        <a:ext cx="674688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Двойные круглые скобки 33"/>
          <p:cNvSpPr/>
          <p:nvPr/>
        </p:nvSpPr>
        <p:spPr>
          <a:xfrm>
            <a:off x="2977818" y="3167963"/>
            <a:ext cx="552296" cy="288032"/>
          </a:xfrm>
          <a:prstGeom prst="bracketPair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41" name="Группа 40"/>
          <p:cNvGrpSpPr/>
          <p:nvPr/>
        </p:nvGrpSpPr>
        <p:grpSpPr>
          <a:xfrm>
            <a:off x="2333337" y="3333045"/>
            <a:ext cx="887445" cy="729939"/>
            <a:chOff x="2333337" y="3333045"/>
            <a:chExt cx="887445" cy="729939"/>
          </a:xfrm>
        </p:grpSpPr>
        <p:graphicFrame>
          <p:nvGraphicFramePr>
            <p:cNvPr id="37" name="Объект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1535162"/>
                </p:ext>
              </p:extLst>
            </p:nvPr>
          </p:nvGraphicFramePr>
          <p:xfrm>
            <a:off x="2333337" y="3728751"/>
            <a:ext cx="887445" cy="334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8" imgW="736600" imgH="279400" progId="Equation.3">
                    <p:embed/>
                  </p:oleObj>
                </mc:Choice>
                <mc:Fallback>
                  <p:oleObj name="Формула" r:id="rId8" imgW="736600" imgH="279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3337" y="3728751"/>
                          <a:ext cx="887445" cy="334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0" name="Прямая со стрелкой 39"/>
            <p:cNvCxnSpPr>
              <a:cxnSpLocks/>
            </p:cNvCxnSpPr>
            <p:nvPr/>
          </p:nvCxnSpPr>
          <p:spPr>
            <a:xfrm flipV="1">
              <a:off x="2650499" y="3333045"/>
              <a:ext cx="278026" cy="4092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Группа 44"/>
          <p:cNvGrpSpPr/>
          <p:nvPr/>
        </p:nvGrpSpPr>
        <p:grpSpPr>
          <a:xfrm>
            <a:off x="3530114" y="3343093"/>
            <a:ext cx="887412" cy="687963"/>
            <a:chOff x="3530114" y="3343093"/>
            <a:chExt cx="887412" cy="687963"/>
          </a:xfrm>
        </p:grpSpPr>
        <p:graphicFrame>
          <p:nvGraphicFramePr>
            <p:cNvPr id="38" name="Объект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9348422"/>
                </p:ext>
              </p:extLst>
            </p:nvPr>
          </p:nvGraphicFramePr>
          <p:xfrm>
            <a:off x="3530114" y="3696094"/>
            <a:ext cx="887412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10" imgW="736560" imgH="279360" progId="Equation.3">
                    <p:embed/>
                  </p:oleObj>
                </mc:Choice>
                <mc:Fallback>
                  <p:oleObj name="Формула" r:id="rId10" imgW="736560" imgH="279360" progId="Equation.3">
                    <p:embed/>
                    <p:pic>
                      <p:nvPicPr>
                        <p:cNvPr id="0" name="Объект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114" y="3696094"/>
                          <a:ext cx="887412" cy="334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3" name="Прямая со стрелкой 42"/>
            <p:cNvCxnSpPr>
              <a:cxnSpLocks/>
            </p:cNvCxnSpPr>
            <p:nvPr/>
          </p:nvCxnSpPr>
          <p:spPr>
            <a:xfrm flipH="1" flipV="1">
              <a:off x="3581710" y="3343093"/>
              <a:ext cx="378042" cy="436618"/>
            </a:xfrm>
            <a:prstGeom prst="straightConnector1">
              <a:avLst/>
            </a:prstGeom>
            <a:ln>
              <a:solidFill>
                <a:schemeClr val="bg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30328"/>
              </p:ext>
            </p:extLst>
          </p:nvPr>
        </p:nvGraphicFramePr>
        <p:xfrm>
          <a:off x="250757" y="4437112"/>
          <a:ext cx="21113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307880" imgH="482400" progId="Equation.3">
                  <p:embed/>
                </p:oleObj>
              </mc:Choice>
              <mc:Fallback>
                <p:oleObj name="Формула" r:id="rId12" imgW="130788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57" y="4437112"/>
                        <a:ext cx="211137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Нижний колонтитул 3"/>
          <p:cNvSpPr txBox="1">
            <a:spLocks/>
          </p:cNvSpPr>
          <p:nvPr/>
        </p:nvSpPr>
        <p:spPr>
          <a:xfrm>
            <a:off x="179512" y="6381750"/>
            <a:ext cx="7812088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/>
              <a:t>Раздел 4. Введение в математический анализ. Предел функции.</a:t>
            </a:r>
          </a:p>
        </p:txBody>
      </p:sp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751560"/>
              </p:ext>
            </p:extLst>
          </p:nvPr>
        </p:nvGraphicFramePr>
        <p:xfrm>
          <a:off x="2398274" y="4581128"/>
          <a:ext cx="61896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3835080" imgH="304560" progId="Equation.3">
                  <p:embed/>
                </p:oleObj>
              </mc:Choice>
              <mc:Fallback>
                <p:oleObj name="Формула" r:id="rId14" imgW="3835080" imgH="304560" progId="Equation.3">
                  <p:embed/>
                  <p:pic>
                    <p:nvPicPr>
                      <p:cNvPr id="0" name="Объект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274" y="4581128"/>
                        <a:ext cx="61896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45" name="Picture 17" descr="Файл:Cauchy Augustin Louis dibner coll SIL14-C2-03a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9878"/>
            <a:ext cx="2346020" cy="353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Таблица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647523"/>
              </p:ext>
            </p:extLst>
          </p:nvPr>
        </p:nvGraphicFramePr>
        <p:xfrm>
          <a:off x="6284723" y="3618278"/>
          <a:ext cx="2232942" cy="822960"/>
        </p:xfrm>
        <a:graphic>
          <a:graphicData uri="http://schemas.openxmlformats.org/drawingml/2006/table">
            <a:tbl>
              <a:tblPr/>
              <a:tblGrid>
                <a:gridCol w="223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dirty="0">
                          <a:effectLst/>
                        </a:rPr>
                        <a:t>Огюстен Луи Коши</a:t>
                      </a:r>
                    </a:p>
                    <a:p>
                      <a:pPr algn="ctr" fontAlgn="t"/>
                      <a:r>
                        <a:rPr lang="ru-RU" sz="1400" b="1" dirty="0">
                          <a:effectLst/>
                        </a:rPr>
                        <a:t>1789 – 1857 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i="0" dirty="0">
                          <a:effectLst/>
                        </a:rPr>
                        <a:t>Augustin Louis </a:t>
                      </a:r>
                      <a:r>
                        <a:rPr lang="de-DE" sz="1400" i="0" dirty="0" err="1">
                          <a:effectLst/>
                        </a:rPr>
                        <a:t>Cauchy</a:t>
                      </a:r>
                      <a:endParaRPr lang="de-DE" sz="140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286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1" grpId="0" animBg="1"/>
      <p:bldP spid="29" grpId="0" animBg="1"/>
      <p:bldP spid="25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6A8F3F-5195-59BD-B1F1-66B529D8D9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5525F-7CD0-1951-1607-218D40D9FEE0}"/>
              </a:ext>
            </a:extLst>
          </p:cNvPr>
          <p:cNvSpPr txBox="1"/>
          <p:nvPr/>
        </p:nvSpPr>
        <p:spPr>
          <a:xfrm>
            <a:off x="92438" y="205970"/>
            <a:ext cx="8239043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b="1" dirty="0"/>
              <a:t>Теорема. </a:t>
            </a:r>
          </a:p>
          <a:p>
            <a:r>
              <a:rPr lang="ru-RU" sz="2000" dirty="0"/>
              <a:t>Определения предела по Гейне и по Коши эквивалентны.</a:t>
            </a:r>
          </a:p>
        </p:txBody>
      </p:sp>
      <p:sp>
        <p:nvSpPr>
          <p:cNvPr id="2" name="Нижний колонтитул 3">
            <a:extLst>
              <a:ext uri="{FF2B5EF4-FFF2-40B4-BE49-F238E27FC236}">
                <a16:creationId xmlns:a16="http://schemas.microsoft.com/office/drawing/2014/main" id="{20179B51-C90C-D73A-6A19-BF46C543C429}"/>
              </a:ext>
            </a:extLst>
          </p:cNvPr>
          <p:cNvSpPr txBox="1">
            <a:spLocks/>
          </p:cNvSpPr>
          <p:nvPr/>
        </p:nvSpPr>
        <p:spPr>
          <a:xfrm>
            <a:off x="179512" y="6381750"/>
            <a:ext cx="7812088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/>
              <a:t>Раздел 4. Введение в математический анализ. Предел функции.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3228D-66C1-CA11-6991-6C3299C2D288}"/>
              </a:ext>
            </a:extLst>
          </p:cNvPr>
          <p:cNvSpPr txBox="1"/>
          <p:nvPr/>
        </p:nvSpPr>
        <p:spPr>
          <a:xfrm>
            <a:off x="107504" y="1052736"/>
            <a:ext cx="22322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Доказательство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40B91-3C20-D9F2-78D9-73CADABDC2D6}"/>
              </a:ext>
            </a:extLst>
          </p:cNvPr>
          <p:cNvSpPr txBox="1"/>
          <p:nvPr/>
        </p:nvSpPr>
        <p:spPr>
          <a:xfrm>
            <a:off x="107504" y="1578278"/>
            <a:ext cx="31290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33CA4-49AB-1FB0-738B-758AAC2D978D}"/>
              </a:ext>
            </a:extLst>
          </p:cNvPr>
          <p:cNvSpPr txBox="1"/>
          <p:nvPr/>
        </p:nvSpPr>
        <p:spPr>
          <a:xfrm>
            <a:off x="551985" y="1601779"/>
            <a:ext cx="794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Докажем, что из определения по Коши следует определение по Гейне, т. е.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5E53426-2405-FFE6-1809-86D9A2B87D8E}"/>
              </a:ext>
            </a:extLst>
          </p:cNvPr>
          <p:cNvGrpSpPr/>
          <p:nvPr/>
        </p:nvGrpSpPr>
        <p:grpSpPr>
          <a:xfrm>
            <a:off x="298450" y="1971675"/>
            <a:ext cx="8162874" cy="777875"/>
            <a:chOff x="250970" y="4437676"/>
            <a:chExt cx="8162874" cy="7778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Объект 8">
                  <a:extLst>
                    <a:ext uri="{FF2B5EF4-FFF2-40B4-BE49-F238E27FC236}">
                      <a16:creationId xmlns:a16="http://schemas.microsoft.com/office/drawing/2014/main" id="{97032D57-98BD-BE23-723F-A6C06F12590C}"/>
                    </a:ext>
                  </a:extLst>
                </p:cNvPr>
                <p:cNvSpPr txBox="1"/>
                <p:nvPr/>
              </p:nvSpPr>
              <p:spPr bwMode="auto">
                <a:xfrm>
                  <a:off x="250970" y="4437676"/>
                  <a:ext cx="2111375" cy="777875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u-R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func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limUpp>
                          <m:limUpp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⇔</m:t>
                            </m:r>
                          </m:e>
                          <m:lim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𝑑𝑒𝑓</m:t>
                            </m:r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lim>
                        </m:limUpp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Объект 8">
                  <a:extLst>
                    <a:ext uri="{FF2B5EF4-FFF2-40B4-BE49-F238E27FC236}">
                      <a16:creationId xmlns:a16="http://schemas.microsoft.com/office/drawing/2014/main" id="{97032D57-98BD-BE23-723F-A6C06F125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0970" y="4437676"/>
                  <a:ext cx="2111375" cy="777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Объект 9">
                  <a:extLst>
                    <a:ext uri="{FF2B5EF4-FFF2-40B4-BE49-F238E27FC236}">
                      <a16:creationId xmlns:a16="http://schemas.microsoft.com/office/drawing/2014/main" id="{802955FC-595B-8AB3-1E55-94B477F0E76A}"/>
                    </a:ext>
                  </a:extLst>
                </p:cNvPr>
                <p:cNvSpPr txBox="1"/>
                <p:nvPr/>
              </p:nvSpPr>
              <p:spPr bwMode="auto">
                <a:xfrm>
                  <a:off x="2224182" y="4531458"/>
                  <a:ext cx="6189662" cy="4905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 ∃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):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Объект 9">
                  <a:extLst>
                    <a:ext uri="{FF2B5EF4-FFF2-40B4-BE49-F238E27FC236}">
                      <a16:creationId xmlns:a16="http://schemas.microsoft.com/office/drawing/2014/main" id="{802955FC-595B-8AB3-1E55-94B477F0E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24182" y="4531458"/>
                  <a:ext cx="6189662" cy="4905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25480CD3-3C58-C901-C585-209082D8314F}"/>
              </a:ext>
            </a:extLst>
          </p:cNvPr>
          <p:cNvSpPr/>
          <p:nvPr/>
        </p:nvSpPr>
        <p:spPr>
          <a:xfrm>
            <a:off x="3275856" y="2494696"/>
            <a:ext cx="936104" cy="310161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F21382C-DF7B-166A-5F8C-B06EC3C04088}"/>
              </a:ext>
            </a:extLst>
          </p:cNvPr>
          <p:cNvGrpSpPr/>
          <p:nvPr/>
        </p:nvGrpSpPr>
        <p:grpSpPr>
          <a:xfrm>
            <a:off x="2128586" y="2808395"/>
            <a:ext cx="4786855" cy="1111250"/>
            <a:chOff x="2153788" y="3251200"/>
            <a:chExt cx="4846470" cy="1111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Объект 13">
                  <a:extLst>
                    <a:ext uri="{FF2B5EF4-FFF2-40B4-BE49-F238E27FC236}">
                      <a16:creationId xmlns:a16="http://schemas.microsoft.com/office/drawing/2014/main" id="{7F7CEE47-7167-049B-E1DE-6A3D2BD0077B}"/>
                    </a:ext>
                  </a:extLst>
                </p:cNvPr>
                <p:cNvSpPr txBox="1"/>
                <p:nvPr/>
              </p:nvSpPr>
              <p:spPr bwMode="auto">
                <a:xfrm>
                  <a:off x="2153788" y="3602721"/>
                  <a:ext cx="1016000" cy="4937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" name="Объект 13">
                  <a:extLst>
                    <a:ext uri="{FF2B5EF4-FFF2-40B4-BE49-F238E27FC236}">
                      <a16:creationId xmlns:a16="http://schemas.microsoft.com/office/drawing/2014/main" id="{7F7CEE47-7167-049B-E1DE-6A3D2BD0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53788" y="3602721"/>
                  <a:ext cx="1016000" cy="4937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Объект 14">
                  <a:extLst>
                    <a:ext uri="{FF2B5EF4-FFF2-40B4-BE49-F238E27FC236}">
                      <a16:creationId xmlns:a16="http://schemas.microsoft.com/office/drawing/2014/main" id="{23482920-7F88-D7E5-9956-C39AAEF6B2F6}"/>
                    </a:ext>
                  </a:extLst>
                </p:cNvPr>
                <p:cNvSpPr txBox="1"/>
                <p:nvPr/>
              </p:nvSpPr>
              <p:spPr bwMode="auto">
                <a:xfrm>
                  <a:off x="2912741" y="3251200"/>
                  <a:ext cx="1949450" cy="1111250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) 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  <m:oMath xmlns:m="http://schemas.openxmlformats.org/officeDocument/2006/math"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) </m:t>
                        </m:r>
                        <m:func>
                          <m:func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u-R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) 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" name="Объект 14">
                  <a:extLst>
                    <a:ext uri="{FF2B5EF4-FFF2-40B4-BE49-F238E27FC236}">
                      <a16:creationId xmlns:a16="http://schemas.microsoft.com/office/drawing/2014/main" id="{23482920-7F88-D7E5-9956-C39AAEF6B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12741" y="3251200"/>
                  <a:ext cx="1949450" cy="11112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Правая фигурная скобка 15">
              <a:extLst>
                <a:ext uri="{FF2B5EF4-FFF2-40B4-BE49-F238E27FC236}">
                  <a16:creationId xmlns:a16="http://schemas.microsoft.com/office/drawing/2014/main" id="{572959D6-75F0-1761-3AAA-03FDE859064E}"/>
                </a:ext>
              </a:extLst>
            </p:cNvPr>
            <p:cNvSpPr/>
            <p:nvPr/>
          </p:nvSpPr>
          <p:spPr>
            <a:xfrm>
              <a:off x="4502151" y="3256105"/>
              <a:ext cx="360040" cy="907055"/>
            </a:xfrm>
            <a:prstGeom prst="rightBrac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Объект 16">
                  <a:extLst>
                    <a:ext uri="{FF2B5EF4-FFF2-40B4-BE49-F238E27FC236}">
                      <a16:creationId xmlns:a16="http://schemas.microsoft.com/office/drawing/2014/main" id="{347730E8-A4C8-0DC7-888E-485A3580D0D7}"/>
                    </a:ext>
                  </a:extLst>
                </p:cNvPr>
                <p:cNvSpPr txBox="1"/>
                <p:nvPr/>
              </p:nvSpPr>
              <p:spPr bwMode="auto">
                <a:xfrm>
                  <a:off x="4878516" y="3555147"/>
                  <a:ext cx="2121742" cy="608013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⇒∃</m:t>
                        </m:r>
                        <m:func>
                          <m:func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u-R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lim>
                            </m:limLow>
                          </m:fName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func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Объект 16">
                  <a:extLst>
                    <a:ext uri="{FF2B5EF4-FFF2-40B4-BE49-F238E27FC236}">
                      <a16:creationId xmlns:a16="http://schemas.microsoft.com/office/drawing/2014/main" id="{347730E8-A4C8-0DC7-888E-485A3580D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78516" y="3555147"/>
                  <a:ext cx="2121742" cy="608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72385-0DEE-B329-2AE8-C8ECD0924070}"/>
                  </a:ext>
                </a:extLst>
              </p:cNvPr>
              <p:cNvSpPr txBox="1"/>
              <p:nvPr/>
            </p:nvSpPr>
            <p:spPr>
              <a:xfrm>
                <a:off x="3462" y="3790705"/>
                <a:ext cx="9034140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Возьмем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begChr m:val="{"/>
                          <m:endChr m:val="}"/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удовлетворяющую условиям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 и покажем, что ∃</m:t>
                      </m:r>
                      <m:func>
                        <m:func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func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72385-0DEE-B329-2AE8-C8ECD0924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" y="3790705"/>
                <a:ext cx="9034140" cy="360612"/>
              </a:xfrm>
              <a:prstGeom prst="rect">
                <a:avLst/>
              </a:prstGeom>
              <a:blipFill>
                <a:blip r:embed="rId7"/>
                <a:stretch>
                  <a:fillRect l="-135" b="-118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1AA11D-52A2-97C0-63BF-80E60FDB7FB9}"/>
                  </a:ext>
                </a:extLst>
              </p:cNvPr>
              <p:cNvSpPr txBox="1"/>
              <p:nvPr/>
            </p:nvSpPr>
            <p:spPr>
              <a:xfrm>
                <a:off x="199989" y="4204576"/>
                <a:ext cx="22098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Зафиксируем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1AA11D-52A2-97C0-63BF-80E60FDB7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89" y="4204576"/>
                <a:ext cx="2209836" cy="276999"/>
              </a:xfrm>
              <a:prstGeom prst="rect">
                <a:avLst/>
              </a:prstGeom>
              <a:blipFill>
                <a:blip r:embed="rId8"/>
                <a:stretch>
                  <a:fillRect l="-3039" t="-2222" r="-1934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FABBEAE-77FD-25E8-D802-2B362E454630}"/>
                  </a:ext>
                </a:extLst>
              </p:cNvPr>
              <p:cNvSpPr txBox="1"/>
              <p:nvPr/>
            </p:nvSpPr>
            <p:spPr>
              <a:xfrm>
                <a:off x="214402" y="4522218"/>
                <a:ext cx="4513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)⟹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FABBEAE-77FD-25E8-D802-2B362E454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02" y="4522218"/>
                <a:ext cx="4513608" cy="276999"/>
              </a:xfrm>
              <a:prstGeom prst="rect">
                <a:avLst/>
              </a:prstGeom>
              <a:blipFill>
                <a:blip r:embed="rId9"/>
                <a:stretch>
                  <a:fillRect l="-405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87A6EF1-4D77-F6A0-CB97-C9768A0C268E}"/>
                  </a:ext>
                </a:extLst>
              </p:cNvPr>
              <p:cNvSpPr txBox="1"/>
              <p:nvPr/>
            </p:nvSpPr>
            <p:spPr>
              <a:xfrm>
                <a:off x="92438" y="4855761"/>
                <a:ext cx="6552728" cy="472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⟹∃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87A6EF1-4D77-F6A0-CB97-C9768A0C2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8" y="4855761"/>
                <a:ext cx="6552728" cy="472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701DDEFB-5809-6930-19DD-7BDAA8B69D4E}"/>
              </a:ext>
            </a:extLst>
          </p:cNvPr>
          <p:cNvGrpSpPr/>
          <p:nvPr/>
        </p:nvGrpSpPr>
        <p:grpSpPr>
          <a:xfrm>
            <a:off x="6546750" y="4689108"/>
            <a:ext cx="368691" cy="528273"/>
            <a:chOff x="6715065" y="4660717"/>
            <a:chExt cx="368691" cy="5282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810FE9E-E93F-B972-DA19-D0573126D009}"/>
                    </a:ext>
                  </a:extLst>
                </p:cNvPr>
                <p:cNvSpPr txBox="1"/>
                <p:nvPr/>
              </p:nvSpPr>
              <p:spPr>
                <a:xfrm>
                  <a:off x="6747125" y="4911991"/>
                  <a:ext cx="3366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810FE9E-E93F-B972-DA19-D0573126D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125" y="4911991"/>
                  <a:ext cx="33663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091" r="-10909" b="-217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4E13492-770E-6AD8-3EAC-74074D660FAE}"/>
                    </a:ext>
                  </a:extLst>
                </p:cNvPr>
                <p:cNvSpPr txBox="1"/>
                <p:nvPr/>
              </p:nvSpPr>
              <p:spPr>
                <a:xfrm>
                  <a:off x="6715065" y="4660717"/>
                  <a:ext cx="368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4E13492-770E-6AD8-3EAC-74074D660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065" y="4660717"/>
                  <a:ext cx="36869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1667" r="-21667" b="-3478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800223-735C-D193-A194-DB476BD0CDDE}"/>
                  </a:ext>
                </a:extLst>
              </p:cNvPr>
              <p:cNvSpPr txBox="1"/>
              <p:nvPr/>
            </p:nvSpPr>
            <p:spPr>
              <a:xfrm>
                <a:off x="5584949" y="1861719"/>
                <a:ext cx="5653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800223-735C-D193-A194-DB476BD0C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949" y="1861719"/>
                <a:ext cx="565339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06BB31-B11A-AF30-6CE9-89AFC5A347C6}"/>
                  </a:ext>
                </a:extLst>
              </p:cNvPr>
              <p:cNvSpPr txBox="1"/>
              <p:nvPr/>
            </p:nvSpPr>
            <p:spPr>
              <a:xfrm>
                <a:off x="6812087" y="4888746"/>
                <a:ext cx="17288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06BB31-B11A-AF30-6CE9-89AFC5A3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087" y="4888746"/>
                <a:ext cx="1728811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26C07A7-BB0F-802F-C90B-15F8C99EDD6D}"/>
                  </a:ext>
                </a:extLst>
              </p:cNvPr>
              <p:cNvSpPr txBox="1"/>
              <p:nvPr/>
            </p:nvSpPr>
            <p:spPr>
              <a:xfrm>
                <a:off x="175950" y="5405400"/>
                <a:ext cx="1899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Мы показали, что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26C07A7-BB0F-802F-C90B-15F8C99E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0" y="5405400"/>
                <a:ext cx="1899559" cy="276999"/>
              </a:xfrm>
              <a:prstGeom prst="rect">
                <a:avLst/>
              </a:prstGeom>
              <a:blipFill>
                <a:blip r:embed="rId15"/>
                <a:stretch>
                  <a:fillRect l="-2251" r="-1286" b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B8FA05-CF4F-1486-40CE-92324B88F258}"/>
                  </a:ext>
                </a:extLst>
              </p:cNvPr>
              <p:cNvSpPr txBox="1"/>
              <p:nvPr/>
            </p:nvSpPr>
            <p:spPr>
              <a:xfrm>
                <a:off x="290629" y="5759127"/>
                <a:ext cx="8351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B8FA05-CF4F-1486-40CE-92324B88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29" y="5759127"/>
                <a:ext cx="835100" cy="307777"/>
              </a:xfrm>
              <a:prstGeom prst="rect">
                <a:avLst/>
              </a:prstGeom>
              <a:blipFill>
                <a:blip r:embed="rId16"/>
                <a:stretch>
                  <a:fillRect l="-5839" r="-5109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08AFF1-CE09-8B73-2B6D-35E5405993A3}"/>
                  </a:ext>
                </a:extLst>
              </p:cNvPr>
              <p:cNvSpPr txBox="1"/>
              <p:nvPr/>
            </p:nvSpPr>
            <p:spPr>
              <a:xfrm>
                <a:off x="1125729" y="5728366"/>
                <a:ext cx="2121543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08AFF1-CE09-8B73-2B6D-35E540599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29" y="5728366"/>
                <a:ext cx="2121543" cy="347403"/>
              </a:xfrm>
              <a:prstGeom prst="rect">
                <a:avLst/>
              </a:prstGeom>
              <a:blipFill>
                <a:blip r:embed="rId17"/>
                <a:stretch>
                  <a:fillRect l="-2011" b="-1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083E876-785B-AED6-29F3-6421B0CF4F02}"/>
                  </a:ext>
                </a:extLst>
              </p:cNvPr>
              <p:cNvSpPr txBox="1"/>
              <p:nvPr/>
            </p:nvSpPr>
            <p:spPr>
              <a:xfrm>
                <a:off x="3163864" y="5742326"/>
                <a:ext cx="14620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)⟹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083E876-785B-AED6-29F3-6421B0CF4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864" y="5742326"/>
                <a:ext cx="1462003" cy="307777"/>
              </a:xfrm>
              <a:prstGeom prst="rect">
                <a:avLst/>
              </a:prstGeom>
              <a:blipFill>
                <a:blip r:embed="rId18"/>
                <a:stretch>
                  <a:fillRect l="-1250" r="-2917" b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8FE392-9F11-3235-2B9A-6B37C4807E4F}"/>
                  </a:ext>
                </a:extLst>
              </p:cNvPr>
              <p:cNvSpPr txBox="1"/>
              <p:nvPr/>
            </p:nvSpPr>
            <p:spPr>
              <a:xfrm>
                <a:off x="4372497" y="5694990"/>
                <a:ext cx="22315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8FE392-9F11-3235-2B9A-6B37C4807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97" y="5694990"/>
                <a:ext cx="2231510" cy="400110"/>
              </a:xfrm>
              <a:prstGeom prst="rect">
                <a:avLst/>
              </a:prstGeom>
              <a:blipFill>
                <a:blip r:embed="rId1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DB617870-6ACA-BE71-A509-0C4534258953}"/>
              </a:ext>
            </a:extLst>
          </p:cNvPr>
          <p:cNvSpPr txBox="1"/>
          <p:nvPr/>
        </p:nvSpPr>
        <p:spPr>
          <a:xfrm>
            <a:off x="4102216" y="267189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2D2BD6-1F18-1188-4A72-D08F764FA271}"/>
                  </a:ext>
                </a:extLst>
              </p:cNvPr>
              <p:cNvSpPr txBox="1"/>
              <p:nvPr/>
            </p:nvSpPr>
            <p:spPr>
              <a:xfrm>
                <a:off x="6317066" y="5688414"/>
                <a:ext cx="2359389" cy="492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⇔</m:t>
                          </m:r>
                          <m:limLow>
                            <m:limLowPr>
                              <m:ctrlP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func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2D2BD6-1F18-1188-4A72-D08F764FA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066" y="5688414"/>
                <a:ext cx="2359389" cy="49289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758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" grpId="0" animBg="1"/>
      <p:bldP spid="7" grpId="0" animBg="1"/>
      <p:bldP spid="8" grpId="0"/>
      <p:bldP spid="12" grpId="0" animBg="1"/>
      <p:bldP spid="31" grpId="0"/>
      <p:bldP spid="32" grpId="0"/>
      <p:bldP spid="33" grpId="0"/>
      <p:bldP spid="35" grpId="0"/>
      <p:bldP spid="41" grpId="0"/>
      <p:bldP spid="43" grpId="0"/>
      <p:bldP spid="44" grpId="0"/>
      <p:bldP spid="45" grpId="0"/>
      <p:bldP spid="46" grpId="0"/>
      <p:bldP spid="47" grpId="0"/>
      <p:bldP spid="49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Выноска: стрелка вправо 31">
            <a:extLst>
              <a:ext uri="{FF2B5EF4-FFF2-40B4-BE49-F238E27FC236}">
                <a16:creationId xmlns:a16="http://schemas.microsoft.com/office/drawing/2014/main" id="{860BA4AD-11C8-6990-F497-492681E05C0B}"/>
              </a:ext>
            </a:extLst>
          </p:cNvPr>
          <p:cNvSpPr/>
          <p:nvPr/>
        </p:nvSpPr>
        <p:spPr>
          <a:xfrm>
            <a:off x="1077018" y="5210187"/>
            <a:ext cx="2558878" cy="902549"/>
          </a:xfrm>
          <a:prstGeom prst="rightArrow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15B1A7-C299-EC58-CE10-6695A570D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E5307F6A-8683-F597-14A1-F8EADC194B51}"/>
              </a:ext>
            </a:extLst>
          </p:cNvPr>
          <p:cNvSpPr txBox="1">
            <a:spLocks/>
          </p:cNvSpPr>
          <p:nvPr/>
        </p:nvSpPr>
        <p:spPr>
          <a:xfrm>
            <a:off x="179512" y="6381750"/>
            <a:ext cx="7812088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/>
              <a:t>Раздел 4. Введение в математический анализ. Предел функции.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5381F-CFBA-44F9-3F68-9437C7B09E7B}"/>
              </a:ext>
            </a:extLst>
          </p:cNvPr>
          <p:cNvSpPr txBox="1"/>
          <p:nvPr/>
        </p:nvSpPr>
        <p:spPr>
          <a:xfrm>
            <a:off x="157489" y="165139"/>
            <a:ext cx="33214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E9735E-970C-C16F-C1AF-04C7236B1DBC}"/>
              </a:ext>
            </a:extLst>
          </p:cNvPr>
          <p:cNvSpPr txBox="1"/>
          <p:nvPr/>
        </p:nvSpPr>
        <p:spPr>
          <a:xfrm>
            <a:off x="601970" y="188640"/>
            <a:ext cx="794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Докажем, что из определения по Гейне следует определение по Коши, т. е.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A51F24B-42F8-122F-D64B-CF0DB0F090DE}"/>
              </a:ext>
            </a:extLst>
          </p:cNvPr>
          <p:cNvGrpSpPr/>
          <p:nvPr/>
        </p:nvGrpSpPr>
        <p:grpSpPr>
          <a:xfrm>
            <a:off x="-40155" y="557972"/>
            <a:ext cx="4453733" cy="1111250"/>
            <a:chOff x="2153788" y="3251200"/>
            <a:chExt cx="4509199" cy="1111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Объект 13">
                  <a:extLst>
                    <a:ext uri="{FF2B5EF4-FFF2-40B4-BE49-F238E27FC236}">
                      <a16:creationId xmlns:a16="http://schemas.microsoft.com/office/drawing/2014/main" id="{A3CEDD7F-9E92-A304-7151-D630FD556F8C}"/>
                    </a:ext>
                  </a:extLst>
                </p:cNvPr>
                <p:cNvSpPr txBox="1"/>
                <p:nvPr/>
              </p:nvSpPr>
              <p:spPr bwMode="auto">
                <a:xfrm>
                  <a:off x="2153788" y="3602721"/>
                  <a:ext cx="1016000" cy="4937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ru-RU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0" name="Объект 13">
                  <a:extLst>
                    <a:ext uri="{FF2B5EF4-FFF2-40B4-BE49-F238E27FC236}">
                      <a16:creationId xmlns:a16="http://schemas.microsoft.com/office/drawing/2014/main" id="{A3CEDD7F-9E92-A304-7151-D630FD556F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53788" y="3602721"/>
                  <a:ext cx="1016000" cy="4937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Объект 14">
                  <a:extLst>
                    <a:ext uri="{FF2B5EF4-FFF2-40B4-BE49-F238E27FC236}">
                      <a16:creationId xmlns:a16="http://schemas.microsoft.com/office/drawing/2014/main" id="{5C332F4B-0AE9-C906-1816-188C83A79758}"/>
                    </a:ext>
                  </a:extLst>
                </p:cNvPr>
                <p:cNvSpPr txBox="1"/>
                <p:nvPr/>
              </p:nvSpPr>
              <p:spPr bwMode="auto">
                <a:xfrm>
                  <a:off x="2912741" y="3251200"/>
                  <a:ext cx="1949450" cy="1111250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1) 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ru-RU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  <m:oMath xmlns:m="http://schemas.openxmlformats.org/officeDocument/2006/math">
                        <m:r>
                          <a:rPr lang="ru-RU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2) </m:t>
                        </m:r>
                        <m:func>
                          <m:funcPr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u-RU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u-RU" sz="1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ru-RU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  <m:r>
                          <a:rPr lang="ru-RU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lang="ru-RU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3) </m:t>
                        </m:r>
                        <m:sSub>
                          <m:sSubPr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1" name="Объект 14">
                  <a:extLst>
                    <a:ext uri="{FF2B5EF4-FFF2-40B4-BE49-F238E27FC236}">
                      <a16:creationId xmlns:a16="http://schemas.microsoft.com/office/drawing/2014/main" id="{5C332F4B-0AE9-C906-1816-188C83A797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12741" y="3251200"/>
                  <a:ext cx="1949450" cy="1111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Правая фигурная скобка 11">
              <a:extLst>
                <a:ext uri="{FF2B5EF4-FFF2-40B4-BE49-F238E27FC236}">
                  <a16:creationId xmlns:a16="http://schemas.microsoft.com/office/drawing/2014/main" id="{A3A11384-33DA-3CDE-4EB9-09996F3453AD}"/>
                </a:ext>
              </a:extLst>
            </p:cNvPr>
            <p:cNvSpPr/>
            <p:nvPr/>
          </p:nvSpPr>
          <p:spPr>
            <a:xfrm>
              <a:off x="4390811" y="3269868"/>
              <a:ext cx="172523" cy="869677"/>
            </a:xfrm>
            <a:prstGeom prst="rightBrac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Объект 16">
                  <a:extLst>
                    <a:ext uri="{FF2B5EF4-FFF2-40B4-BE49-F238E27FC236}">
                      <a16:creationId xmlns:a16="http://schemas.microsoft.com/office/drawing/2014/main" id="{645B40A9-1B78-ED07-2E05-90303ECE777A}"/>
                    </a:ext>
                  </a:extLst>
                </p:cNvPr>
                <p:cNvSpPr txBox="1"/>
                <p:nvPr/>
              </p:nvSpPr>
              <p:spPr bwMode="auto">
                <a:xfrm>
                  <a:off x="4541245" y="3526554"/>
                  <a:ext cx="2121742" cy="608013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⇒∃</m:t>
                        </m:r>
                        <m:func>
                          <m:funcPr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u-RU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u-RU" sz="1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func>
                        <m:r>
                          <a:rPr lang="ru-RU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3" name="Объект 16">
                  <a:extLst>
                    <a:ext uri="{FF2B5EF4-FFF2-40B4-BE49-F238E27FC236}">
                      <a16:creationId xmlns:a16="http://schemas.microsoft.com/office/drawing/2014/main" id="{645B40A9-1B78-ED07-2E05-90303ECE77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41245" y="3526554"/>
                  <a:ext cx="2121742" cy="608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C32EBE96-8AAB-B9F0-C12D-F2C4A6196E53}"/>
              </a:ext>
            </a:extLst>
          </p:cNvPr>
          <p:cNvSpPr/>
          <p:nvPr/>
        </p:nvSpPr>
        <p:spPr>
          <a:xfrm>
            <a:off x="4183328" y="772688"/>
            <a:ext cx="245642" cy="45352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DE6BFA-A222-783C-1F9D-B97210E53D39}"/>
                  </a:ext>
                </a:extLst>
              </p:cNvPr>
              <p:cNvSpPr txBox="1"/>
              <p:nvPr/>
            </p:nvSpPr>
            <p:spPr>
              <a:xfrm>
                <a:off x="4399631" y="855538"/>
                <a:ext cx="47318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ru-RU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ru-RU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&gt;0 ∃</m:t>
                      </m:r>
                      <m:r>
                        <a:rPr lang="ru-RU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ru-RU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ru-RU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):0&lt;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DE6BFA-A222-783C-1F9D-B97210E53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31" y="855538"/>
                <a:ext cx="4731800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BCED6CE-7EB0-EE01-6495-0503EAB8A512}"/>
              </a:ext>
            </a:extLst>
          </p:cNvPr>
          <p:cNvSpPr txBox="1"/>
          <p:nvPr/>
        </p:nvSpPr>
        <p:spPr>
          <a:xfrm>
            <a:off x="0" y="1375440"/>
            <a:ext cx="7136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От противного. Составим отрицание определения по Коши: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728AB7-BD8F-0720-6271-AC2C3515BD43}"/>
                  </a:ext>
                </a:extLst>
              </p:cNvPr>
              <p:cNvSpPr txBox="1"/>
              <p:nvPr/>
            </p:nvSpPr>
            <p:spPr>
              <a:xfrm>
                <a:off x="436946" y="1667297"/>
                <a:ext cx="7492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&gt;0 ∃</m:t>
                      </m:r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):0&lt;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728AB7-BD8F-0720-6271-AC2C3515B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46" y="1667297"/>
                <a:ext cx="7492763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AE21BD-8DDE-10A5-B3D5-36BDCCA5FA32}"/>
                  </a:ext>
                </a:extLst>
              </p:cNvPr>
              <p:cNvSpPr txBox="1"/>
              <p:nvPr/>
            </p:nvSpPr>
            <p:spPr>
              <a:xfrm>
                <a:off x="704842" y="2099638"/>
                <a:ext cx="72026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&gt;0: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ru-RU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НО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ru-RU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AE21BD-8DDE-10A5-B3D5-36BDCCA5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42" y="2099638"/>
                <a:ext cx="7202613" cy="369332"/>
              </a:xfrm>
              <a:prstGeom prst="rect">
                <a:avLst/>
              </a:prstGeom>
              <a:blipFill>
                <a:blip r:embed="rId7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666E52-327A-E6C4-6E00-9C70ACD34B16}"/>
                  </a:ext>
                </a:extLst>
              </p:cNvPr>
              <p:cNvSpPr txBox="1"/>
              <p:nvPr/>
            </p:nvSpPr>
            <p:spPr>
              <a:xfrm>
                <a:off x="265576" y="2426921"/>
                <a:ext cx="3903761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Пусть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666E52-327A-E6C4-6E00-9C70ACD34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76" y="2426921"/>
                <a:ext cx="3903761" cy="5782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211F03-5B9A-E89D-CD23-6DF2FBE845F6}"/>
                  </a:ext>
                </a:extLst>
              </p:cNvPr>
              <p:cNvSpPr txBox="1"/>
              <p:nvPr/>
            </p:nvSpPr>
            <p:spPr>
              <a:xfrm>
                <a:off x="263366" y="2996593"/>
                <a:ext cx="43345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Для каждого значения </m:t>
                      </m:r>
                      <m:sSub>
                        <m:sSubPr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найдем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211F03-5B9A-E89D-CD23-6DF2FBE84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66" y="2996593"/>
                <a:ext cx="4334585" cy="307777"/>
              </a:xfrm>
              <a:prstGeom prst="rect">
                <a:avLst/>
              </a:prstGeom>
              <a:blipFill>
                <a:blip r:embed="rId9"/>
                <a:stretch>
                  <a:fillRect l="-1266" t="-8000" r="-3235" b="-3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C21CFD-5DC6-C994-61F7-AFDB75A29771}"/>
                  </a:ext>
                </a:extLst>
              </p:cNvPr>
              <p:cNvSpPr txBox="1"/>
              <p:nvPr/>
            </p:nvSpPr>
            <p:spPr>
              <a:xfrm>
                <a:off x="718001" y="3218523"/>
                <a:ext cx="5700888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причем 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C21CFD-5DC6-C994-61F7-AFDB75A29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1" y="3218523"/>
                <a:ext cx="5700888" cy="6705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3DA02A-AF76-C0EE-CD9C-737856852009}"/>
                  </a:ext>
                </a:extLst>
              </p:cNvPr>
              <p:cNvSpPr txBox="1"/>
              <p:nvPr/>
            </p:nvSpPr>
            <p:spPr>
              <a:xfrm>
                <a:off x="290943" y="3843746"/>
                <a:ext cx="5057923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Пусть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→∞⟹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→0⟹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3DA02A-AF76-C0EE-CD9C-73785685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3" y="3843746"/>
                <a:ext cx="5057923" cy="5782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D464AE-6D21-5B1D-43FC-B5FC8F3941EF}"/>
                  </a:ext>
                </a:extLst>
              </p:cNvPr>
              <p:cNvSpPr txBox="1"/>
              <p:nvPr/>
            </p:nvSpPr>
            <p:spPr>
              <a:xfrm>
                <a:off x="157498" y="4421981"/>
                <a:ext cx="71913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Мы нашли ЧП 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, удовлетворяющую 1), 2), 3), для которой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D464AE-6D21-5B1D-43FC-B5FC8F394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8" y="4421981"/>
                <a:ext cx="7191392" cy="307777"/>
              </a:xfrm>
              <a:prstGeom prst="rect">
                <a:avLst/>
              </a:prstGeom>
              <a:blipFill>
                <a:blip r:embed="rId12"/>
                <a:stretch>
                  <a:fillRect t="-5882" b="-37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317266-EC63-9539-EBBA-FD96ACD6147E}"/>
                  </a:ext>
                </a:extLst>
              </p:cNvPr>
              <p:cNvSpPr txBox="1"/>
              <p:nvPr/>
            </p:nvSpPr>
            <p:spPr>
              <a:xfrm>
                <a:off x="14417" y="4756192"/>
                <a:ext cx="37196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при 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317266-EC63-9539-EBBA-FD96ACD61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" y="4756192"/>
                <a:ext cx="3719652" cy="400110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1F35EE-7FAA-33B2-C9A2-DBEA2A49FD99}"/>
                  </a:ext>
                </a:extLst>
              </p:cNvPr>
              <p:cNvSpPr txBox="1"/>
              <p:nvPr/>
            </p:nvSpPr>
            <p:spPr>
              <a:xfrm>
                <a:off x="3557529" y="4798102"/>
                <a:ext cx="31771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что означает одно из двух: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1F35EE-7FAA-33B2-C9A2-DBEA2A49F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529" y="4798102"/>
                <a:ext cx="3177152" cy="307777"/>
              </a:xfrm>
              <a:prstGeom prst="rect">
                <a:avLst/>
              </a:prstGeom>
              <a:blipFill>
                <a:blip r:embed="rId14"/>
                <a:stretch>
                  <a:fillRect l="-576" r="-384" b="-27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B07E80-4C5F-AC6A-A243-8E983B2E792E}"/>
                  </a:ext>
                </a:extLst>
              </p:cNvPr>
              <p:cNvSpPr txBox="1"/>
              <p:nvPr/>
            </p:nvSpPr>
            <p:spPr>
              <a:xfrm>
                <a:off x="1175398" y="5210187"/>
                <a:ext cx="1397690" cy="400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∄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B07E80-4C5F-AC6A-A243-8E983B2E7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98" y="5210187"/>
                <a:ext cx="1397690" cy="400559"/>
              </a:xfrm>
              <a:prstGeom prst="rect">
                <a:avLst/>
              </a:prstGeom>
              <a:blipFill>
                <a:blip r:embed="rId15"/>
                <a:stretch>
                  <a:fillRect l="-4803" b="-12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9485AD-D2AF-4FC5-1AD5-F4979B7C94D9}"/>
                  </a:ext>
                </a:extLst>
              </p:cNvPr>
              <p:cNvSpPr txBox="1"/>
              <p:nvPr/>
            </p:nvSpPr>
            <p:spPr>
              <a:xfrm>
                <a:off x="1077018" y="5621435"/>
                <a:ext cx="1684128" cy="452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9485AD-D2AF-4FC5-1AD5-F4979B7C9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018" y="5621435"/>
                <a:ext cx="1684128" cy="45294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3D138FE-E771-BB6A-DDCF-EBD2494F6BAB}"/>
              </a:ext>
            </a:extLst>
          </p:cNvPr>
          <p:cNvSpPr txBox="1"/>
          <p:nvPr/>
        </p:nvSpPr>
        <p:spPr>
          <a:xfrm>
            <a:off x="3635896" y="5463672"/>
            <a:ext cx="209551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ПРОТИВОРЕЧИЕ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8DAAD2-1EE9-CF16-F594-D181B208B27E}"/>
              </a:ext>
            </a:extLst>
          </p:cNvPr>
          <p:cNvSpPr txBox="1"/>
          <p:nvPr/>
        </p:nvSpPr>
        <p:spPr>
          <a:xfrm>
            <a:off x="5980307" y="5858733"/>
            <a:ext cx="87716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Q.E.D.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521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0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7" grpId="0" animBg="1"/>
      <p:bldP spid="8" grpId="0"/>
      <p:bldP spid="14" grpId="0" animBg="1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7" grpId="0"/>
      <p:bldP spid="28" grpId="0"/>
      <p:bldP spid="29" grpId="0"/>
      <p:bldP spid="31" grpId="0"/>
      <p:bldP spid="33" grpId="0" animBg="1"/>
      <p:bldP spid="33" grpId="1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Выноска со стрелкой вправо 27"/>
          <p:cNvSpPr/>
          <p:nvPr/>
        </p:nvSpPr>
        <p:spPr>
          <a:xfrm>
            <a:off x="179512" y="5229200"/>
            <a:ext cx="5112568" cy="115255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408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3394214" y="2507171"/>
            <a:ext cx="4860540" cy="19294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Выноска со стрелкой вправо 17"/>
          <p:cNvSpPr/>
          <p:nvPr/>
        </p:nvSpPr>
        <p:spPr>
          <a:xfrm>
            <a:off x="31558" y="2507171"/>
            <a:ext cx="3384376" cy="1569368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971" y="21162"/>
            <a:ext cx="8641655" cy="864890"/>
          </a:xfrm>
        </p:spPr>
        <p:txBody>
          <a:bodyPr/>
          <a:lstStyle/>
          <a:p>
            <a:r>
              <a:rPr lang="ru-RU" dirty="0"/>
              <a:t>Свойства пределов функции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0" y="836712"/>
            <a:ext cx="8280920" cy="830997"/>
            <a:chOff x="431540" y="1301125"/>
            <a:chExt cx="8280920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431540" y="1301125"/>
              <a:ext cx="8280920" cy="83099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400" dirty="0"/>
                <a:t>Теорема 1. Если существует              , то он единственный.</a:t>
              </a:r>
            </a:p>
          </p:txBody>
        </p:sp>
        <p:graphicFrame>
          <p:nvGraphicFramePr>
            <p:cNvPr id="8" name="Объ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9538051"/>
                </p:ext>
              </p:extLst>
            </p:nvPr>
          </p:nvGraphicFramePr>
          <p:xfrm>
            <a:off x="5219200" y="1301125"/>
            <a:ext cx="1241938" cy="615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" imgW="749160" imgH="368280" progId="Equation.3">
                    <p:embed/>
                  </p:oleObj>
                </mc:Choice>
                <mc:Fallback>
                  <p:oleObj name="Формула" r:id="rId2" imgW="749160" imgH="36828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200" y="1301125"/>
                          <a:ext cx="1241938" cy="61570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596556"/>
              </p:ext>
            </p:extLst>
          </p:nvPr>
        </p:nvGraphicFramePr>
        <p:xfrm>
          <a:off x="179512" y="2609300"/>
          <a:ext cx="2069891" cy="66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168200" imgH="368280" progId="Equation.3">
                  <p:embed/>
                </p:oleObj>
              </mc:Choice>
              <mc:Fallback>
                <p:oleObj name="Формула" r:id="rId4" imgW="116820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09300"/>
                        <a:ext cx="2069891" cy="660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463" y="1737730"/>
            <a:ext cx="8271590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Теорема 2. </a:t>
            </a:r>
            <a:r>
              <a:rPr lang="ru-RU" sz="2000" dirty="0"/>
              <a:t>(Об арифметических операциях над функциями, имеющими предел)  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549439"/>
              </p:ext>
            </p:extLst>
          </p:nvPr>
        </p:nvGraphicFramePr>
        <p:xfrm>
          <a:off x="179512" y="3243552"/>
          <a:ext cx="2024894" cy="66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143000" imgH="368280" progId="Equation.3">
                  <p:embed/>
                </p:oleObj>
              </mc:Choice>
              <mc:Fallback>
                <p:oleObj name="Формула" r:id="rId6" imgW="114300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243552"/>
                        <a:ext cx="2024894" cy="660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Нижний колонтитул 3"/>
          <p:cNvSpPr txBox="1">
            <a:spLocks/>
          </p:cNvSpPr>
          <p:nvPr/>
        </p:nvSpPr>
        <p:spPr>
          <a:xfrm>
            <a:off x="179512" y="6381750"/>
            <a:ext cx="7812088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/>
              <a:t>Раздел 4. Введение в математический анализ. Предел функции.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040632"/>
              </p:ext>
            </p:extLst>
          </p:nvPr>
        </p:nvGraphicFramePr>
        <p:xfrm>
          <a:off x="3415934" y="2507171"/>
          <a:ext cx="4100412" cy="646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2311200" imgH="368280" progId="Equation.3">
                  <p:embed/>
                </p:oleObj>
              </mc:Choice>
              <mc:Fallback>
                <p:oleObj name="Формула" r:id="rId8" imgW="231120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934" y="2507171"/>
                        <a:ext cx="4100412" cy="646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313854"/>
              </p:ext>
            </p:extLst>
          </p:nvPr>
        </p:nvGraphicFramePr>
        <p:xfrm>
          <a:off x="3451093" y="3068960"/>
          <a:ext cx="3836050" cy="64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2158920" imgH="368280" progId="Equation.3">
                  <p:embed/>
                </p:oleObj>
              </mc:Choice>
              <mc:Fallback>
                <p:oleObj name="Формула" r:id="rId10" imgW="215892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093" y="3068960"/>
                        <a:ext cx="3836050" cy="6440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780796"/>
              </p:ext>
            </p:extLst>
          </p:nvPr>
        </p:nvGraphicFramePr>
        <p:xfrm>
          <a:off x="3491880" y="3584414"/>
          <a:ext cx="45910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2349360" imgH="507960" progId="Equation.3">
                  <p:embed/>
                </p:oleObj>
              </mc:Choice>
              <mc:Fallback>
                <p:oleObj name="Формула" r:id="rId12" imgW="2349360" imgH="507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584414"/>
                        <a:ext cx="459105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-26031" y="4581128"/>
            <a:ext cx="635462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Теорема 3. </a:t>
            </a:r>
            <a:r>
              <a:rPr lang="ru-RU" sz="2000" dirty="0"/>
              <a:t>(Принцип сжатой переменной)  </a:t>
            </a: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18448"/>
              </p:ext>
            </p:extLst>
          </p:nvPr>
        </p:nvGraphicFramePr>
        <p:xfrm>
          <a:off x="257877" y="5107159"/>
          <a:ext cx="4009159" cy="1287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2489040" imgH="787320" progId="Equation.3">
                  <p:embed/>
                </p:oleObj>
              </mc:Choice>
              <mc:Fallback>
                <p:oleObj name="Формула" r:id="rId14" imgW="2489040" imgH="78732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77" y="5107159"/>
                        <a:ext cx="4009159" cy="1287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464770"/>
              </p:ext>
            </p:extLst>
          </p:nvPr>
        </p:nvGraphicFramePr>
        <p:xfrm>
          <a:off x="5424488" y="5589588"/>
          <a:ext cx="20478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1155600" imgH="368280" progId="Equation.3">
                  <p:embed/>
                </p:oleObj>
              </mc:Choice>
              <mc:Fallback>
                <p:oleObj name="Формула" r:id="rId16" imgW="1155600" imgH="368280" progId="Equation.3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5589588"/>
                        <a:ext cx="20478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257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18" grpId="0" animBg="1"/>
      <p:bldP spid="14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Односторонние пределы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6" name="Нижний колонтитул 3"/>
          <p:cNvSpPr txBox="1">
            <a:spLocks/>
          </p:cNvSpPr>
          <p:nvPr/>
        </p:nvSpPr>
        <p:spPr>
          <a:xfrm>
            <a:off x="179512" y="6381750"/>
            <a:ext cx="7812088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/>
              <a:t>Раздел 4. Введение в математический анализ. Предел функции.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493341"/>
              </p:ext>
            </p:extLst>
          </p:nvPr>
        </p:nvGraphicFramePr>
        <p:xfrm>
          <a:off x="60325" y="1463675"/>
          <a:ext cx="28416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765080" imgH="634680" progId="Equation.3">
                  <p:embed/>
                </p:oleObj>
              </mc:Choice>
              <mc:Fallback>
                <p:oleObj name="Формула" r:id="rId2" imgW="1765080" imgH="6346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" y="1463675"/>
                        <a:ext cx="2841625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040489"/>
              </p:ext>
            </p:extLst>
          </p:nvPr>
        </p:nvGraphicFramePr>
        <p:xfrm>
          <a:off x="2715883" y="3397596"/>
          <a:ext cx="1974273" cy="607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117115" imgH="342751" progId="Equation.3">
                  <p:embed/>
                </p:oleObj>
              </mc:Choice>
              <mc:Fallback>
                <p:oleObj name="Формула" r:id="rId4" imgW="1117115" imgH="3427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883" y="3397596"/>
                        <a:ext cx="1974273" cy="607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" name="Группа 93"/>
          <p:cNvGrpSpPr/>
          <p:nvPr/>
        </p:nvGrpSpPr>
        <p:grpSpPr>
          <a:xfrm>
            <a:off x="3397250" y="1082947"/>
            <a:ext cx="2349500" cy="1981200"/>
            <a:chOff x="3397250" y="1082947"/>
            <a:chExt cx="2349500" cy="1981200"/>
          </a:xfrm>
        </p:grpSpPr>
        <p:cxnSp>
          <p:nvCxnSpPr>
            <p:cNvPr id="68" name="Прямая со стрелкой 67"/>
            <p:cNvCxnSpPr/>
            <p:nvPr/>
          </p:nvCxnSpPr>
          <p:spPr>
            <a:xfrm flipV="1">
              <a:off x="4178607" y="1082947"/>
              <a:ext cx="0" cy="1981200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3397250" y="2377956"/>
              <a:ext cx="2349500" cy="0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Полилиния 73"/>
            <p:cNvSpPr/>
            <p:nvPr/>
          </p:nvSpPr>
          <p:spPr>
            <a:xfrm>
              <a:off x="3943350" y="1267613"/>
              <a:ext cx="522515" cy="1110343"/>
            </a:xfrm>
            <a:custGeom>
              <a:avLst/>
              <a:gdLst>
                <a:gd name="connsiteX0" fmla="*/ 0 w 522515"/>
                <a:gd name="connsiteY0" fmla="*/ 0 h 1110343"/>
                <a:gd name="connsiteX1" fmla="*/ 272143 w 522515"/>
                <a:gd name="connsiteY1" fmla="*/ 914400 h 1110343"/>
                <a:gd name="connsiteX2" fmla="*/ 522515 w 522515"/>
                <a:gd name="connsiteY2" fmla="*/ 1110343 h 1110343"/>
                <a:gd name="connsiteX3" fmla="*/ 522515 w 522515"/>
                <a:gd name="connsiteY3" fmla="*/ 1110343 h 111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2515" h="1110343">
                  <a:moveTo>
                    <a:pt x="0" y="0"/>
                  </a:moveTo>
                  <a:cubicBezTo>
                    <a:pt x="92528" y="364671"/>
                    <a:pt x="185057" y="729343"/>
                    <a:pt x="272143" y="914400"/>
                  </a:cubicBezTo>
                  <a:cubicBezTo>
                    <a:pt x="359229" y="1099457"/>
                    <a:pt x="522515" y="1110343"/>
                    <a:pt x="522515" y="1110343"/>
                  </a:cubicBezTo>
                  <a:lnTo>
                    <a:pt x="522515" y="1110343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4465865" y="1176717"/>
              <a:ext cx="901700" cy="9017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459492" y="237795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ru-RU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78607" y="108294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ru-RU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88282" y="18888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72702" y="23779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125614"/>
              </p:ext>
            </p:extLst>
          </p:nvPr>
        </p:nvGraphicFramePr>
        <p:xfrm>
          <a:off x="5281613" y="3357563"/>
          <a:ext cx="18843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066680" imgH="342720" progId="Equation.3">
                  <p:embed/>
                </p:oleObj>
              </mc:Choice>
              <mc:Fallback>
                <p:oleObj name="Формула" r:id="rId6" imgW="1066680" imgH="342720" progId="Equation.3">
                  <p:embed/>
                  <p:pic>
                    <p:nvPicPr>
                      <p:cNvPr id="0" name="Объект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3357563"/>
                        <a:ext cx="188436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2915816" y="4045284"/>
            <a:ext cx="180020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предел слева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52594" y="4044014"/>
            <a:ext cx="211132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предел справа</a:t>
            </a: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" name="Объект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295136"/>
              </p:ext>
            </p:extLst>
          </p:nvPr>
        </p:nvGraphicFramePr>
        <p:xfrm>
          <a:off x="2877248" y="4627717"/>
          <a:ext cx="1812908" cy="395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977760" imgH="253800" progId="Equation.3">
                  <p:embed/>
                </p:oleObj>
              </mc:Choice>
              <mc:Fallback>
                <p:oleObj name="Формула" r:id="rId8" imgW="97776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248" y="4627717"/>
                        <a:ext cx="1812908" cy="3952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3" name="Объект 92"/>
              <p:cNvSpPr txBox="1"/>
              <p:nvPr/>
            </p:nvSpPr>
            <p:spPr bwMode="auto">
              <a:xfrm>
                <a:off x="5250782" y="4574263"/>
                <a:ext cx="2228998" cy="531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3" name="Объект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0782" y="4574263"/>
                <a:ext cx="2228998" cy="531812"/>
              </a:xfrm>
              <a:prstGeom prst="rect">
                <a:avLst/>
              </a:prstGeom>
              <a:blipFill>
                <a:blip r:embed="rId10"/>
                <a:stretch>
                  <a:fillRect l="-2186" b="-34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602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691063"/>
              </p:ext>
            </p:extLst>
          </p:nvPr>
        </p:nvGraphicFramePr>
        <p:xfrm>
          <a:off x="138113" y="765175"/>
          <a:ext cx="25273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422360" imgH="482400" progId="Equation.3">
                  <p:embed/>
                </p:oleObj>
              </mc:Choice>
              <mc:Fallback>
                <p:oleObj name="Формула" r:id="rId2" imgW="1422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765175"/>
                        <a:ext cx="252730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430756"/>
              </p:ext>
            </p:extLst>
          </p:nvPr>
        </p:nvGraphicFramePr>
        <p:xfrm>
          <a:off x="2575302" y="969094"/>
          <a:ext cx="1016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571320" imgH="279360" progId="Equation.3">
                  <p:embed/>
                </p:oleObj>
              </mc:Choice>
              <mc:Fallback>
                <p:oleObj name="Формула" r:id="rId4" imgW="5713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302" y="969094"/>
                        <a:ext cx="1016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005478"/>
              </p:ext>
            </p:extLst>
          </p:nvPr>
        </p:nvGraphicFramePr>
        <p:xfrm>
          <a:off x="3732411" y="465038"/>
          <a:ext cx="1948195" cy="153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206360" imgH="952200" progId="Equation.3">
                  <p:embed/>
                </p:oleObj>
              </mc:Choice>
              <mc:Fallback>
                <p:oleObj name="Формула" r:id="rId6" imgW="12063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411" y="465038"/>
                        <a:ext cx="1948195" cy="153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авая фигурная скобка 8"/>
          <p:cNvSpPr/>
          <p:nvPr/>
        </p:nvSpPr>
        <p:spPr>
          <a:xfrm>
            <a:off x="5532611" y="393030"/>
            <a:ext cx="360040" cy="1584176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521482"/>
              </p:ext>
            </p:extLst>
          </p:nvPr>
        </p:nvGraphicFramePr>
        <p:xfrm>
          <a:off x="5964659" y="969094"/>
          <a:ext cx="2632363" cy="607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485900" imgH="342900" progId="Equation.3">
                  <p:embed/>
                </p:oleObj>
              </mc:Choice>
              <mc:Fallback>
                <p:oleObj name="Формула" r:id="rId8" imgW="14859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659" y="969094"/>
                        <a:ext cx="2632363" cy="607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812435"/>
              </p:ext>
            </p:extLst>
          </p:nvPr>
        </p:nvGraphicFramePr>
        <p:xfrm>
          <a:off x="179512" y="2636912"/>
          <a:ext cx="25273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422360" imgH="482400" progId="Equation.3">
                  <p:embed/>
                </p:oleObj>
              </mc:Choice>
              <mc:Fallback>
                <p:oleObj name="Формула" r:id="rId10" imgW="1422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36912"/>
                        <a:ext cx="252730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590952"/>
              </p:ext>
            </p:extLst>
          </p:nvPr>
        </p:nvGraphicFramePr>
        <p:xfrm>
          <a:off x="2616701" y="2840831"/>
          <a:ext cx="1016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571320" imgH="279360" progId="Equation.3">
                  <p:embed/>
                </p:oleObj>
              </mc:Choice>
              <mc:Fallback>
                <p:oleObj name="Формула" r:id="rId4" imgW="5713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701" y="2840831"/>
                        <a:ext cx="1016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244672"/>
              </p:ext>
            </p:extLst>
          </p:nvPr>
        </p:nvGraphicFramePr>
        <p:xfrm>
          <a:off x="3777823" y="2314931"/>
          <a:ext cx="1948195" cy="153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206360" imgH="952200" progId="Equation.3">
                  <p:embed/>
                </p:oleObj>
              </mc:Choice>
              <mc:Fallback>
                <p:oleObj name="Формула" r:id="rId12" imgW="12063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823" y="2314931"/>
                        <a:ext cx="1948195" cy="153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авая фигурная скобка 13"/>
          <p:cNvSpPr/>
          <p:nvPr/>
        </p:nvSpPr>
        <p:spPr>
          <a:xfrm>
            <a:off x="5574010" y="2264767"/>
            <a:ext cx="360040" cy="1584176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843355"/>
              </p:ext>
            </p:extLst>
          </p:nvPr>
        </p:nvGraphicFramePr>
        <p:xfrm>
          <a:off x="6006058" y="2840831"/>
          <a:ext cx="2632363" cy="607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485900" imgH="342900" progId="Equation.3">
                  <p:embed/>
                </p:oleObj>
              </mc:Choice>
              <mc:Fallback>
                <p:oleObj name="Формула" r:id="rId8" imgW="14859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6058" y="2840831"/>
                        <a:ext cx="2632363" cy="607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179512" y="208364"/>
            <a:ext cx="2173993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sz="2800" dirty="0"/>
              <a:t>(по Гейне)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58010" y="3848943"/>
            <a:ext cx="2095445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sz="2800" dirty="0"/>
              <a:t>(по Коши)</a:t>
            </a: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688852"/>
              </p:ext>
            </p:extLst>
          </p:nvPr>
        </p:nvGraphicFramePr>
        <p:xfrm>
          <a:off x="149225" y="4437063"/>
          <a:ext cx="23161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434960" imgH="482400" progId="Equation.3">
                  <p:embed/>
                </p:oleObj>
              </mc:Choice>
              <mc:Fallback>
                <p:oleObj name="Формула" r:id="rId14" imgW="1434960" imgH="482400" progId="Equation.3">
                  <p:embed/>
                  <p:pic>
                    <p:nvPicPr>
                      <p:cNvPr id="0" name="Объект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4437063"/>
                        <a:ext cx="23161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179346"/>
              </p:ext>
            </p:extLst>
          </p:nvPr>
        </p:nvGraphicFramePr>
        <p:xfrm>
          <a:off x="2439988" y="4581525"/>
          <a:ext cx="61071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3784320" imgH="304560" progId="Equation.3">
                  <p:embed/>
                </p:oleObj>
              </mc:Choice>
              <mc:Fallback>
                <p:oleObj name="Формула" r:id="rId16" imgW="3784320" imgH="304560" progId="Equation.3">
                  <p:embed/>
                  <p:pic>
                    <p:nvPicPr>
                      <p:cNvPr id="0" name="Объект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4581525"/>
                        <a:ext cx="610711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532212"/>
              </p:ext>
            </p:extLst>
          </p:nvPr>
        </p:nvGraphicFramePr>
        <p:xfrm>
          <a:off x="195671" y="5301208"/>
          <a:ext cx="23161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1434960" imgH="482400" progId="Equation.3">
                  <p:embed/>
                </p:oleObj>
              </mc:Choice>
              <mc:Fallback>
                <p:oleObj name="Формула" r:id="rId18" imgW="1434960" imgH="482400" progId="Equation.3">
                  <p:embed/>
                  <p:pic>
                    <p:nvPicPr>
                      <p:cNvPr id="0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71" y="5301208"/>
                        <a:ext cx="23161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102174"/>
              </p:ext>
            </p:extLst>
          </p:nvPr>
        </p:nvGraphicFramePr>
        <p:xfrm>
          <a:off x="2486434" y="5445670"/>
          <a:ext cx="61071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3784320" imgH="304560" progId="Equation.3">
                  <p:embed/>
                </p:oleObj>
              </mc:Choice>
              <mc:Fallback>
                <p:oleObj name="Формула" r:id="rId20" imgW="3784320" imgH="304560" progId="Equation.3">
                  <p:embed/>
                  <p:pic>
                    <p:nvPicPr>
                      <p:cNvPr id="0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434" y="5445670"/>
                        <a:ext cx="610711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Нижний колонтитул 3"/>
          <p:cNvSpPr txBox="1">
            <a:spLocks/>
          </p:cNvSpPr>
          <p:nvPr/>
        </p:nvSpPr>
        <p:spPr>
          <a:xfrm>
            <a:off x="179512" y="6381750"/>
            <a:ext cx="7812088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/>
              <a:t>Раздел 4. Введение в математический анализ. Предел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713380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theme/theme1.xml><?xml version="1.0" encoding="utf-8"?>
<a:theme xmlns:a="http://schemas.openxmlformats.org/drawingml/2006/main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слайдов лекций СПбГПУ</Template>
  <TotalTime>3751</TotalTime>
  <Words>712</Words>
  <Application>Microsoft Office PowerPoint</Application>
  <PresentationFormat>Экран (4:3)</PresentationFormat>
  <Paragraphs>120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Times New Roman</vt:lpstr>
      <vt:lpstr>Verdana</vt:lpstr>
      <vt:lpstr>Шаблон слайдов лекций СПбГПУ</vt:lpstr>
      <vt:lpstr>Формула</vt:lpstr>
      <vt:lpstr>Раздел 4 Введение в математический анализ Предел функции</vt:lpstr>
      <vt:lpstr>Презентация PowerPoint</vt:lpstr>
      <vt:lpstr>Определение 1. (по Гейне)</vt:lpstr>
      <vt:lpstr>Определение 2. (по Коши)</vt:lpstr>
      <vt:lpstr>Презентация PowerPoint</vt:lpstr>
      <vt:lpstr>Презентация PowerPoint</vt:lpstr>
      <vt:lpstr>Свойства пределов функции</vt:lpstr>
      <vt:lpstr>Односторонние пределы</vt:lpstr>
      <vt:lpstr>Презентация PowerPoint</vt:lpstr>
      <vt:lpstr>Теорема. (О необходимом и достаточном условии существования предела функции)</vt:lpstr>
      <vt:lpstr>Пределы на бесконечности</vt:lpstr>
      <vt:lpstr>Контрольные вопросы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дисциплины</dc:title>
  <dc:creator>Marina</dc:creator>
  <cp:lastModifiedBy>Marina Lagunova</cp:lastModifiedBy>
  <cp:revision>183</cp:revision>
  <dcterms:created xsi:type="dcterms:W3CDTF">2012-06-17T07:41:50Z</dcterms:created>
  <dcterms:modified xsi:type="dcterms:W3CDTF">2024-11-13T17:50:28Z</dcterms:modified>
</cp:coreProperties>
</file>