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04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62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59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88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24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6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58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55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78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981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5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E682C-7B37-4228-8268-BCC91F4C62F1}" type="datetimeFigureOut">
              <a:rPr lang="ru-RU" smtClean="0"/>
              <a:t>19.06.2017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DE86F-B9B5-4AF6-872C-2859FF7D58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09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916832"/>
            <a:ext cx="8062664" cy="1470025"/>
          </a:xfrm>
        </p:spPr>
        <p:txBody>
          <a:bodyPr/>
          <a:lstStyle/>
          <a:p>
            <a:r>
              <a:rPr lang="ru-RU" b="1" dirty="0"/>
              <a:t>Определители второго </a:t>
            </a:r>
            <a:r>
              <a:rPr lang="ru-RU" b="1" dirty="0" smtClean="0"/>
              <a:t>порядк</a:t>
            </a:r>
            <a:r>
              <a:rPr lang="ru-RU" b="1" dirty="0"/>
              <a:t>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2425824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sz="2800" b="1" dirty="0"/>
              <a:t>Системы двух линейных уравнений с двумя </a:t>
            </a:r>
            <a:r>
              <a:rPr lang="ru-RU" sz="2800" b="1" dirty="0" smtClean="0"/>
              <a:t>неизвестными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b="1" dirty="0"/>
              <a:t>Понятие определителя 2-го </a:t>
            </a:r>
            <a:r>
              <a:rPr lang="ru-RU" sz="2800" b="1" dirty="0" smtClean="0"/>
              <a:t>порядка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sz="2800" b="1" dirty="0"/>
              <a:t>Свойства определителей 2-го порядка</a:t>
            </a:r>
            <a:r>
              <a:rPr lang="ru-RU" sz="2800" b="1" dirty="0" smtClean="0"/>
              <a:t> </a:t>
            </a:r>
            <a:endParaRPr lang="ru-RU" sz="2800" b="1" dirty="0"/>
          </a:p>
        </p:txBody>
      </p:sp>
      <p:pic>
        <p:nvPicPr>
          <p:cNvPr id="1026" name="Picture 2" descr="http://www.kakprosto.ru/sites/kakprosto/files/styles/step_full/public/images3/201202/110986/step-24b79312797f73900b070039c72517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941168"/>
            <a:ext cx="2381532" cy="178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2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1714202"/>
          </a:xfrm>
        </p:spPr>
        <p:txBody>
          <a:bodyPr>
            <a:noAutofit/>
          </a:bodyPr>
          <a:lstStyle/>
          <a:p>
            <a:r>
              <a:rPr lang="ru-RU" sz="4000" b="1" dirty="0"/>
              <a:t>Системы </a:t>
            </a:r>
            <a:r>
              <a:rPr lang="ru-RU" sz="4000" b="1" dirty="0" smtClean="0"/>
              <a:t>из двух </a:t>
            </a:r>
            <a:r>
              <a:rPr lang="ru-RU" sz="4000" b="1" dirty="0" smtClean="0"/>
              <a:t>линейных</a:t>
            </a:r>
            <a:br>
              <a:rPr lang="ru-RU" sz="4000" b="1" dirty="0" smtClean="0"/>
            </a:br>
            <a:r>
              <a:rPr lang="ru-RU" sz="4000" b="1" dirty="0" smtClean="0"/>
              <a:t> </a:t>
            </a:r>
            <a:r>
              <a:rPr lang="ru-RU" sz="4000" b="1" dirty="0"/>
              <a:t>уравнений с двумя </a:t>
            </a:r>
            <a:r>
              <a:rPr lang="ru-RU" sz="4000" b="1" dirty="0" smtClean="0"/>
              <a:t/>
            </a:r>
            <a:br>
              <a:rPr lang="ru-RU" sz="4000" b="1" dirty="0" smtClean="0"/>
            </a:br>
            <a:r>
              <a:rPr lang="ru-RU" sz="4000" b="1" dirty="0" smtClean="0"/>
              <a:t>неизвестными</a:t>
            </a:r>
            <a:endParaRPr lang="ru-RU" sz="4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42117"/>
              </p:ext>
            </p:extLst>
          </p:nvPr>
        </p:nvGraphicFramePr>
        <p:xfrm>
          <a:off x="539552" y="1900758"/>
          <a:ext cx="24907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Формула" r:id="rId3" imgW="1282680" imgH="609480" progId="Equation.3">
                  <p:embed/>
                </p:oleObj>
              </mc:Choice>
              <mc:Fallback>
                <p:oleObj name="Формула" r:id="rId3" imgW="1282680" imgH="609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00758"/>
                        <a:ext cx="2490787" cy="118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244795" y="2262063"/>
            <a:ext cx="884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(1)</a:t>
            </a:r>
            <a:endParaRPr lang="ru-RU" sz="24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198818"/>
              </p:ext>
            </p:extLst>
          </p:nvPr>
        </p:nvGraphicFramePr>
        <p:xfrm>
          <a:off x="539552" y="3140968"/>
          <a:ext cx="33797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" name="Формула" r:id="rId5" imgW="1739880" imgH="609480" progId="Equation.3">
                  <p:embed/>
                </p:oleObj>
              </mc:Choice>
              <mc:Fallback>
                <p:oleObj name="Формула" r:id="rId5" imgW="1739880" imgH="609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140968"/>
                        <a:ext cx="3379787" cy="118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875108"/>
              </p:ext>
            </p:extLst>
          </p:nvPr>
        </p:nvGraphicFramePr>
        <p:xfrm>
          <a:off x="4788024" y="3212976"/>
          <a:ext cx="3341688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" name="Формула" r:id="rId7" imgW="1790640" imgH="609480" progId="Equation.3">
                  <p:embed/>
                </p:oleObj>
              </mc:Choice>
              <mc:Fallback>
                <p:oleObj name="Формула" r:id="rId7" imgW="1790640" imgH="609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212976"/>
                        <a:ext cx="3341688" cy="1141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30123"/>
              </p:ext>
            </p:extLst>
          </p:nvPr>
        </p:nvGraphicFramePr>
        <p:xfrm>
          <a:off x="971600" y="5661248"/>
          <a:ext cx="2041489" cy="52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Формула" r:id="rId9" imgW="927100" imgH="241300" progId="Equation.3">
                  <p:embed/>
                </p:oleObj>
              </mc:Choice>
              <mc:Fallback>
                <p:oleObj name="Формула" r:id="rId9" imgW="927100" imgH="24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661248"/>
                        <a:ext cx="2041489" cy="5261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579557"/>
              </p:ext>
            </p:extLst>
          </p:nvPr>
        </p:nvGraphicFramePr>
        <p:xfrm>
          <a:off x="611560" y="4437112"/>
          <a:ext cx="36877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Формула" r:id="rId11" imgW="2082600" imgH="266400" progId="Equation.3">
                  <p:embed/>
                </p:oleObj>
              </mc:Choice>
              <mc:Fallback>
                <p:oleObj name="Формула" r:id="rId11" imgW="208260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437112"/>
                        <a:ext cx="3687763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333510"/>
              </p:ext>
            </p:extLst>
          </p:nvPr>
        </p:nvGraphicFramePr>
        <p:xfrm>
          <a:off x="4932040" y="4398175"/>
          <a:ext cx="3600400" cy="45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Формула" r:id="rId13" imgW="2133360" imgH="266400" progId="Equation.3">
                  <p:embed/>
                </p:oleObj>
              </mc:Choice>
              <mc:Fallback>
                <p:oleObj name="Формула" r:id="rId13" imgW="2133360" imgH="26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32040" y="4398175"/>
                        <a:ext cx="3600400" cy="45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131089"/>
              </p:ext>
            </p:extLst>
          </p:nvPr>
        </p:nvGraphicFramePr>
        <p:xfrm>
          <a:off x="3419871" y="4869160"/>
          <a:ext cx="2274122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" name="Формула" r:id="rId15" imgW="1422360" imgH="1168200" progId="Equation.3">
                  <p:embed/>
                </p:oleObj>
              </mc:Choice>
              <mc:Fallback>
                <p:oleObj name="Формула" r:id="rId15" imgW="1422360" imgH="1168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1" y="4869160"/>
                        <a:ext cx="2274122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32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Определение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1383800"/>
            <a:ext cx="8640960" cy="46166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Пусть дана квадратная матрица 2-го порядка</a:t>
            </a:r>
            <a:endParaRPr kumimoji="0" lang="ru-RU" sz="240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029720"/>
              </p:ext>
            </p:extLst>
          </p:nvPr>
        </p:nvGraphicFramePr>
        <p:xfrm>
          <a:off x="3203848" y="1845465"/>
          <a:ext cx="213863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Формула" r:id="rId3" imgW="901309" imgH="444307" progId="Equation.3">
                  <p:embed/>
                </p:oleObj>
              </mc:Choice>
              <mc:Fallback>
                <p:oleObj name="Формула" r:id="rId3" imgW="901309" imgH="44430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845465"/>
                        <a:ext cx="2138638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2996952"/>
            <a:ext cx="8964488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Определителем 2-го порядка</a:t>
            </a:r>
            <a:r>
              <a:rPr lang="ru-RU" sz="2400" i="1" dirty="0"/>
              <a:t>, соответствующим матрице А</a:t>
            </a:r>
            <a:r>
              <a:rPr lang="ru-RU" sz="2400" dirty="0"/>
              <a:t> </a:t>
            </a:r>
            <a:r>
              <a:rPr lang="ru-RU" sz="2400" i="1" dirty="0"/>
              <a:t>(или определителем А), называется </a:t>
            </a:r>
            <a:r>
              <a:rPr lang="ru-RU" sz="2400" i="1" dirty="0" smtClean="0"/>
              <a:t>число</a:t>
            </a:r>
            <a:endParaRPr lang="ru-RU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472030"/>
              </p:ext>
            </p:extLst>
          </p:nvPr>
        </p:nvGraphicFramePr>
        <p:xfrm>
          <a:off x="6300192" y="3341109"/>
          <a:ext cx="1479245" cy="48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Формула" r:id="rId5" imgW="710891" imgH="241195" progId="Equation.3">
                  <p:embed/>
                </p:oleObj>
              </mc:Choice>
              <mc:Fallback>
                <p:oleObj name="Формула" r:id="rId5" imgW="710891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3341109"/>
                        <a:ext cx="1479245" cy="4868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003855"/>
              </p:ext>
            </p:extLst>
          </p:nvPr>
        </p:nvGraphicFramePr>
        <p:xfrm>
          <a:off x="2339752" y="3933056"/>
          <a:ext cx="3777237" cy="108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Формула" r:id="rId7" imgW="1562100" imgH="444500" progId="Equation.3">
                  <p:embed/>
                </p:oleObj>
              </mc:Choice>
              <mc:Fallback>
                <p:oleObj name="Формула" r:id="rId7" imgW="15621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933056"/>
                        <a:ext cx="3777237" cy="1085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644007"/>
              </p:ext>
            </p:extLst>
          </p:nvPr>
        </p:nvGraphicFramePr>
        <p:xfrm>
          <a:off x="2699792" y="5266867"/>
          <a:ext cx="3416706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Формула" r:id="rId9" imgW="1422400" imgH="444500" progId="Equation.3">
                  <p:embed/>
                </p:oleObj>
              </mc:Choice>
              <mc:Fallback>
                <p:oleObj name="Формула" r:id="rId9" imgW="14224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266867"/>
                        <a:ext cx="3416706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Прямая соединительная линия 5"/>
          <p:cNvCxnSpPr/>
          <p:nvPr/>
        </p:nvCxnSpPr>
        <p:spPr>
          <a:xfrm>
            <a:off x="2915816" y="5497938"/>
            <a:ext cx="1008112" cy="72008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7904" y="6346987"/>
            <a:ext cx="201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2">
                    <a:lumMod val="75000"/>
                  </a:schemeClr>
                </a:solidFill>
              </a:rPr>
              <a:t>главная диагональ</a:t>
            </a:r>
            <a:endParaRPr lang="ru-RU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2949708" y="5497938"/>
            <a:ext cx="1008112" cy="648072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79912" y="5036482"/>
            <a:ext cx="222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побочная диагональ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2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smtClean="0"/>
              <a:t>теорем</a:t>
            </a:r>
            <a:r>
              <a:rPr lang="ru-RU" b="1" dirty="0"/>
              <a:t>а</a:t>
            </a:r>
            <a:r>
              <a:rPr lang="ru-RU" b="1" dirty="0" smtClean="0"/>
              <a:t> </a:t>
            </a:r>
            <a:r>
              <a:rPr lang="ru-RU" b="1" dirty="0" err="1"/>
              <a:t>Крамера</a:t>
            </a:r>
            <a:r>
              <a:rPr lang="ru-RU" b="1" i="1" dirty="0"/>
              <a:t> </a:t>
            </a:r>
            <a:endParaRPr lang="ru-RU" b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330586"/>
              </p:ext>
            </p:extLst>
          </p:nvPr>
        </p:nvGraphicFramePr>
        <p:xfrm>
          <a:off x="539552" y="1108670"/>
          <a:ext cx="24907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Формула" r:id="rId3" imgW="1282680" imgH="609480" progId="Equation.3">
                  <p:embed/>
                </p:oleObj>
              </mc:Choice>
              <mc:Fallback>
                <p:oleObj name="Формула" r:id="rId3" imgW="1282680" imgH="609480" progId="Equation.3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108670"/>
                        <a:ext cx="2490788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347864" y="1469975"/>
            <a:ext cx="884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(1</a:t>
            </a:r>
            <a:r>
              <a:rPr lang="ru-RU" sz="2400" dirty="0"/>
              <a:t>)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130603"/>
              </p:ext>
            </p:extLst>
          </p:nvPr>
        </p:nvGraphicFramePr>
        <p:xfrm>
          <a:off x="6516216" y="2996952"/>
          <a:ext cx="1293713" cy="180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Формула" r:id="rId5" imgW="787320" imgH="1091880" progId="Equation.3">
                  <p:embed/>
                </p:oleObj>
              </mc:Choice>
              <mc:Fallback>
                <p:oleObj name="Формула" r:id="rId5" imgW="787320" imgH="1091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996952"/>
                        <a:ext cx="1293713" cy="1804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389042"/>
              </p:ext>
            </p:extLst>
          </p:nvPr>
        </p:nvGraphicFramePr>
        <p:xfrm>
          <a:off x="415535" y="2349048"/>
          <a:ext cx="5020561" cy="108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Формула" r:id="rId7" imgW="2857320" imgH="609480" progId="Equation.3">
                  <p:embed/>
                </p:oleObj>
              </mc:Choice>
              <mc:Fallback>
                <p:oleObj name="Формула" r:id="rId7" imgW="2857320" imgH="60948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35" y="2349048"/>
                        <a:ext cx="5020561" cy="10845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395536" y="3573016"/>
            <a:ext cx="655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то система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имеет единственное решение</a:t>
            </a: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685962"/>
              </p:ext>
            </p:extLst>
          </p:nvPr>
        </p:nvGraphicFramePr>
        <p:xfrm>
          <a:off x="415610" y="4869160"/>
          <a:ext cx="3817057" cy="108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Формула" r:id="rId9" imgW="2171520" imgH="609480" progId="Equation.3">
                  <p:embed/>
                </p:oleObj>
              </mc:Choice>
              <mc:Fallback>
                <p:oleObj name="Формула" r:id="rId9" imgW="2171520" imgH="60948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10" y="4869160"/>
                        <a:ext cx="3817057" cy="1084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47494"/>
              </p:ext>
            </p:extLst>
          </p:nvPr>
        </p:nvGraphicFramePr>
        <p:xfrm>
          <a:off x="4886325" y="4868863"/>
          <a:ext cx="4040188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Формула" r:id="rId11" imgW="2222280" imgH="609480" progId="Equation.3">
                  <p:embed/>
                </p:oleObj>
              </mc:Choice>
              <mc:Fallback>
                <p:oleObj name="Формула" r:id="rId11" imgW="2222280" imgH="60948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4868863"/>
                        <a:ext cx="4040188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735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Пример: </a:t>
            </a:r>
            <a:br>
              <a:rPr lang="ru-RU" b="1" dirty="0" smtClean="0"/>
            </a:br>
            <a:endParaRPr lang="ru-RU" sz="27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590960"/>
              </p:ext>
            </p:extLst>
          </p:nvPr>
        </p:nvGraphicFramePr>
        <p:xfrm>
          <a:off x="550863" y="1557338"/>
          <a:ext cx="184943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Формула" r:id="rId3" imgW="1168200" imgH="583920" progId="Equation.3">
                  <p:embed/>
                </p:oleObj>
              </mc:Choice>
              <mc:Fallback>
                <p:oleObj name="Формула" r:id="rId3" imgW="1168200" imgH="583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557338"/>
                        <a:ext cx="1849437" cy="919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231664"/>
              </p:ext>
            </p:extLst>
          </p:nvPr>
        </p:nvGraphicFramePr>
        <p:xfrm>
          <a:off x="755576" y="2636912"/>
          <a:ext cx="4800601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Формула" r:id="rId5" imgW="2908080" imgH="583920" progId="Equation.3">
                  <p:embed/>
                </p:oleObj>
              </mc:Choice>
              <mc:Fallback>
                <p:oleObj name="Формула" r:id="rId5" imgW="290808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6912"/>
                        <a:ext cx="4800601" cy="944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137954"/>
              </p:ext>
            </p:extLst>
          </p:nvPr>
        </p:nvGraphicFramePr>
        <p:xfrm>
          <a:off x="573088" y="3573463"/>
          <a:ext cx="4967287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" name="Формула" r:id="rId7" imgW="2577960" imgH="583920" progId="Equation.3">
                  <p:embed/>
                </p:oleObj>
              </mc:Choice>
              <mc:Fallback>
                <p:oleObj name="Формула" r:id="rId7" imgW="257796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3573463"/>
                        <a:ext cx="4967287" cy="1136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068281"/>
              </p:ext>
            </p:extLst>
          </p:nvPr>
        </p:nvGraphicFramePr>
        <p:xfrm>
          <a:off x="669925" y="4652963"/>
          <a:ext cx="449738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" name="Формула" r:id="rId9" imgW="2336760" imgH="583920" progId="Equation.3">
                  <p:embed/>
                </p:oleObj>
              </mc:Choice>
              <mc:Fallback>
                <p:oleObj name="Формула" r:id="rId9" imgW="233676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4652963"/>
                        <a:ext cx="4497388" cy="1135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6287556"/>
              </p:ext>
            </p:extLst>
          </p:nvPr>
        </p:nvGraphicFramePr>
        <p:xfrm>
          <a:off x="6281738" y="4567238"/>
          <a:ext cx="223996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Формула" r:id="rId11" imgW="1054080" imgH="241200" progId="Equation.3">
                  <p:embed/>
                </p:oleObj>
              </mc:Choice>
              <mc:Fallback>
                <p:oleObj name="Формула" r:id="rId11" imgW="1054080" imgH="24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738" y="4567238"/>
                        <a:ext cx="2239962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503548" y="90872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C помощью теоремы </a:t>
            </a:r>
            <a:r>
              <a:rPr lang="ru-RU" sz="2400" dirty="0" err="1" smtClean="0"/>
              <a:t>Крамера</a:t>
            </a:r>
            <a:r>
              <a:rPr lang="ru-RU" sz="2400" dirty="0" smtClean="0"/>
              <a:t> решить систему уравнений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3552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b="1" dirty="0"/>
              <a:t>Свойства определителей 2-го порядка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70171" y="1196751"/>
            <a:ext cx="8856984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ru-RU" sz="2400" i="1" dirty="0"/>
              <a:t>Свойство 1.</a:t>
            </a:r>
            <a:r>
              <a:rPr lang="ru-RU" sz="2400" dirty="0"/>
              <a:t> Определитель с двумя одинаковыми строками равен нулю.</a:t>
            </a:r>
            <a:endParaRPr lang="ru-RU" sz="2400" b="1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0171" y="2348880"/>
            <a:ext cx="885698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i="1" dirty="0"/>
              <a:t>Свойство 2. </a:t>
            </a:r>
            <a:r>
              <a:rPr lang="ru-RU" sz="2400" dirty="0"/>
              <a:t>Определитель, в котором все элементы одной из строк являются суммой двух слагаемых, равен сумме двух определителей.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662837"/>
              </p:ext>
            </p:extLst>
          </p:nvPr>
        </p:nvGraphicFramePr>
        <p:xfrm>
          <a:off x="2276745" y="3645024"/>
          <a:ext cx="459051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Формула" r:id="rId3" imgW="2425700" imgH="444500" progId="Equation.3">
                  <p:embed/>
                </p:oleObj>
              </mc:Choice>
              <mc:Fallback>
                <p:oleObj name="Формула" r:id="rId3" imgW="2425700" imgH="444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745" y="3645024"/>
                        <a:ext cx="4590510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23350" y="4581128"/>
            <a:ext cx="8750270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i="1" dirty="0"/>
              <a:t>Свойство 3.</a:t>
            </a:r>
            <a:r>
              <a:rPr lang="ru-RU" sz="2400" dirty="0"/>
              <a:t> Общий множитель элементов какой-либо строки определителя можно выносить за знак определителя.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617799"/>
              </p:ext>
            </p:extLst>
          </p:nvPr>
        </p:nvGraphicFramePr>
        <p:xfrm>
          <a:off x="3419872" y="5420362"/>
          <a:ext cx="2733686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Формула" r:id="rId5" imgW="1600200" imgH="495300" progId="Equation.3">
                  <p:embed/>
                </p:oleObj>
              </mc:Choice>
              <mc:Fallback>
                <p:oleObj name="Формула" r:id="rId5" imgW="160020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5420362"/>
                        <a:ext cx="2733686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092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8" grpId="0" animBg="1"/>
      <p:bldP spid="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6406" y="332656"/>
            <a:ext cx="7056784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i="1" dirty="0"/>
              <a:t>Свойство 4.</a:t>
            </a:r>
            <a:r>
              <a:rPr lang="ru-RU" sz="2400" dirty="0"/>
              <a:t> При замене строк столбцами определитель не изменяется: </a:t>
            </a:r>
            <a:endParaRPr lang="ru-RU" sz="2400" b="1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776348"/>
              </p:ext>
            </p:extLst>
          </p:nvPr>
        </p:nvGraphicFramePr>
        <p:xfrm>
          <a:off x="2626089" y="1163653"/>
          <a:ext cx="2297417" cy="89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Формула" r:id="rId3" imgW="1282700" imgH="495300" progId="Equation.3">
                  <p:embed/>
                </p:oleObj>
              </mc:Choice>
              <mc:Fallback>
                <p:oleObj name="Формула" r:id="rId3" imgW="1282700" imgH="495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089" y="1163653"/>
                        <a:ext cx="2297417" cy="8934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263937" y="2085435"/>
            <a:ext cx="7490002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i="1" dirty="0"/>
              <a:t>Свойство 5.</a:t>
            </a:r>
            <a:r>
              <a:rPr lang="ru-RU" sz="2400" dirty="0"/>
              <a:t> Определитель единичной матрицы 2-го порядка равен 1. </a:t>
            </a:r>
            <a:endParaRPr lang="ru-RU" sz="2400" b="1" i="1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74687"/>
              </p:ext>
            </p:extLst>
          </p:nvPr>
        </p:nvGraphicFramePr>
        <p:xfrm>
          <a:off x="4278313" y="2943225"/>
          <a:ext cx="252095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9" name="Формула" r:id="rId5" imgW="1536480" imgH="583920" progId="Equation.3">
                  <p:embed/>
                </p:oleObj>
              </mc:Choice>
              <mc:Fallback>
                <p:oleObj name="Формула" r:id="rId5" imgW="1536480" imgH="58392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2943225"/>
                        <a:ext cx="252095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052731"/>
              </p:ext>
            </p:extLst>
          </p:nvPr>
        </p:nvGraphicFramePr>
        <p:xfrm>
          <a:off x="1331640" y="2916432"/>
          <a:ext cx="1728787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Формула" r:id="rId7" imgW="965160" imgH="583920" progId="Equation.3">
                  <p:embed/>
                </p:oleObj>
              </mc:Choice>
              <mc:Fallback>
                <p:oleObj name="Формула" r:id="rId7" imgW="965160" imgH="583920" progId="Equation.3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916432"/>
                        <a:ext cx="1728787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46406" y="3933056"/>
            <a:ext cx="7260391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i="1" dirty="0"/>
              <a:t>Свойство 6. </a:t>
            </a:r>
            <a:r>
              <a:rPr lang="ru-RU" sz="2400" dirty="0"/>
              <a:t>При перестановке двух строк (столбцов) определитель меняет знак, оставаясь неизменным по абсолютной величине. 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831086"/>
              </p:ext>
            </p:extLst>
          </p:nvPr>
        </p:nvGraphicFramePr>
        <p:xfrm>
          <a:off x="2915816" y="5229200"/>
          <a:ext cx="2414969" cy="84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1" name="Формула" r:id="rId9" imgW="1434477" imgH="495085" progId="Equation.3">
                  <p:embed/>
                </p:oleObj>
              </mc:Choice>
              <mc:Fallback>
                <p:oleObj name="Формула" r:id="rId9" imgW="1434477" imgH="49508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229200"/>
                        <a:ext cx="2414969" cy="845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735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6259" y="1772816"/>
            <a:ext cx="8401659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ru-RU" sz="2400" i="1" dirty="0"/>
              <a:t>Свойство 7. </a:t>
            </a:r>
            <a:r>
              <a:rPr lang="ru-RU" sz="2400" dirty="0"/>
              <a:t>Определитель не </a:t>
            </a:r>
            <a:r>
              <a:rPr lang="ru-RU" sz="2400" dirty="0" smtClean="0"/>
              <a:t>изменится, если к элементам</a:t>
            </a:r>
          </a:p>
          <a:p>
            <a:r>
              <a:rPr lang="ru-RU" sz="2400" dirty="0" smtClean="0"/>
              <a:t> какой-либо строки (столбца) прибавить соответствующие</a:t>
            </a:r>
          </a:p>
          <a:p>
            <a:r>
              <a:rPr lang="ru-RU" sz="2400" dirty="0" smtClean="0"/>
              <a:t> элементы параллельной строки (столбца), умноженные на</a:t>
            </a:r>
          </a:p>
          <a:p>
            <a:r>
              <a:rPr lang="ru-RU" sz="2400" dirty="0" smtClean="0"/>
              <a:t> одно и то же число.</a:t>
            </a: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406738"/>
              </p:ext>
            </p:extLst>
          </p:nvPr>
        </p:nvGraphicFramePr>
        <p:xfrm>
          <a:off x="2411760" y="4077072"/>
          <a:ext cx="3835876" cy="936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Формула" r:id="rId3" imgW="2032000" imgH="495300" progId="Equation.3">
                  <p:embed/>
                </p:oleObj>
              </mc:Choice>
              <mc:Fallback>
                <p:oleObj name="Формула" r:id="rId3" imgW="2032000" imgH="495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077072"/>
                        <a:ext cx="3835876" cy="9368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46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200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Тема Office</vt:lpstr>
      <vt:lpstr>Формула</vt:lpstr>
      <vt:lpstr>Определители второго порядка</vt:lpstr>
      <vt:lpstr>Системы из двух линейных  уравнений с двумя  неизвестными</vt:lpstr>
      <vt:lpstr>Определение</vt:lpstr>
      <vt:lpstr>теорема Крамера </vt:lpstr>
      <vt:lpstr>Пример:  </vt:lpstr>
      <vt:lpstr>Свойства определителей 2-го порядка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Определители второго порядка</dc:title>
  <dc:creator>Marina</dc:creator>
  <cp:lastModifiedBy>Marina</cp:lastModifiedBy>
  <cp:revision>18</cp:revision>
  <dcterms:created xsi:type="dcterms:W3CDTF">2012-03-23T13:51:34Z</dcterms:created>
  <dcterms:modified xsi:type="dcterms:W3CDTF">2017-06-19T18:09:22Z</dcterms:modified>
</cp:coreProperties>
</file>