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9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83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7178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47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18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44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6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86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6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94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490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A7DB7-0BC7-4F59-8571-49BC5C64D58D}" type="datetimeFigureOut">
              <a:rPr lang="ru-RU" smtClean="0"/>
              <a:t>21.06.2017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8B9C3-ED3C-4D89-A47A-F23B30DAD3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04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3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31.png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3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67544" y="1484784"/>
            <a:ext cx="7772400" cy="1470025"/>
          </a:xfrm>
        </p:spPr>
        <p:txBody>
          <a:bodyPr/>
          <a:lstStyle/>
          <a:p>
            <a:pPr algn="l"/>
            <a:r>
              <a:rPr lang="ru-RU" b="1" dirty="0"/>
              <a:t>Операция умножения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матриц </a:t>
            </a:r>
            <a:r>
              <a:rPr lang="ru-RU" b="1" dirty="0"/>
              <a:t>и ее свойства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11560" y="2924944"/>
            <a:ext cx="6400800" cy="1752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Определение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Примеры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ru-RU" dirty="0" smtClean="0"/>
              <a:t>Свойства </a:t>
            </a:r>
            <a:endParaRPr lang="ru-RU" dirty="0"/>
          </a:p>
        </p:txBody>
      </p:sp>
      <p:pic>
        <p:nvPicPr>
          <p:cNvPr id="1026" name="Picture 2" descr="D:\Маринкина работа\Moodle\Algebra VIDEO\Рисунки\313px-Matrix_multiplication_diagram_2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3933056"/>
            <a:ext cx="298132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17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691680" y="3717032"/>
            <a:ext cx="5328592" cy="914400"/>
          </a:xfrm>
          <a:prstGeom prst="rect">
            <a:avLst/>
          </a:prstGeom>
          <a:gradFill>
            <a:gsLst>
              <a:gs pos="0">
                <a:schemeClr val="accent5">
                  <a:tint val="50000"/>
                  <a:satMod val="300000"/>
                  <a:alpha val="0"/>
                </a:schemeClr>
              </a:gs>
              <a:gs pos="35000">
                <a:schemeClr val="accent5">
                  <a:tint val="37000"/>
                  <a:satMod val="300000"/>
                </a:schemeClr>
              </a:gs>
              <a:gs pos="100000">
                <a:schemeClr val="accent5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24744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ru-RU" b="1" dirty="0" smtClean="0"/>
              <a:t>Теорема. </a:t>
            </a:r>
            <a:r>
              <a:rPr lang="ru-RU" sz="3600" b="1" i="1" dirty="0" smtClean="0"/>
              <a:t>Об определителе произведения двух квадратных матриц </a:t>
            </a:r>
            <a:endParaRPr lang="ru-RU" sz="3600" i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23528" y="2703696"/>
            <a:ext cx="8640960" cy="5232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Если </a:t>
            </a:r>
            <a:r>
              <a:rPr lang="ru-RU" sz="2800" i="1" dirty="0"/>
              <a:t>А</a:t>
            </a:r>
            <a:r>
              <a:rPr lang="ru-RU" sz="2800" dirty="0"/>
              <a:t> и </a:t>
            </a:r>
            <a:r>
              <a:rPr lang="ru-RU" sz="2800" i="1" dirty="0"/>
              <a:t>В</a:t>
            </a:r>
            <a:r>
              <a:rPr lang="ru-RU" sz="2800" dirty="0"/>
              <a:t> – квадратные матрицы </a:t>
            </a:r>
            <a:r>
              <a:rPr lang="ru-RU" sz="28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2800" dirty="0"/>
              <a:t>-</a:t>
            </a:r>
            <a:r>
              <a:rPr lang="ru-RU" sz="2800" dirty="0" err="1"/>
              <a:t>го</a:t>
            </a:r>
            <a:r>
              <a:rPr lang="ru-RU" sz="2800" dirty="0"/>
              <a:t> порядка, то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154117"/>
              </p:ext>
            </p:extLst>
          </p:nvPr>
        </p:nvGraphicFramePr>
        <p:xfrm>
          <a:off x="1803529" y="3862958"/>
          <a:ext cx="5104894" cy="6225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Формула" r:id="rId3" imgW="1562100" imgH="190500" progId="Equation.3">
                  <p:embed/>
                </p:oleObj>
              </mc:Choice>
              <mc:Fallback>
                <p:oleObj name="Формула" r:id="rId3" imgW="1562100" imgH="1905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529" y="3862958"/>
                        <a:ext cx="5104894" cy="6225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998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  <p:bldP spid="4" grpId="0" animBg="1"/>
      <p:bldP spid="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713328"/>
              </p:ext>
            </p:extLst>
          </p:nvPr>
        </p:nvGraphicFramePr>
        <p:xfrm>
          <a:off x="827584" y="1196752"/>
          <a:ext cx="3045481" cy="442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Формула" r:id="rId3" imgW="1942920" imgH="279360" progId="Equation.3">
                  <p:embed/>
                </p:oleObj>
              </mc:Choice>
              <mc:Fallback>
                <p:oleObj name="Формула" r:id="rId3" imgW="194292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196752"/>
                        <a:ext cx="3045481" cy="44246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9070017"/>
              </p:ext>
            </p:extLst>
          </p:nvPr>
        </p:nvGraphicFramePr>
        <p:xfrm>
          <a:off x="5796136" y="548680"/>
          <a:ext cx="1291100" cy="1728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5" name="Формула" r:id="rId5" imgW="914400" imgH="1218960" progId="Equation.3">
                  <p:embed/>
                </p:oleObj>
              </mc:Choice>
              <mc:Fallback>
                <p:oleObj name="Формула" r:id="rId5" imgW="914400" imgH="12189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548680"/>
                        <a:ext cx="1291100" cy="172819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899592" y="1916832"/>
            <a:ext cx="1791581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матрица-строка 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652120" y="2420888"/>
            <a:ext cx="1929182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dirty="0"/>
              <a:t>матрица-столбец 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339964"/>
              </p:ext>
            </p:extLst>
          </p:nvPr>
        </p:nvGraphicFramePr>
        <p:xfrm>
          <a:off x="539552" y="3501008"/>
          <a:ext cx="4675973" cy="858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Формула" r:id="rId7" imgW="2882880" imgH="533160" progId="Equation.3">
                  <p:embed/>
                </p:oleObj>
              </mc:Choice>
              <mc:Fallback>
                <p:oleObj name="Формула" r:id="rId7" imgW="288288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501008"/>
                        <a:ext cx="4675973" cy="8585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839129"/>
              </p:ext>
            </p:extLst>
          </p:nvPr>
        </p:nvGraphicFramePr>
        <p:xfrm>
          <a:off x="611560" y="3140968"/>
          <a:ext cx="1296144" cy="42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7" name="Формула" r:id="rId9" imgW="583947" imgH="190417" progId="Equation.3">
                  <p:embed/>
                </p:oleObj>
              </mc:Choice>
              <mc:Fallback>
                <p:oleObj name="Формула" r:id="rId9" imgW="583947" imgH="19041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40968"/>
                        <a:ext cx="1296144" cy="4249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706692"/>
              </p:ext>
            </p:extLst>
          </p:nvPr>
        </p:nvGraphicFramePr>
        <p:xfrm>
          <a:off x="580900" y="4509120"/>
          <a:ext cx="7000875" cy="164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Формула" r:id="rId11" imgW="5194080" imgH="1218960" progId="Equation.3">
                  <p:embed/>
                </p:oleObj>
              </mc:Choice>
              <mc:Fallback>
                <p:oleObj name="Формула" r:id="rId11" imgW="5194080" imgH="12189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900" y="4509120"/>
                        <a:ext cx="7000875" cy="1649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967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3200" b="1" dirty="0"/>
              <a:t>Определение</a:t>
            </a:r>
            <a:endParaRPr lang="ru-RU" sz="32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65382" y="1052736"/>
            <a:ext cx="8208912" cy="35394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i="1" dirty="0"/>
              <a:t>Произведением</a:t>
            </a:r>
            <a:r>
              <a:rPr lang="ru-RU" sz="3200" dirty="0"/>
              <a:t> матрицы </a:t>
            </a:r>
            <a:r>
              <a:rPr lang="ru-RU" sz="3200" i="1" dirty="0"/>
              <a:t>А</a:t>
            </a:r>
            <a:r>
              <a:rPr lang="ru-RU" sz="3200" dirty="0"/>
              <a:t> размера </a:t>
            </a:r>
            <a:r>
              <a:rPr lang="en-US" sz="3200" i="1" dirty="0"/>
              <a:t>m</a:t>
            </a:r>
            <a:r>
              <a:rPr lang="ru-RU" sz="3200" i="1" dirty="0"/>
              <a:t>×</a:t>
            </a:r>
            <a:r>
              <a:rPr lang="en-US" sz="3200" i="1" dirty="0"/>
              <a:t>k </a:t>
            </a:r>
            <a:r>
              <a:rPr lang="ru-RU" sz="3200" dirty="0"/>
              <a:t>на матрицу </a:t>
            </a:r>
            <a:r>
              <a:rPr lang="ru-RU" sz="3200" i="1" dirty="0"/>
              <a:t>В </a:t>
            </a:r>
            <a:r>
              <a:rPr lang="ru-RU" sz="3200" dirty="0"/>
              <a:t>размера </a:t>
            </a:r>
            <a:r>
              <a:rPr lang="en-US" sz="3200" i="1" dirty="0"/>
              <a:t>k</a:t>
            </a:r>
            <a:r>
              <a:rPr lang="ru-RU" sz="3200" i="1" dirty="0"/>
              <a:t>×</a:t>
            </a:r>
            <a:r>
              <a:rPr lang="en-US" sz="3200" i="1" dirty="0"/>
              <a:t>n</a:t>
            </a:r>
            <a:r>
              <a:rPr lang="ru-RU" sz="3200" dirty="0"/>
              <a:t> называется матрица </a:t>
            </a:r>
            <a:r>
              <a:rPr lang="ru-RU" sz="3200" i="1" dirty="0"/>
              <a:t>С </a:t>
            </a:r>
            <a:r>
              <a:rPr lang="ru-RU" sz="3200" dirty="0"/>
              <a:t> размера </a:t>
            </a:r>
            <a:r>
              <a:rPr lang="en-US" sz="3200" i="1" dirty="0"/>
              <a:t>m</a:t>
            </a:r>
            <a:r>
              <a:rPr lang="ru-RU" sz="3200" i="1" dirty="0"/>
              <a:t>×</a:t>
            </a:r>
            <a:r>
              <a:rPr lang="en-US" sz="3200" i="1" dirty="0"/>
              <a:t>n</a:t>
            </a:r>
            <a:r>
              <a:rPr lang="ru-RU" sz="3200" dirty="0"/>
              <a:t>, элемент которой </a:t>
            </a:r>
            <a:r>
              <a:rPr lang="en-US" sz="3200" i="1" dirty="0" err="1"/>
              <a:t>c</a:t>
            </a:r>
            <a:r>
              <a:rPr lang="en-US" sz="3200" i="1" baseline="-25000" dirty="0" err="1"/>
              <a:t>ij</a:t>
            </a:r>
            <a:r>
              <a:rPr lang="ru-RU" sz="3200" dirty="0"/>
              <a:t>, стоящий в </a:t>
            </a:r>
            <a:r>
              <a:rPr lang="en-US" sz="3200" i="1" dirty="0" err="1"/>
              <a:t>i</a:t>
            </a:r>
            <a:r>
              <a:rPr lang="ru-RU" sz="3200" dirty="0"/>
              <a:t>-ой строке и в </a:t>
            </a:r>
            <a:r>
              <a:rPr lang="en-US" sz="3200" i="1" dirty="0"/>
              <a:t>j</a:t>
            </a:r>
            <a:r>
              <a:rPr lang="ru-RU" sz="3200" dirty="0"/>
              <a:t>-ом столбце, равен сумме произведений соответствующих элементов </a:t>
            </a:r>
            <a:r>
              <a:rPr lang="en-US" sz="3200" i="1" dirty="0" err="1"/>
              <a:t>i</a:t>
            </a:r>
            <a:r>
              <a:rPr lang="ru-RU" sz="3200" dirty="0"/>
              <a:t>-ой строки матрицы </a:t>
            </a:r>
            <a:r>
              <a:rPr lang="ru-RU" sz="3200" i="1" dirty="0"/>
              <a:t>А</a:t>
            </a:r>
            <a:r>
              <a:rPr lang="ru-RU" sz="3200" dirty="0"/>
              <a:t> и </a:t>
            </a:r>
            <a:r>
              <a:rPr lang="en-US" sz="3200" i="1" dirty="0"/>
              <a:t>j</a:t>
            </a:r>
            <a:r>
              <a:rPr lang="ru-RU" sz="3200" dirty="0"/>
              <a:t>-ого столбца матрицы </a:t>
            </a:r>
            <a:r>
              <a:rPr lang="ru-RU" sz="3200" i="1" dirty="0"/>
              <a:t>В</a:t>
            </a:r>
            <a:r>
              <a:rPr lang="ru-RU" sz="3200" dirty="0"/>
              <a:t>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6" name="Объект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88693"/>
              </p:ext>
            </p:extLst>
          </p:nvPr>
        </p:nvGraphicFramePr>
        <p:xfrm>
          <a:off x="1331640" y="4941168"/>
          <a:ext cx="6168450" cy="1027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Формула" r:id="rId3" imgW="3263760" imgH="545760" progId="Equation.3">
                  <p:embed/>
                </p:oleObj>
              </mc:Choice>
              <mc:Fallback>
                <p:oleObj name="Формула" r:id="rId3" imgW="3263760" imgH="5457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941168"/>
                        <a:ext cx="6168450" cy="102760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051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ru-RU" dirty="0"/>
              <a:t>Правило для вычисления произведения матриц 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115616" y="2276872"/>
            <a:ext cx="1944216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/>
              <a:t>A</a:t>
            </a:r>
            <a:endParaRPr lang="ru-RU" sz="4400" i="1" dirty="0"/>
          </a:p>
        </p:txBody>
      </p:sp>
      <p:sp>
        <p:nvSpPr>
          <p:cNvPr id="6" name="Прямоугольник 5"/>
          <p:cNvSpPr/>
          <p:nvPr/>
        </p:nvSpPr>
        <p:spPr>
          <a:xfrm rot="5400000">
            <a:off x="3671900" y="2096852"/>
            <a:ext cx="1944216" cy="14401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400" i="1" dirty="0" smtClean="0"/>
              <a:t>B</a:t>
            </a:r>
            <a:endParaRPr lang="ru-RU" sz="4400" i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038978" y="2276872"/>
            <a:ext cx="1440160" cy="1080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i="1" dirty="0" smtClean="0"/>
              <a:t>C=AB</a:t>
            </a:r>
            <a:endParaRPr lang="ru-RU" sz="4400" i="1" dirty="0"/>
          </a:p>
        </p:txBody>
      </p:sp>
      <p:cxnSp>
        <p:nvCxnSpPr>
          <p:cNvPr id="9" name="Прямая со стрелкой 8"/>
          <p:cNvCxnSpPr/>
          <p:nvPr/>
        </p:nvCxnSpPr>
        <p:spPr>
          <a:xfrm>
            <a:off x="1115616" y="3068960"/>
            <a:ext cx="1944216" cy="0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5004048" y="1844824"/>
            <a:ext cx="0" cy="1944216"/>
          </a:xfrm>
          <a:prstGeom prst="straightConnector1">
            <a:avLst/>
          </a:prstGeom>
          <a:ln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038978" y="3068960"/>
            <a:ext cx="1440160" cy="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7164288" y="2276872"/>
            <a:ext cx="0" cy="1080120"/>
          </a:xfrm>
          <a:prstGeom prst="line">
            <a:avLst/>
          </a:prstGeom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479138" y="280913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29475" y="3356992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45990" y="283812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869235" y="3776629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j</a:t>
            </a:r>
            <a:endParaRPr lang="ru-RU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Прямоугольник 26"/>
          <p:cNvSpPr/>
          <p:nvPr/>
        </p:nvSpPr>
        <p:spPr>
          <a:xfrm>
            <a:off x="622532" y="4260093"/>
            <a:ext cx="1337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 smtClean="0"/>
              <a:t>Пример</a:t>
            </a:r>
            <a:r>
              <a:rPr lang="en-US" sz="2400" b="1" dirty="0" smtClean="0"/>
              <a:t>.</a:t>
            </a:r>
            <a:endParaRPr lang="ru-RU" sz="2400" dirty="0"/>
          </a:p>
        </p:txBody>
      </p:sp>
      <p:sp>
        <p:nvSpPr>
          <p:cNvPr id="2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9" name="Объект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579537"/>
              </p:ext>
            </p:extLst>
          </p:nvPr>
        </p:nvGraphicFramePr>
        <p:xfrm>
          <a:off x="2025665" y="4290759"/>
          <a:ext cx="2646947" cy="447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Формула" r:id="rId3" imgW="1714320" imgH="291960" progId="Equation.3">
                  <p:embed/>
                </p:oleObj>
              </mc:Choice>
              <mc:Fallback>
                <p:oleObj name="Формула" r:id="rId3" imgW="171432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65" y="4290759"/>
                        <a:ext cx="2646947" cy="4473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1" name="Объект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37774"/>
              </p:ext>
            </p:extLst>
          </p:nvPr>
        </p:nvGraphicFramePr>
        <p:xfrm>
          <a:off x="756701" y="4797152"/>
          <a:ext cx="1068888" cy="16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Формула" r:id="rId5" imgW="825480" imgH="1244520" progId="Equation.3">
                  <p:embed/>
                </p:oleObj>
              </mc:Choice>
              <mc:Fallback>
                <p:oleObj name="Формула" r:id="rId5" imgW="82548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6701" y="4797152"/>
                        <a:ext cx="1068888" cy="161155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9804"/>
              </p:ext>
            </p:extLst>
          </p:nvPr>
        </p:nvGraphicFramePr>
        <p:xfrm>
          <a:off x="2134775" y="5013176"/>
          <a:ext cx="6772993" cy="123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Формула" r:id="rId7" imgW="4800600" imgH="876300" progId="Equation.3">
                  <p:embed/>
                </p:oleObj>
              </mc:Choice>
              <mc:Fallback>
                <p:oleObj name="Формула" r:id="rId7" imgW="4800600" imgH="876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4775" y="5013176"/>
                        <a:ext cx="6772993" cy="1236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06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55309E-6 L -0.5434 -3.55309E-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17372E-6 L -0.23125 -0.0050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63" y="-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8 -0.00532 L -4.72222E-6 -3.55309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7" grpId="1" animBg="1"/>
      <p:bldP spid="7" grpId="2" animBg="1"/>
      <p:bldP spid="7" grpId="3" animBg="1"/>
      <p:bldP spid="23" grpId="0"/>
      <p:bldP spid="24" grpId="0"/>
      <p:bldP spid="25" grpId="0"/>
      <p:bldP spid="26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522512" cy="922114"/>
          </a:xfrm>
        </p:spPr>
        <p:txBody>
          <a:bodyPr>
            <a:normAutofit/>
          </a:bodyPr>
          <a:lstStyle/>
          <a:p>
            <a:pPr algn="l"/>
            <a:r>
              <a:rPr lang="ru-RU" sz="2400" b="1" dirty="0" smtClean="0"/>
              <a:t>Пример</a:t>
            </a:r>
            <a:r>
              <a:rPr lang="en-US" sz="2400" b="1" dirty="0"/>
              <a:t>.</a:t>
            </a:r>
            <a:endParaRPr lang="ru-RU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078219"/>
              </p:ext>
            </p:extLst>
          </p:nvPr>
        </p:nvGraphicFramePr>
        <p:xfrm>
          <a:off x="1187624" y="1844824"/>
          <a:ext cx="3024495" cy="510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Формула" r:id="rId3" imgW="1714320" imgH="291960" progId="Equation.3">
                  <p:embed/>
                </p:oleObj>
              </mc:Choice>
              <mc:Fallback>
                <p:oleObj name="Формула" r:id="rId3" imgW="1714320" imgH="2919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1844824"/>
                        <a:ext cx="3024495" cy="5106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138510"/>
              </p:ext>
            </p:extLst>
          </p:nvPr>
        </p:nvGraphicFramePr>
        <p:xfrm>
          <a:off x="4933388" y="1712361"/>
          <a:ext cx="1155628" cy="1742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Формула" r:id="rId5" imgW="825480" imgH="1244520" progId="Equation.3">
                  <p:embed/>
                </p:oleObj>
              </mc:Choice>
              <mc:Fallback>
                <p:oleObj name="Формула" r:id="rId5" imgW="82548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388" y="1712361"/>
                        <a:ext cx="1155628" cy="17423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724084"/>
              </p:ext>
            </p:extLst>
          </p:nvPr>
        </p:nvGraphicFramePr>
        <p:xfrm>
          <a:off x="6765242" y="2204864"/>
          <a:ext cx="1298826" cy="790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" name="Формула" r:id="rId7" imgW="965160" imgH="583920" progId="Equation.3">
                  <p:embed/>
                </p:oleObj>
              </mc:Choice>
              <mc:Fallback>
                <p:oleObj name="Формула" r:id="rId7" imgW="965160" imgH="5839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5242" y="2204864"/>
                        <a:ext cx="1298826" cy="790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731644"/>
              </p:ext>
            </p:extLst>
          </p:nvPr>
        </p:nvGraphicFramePr>
        <p:xfrm>
          <a:off x="366509" y="2564904"/>
          <a:ext cx="1460366" cy="87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" name="Формула" r:id="rId9" imgW="977760" imgH="583920" progId="Equation.3">
                  <p:embed/>
                </p:oleObj>
              </mc:Choice>
              <mc:Fallback>
                <p:oleObj name="Формула" r:id="rId9" imgW="977760" imgH="5839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09" y="2564904"/>
                        <a:ext cx="1460366" cy="877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3" name="Объект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9839682"/>
              </p:ext>
            </p:extLst>
          </p:nvPr>
        </p:nvGraphicFramePr>
        <p:xfrm>
          <a:off x="2314858" y="2564904"/>
          <a:ext cx="22621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" name="Формула" r:id="rId11" imgW="1371600" imgH="583920" progId="Equation.3">
                  <p:embed/>
                </p:oleObj>
              </mc:Choice>
              <mc:Fallback>
                <p:oleObj name="Формула" r:id="rId11" imgW="137160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858" y="2564904"/>
                        <a:ext cx="2262187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764570"/>
              </p:ext>
            </p:extLst>
          </p:nvPr>
        </p:nvGraphicFramePr>
        <p:xfrm>
          <a:off x="320029" y="3717032"/>
          <a:ext cx="5530675" cy="807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Формула" r:id="rId13" imgW="1879560" imgH="279360" progId="Equation.3">
                  <p:embed/>
                </p:oleObj>
              </mc:Choice>
              <mc:Fallback>
                <p:oleObj name="Формула" r:id="rId13" imgW="1879560" imgH="2793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29" y="3717032"/>
                        <a:ext cx="5530675" cy="8073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668562"/>
              </p:ext>
            </p:extLst>
          </p:nvPr>
        </p:nvGraphicFramePr>
        <p:xfrm>
          <a:off x="251520" y="4581128"/>
          <a:ext cx="1026258" cy="58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Формула" r:id="rId15" imgW="406080" imgH="228600" progId="Equation.3">
                  <p:embed/>
                </p:oleObj>
              </mc:Choice>
              <mc:Fallback>
                <p:oleObj name="Формула" r:id="rId15" imgW="40608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581128"/>
                        <a:ext cx="1026258" cy="587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894884"/>
              </p:ext>
            </p:extLst>
          </p:nvPr>
        </p:nvGraphicFramePr>
        <p:xfrm>
          <a:off x="1475656" y="4581128"/>
          <a:ext cx="994315" cy="587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Формула" r:id="rId17" imgW="393480" imgH="228600" progId="Equation.3">
                  <p:embed/>
                </p:oleObj>
              </mc:Choice>
              <mc:Fallback>
                <p:oleObj name="Формула" r:id="rId17" imgW="39348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994315" cy="5870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637186"/>
              </p:ext>
            </p:extLst>
          </p:nvPr>
        </p:nvGraphicFramePr>
        <p:xfrm>
          <a:off x="2627784" y="4581128"/>
          <a:ext cx="941907" cy="59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Формула" r:id="rId19" imgW="368280" imgH="228600" progId="Equation.3">
                  <p:embed/>
                </p:oleObj>
              </mc:Choice>
              <mc:Fallback>
                <p:oleObj name="Формула" r:id="rId19" imgW="368280" imgH="228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4581128"/>
                        <a:ext cx="941907" cy="59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608345"/>
              </p:ext>
            </p:extLst>
          </p:nvPr>
        </p:nvGraphicFramePr>
        <p:xfrm>
          <a:off x="3757655" y="4581128"/>
          <a:ext cx="1097265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8" name="Формула" r:id="rId21" imgW="444240" imgH="228600" progId="Equation.3">
                  <p:embed/>
                </p:oleObj>
              </mc:Choice>
              <mc:Fallback>
                <p:oleObj name="Формула" r:id="rId21" imgW="44424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7655" y="4581128"/>
                        <a:ext cx="1097265" cy="5760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2929576"/>
              </p:ext>
            </p:extLst>
          </p:nvPr>
        </p:nvGraphicFramePr>
        <p:xfrm>
          <a:off x="5004048" y="4581128"/>
          <a:ext cx="995990" cy="548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9" name="Формула" r:id="rId23" imgW="419040" imgH="228600" progId="Equation.3">
                  <p:embed/>
                </p:oleObj>
              </mc:Choice>
              <mc:Fallback>
                <p:oleObj name="Формула" r:id="rId23" imgW="419040" imgH="2286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4581128"/>
                        <a:ext cx="995990" cy="54873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7" name="Объект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188771"/>
              </p:ext>
            </p:extLst>
          </p:nvPr>
        </p:nvGraphicFramePr>
        <p:xfrm>
          <a:off x="6372200" y="4581128"/>
          <a:ext cx="776152" cy="436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0" name="Формула" r:id="rId25" imgW="342720" imgH="190440" progId="Equation.3">
                  <p:embed/>
                </p:oleObj>
              </mc:Choice>
              <mc:Fallback>
                <p:oleObj name="Формула" r:id="rId25" imgW="342720" imgH="19044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00" y="4581128"/>
                        <a:ext cx="776152" cy="4363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9552" y="1066030"/>
            <a:ext cx="753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Даны матрицы. Определить, какие из произведений матрицы на матрицу </a:t>
            </a:r>
          </a:p>
          <a:p>
            <a:r>
              <a:rPr lang="ru-RU" dirty="0" smtClean="0"/>
              <a:t>определены.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179512" y="516760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1</a:t>
            </a:r>
            <a:r>
              <a:rPr lang="en-US" dirty="0" smtClean="0"/>
              <a:t>x4 4x1</a:t>
            </a:r>
            <a:endParaRPr lang="ru-RU" dirty="0"/>
          </a:p>
        </p:txBody>
      </p:sp>
      <p:sp>
        <p:nvSpPr>
          <p:cNvPr id="29" name="TextBox 28"/>
          <p:cNvSpPr txBox="1"/>
          <p:nvPr/>
        </p:nvSpPr>
        <p:spPr>
          <a:xfrm>
            <a:off x="1374668" y="516760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4x1 1x4</a:t>
            </a:r>
            <a:endParaRPr lang="ru-RU" dirty="0"/>
          </a:p>
        </p:txBody>
      </p:sp>
      <p:sp>
        <p:nvSpPr>
          <p:cNvPr id="30" name="TextBox 29"/>
          <p:cNvSpPr txBox="1"/>
          <p:nvPr/>
        </p:nvSpPr>
        <p:spPr>
          <a:xfrm>
            <a:off x="2555776" y="5167607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2x2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3779912" y="5167346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</a:t>
            </a:r>
            <a:r>
              <a:rPr lang="en-US" dirty="0" err="1" smtClean="0"/>
              <a:t>2x2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4932040" y="513508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2x3</a:t>
            </a:r>
            <a:endParaRPr lang="ru-RU" dirty="0"/>
          </a:p>
        </p:txBody>
      </p:sp>
      <p:sp>
        <p:nvSpPr>
          <p:cNvPr id="33" name="TextBox 32"/>
          <p:cNvSpPr txBox="1"/>
          <p:nvPr/>
        </p:nvSpPr>
        <p:spPr>
          <a:xfrm>
            <a:off x="6228184" y="5125583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2x2 2x3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255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017657"/>
              </p:ext>
            </p:extLst>
          </p:nvPr>
        </p:nvGraphicFramePr>
        <p:xfrm>
          <a:off x="755576" y="620688"/>
          <a:ext cx="7931253" cy="1743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Формула" r:id="rId3" imgW="5638680" imgH="1244520" progId="Equation.3">
                  <p:embed/>
                </p:oleObj>
              </mc:Choice>
              <mc:Fallback>
                <p:oleObj name="Формула" r:id="rId3" imgW="5638680" imgH="12445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620688"/>
                        <a:ext cx="7931253" cy="174389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2836"/>
              </p:ext>
            </p:extLst>
          </p:nvPr>
        </p:nvGraphicFramePr>
        <p:xfrm>
          <a:off x="2333348" y="3212976"/>
          <a:ext cx="3964427" cy="214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Формула" r:id="rId5" imgW="2298600" imgH="1244520" progId="Equation.3">
                  <p:embed/>
                </p:oleObj>
              </mc:Choice>
              <mc:Fallback>
                <p:oleObj name="Формула" r:id="rId5" imgW="2298600" imgH="12445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348" y="3212976"/>
                        <a:ext cx="3964427" cy="2145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022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298448"/>
              </p:ext>
            </p:extLst>
          </p:nvPr>
        </p:nvGraphicFramePr>
        <p:xfrm>
          <a:off x="467544" y="764704"/>
          <a:ext cx="3375140" cy="1064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4" name="Формула" r:id="rId3" imgW="1841400" imgH="583920" progId="Equation.3">
                  <p:embed/>
                </p:oleObj>
              </mc:Choice>
              <mc:Fallback>
                <p:oleObj name="Формула" r:id="rId3" imgW="1841400" imgH="58392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764704"/>
                        <a:ext cx="3375140" cy="106491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569956"/>
              </p:ext>
            </p:extLst>
          </p:nvPr>
        </p:nvGraphicFramePr>
        <p:xfrm>
          <a:off x="3851920" y="764704"/>
          <a:ext cx="3612204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5" name="Формула" r:id="rId5" imgW="1942920" imgH="583920" progId="Equation.3">
                  <p:embed/>
                </p:oleObj>
              </mc:Choice>
              <mc:Fallback>
                <p:oleObj name="Формула" r:id="rId5" imgW="194292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764704"/>
                        <a:ext cx="3612204" cy="10801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Прямая со стрелкой 13"/>
          <p:cNvCxnSpPr/>
          <p:nvPr/>
        </p:nvCxnSpPr>
        <p:spPr>
          <a:xfrm>
            <a:off x="1628056" y="1001688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/>
          <p:nvPr/>
        </p:nvCxnSpPr>
        <p:spPr>
          <a:xfrm>
            <a:off x="2708176" y="980728"/>
            <a:ext cx="0" cy="73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3220616" y="951451"/>
            <a:ext cx="0" cy="73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1628056" y="989314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1628056" y="156686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1628056" y="1566866"/>
            <a:ext cx="7200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>
            <a:off x="3220616" y="951451"/>
            <a:ext cx="0" cy="73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2708176" y="951451"/>
            <a:ext cx="0" cy="7368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14868"/>
              </p:ext>
            </p:extLst>
          </p:nvPr>
        </p:nvGraphicFramePr>
        <p:xfrm>
          <a:off x="7380312" y="765825"/>
          <a:ext cx="1818262" cy="11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6" name="Формула" r:id="rId7" imgW="952200" imgH="583920" progId="Equation.3">
                  <p:embed/>
                </p:oleObj>
              </mc:Choice>
              <mc:Fallback>
                <p:oleObj name="Формула" r:id="rId7" imgW="952200" imgH="58392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765825"/>
                        <a:ext cx="1818262" cy="1108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2" name="Объект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874191"/>
              </p:ext>
            </p:extLst>
          </p:nvPr>
        </p:nvGraphicFramePr>
        <p:xfrm>
          <a:off x="107504" y="2564904"/>
          <a:ext cx="3514204" cy="109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7" name="Формула" r:id="rId9" imgW="1854000" imgH="583920" progId="Equation.3">
                  <p:embed/>
                </p:oleObj>
              </mc:Choice>
              <mc:Fallback>
                <p:oleObj name="Формула" r:id="rId9" imgW="1854000" imgH="58392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564904"/>
                        <a:ext cx="3514204" cy="109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717013"/>
              </p:ext>
            </p:extLst>
          </p:nvPr>
        </p:nvGraphicFramePr>
        <p:xfrm>
          <a:off x="3563888" y="2492896"/>
          <a:ext cx="3893024" cy="1171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8" name="Формула" r:id="rId11" imgW="1930320" imgH="583920" progId="Equation.3">
                  <p:embed/>
                </p:oleObj>
              </mc:Choice>
              <mc:Fallback>
                <p:oleObj name="Формула" r:id="rId11" imgW="1930320" imgH="58392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888" y="2492896"/>
                        <a:ext cx="3893024" cy="11717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92736"/>
              </p:ext>
            </p:extLst>
          </p:nvPr>
        </p:nvGraphicFramePr>
        <p:xfrm>
          <a:off x="7380312" y="2492896"/>
          <a:ext cx="1890147" cy="1137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Формула" r:id="rId13" imgW="965160" imgH="583920" progId="Equation.3">
                  <p:embed/>
                </p:oleObj>
              </mc:Choice>
              <mc:Fallback>
                <p:oleObj name="Формула" r:id="rId13" imgW="965160" imgH="58392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312" y="2492896"/>
                        <a:ext cx="1890147" cy="1137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583314" y="4437112"/>
                <a:ext cx="3977371" cy="12003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7200" i="1">
                          <a:latin typeface="Cambria Math"/>
                        </a:rPr>
                        <m:t>𝐶𝐷</m:t>
                      </m:r>
                      <m:r>
                        <a:rPr lang="ru-RU" sz="7200" i="1">
                          <a:latin typeface="Cambria Math"/>
                        </a:rPr>
                        <m:t>≠</m:t>
                      </m:r>
                      <m:r>
                        <a:rPr lang="ru-RU" sz="7200" i="1">
                          <a:latin typeface="Cambria Math"/>
                        </a:rPr>
                        <m:t>𝐷𝐶</m:t>
                      </m:r>
                    </m:oMath>
                  </m:oMathPara>
                </a14:m>
                <a:endParaRPr lang="ru-RU" sz="7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3314" y="4437112"/>
                <a:ext cx="3977371" cy="1200329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898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11560" y="3933056"/>
            <a:ext cx="3240360" cy="136815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898279"/>
              </p:ext>
            </p:extLst>
          </p:nvPr>
        </p:nvGraphicFramePr>
        <p:xfrm>
          <a:off x="827583" y="980728"/>
          <a:ext cx="8024176" cy="4248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Формула" r:id="rId3" imgW="3479760" imgH="1854000" progId="Equation.3">
                  <p:embed/>
                </p:oleObj>
              </mc:Choice>
              <mc:Fallback>
                <p:oleObj name="Формула" r:id="rId3" imgW="3479760" imgH="18540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980728"/>
                        <a:ext cx="8024176" cy="424847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556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60648"/>
            <a:ext cx="8229600" cy="778098"/>
          </a:xfrm>
        </p:spPr>
        <p:txBody>
          <a:bodyPr>
            <a:normAutofit/>
          </a:bodyPr>
          <a:lstStyle/>
          <a:p>
            <a:pPr algn="l"/>
            <a:r>
              <a:rPr lang="ru-RU" sz="3600" b="1" dirty="0"/>
              <a:t>Свойства </a:t>
            </a:r>
            <a:r>
              <a:rPr lang="ru-RU" sz="3600" b="1" dirty="0" smtClean="0"/>
              <a:t>операции </a:t>
            </a:r>
            <a:r>
              <a:rPr lang="ru-RU" sz="3600" b="1" dirty="0"/>
              <a:t>умножения матриц</a:t>
            </a:r>
            <a:endParaRPr lang="ru-RU" sz="3600" dirty="0"/>
          </a:p>
        </p:txBody>
      </p:sp>
      <p:sp>
        <p:nvSpPr>
          <p:cNvPr id="4" name="TextBox 3"/>
          <p:cNvSpPr txBox="1"/>
          <p:nvPr/>
        </p:nvSpPr>
        <p:spPr>
          <a:xfrm>
            <a:off x="123579" y="105448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1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005" y="294701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3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3579" y="5048309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5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004" y="3897460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Arial Black" pitchFamily="34" charset="0"/>
              </a:rPr>
              <a:t>4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3579" y="1995965"/>
            <a:ext cx="492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 smtClean="0">
                <a:solidFill>
                  <a:srgbClr val="FF0000"/>
                </a:solidFill>
                <a:latin typeface="Arial Black" pitchFamily="34" charset="0"/>
              </a:rPr>
              <a:t>2</a:t>
            </a:r>
            <a:endParaRPr lang="ru-RU" sz="3600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7567" y="992924"/>
            <a:ext cx="3032639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400" dirty="0"/>
              <a:t>(</a:t>
            </a:r>
            <a:r>
              <a:rPr lang="ru-RU" sz="4400" i="1" dirty="0"/>
              <a:t>АВ</a:t>
            </a:r>
            <a:r>
              <a:rPr lang="ru-RU" sz="4400" dirty="0"/>
              <a:t>)</a:t>
            </a:r>
            <a:r>
              <a:rPr lang="ru-RU" sz="4400" i="1" dirty="0"/>
              <a:t>С=А</a:t>
            </a:r>
            <a:r>
              <a:rPr lang="ru-RU" sz="4400" dirty="0"/>
              <a:t>(</a:t>
            </a:r>
            <a:r>
              <a:rPr lang="ru-RU" sz="4400" i="1" dirty="0"/>
              <a:t>ВС</a:t>
            </a:r>
            <a:r>
              <a:rPr lang="ru-RU" sz="4400" dirty="0"/>
              <a:t>)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742527" y="1146812"/>
            <a:ext cx="3963201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/>
              <a:t>ассоциативность умножения</a:t>
            </a: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594894" y="1934409"/>
            <a:ext cx="4472799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400" dirty="0" smtClean="0"/>
              <a:t>(</a:t>
            </a:r>
            <a:r>
              <a:rPr lang="el-GR" sz="4400" dirty="0" smtClean="0"/>
              <a:t>λ</a:t>
            </a:r>
            <a:r>
              <a:rPr lang="ru-RU" sz="4400" i="1" dirty="0" smtClean="0"/>
              <a:t>А</a:t>
            </a:r>
            <a:r>
              <a:rPr lang="ru-RU" sz="4400" dirty="0" smtClean="0"/>
              <a:t>)</a:t>
            </a:r>
            <a:r>
              <a:rPr lang="ru-RU" sz="4400" i="1" dirty="0" smtClean="0"/>
              <a:t>В=</a:t>
            </a:r>
            <a:r>
              <a:rPr lang="el-GR" sz="4400" dirty="0" smtClean="0"/>
              <a:t>λ</a:t>
            </a:r>
            <a:r>
              <a:rPr lang="ru-RU" sz="4400" dirty="0" smtClean="0"/>
              <a:t>(</a:t>
            </a:r>
            <a:r>
              <a:rPr lang="ru-RU" sz="4400" i="1" dirty="0" smtClean="0"/>
              <a:t>АВ</a:t>
            </a:r>
            <a:r>
              <a:rPr lang="ru-RU" sz="4400" dirty="0" smtClean="0"/>
              <a:t>)=</a:t>
            </a:r>
            <a:r>
              <a:rPr lang="en-US" sz="4400" i="1" dirty="0" smtClean="0"/>
              <a:t>A</a:t>
            </a:r>
            <a:r>
              <a:rPr lang="ru-RU" sz="4400" dirty="0" smtClean="0"/>
              <a:t>(</a:t>
            </a:r>
            <a:r>
              <a:rPr lang="el-GR" sz="4400" dirty="0" smtClean="0"/>
              <a:t>λ</a:t>
            </a:r>
            <a:r>
              <a:rPr lang="en-US" sz="4400" i="1" dirty="0" smtClean="0"/>
              <a:t>B</a:t>
            </a:r>
            <a:r>
              <a:rPr lang="en-US" sz="4400" dirty="0" smtClean="0"/>
              <a:t>)</a:t>
            </a:r>
            <a:endParaRPr lang="ru-RU" sz="44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740" y="2885463"/>
            <a:ext cx="4472799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400" dirty="0" smtClean="0"/>
              <a:t>(</a:t>
            </a:r>
            <a:r>
              <a:rPr lang="en-US" sz="4400" i="1" dirty="0" smtClean="0"/>
              <a:t>A</a:t>
            </a:r>
            <a:r>
              <a:rPr lang="en-US" sz="4400" dirty="0" smtClean="0"/>
              <a:t>+</a:t>
            </a:r>
            <a:r>
              <a:rPr lang="en-US" sz="4400" i="1" dirty="0" smtClean="0"/>
              <a:t>B</a:t>
            </a:r>
            <a:r>
              <a:rPr lang="ru-RU" sz="4400" dirty="0" smtClean="0"/>
              <a:t>)</a:t>
            </a:r>
            <a:r>
              <a:rPr lang="en-US" sz="4400" i="1" dirty="0" smtClean="0"/>
              <a:t>C</a:t>
            </a:r>
            <a:r>
              <a:rPr lang="ru-RU" sz="4400" i="1" dirty="0" smtClean="0"/>
              <a:t>=</a:t>
            </a:r>
            <a:r>
              <a:rPr lang="en-US" sz="4400" i="1" dirty="0" smtClean="0"/>
              <a:t>AC</a:t>
            </a:r>
            <a:r>
              <a:rPr lang="en-US" sz="4400" dirty="0" smtClean="0"/>
              <a:t>+</a:t>
            </a:r>
            <a:r>
              <a:rPr lang="en-US" sz="4400" i="1" dirty="0" smtClean="0"/>
              <a:t>BC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594448" y="3835906"/>
            <a:ext cx="4472799" cy="7694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400" i="1" dirty="0" smtClean="0"/>
              <a:t>A</a:t>
            </a:r>
            <a:r>
              <a:rPr lang="ru-RU" sz="4400" dirty="0" smtClean="0"/>
              <a:t>(</a:t>
            </a:r>
            <a:r>
              <a:rPr lang="en-US" sz="4400" i="1" dirty="0" smtClean="0"/>
              <a:t>B</a:t>
            </a:r>
            <a:r>
              <a:rPr lang="en-US" sz="4400" dirty="0" smtClean="0"/>
              <a:t>+</a:t>
            </a:r>
            <a:r>
              <a:rPr lang="en-US" sz="4400" i="1" dirty="0" smtClean="0"/>
              <a:t>C</a:t>
            </a:r>
            <a:r>
              <a:rPr lang="ru-RU" sz="4400" dirty="0" smtClean="0"/>
              <a:t>)</a:t>
            </a:r>
            <a:r>
              <a:rPr lang="en-US" sz="4400" i="1" dirty="0" smtClean="0"/>
              <a:t> </a:t>
            </a:r>
            <a:r>
              <a:rPr lang="ru-RU" sz="4400" i="1" dirty="0" smtClean="0"/>
              <a:t>=</a:t>
            </a:r>
            <a:r>
              <a:rPr lang="en-US" sz="4400" i="1" dirty="0" smtClean="0"/>
              <a:t>AB</a:t>
            </a:r>
            <a:r>
              <a:rPr lang="en-US" sz="4400" dirty="0" smtClean="0"/>
              <a:t>+</a:t>
            </a:r>
            <a:r>
              <a:rPr lang="en-US" sz="4400" i="1" dirty="0" smtClean="0"/>
              <a:t>AC</a:t>
            </a:r>
            <a:r>
              <a:rPr lang="ru-RU" sz="4400" dirty="0" smtClean="0"/>
              <a:t> </a:t>
            </a:r>
            <a:endParaRPr lang="ru-RU" sz="4400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80854" y="3435795"/>
            <a:ext cx="4131965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2400" dirty="0" smtClean="0"/>
              <a:t>дистрибутивность </a:t>
            </a:r>
            <a:r>
              <a:rPr lang="ru-RU" sz="2400" dirty="0"/>
              <a:t>умножения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616022" y="4771310"/>
            <a:ext cx="8204450" cy="20621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/>
              <a:t>Если матрица </a:t>
            </a:r>
            <a:r>
              <a:rPr lang="ru-RU" sz="3200" i="1" dirty="0"/>
              <a:t>А</a:t>
            </a:r>
            <a:r>
              <a:rPr lang="ru-RU" sz="3200" dirty="0"/>
              <a:t> имеет </a:t>
            </a:r>
            <a:r>
              <a:rPr lang="ru-RU" sz="3200" dirty="0" smtClean="0"/>
              <a:t>размер </a:t>
            </a:r>
            <a:r>
              <a:rPr lang="en-US" sz="3200" i="1" dirty="0" err="1" smtClean="0"/>
              <a:t>m×n</a:t>
            </a:r>
            <a:r>
              <a:rPr lang="ru-RU" sz="3200" i="1" dirty="0" smtClean="0"/>
              <a:t>, </a:t>
            </a:r>
            <a:r>
              <a:rPr lang="ru-RU" sz="3200" dirty="0" smtClean="0"/>
              <a:t>то равенство</a:t>
            </a:r>
            <a:r>
              <a:rPr lang="en-US" sz="3200" dirty="0" smtClean="0"/>
              <a:t>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m</a:t>
            </a:r>
            <a:r>
              <a:rPr lang="en-US" sz="3200" i="1" dirty="0" err="1" smtClean="0"/>
              <a:t>A</a:t>
            </a:r>
            <a:r>
              <a:rPr lang="ru-RU" sz="3200" dirty="0"/>
              <a:t>=</a:t>
            </a:r>
            <a:r>
              <a:rPr lang="en-US" sz="3200" i="1" dirty="0" err="1"/>
              <a:t>AE</a:t>
            </a:r>
            <a:r>
              <a:rPr lang="en-US" sz="3200" i="1" baseline="-25000" dirty="0" err="1"/>
              <a:t>n</a:t>
            </a:r>
            <a:r>
              <a:rPr lang="ru-RU" sz="3200" dirty="0"/>
              <a:t>=</a:t>
            </a:r>
            <a:r>
              <a:rPr lang="en-US" sz="3200" i="1" dirty="0" smtClean="0"/>
              <a:t>A</a:t>
            </a:r>
            <a:r>
              <a:rPr lang="ru-RU" sz="3200" i="1" dirty="0" smtClean="0"/>
              <a:t> </a:t>
            </a:r>
            <a:r>
              <a:rPr lang="ru-RU" sz="3200" dirty="0" smtClean="0"/>
              <a:t>справедливо</a:t>
            </a:r>
            <a:r>
              <a:rPr lang="en-US" sz="3200" dirty="0" smtClean="0"/>
              <a:t> </a:t>
            </a:r>
            <a:r>
              <a:rPr lang="ru-RU" sz="3200" dirty="0" smtClean="0"/>
              <a:t>только</a:t>
            </a:r>
            <a:r>
              <a:rPr lang="ru-RU" sz="3200" dirty="0"/>
              <a:t>, если</a:t>
            </a:r>
            <a:r>
              <a:rPr lang="ru-RU" sz="3200" dirty="0" smtClean="0"/>
              <a:t> </a:t>
            </a:r>
            <a:r>
              <a:rPr lang="en-US" sz="3200" i="1" dirty="0" err="1" smtClean="0"/>
              <a:t>E</a:t>
            </a:r>
            <a:r>
              <a:rPr lang="en-US" sz="3200" i="1" baseline="-25000" dirty="0" err="1" smtClean="0"/>
              <a:t>m</a:t>
            </a:r>
            <a:r>
              <a:rPr lang="en-US" sz="3200" dirty="0" smtClean="0"/>
              <a:t>, </a:t>
            </a:r>
            <a:r>
              <a:rPr lang="en-US" sz="3200" i="1" dirty="0" smtClean="0"/>
              <a:t>E</a:t>
            </a:r>
            <a:r>
              <a:rPr lang="en-US" sz="3200" i="1" baseline="-25000" dirty="0" smtClean="0"/>
              <a:t>n </a:t>
            </a:r>
            <a:r>
              <a:rPr lang="ru-RU" sz="3200" dirty="0"/>
              <a:t>– </a:t>
            </a:r>
            <a:r>
              <a:rPr lang="ru-RU" sz="3200" dirty="0" smtClean="0"/>
              <a:t>единичные </a:t>
            </a:r>
            <a:r>
              <a:rPr lang="ru-RU" sz="3200" dirty="0"/>
              <a:t>матрицы </a:t>
            </a:r>
            <a:r>
              <a:rPr lang="ru-RU" sz="3200" i="1" dirty="0"/>
              <a:t>т</a:t>
            </a:r>
            <a:r>
              <a:rPr lang="ru-RU" sz="3200" dirty="0"/>
              <a:t>-</a:t>
            </a:r>
            <a:r>
              <a:rPr lang="ru-RU" sz="3200" dirty="0" err="1"/>
              <a:t>го</a:t>
            </a:r>
            <a:r>
              <a:rPr lang="ru-RU" sz="3200" dirty="0"/>
              <a:t> и </a:t>
            </a:r>
            <a:r>
              <a:rPr lang="ru-RU" sz="3200" i="1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3200" dirty="0"/>
              <a:t>-</a:t>
            </a:r>
            <a:r>
              <a:rPr lang="ru-RU" sz="3200" dirty="0" err="1"/>
              <a:t>го</a:t>
            </a:r>
            <a:r>
              <a:rPr lang="ru-RU" sz="3200" dirty="0"/>
              <a:t> порядка.</a:t>
            </a:r>
          </a:p>
        </p:txBody>
      </p:sp>
    </p:spTree>
    <p:extLst>
      <p:ext uri="{BB962C8B-B14F-4D97-AF65-F5344CB8AC3E}">
        <p14:creationId xmlns:p14="http://schemas.microsoft.com/office/powerpoint/2010/main" val="31689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5" presetClass="emph" presetSubtype="0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12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7" grpId="1" animBg="1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194</Words>
  <Application>Microsoft Office PowerPoint</Application>
  <PresentationFormat>Экран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Тема Office</vt:lpstr>
      <vt:lpstr>Формула</vt:lpstr>
      <vt:lpstr>Операция умножения  матриц и ее свойства</vt:lpstr>
      <vt:lpstr>Презентация PowerPoint</vt:lpstr>
      <vt:lpstr>Определение</vt:lpstr>
      <vt:lpstr>Правило для вычисления произведения матриц </vt:lpstr>
      <vt:lpstr>Пример.</vt:lpstr>
      <vt:lpstr>Презентация PowerPoint</vt:lpstr>
      <vt:lpstr>Презентация PowerPoint</vt:lpstr>
      <vt:lpstr>Презентация PowerPoint</vt:lpstr>
      <vt:lpstr>Свойства операции умножения матриц</vt:lpstr>
      <vt:lpstr>Теорема. Об определителе произведения двух квадратных матриц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Операция умножения  матриц и ее свойства</dc:title>
  <dc:creator>Marina</dc:creator>
  <cp:lastModifiedBy>Marina</cp:lastModifiedBy>
  <cp:revision>20</cp:revision>
  <dcterms:created xsi:type="dcterms:W3CDTF">2012-04-22T09:39:36Z</dcterms:created>
  <dcterms:modified xsi:type="dcterms:W3CDTF">2017-06-21T19:39:18Z</dcterms:modified>
</cp:coreProperties>
</file>