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  <p:sldId id="268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354E-4BD8-461B-8C56-AFBBBA33F5E1}" type="datetimeFigureOut">
              <a:rPr lang="ru-RU" smtClean="0"/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E805-37AA-40EC-BAB5-480DA11569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29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354E-4BD8-461B-8C56-AFBBBA33F5E1}" type="datetimeFigureOut">
              <a:rPr lang="ru-RU" smtClean="0"/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E805-37AA-40EC-BAB5-480DA11569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87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354E-4BD8-461B-8C56-AFBBBA33F5E1}" type="datetimeFigureOut">
              <a:rPr lang="ru-RU" smtClean="0"/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E805-37AA-40EC-BAB5-480DA11569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80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354E-4BD8-461B-8C56-AFBBBA33F5E1}" type="datetimeFigureOut">
              <a:rPr lang="ru-RU" smtClean="0"/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E805-37AA-40EC-BAB5-480DA11569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13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354E-4BD8-461B-8C56-AFBBBA33F5E1}" type="datetimeFigureOut">
              <a:rPr lang="ru-RU" smtClean="0"/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E805-37AA-40EC-BAB5-480DA11569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4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354E-4BD8-461B-8C56-AFBBBA33F5E1}" type="datetimeFigureOut">
              <a:rPr lang="ru-RU" smtClean="0"/>
              <a:t>19.06.2017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E805-37AA-40EC-BAB5-480DA11569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14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354E-4BD8-461B-8C56-AFBBBA33F5E1}" type="datetimeFigureOut">
              <a:rPr lang="ru-RU" smtClean="0"/>
              <a:t>19.06.2017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E805-37AA-40EC-BAB5-480DA11569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47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354E-4BD8-461B-8C56-AFBBBA33F5E1}" type="datetimeFigureOut">
              <a:rPr lang="ru-RU" smtClean="0"/>
              <a:t>19.06.2017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E805-37AA-40EC-BAB5-480DA11569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03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354E-4BD8-461B-8C56-AFBBBA33F5E1}" type="datetimeFigureOut">
              <a:rPr lang="ru-RU" smtClean="0"/>
              <a:t>19.06.2017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E805-37AA-40EC-BAB5-480DA11569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59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354E-4BD8-461B-8C56-AFBBBA33F5E1}" type="datetimeFigureOut">
              <a:rPr lang="ru-RU" smtClean="0"/>
              <a:t>19.06.2017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E805-37AA-40EC-BAB5-480DA11569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4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354E-4BD8-461B-8C56-AFBBBA33F5E1}" type="datetimeFigureOut">
              <a:rPr lang="ru-RU" smtClean="0"/>
              <a:t>19.06.2017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AE805-37AA-40EC-BAB5-480DA11569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78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0354E-4BD8-461B-8C56-AFBBBA33F5E1}" type="datetimeFigureOut">
              <a:rPr lang="ru-RU" smtClean="0"/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AE805-37AA-40EC-BAB5-480DA11569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99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jpeg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852936"/>
            <a:ext cx="7772400" cy="1470025"/>
          </a:xfrm>
        </p:spPr>
        <p:txBody>
          <a:bodyPr>
            <a:normAutofit/>
          </a:bodyPr>
          <a:lstStyle/>
          <a:p>
            <a:r>
              <a:rPr lang="ru-RU" sz="4200" b="1" dirty="0" smtClean="0"/>
              <a:t>Определители третьего </a:t>
            </a:r>
            <a:r>
              <a:rPr lang="ru-RU" sz="4200" b="1" dirty="0" smtClean="0"/>
              <a:t>и высшего </a:t>
            </a:r>
            <a:r>
              <a:rPr lang="ru-RU" sz="4200" b="1" dirty="0" smtClean="0"/>
              <a:t>порядка</a:t>
            </a:r>
            <a:endParaRPr lang="ru-RU" sz="4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54947" y="4365104"/>
            <a:ext cx="6400800" cy="1752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ru-RU" dirty="0" smtClean="0"/>
              <a:t>Определение и вычисление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dirty="0" smtClean="0"/>
              <a:t>Миноры и алгебраические дополнения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dirty="0" smtClean="0"/>
              <a:t>Свойства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dirty="0" smtClean="0"/>
              <a:t>Определители высшего порядка</a:t>
            </a:r>
            <a:endParaRPr lang="ru-RU" dirty="0" smtClean="0"/>
          </a:p>
          <a:p>
            <a:pPr marL="457200" indent="-457200" algn="l">
              <a:buFont typeface="Arial" pitchFamily="34" charset="0"/>
              <a:buChar char="•"/>
            </a:pPr>
            <a:endParaRPr lang="ru-RU" dirty="0"/>
          </a:p>
        </p:txBody>
      </p:sp>
      <p:pic>
        <p:nvPicPr>
          <p:cNvPr id="1026" name="Picture 2" descr="Mnemonic rule for matrix determina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-2449"/>
            <a:ext cx="1948077" cy="309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57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42357" y="620688"/>
            <a:ext cx="804912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i="1" dirty="0"/>
              <a:t>Свойство </a:t>
            </a:r>
            <a:r>
              <a:rPr lang="ru-RU" sz="2400" i="1" dirty="0" smtClean="0"/>
              <a:t>8. </a:t>
            </a:r>
            <a:r>
              <a:rPr lang="ru-RU" sz="2400" dirty="0"/>
              <a:t>Сумма произведений элементов какой-либо строки (столбца) на алгебраические дополнения элементов </a:t>
            </a:r>
            <a:r>
              <a:rPr lang="ru-RU" sz="2400" dirty="0" smtClean="0"/>
              <a:t>этой </a:t>
            </a:r>
            <a:r>
              <a:rPr lang="ru-RU" sz="2400" dirty="0"/>
              <a:t>строки (столбца) равна </a:t>
            </a:r>
            <a:r>
              <a:rPr lang="ru-RU" sz="2400" dirty="0" smtClean="0"/>
              <a:t>определителю.</a:t>
            </a:r>
            <a:endParaRPr lang="ru-RU" sz="2400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161391"/>
              </p:ext>
            </p:extLst>
          </p:nvPr>
        </p:nvGraphicFramePr>
        <p:xfrm>
          <a:off x="755576" y="2204864"/>
          <a:ext cx="5475287" cy="15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Формула" r:id="rId3" imgW="3238200" imgH="914400" progId="Equation.3">
                  <p:embed/>
                </p:oleObj>
              </mc:Choice>
              <mc:Fallback>
                <p:oleObj name="Формула" r:id="rId3" imgW="3238200" imgH="914400" progId="Equation.3">
                  <p:embed/>
                  <p:pic>
                    <p:nvPicPr>
                      <p:cNvPr id="0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204864"/>
                        <a:ext cx="5475287" cy="156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Прямая соединительная линия 6"/>
          <p:cNvCxnSpPr/>
          <p:nvPr/>
        </p:nvCxnSpPr>
        <p:spPr>
          <a:xfrm>
            <a:off x="971600" y="2492896"/>
            <a:ext cx="1656184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1799692" y="2492896"/>
            <a:ext cx="0" cy="1152128"/>
          </a:xfrm>
          <a:prstGeom prst="line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645662"/>
              </p:ext>
            </p:extLst>
          </p:nvPr>
        </p:nvGraphicFramePr>
        <p:xfrm>
          <a:off x="1941513" y="4691063"/>
          <a:ext cx="33924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Формула" r:id="rId5" imgW="2006280" imgH="279360" progId="Equation.3">
                  <p:embed/>
                </p:oleObj>
              </mc:Choice>
              <mc:Fallback>
                <p:oleObj name="Формула" r:id="rId5" imgW="2006280" imgH="279360" progId="Equation.3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4691063"/>
                        <a:ext cx="339248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850559"/>
              </p:ext>
            </p:extLst>
          </p:nvPr>
        </p:nvGraphicFramePr>
        <p:xfrm>
          <a:off x="6228184" y="2492896"/>
          <a:ext cx="150336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Формула" r:id="rId7" imgW="888840" imgH="558720" progId="Equation.3">
                  <p:embed/>
                </p:oleObj>
              </mc:Choice>
              <mc:Fallback>
                <p:oleObj name="Формула" r:id="rId7" imgW="888840" imgH="558720" progId="Equation.3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2492896"/>
                        <a:ext cx="1503362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839527"/>
              </p:ext>
            </p:extLst>
          </p:nvPr>
        </p:nvGraphicFramePr>
        <p:xfrm>
          <a:off x="5364163" y="4457700"/>
          <a:ext cx="1503362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Формула" r:id="rId9" imgW="888840" imgH="533160" progId="Equation.3">
                  <p:embed/>
                </p:oleObj>
              </mc:Choice>
              <mc:Fallback>
                <p:oleObj name="Формула" r:id="rId9" imgW="888840" imgH="533160" progId="Equation.3">
                  <p:embed/>
                  <p:pic>
                    <p:nvPicPr>
                      <p:cNvPr id="0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457700"/>
                        <a:ext cx="1503362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103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1340768"/>
            <a:ext cx="804912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i="1" dirty="0"/>
              <a:t>Свойство </a:t>
            </a:r>
            <a:r>
              <a:rPr lang="ru-RU" sz="2400" i="1" dirty="0" smtClean="0"/>
              <a:t>9. </a:t>
            </a:r>
            <a:r>
              <a:rPr lang="ru-RU" sz="2400" dirty="0"/>
              <a:t>Сумма произведений элементов какой-либо строки (столбца) на алгебраические дополнения элементов другой строки (столбца) равна нулю.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234488"/>
              </p:ext>
            </p:extLst>
          </p:nvPr>
        </p:nvGraphicFramePr>
        <p:xfrm>
          <a:off x="539552" y="5301208"/>
          <a:ext cx="73533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Формула" r:id="rId3" imgW="4114800" imgH="279360" progId="Equation.3">
                  <p:embed/>
                </p:oleObj>
              </mc:Choice>
              <mc:Fallback>
                <p:oleObj name="Формула" r:id="rId3" imgW="4114800" imgH="279360" progId="Equation.3">
                  <p:embed/>
                  <p:pic>
                    <p:nvPicPr>
                      <p:cNvPr id="0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301208"/>
                        <a:ext cx="73533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971262"/>
              </p:ext>
            </p:extLst>
          </p:nvPr>
        </p:nvGraphicFramePr>
        <p:xfrm>
          <a:off x="827584" y="2996952"/>
          <a:ext cx="2025650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Формула" r:id="rId5" imgW="1307880" imgH="914400" progId="Equation.3">
                  <p:embed/>
                </p:oleObj>
              </mc:Choice>
              <mc:Fallback>
                <p:oleObj name="Формула" r:id="rId5" imgW="1307880" imgH="914400" progId="Equation.3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996952"/>
                        <a:ext cx="2025650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Прямая соединительная линия 5"/>
          <p:cNvCxnSpPr/>
          <p:nvPr/>
        </p:nvCxnSpPr>
        <p:spPr>
          <a:xfrm>
            <a:off x="1043608" y="3212976"/>
            <a:ext cx="1440160" cy="0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971600" y="3600032"/>
            <a:ext cx="360040" cy="360040"/>
          </a:xfrm>
          <a:prstGeom prst="ellipse">
            <a:avLst/>
          </a:prstGeom>
          <a:solidFill>
            <a:schemeClr val="accent1">
              <a:alpha val="23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1636440" y="3600032"/>
            <a:ext cx="360040" cy="360040"/>
          </a:xfrm>
          <a:prstGeom prst="ellipse">
            <a:avLst/>
          </a:prstGeom>
          <a:solidFill>
            <a:schemeClr val="accent1">
              <a:alpha val="23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2303748" y="3600032"/>
            <a:ext cx="360040" cy="360040"/>
          </a:xfrm>
          <a:prstGeom prst="ellipse">
            <a:avLst/>
          </a:prstGeom>
          <a:solidFill>
            <a:schemeClr val="accent1">
              <a:alpha val="23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963967" y="4077657"/>
            <a:ext cx="360040" cy="360040"/>
          </a:xfrm>
          <a:prstGeom prst="ellipse">
            <a:avLst/>
          </a:prstGeom>
          <a:solidFill>
            <a:schemeClr val="accent1">
              <a:alpha val="23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1615309" y="4077657"/>
            <a:ext cx="360040" cy="360040"/>
          </a:xfrm>
          <a:prstGeom prst="ellipse">
            <a:avLst/>
          </a:prstGeom>
          <a:solidFill>
            <a:schemeClr val="accent1">
              <a:alpha val="23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2303748" y="4056945"/>
            <a:ext cx="360040" cy="360040"/>
          </a:xfrm>
          <a:prstGeom prst="ellipse">
            <a:avLst/>
          </a:prstGeom>
          <a:solidFill>
            <a:schemeClr val="accent1">
              <a:alpha val="23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51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332656"/>
            <a:ext cx="1340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Пример:</a:t>
            </a:r>
            <a:endParaRPr lang="ru-RU" sz="2400" dirty="0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90286"/>
              </p:ext>
            </p:extLst>
          </p:nvPr>
        </p:nvGraphicFramePr>
        <p:xfrm>
          <a:off x="579039" y="718190"/>
          <a:ext cx="1749343" cy="1332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Формула" r:id="rId3" imgW="1218960" imgH="914400" progId="Equation.3">
                  <p:embed/>
                </p:oleObj>
              </mc:Choice>
              <mc:Fallback>
                <p:oleObj name="Формула" r:id="rId3" imgW="1218960" imgH="914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039" y="718190"/>
                        <a:ext cx="1749343" cy="13325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943352"/>
              </p:ext>
            </p:extLst>
          </p:nvPr>
        </p:nvGraphicFramePr>
        <p:xfrm>
          <a:off x="395536" y="2276872"/>
          <a:ext cx="8347076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Формула" r:id="rId5" imgW="5816520" imgH="914400" progId="Equation.3">
                  <p:embed/>
                </p:oleObj>
              </mc:Choice>
              <mc:Fallback>
                <p:oleObj name="Формула" r:id="rId5" imgW="5816520" imgH="914400" progId="Equation.3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276872"/>
                        <a:ext cx="8347076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197648"/>
              </p:ext>
            </p:extLst>
          </p:nvPr>
        </p:nvGraphicFramePr>
        <p:xfrm>
          <a:off x="472063" y="4077072"/>
          <a:ext cx="3043238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Формула" r:id="rId7" imgW="2120760" imgH="914400" progId="Equation.3">
                  <p:embed/>
                </p:oleObj>
              </mc:Choice>
              <mc:Fallback>
                <p:oleObj name="Формула" r:id="rId7" imgW="2120760" imgH="914400" progId="Equation.3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063" y="4077072"/>
                        <a:ext cx="3043238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3722076" y="4678965"/>
            <a:ext cx="5112568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 smtClean="0"/>
              <a:t>из </a:t>
            </a:r>
            <a:r>
              <a:rPr lang="ru-RU" dirty="0"/>
              <a:t>второй </a:t>
            </a:r>
            <a:r>
              <a:rPr lang="ru-RU" dirty="0" smtClean="0"/>
              <a:t>и третьей строки вычли первую строку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834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3600" b="1" dirty="0"/>
              <a:t>Понятие определителя </a:t>
            </a:r>
            <a:r>
              <a:rPr lang="ru-RU" sz="3600" b="1" i="1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3600" b="1" dirty="0"/>
              <a:t>-</a:t>
            </a:r>
            <a:r>
              <a:rPr lang="ru-RU" sz="3600" b="1" dirty="0" err="1"/>
              <a:t>го</a:t>
            </a:r>
            <a:r>
              <a:rPr lang="ru-RU" sz="3600" b="1" dirty="0"/>
              <a:t> порядка </a:t>
            </a:r>
            <a:endParaRPr lang="ru-RU" sz="36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664923"/>
              </p:ext>
            </p:extLst>
          </p:nvPr>
        </p:nvGraphicFramePr>
        <p:xfrm>
          <a:off x="730250" y="1341438"/>
          <a:ext cx="4198938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Формула" r:id="rId3" imgW="2857320" imgH="1854000" progId="Equation.3">
                  <p:embed/>
                </p:oleObj>
              </mc:Choice>
              <mc:Fallback>
                <p:oleObj name="Формула" r:id="rId3" imgW="2857320" imgH="18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1341438"/>
                        <a:ext cx="4198938" cy="2717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Прямая соединительная линия 6"/>
          <p:cNvCxnSpPr/>
          <p:nvPr/>
        </p:nvCxnSpPr>
        <p:spPr>
          <a:xfrm>
            <a:off x="1331640" y="2924944"/>
            <a:ext cx="3312368" cy="0"/>
          </a:xfrm>
          <a:prstGeom prst="line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3347864" y="1556792"/>
            <a:ext cx="0" cy="2376264"/>
          </a:xfrm>
          <a:prstGeom prst="line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815914"/>
              </p:ext>
            </p:extLst>
          </p:nvPr>
        </p:nvGraphicFramePr>
        <p:xfrm>
          <a:off x="5868144" y="1849434"/>
          <a:ext cx="169386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Формула" r:id="rId5" imgW="965160" imgH="291960" progId="Equation.3">
                  <p:embed/>
                </p:oleObj>
              </mc:Choice>
              <mc:Fallback>
                <p:oleObj name="Формула" r:id="rId5" imgW="9651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1849434"/>
                        <a:ext cx="1693863" cy="5127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3568" y="2362197"/>
            <a:ext cx="407484" cy="584775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ru-RU" sz="3200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237665"/>
              </p:ext>
            </p:extLst>
          </p:nvPr>
        </p:nvGraphicFramePr>
        <p:xfrm>
          <a:off x="2051720" y="5218072"/>
          <a:ext cx="4271963" cy="160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Формула" r:id="rId7" imgW="2425680" imgH="914400" progId="Equation.3">
                  <p:embed/>
                </p:oleObj>
              </mc:Choice>
              <mc:Fallback>
                <p:oleObj name="Формула" r:id="rId7" imgW="24256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5218072"/>
                        <a:ext cx="4271963" cy="1608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01285" y="4017743"/>
            <a:ext cx="8863203" cy="120032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Определителем 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-го порядка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соответствующим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матрице </a:t>
            </a:r>
            <a:r>
              <a:rPr kumimoji="0" lang="ru-RU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А</a:t>
            </a:r>
            <a:r>
              <a:rPr lang="ru-RU" sz="2400" i="1" dirty="0" smtClean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называется число, равное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200040"/>
              </p:ext>
            </p:extLst>
          </p:nvPr>
        </p:nvGraphicFramePr>
        <p:xfrm>
          <a:off x="5796136" y="4293317"/>
          <a:ext cx="1254125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Формула" r:id="rId9" imgW="736560" imgH="558720" progId="Equation.3">
                  <p:embed/>
                </p:oleObj>
              </mc:Choice>
              <mc:Fallback>
                <p:oleObj name="Формула" r:id="rId9" imgW="73656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4293317"/>
                        <a:ext cx="1254125" cy="941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075556"/>
              </p:ext>
            </p:extLst>
          </p:nvPr>
        </p:nvGraphicFramePr>
        <p:xfrm>
          <a:off x="5796136" y="2717641"/>
          <a:ext cx="2205037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Формула" r:id="rId11" imgW="1257120" imgH="317160" progId="Equation.3">
                  <p:embed/>
                </p:oleObj>
              </mc:Choice>
              <mc:Fallback>
                <p:oleObj name="Формула" r:id="rId11" imgW="125712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2717641"/>
                        <a:ext cx="2205037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Прямая соединительная линия 15"/>
          <p:cNvCxnSpPr/>
          <p:nvPr/>
        </p:nvCxnSpPr>
        <p:spPr>
          <a:xfrm>
            <a:off x="1331640" y="1556792"/>
            <a:ext cx="3384376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61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85479" y="17890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3200" dirty="0"/>
              <a:t>Примеры вычисления определителей 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3200" dirty="0"/>
              <a:t>-</a:t>
            </a:r>
            <a:r>
              <a:rPr lang="ru-RU" sz="3200" dirty="0" err="1"/>
              <a:t>го</a:t>
            </a:r>
            <a:r>
              <a:rPr lang="ru-RU" sz="3200" dirty="0"/>
              <a:t> порядка.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1520" y="1153867"/>
            <a:ext cx="74218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9875" algn="l"/>
              </a:tabLst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Пример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1</a:t>
            </a: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Вычислить определитель 4-го порядка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569172"/>
              </p:ext>
            </p:extLst>
          </p:nvPr>
        </p:nvGraphicFramePr>
        <p:xfrm>
          <a:off x="323528" y="1484784"/>
          <a:ext cx="2597408" cy="161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Формула" r:id="rId3" imgW="1917360" imgH="1193760" progId="Equation.3">
                  <p:embed/>
                </p:oleObj>
              </mc:Choice>
              <mc:Fallback>
                <p:oleObj name="Формула" r:id="rId3" imgW="191736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484784"/>
                        <a:ext cx="2597408" cy="1614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29909"/>
              </p:ext>
            </p:extLst>
          </p:nvPr>
        </p:nvGraphicFramePr>
        <p:xfrm>
          <a:off x="3635896" y="1588249"/>
          <a:ext cx="3171825" cy="158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Формула" r:id="rId5" imgW="2374560" imgH="1193760" progId="Equation.3">
                  <p:embed/>
                </p:oleObj>
              </mc:Choice>
              <mc:Fallback>
                <p:oleObj name="Формула" r:id="rId5" imgW="2374560" imgH="1193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1588249"/>
                        <a:ext cx="3171825" cy="15890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018186"/>
              </p:ext>
            </p:extLst>
          </p:nvPr>
        </p:nvGraphicFramePr>
        <p:xfrm>
          <a:off x="395536" y="3212976"/>
          <a:ext cx="8500700" cy="1210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Формула" r:id="rId7" imgW="6565680" imgH="939600" progId="Equation.3">
                  <p:embed/>
                </p:oleObj>
              </mc:Choice>
              <mc:Fallback>
                <p:oleObj name="Формула" r:id="rId7" imgW="656568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212976"/>
                        <a:ext cx="8500700" cy="12105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99662"/>
              </p:ext>
            </p:extLst>
          </p:nvPr>
        </p:nvGraphicFramePr>
        <p:xfrm>
          <a:off x="395536" y="4365104"/>
          <a:ext cx="2999794" cy="115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Формула" r:id="rId9" imgW="2438280" imgH="939600" progId="Equation.3">
                  <p:embed/>
                </p:oleObj>
              </mc:Choice>
              <mc:Fallback>
                <p:oleObj name="Формула" r:id="rId9" imgW="243828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365104"/>
                        <a:ext cx="2999794" cy="11510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597610"/>
              </p:ext>
            </p:extLst>
          </p:nvPr>
        </p:nvGraphicFramePr>
        <p:xfrm>
          <a:off x="3357563" y="4365625"/>
          <a:ext cx="3971925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Формула" r:id="rId11" imgW="3213000" imgH="914400" progId="Equation.3">
                  <p:embed/>
                </p:oleObj>
              </mc:Choice>
              <mc:Fallback>
                <p:oleObj name="Формула" r:id="rId11" imgW="3213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4365625"/>
                        <a:ext cx="3971925" cy="11255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182368"/>
              </p:ext>
            </p:extLst>
          </p:nvPr>
        </p:nvGraphicFramePr>
        <p:xfrm>
          <a:off x="467544" y="5661248"/>
          <a:ext cx="4536504" cy="346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Формула" r:id="rId13" imgW="3327120" imgH="253800" progId="Equation.3">
                  <p:embed/>
                </p:oleObj>
              </mc:Choice>
              <mc:Fallback>
                <p:oleObj name="Формула" r:id="rId13" imgW="33271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661248"/>
                        <a:ext cx="4536504" cy="3466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494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5192" y="0"/>
            <a:ext cx="8229600" cy="1143000"/>
          </a:xfrm>
        </p:spPr>
        <p:txBody>
          <a:bodyPr/>
          <a:lstStyle/>
          <a:p>
            <a:pPr algn="l"/>
            <a:r>
              <a:rPr lang="ru-RU" dirty="0" smtClean="0"/>
              <a:t>Определение </a:t>
            </a:r>
            <a:r>
              <a:rPr lang="en-US" dirty="0" smtClean="0"/>
              <a:t>2.2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5061" y="922135"/>
            <a:ext cx="8640960" cy="46166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Пусть дана квадратная матрица </a:t>
            </a:r>
            <a:r>
              <a:rPr kumimoji="0" lang="en-US" sz="24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ru-RU" sz="24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-го порядка</a:t>
            </a:r>
            <a:endParaRPr kumimoji="0" lang="ru-RU" sz="24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201602"/>
              </p:ext>
            </p:extLst>
          </p:nvPr>
        </p:nvGraphicFramePr>
        <p:xfrm>
          <a:off x="2627784" y="1383800"/>
          <a:ext cx="2522537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Формула" r:id="rId3" imgW="1663560" imgH="914400" progId="Equation.3">
                  <p:embed/>
                </p:oleObj>
              </mc:Choice>
              <mc:Fallback>
                <p:oleObj name="Формула" r:id="rId3" imgW="1663560" imgH="914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383800"/>
                        <a:ext cx="2522537" cy="1423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05395" y="2796309"/>
            <a:ext cx="8663656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Определителем </a:t>
            </a:r>
            <a:r>
              <a:rPr lang="en-US" sz="2400" dirty="0" smtClean="0"/>
              <a:t>3</a:t>
            </a:r>
            <a:r>
              <a:rPr lang="ru-RU" sz="2400" dirty="0" smtClean="0"/>
              <a:t>-го </a:t>
            </a:r>
            <a:r>
              <a:rPr lang="ru-RU" sz="2400" dirty="0"/>
              <a:t>порядка, соответствующим матрице А (или определителем А), называется </a:t>
            </a:r>
            <a:r>
              <a:rPr lang="ru-RU" sz="2400" dirty="0" smtClean="0"/>
              <a:t>число</a:t>
            </a:r>
            <a:endParaRPr lang="ru-RU" sz="24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268214"/>
              </p:ext>
            </p:extLst>
          </p:nvPr>
        </p:nvGraphicFramePr>
        <p:xfrm>
          <a:off x="253073" y="3717032"/>
          <a:ext cx="8424936" cy="463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Формула" r:id="rId5" imgW="4978080" imgH="279360" progId="Equation.3">
                  <p:embed/>
                </p:oleObj>
              </mc:Choice>
              <mc:Fallback>
                <p:oleObj name="Формула" r:id="rId5" imgW="4978080" imgH="2793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73" y="3717032"/>
                        <a:ext cx="8424936" cy="4634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792482"/>
              </p:ext>
            </p:extLst>
          </p:nvPr>
        </p:nvGraphicFramePr>
        <p:xfrm>
          <a:off x="2267745" y="4577962"/>
          <a:ext cx="4896544" cy="15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Формула" r:id="rId7" imgW="2895480" imgH="914400" progId="Equation.3">
                  <p:embed/>
                </p:oleObj>
              </mc:Choice>
              <mc:Fallback>
                <p:oleObj name="Формула" r:id="rId7" imgW="289548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5" y="4577962"/>
                        <a:ext cx="4896544" cy="15604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789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Правило </a:t>
            </a:r>
            <a:r>
              <a:rPr lang="ru-RU" dirty="0" err="1"/>
              <a:t>Саррюса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572086"/>
              </p:ext>
            </p:extLst>
          </p:nvPr>
        </p:nvGraphicFramePr>
        <p:xfrm>
          <a:off x="1259632" y="1772816"/>
          <a:ext cx="1800200" cy="1892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Формула" r:id="rId3" imgW="647700" imgH="800100" progId="Equation.3">
                  <p:embed/>
                </p:oleObj>
              </mc:Choice>
              <mc:Fallback>
                <p:oleObj name="Формула" r:id="rId3" imgW="647700" imgH="8001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772816"/>
                        <a:ext cx="1800200" cy="18929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Прямая со стрелкой 11"/>
          <p:cNvCxnSpPr/>
          <p:nvPr/>
        </p:nvCxnSpPr>
        <p:spPr>
          <a:xfrm>
            <a:off x="1475656" y="2060848"/>
            <a:ext cx="1368152" cy="1296144"/>
          </a:xfrm>
          <a:prstGeom prst="straightConnector1">
            <a:avLst/>
          </a:prstGeom>
          <a:ln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1475656" y="2060848"/>
            <a:ext cx="1368152" cy="648072"/>
          </a:xfrm>
          <a:prstGeom prst="straightConnector1">
            <a:avLst/>
          </a:prstGeom>
          <a:ln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1475656" y="2708920"/>
            <a:ext cx="684076" cy="648072"/>
          </a:xfrm>
          <a:prstGeom prst="straightConnector1">
            <a:avLst/>
          </a:prstGeom>
          <a:ln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V="1">
            <a:off x="2159732" y="2132856"/>
            <a:ext cx="684076" cy="1224136"/>
          </a:xfrm>
          <a:prstGeom prst="straightConnector1">
            <a:avLst/>
          </a:prstGeom>
          <a:ln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V="1">
            <a:off x="1475656" y="2060848"/>
            <a:ext cx="684076" cy="1296144"/>
          </a:xfrm>
          <a:prstGeom prst="straightConnector1">
            <a:avLst/>
          </a:prstGeom>
          <a:ln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2159732" y="2060848"/>
            <a:ext cx="684076" cy="648072"/>
          </a:xfrm>
          <a:prstGeom prst="straightConnector1">
            <a:avLst/>
          </a:prstGeom>
          <a:ln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1475656" y="2708920"/>
            <a:ext cx="1368152" cy="648072"/>
          </a:xfrm>
          <a:prstGeom prst="straightConnector1">
            <a:avLst/>
          </a:prstGeom>
          <a:ln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82971"/>
              </p:ext>
            </p:extLst>
          </p:nvPr>
        </p:nvGraphicFramePr>
        <p:xfrm>
          <a:off x="5148064" y="1912006"/>
          <a:ext cx="1584176" cy="1665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Формула" r:id="rId5" imgW="647700" imgH="800100" progId="Equation.3">
                  <p:embed/>
                </p:oleObj>
              </mc:Choice>
              <mc:Fallback>
                <p:oleObj name="Формула" r:id="rId5" imgW="647700" imgH="800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1912006"/>
                        <a:ext cx="1584176" cy="16658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Плюс 38"/>
          <p:cNvSpPr/>
          <p:nvPr/>
        </p:nvSpPr>
        <p:spPr>
          <a:xfrm>
            <a:off x="1877126" y="1196752"/>
            <a:ext cx="565212" cy="601216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1" name="Прямая со стрелкой 40"/>
          <p:cNvCxnSpPr/>
          <p:nvPr/>
        </p:nvCxnSpPr>
        <p:spPr>
          <a:xfrm flipH="1">
            <a:off x="5292080" y="2132856"/>
            <a:ext cx="1224136" cy="1152128"/>
          </a:xfrm>
          <a:prstGeom prst="straightConnector1">
            <a:avLst/>
          </a:prstGeom>
          <a:ln>
            <a:tailEnd type="arrow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5292080" y="2132856"/>
            <a:ext cx="1224136" cy="612068"/>
          </a:xfrm>
          <a:prstGeom prst="straightConnector1">
            <a:avLst/>
          </a:prstGeom>
          <a:ln>
            <a:tailEnd type="arrow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H="1">
            <a:off x="5904148" y="2744924"/>
            <a:ext cx="612068" cy="540060"/>
          </a:xfrm>
          <a:prstGeom prst="straightConnector1">
            <a:avLst/>
          </a:prstGeom>
          <a:ln>
            <a:tailEnd type="arrow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flipH="1" flipV="1">
            <a:off x="5292080" y="2132856"/>
            <a:ext cx="612068" cy="1152128"/>
          </a:xfrm>
          <a:prstGeom prst="straightConnector1">
            <a:avLst/>
          </a:prstGeom>
          <a:ln>
            <a:tailEnd type="arrow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 flipV="1">
            <a:off x="5904148" y="2132856"/>
            <a:ext cx="612068" cy="1152128"/>
          </a:xfrm>
          <a:prstGeom prst="straightConnector1">
            <a:avLst/>
          </a:prstGeom>
          <a:ln>
            <a:tailEnd type="arrow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H="1">
            <a:off x="5292080" y="2132856"/>
            <a:ext cx="612068" cy="612068"/>
          </a:xfrm>
          <a:prstGeom prst="straightConnector1">
            <a:avLst/>
          </a:prstGeom>
          <a:ln>
            <a:tailEnd type="arrow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>
            <a:off x="5292080" y="2744924"/>
            <a:ext cx="1224136" cy="540060"/>
          </a:xfrm>
          <a:prstGeom prst="straightConnector1">
            <a:avLst/>
          </a:prstGeom>
          <a:ln>
            <a:tailEnd type="arrow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Минус 53"/>
          <p:cNvSpPr/>
          <p:nvPr/>
        </p:nvSpPr>
        <p:spPr>
          <a:xfrm>
            <a:off x="5661120" y="1268760"/>
            <a:ext cx="549061" cy="432048"/>
          </a:xfrm>
          <a:prstGeom prst="mathMinus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81" name="Picture 9" descr="http://ficlas.ru/priduf/ris/image01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652" y="4077072"/>
            <a:ext cx="3296525" cy="211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2364595" y="5723022"/>
            <a:ext cx="3296525" cy="388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4776727" y="5822032"/>
            <a:ext cx="312906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+</a:t>
            </a:r>
            <a:endParaRPr lang="ru-RU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4259164" y="5822032"/>
            <a:ext cx="312906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+</a:t>
            </a:r>
            <a:endParaRPr lang="ru-RU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3635896" y="5827572"/>
            <a:ext cx="312906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−</a:t>
            </a:r>
            <a:endParaRPr lang="ru-RU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3203848" y="5825048"/>
            <a:ext cx="312906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−</a:t>
            </a:r>
            <a:endParaRPr lang="ru-RU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2771800" y="5809192"/>
            <a:ext cx="312906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−</a:t>
            </a:r>
            <a:endParaRPr lang="ru-RU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269967" y="5825048"/>
            <a:ext cx="312906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+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 rot="2451192">
            <a:off x="1346477" y="2403189"/>
            <a:ext cx="2019142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Главная диагональ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9116898">
            <a:off x="4777540" y="2298506"/>
            <a:ext cx="2224327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Побочная диагональ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952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4" grpId="0" animBg="1"/>
      <p:bldP spid="28" grpId="0" animBg="1"/>
      <p:bldP spid="29" grpId="0" animBg="1"/>
      <p:bldP spid="34" grpId="0" animBg="1"/>
      <p:bldP spid="35" grpId="0" animBg="1"/>
      <p:bldP spid="40" grpId="0" animBg="1"/>
      <p:bldP spid="3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700" dirty="0" smtClean="0"/>
              <a:t>вычислить </a:t>
            </a:r>
            <a:r>
              <a:rPr lang="ru-RU" sz="2700" dirty="0"/>
              <a:t>по правилу </a:t>
            </a:r>
            <a:r>
              <a:rPr lang="ru-RU" sz="2700" dirty="0" err="1"/>
              <a:t>Саррюса</a:t>
            </a:r>
            <a:r>
              <a:rPr lang="ru-RU" sz="2700" dirty="0"/>
              <a:t> определитель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035818"/>
              </p:ext>
            </p:extLst>
          </p:nvPr>
        </p:nvGraphicFramePr>
        <p:xfrm>
          <a:off x="611560" y="1412776"/>
          <a:ext cx="2052637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4" name="Формула" r:id="rId3" imgW="1193760" imgH="914400" progId="Equation.3">
                  <p:embed/>
                </p:oleObj>
              </mc:Choice>
              <mc:Fallback>
                <p:oleObj name="Формула" r:id="rId3" imgW="1193760" imgH="914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412776"/>
                        <a:ext cx="2052637" cy="15859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1" name="Объект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155809"/>
              </p:ext>
            </p:extLst>
          </p:nvPr>
        </p:nvGraphicFramePr>
        <p:xfrm>
          <a:off x="619125" y="3357563"/>
          <a:ext cx="2182813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" name="Формула" r:id="rId5" imgW="1269720" imgH="914400" progId="Equation.3">
                  <p:embed/>
                </p:oleObj>
              </mc:Choice>
              <mc:Fallback>
                <p:oleObj name="Формула" r:id="rId5" imgW="1269720" imgH="914400" progId="Equation.3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3357563"/>
                        <a:ext cx="2182813" cy="158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Прямая со стрелкой 42"/>
          <p:cNvCxnSpPr/>
          <p:nvPr/>
        </p:nvCxnSpPr>
        <p:spPr>
          <a:xfrm>
            <a:off x="971600" y="3645024"/>
            <a:ext cx="1368152" cy="10801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5" name="Объект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039289"/>
              </p:ext>
            </p:extLst>
          </p:nvPr>
        </p:nvGraphicFramePr>
        <p:xfrm>
          <a:off x="2843808" y="3962524"/>
          <a:ext cx="1314722" cy="445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6" name="Формула" r:id="rId7" imgW="749160" imgH="253800" progId="Equation.3">
                  <p:embed/>
                </p:oleObj>
              </mc:Choice>
              <mc:Fallback>
                <p:oleObj name="Формула" r:id="rId7" imgW="749160" imgH="2538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3962524"/>
                        <a:ext cx="1314722" cy="445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Прямая со стрелкой 46"/>
          <p:cNvCxnSpPr/>
          <p:nvPr/>
        </p:nvCxnSpPr>
        <p:spPr>
          <a:xfrm flipV="1">
            <a:off x="971600" y="3645024"/>
            <a:ext cx="576064" cy="10801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1547664" y="3645024"/>
            <a:ext cx="648072" cy="5400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H="1">
            <a:off x="971600" y="4185084"/>
            <a:ext cx="1224136" cy="5400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501571"/>
              </p:ext>
            </p:extLst>
          </p:nvPr>
        </p:nvGraphicFramePr>
        <p:xfrm>
          <a:off x="4139952" y="3945950"/>
          <a:ext cx="1399208" cy="372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7" name="Формула" r:id="rId9" imgW="711000" imgH="190440" progId="Equation.3">
                  <p:embed/>
                </p:oleObj>
              </mc:Choice>
              <mc:Fallback>
                <p:oleObj name="Формула" r:id="rId9" imgW="711000" imgH="1904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3945950"/>
                        <a:ext cx="1399208" cy="3729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5" name="Прямая со стрелкой 54"/>
          <p:cNvCxnSpPr/>
          <p:nvPr/>
        </p:nvCxnSpPr>
        <p:spPr>
          <a:xfrm flipH="1">
            <a:off x="971600" y="3645024"/>
            <a:ext cx="1224136" cy="5400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>
            <a:off x="971600" y="4185084"/>
            <a:ext cx="612068" cy="5400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V="1">
            <a:off x="1583668" y="3645024"/>
            <a:ext cx="612068" cy="10801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2" name="Объект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300067"/>
              </p:ext>
            </p:extLst>
          </p:nvPr>
        </p:nvGraphicFramePr>
        <p:xfrm>
          <a:off x="5580112" y="3915054"/>
          <a:ext cx="1892600" cy="45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8" name="Формула" r:id="rId11" imgW="1066680" imgH="253800" progId="Equation.3">
                  <p:embed/>
                </p:oleObj>
              </mc:Choice>
              <mc:Fallback>
                <p:oleObj name="Формула" r:id="rId11" imgW="1066680" imgH="2538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3915054"/>
                        <a:ext cx="1892600" cy="450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Прямая со стрелкой 63"/>
          <p:cNvCxnSpPr/>
          <p:nvPr/>
        </p:nvCxnSpPr>
        <p:spPr>
          <a:xfrm flipH="1">
            <a:off x="971600" y="3645024"/>
            <a:ext cx="1224136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6" name="Объект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7974"/>
              </p:ext>
            </p:extLst>
          </p:nvPr>
        </p:nvGraphicFramePr>
        <p:xfrm>
          <a:off x="2843808" y="4628992"/>
          <a:ext cx="1224136" cy="362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9" name="Формула" r:id="rId13" imgW="685800" imgH="203040" progId="Equation.3">
                  <p:embed/>
                </p:oleObj>
              </mc:Choice>
              <mc:Fallback>
                <p:oleObj name="Формула" r:id="rId13" imgW="685800" imgH="2030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628992"/>
                        <a:ext cx="1224136" cy="3621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8" name="Объект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680152"/>
              </p:ext>
            </p:extLst>
          </p:nvPr>
        </p:nvGraphicFramePr>
        <p:xfrm>
          <a:off x="4139953" y="4617271"/>
          <a:ext cx="1944216" cy="423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" name="Формула" r:id="rId15" imgW="1180800" imgH="253800" progId="Equation.3">
                  <p:embed/>
                </p:oleObj>
              </mc:Choice>
              <mc:Fallback>
                <p:oleObj name="Формула" r:id="rId15" imgW="1180800" imgH="2538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3" y="4617271"/>
                        <a:ext cx="1944216" cy="4231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0" name="Прямая со стрелкой 69"/>
          <p:cNvCxnSpPr/>
          <p:nvPr/>
        </p:nvCxnSpPr>
        <p:spPr>
          <a:xfrm flipH="1" flipV="1">
            <a:off x="1043608" y="4149080"/>
            <a:ext cx="129614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/>
          <p:nvPr/>
        </p:nvCxnSpPr>
        <p:spPr>
          <a:xfrm flipV="1">
            <a:off x="1043608" y="3645024"/>
            <a:ext cx="50405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>
            <a:off x="1547664" y="3645024"/>
            <a:ext cx="79208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6" name="Объект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381251"/>
              </p:ext>
            </p:extLst>
          </p:nvPr>
        </p:nvGraphicFramePr>
        <p:xfrm>
          <a:off x="6032500" y="4652963"/>
          <a:ext cx="1328738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" name="Формула" r:id="rId17" imgW="812520" imgH="203040" progId="Equation.3">
                  <p:embed/>
                </p:oleObj>
              </mc:Choice>
              <mc:Fallback>
                <p:oleObj name="Формула" r:id="rId17" imgW="812520" imgH="20304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0" y="4652963"/>
                        <a:ext cx="1328738" cy="338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8" name="Прямая со стрелкой 77"/>
          <p:cNvCxnSpPr/>
          <p:nvPr/>
        </p:nvCxnSpPr>
        <p:spPr>
          <a:xfrm>
            <a:off x="971600" y="3645024"/>
            <a:ext cx="122413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/>
          <p:nvPr/>
        </p:nvCxnSpPr>
        <p:spPr>
          <a:xfrm flipH="1">
            <a:off x="1547664" y="4149080"/>
            <a:ext cx="64807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 flipH="1" flipV="1">
            <a:off x="971600" y="3645024"/>
            <a:ext cx="576064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5" name="Объект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901730"/>
              </p:ext>
            </p:extLst>
          </p:nvPr>
        </p:nvGraphicFramePr>
        <p:xfrm>
          <a:off x="2915816" y="5301208"/>
          <a:ext cx="4270613" cy="349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2" name="Формула" r:id="rId19" imgW="2527200" imgH="203040" progId="Equation.3">
                  <p:embed/>
                </p:oleObj>
              </mc:Choice>
              <mc:Fallback>
                <p:oleObj name="Формула" r:id="rId19" imgW="2527200" imgH="20304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5301208"/>
                        <a:ext cx="4270613" cy="3490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572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Определение 2.3</a:t>
            </a:r>
            <a:r>
              <a:rPr lang="ru-RU" i="1" dirty="0"/>
              <a:t>. 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22001" y="1844824"/>
            <a:ext cx="8352928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i="1" dirty="0"/>
              <a:t>Минором </a:t>
            </a:r>
            <a:r>
              <a:rPr lang="en-US" i="1" dirty="0" err="1"/>
              <a:t>M</a:t>
            </a:r>
            <a:r>
              <a:rPr lang="en-US" i="1" baseline="-25000" dirty="0" err="1"/>
              <a:t>ik</a:t>
            </a:r>
            <a:r>
              <a:rPr lang="ru-RU" dirty="0"/>
              <a:t> (дополнительным минором) элемента </a:t>
            </a:r>
            <a:r>
              <a:rPr lang="en-US" i="1" dirty="0" err="1"/>
              <a:t>a</a:t>
            </a:r>
            <a:r>
              <a:rPr lang="en-US" i="1" baseline="-25000" dirty="0" err="1"/>
              <a:t>ik</a:t>
            </a:r>
            <a:r>
              <a:rPr lang="ru-RU" dirty="0"/>
              <a:t> квадратной матрицы 3-го порядка </a:t>
            </a:r>
            <a:r>
              <a:rPr lang="en-US" i="1" dirty="0"/>
              <a:t>A </a:t>
            </a:r>
            <a:r>
              <a:rPr lang="ru-RU" dirty="0"/>
              <a:t>называется определитель матрицы 2-го порядка, полученной из</a:t>
            </a:r>
            <a:r>
              <a:rPr lang="ru-RU" i="1" dirty="0"/>
              <a:t> </a:t>
            </a:r>
            <a:r>
              <a:rPr lang="ru-RU" dirty="0"/>
              <a:t>матрицы</a:t>
            </a:r>
            <a:r>
              <a:rPr lang="ru-RU" i="1" dirty="0"/>
              <a:t> </a:t>
            </a:r>
            <a:r>
              <a:rPr lang="en-US" i="1" dirty="0"/>
              <a:t>A</a:t>
            </a:r>
            <a:r>
              <a:rPr lang="ru-RU" dirty="0"/>
              <a:t> путем вычёркивания её</a:t>
            </a:r>
            <a:r>
              <a:rPr lang="ru-RU" i="1" dirty="0"/>
              <a:t> </a:t>
            </a:r>
            <a:r>
              <a:rPr lang="en-US" i="1" dirty="0" err="1"/>
              <a:t>i</a:t>
            </a:r>
            <a:r>
              <a:rPr lang="ru-RU" i="1" dirty="0"/>
              <a:t>-</a:t>
            </a:r>
            <a:r>
              <a:rPr lang="ru-RU" dirty="0"/>
              <a:t>той строки и</a:t>
            </a:r>
            <a:r>
              <a:rPr lang="ru-RU" i="1" dirty="0"/>
              <a:t> </a:t>
            </a:r>
            <a:r>
              <a:rPr lang="en-US" i="1" dirty="0"/>
              <a:t>k</a:t>
            </a:r>
            <a:r>
              <a:rPr lang="ru-RU" i="1" dirty="0"/>
              <a:t>-</a:t>
            </a:r>
            <a:r>
              <a:rPr lang="ru-RU" dirty="0"/>
              <a:t>го столбца, на</a:t>
            </a:r>
            <a:r>
              <a:rPr lang="ru-RU" i="1" dirty="0"/>
              <a:t> </a:t>
            </a:r>
            <a:r>
              <a:rPr lang="ru-RU" dirty="0"/>
              <a:t>пересечении которых находится </a:t>
            </a:r>
            <a:r>
              <a:rPr lang="en-US" i="1" dirty="0" err="1"/>
              <a:t>a</a:t>
            </a:r>
            <a:r>
              <a:rPr lang="en-US" i="1" baseline="-25000" dirty="0" err="1"/>
              <a:t>ik</a:t>
            </a:r>
            <a:r>
              <a:rPr lang="ru-RU" dirty="0"/>
              <a:t>.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380570"/>
              </p:ext>
            </p:extLst>
          </p:nvPr>
        </p:nvGraphicFramePr>
        <p:xfrm>
          <a:off x="528638" y="3422650"/>
          <a:ext cx="2947534" cy="1662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" name="Формула" r:id="rId3" imgW="1663560" imgH="914400" progId="Equation.3">
                  <p:embed/>
                </p:oleObj>
              </mc:Choice>
              <mc:Fallback>
                <p:oleObj name="Формула" r:id="rId3" imgW="166356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3422650"/>
                        <a:ext cx="2947534" cy="16625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981462"/>
              </p:ext>
            </p:extLst>
          </p:nvPr>
        </p:nvGraphicFramePr>
        <p:xfrm>
          <a:off x="4960938" y="3978275"/>
          <a:ext cx="8128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" name="Формула" r:id="rId5" imgW="520560" imgH="266400" progId="Equation.3">
                  <p:embed/>
                </p:oleObj>
              </mc:Choice>
              <mc:Fallback>
                <p:oleObj name="Формула" r:id="rId5" imgW="52056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0938" y="3978275"/>
                        <a:ext cx="812800" cy="409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Прямая со стрелкой 16"/>
          <p:cNvCxnSpPr/>
          <p:nvPr/>
        </p:nvCxnSpPr>
        <p:spPr>
          <a:xfrm>
            <a:off x="1331640" y="3717032"/>
            <a:ext cx="1944216" cy="0"/>
          </a:xfrm>
          <a:prstGeom prst="straightConnector1">
            <a:avLst/>
          </a:prstGeom>
          <a:ln>
            <a:tailEnd type="arrow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1475656" y="3717032"/>
            <a:ext cx="0" cy="1296144"/>
          </a:xfrm>
          <a:prstGeom prst="straightConnector1">
            <a:avLst/>
          </a:prstGeom>
          <a:ln>
            <a:tailEnd type="arrow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219351"/>
              </p:ext>
            </p:extLst>
          </p:nvPr>
        </p:nvGraphicFramePr>
        <p:xfrm>
          <a:off x="5724128" y="3645024"/>
          <a:ext cx="1604557" cy="1036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" name="Формула" r:id="rId7" imgW="927000" imgH="609480" progId="Equation.3">
                  <p:embed/>
                </p:oleObj>
              </mc:Choice>
              <mc:Fallback>
                <p:oleObj name="Формула" r:id="rId7" imgW="927000" imgH="609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3645024"/>
                        <a:ext cx="1604557" cy="10368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446979"/>
              </p:ext>
            </p:extLst>
          </p:nvPr>
        </p:nvGraphicFramePr>
        <p:xfrm>
          <a:off x="683568" y="5517232"/>
          <a:ext cx="1054732" cy="473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" name="Формула" r:id="rId9" imgW="583920" imgH="266400" progId="Equation.3">
                  <p:embed/>
                </p:oleObj>
              </mc:Choice>
              <mc:Fallback>
                <p:oleObj name="Формула" r:id="rId9" imgW="583920" imgH="266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517232"/>
                        <a:ext cx="1054732" cy="4730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Прямая со стрелкой 24"/>
          <p:cNvCxnSpPr/>
          <p:nvPr/>
        </p:nvCxnSpPr>
        <p:spPr>
          <a:xfrm>
            <a:off x="1475656" y="4365104"/>
            <a:ext cx="1728192" cy="0"/>
          </a:xfrm>
          <a:prstGeom prst="straightConnector1">
            <a:avLst/>
          </a:prstGeom>
          <a:ln>
            <a:tailEnd type="arrow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1475656" y="3717032"/>
            <a:ext cx="0" cy="1296144"/>
          </a:xfrm>
          <a:prstGeom prst="straightConnector1">
            <a:avLst/>
          </a:prstGeom>
          <a:ln>
            <a:tailEnd type="arrow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515255"/>
              </p:ext>
            </p:extLst>
          </p:nvPr>
        </p:nvGraphicFramePr>
        <p:xfrm>
          <a:off x="1762669" y="5229200"/>
          <a:ext cx="1731146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" name="Формула" r:id="rId11" imgW="901440" imgH="609480" progId="Equation.3">
                  <p:embed/>
                </p:oleObj>
              </mc:Choice>
              <mc:Fallback>
                <p:oleObj name="Формула" r:id="rId11" imgW="901440" imgH="609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669" y="5229200"/>
                        <a:ext cx="1731146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710848"/>
              </p:ext>
            </p:extLst>
          </p:nvPr>
        </p:nvGraphicFramePr>
        <p:xfrm>
          <a:off x="4572000" y="5445224"/>
          <a:ext cx="977134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" name="Формула" r:id="rId13" imgW="533160" imgH="279360" progId="Equation.3">
                  <p:embed/>
                </p:oleObj>
              </mc:Choice>
              <mc:Fallback>
                <p:oleObj name="Формула" r:id="rId13" imgW="533160" imgH="2793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445224"/>
                        <a:ext cx="977134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Прямая со стрелкой 34"/>
          <p:cNvCxnSpPr/>
          <p:nvPr/>
        </p:nvCxnSpPr>
        <p:spPr>
          <a:xfrm>
            <a:off x="1475656" y="4869160"/>
            <a:ext cx="1728192" cy="0"/>
          </a:xfrm>
          <a:prstGeom prst="straightConnector1">
            <a:avLst/>
          </a:prstGeom>
          <a:ln>
            <a:tailEnd type="arrow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2195736" y="3717032"/>
            <a:ext cx="0" cy="1296144"/>
          </a:xfrm>
          <a:prstGeom prst="straightConnector1">
            <a:avLst/>
          </a:prstGeom>
          <a:ln>
            <a:tailEnd type="arrow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742075"/>
              </p:ext>
            </p:extLst>
          </p:nvPr>
        </p:nvGraphicFramePr>
        <p:xfrm>
          <a:off x="5724128" y="5157192"/>
          <a:ext cx="1578426" cy="1049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" name="Формула" r:id="rId15" imgW="901440" imgH="609480" progId="Equation.3">
                  <p:embed/>
                </p:oleObj>
              </mc:Choice>
              <mc:Fallback>
                <p:oleObj name="Формула" r:id="rId15" imgW="901440" imgH="6094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5157192"/>
                        <a:ext cx="1578426" cy="10495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184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Определение 2.4.</a:t>
            </a:r>
            <a:r>
              <a:rPr lang="ru-RU" i="1" dirty="0"/>
              <a:t>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340768"/>
            <a:ext cx="7992888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i="1" dirty="0"/>
              <a:t>Алгебраическим дополнением</a:t>
            </a:r>
            <a:r>
              <a:rPr lang="ru-RU" sz="2400" dirty="0"/>
              <a:t> элемента</a:t>
            </a:r>
            <a:r>
              <a:rPr lang="ru-RU" sz="2400" i="1" dirty="0"/>
              <a:t> 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ik</a:t>
            </a:r>
            <a:r>
              <a:rPr lang="en-US" sz="2400" dirty="0"/>
              <a:t> </a:t>
            </a:r>
            <a:r>
              <a:rPr lang="ru-RU" sz="2400" dirty="0"/>
              <a:t>матрицы </a:t>
            </a:r>
            <a:r>
              <a:rPr lang="ru-RU" sz="2400" i="1" dirty="0"/>
              <a:t> А </a:t>
            </a:r>
            <a:r>
              <a:rPr lang="ru-RU" sz="2400" dirty="0"/>
              <a:t>называется </a:t>
            </a:r>
            <a:r>
              <a:rPr lang="ru-RU" sz="2400" dirty="0" smtClean="0"/>
              <a:t>число</a:t>
            </a:r>
            <a:r>
              <a:rPr lang="en-US" sz="2400" dirty="0" smtClean="0"/>
              <a:t> </a:t>
            </a:r>
            <a:r>
              <a:rPr lang="en-US" sz="2400" i="1" dirty="0" err="1" smtClean="0"/>
              <a:t>A</a:t>
            </a:r>
            <a:r>
              <a:rPr lang="en-US" sz="2400" i="1" baseline="-25000" dirty="0" err="1" smtClean="0"/>
              <a:t>ik</a:t>
            </a:r>
            <a:r>
              <a:rPr lang="en-US" sz="2400" i="1" dirty="0"/>
              <a:t>=</a:t>
            </a:r>
            <a:r>
              <a:rPr lang="en-US" sz="2400" dirty="0"/>
              <a:t>(–1)</a:t>
            </a:r>
            <a:r>
              <a:rPr lang="en-US" sz="2400" i="1" baseline="30000" dirty="0" err="1"/>
              <a:t>i</a:t>
            </a:r>
            <a:r>
              <a:rPr lang="en-US" sz="2400" baseline="30000" dirty="0" err="1"/>
              <a:t>+</a:t>
            </a:r>
            <a:r>
              <a:rPr lang="en-US" sz="2400" i="1" baseline="30000" dirty="0" err="1"/>
              <a:t>k</a:t>
            </a:r>
            <a:r>
              <a:rPr lang="en-US" sz="2400" i="1" dirty="0" err="1"/>
              <a:t>M</a:t>
            </a:r>
            <a:r>
              <a:rPr lang="en-US" sz="2400" i="1" baseline="-25000" dirty="0" err="1"/>
              <a:t>ik</a:t>
            </a:r>
            <a:endParaRPr lang="ru-RU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284808"/>
              </p:ext>
            </p:extLst>
          </p:nvPr>
        </p:nvGraphicFramePr>
        <p:xfrm>
          <a:off x="755576" y="2420888"/>
          <a:ext cx="7199312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4" name="Формула" r:id="rId3" imgW="4089240" imgH="634680" progId="Equation.3">
                  <p:embed/>
                </p:oleObj>
              </mc:Choice>
              <mc:Fallback>
                <p:oleObj name="Формула" r:id="rId3" imgW="4089240" imgH="6346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420888"/>
                        <a:ext cx="7199312" cy="1123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719097" y="3645024"/>
            <a:ext cx="1340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Пример</a:t>
            </a:r>
            <a:r>
              <a:rPr lang="en-US" sz="2400" b="1" dirty="0" smtClean="0"/>
              <a:t>:</a:t>
            </a:r>
            <a:endParaRPr lang="ru-RU" sz="24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370430"/>
              </p:ext>
            </p:extLst>
          </p:nvPr>
        </p:nvGraphicFramePr>
        <p:xfrm>
          <a:off x="611559" y="4322713"/>
          <a:ext cx="2387799" cy="1482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5" name="Формула" r:id="rId5" imgW="1485720" imgH="914400" progId="Equation.3">
                  <p:embed/>
                </p:oleObj>
              </mc:Choice>
              <mc:Fallback>
                <p:oleObj name="Формула" r:id="rId5" imgW="148572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59" y="4322713"/>
                        <a:ext cx="2387799" cy="14825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483040"/>
              </p:ext>
            </p:extLst>
          </p:nvPr>
        </p:nvGraphicFramePr>
        <p:xfrm>
          <a:off x="2267744" y="5805264"/>
          <a:ext cx="1174327" cy="555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" name="Формула" r:id="rId7" imgW="583920" imgH="279360" progId="Equation.3">
                  <p:embed/>
                </p:oleObj>
              </mc:Choice>
              <mc:Fallback>
                <p:oleObj name="Формула" r:id="rId7" imgW="583920" imgH="279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5805264"/>
                        <a:ext cx="1174327" cy="5552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602035"/>
              </p:ext>
            </p:extLst>
          </p:nvPr>
        </p:nvGraphicFramePr>
        <p:xfrm>
          <a:off x="467544" y="5805264"/>
          <a:ext cx="1200413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7" name="Формула" r:id="rId9" imgW="660240" imgH="279360" progId="Equation.3">
                  <p:embed/>
                </p:oleObj>
              </mc:Choice>
              <mc:Fallback>
                <p:oleObj name="Формула" r:id="rId9" imgW="660240" imgH="2793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805264"/>
                        <a:ext cx="1200413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088920"/>
              </p:ext>
            </p:extLst>
          </p:nvPr>
        </p:nvGraphicFramePr>
        <p:xfrm>
          <a:off x="3995936" y="3717032"/>
          <a:ext cx="4024759" cy="1117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8" name="Формула" r:id="rId11" imgW="2120760" imgH="583920" progId="Equation.3">
                  <p:embed/>
                </p:oleObj>
              </mc:Choice>
              <mc:Fallback>
                <p:oleObj name="Формула" r:id="rId11" imgW="2120760" imgH="5839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3717032"/>
                        <a:ext cx="4024759" cy="11173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Прямая со стрелкой 16"/>
          <p:cNvCxnSpPr/>
          <p:nvPr/>
        </p:nvCxnSpPr>
        <p:spPr>
          <a:xfrm>
            <a:off x="1281776" y="5085184"/>
            <a:ext cx="1562032" cy="0"/>
          </a:xfrm>
          <a:prstGeom prst="straightConnector1">
            <a:avLst/>
          </a:prstGeom>
          <a:ln>
            <a:tailEnd type="arrow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699792" y="4437112"/>
            <a:ext cx="0" cy="1296144"/>
          </a:xfrm>
          <a:prstGeom prst="straightConnector1">
            <a:avLst/>
          </a:prstGeom>
          <a:ln>
            <a:tailEnd type="arrow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1331640" y="5517232"/>
            <a:ext cx="1512168" cy="0"/>
          </a:xfrm>
          <a:prstGeom prst="straightConnector1">
            <a:avLst/>
          </a:prstGeom>
          <a:ln>
            <a:tailEnd type="arrow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2062792" y="4437112"/>
            <a:ext cx="0" cy="1296144"/>
          </a:xfrm>
          <a:prstGeom prst="straightConnector1">
            <a:avLst/>
          </a:prstGeom>
          <a:ln>
            <a:tailEnd type="arrow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154857"/>
              </p:ext>
            </p:extLst>
          </p:nvPr>
        </p:nvGraphicFramePr>
        <p:xfrm>
          <a:off x="3995936" y="5060709"/>
          <a:ext cx="4003675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9" name="Формула" r:id="rId13" imgW="2323800" imgH="939600" progId="Equation.3">
                  <p:embed/>
                </p:oleObj>
              </mc:Choice>
              <mc:Fallback>
                <p:oleObj name="Формула" r:id="rId13" imgW="2323800" imgH="939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5060709"/>
                        <a:ext cx="4003675" cy="1625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144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b="1" dirty="0"/>
              <a:t>Свойства определителей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b="1" dirty="0" smtClean="0"/>
              <a:t>3-го </a:t>
            </a:r>
            <a:r>
              <a:rPr lang="ru-RU" b="1" dirty="0"/>
              <a:t>порядка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772816"/>
            <a:ext cx="8064896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i="1" dirty="0"/>
              <a:t>Свойство 1.</a:t>
            </a:r>
            <a:r>
              <a:rPr lang="ru-RU" sz="2400" b="1" i="1" dirty="0"/>
              <a:t> </a:t>
            </a:r>
            <a:r>
              <a:rPr lang="ru-RU" sz="2400" dirty="0"/>
              <a:t>Если определитель содержит две одинаковых строки или два одинаковых столбца, то он равен нулю.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3140968"/>
            <a:ext cx="8064896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i="1" dirty="0"/>
              <a:t>Свойство 2.</a:t>
            </a:r>
            <a:r>
              <a:rPr lang="ru-RU" sz="2400" b="1" i="1" dirty="0"/>
              <a:t> </a:t>
            </a:r>
            <a:r>
              <a:rPr lang="ru-RU" sz="2400" dirty="0"/>
              <a:t>Определитель, в котором все элементы одной из строк (одного из столбцов) являются суммой двух слагаемых, равен сумме двух определителей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786556"/>
              </p:ext>
            </p:extLst>
          </p:nvPr>
        </p:nvGraphicFramePr>
        <p:xfrm>
          <a:off x="539552" y="4653136"/>
          <a:ext cx="7608680" cy="1285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Формула" r:id="rId3" imgW="5410080" imgH="914400" progId="Equation.3">
                  <p:embed/>
                </p:oleObj>
              </mc:Choice>
              <mc:Fallback>
                <p:oleObj name="Формула" r:id="rId3" imgW="5410080" imgH="914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653136"/>
                        <a:ext cx="7608680" cy="12859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813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70903" y="404664"/>
            <a:ext cx="8136904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Свойство 3.</a:t>
            </a:r>
            <a:r>
              <a:rPr lang="ru-RU" sz="2400" i="1" dirty="0"/>
              <a:t> Общий множитель элементов какой-либо строки определителя можно выносить за знак определителя.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70903" y="1700808"/>
            <a:ext cx="8136904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Свойство 4.</a:t>
            </a:r>
            <a:r>
              <a:rPr lang="ru-RU" sz="2400" i="1" dirty="0"/>
              <a:t> При транспонировании квадратной матрицы 3-го порядка её определитель остается неизменным.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3548" y="4261738"/>
            <a:ext cx="8104259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Свойство 5.</a:t>
            </a:r>
            <a:r>
              <a:rPr lang="ru-RU" sz="2400" i="1" dirty="0"/>
              <a:t> Определитель единичной матрицы </a:t>
            </a:r>
            <a:r>
              <a:rPr lang="ru-RU" sz="2400" dirty="0"/>
              <a:t>3</a:t>
            </a:r>
            <a:r>
              <a:rPr lang="ru-RU" sz="2400" i="1" dirty="0"/>
              <a:t>-го порядка равен </a:t>
            </a:r>
            <a:r>
              <a:rPr lang="ru-RU" sz="2400" dirty="0"/>
              <a:t>1</a:t>
            </a:r>
            <a:r>
              <a:rPr lang="ru-RU" sz="2400" i="1" dirty="0"/>
              <a:t>.</a:t>
            </a:r>
            <a:endParaRPr lang="ru-RU" sz="24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005808"/>
              </p:ext>
            </p:extLst>
          </p:nvPr>
        </p:nvGraphicFramePr>
        <p:xfrm>
          <a:off x="5580112" y="5108682"/>
          <a:ext cx="1892746" cy="1520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Формула" r:id="rId3" imgW="1155600" imgH="914400" progId="Equation.3">
                  <p:embed/>
                </p:oleObj>
              </mc:Choice>
              <mc:Fallback>
                <p:oleObj name="Формула" r:id="rId3" imgW="1155600" imgH="914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5108682"/>
                        <a:ext cx="1892746" cy="15209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007915"/>
              </p:ext>
            </p:extLst>
          </p:nvPr>
        </p:nvGraphicFramePr>
        <p:xfrm>
          <a:off x="1835696" y="2636912"/>
          <a:ext cx="4266412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Формула" r:id="rId5" imgW="2755800" imgH="914400" progId="Equation.3">
                  <p:embed/>
                </p:oleObj>
              </mc:Choice>
              <mc:Fallback>
                <p:oleObj name="Формула" r:id="rId5" imgW="27558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636912"/>
                        <a:ext cx="4266412" cy="1440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350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360114"/>
            <a:ext cx="8064896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Свойство 6.</a:t>
            </a:r>
            <a:r>
              <a:rPr lang="ru-RU" sz="2400" i="1" dirty="0"/>
              <a:t> При перестановке местами двух любых строк или двух любых столбцов определителя его величина меняет знак.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67296" y="2204864"/>
            <a:ext cx="8049120" cy="15696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Свойство 7.</a:t>
            </a:r>
            <a:r>
              <a:rPr lang="ru-RU" sz="2400" i="1" dirty="0"/>
              <a:t> Определитель не </a:t>
            </a:r>
            <a:r>
              <a:rPr lang="ru-RU" sz="2400" i="1" dirty="0" smtClean="0"/>
              <a:t>изменится, если к элементам какой-либо строки</a:t>
            </a:r>
            <a:r>
              <a:rPr lang="en-US" sz="2400" i="1" dirty="0" smtClean="0"/>
              <a:t> </a:t>
            </a:r>
            <a:r>
              <a:rPr lang="ru-RU" sz="2400" i="1" dirty="0" smtClean="0"/>
              <a:t>(столбца) прибавить соответствующие элементы параллельной строки (столбца), умноженные на одно и то же число </a:t>
            </a:r>
            <a:r>
              <a:rPr lang="en-US" sz="2400" i="1" dirty="0" smtClean="0"/>
              <a:t>k.</a:t>
            </a:r>
            <a:endParaRPr lang="ru-RU" sz="24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801676"/>
              </p:ext>
            </p:extLst>
          </p:nvPr>
        </p:nvGraphicFramePr>
        <p:xfrm>
          <a:off x="1259632" y="4221088"/>
          <a:ext cx="6287199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Формула" r:id="rId3" imgW="4381200" imgH="914400" progId="Equation.3">
                  <p:embed/>
                </p:oleObj>
              </mc:Choice>
              <mc:Fallback>
                <p:oleObj name="Формула" r:id="rId3" imgW="4381200" imgH="914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221088"/>
                        <a:ext cx="6287199" cy="1296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98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339</Words>
  <Application>Microsoft Office PowerPoint</Application>
  <PresentationFormat>Экран (4:3)</PresentationFormat>
  <Paragraphs>42</Paragraphs>
  <Slides>14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6" baseType="lpstr">
      <vt:lpstr>Тема Office</vt:lpstr>
      <vt:lpstr>Формула</vt:lpstr>
      <vt:lpstr>Определители третьего и высшего порядка</vt:lpstr>
      <vt:lpstr>Определение 2.2</vt:lpstr>
      <vt:lpstr>Правило Саррюса</vt:lpstr>
      <vt:lpstr>Пример:  вычислить по правилу Саррюса определитель </vt:lpstr>
      <vt:lpstr>Определение 2.3. </vt:lpstr>
      <vt:lpstr>Определение 2.4. </vt:lpstr>
      <vt:lpstr>Свойства определителей  3-го порядка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Понятие определителя п-го порядка </vt:lpstr>
      <vt:lpstr>Примеры вычисления определителей п-го порядка.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Определители третьего порядка</dc:title>
  <dc:creator>Marina</dc:creator>
  <cp:lastModifiedBy>Marina</cp:lastModifiedBy>
  <cp:revision>31</cp:revision>
  <dcterms:created xsi:type="dcterms:W3CDTF">2012-03-25T13:19:57Z</dcterms:created>
  <dcterms:modified xsi:type="dcterms:W3CDTF">2017-06-19T18:43:45Z</dcterms:modified>
</cp:coreProperties>
</file>