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0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6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2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18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1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5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9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37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9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6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75B0-ED5F-4F0C-BC57-3BE2C0E4F9C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F309-43F0-450E-A8CF-E69B1CFC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4900" b="1" dirty="0" smtClean="0"/>
              <a:t>Линейные </a:t>
            </a:r>
            <a:r>
              <a:rPr lang="ru-RU" sz="4900" b="1" dirty="0"/>
              <a:t>операции с матрицами и их свойства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b="1" dirty="0"/>
              <a:t> 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b="1" dirty="0" smtClean="0"/>
              <a:t>Определение матрицы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b="1" dirty="0" smtClean="0"/>
              <a:t>Сложение матриц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b="1" dirty="0" smtClean="0"/>
              <a:t>Умножение матрицы на число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b="1" dirty="0" smtClean="0"/>
              <a:t>Свойства линейных операций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026" name="Picture 2" descr="http://rechneronline.de/linear-algebra/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23526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4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624991"/>
              </p:ext>
            </p:extLst>
          </p:nvPr>
        </p:nvGraphicFramePr>
        <p:xfrm>
          <a:off x="611560" y="476672"/>
          <a:ext cx="3749850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Формула" r:id="rId3" imgW="2120760" imgH="1218960" progId="Equation.3">
                  <p:embed/>
                </p:oleObj>
              </mc:Choice>
              <mc:Fallback>
                <p:oleObj name="Формула" r:id="rId3" imgW="212076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6672"/>
                        <a:ext cx="3749850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98732"/>
              </p:ext>
            </p:extLst>
          </p:nvPr>
        </p:nvGraphicFramePr>
        <p:xfrm>
          <a:off x="4727575" y="476250"/>
          <a:ext cx="3500438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Формула" r:id="rId5" imgW="1981080" imgH="1218960" progId="Equation.3">
                  <p:embed/>
                </p:oleObj>
              </mc:Choice>
              <mc:Fallback>
                <p:oleObj name="Формула" r:id="rId5" imgW="1981080" imgH="1218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476250"/>
                        <a:ext cx="3500438" cy="216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7544" y="2828836"/>
            <a:ext cx="79208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Определение 1.1. </a:t>
            </a:r>
            <a:r>
              <a:rPr lang="ru-RU" sz="2400" dirty="0"/>
              <a:t>Две матрицы </a:t>
            </a:r>
            <a:r>
              <a:rPr lang="ru-RU" sz="2400" i="1" dirty="0"/>
              <a:t>А</a:t>
            </a:r>
            <a:r>
              <a:rPr lang="ru-RU" sz="2400" dirty="0"/>
              <a:t> и </a:t>
            </a:r>
            <a:r>
              <a:rPr lang="ru-RU" sz="2400" i="1" dirty="0"/>
              <a:t>В</a:t>
            </a:r>
            <a:r>
              <a:rPr lang="ru-RU" sz="2400" dirty="0"/>
              <a:t> называются </a:t>
            </a:r>
            <a:r>
              <a:rPr lang="ru-RU" sz="2400" i="1" dirty="0"/>
              <a:t>равными</a:t>
            </a:r>
            <a:r>
              <a:rPr lang="ru-RU" sz="2400" dirty="0"/>
              <a:t>, если они имеют одинаковый размер и их соответствующие элементы равны, то есть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48687"/>
              </p:ext>
            </p:extLst>
          </p:nvPr>
        </p:nvGraphicFramePr>
        <p:xfrm>
          <a:off x="1547664" y="4437112"/>
          <a:ext cx="642955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Формула" r:id="rId7" imgW="3594100" imgH="723900" progId="Equation.3">
                  <p:embed/>
                </p:oleObj>
              </mc:Choice>
              <mc:Fallback>
                <p:oleObj name="Формула" r:id="rId7" imgW="35941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37112"/>
                        <a:ext cx="6429557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62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76672"/>
            <a:ext cx="784887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При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т=п</a:t>
            </a:r>
            <a:r>
              <a:rPr lang="ru-RU" sz="2400" dirty="0"/>
              <a:t> </a:t>
            </a:r>
            <a:r>
              <a:rPr lang="ru-RU" sz="2400" dirty="0" smtClean="0"/>
              <a:t> матрица называется </a:t>
            </a:r>
            <a:r>
              <a:rPr lang="ru-RU" sz="2400" i="1" dirty="0"/>
              <a:t>квадратной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22386"/>
              </p:ext>
            </p:extLst>
          </p:nvPr>
        </p:nvGraphicFramePr>
        <p:xfrm>
          <a:off x="539552" y="1196752"/>
          <a:ext cx="1555643" cy="94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Формула" r:id="rId3" imgW="952200" imgH="583920" progId="Equation.3">
                  <p:embed/>
                </p:oleObj>
              </mc:Choice>
              <mc:Fallback>
                <p:oleObj name="Формула" r:id="rId3" imgW="95220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1555643" cy="943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2348880"/>
            <a:ext cx="784887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Квадратная матрица называется </a:t>
            </a:r>
            <a:r>
              <a:rPr lang="ru-RU" sz="2400" i="1" dirty="0"/>
              <a:t>диагональной</a:t>
            </a:r>
            <a:r>
              <a:rPr lang="ru-RU" sz="2400" dirty="0"/>
              <a:t>, если все её элементы равны нулю, кроме находящихся на главной диагонали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843133"/>
              </p:ext>
            </p:extLst>
          </p:nvPr>
        </p:nvGraphicFramePr>
        <p:xfrm>
          <a:off x="483854" y="3645024"/>
          <a:ext cx="1777163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Формула" r:id="rId5" imgW="1269720" imgH="914400" progId="Equation.3">
                  <p:embed/>
                </p:oleObj>
              </mc:Choice>
              <mc:Fallback>
                <p:oleObj name="Формула" r:id="rId5" imgW="126972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54" y="3645024"/>
                        <a:ext cx="1777163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67544" y="5085183"/>
            <a:ext cx="784887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i="1" dirty="0"/>
              <a:t>Единичные</a:t>
            </a:r>
            <a:r>
              <a:rPr lang="ru-RU" sz="2400" dirty="0"/>
              <a:t> матрицы – частный случай диагональных матриц, в них все элементы, находящиеся на главной диагонали, равны 1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29581"/>
              </p:ext>
            </p:extLst>
          </p:nvPr>
        </p:nvGraphicFramePr>
        <p:xfrm>
          <a:off x="3932238" y="3716338"/>
          <a:ext cx="17589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Формула" r:id="rId7" imgW="1257120" imgH="914400" progId="Equation.3">
                  <p:embed/>
                </p:oleObj>
              </mc:Choice>
              <mc:Fallback>
                <p:oleObj name="Формула" r:id="rId7" imgW="1257120" imgH="9144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3716338"/>
                        <a:ext cx="175895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1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620688"/>
            <a:ext cx="87129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sz="2400" b="1" dirty="0">
                <a:solidFill>
                  <a:prstClr val="black"/>
                </a:solidFill>
                <a:ea typeface="+mj-ea"/>
                <a:cs typeface="+mj-cs"/>
              </a:rPr>
              <a:t>Определение 1.2. </a:t>
            </a:r>
            <a:r>
              <a:rPr lang="ru-RU" sz="2400" i="1" dirty="0">
                <a:solidFill>
                  <a:prstClr val="black"/>
                </a:solidFill>
                <a:ea typeface="+mj-ea"/>
                <a:cs typeface="+mj-cs"/>
              </a:rPr>
              <a:t>Суммой</a:t>
            </a:r>
            <a:r>
              <a:rPr lang="ru-RU" sz="2400" dirty="0">
                <a:solidFill>
                  <a:prstClr val="black"/>
                </a:solidFill>
                <a:ea typeface="+mj-ea"/>
                <a:cs typeface="+mj-cs"/>
              </a:rPr>
              <a:t> двух матриц </a:t>
            </a:r>
            <a:r>
              <a:rPr lang="ru-RU" sz="2400" i="1" dirty="0">
                <a:solidFill>
                  <a:prstClr val="black"/>
                </a:solidFill>
                <a:ea typeface="+mj-ea"/>
                <a:cs typeface="+mj-cs"/>
              </a:rPr>
              <a:t>А</a:t>
            </a:r>
            <a:r>
              <a:rPr lang="ru-RU" sz="2400" dirty="0">
                <a:solidFill>
                  <a:prstClr val="black"/>
                </a:solidFill>
                <a:ea typeface="+mj-ea"/>
                <a:cs typeface="+mj-cs"/>
              </a:rPr>
              <a:t> и </a:t>
            </a:r>
            <a:r>
              <a:rPr lang="ru-RU" sz="2400" i="1" dirty="0">
                <a:solidFill>
                  <a:prstClr val="black"/>
                </a:solidFill>
                <a:ea typeface="+mj-ea"/>
                <a:cs typeface="+mj-cs"/>
              </a:rPr>
              <a:t>В</a:t>
            </a:r>
            <a:r>
              <a:rPr lang="ru-RU" sz="2400" dirty="0">
                <a:solidFill>
                  <a:prstClr val="black"/>
                </a:solidFill>
                <a:ea typeface="+mj-ea"/>
                <a:cs typeface="+mj-cs"/>
              </a:rPr>
              <a:t> одинакового </a:t>
            </a:r>
            <a:r>
              <a:rPr lang="ru-RU" sz="2400" dirty="0" smtClean="0">
                <a:solidFill>
                  <a:prstClr val="black"/>
                </a:solidFill>
                <a:ea typeface="+mj-ea"/>
                <a:cs typeface="+mj-cs"/>
              </a:rPr>
              <a:t>размера называется </a:t>
            </a:r>
            <a:r>
              <a:rPr lang="ru-RU" sz="2400" dirty="0">
                <a:solidFill>
                  <a:prstClr val="black"/>
                </a:solidFill>
                <a:ea typeface="+mj-ea"/>
                <a:cs typeface="+mj-cs"/>
              </a:rPr>
              <a:t>матрица </a:t>
            </a:r>
            <a:r>
              <a:rPr lang="ru-RU" sz="2400" i="1" dirty="0">
                <a:solidFill>
                  <a:prstClr val="black"/>
                </a:solidFill>
                <a:ea typeface="+mj-ea"/>
                <a:cs typeface="+mj-cs"/>
              </a:rPr>
              <a:t>С</a:t>
            </a:r>
            <a:r>
              <a:rPr lang="ru-RU" sz="2400" dirty="0">
                <a:solidFill>
                  <a:prstClr val="black"/>
                </a:solidFill>
                <a:ea typeface="+mj-ea"/>
                <a:cs typeface="+mj-cs"/>
              </a:rPr>
              <a:t> того же размера, элементы которой </a:t>
            </a:r>
            <a:r>
              <a:rPr lang="ru-RU" sz="2400" dirty="0" smtClean="0">
                <a:solidFill>
                  <a:prstClr val="black"/>
                </a:solidFill>
                <a:ea typeface="+mj-ea"/>
                <a:cs typeface="+mj-cs"/>
              </a:rPr>
              <a:t>есть </a:t>
            </a:r>
            <a:r>
              <a:rPr lang="ru-RU" sz="2400" dirty="0">
                <a:solidFill>
                  <a:prstClr val="black"/>
                </a:solidFill>
                <a:ea typeface="+mj-ea"/>
                <a:cs typeface="+mj-cs"/>
              </a:rPr>
              <a:t>суммы соответствующих элементов матриц слагаемых, т. е.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646043"/>
              </p:ext>
            </p:extLst>
          </p:nvPr>
        </p:nvGraphicFramePr>
        <p:xfrm>
          <a:off x="1840797" y="2348880"/>
          <a:ext cx="5390398" cy="51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Формула" r:id="rId3" imgW="3073320" imgH="291960" progId="Equation.3">
                  <p:embed/>
                </p:oleObj>
              </mc:Choice>
              <mc:Fallback>
                <p:oleObj name="Формула" r:id="rId3" imgW="307332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797" y="2348880"/>
                        <a:ext cx="5390398" cy="515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94193"/>
              </p:ext>
            </p:extLst>
          </p:nvPr>
        </p:nvGraphicFramePr>
        <p:xfrm>
          <a:off x="1763688" y="3140968"/>
          <a:ext cx="5564576" cy="150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Формула" r:id="rId5" imgW="3390840" imgH="914400" progId="Equation.3">
                  <p:embed/>
                </p:oleObj>
              </mc:Choice>
              <mc:Fallback>
                <p:oleObj name="Формула" r:id="rId5" imgW="33908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40968"/>
                        <a:ext cx="5564576" cy="1500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01943"/>
              </p:ext>
            </p:extLst>
          </p:nvPr>
        </p:nvGraphicFramePr>
        <p:xfrm>
          <a:off x="1331640" y="4869160"/>
          <a:ext cx="580866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Формула" r:id="rId7" imgW="3187440" imgH="914400" progId="Equation.3">
                  <p:embed/>
                </p:oleObj>
              </mc:Choice>
              <mc:Fallback>
                <p:oleObj name="Формула" r:id="rId7" imgW="318744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869160"/>
                        <a:ext cx="5808663" cy="166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764704"/>
            <a:ext cx="3434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Пример.</a:t>
            </a:r>
            <a:r>
              <a:rPr lang="ru-RU" sz="2400" dirty="0" smtClean="0"/>
              <a:t> </a:t>
            </a:r>
            <a:r>
              <a:rPr lang="ru-RU" sz="2400" dirty="0"/>
              <a:t>Даны матрицы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05484"/>
              </p:ext>
            </p:extLst>
          </p:nvPr>
        </p:nvGraphicFramePr>
        <p:xfrm>
          <a:off x="539552" y="1268760"/>
          <a:ext cx="3323578" cy="99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Формула" r:id="rId3" imgW="1942920" imgH="583920" progId="Equation.3">
                  <p:embed/>
                </p:oleObj>
              </mc:Choice>
              <mc:Fallback>
                <p:oleObj name="Формула" r:id="rId3" imgW="194292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3323578" cy="991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36930"/>
              </p:ext>
            </p:extLst>
          </p:nvPr>
        </p:nvGraphicFramePr>
        <p:xfrm>
          <a:off x="5114925" y="1265238"/>
          <a:ext cx="284956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Формула" r:id="rId5" imgW="1587240" imgH="583920" progId="Equation.3">
                  <p:embed/>
                </p:oleObj>
              </mc:Choice>
              <mc:Fallback>
                <p:oleObj name="Формула" r:id="rId5" imgW="158724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1265238"/>
                        <a:ext cx="2849563" cy="1033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44213" y="1484784"/>
            <a:ext cx="4555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2348880"/>
            <a:ext cx="2373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Найти их сумму.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515553"/>
              </p:ext>
            </p:extLst>
          </p:nvPr>
        </p:nvGraphicFramePr>
        <p:xfrm>
          <a:off x="683568" y="2924944"/>
          <a:ext cx="6315639" cy="95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Формула" r:id="rId7" imgW="3784320" imgH="583920" progId="Equation.3">
                  <p:embed/>
                </p:oleObj>
              </mc:Choice>
              <mc:Fallback>
                <p:oleObj name="Формула" r:id="rId7" imgW="378432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4944"/>
                        <a:ext cx="6315639" cy="956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05948"/>
              </p:ext>
            </p:extLst>
          </p:nvPr>
        </p:nvGraphicFramePr>
        <p:xfrm>
          <a:off x="611560" y="4149080"/>
          <a:ext cx="5472608" cy="103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Формула" r:id="rId9" imgW="3035160" imgH="583920" progId="Equation.3">
                  <p:embed/>
                </p:oleObj>
              </mc:Choice>
              <mc:Fallback>
                <p:oleObj name="Формула" r:id="rId9" imgW="303516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49080"/>
                        <a:ext cx="5472608" cy="1037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24316"/>
              </p:ext>
            </p:extLst>
          </p:nvPr>
        </p:nvGraphicFramePr>
        <p:xfrm>
          <a:off x="6084168" y="4149080"/>
          <a:ext cx="22106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Формула" r:id="rId11" imgW="1257120" imgH="583920" progId="Equation.3">
                  <p:embed/>
                </p:oleObj>
              </mc:Choice>
              <mc:Fallback>
                <p:oleObj name="Формула" r:id="rId11" imgW="125712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149080"/>
                        <a:ext cx="221062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2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512" y="476672"/>
            <a:ext cx="8136904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Определение 1.3. </a:t>
            </a:r>
            <a:r>
              <a:rPr lang="ru-RU" sz="2400" i="1" dirty="0"/>
              <a:t>Произведением</a:t>
            </a:r>
            <a:r>
              <a:rPr lang="ru-RU" sz="2400" dirty="0"/>
              <a:t> матрицы </a:t>
            </a:r>
            <a:r>
              <a:rPr lang="ru-RU" sz="2400" i="1" dirty="0"/>
              <a:t>А</a:t>
            </a:r>
            <a:r>
              <a:rPr lang="ru-RU" sz="2400" dirty="0"/>
              <a:t> размера </a:t>
            </a:r>
            <a:r>
              <a:rPr lang="en-US" sz="2400" i="1" dirty="0"/>
              <a:t>m</a:t>
            </a:r>
            <a:r>
              <a:rPr lang="ru-RU" sz="2400" i="1" dirty="0"/>
              <a:t>×</a:t>
            </a:r>
            <a:r>
              <a:rPr lang="en-US" sz="2400" i="1" dirty="0"/>
              <a:t>n</a:t>
            </a:r>
            <a:r>
              <a:rPr lang="ru-RU" sz="2400" dirty="0"/>
              <a:t> на вещественное число λ называется матрица того же размера, обозначаемая λ</a:t>
            </a:r>
            <a:r>
              <a:rPr lang="en-US" sz="2400" i="1" dirty="0"/>
              <a:t>A</a:t>
            </a:r>
            <a:r>
              <a:rPr lang="ru-RU" sz="2400" dirty="0"/>
              <a:t>, элементы которой есть произведения соответствующих элементов матрицы </a:t>
            </a:r>
            <a:r>
              <a:rPr lang="ru-RU" sz="2400" i="1" dirty="0"/>
              <a:t>А</a:t>
            </a:r>
            <a:r>
              <a:rPr lang="ru-RU" sz="2400" dirty="0"/>
              <a:t> на это число λ.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79083"/>
              </p:ext>
            </p:extLst>
          </p:nvPr>
        </p:nvGraphicFramePr>
        <p:xfrm>
          <a:off x="269874" y="2492896"/>
          <a:ext cx="6166872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Формула" r:id="rId3" imgW="3555720" imgH="914400" progId="Equation.3">
                  <p:embed/>
                </p:oleObj>
              </mc:Choice>
              <mc:Fallback>
                <p:oleObj name="Формула" r:id="rId3" imgW="355572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4" y="2492896"/>
                        <a:ext cx="6166872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13656" y="4365104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Пример. </a:t>
            </a:r>
            <a:r>
              <a:rPr lang="ru-RU" sz="2400" dirty="0"/>
              <a:t>Дана матрица </a:t>
            </a:r>
            <a:r>
              <a:rPr lang="ru-RU" sz="2400" i="1" dirty="0"/>
              <a:t>А</a:t>
            </a:r>
            <a:r>
              <a:rPr lang="ru-RU" sz="2400" dirty="0"/>
              <a:t> из </a:t>
            </a:r>
            <a:r>
              <a:rPr lang="ru-RU" sz="2400" dirty="0" smtClean="0"/>
              <a:t>предыдущего. </a:t>
            </a:r>
            <a:r>
              <a:rPr lang="ru-RU" sz="2400" dirty="0"/>
              <a:t>Найти 3</a:t>
            </a:r>
            <a:r>
              <a:rPr lang="ru-RU" sz="2400" i="1" dirty="0"/>
              <a:t>А</a:t>
            </a:r>
            <a:r>
              <a:rPr lang="ru-RU" sz="2400" dirty="0"/>
              <a:t>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949037"/>
              </p:ext>
            </p:extLst>
          </p:nvPr>
        </p:nvGraphicFramePr>
        <p:xfrm>
          <a:off x="539552" y="5085184"/>
          <a:ext cx="6940611" cy="102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Формула" r:id="rId5" imgW="3924000" imgH="583920" progId="Equation.3">
                  <p:embed/>
                </p:oleObj>
              </mc:Choice>
              <mc:Fallback>
                <p:oleObj name="Формула" r:id="rId5" imgW="392400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085184"/>
                        <a:ext cx="6940611" cy="1022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1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/>
              <a:t>Свойства линейных операций с матрицами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20790"/>
              </p:ext>
            </p:extLst>
          </p:nvPr>
        </p:nvGraphicFramePr>
        <p:xfrm>
          <a:off x="611560" y="1867027"/>
          <a:ext cx="2448272" cy="400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Формула" r:id="rId3" imgW="1168200" imgH="190440" progId="Equation.3">
                  <p:embed/>
                </p:oleObj>
              </mc:Choice>
              <mc:Fallback>
                <p:oleObj name="Формула" r:id="rId3" imgW="1168200" imgH="190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67027"/>
                        <a:ext cx="2448272" cy="400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710" y="190202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1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7516" y="1901278"/>
            <a:ext cx="30152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коммутативность </a:t>
            </a:r>
            <a:r>
              <a:rPr lang="ru-RU" dirty="0" smtClean="0"/>
              <a:t>сложения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21710" y="58403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8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710" y="53507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7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022" y="233864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2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022" y="489877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6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10" y="44371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5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710" y="370599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4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710" y="295492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3</a:t>
            </a:r>
            <a:endParaRPr lang="ru-RU" sz="2400" b="1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3494"/>
              </p:ext>
            </p:extLst>
          </p:nvPr>
        </p:nvGraphicFramePr>
        <p:xfrm>
          <a:off x="577869" y="2265403"/>
          <a:ext cx="4347946" cy="529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Формула" r:id="rId5" imgW="1625600" imgH="203200" progId="Equation.3">
                  <p:embed/>
                </p:oleObj>
              </mc:Choice>
              <mc:Fallback>
                <p:oleObj name="Формула" r:id="rId5" imgW="1625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69" y="2265403"/>
                        <a:ext cx="4347946" cy="529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432009" y="2337891"/>
            <a:ext cx="286206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ассоциативность </a:t>
            </a:r>
            <a:r>
              <a:rPr lang="ru-RU" dirty="0" smtClean="0"/>
              <a:t>сложения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19872" y="2862589"/>
            <a:ext cx="769654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Для любой матрицы </a:t>
            </a:r>
            <a:r>
              <a:rPr lang="ru-RU" i="1" dirty="0"/>
              <a:t>А</a:t>
            </a:r>
            <a:r>
              <a:rPr lang="ru-RU" dirty="0"/>
              <a:t> существует единственная матрица, </a:t>
            </a:r>
            <a:r>
              <a:rPr lang="ru-RU" dirty="0" smtClean="0"/>
              <a:t>называемая нуль-матрицей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dirty="0"/>
              <a:t>, такая что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06994"/>
              </p:ext>
            </p:extLst>
          </p:nvPr>
        </p:nvGraphicFramePr>
        <p:xfrm>
          <a:off x="3059832" y="3126728"/>
          <a:ext cx="1700100" cy="38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Формула" r:id="rId7" imgW="888840" imgH="203040" progId="Equation.3">
                  <p:embed/>
                </p:oleObj>
              </mc:Choice>
              <mc:Fallback>
                <p:oleObj name="Формула" r:id="rId7" imgW="8888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126728"/>
                        <a:ext cx="1700100" cy="382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619871" y="3613666"/>
            <a:ext cx="767420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Для любой матрицы </a:t>
            </a:r>
            <a:r>
              <a:rPr lang="ru-RU" i="1" dirty="0"/>
              <a:t>А</a:t>
            </a:r>
            <a:r>
              <a:rPr lang="ru-RU" dirty="0"/>
              <a:t> существует единственная матрица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/>
              <a:t>, называемая противоположной, такая что 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094944"/>
              </p:ext>
            </p:extLst>
          </p:nvPr>
        </p:nvGraphicFramePr>
        <p:xfrm>
          <a:off x="3569479" y="3866452"/>
          <a:ext cx="2005042" cy="43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Формула" r:id="rId9" imgW="1143000" imgH="253800" progId="Equation.3">
                  <p:embed/>
                </p:oleObj>
              </mc:Choice>
              <mc:Fallback>
                <p:oleObj name="Формула" r:id="rId9" imgW="11430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479" y="3866452"/>
                        <a:ext cx="2005042" cy="432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407256"/>
              </p:ext>
            </p:extLst>
          </p:nvPr>
        </p:nvGraphicFramePr>
        <p:xfrm>
          <a:off x="619872" y="4481085"/>
          <a:ext cx="1143816" cy="30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Формула" r:id="rId11" imgW="685800" imgH="190440" progId="Equation.3">
                  <p:embed/>
                </p:oleObj>
              </mc:Choice>
              <mc:Fallback>
                <p:oleObj name="Формула" r:id="rId11" imgW="68580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72" y="4481085"/>
                        <a:ext cx="1143816" cy="309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373278"/>
              </p:ext>
            </p:extLst>
          </p:nvPr>
        </p:nvGraphicFramePr>
        <p:xfrm>
          <a:off x="708025" y="4900613"/>
          <a:ext cx="2359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Формула" r:id="rId13" imgW="1244520" imgH="253800" progId="Equation.3">
                  <p:embed/>
                </p:oleObj>
              </mc:Choice>
              <mc:Fallback>
                <p:oleObj name="Формула" r:id="rId13" imgW="124452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900613"/>
                        <a:ext cx="2359025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10466"/>
              </p:ext>
            </p:extLst>
          </p:nvPr>
        </p:nvGraphicFramePr>
        <p:xfrm>
          <a:off x="582612" y="5360442"/>
          <a:ext cx="2914715" cy="45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Формула" r:id="rId15" imgW="1587240" imgH="253800" progId="Equation.3">
                  <p:embed/>
                </p:oleObj>
              </mc:Choice>
              <mc:Fallback>
                <p:oleObj name="Формула" r:id="rId15" imgW="158724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" y="5360442"/>
                        <a:ext cx="2914715" cy="451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973966"/>
              </p:ext>
            </p:extLst>
          </p:nvPr>
        </p:nvGraphicFramePr>
        <p:xfrm>
          <a:off x="611560" y="5870519"/>
          <a:ext cx="2843985" cy="43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Формула" r:id="rId17" imgW="1625400" imgH="253800" progId="Equation.3">
                  <p:embed/>
                </p:oleObj>
              </mc:Choice>
              <mc:Fallback>
                <p:oleObj name="Формула" r:id="rId17" imgW="162540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870519"/>
                        <a:ext cx="2843985" cy="436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323744"/>
              </p:ext>
            </p:extLst>
          </p:nvPr>
        </p:nvGraphicFramePr>
        <p:xfrm>
          <a:off x="4860032" y="5093888"/>
          <a:ext cx="1336448" cy="48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19" imgW="545760" imgH="203040" progId="Equation.DSMT4">
                  <p:embed/>
                </p:oleObj>
              </mc:Choice>
              <mc:Fallback>
                <p:oleObj name="Equation" r:id="rId19" imgW="545760" imgH="203040" progId="Equation.DSMT4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093888"/>
                        <a:ext cx="1336448" cy="48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1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 animBg="1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213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Тема Office</vt:lpstr>
      <vt:lpstr>Формула</vt:lpstr>
      <vt:lpstr>MathType 6.0 Equation</vt:lpstr>
      <vt:lpstr> Линейные операции с матрицами и их свойства  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Свойства линейных операций с матрицами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операции с матрицами и их свойства</dc:title>
  <dc:creator>Marina</dc:creator>
  <cp:lastModifiedBy>Marina</cp:lastModifiedBy>
  <cp:revision>13</cp:revision>
  <dcterms:created xsi:type="dcterms:W3CDTF">2012-04-22T08:27:05Z</dcterms:created>
  <dcterms:modified xsi:type="dcterms:W3CDTF">2017-06-21T19:32:04Z</dcterms:modified>
</cp:coreProperties>
</file>