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3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0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2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9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2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9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9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87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5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3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9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1FEF2-E068-481C-B895-49D9DD32AC7B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79EE0-A72F-47F4-8324-1AFB74652C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4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Ранг матрицы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Минор порядка </a:t>
            </a:r>
            <a:r>
              <a:rPr lang="en-US" i="1" dirty="0" smtClean="0"/>
              <a:t>k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Понятие ранга матрицы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Нахождение ранга матрицы</a:t>
            </a:r>
            <a:endParaRPr lang="ru-RU" dirty="0"/>
          </a:p>
        </p:txBody>
      </p:sp>
      <p:pic>
        <p:nvPicPr>
          <p:cNvPr id="1026" name="Picture 2" descr="http://matematiku.ru/zadachi-po-visshei-matematike-200/187_clip_image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5166493" cy="114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/>
              <a:t>Определение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908720"/>
            <a:ext cx="8136904" cy="22467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/>
              <a:t>Минором</a:t>
            </a:r>
            <a:r>
              <a:rPr lang="ru-RU" sz="2800" dirty="0"/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i="1" dirty="0"/>
              <a:t> </a:t>
            </a:r>
            <a:r>
              <a:rPr lang="ru-RU" sz="2800" dirty="0"/>
              <a:t>матрицы </a:t>
            </a:r>
            <a:r>
              <a:rPr lang="ru-RU" sz="2800" i="1" dirty="0"/>
              <a:t>А </a:t>
            </a:r>
            <a:r>
              <a:rPr lang="ru-RU" sz="2800" dirty="0"/>
              <a:t>размера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800" dirty="0"/>
              <a:t>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i="1" dirty="0"/>
              <a:t> </a:t>
            </a:r>
            <a:r>
              <a:rPr lang="ru-RU" sz="2800" i="1" dirty="0"/>
              <a:t>≤ </a:t>
            </a:r>
            <a:r>
              <a:rPr lang="en-US" sz="2800" dirty="0"/>
              <a:t>min</a:t>
            </a:r>
            <a:r>
              <a:rPr lang="ru-RU" sz="2800" dirty="0"/>
              <a:t> 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dirty="0"/>
              <a:t>)) называется определитель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dirty="0"/>
              <a:t>-го порядка, составленный из элементов этой матрицы, находящихся на пересечении любых её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dirty="0"/>
              <a:t> строк с любыми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800" dirty="0"/>
              <a:t> столбцами.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6764"/>
              </p:ext>
            </p:extLst>
          </p:nvPr>
        </p:nvGraphicFramePr>
        <p:xfrm>
          <a:off x="539552" y="3501008"/>
          <a:ext cx="2548059" cy="129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Формула" r:id="rId3" imgW="1777680" imgH="914400" progId="Equation.3">
                  <p:embed/>
                </p:oleObj>
              </mc:Choice>
              <mc:Fallback>
                <p:oleObj name="Формула" r:id="rId3" imgW="177768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01008"/>
                        <a:ext cx="2548059" cy="1294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87101"/>
              </p:ext>
            </p:extLst>
          </p:nvPr>
        </p:nvGraphicFramePr>
        <p:xfrm>
          <a:off x="4499992" y="3789040"/>
          <a:ext cx="2169722" cy="87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Формула" r:id="rId5" imgW="1447560" imgH="583920" progId="Equation.3">
                  <p:embed/>
                </p:oleObj>
              </mc:Choice>
              <mc:Fallback>
                <p:oleObj name="Формула" r:id="rId5" imgW="144756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789040"/>
                        <a:ext cx="2169722" cy="8783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>
            <a:off x="1259632" y="3717032"/>
            <a:ext cx="1656184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7624" y="4149080"/>
            <a:ext cx="1728192" cy="0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339752" y="3645024"/>
            <a:ext cx="0" cy="1008112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843808" y="3645024"/>
            <a:ext cx="0" cy="1008112"/>
          </a:xfrm>
          <a:prstGeom prst="line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025642"/>
              </p:ext>
            </p:extLst>
          </p:nvPr>
        </p:nvGraphicFramePr>
        <p:xfrm>
          <a:off x="788144" y="5349868"/>
          <a:ext cx="1695624" cy="52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Формула" r:id="rId7" imgW="939392" imgH="241195" progId="Equation.3">
                  <p:embed/>
                </p:oleObj>
              </mc:Choice>
              <mc:Fallback>
                <p:oleObj name="Формула" r:id="rId7" imgW="939392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44" y="5349868"/>
                        <a:ext cx="1695624" cy="5274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108173"/>
              </p:ext>
            </p:extLst>
          </p:nvPr>
        </p:nvGraphicFramePr>
        <p:xfrm>
          <a:off x="3491880" y="5373216"/>
          <a:ext cx="1284020" cy="463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Формула" r:id="rId9" imgW="672808" imgH="241195" progId="Equation.3">
                  <p:embed/>
                </p:oleObj>
              </mc:Choice>
              <mc:Fallback>
                <p:oleObj name="Формула" r:id="rId9" imgW="672808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373216"/>
                        <a:ext cx="1284020" cy="4636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5292080" y="5301208"/>
            <a:ext cx="116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= 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1" y="4835577"/>
            <a:ext cx="600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Сколько миноров второго порядка имеет данная матрица?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0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b="1" dirty="0"/>
              <a:t>Определение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150417"/>
            <a:ext cx="8208912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i="1" dirty="0"/>
              <a:t>Базисным минором</a:t>
            </a:r>
            <a:r>
              <a:rPr lang="ru-RU" sz="2800" dirty="0"/>
              <a:t> матрицы </a:t>
            </a:r>
            <a:r>
              <a:rPr lang="ru-RU" sz="2800" i="1" dirty="0"/>
              <a:t>А</a:t>
            </a:r>
            <a:r>
              <a:rPr lang="ru-RU" sz="2800" dirty="0"/>
              <a:t> размера </a:t>
            </a:r>
            <a:r>
              <a:rPr lang="ru-RU" sz="2800" i="1" dirty="0" err="1">
                <a:latin typeface="Times New Roman" pitchFamily="18" charset="0"/>
                <a:cs typeface="Times New Roman" pitchFamily="18" charset="0"/>
              </a:rPr>
              <a:t>т×п</a:t>
            </a:r>
            <a:r>
              <a:rPr lang="ru-RU" sz="2800" dirty="0"/>
              <a:t> называется любой её минор порядка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ru-RU" sz="2800" dirty="0"/>
              <a:t>, если он отличен от нуля, а все миноры порядка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800" dirty="0"/>
              <a:t>либо равны нулю, либо не существуют.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9451" y="3501008"/>
            <a:ext cx="820891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Порядок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sz="2400" dirty="0"/>
              <a:t> базисного минора называется </a:t>
            </a:r>
            <a:r>
              <a:rPr lang="ru-RU" sz="2400" i="1" dirty="0"/>
              <a:t>рангом</a:t>
            </a:r>
            <a:r>
              <a:rPr lang="ru-RU" sz="2400" dirty="0"/>
              <a:t> матрицы </a:t>
            </a:r>
            <a:r>
              <a:rPr lang="ru-RU" sz="2400" i="1" dirty="0"/>
              <a:t>А</a:t>
            </a:r>
            <a:r>
              <a:rPr lang="ru-RU" sz="2400" dirty="0"/>
              <a:t>, а её строки и столбцы, входящие в базисный минор, называются </a:t>
            </a:r>
            <a:r>
              <a:rPr lang="ru-RU" sz="2400" i="1" dirty="0"/>
              <a:t>базисными</a:t>
            </a:r>
            <a:r>
              <a:rPr lang="ru-RU" sz="2400" dirty="0"/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407524"/>
              </p:ext>
            </p:extLst>
          </p:nvPr>
        </p:nvGraphicFramePr>
        <p:xfrm>
          <a:off x="1894739" y="5157192"/>
          <a:ext cx="5498537" cy="80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Формула" r:id="rId3" imgW="1511300" imgH="228600" progId="Equation.3">
                  <p:embed/>
                </p:oleObj>
              </mc:Choice>
              <mc:Fallback>
                <p:oleObj name="Формула" r:id="rId3" imgW="1511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4739" y="5157192"/>
                        <a:ext cx="5498537" cy="8046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3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b="1" dirty="0" smtClean="0"/>
              <a:t>Пример 1</a:t>
            </a:r>
            <a:endParaRPr lang="ru-RU" sz="32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72024"/>
              </p:ext>
            </p:extLst>
          </p:nvPr>
        </p:nvGraphicFramePr>
        <p:xfrm>
          <a:off x="467544" y="1340768"/>
          <a:ext cx="25479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Формула" r:id="rId3" imgW="1777680" imgH="914400" progId="Equation.3">
                  <p:embed/>
                </p:oleObj>
              </mc:Choice>
              <mc:Fallback>
                <p:oleObj name="Формула" r:id="rId3" imgW="1777680" imgH="9144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40768"/>
                        <a:ext cx="25479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85085"/>
              </p:ext>
            </p:extLst>
          </p:nvPr>
        </p:nvGraphicFramePr>
        <p:xfrm>
          <a:off x="467544" y="2924944"/>
          <a:ext cx="6838337" cy="146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Формула" r:id="rId5" imgW="4279680" imgH="914400" progId="Equation.3">
                  <p:embed/>
                </p:oleObj>
              </mc:Choice>
              <mc:Fallback>
                <p:oleObj name="Формула" r:id="rId5" imgW="427968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24944"/>
                        <a:ext cx="6838337" cy="14644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1259632" y="1412776"/>
            <a:ext cx="0" cy="115212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763688" y="1377144"/>
            <a:ext cx="22175" cy="122339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267744" y="1412776"/>
            <a:ext cx="0" cy="118776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93599"/>
              </p:ext>
            </p:extLst>
          </p:nvPr>
        </p:nvGraphicFramePr>
        <p:xfrm>
          <a:off x="2987824" y="5013176"/>
          <a:ext cx="2181818" cy="581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Формула" r:id="rId7" imgW="876240" imgH="241200" progId="Equation.3">
                  <p:embed/>
                </p:oleObj>
              </mc:Choice>
              <mc:Fallback>
                <p:oleObj name="Формула" r:id="rId7" imgW="8762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013176"/>
                        <a:ext cx="2181818" cy="5818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2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b="1" dirty="0" smtClean="0"/>
              <a:t>Пример 2</a:t>
            </a:r>
            <a:endParaRPr lang="ru-RU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190393"/>
              </p:ext>
            </p:extLst>
          </p:nvPr>
        </p:nvGraphicFramePr>
        <p:xfrm>
          <a:off x="539552" y="1336615"/>
          <a:ext cx="246779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Формула" r:id="rId3" imgW="1485720" imgH="914400" progId="Equation.3">
                  <p:embed/>
                </p:oleObj>
              </mc:Choice>
              <mc:Fallback>
                <p:oleObj name="Формула" r:id="rId3" imgW="148572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36615"/>
                        <a:ext cx="2467793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30020"/>
              </p:ext>
            </p:extLst>
          </p:nvPr>
        </p:nvGraphicFramePr>
        <p:xfrm>
          <a:off x="395536" y="3284984"/>
          <a:ext cx="5341722" cy="1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Формула" r:id="rId5" imgW="3073320" imgH="583920" progId="Equation.3">
                  <p:embed/>
                </p:oleObj>
              </mc:Choice>
              <mc:Fallback>
                <p:oleObj name="Формула" r:id="rId5" imgW="307332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84984"/>
                        <a:ext cx="5341722" cy="1020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47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331640" y="1340768"/>
            <a:ext cx="0" cy="158417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051720" y="1340768"/>
            <a:ext cx="0" cy="158417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7624" y="1556792"/>
            <a:ext cx="1728192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87624" y="2060848"/>
            <a:ext cx="1728192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83603"/>
              </p:ext>
            </p:extLst>
          </p:nvPr>
        </p:nvGraphicFramePr>
        <p:xfrm>
          <a:off x="395536" y="4581128"/>
          <a:ext cx="6183191" cy="1357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Формула" r:id="rId7" imgW="4190760" imgH="914400" progId="Equation.3">
                  <p:embed/>
                </p:oleObj>
              </mc:Choice>
              <mc:Fallback>
                <p:oleObj name="Формула" r:id="rId7" imgW="419076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581128"/>
                        <a:ext cx="6183191" cy="13578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45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640" y="692696"/>
            <a:ext cx="4097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/>
              <a:t>Ступенчатая матрица </a:t>
            </a:r>
            <a:endParaRPr lang="ru-RU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12776"/>
            <a:ext cx="6768752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 smtClean="0"/>
              <a:t>Матрица</a:t>
            </a:r>
            <a:r>
              <a:rPr lang="en-US" sz="2800" dirty="0" smtClean="0"/>
              <a:t> </a:t>
            </a:r>
            <a:r>
              <a:rPr lang="ru-RU" sz="2800" dirty="0" smtClean="0"/>
              <a:t>называется </a:t>
            </a:r>
            <a:r>
              <a:rPr lang="ru-RU" sz="2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ступенчатой</a:t>
            </a:r>
            <a:r>
              <a:rPr lang="ru-RU" sz="2800" dirty="0"/>
              <a:t>, </a:t>
            </a:r>
            <a:endParaRPr lang="ru-RU" sz="2800" dirty="0" smtClean="0"/>
          </a:p>
          <a:p>
            <a:r>
              <a:rPr lang="ru-RU" sz="2800" dirty="0" smtClean="0"/>
              <a:t>если </a:t>
            </a:r>
            <a:r>
              <a:rPr lang="ru-RU" sz="2800" dirty="0"/>
              <a:t>для неё выполняются следующие условия: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2852936"/>
            <a:ext cx="8352928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ru-RU" sz="2000" dirty="0"/>
              <a:t>если какая-либо строка данной матрицы состоит из нулей, то и все последующие строки также состоят из нулей;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23528" y="3789040"/>
                <a:ext cx="8352928" cy="83099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/>
                  <a:t>если </a:t>
                </a:r>
                <a:r>
                  <a:rPr lang="en-US" sz="2400" i="1" dirty="0" err="1" smtClean="0"/>
                  <a:t>a</a:t>
                </a:r>
                <a:r>
                  <a:rPr lang="en-US" sz="2400" i="1" baseline="-25000" dirty="0" err="1" smtClean="0"/>
                  <a:t>ik</a:t>
                </a:r>
                <a:r>
                  <a:rPr lang="ru-RU" sz="2400" dirty="0" smtClean="0"/>
                  <a:t>– </a:t>
                </a:r>
                <a:r>
                  <a:rPr lang="ru-RU" sz="2400" dirty="0"/>
                  <a:t>первый ненулевой элемент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ru-RU" sz="2400" dirty="0"/>
                  <a:t>–той строки, а</a:t>
                </a:r>
                <a:r>
                  <a:rPr lang="ru-RU" sz="2400" i="1" baseline="-25000" dirty="0"/>
                  <a:t>	</a:t>
                </a:r>
                <a:r>
                  <a:rPr lang="ru-RU" sz="2400" dirty="0"/>
                  <a:t> </a:t>
                </a:r>
                <a:endParaRPr lang="ru-RU" sz="2400" dirty="0" smtClean="0"/>
              </a:p>
              <a:p>
                <a:pPr algn="ctr"/>
                <a:r>
                  <a:rPr lang="en-US" sz="2400" i="1" dirty="0" err="1" smtClean="0"/>
                  <a:t>a</a:t>
                </a:r>
                <a:r>
                  <a:rPr lang="en-US" sz="2400" i="1" baseline="-25000" dirty="0" err="1" smtClean="0"/>
                  <a:t>i</a:t>
                </a:r>
                <a:r>
                  <a:rPr lang="ru-RU" sz="2400" i="1" baseline="-25000" dirty="0"/>
                  <a:t>+1</a:t>
                </a:r>
                <a:r>
                  <a:rPr lang="ru-RU" sz="2400" baseline="-25000" dirty="0"/>
                  <a:t>,</a:t>
                </a:r>
                <a:r>
                  <a:rPr lang="en-US" sz="2400" baseline="-25000" dirty="0"/>
                  <a:t>m</a:t>
                </a:r>
                <a:r>
                  <a:rPr lang="ru-RU" sz="2400" dirty="0"/>
                  <a:t>– первый ненулевой элемент (</a:t>
                </a:r>
                <a:r>
                  <a:rPr lang="en-US" sz="2400" i="1" dirty="0" err="1"/>
                  <a:t>i</a:t>
                </a:r>
                <a:r>
                  <a:rPr lang="ru-RU" sz="2400" dirty="0"/>
                  <a:t>+1)</a:t>
                </a:r>
                <a:r>
                  <a:rPr lang="ru-RU" sz="2400" i="1" dirty="0"/>
                  <a:t> </a:t>
                </a:r>
                <a:r>
                  <a:rPr lang="ru-RU" sz="2400" dirty="0"/>
                  <a:t>–ой строки, то </a:t>
                </a:r>
                <a:r>
                  <a:rPr lang="en-US" sz="2400" i="1" dirty="0"/>
                  <a:t>m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ru-RU" sz="2400" i="1">
                        <a:latin typeface="Cambria Math"/>
                      </a:rPr>
                      <m:t>&gt;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en-US" sz="2400" i="1" dirty="0" smtClean="0"/>
                  <a:t>k.</a:t>
                </a:r>
                <a:endParaRPr lang="ru-RU" sz="24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89040"/>
                <a:ext cx="8352928" cy="8309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868834"/>
              </p:ext>
            </p:extLst>
          </p:nvPr>
        </p:nvGraphicFramePr>
        <p:xfrm>
          <a:off x="2339752" y="5085184"/>
          <a:ext cx="3844742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Формула" r:id="rId4" imgW="2057400" imgH="850900" progId="Equation.3">
                  <p:embed/>
                </p:oleObj>
              </mc:Choice>
              <mc:Fallback>
                <p:oleObj name="Формула" r:id="rId4" imgW="20574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085184"/>
                        <a:ext cx="3844742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486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699792" y="3789040"/>
            <a:ext cx="864631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1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619672" y="3284984"/>
            <a:ext cx="1944751" cy="50405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1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88159" y="2780928"/>
            <a:ext cx="2376264" cy="49560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16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384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/>
              <a:t>Теорема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971276"/>
            <a:ext cx="792088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/>
              <a:t>Ранг ступенчатой матрицы равен числу её ненулевых строк.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37507"/>
              </p:ext>
            </p:extLst>
          </p:nvPr>
        </p:nvGraphicFramePr>
        <p:xfrm>
          <a:off x="508968" y="2852936"/>
          <a:ext cx="3243825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Формула" r:id="rId3" imgW="2057400" imgH="1193760" progId="Equation.3">
                  <p:embed/>
                </p:oleObj>
              </mc:Choice>
              <mc:Fallback>
                <p:oleObj name="Формула" r:id="rId3" imgW="2057400" imgH="1193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68" y="2852936"/>
                        <a:ext cx="3243825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162075"/>
              </p:ext>
            </p:extLst>
          </p:nvPr>
        </p:nvGraphicFramePr>
        <p:xfrm>
          <a:off x="755576" y="4869160"/>
          <a:ext cx="2755808" cy="150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Формула" r:id="rId5" imgW="1663560" imgH="914400" progId="Equation.3">
                  <p:embed/>
                </p:oleObj>
              </mc:Choice>
              <mc:Fallback>
                <p:oleObj name="Формула" r:id="rId5" imgW="1663560" imgH="9144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869160"/>
                        <a:ext cx="2755808" cy="1507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259972"/>
              </p:ext>
            </p:extLst>
          </p:nvPr>
        </p:nvGraphicFramePr>
        <p:xfrm>
          <a:off x="5004048" y="5661248"/>
          <a:ext cx="2181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Формула" r:id="rId7" imgW="876240" imgH="241200" progId="Equation.3">
                  <p:embed/>
                </p:oleObj>
              </mc:Choice>
              <mc:Fallback>
                <p:oleObj name="Формула" r:id="rId7" imgW="876240" imgH="2412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661248"/>
                        <a:ext cx="2181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7" grpId="0" animBg="1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b="1" dirty="0" smtClean="0"/>
              <a:t>Теорема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0496" y="1268760"/>
            <a:ext cx="8136904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dirty="0" smtClean="0"/>
              <a:t>При элементарных </a:t>
            </a:r>
            <a:r>
              <a:rPr lang="ru-RU" sz="3200" dirty="0"/>
              <a:t>преобразованиях над матрицей ранг не изменяется, т. е. ранг полученной матрицы равен рангу исходной.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0496" y="3317591"/>
            <a:ext cx="5904656" cy="800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/>
              <a:t>Метод нахождения ранга матрицы: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70496" y="4221088"/>
            <a:ext cx="6696744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Методом элементарных преобразований приводим матрицу к ступенчатой форме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0496" y="5085184"/>
            <a:ext cx="6696744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/>
              <a:t>Ранг исходной матрицы равен числу ненулевых строк </a:t>
            </a:r>
          </a:p>
          <a:p>
            <a:r>
              <a:rPr lang="ru-RU" sz="2000" dirty="0"/>
              <a:t> </a:t>
            </a:r>
            <a:r>
              <a:rPr lang="ru-RU" sz="2000" dirty="0" smtClean="0"/>
              <a:t>    полученной ступенчатой матрицы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4430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40" y="884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/>
              <a:t>Пример</a:t>
            </a:r>
            <a:endParaRPr lang="ru-RU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68734"/>
              </p:ext>
            </p:extLst>
          </p:nvPr>
        </p:nvGraphicFramePr>
        <p:xfrm>
          <a:off x="683568" y="908720"/>
          <a:ext cx="655955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3" imgW="3009600" imgH="685800" progId="Equation.DSMT4">
                  <p:embed/>
                </p:oleObj>
              </mc:Choice>
              <mc:Fallback>
                <p:oleObj name="Equation" r:id="rId3" imgW="3009600" imgH="685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08720"/>
                        <a:ext cx="6559550" cy="1484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501415"/>
              </p:ext>
            </p:extLst>
          </p:nvPr>
        </p:nvGraphicFramePr>
        <p:xfrm>
          <a:off x="755576" y="2492896"/>
          <a:ext cx="65198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5" imgW="3060360" imgH="685800" progId="Equation.DSMT4">
                  <p:embed/>
                </p:oleObj>
              </mc:Choice>
              <mc:Fallback>
                <p:oleObj name="Equation" r:id="rId5" imgW="306036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492896"/>
                        <a:ext cx="6519863" cy="1454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38030"/>
              </p:ext>
            </p:extLst>
          </p:nvPr>
        </p:nvGraphicFramePr>
        <p:xfrm>
          <a:off x="179512" y="4797152"/>
          <a:ext cx="3463308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Формула" r:id="rId7" imgW="2387520" imgH="1193760" progId="Equation.3">
                  <p:embed/>
                </p:oleObj>
              </mc:Choice>
              <mc:Fallback>
                <p:oleObj name="Формула" r:id="rId7" imgW="2387520" imgH="1193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97152"/>
                        <a:ext cx="3463308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165993"/>
              </p:ext>
            </p:extLst>
          </p:nvPr>
        </p:nvGraphicFramePr>
        <p:xfrm>
          <a:off x="4103688" y="5229200"/>
          <a:ext cx="1878783" cy="5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Формула" r:id="rId9" imgW="901440" imgH="266400" progId="Equation.3">
                  <p:embed/>
                </p:oleObj>
              </mc:Choice>
              <mc:Fallback>
                <p:oleObj name="Формула" r:id="rId9" imgW="901440" imgH="26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5229200"/>
                        <a:ext cx="1878783" cy="547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448000"/>
              </p:ext>
            </p:extLst>
          </p:nvPr>
        </p:nvGraphicFramePr>
        <p:xfrm>
          <a:off x="4126480" y="5949280"/>
          <a:ext cx="3407649" cy="55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Формула" r:id="rId11" imgW="1638000" imgH="266400" progId="Equation.3">
                  <p:embed/>
                </p:oleObj>
              </mc:Choice>
              <mc:Fallback>
                <p:oleObj name="Формула" r:id="rId11" imgW="1638000" imgH="26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6480" y="5949280"/>
                        <a:ext cx="3407649" cy="550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62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234</Words>
  <Application>Microsoft Office PowerPoint</Application>
  <PresentationFormat>Экран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Тема Office</vt:lpstr>
      <vt:lpstr>Формула</vt:lpstr>
      <vt:lpstr>MathType 6.0 Equation</vt:lpstr>
      <vt:lpstr>Ранг матрицы</vt:lpstr>
      <vt:lpstr>Определение</vt:lpstr>
      <vt:lpstr>Определение</vt:lpstr>
      <vt:lpstr>Пример 1</vt:lpstr>
      <vt:lpstr>Пример 2</vt:lpstr>
      <vt:lpstr>Презентация PowerPoint</vt:lpstr>
      <vt:lpstr>Теорема</vt:lpstr>
      <vt:lpstr>Теорема</vt:lpstr>
      <vt:lpstr>Пример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Ранг матрицы</dc:title>
  <dc:creator>Marina</dc:creator>
  <cp:lastModifiedBy>Marina</cp:lastModifiedBy>
  <cp:revision>13</cp:revision>
  <dcterms:created xsi:type="dcterms:W3CDTF">2012-05-02T06:47:39Z</dcterms:created>
  <dcterms:modified xsi:type="dcterms:W3CDTF">2017-06-21T20:09:04Z</dcterms:modified>
</cp:coreProperties>
</file>