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0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50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9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8.wmf"/><Relationship Id="rId5" Type="http://schemas.openxmlformats.org/officeDocument/2006/relationships/image" Target="../media/image42.wmf"/><Relationship Id="rId10" Type="http://schemas.openxmlformats.org/officeDocument/2006/relationships/image" Target="../media/image47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0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2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9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4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4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8B0B-E62A-42E9-B83E-AC674FED926E}" type="datetimeFigureOut">
              <a:rPr lang="ru-RU" smtClean="0"/>
              <a:t>25.06.2017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20" Type="http://schemas.openxmlformats.org/officeDocument/2006/relationships/image" Target="../media/image46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48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50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43.wmf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Общие сведения о линейных системах. </a:t>
            </a:r>
            <a:r>
              <a:rPr lang="ru-RU" b="1" dirty="0" err="1" smtClean="0"/>
              <a:t>Крамеровские</a:t>
            </a:r>
            <a:r>
              <a:rPr lang="ru-RU" b="1" dirty="0" smtClean="0"/>
              <a:t>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7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445290"/>
              </p:ext>
            </p:extLst>
          </p:nvPr>
        </p:nvGraphicFramePr>
        <p:xfrm>
          <a:off x="683568" y="908720"/>
          <a:ext cx="477735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Формула" r:id="rId3" imgW="2108200" imgH="825500" progId="Equation.3">
                  <p:embed/>
                </p:oleObj>
              </mc:Choice>
              <mc:Fallback>
                <p:oleObj name="Формула" r:id="rId3" imgW="2108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908720"/>
                        <a:ext cx="4777359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110037"/>
              </p:ext>
            </p:extLst>
          </p:nvPr>
        </p:nvGraphicFramePr>
        <p:xfrm>
          <a:off x="827584" y="2996952"/>
          <a:ext cx="172819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Формула" r:id="rId5" imgW="710891" imgH="241195" progId="Equation.3">
                  <p:embed/>
                </p:oleObj>
              </mc:Choice>
              <mc:Fallback>
                <p:oleObj name="Формула" r:id="rId5" imgW="71089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996952"/>
                        <a:ext cx="172819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982710" y="3140968"/>
            <a:ext cx="1519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неизвестны</a:t>
            </a:r>
            <a:r>
              <a:rPr lang="ru-RU" i="1" dirty="0"/>
              <a:t>е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74790"/>
              </p:ext>
            </p:extLst>
          </p:nvPr>
        </p:nvGraphicFramePr>
        <p:xfrm>
          <a:off x="899592" y="3690741"/>
          <a:ext cx="184020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Формула" r:id="rId7" imgW="1054100" imgH="241300" progId="Equation.3">
                  <p:embed/>
                </p:oleObj>
              </mc:Choice>
              <mc:Fallback>
                <p:oleObj name="Формула" r:id="rId7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690741"/>
                        <a:ext cx="184020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45311"/>
              </p:ext>
            </p:extLst>
          </p:nvPr>
        </p:nvGraphicFramePr>
        <p:xfrm>
          <a:off x="2982710" y="3690741"/>
          <a:ext cx="1656184" cy="418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Формула" r:id="rId9" imgW="901309" imgH="228501" progId="Equation.3">
                  <p:embed/>
                </p:oleObj>
              </mc:Choice>
              <mc:Fallback>
                <p:oleObj name="Формула" r:id="rId9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710" y="3690741"/>
                        <a:ext cx="1656184" cy="418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076056" y="3690741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коэффициенты </a:t>
            </a:r>
            <a:r>
              <a:rPr lang="ru-RU" i="1" dirty="0"/>
              <a:t>при </a:t>
            </a:r>
            <a:r>
              <a:rPr lang="ru-RU" i="1" dirty="0" smtClean="0"/>
              <a:t>неизвестных</a:t>
            </a:r>
            <a:endParaRPr lang="ru-RU" dirty="0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62135"/>
              </p:ext>
            </p:extLst>
          </p:nvPr>
        </p:nvGraphicFramePr>
        <p:xfrm>
          <a:off x="899592" y="4365104"/>
          <a:ext cx="1512168" cy="437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Формула" r:id="rId11" imgW="799753" imgH="241195" progId="Equation.3">
                  <p:embed/>
                </p:oleObj>
              </mc:Choice>
              <mc:Fallback>
                <p:oleObj name="Формула" r:id="rId11" imgW="799753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365104"/>
                        <a:ext cx="1512168" cy="437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982710" y="4365104"/>
            <a:ext cx="1925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свободные</a:t>
            </a:r>
            <a:r>
              <a:rPr lang="ru-RU" dirty="0" smtClean="0"/>
              <a:t> </a:t>
            </a:r>
            <a:r>
              <a:rPr lang="ru-RU" i="1" dirty="0" smtClean="0"/>
              <a:t>члены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12160" y="1628800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/>
              <a:t>(</a:t>
            </a:r>
            <a:r>
              <a:rPr lang="ru-RU" sz="2800" dirty="0" smtClean="0"/>
              <a:t>1)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984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5536" y="915978"/>
            <a:ext cx="763284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Две линейные системы называются </a:t>
            </a:r>
            <a:r>
              <a:rPr lang="ru-RU" sz="24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равносильными</a:t>
            </a:r>
            <a:r>
              <a:rPr lang="ru-RU" sz="2400" dirty="0"/>
              <a:t>, если они обе несовместны, или же они обе совместны и каждое решение одной системы является решением другой и наоборот.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932202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Arial" pitchFamily="34" charset="0"/>
                <a:cs typeface="Arial" pitchFamily="34" charset="0"/>
              </a:rPr>
              <a:t>Пример 1.4.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 </a:t>
            </a: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017500"/>
              </p:ext>
            </p:extLst>
          </p:nvPr>
        </p:nvGraphicFramePr>
        <p:xfrm>
          <a:off x="2946400" y="2940050"/>
          <a:ext cx="16541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901440" imgH="457200" progId="Equation.DSMT4">
                  <p:embed/>
                </p:oleObj>
              </mc:Choice>
              <mc:Fallback>
                <p:oleObj name="Equation" r:id="rId3" imgW="901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940050"/>
                        <a:ext cx="1654175" cy="846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759216"/>
              </p:ext>
            </p:extLst>
          </p:nvPr>
        </p:nvGraphicFramePr>
        <p:xfrm>
          <a:off x="5345113" y="2924175"/>
          <a:ext cx="1235075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5" imgW="685800" imgH="457200" progId="Equation.DSMT4">
                  <p:embed/>
                </p:oleObj>
              </mc:Choice>
              <mc:Fallback>
                <p:oleObj name="Equation" r:id="rId5" imgW="68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2924175"/>
                        <a:ext cx="1235075" cy="839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488556"/>
              </p:ext>
            </p:extLst>
          </p:nvPr>
        </p:nvGraphicFramePr>
        <p:xfrm>
          <a:off x="7374606" y="3163034"/>
          <a:ext cx="1307556" cy="3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Формула" r:id="rId7" imgW="774364" imgH="228501" progId="Equation.3">
                  <p:embed/>
                </p:oleObj>
              </mc:Choice>
              <mc:Fallback>
                <p:oleObj name="Формула" r:id="rId7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606" y="3163034"/>
                        <a:ext cx="1307556" cy="387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467543" y="4454871"/>
            <a:ext cx="2052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Arial" pitchFamily="34" charset="0"/>
                <a:cs typeface="Arial" pitchFamily="34" charset="0"/>
              </a:rPr>
              <a:t>Пример 1.5.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750305"/>
              </p:ext>
            </p:extLst>
          </p:nvPr>
        </p:nvGraphicFramePr>
        <p:xfrm>
          <a:off x="2773363" y="4008438"/>
          <a:ext cx="1870075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9" imgW="1015920" imgH="711000" progId="Equation.DSMT4">
                  <p:embed/>
                </p:oleObj>
              </mc:Choice>
              <mc:Fallback>
                <p:oleObj name="Equation" r:id="rId9" imgW="1015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4008438"/>
                        <a:ext cx="1870075" cy="1306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068795"/>
              </p:ext>
            </p:extLst>
          </p:nvPr>
        </p:nvGraphicFramePr>
        <p:xfrm>
          <a:off x="5232400" y="4206875"/>
          <a:ext cx="11842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11" imgW="685800" imgH="457200" progId="Equation.DSMT4">
                  <p:embed/>
                </p:oleObj>
              </mc:Choice>
              <mc:Fallback>
                <p:oleObj name="Equation" r:id="rId11" imgW="685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206875"/>
                        <a:ext cx="1184275" cy="801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32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Матричная форма записи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системы </a:t>
            </a:r>
            <a:r>
              <a:rPr lang="ru-RU" b="1" dirty="0"/>
              <a:t>линейных уравнений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36857"/>
              </p:ext>
            </p:extLst>
          </p:nvPr>
        </p:nvGraphicFramePr>
        <p:xfrm>
          <a:off x="1061866" y="1313007"/>
          <a:ext cx="4874748" cy="230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Формула" r:id="rId3" imgW="2603160" imgH="1218960" progId="Equation.3">
                  <p:embed/>
                </p:oleObj>
              </mc:Choice>
              <mc:Fallback>
                <p:oleObj name="Формула" r:id="rId3" imgW="260316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866" y="1313007"/>
                        <a:ext cx="4874748" cy="2300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5536" y="2204864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(1</a:t>
            </a:r>
            <a:r>
              <a:rPr lang="ru-RU" sz="3600" dirty="0"/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95414"/>
              </p:ext>
            </p:extLst>
          </p:nvPr>
        </p:nvGraphicFramePr>
        <p:xfrm>
          <a:off x="539552" y="3789040"/>
          <a:ext cx="274339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Формула" r:id="rId5" imgW="1650960" imgH="914400" progId="Equation.3">
                  <p:embed/>
                </p:oleObj>
              </mc:Choice>
              <mc:Fallback>
                <p:oleObj name="Формула" r:id="rId5" imgW="16509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89040"/>
                        <a:ext cx="2743398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93499"/>
              </p:ext>
            </p:extLst>
          </p:nvPr>
        </p:nvGraphicFramePr>
        <p:xfrm>
          <a:off x="3779912" y="3789040"/>
          <a:ext cx="1403242" cy="157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Формула" r:id="rId7" imgW="799920" imgH="914400" progId="Equation.3">
                  <p:embed/>
                </p:oleObj>
              </mc:Choice>
              <mc:Fallback>
                <p:oleObj name="Формула" r:id="rId7" imgW="7999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1403242" cy="157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813311"/>
              </p:ext>
            </p:extLst>
          </p:nvPr>
        </p:nvGraphicFramePr>
        <p:xfrm>
          <a:off x="5724128" y="3789040"/>
          <a:ext cx="1252909" cy="147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Формула" r:id="rId9" imgW="774360" imgH="914400" progId="Equation.3">
                  <p:embed/>
                </p:oleObj>
              </mc:Choice>
              <mc:Fallback>
                <p:oleObj name="Формула" r:id="rId9" imgW="7743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789040"/>
                        <a:ext cx="1252909" cy="1475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42537"/>
              </p:ext>
            </p:extLst>
          </p:nvPr>
        </p:nvGraphicFramePr>
        <p:xfrm>
          <a:off x="1093163" y="5373216"/>
          <a:ext cx="3172726" cy="136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Формула" r:id="rId11" imgW="2120760" imgH="914400" progId="Equation.3">
                  <p:embed/>
                </p:oleObj>
              </mc:Choice>
              <mc:Fallback>
                <p:oleObj name="Формула" r:id="rId11" imgW="21207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63" y="5373216"/>
                        <a:ext cx="3172726" cy="1367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5292080" y="5805263"/>
                <a:ext cx="2520280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3600" dirty="0" smtClean="0"/>
                  <a:t>(1)</a:t>
                </a:r>
                <a:r>
                  <a:rPr lang="ru-RU" sz="3600" i="1" dirty="0" smtClean="0"/>
                  <a:t> </a:t>
                </a:r>
                <a14:m>
                  <m:oMath xmlns:m="http://schemas.openxmlformats.org/officeDocument/2006/math">
                    <m:r>
                      <a:rPr lang="ru-RU" sz="360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ru-RU" sz="3600" i="1" dirty="0" smtClean="0"/>
                  <a:t>АХ </a:t>
                </a:r>
                <a:r>
                  <a:rPr lang="ru-RU" sz="3600" dirty="0"/>
                  <a:t>= </a:t>
                </a:r>
                <a:r>
                  <a:rPr lang="ru-RU" sz="3600" i="1" dirty="0"/>
                  <a:t>В</a:t>
                </a:r>
                <a:endParaRPr lang="ru-RU" sz="36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805263"/>
                <a:ext cx="2520280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err="1"/>
              <a:t>Крамеровские</a:t>
            </a:r>
            <a:r>
              <a:rPr lang="ru-RU" b="1" dirty="0"/>
              <a:t>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47400"/>
              </p:ext>
            </p:extLst>
          </p:nvPr>
        </p:nvGraphicFramePr>
        <p:xfrm>
          <a:off x="899592" y="1268760"/>
          <a:ext cx="4308800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Формула" r:id="rId3" imgW="2514600" imgH="1218960" progId="Equation.3">
                  <p:embed/>
                </p:oleObj>
              </mc:Choice>
              <mc:Fallback>
                <p:oleObj name="Формула" r:id="rId3" imgW="251460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4308800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88094"/>
              </p:ext>
            </p:extLst>
          </p:nvPr>
        </p:nvGraphicFramePr>
        <p:xfrm>
          <a:off x="5724128" y="1412776"/>
          <a:ext cx="2568595" cy="148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Формула" r:id="rId5" imgW="1600200" imgH="914400" progId="Equation.3">
                  <p:embed/>
                </p:oleObj>
              </mc:Choice>
              <mc:Fallback>
                <p:oleObj name="Формула" r:id="rId5" imgW="1600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12776"/>
                        <a:ext cx="2568595" cy="148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39161"/>
              </p:ext>
            </p:extLst>
          </p:nvPr>
        </p:nvGraphicFramePr>
        <p:xfrm>
          <a:off x="235270" y="3573016"/>
          <a:ext cx="3529494" cy="148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Формула" r:id="rId7" imgW="2184120" imgH="914400" progId="Equation.3">
                  <p:embed/>
                </p:oleObj>
              </mc:Choice>
              <mc:Fallback>
                <p:oleObj name="Формула" r:id="rId7" imgW="21841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0" y="3573016"/>
                        <a:ext cx="3529494" cy="1487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045171" y="5373215"/>
            <a:ext cx="471917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i="1" dirty="0"/>
              <a:t>вспомогательные определители</a:t>
            </a:r>
            <a:r>
              <a:rPr lang="ru-RU" sz="2400" dirty="0"/>
              <a:t>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65222"/>
              </p:ext>
            </p:extLst>
          </p:nvPr>
        </p:nvGraphicFramePr>
        <p:xfrm>
          <a:off x="3968221" y="3501008"/>
          <a:ext cx="5175779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Формула" r:id="rId9" imgW="3555720" imgH="1244520" progId="Equation.3">
                  <p:embed/>
                </p:oleObj>
              </mc:Choice>
              <mc:Fallback>
                <p:oleObj name="Формула" r:id="rId9" imgW="3555720" imgH="1244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221" y="3501008"/>
                        <a:ext cx="5175779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7829" y="5373216"/>
            <a:ext cx="338437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 smtClean="0"/>
              <a:t>главный определитель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35168"/>
              </p:ext>
            </p:extLst>
          </p:nvPr>
        </p:nvGraphicFramePr>
        <p:xfrm>
          <a:off x="3289852" y="6093296"/>
          <a:ext cx="1510638" cy="71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Формула" r:id="rId11" imgW="380670" imgH="177646" progId="Equation.3">
                  <p:embed/>
                </p:oleObj>
              </mc:Choice>
              <mc:Fallback>
                <p:oleObj name="Формула" r:id="rId11" imgW="380670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852" y="6093296"/>
                        <a:ext cx="1510638" cy="712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0505" y="1844823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(2)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05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1" dirty="0" smtClean="0"/>
              <a:t>Теорема </a:t>
            </a:r>
            <a:r>
              <a:rPr lang="ru-RU" b="1" i="1" dirty="0" err="1"/>
              <a:t>Крамера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507"/>
            <a:ext cx="82809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Если главный определитель Δ системы </a:t>
            </a:r>
            <a:r>
              <a:rPr lang="ru-RU" sz="2400" dirty="0" smtClean="0"/>
              <a:t>(2) </a:t>
            </a:r>
            <a:r>
              <a:rPr lang="ru-RU" sz="2400" dirty="0"/>
              <a:t>отличен от нуля, то эта система имеет единственное решение, определяемое </a:t>
            </a:r>
            <a:r>
              <a:rPr lang="ru-RU" sz="2400" dirty="0" smtClean="0"/>
              <a:t>равенствами: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85909"/>
              </p:ext>
            </p:extLst>
          </p:nvPr>
        </p:nvGraphicFramePr>
        <p:xfrm>
          <a:off x="1619672" y="3068960"/>
          <a:ext cx="1347366" cy="11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Формула" r:id="rId3" imgW="622080" imgH="507960" progId="Equation.3">
                  <p:embed/>
                </p:oleObj>
              </mc:Choice>
              <mc:Fallback>
                <p:oleObj name="Формула" r:id="rId3" imgW="622080" imgH="507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8960"/>
                        <a:ext cx="1347366" cy="111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7527"/>
              </p:ext>
            </p:extLst>
          </p:nvPr>
        </p:nvGraphicFramePr>
        <p:xfrm>
          <a:off x="3851920" y="3429000"/>
          <a:ext cx="1945910" cy="470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Формула" r:id="rId5" imgW="927000" imgH="228600" progId="Equation.3">
                  <p:embed/>
                </p:oleObj>
              </mc:Choice>
              <mc:Fallback>
                <p:oleObj name="Формула" r:id="rId5" imgW="927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429000"/>
                        <a:ext cx="1945910" cy="470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259632" y="4396368"/>
            <a:ext cx="264745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i="1" dirty="0" smtClean="0"/>
              <a:t>формулы </a:t>
            </a:r>
            <a:r>
              <a:rPr lang="ru-RU" sz="2400" i="1" dirty="0" err="1"/>
              <a:t>Крамера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94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29664"/>
            <a:ext cx="17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00234" y="129664"/>
                <a:ext cx="1401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0" dirty="0" smtClean="0"/>
                  <a:t>Пусть 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234" y="129664"/>
                <a:ext cx="140121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478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98733" y="498996"/>
                <a:ext cx="3602718" cy="1253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ru-RU" dirty="0" smtClean="0"/>
                  <a:t>2</a:t>
                </a:r>
                <a:r>
                  <a:rPr lang="en-US" dirty="0" smtClean="0"/>
                  <a:t>)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3" y="498996"/>
                <a:ext cx="3602718" cy="1253613"/>
              </a:xfrm>
              <a:prstGeom prst="rect">
                <a:avLst/>
              </a:prstGeom>
              <a:blipFill rotWithShape="1">
                <a:blip r:embed="rId3"/>
                <a:stretch>
                  <a:fillRect l="-1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9038" y="1984681"/>
                <a:ext cx="5837174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∆ 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≠0⇒∃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8" y="1984681"/>
                <a:ext cx="5837174" cy="9840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86093" y="498996"/>
                <a:ext cx="2430152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093" y="498996"/>
                <a:ext cx="2430152" cy="82561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616245" y="499365"/>
                <a:ext cx="1203535" cy="825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245" y="499365"/>
                <a:ext cx="1203535" cy="8256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40352" y="420144"/>
                <a:ext cx="1240661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20144"/>
                <a:ext cx="1240661" cy="98405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327472" y="1556792"/>
                <a:ext cx="2726569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2000" dirty="0" smtClean="0"/>
                  <a:t>(2)</a:t>
                </a:r>
                <a:r>
                  <a:rPr lang="ru-RU" sz="2000" i="1" dirty="0" smtClean="0"/>
                  <a:t> </a:t>
                </a:r>
                <a14:m>
                  <m:oMath xmlns:m="http://schemas.openxmlformats.org/officeDocument/2006/math">
                    <m:r>
                      <a:rPr lang="ru-RU" sz="200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АХ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2" y="1556792"/>
                <a:ext cx="2726569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2461" t="-9091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8668" y="2995156"/>
                <a:ext cx="1224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" y="2995156"/>
                <a:ext cx="122495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358668" y="3366709"/>
                <a:ext cx="6288773" cy="1407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𝑋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" y="3366709"/>
                <a:ext cx="6288773" cy="140737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27472" y="5013176"/>
                <a:ext cx="2992999" cy="508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31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72" y="5013176"/>
                <a:ext cx="2992999" cy="50853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503054" y="4774082"/>
                <a:ext cx="2225225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54" y="4774082"/>
                <a:ext cx="2225225" cy="97270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58668" y="5656767"/>
                <a:ext cx="957185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" y="5656767"/>
                <a:ext cx="957185" cy="491096"/>
              </a:xfrm>
              <a:prstGeom prst="rect">
                <a:avLst/>
              </a:prstGeom>
              <a:blipFill rotWithShape="1">
                <a:blip r:embed="rId1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58668" y="6165304"/>
                <a:ext cx="957185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" y="6165304"/>
                <a:ext cx="957185" cy="491096"/>
              </a:xfrm>
              <a:prstGeom prst="rect">
                <a:avLst/>
              </a:prstGeom>
              <a:blipFill rotWithShape="1">
                <a:blip r:embed="rId1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503054" y="5757115"/>
                <a:ext cx="2230547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54" y="5757115"/>
                <a:ext cx="2230547" cy="97270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102738" y="5752465"/>
                <a:ext cx="2230547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738" y="5752465"/>
                <a:ext cx="2230547" cy="97270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8532440" y="6410852"/>
            <a:ext cx="197739" cy="1977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3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/>
              <a:t>Пример 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23073"/>
              </p:ext>
            </p:extLst>
          </p:nvPr>
        </p:nvGraphicFramePr>
        <p:xfrm>
          <a:off x="179512" y="548680"/>
          <a:ext cx="2131948" cy="154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Формула" r:id="rId3" imgW="1257120" imgH="914400" progId="Equation.3">
                  <p:embed/>
                </p:oleObj>
              </mc:Choice>
              <mc:Fallback>
                <p:oleObj name="Формула" r:id="rId3" imgW="125712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2131948" cy="1542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65248"/>
              </p:ext>
            </p:extLst>
          </p:nvPr>
        </p:nvGraphicFramePr>
        <p:xfrm>
          <a:off x="323528" y="2132856"/>
          <a:ext cx="6120680" cy="122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Формула" r:id="rId5" imgW="4520880" imgH="914400" progId="Equation.3">
                  <p:embed/>
                </p:oleObj>
              </mc:Choice>
              <mc:Fallback>
                <p:oleObj name="Формула" r:id="rId5" imgW="45208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6120680" cy="1226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27050"/>
              </p:ext>
            </p:extLst>
          </p:nvPr>
        </p:nvGraphicFramePr>
        <p:xfrm>
          <a:off x="179512" y="3284984"/>
          <a:ext cx="7344816" cy="124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Формула" r:id="rId7" imgW="5321160" imgH="914400" progId="Equation.3">
                  <p:embed/>
                </p:oleObj>
              </mc:Choice>
              <mc:Fallback>
                <p:oleObj name="Формула" r:id="rId7" imgW="53211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4984"/>
                        <a:ext cx="7344816" cy="1241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27464"/>
              </p:ext>
            </p:extLst>
          </p:nvPr>
        </p:nvGraphicFramePr>
        <p:xfrm>
          <a:off x="2843808" y="476672"/>
          <a:ext cx="296805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Формула" r:id="rId9" imgW="1815840" imgH="914400" progId="Equation.3">
                  <p:embed/>
                </p:oleObj>
              </mc:Choice>
              <mc:Fallback>
                <p:oleObj name="Формула" r:id="rId9" imgW="18158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6672"/>
                        <a:ext cx="2968058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3779912" y="620688"/>
            <a:ext cx="0" cy="122413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355976" y="624829"/>
            <a:ext cx="0" cy="122413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860032" y="624829"/>
            <a:ext cx="0" cy="122413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436096" y="726429"/>
            <a:ext cx="0" cy="122413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45111"/>
              </p:ext>
            </p:extLst>
          </p:nvPr>
        </p:nvGraphicFramePr>
        <p:xfrm>
          <a:off x="179512" y="4509120"/>
          <a:ext cx="7848872" cy="124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" name="Формула" r:id="rId11" imgW="5752800" imgH="914400" progId="Equation.3">
                  <p:embed/>
                </p:oleObj>
              </mc:Choice>
              <mc:Fallback>
                <p:oleObj name="Формула" r:id="rId11" imgW="57528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509120"/>
                        <a:ext cx="7848872" cy="1242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62960"/>
              </p:ext>
            </p:extLst>
          </p:nvPr>
        </p:nvGraphicFramePr>
        <p:xfrm>
          <a:off x="251520" y="5667571"/>
          <a:ext cx="7197892" cy="12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5" name="Формула" r:id="rId13" imgW="5473440" imgH="914400" progId="Equation.3">
                  <p:embed/>
                </p:oleObj>
              </mc:Choice>
              <mc:Fallback>
                <p:oleObj name="Формула" r:id="rId13" imgW="5473440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667571"/>
                        <a:ext cx="7197892" cy="1202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94775"/>
              </p:ext>
            </p:extLst>
          </p:nvPr>
        </p:nvGraphicFramePr>
        <p:xfrm>
          <a:off x="6588224" y="400707"/>
          <a:ext cx="1249352" cy="43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Формула" r:id="rId15" imgW="583920" imgH="203040" progId="Equation.3">
                  <p:embed/>
                </p:oleObj>
              </mc:Choice>
              <mc:Fallback>
                <p:oleObj name="Формула" r:id="rId15" imgW="58392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00707"/>
                        <a:ext cx="1249352" cy="439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71803"/>
              </p:ext>
            </p:extLst>
          </p:nvPr>
        </p:nvGraphicFramePr>
        <p:xfrm>
          <a:off x="6586538" y="930275"/>
          <a:ext cx="1684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Формула" r:id="rId17" imgW="787320" imgH="279360" progId="Equation.3">
                  <p:embed/>
                </p:oleObj>
              </mc:Choice>
              <mc:Fallback>
                <p:oleObj name="Формула" r:id="rId17" imgW="787320" imgH="27936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930275"/>
                        <a:ext cx="16843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33491"/>
              </p:ext>
            </p:extLst>
          </p:nvPr>
        </p:nvGraphicFramePr>
        <p:xfrm>
          <a:off x="6660232" y="2132856"/>
          <a:ext cx="165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Формула" r:id="rId19" imgW="774360" imgH="266400" progId="Equation.3">
                  <p:embed/>
                </p:oleObj>
              </mc:Choice>
              <mc:Fallback>
                <p:oleObj name="Формула" r:id="rId19" imgW="774360" imgH="26640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32856"/>
                        <a:ext cx="165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084172"/>
              </p:ext>
            </p:extLst>
          </p:nvPr>
        </p:nvGraphicFramePr>
        <p:xfrm>
          <a:off x="6660232" y="1528118"/>
          <a:ext cx="12223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Формула" r:id="rId21" imgW="571320" imgH="291960" progId="Equation.3">
                  <p:embed/>
                </p:oleObj>
              </mc:Choice>
              <mc:Fallback>
                <p:oleObj name="Формула" r:id="rId21" imgW="571320" imgH="29196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528118"/>
                        <a:ext cx="12223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1864"/>
              </p:ext>
            </p:extLst>
          </p:nvPr>
        </p:nvGraphicFramePr>
        <p:xfrm>
          <a:off x="6484938" y="2924175"/>
          <a:ext cx="2363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Формула" r:id="rId23" imgW="1104840" imgH="279360" progId="Equation.3">
                  <p:embed/>
                </p:oleObj>
              </mc:Choice>
              <mc:Fallback>
                <p:oleObj name="Формула" r:id="rId23" imgW="110484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924175"/>
                        <a:ext cx="2363787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49316"/>
              </p:ext>
            </p:extLst>
          </p:nvPr>
        </p:nvGraphicFramePr>
        <p:xfrm>
          <a:off x="6516216" y="4077072"/>
          <a:ext cx="2402332" cy="5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Формула" r:id="rId25" imgW="1218960" imgH="291960" progId="Equation.3">
                  <p:embed/>
                </p:oleObj>
              </mc:Choice>
              <mc:Fallback>
                <p:oleObj name="Формула" r:id="rId25" imgW="1218960" imgH="291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077072"/>
                        <a:ext cx="2402332" cy="57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07027"/>
              </p:ext>
            </p:extLst>
          </p:nvPr>
        </p:nvGraphicFramePr>
        <p:xfrm>
          <a:off x="6588224" y="5229200"/>
          <a:ext cx="1946635" cy="4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Формула" r:id="rId27" imgW="1079280" imgH="266400" progId="Equation.3">
                  <p:embed/>
                </p:oleObj>
              </mc:Choice>
              <mc:Fallback>
                <p:oleObj name="Формула" r:id="rId27" imgW="1079280" imgH="266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229200"/>
                        <a:ext cx="1946635" cy="4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0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721</Words>
  <Application>Microsoft Office PowerPoint</Application>
  <PresentationFormat>Экран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Тема Office</vt:lpstr>
      <vt:lpstr>Формула</vt:lpstr>
      <vt:lpstr>MathType 6.0 Equation</vt:lpstr>
      <vt:lpstr>Общие сведения о линейных системах. Крамеровские системы.</vt:lpstr>
      <vt:lpstr>Презентация PowerPoint</vt:lpstr>
      <vt:lpstr>Презентация PowerPoint</vt:lpstr>
      <vt:lpstr>Матричная форма записи  системы линейных уравнений</vt:lpstr>
      <vt:lpstr>Крамеровские системы</vt:lpstr>
      <vt:lpstr>Теорема Крамера</vt:lpstr>
      <vt:lpstr>Презентация PowerPoint</vt:lpstr>
      <vt:lpstr>Пример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Крамеровские системы линейных уравнений</dc:title>
  <dc:creator>Marina</dc:creator>
  <cp:lastModifiedBy>Marina</cp:lastModifiedBy>
  <cp:revision>16</cp:revision>
  <dcterms:created xsi:type="dcterms:W3CDTF">2012-05-07T10:07:06Z</dcterms:created>
  <dcterms:modified xsi:type="dcterms:W3CDTF">2017-06-25T11:06:22Z</dcterms:modified>
</cp:coreProperties>
</file>