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1177-B8A5-4E1A-9DBE-DA9DAE84D70E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964-7DAA-4767-A803-FC75A541D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77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1177-B8A5-4E1A-9DBE-DA9DAE84D70E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964-7DAA-4767-A803-FC75A541D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42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1177-B8A5-4E1A-9DBE-DA9DAE84D70E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964-7DAA-4767-A803-FC75A541D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83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1177-B8A5-4E1A-9DBE-DA9DAE84D70E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964-7DAA-4767-A803-FC75A541D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8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1177-B8A5-4E1A-9DBE-DA9DAE84D70E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964-7DAA-4767-A803-FC75A541D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1177-B8A5-4E1A-9DBE-DA9DAE84D70E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964-7DAA-4767-A803-FC75A541D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99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1177-B8A5-4E1A-9DBE-DA9DAE84D70E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964-7DAA-4767-A803-FC75A541D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37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1177-B8A5-4E1A-9DBE-DA9DAE84D70E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964-7DAA-4767-A803-FC75A541D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1177-B8A5-4E1A-9DBE-DA9DAE84D70E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964-7DAA-4767-A803-FC75A541D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8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1177-B8A5-4E1A-9DBE-DA9DAE84D70E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964-7DAA-4767-A803-FC75A541D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06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1177-B8A5-4E1A-9DBE-DA9DAE84D70E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F964-7DAA-4767-A803-FC75A541D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F1177-B8A5-4E1A-9DBE-DA9DAE84D70E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9F964-7DAA-4767-A803-FC75A541D5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43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Обратная матрица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886200"/>
            <a:ext cx="7304856" cy="235111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b="1" dirty="0"/>
              <a:t>Понятие обратной </a:t>
            </a:r>
            <a:r>
              <a:rPr lang="ru-RU" b="1" dirty="0" smtClean="0"/>
              <a:t>матрицы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b="1" dirty="0"/>
              <a:t>Существование и единственность обратной </a:t>
            </a:r>
            <a:r>
              <a:rPr lang="ru-RU" b="1" dirty="0" smtClean="0"/>
              <a:t>матрицы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b="1" dirty="0"/>
              <a:t>Присоединенная матрица</a:t>
            </a:r>
            <a:endParaRPr lang="ru-RU" b="1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1026" name="Picture 2" descr="http://www.aiportal.ru/images/general/invertible_128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2448272" cy="19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4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b="1" dirty="0"/>
              <a:t>Свойства обратной матрицы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75979" y="378904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Arial Black" pitchFamily="34" charset="0"/>
              </a:rPr>
              <a:t>3</a:t>
            </a:r>
            <a:endParaRPr lang="ru-RU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978" y="171136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endParaRPr lang="ru-RU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979" y="490603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Arial Black" pitchFamily="34" charset="0"/>
              </a:rPr>
              <a:t>4</a:t>
            </a:r>
            <a:endParaRPr lang="ru-RU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79" y="278092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Arial Black" pitchFamily="34" charset="0"/>
              </a:rPr>
              <a:t>2</a:t>
            </a:r>
            <a:endParaRPr lang="ru-RU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842037"/>
              </p:ext>
            </p:extLst>
          </p:nvPr>
        </p:nvGraphicFramePr>
        <p:xfrm>
          <a:off x="1043608" y="1711367"/>
          <a:ext cx="2842157" cy="584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Формула" r:id="rId3" imgW="1485720" imgH="304560" progId="Equation.3">
                  <p:embed/>
                </p:oleObj>
              </mc:Choice>
              <mc:Fallback>
                <p:oleObj name="Формула" r:id="rId3" imgW="1485720" imgH="30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11367"/>
                        <a:ext cx="2842157" cy="584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433983"/>
              </p:ext>
            </p:extLst>
          </p:nvPr>
        </p:nvGraphicFramePr>
        <p:xfrm>
          <a:off x="1089025" y="2781300"/>
          <a:ext cx="23685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Формула" r:id="rId5" imgW="1282680" imgH="304560" progId="Equation.3">
                  <p:embed/>
                </p:oleObj>
              </mc:Choice>
              <mc:Fallback>
                <p:oleObj name="Формула" r:id="rId5" imgW="128268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781300"/>
                        <a:ext cx="2368550" cy="560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723964"/>
              </p:ext>
            </p:extLst>
          </p:nvPr>
        </p:nvGraphicFramePr>
        <p:xfrm>
          <a:off x="1043608" y="3789040"/>
          <a:ext cx="1538858" cy="55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Формула" r:id="rId7" imgW="901440" imgH="330120" progId="Equation.3">
                  <p:embed/>
                </p:oleObj>
              </mc:Choice>
              <mc:Fallback>
                <p:oleObj name="Формула" r:id="rId7" imgW="90144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789040"/>
                        <a:ext cx="1538858" cy="558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813422"/>
              </p:ext>
            </p:extLst>
          </p:nvPr>
        </p:nvGraphicFramePr>
        <p:xfrm>
          <a:off x="971600" y="4906034"/>
          <a:ext cx="21717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Формула" r:id="rId9" imgW="1206360" imgH="330120" progId="Equation.3">
                  <p:embed/>
                </p:oleObj>
              </mc:Choice>
              <mc:Fallback>
                <p:oleObj name="Формула" r:id="rId9" imgW="1206360" imgH="330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06034"/>
                        <a:ext cx="2171700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512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b="1" dirty="0" smtClean="0"/>
              <a:t>Определение обратной матрицы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96752"/>
            <a:ext cx="741682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Пусть </a:t>
            </a:r>
            <a:r>
              <a:rPr lang="ru-RU" sz="2400" i="1" dirty="0"/>
              <a:t>А</a:t>
            </a:r>
            <a:r>
              <a:rPr lang="ru-RU" sz="2400" dirty="0"/>
              <a:t> – квадратная матрица порядка 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/>
              <a:t>. Матрица </a:t>
            </a:r>
            <a:r>
              <a:rPr lang="en-US" sz="2400" i="1" dirty="0"/>
              <a:t>B</a:t>
            </a:r>
            <a:r>
              <a:rPr lang="ru-RU" sz="2400" dirty="0"/>
              <a:t> называется </a:t>
            </a:r>
            <a:r>
              <a:rPr lang="ru-RU" sz="2400" i="1" dirty="0"/>
              <a:t>правой обратной</a:t>
            </a:r>
            <a:r>
              <a:rPr lang="ru-RU" sz="2400" dirty="0"/>
              <a:t> для матрицы </a:t>
            </a:r>
            <a:r>
              <a:rPr lang="ru-RU" sz="2400" i="1" dirty="0"/>
              <a:t>А</a:t>
            </a:r>
            <a:r>
              <a:rPr lang="ru-RU" sz="2400" dirty="0"/>
              <a:t>, если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964678"/>
              </p:ext>
            </p:extLst>
          </p:nvPr>
        </p:nvGraphicFramePr>
        <p:xfrm>
          <a:off x="3234682" y="2244556"/>
          <a:ext cx="137103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Формула" r:id="rId3" imgW="647700" imgH="241300" progId="Equation.3">
                  <p:embed/>
                </p:oleObj>
              </mc:Choice>
              <mc:Fallback>
                <p:oleObj name="Формула" r:id="rId3" imgW="6477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682" y="2244556"/>
                        <a:ext cx="137103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3105835"/>
            <a:ext cx="7416824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Матрица </a:t>
            </a:r>
            <a:r>
              <a:rPr lang="ru-RU" sz="2400" i="1" dirty="0"/>
              <a:t>С</a:t>
            </a:r>
            <a:r>
              <a:rPr lang="ru-RU" sz="2400" dirty="0"/>
              <a:t> называется </a:t>
            </a:r>
            <a:r>
              <a:rPr lang="ru-RU" sz="2400" i="1" dirty="0"/>
              <a:t>левой обратной</a:t>
            </a:r>
            <a:r>
              <a:rPr lang="ru-RU" sz="2400" dirty="0"/>
              <a:t> для матрицы </a:t>
            </a:r>
            <a:r>
              <a:rPr lang="ru-RU" sz="2400" i="1" dirty="0"/>
              <a:t>А</a:t>
            </a:r>
            <a:r>
              <a:rPr lang="ru-RU" sz="2400" dirty="0"/>
              <a:t>, если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518015"/>
              </p:ext>
            </p:extLst>
          </p:nvPr>
        </p:nvGraphicFramePr>
        <p:xfrm>
          <a:off x="3275856" y="3936832"/>
          <a:ext cx="1440160" cy="537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Формула" r:id="rId5" imgW="634725" imgH="241195" progId="Equation.3">
                  <p:embed/>
                </p:oleObj>
              </mc:Choice>
              <mc:Fallback>
                <p:oleObj name="Формула" r:id="rId5" imgW="634725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936832"/>
                        <a:ext cx="1440160" cy="5373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67544" y="4725143"/>
            <a:ext cx="741682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Матрица, являющаяся одновременно правой и левой обратной по отношению к матрице </a:t>
            </a:r>
            <a:r>
              <a:rPr lang="ru-RU" sz="2400" i="1" dirty="0"/>
              <a:t>А</a:t>
            </a:r>
            <a:r>
              <a:rPr lang="ru-RU" sz="2400" dirty="0"/>
              <a:t>, называется </a:t>
            </a:r>
            <a:r>
              <a:rPr lang="ru-RU" sz="2400" i="1" dirty="0"/>
              <a:t>обратной</a:t>
            </a:r>
            <a:r>
              <a:rPr lang="ru-RU" sz="2400" dirty="0"/>
              <a:t> к матрице </a:t>
            </a:r>
            <a:r>
              <a:rPr lang="ru-RU" sz="2400" i="1" dirty="0"/>
              <a:t>А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347864" y="6093296"/>
            <a:ext cx="23519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E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885917"/>
              </p:ext>
            </p:extLst>
          </p:nvPr>
        </p:nvGraphicFramePr>
        <p:xfrm>
          <a:off x="827584" y="6059706"/>
          <a:ext cx="640704" cy="463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Формула" r:id="rId7" imgW="279279" imgH="203112" progId="Equation.3">
                  <p:embed/>
                </p:oleObj>
              </mc:Choice>
              <mc:Fallback>
                <p:oleObj name="Формула" r:id="rId7" imgW="279279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059706"/>
                        <a:ext cx="640704" cy="4639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10" grpId="0" animBg="1"/>
      <p:bldP spid="10" grpId="1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2621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Определение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268760"/>
            <a:ext cx="7416824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dirty="0"/>
              <a:t>Квадратная матрица </a:t>
            </a:r>
            <a:r>
              <a:rPr lang="ru-RU" sz="3200" i="1" dirty="0"/>
              <a:t>А</a:t>
            </a:r>
            <a:r>
              <a:rPr lang="ru-RU" sz="3200" dirty="0"/>
              <a:t> называется </a:t>
            </a:r>
            <a:r>
              <a:rPr lang="ru-RU" sz="3200" i="1" dirty="0"/>
              <a:t>невырожденной</a:t>
            </a:r>
            <a:r>
              <a:rPr lang="ru-RU" sz="3200" dirty="0"/>
              <a:t> (</a:t>
            </a:r>
            <a:r>
              <a:rPr lang="ru-RU" sz="3200" i="1" dirty="0"/>
              <a:t>неособенной</a:t>
            </a:r>
            <a:r>
              <a:rPr lang="ru-RU" sz="3200" dirty="0"/>
              <a:t>), если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475347"/>
              </p:ext>
            </p:extLst>
          </p:nvPr>
        </p:nvGraphicFramePr>
        <p:xfrm>
          <a:off x="3059832" y="2429791"/>
          <a:ext cx="151216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Формула" r:id="rId3" imgW="672808" imgH="190417" progId="Equation.3">
                  <p:embed/>
                </p:oleObj>
              </mc:Choice>
              <mc:Fallback>
                <p:oleObj name="Формула" r:id="rId3" imgW="672808" imgH="19041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29791"/>
                        <a:ext cx="1512168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66706" y="2564904"/>
            <a:ext cx="17281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Теорема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9985" y="3153871"/>
            <a:ext cx="7416824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 smtClean="0"/>
              <a:t>Если матрица </a:t>
            </a:r>
            <a:r>
              <a:rPr lang="ru-RU" sz="2800" i="1" dirty="0" smtClean="0"/>
              <a:t>А</a:t>
            </a:r>
            <a:r>
              <a:rPr lang="ru-RU" sz="2800" dirty="0" smtClean="0"/>
              <a:t> имеет правую или левую обратную матрицу, то она невырожденная.</a:t>
            </a:r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66706" y="5035988"/>
            <a:ext cx="2026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Следствие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66706" y="5620763"/>
            <a:ext cx="7352933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Если матрица </a:t>
            </a:r>
            <a:r>
              <a:rPr lang="ru-RU" sz="2400" i="1" dirty="0"/>
              <a:t>А</a:t>
            </a:r>
            <a:r>
              <a:rPr lang="ru-RU" sz="2400" dirty="0"/>
              <a:t> вырожденная, то она не имеет обратной.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39629" y="4328809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53525" y="4221088"/>
            <a:ext cx="1189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483768" y="4251865"/>
                <a:ext cx="58212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det</m:t>
                          </m:r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 (</m:t>
                          </m:r>
                          <m:r>
                            <a:rPr lang="en-US" sz="2800" i="1">
                              <a:latin typeface="Cambria Math"/>
                            </a:rPr>
                            <m:t>𝐶𝐴</m:t>
                          </m:r>
                          <m:r>
                            <a:rPr lang="en-US" sz="2800" i="1">
                              <a:latin typeface="Cambria Math"/>
                            </a:rPr>
                            <m:t>)=</m:t>
                          </m:r>
                          <m:func>
                            <m:func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𝐶</m:t>
                              </m:r>
                            </m:e>
                          </m:func>
                          <m:r>
                            <a:rPr lang="en-US" sz="2800" i="1">
                              <a:latin typeface="Cambria Math"/>
                            </a:rPr>
                            <m:t>∙</m:t>
                          </m:r>
                          <m:func>
                            <m:func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</m:func>
                          <m:r>
                            <a:rPr lang="en-US" sz="2800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𝐸</m:t>
                              </m:r>
                            </m:e>
                          </m:func>
                          <m:r>
                            <a:rPr lang="en-US" sz="2800" i="1">
                              <a:latin typeface="Cambria Math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251865"/>
                <a:ext cx="582120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8172400" y="4328809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31272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9" grpId="0" animBg="1"/>
      <p:bldP spid="9" grpId="1" animBg="1"/>
      <p:bldP spid="10" grpId="0"/>
      <p:bldP spid="11" grpId="0" animBg="1"/>
      <p:bldP spid="11" grpId="1" animBg="1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/>
              <a:t>Теорема</a:t>
            </a:r>
            <a:r>
              <a:rPr lang="ru-RU" sz="3200" dirty="0"/>
              <a:t> </a:t>
            </a:r>
            <a:r>
              <a:rPr lang="ru-RU" sz="3200" i="1" dirty="0" smtClean="0"/>
              <a:t>(</a:t>
            </a:r>
            <a:r>
              <a:rPr lang="ru-RU" sz="3200" i="1" dirty="0"/>
              <a:t>о существовании и единственности обратной матрицы).</a:t>
            </a:r>
            <a:r>
              <a:rPr lang="ru-RU" sz="3200" b="1" dirty="0"/>
              <a:t> 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8914" y="1196752"/>
            <a:ext cx="7416824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/>
              <a:t>Всякая невырожденная квадратная матрица </a:t>
            </a:r>
            <a:r>
              <a:rPr lang="ru-RU" sz="2800" i="1" dirty="0"/>
              <a:t>А </a:t>
            </a:r>
            <a:r>
              <a:rPr lang="en-US" sz="2800" i="1" dirty="0"/>
              <a:t>n</a:t>
            </a:r>
            <a:r>
              <a:rPr lang="ru-RU" sz="2800" dirty="0"/>
              <a:t>-го порядка имеет единственную обратную матрицу </a:t>
            </a:r>
            <a:r>
              <a:rPr lang="en-US" sz="2800" i="1" dirty="0"/>
              <a:t>A</a:t>
            </a:r>
            <a:r>
              <a:rPr lang="ru-RU" sz="2800" baseline="30000" dirty="0"/>
              <a:t>–1</a:t>
            </a:r>
            <a:r>
              <a:rPr lang="ru-RU" sz="2800" dirty="0"/>
              <a:t>, для которой справедливо равенство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685090"/>
              </p:ext>
            </p:extLst>
          </p:nvPr>
        </p:nvGraphicFramePr>
        <p:xfrm>
          <a:off x="543949" y="3002469"/>
          <a:ext cx="4005318" cy="1798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Формула" r:id="rId3" imgW="2705040" imgH="1218960" progId="Equation.3">
                  <p:embed/>
                </p:oleObj>
              </mc:Choice>
              <mc:Fallback>
                <p:oleObj name="Формула" r:id="rId3" imgW="2705040" imgH="1218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49" y="3002469"/>
                        <a:ext cx="4005318" cy="1798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3567" y="5013176"/>
            <a:ext cx="7312171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где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ij</a:t>
            </a:r>
            <a:r>
              <a:rPr lang="en-US" sz="2400" dirty="0"/>
              <a:t> </a:t>
            </a:r>
            <a:r>
              <a:rPr lang="ru-RU" sz="2400" dirty="0"/>
              <a:t> – алгебраические дополнения элементов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ij</a:t>
            </a:r>
            <a:r>
              <a:rPr lang="ru-RU" sz="2400" dirty="0"/>
              <a:t> матрицы </a:t>
            </a:r>
            <a:r>
              <a:rPr lang="ru-RU" sz="2400" i="1" dirty="0" smtClean="0"/>
              <a:t>А.</a:t>
            </a:r>
            <a:endParaRPr lang="ru-RU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0" y="3464134"/>
            <a:ext cx="2088232" cy="923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Присоединённая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по отношению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 матрице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25507"/>
              </p:ext>
            </p:extLst>
          </p:nvPr>
        </p:nvGraphicFramePr>
        <p:xfrm>
          <a:off x="6948264" y="3727510"/>
          <a:ext cx="472115" cy="396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Формула" r:id="rId5" imgW="241195" imgH="203112" progId="Equation.3">
                  <p:embed/>
                </p:oleObj>
              </mc:Choice>
              <mc:Fallback>
                <p:oleObj name="Формула" r:id="rId5" imgW="241195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727510"/>
                        <a:ext cx="472115" cy="396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03406"/>
              </p:ext>
            </p:extLst>
          </p:nvPr>
        </p:nvGraphicFramePr>
        <p:xfrm>
          <a:off x="2987824" y="5844173"/>
          <a:ext cx="2172903" cy="90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Формула" r:id="rId7" imgW="1206360" imgH="507960" progId="Equation.3">
                  <p:embed/>
                </p:oleObj>
              </mc:Choice>
              <mc:Fallback>
                <p:oleObj name="Формула" r:id="rId7" imgW="120636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844173"/>
                        <a:ext cx="2172903" cy="908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26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Доказательство: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1560" y="1012086"/>
                <a:ext cx="80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12086"/>
                <a:ext cx="80419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1967" y="1700808"/>
                <a:ext cx="3174908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7" y="1700808"/>
                <a:ext cx="3174908" cy="10699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427984" y="1595074"/>
                <a:ext cx="3532314" cy="1281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√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595074"/>
                <a:ext cx="3532314" cy="12813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7504" y="3254060"/>
                <a:ext cx="8893397" cy="2481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√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=</a:t>
                </a:r>
              </a:p>
              <a:p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>
                                      <a:latin typeface="Cambria Math"/>
                                    </a:rPr>
                                    <m:t>d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et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>
                                      <a:latin typeface="Cambria Math"/>
                                    </a:rPr>
                                    <m:t>d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et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254060"/>
                <a:ext cx="8893397" cy="2481577"/>
              </a:xfrm>
              <a:prstGeom prst="rect">
                <a:avLst/>
              </a:prstGeom>
              <a:blipFill rotWithShape="1">
                <a:blip r:embed="rId5"/>
                <a:stretch>
                  <a:fillRect l="-1097" r="-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06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b="1" dirty="0"/>
              <a:t>Пример </a:t>
            </a:r>
            <a:r>
              <a:rPr lang="ru-RU" sz="2800" b="1" dirty="0" smtClean="0"/>
              <a:t>1</a:t>
            </a:r>
            <a:r>
              <a:rPr lang="ru-RU" sz="2800" b="1" dirty="0"/>
              <a:t>.</a:t>
            </a:r>
            <a:r>
              <a:rPr lang="ru-RU" dirty="0"/>
              <a:t> </a:t>
            </a:r>
            <a:r>
              <a:rPr lang="ru-RU" sz="2700" dirty="0"/>
              <a:t>Найти матрицу, обратную к матрице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901752"/>
              </p:ext>
            </p:extLst>
          </p:nvPr>
        </p:nvGraphicFramePr>
        <p:xfrm>
          <a:off x="611559" y="1412776"/>
          <a:ext cx="201858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Формула" r:id="rId3" imgW="1079280" imgH="583920" progId="Equation.3">
                  <p:embed/>
                </p:oleObj>
              </mc:Choice>
              <mc:Fallback>
                <p:oleObj name="Формула" r:id="rId3" imgW="1079280" imgH="583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1412776"/>
                        <a:ext cx="2018585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89767"/>
              </p:ext>
            </p:extLst>
          </p:nvPr>
        </p:nvGraphicFramePr>
        <p:xfrm>
          <a:off x="611560" y="2708920"/>
          <a:ext cx="4119088" cy="94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Формула" r:id="rId5" imgW="2540000" imgH="584200" progId="Equation.3">
                  <p:embed/>
                </p:oleObj>
              </mc:Choice>
              <mc:Fallback>
                <p:oleObj name="Формула" r:id="rId5" imgW="2540000" imgH="58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708920"/>
                        <a:ext cx="4119088" cy="941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885070"/>
              </p:ext>
            </p:extLst>
          </p:nvPr>
        </p:nvGraphicFramePr>
        <p:xfrm>
          <a:off x="683568" y="4149080"/>
          <a:ext cx="956678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Формула" r:id="rId7" imgW="583693" imgH="266469" progId="Equation.3">
                  <p:embed/>
                </p:oleObj>
              </mc:Choice>
              <mc:Fallback>
                <p:oleObj name="Формула" r:id="rId7" imgW="583693" imgH="2664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149080"/>
                        <a:ext cx="956678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044462"/>
              </p:ext>
            </p:extLst>
          </p:nvPr>
        </p:nvGraphicFramePr>
        <p:xfrm>
          <a:off x="683568" y="4725144"/>
          <a:ext cx="115727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Формула" r:id="rId9" imgW="710891" imgH="266584" progId="Equation.3">
                  <p:embed/>
                </p:oleObj>
              </mc:Choice>
              <mc:Fallback>
                <p:oleObj name="Формула" r:id="rId9" imgW="710891" imgH="26658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725144"/>
                        <a:ext cx="1157271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81854"/>
              </p:ext>
            </p:extLst>
          </p:nvPr>
        </p:nvGraphicFramePr>
        <p:xfrm>
          <a:off x="2339752" y="4149080"/>
          <a:ext cx="92581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Формула" r:id="rId11" imgW="571252" imgH="266584" progId="Equation.3">
                  <p:embed/>
                </p:oleObj>
              </mc:Choice>
              <mc:Fallback>
                <p:oleObj name="Формула" r:id="rId11" imgW="571252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149080"/>
                        <a:ext cx="925817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886886"/>
              </p:ext>
            </p:extLst>
          </p:nvPr>
        </p:nvGraphicFramePr>
        <p:xfrm>
          <a:off x="2339752" y="4725144"/>
          <a:ext cx="938779" cy="410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Формула" r:id="rId13" imgW="609336" imgH="266584" progId="Equation.3">
                  <p:embed/>
                </p:oleObj>
              </mc:Choice>
              <mc:Fallback>
                <p:oleObj name="Формула" r:id="rId13" imgW="609336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725144"/>
                        <a:ext cx="938779" cy="410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05105"/>
              </p:ext>
            </p:extLst>
          </p:nvPr>
        </p:nvGraphicFramePr>
        <p:xfrm>
          <a:off x="4355976" y="4005064"/>
          <a:ext cx="2739385" cy="1085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Формула" r:id="rId15" imgW="1459866" imgH="583947" progId="Equation.3">
                  <p:embed/>
                </p:oleObj>
              </mc:Choice>
              <mc:Fallback>
                <p:oleObj name="Формула" r:id="rId15" imgW="1459866" imgH="58394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005064"/>
                        <a:ext cx="2739385" cy="10850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883428"/>
              </p:ext>
            </p:extLst>
          </p:nvPr>
        </p:nvGraphicFramePr>
        <p:xfrm>
          <a:off x="395536" y="5517232"/>
          <a:ext cx="6446694" cy="86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Формула" r:id="rId17" imgW="4292280" imgH="583920" progId="Equation.3">
                  <p:embed/>
                </p:oleObj>
              </mc:Choice>
              <mc:Fallback>
                <p:oleObj name="Формула" r:id="rId17" imgW="4292280" imgH="583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517232"/>
                        <a:ext cx="6446694" cy="869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053231"/>
              </p:ext>
            </p:extLst>
          </p:nvPr>
        </p:nvGraphicFramePr>
        <p:xfrm>
          <a:off x="6876256" y="5517232"/>
          <a:ext cx="1854056" cy="79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Формула" r:id="rId19" imgW="1346040" imgH="583920" progId="Equation.3">
                  <p:embed/>
                </p:oleObj>
              </mc:Choice>
              <mc:Fallback>
                <p:oleObj name="Формула" r:id="rId19" imgW="1346040" imgH="5839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5517232"/>
                        <a:ext cx="1854056" cy="797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98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87624" y="980728"/>
                <a:ext cx="6336704" cy="819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𝑎𝑑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𝑏𝑐</m:t>
                        </m:r>
                      </m:den>
                    </m:f>
                    <m:d>
                      <m:dPr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980728"/>
                <a:ext cx="6336704" cy="8195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40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17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/>
              <a:t>Пример </a:t>
            </a:r>
            <a:r>
              <a:rPr lang="ru-RU" sz="2800" b="1" dirty="0" smtClean="0"/>
              <a:t>2. </a:t>
            </a:r>
            <a:r>
              <a:rPr lang="ru-RU" sz="2800" dirty="0" smtClean="0"/>
              <a:t>Найти матрицу, обратную к матрице </a:t>
            </a: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92133"/>
              </p:ext>
            </p:extLst>
          </p:nvPr>
        </p:nvGraphicFramePr>
        <p:xfrm>
          <a:off x="107504" y="836712"/>
          <a:ext cx="1950966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Формула" r:id="rId3" imgW="1371600" imgH="914400" progId="Equation.3">
                  <p:embed/>
                </p:oleObj>
              </mc:Choice>
              <mc:Fallback>
                <p:oleObj name="Формула" r:id="rId3" imgW="137160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836712"/>
                        <a:ext cx="1950966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841757"/>
              </p:ext>
            </p:extLst>
          </p:nvPr>
        </p:nvGraphicFramePr>
        <p:xfrm>
          <a:off x="2627784" y="1124744"/>
          <a:ext cx="2054274" cy="37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Формула" r:id="rId5" imgW="1168200" imgH="215640" progId="Equation.3">
                  <p:embed/>
                </p:oleObj>
              </mc:Choice>
              <mc:Fallback>
                <p:oleObj name="Формула" r:id="rId5" imgW="11682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124744"/>
                        <a:ext cx="2054274" cy="3701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89005"/>
              </p:ext>
            </p:extLst>
          </p:nvPr>
        </p:nvGraphicFramePr>
        <p:xfrm>
          <a:off x="27073" y="2204864"/>
          <a:ext cx="267757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Формула" r:id="rId7" imgW="1828800" imgH="583920" progId="Equation.3">
                  <p:embed/>
                </p:oleObj>
              </mc:Choice>
              <mc:Fallback>
                <p:oleObj name="Формула" r:id="rId7" imgW="182880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3" y="2204864"/>
                        <a:ext cx="2677574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683146"/>
              </p:ext>
            </p:extLst>
          </p:nvPr>
        </p:nvGraphicFramePr>
        <p:xfrm>
          <a:off x="0" y="3140968"/>
          <a:ext cx="2634118" cy="803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Формула" r:id="rId9" imgW="1930320" imgH="583920" progId="Equation.3">
                  <p:embed/>
                </p:oleObj>
              </mc:Choice>
              <mc:Fallback>
                <p:oleObj name="Формула" r:id="rId9" imgW="193032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40968"/>
                        <a:ext cx="2634118" cy="803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96346"/>
              </p:ext>
            </p:extLst>
          </p:nvPr>
        </p:nvGraphicFramePr>
        <p:xfrm>
          <a:off x="0" y="3933056"/>
          <a:ext cx="276122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Формула" r:id="rId11" imgW="2070000" imgH="583920" progId="Equation.3">
                  <p:embed/>
                </p:oleObj>
              </mc:Choice>
              <mc:Fallback>
                <p:oleObj name="Формула" r:id="rId11" imgW="2070000" imgH="583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33056"/>
                        <a:ext cx="2761225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977477"/>
              </p:ext>
            </p:extLst>
          </p:nvPr>
        </p:nvGraphicFramePr>
        <p:xfrm>
          <a:off x="2987824" y="2276872"/>
          <a:ext cx="2600728" cy="800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Формула" r:id="rId13" imgW="1917360" imgH="583920" progId="Equation.3">
                  <p:embed/>
                </p:oleObj>
              </mc:Choice>
              <mc:Fallback>
                <p:oleObj name="Формула" r:id="rId13" imgW="191736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76872"/>
                        <a:ext cx="2600728" cy="800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826316"/>
              </p:ext>
            </p:extLst>
          </p:nvPr>
        </p:nvGraphicFramePr>
        <p:xfrm>
          <a:off x="5868144" y="2276872"/>
          <a:ext cx="2522267" cy="74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Формула" r:id="rId15" imgW="2019240" imgH="583920" progId="Equation.3">
                  <p:embed/>
                </p:oleObj>
              </mc:Choice>
              <mc:Fallback>
                <p:oleObj name="Формула" r:id="rId15" imgW="2019240" imgH="583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276872"/>
                        <a:ext cx="2522267" cy="7409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407090"/>
              </p:ext>
            </p:extLst>
          </p:nvPr>
        </p:nvGraphicFramePr>
        <p:xfrm>
          <a:off x="2987824" y="3212976"/>
          <a:ext cx="2655366" cy="75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Формула" r:id="rId17" imgW="2019240" imgH="583920" progId="Equation.3">
                  <p:embed/>
                </p:oleObj>
              </mc:Choice>
              <mc:Fallback>
                <p:oleObj name="Формула" r:id="rId17" imgW="2019240" imgH="583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12976"/>
                        <a:ext cx="2655366" cy="7563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03523"/>
              </p:ext>
            </p:extLst>
          </p:nvPr>
        </p:nvGraphicFramePr>
        <p:xfrm>
          <a:off x="5796136" y="3140968"/>
          <a:ext cx="2929650" cy="824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Формула" r:id="rId19" imgW="2082600" imgH="583920" progId="Equation.3">
                  <p:embed/>
                </p:oleObj>
              </mc:Choice>
              <mc:Fallback>
                <p:oleObj name="Формула" r:id="rId19" imgW="2082600" imgH="583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140968"/>
                        <a:ext cx="2929650" cy="824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759834"/>
              </p:ext>
            </p:extLst>
          </p:nvPr>
        </p:nvGraphicFramePr>
        <p:xfrm>
          <a:off x="2987824" y="4005064"/>
          <a:ext cx="2635753" cy="780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Формула" r:id="rId21" imgW="1981080" imgH="583920" progId="Equation.3">
                  <p:embed/>
                </p:oleObj>
              </mc:Choice>
              <mc:Fallback>
                <p:oleObj name="Формула" r:id="rId21" imgW="1981080" imgH="5839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005064"/>
                        <a:ext cx="2635753" cy="780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277457"/>
              </p:ext>
            </p:extLst>
          </p:nvPr>
        </p:nvGraphicFramePr>
        <p:xfrm>
          <a:off x="5940152" y="3933056"/>
          <a:ext cx="2699232" cy="803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Формула" r:id="rId23" imgW="1968480" imgH="583920" progId="Equation.3">
                  <p:embed/>
                </p:oleObj>
              </mc:Choice>
              <mc:Fallback>
                <p:oleObj name="Формула" r:id="rId23" imgW="1968480" imgH="5839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933056"/>
                        <a:ext cx="2699232" cy="803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2653"/>
              </p:ext>
            </p:extLst>
          </p:nvPr>
        </p:nvGraphicFramePr>
        <p:xfrm>
          <a:off x="1709579" y="5085184"/>
          <a:ext cx="5724841" cy="129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Формула" r:id="rId25" imgW="4089240" imgH="914400" progId="Equation.3">
                  <p:embed/>
                </p:oleObj>
              </mc:Choice>
              <mc:Fallback>
                <p:oleObj name="Формула" r:id="rId25" imgW="4089240" imgH="914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579" y="5085184"/>
                        <a:ext cx="5724841" cy="12933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6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41414"/>
              </p:ext>
            </p:extLst>
          </p:nvPr>
        </p:nvGraphicFramePr>
        <p:xfrm>
          <a:off x="179512" y="620688"/>
          <a:ext cx="4500888" cy="1247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Формула" r:id="rId3" imgW="3340080" imgH="914400" progId="Equation.3">
                  <p:embed/>
                </p:oleObj>
              </mc:Choice>
              <mc:Fallback>
                <p:oleObj name="Формула" r:id="rId3" imgW="334008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620688"/>
                        <a:ext cx="4500888" cy="1247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698130"/>
              </p:ext>
            </p:extLst>
          </p:nvPr>
        </p:nvGraphicFramePr>
        <p:xfrm>
          <a:off x="222250" y="2133600"/>
          <a:ext cx="462756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Формула" r:id="rId5" imgW="3454200" imgH="914400" progId="Equation.3">
                  <p:embed/>
                </p:oleObj>
              </mc:Choice>
              <mc:Fallback>
                <p:oleObj name="Формула" r:id="rId5" imgW="34542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2133600"/>
                        <a:ext cx="4627563" cy="1223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80119"/>
              </p:ext>
            </p:extLst>
          </p:nvPr>
        </p:nvGraphicFramePr>
        <p:xfrm>
          <a:off x="4860032" y="2132856"/>
          <a:ext cx="170761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Формула" r:id="rId7" imgW="1282680" imgH="914400" progId="Equation.3">
                  <p:embed/>
                </p:oleObj>
              </mc:Choice>
              <mc:Fallback>
                <p:oleObj name="Формула" r:id="rId7" imgW="128268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132856"/>
                        <a:ext cx="1707617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97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497</Words>
  <Application>Microsoft Office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Формула</vt:lpstr>
      <vt:lpstr>Обратная матрица</vt:lpstr>
      <vt:lpstr>Определение обратной матрицы</vt:lpstr>
      <vt:lpstr>Презентация PowerPoint</vt:lpstr>
      <vt:lpstr>Теорема (о существовании и единственности обратной матрицы). </vt:lpstr>
      <vt:lpstr>Презентация PowerPoint</vt:lpstr>
      <vt:lpstr>Пример 1. Найти матрицу, обратную к матрице </vt:lpstr>
      <vt:lpstr>Презентация PowerPoint</vt:lpstr>
      <vt:lpstr>Пример 2. Найти матрицу, обратную к матрице </vt:lpstr>
      <vt:lpstr>Презентация PowerPoint</vt:lpstr>
      <vt:lpstr>Свойства обратной матрицы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Обратная матрица</dc:title>
  <dc:creator>Marina</dc:creator>
  <cp:lastModifiedBy>Marina</cp:lastModifiedBy>
  <cp:revision>14</cp:revision>
  <dcterms:created xsi:type="dcterms:W3CDTF">2012-04-25T09:45:57Z</dcterms:created>
  <dcterms:modified xsi:type="dcterms:W3CDTF">2017-06-21T20:27:48Z</dcterms:modified>
</cp:coreProperties>
</file>