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4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64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03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6039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12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27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52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902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9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910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CC0A-6333-4B14-847C-429182EC66D5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E92B2-9ABE-4258-805A-D33AB4101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25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8.jpe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7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1340768"/>
            <a:ext cx="7772400" cy="1470025"/>
          </a:xfrm>
        </p:spPr>
        <p:txBody>
          <a:bodyPr/>
          <a:lstStyle/>
          <a:p>
            <a:r>
              <a:rPr lang="ru-RU" b="1" dirty="0"/>
              <a:t>Решение произвольных систем линейных уравнений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55576" y="3284984"/>
            <a:ext cx="7416824" cy="194421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Критерий совместности системы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Свободные и базисные переменные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Общее решение системы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75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l"/>
            <a:r>
              <a:rPr lang="ru-RU" sz="2000" dirty="0" smtClean="0"/>
              <a:t>Вывод: </a:t>
            </a:r>
            <a:r>
              <a:rPr lang="ru-RU" sz="2000" dirty="0"/>
              <a:t>при решении произвольной системы линейных уравнений </a:t>
            </a:r>
            <a:r>
              <a:rPr lang="ru-RU" sz="2000" dirty="0" smtClean="0"/>
              <a:t>(1) </a:t>
            </a:r>
            <a:r>
              <a:rPr lang="ru-RU" sz="2000" dirty="0"/>
              <a:t>реализуется один из следующих случаев.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4630" y="876053"/>
            <a:ext cx="518552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Система </a:t>
            </a:r>
            <a:r>
              <a:rPr lang="ru-RU" dirty="0" smtClean="0"/>
              <a:t>(1</a:t>
            </a:r>
            <a:r>
              <a:rPr lang="ru-RU" dirty="0"/>
              <a:t>) не имеет решений (т.е. является несовместной), если не совпадает число ненулевых строк в матрицах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dirty="0"/>
              <a:t> и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baseline="30000" dirty="0"/>
              <a:t>*</a:t>
            </a:r>
            <a:r>
              <a:rPr lang="ru-RU" dirty="0"/>
              <a:t>, полученных в результате приведения матрицы системы </a:t>
            </a:r>
            <a:r>
              <a:rPr lang="ru-RU" i="1" dirty="0"/>
              <a:t>А</a:t>
            </a:r>
            <a:r>
              <a:rPr lang="ru-RU" dirty="0"/>
              <a:t> и её расширенной матрицы </a:t>
            </a:r>
            <a:r>
              <a:rPr lang="en-US" i="1" dirty="0"/>
              <a:t>A</a:t>
            </a:r>
            <a:r>
              <a:rPr lang="ru-RU" i="1" dirty="0"/>
              <a:t>*</a:t>
            </a:r>
            <a:r>
              <a:rPr lang="ru-RU" dirty="0"/>
              <a:t> к ступенчатой форме.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6372200" y="1153053"/>
            <a:ext cx="2016224" cy="914400"/>
            <a:chOff x="3275856" y="3212976"/>
            <a:chExt cx="2016224" cy="91440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275856" y="3212976"/>
              <a:ext cx="2016224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275856" y="3212976"/>
              <a:ext cx="20162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80656" y="3367190"/>
              <a:ext cx="17114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067944" y="3517776"/>
              <a:ext cx="1224136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5076056" y="3670176"/>
              <a:ext cx="21602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8" name="Прямая соединительная линия 17"/>
            <p:cNvCxnSpPr/>
            <p:nvPr/>
          </p:nvCxnSpPr>
          <p:spPr>
            <a:xfrm>
              <a:off x="5076056" y="3212976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251520" y="1153053"/>
            <a:ext cx="41870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1520" y="3057925"/>
            <a:ext cx="41870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754630" y="2503928"/>
            <a:ext cx="518552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Система </a:t>
            </a:r>
            <a:r>
              <a:rPr lang="ru-RU" dirty="0" smtClean="0"/>
              <a:t>(1</a:t>
            </a:r>
            <a:r>
              <a:rPr lang="ru-RU" dirty="0"/>
              <a:t>) имеет единственной решение (т.е. является совместной и определённой), если число ненулевых строк в матрицах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dirty="0"/>
              <a:t> и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baseline="30000" dirty="0"/>
              <a:t>*</a:t>
            </a:r>
            <a:r>
              <a:rPr lang="ru-RU" dirty="0"/>
              <a:t> одинаково и равно числу неизвестных. В этом случае система </a:t>
            </a:r>
            <a:r>
              <a:rPr lang="ru-RU" dirty="0" smtClean="0"/>
              <a:t>(1</a:t>
            </a:r>
            <a:r>
              <a:rPr lang="ru-RU" dirty="0"/>
              <a:t>) </a:t>
            </a:r>
            <a:r>
              <a:rPr lang="ru-RU" dirty="0" err="1"/>
              <a:t>крамеровская</a:t>
            </a:r>
            <a:r>
              <a:rPr lang="ru-RU" dirty="0"/>
              <a:t> или равносильна такой системе.</a:t>
            </a:r>
          </a:p>
        </p:txBody>
      </p:sp>
      <p:grpSp>
        <p:nvGrpSpPr>
          <p:cNvPr id="32" name="Группа 31"/>
          <p:cNvGrpSpPr/>
          <p:nvPr/>
        </p:nvGrpSpPr>
        <p:grpSpPr>
          <a:xfrm>
            <a:off x="6899820" y="2789856"/>
            <a:ext cx="960984" cy="914400"/>
            <a:chOff x="3635896" y="4602832"/>
            <a:chExt cx="960984" cy="914400"/>
          </a:xfrm>
        </p:grpSpPr>
        <p:sp>
          <p:nvSpPr>
            <p:cNvPr id="22" name="Прямоугольник 21"/>
            <p:cNvSpPr/>
            <p:nvPr/>
          </p:nvSpPr>
          <p:spPr>
            <a:xfrm>
              <a:off x="3635896" y="4602832"/>
              <a:ext cx="960984" cy="9144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635896" y="4602832"/>
              <a:ext cx="96098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рямоугольник 25"/>
            <p:cNvSpPr/>
            <p:nvPr/>
          </p:nvSpPr>
          <p:spPr>
            <a:xfrm>
              <a:off x="3788296" y="4755232"/>
              <a:ext cx="80858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3940696" y="4907632"/>
              <a:ext cx="65618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4093096" y="5060032"/>
              <a:ext cx="503784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245496" y="5212432"/>
              <a:ext cx="351384" cy="14401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1" name="Прямая соединительная линия 30"/>
            <p:cNvCxnSpPr/>
            <p:nvPr/>
          </p:nvCxnSpPr>
          <p:spPr>
            <a:xfrm>
              <a:off x="4421188" y="4602832"/>
              <a:ext cx="0" cy="914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86838" y="4901518"/>
            <a:ext cx="418704" cy="646331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54630" y="4486020"/>
            <a:ext cx="5185522" cy="1477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/>
              <a:t>Система </a:t>
            </a:r>
            <a:r>
              <a:rPr lang="ru-RU" dirty="0" smtClean="0"/>
              <a:t>(1</a:t>
            </a:r>
            <a:r>
              <a:rPr lang="ru-RU" dirty="0"/>
              <a:t>) имеет бесчисленное множество решений (т.е. является совместной и неопределённой), если число ненулевых строк в матрицах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dirty="0"/>
              <a:t> и </a:t>
            </a:r>
            <a:r>
              <a:rPr lang="en-US" i="1" dirty="0"/>
              <a:t>A</a:t>
            </a:r>
            <a:r>
              <a:rPr lang="ru-RU" baseline="-25000" dirty="0"/>
              <a:t>1</a:t>
            </a:r>
            <a:r>
              <a:rPr lang="ru-RU" baseline="30000" dirty="0"/>
              <a:t>*</a:t>
            </a:r>
            <a:r>
              <a:rPr lang="ru-RU" dirty="0"/>
              <a:t> одинаково и меньше числа неизвестных.</a:t>
            </a:r>
          </a:p>
        </p:txBody>
      </p:sp>
      <p:grpSp>
        <p:nvGrpSpPr>
          <p:cNvPr id="48" name="Группа 47"/>
          <p:cNvGrpSpPr/>
          <p:nvPr/>
        </p:nvGrpSpPr>
        <p:grpSpPr>
          <a:xfrm>
            <a:off x="6416588" y="4633449"/>
            <a:ext cx="2016224" cy="851021"/>
            <a:chOff x="6416588" y="4633449"/>
            <a:chExt cx="2016224" cy="851021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6416588" y="4633449"/>
              <a:ext cx="2016224" cy="85102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6416588" y="4633449"/>
              <a:ext cx="2016224" cy="134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6568988" y="4767484"/>
              <a:ext cx="1863824" cy="1580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7052220" y="4930961"/>
              <a:ext cx="1380592" cy="134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7608912" y="5073393"/>
              <a:ext cx="823900" cy="1340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1" name="Прямая соединительная линия 40"/>
            <p:cNvCxnSpPr/>
            <p:nvPr/>
          </p:nvCxnSpPr>
          <p:spPr>
            <a:xfrm>
              <a:off x="8280412" y="4656442"/>
              <a:ext cx="0" cy="828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9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9" grpId="0" animBg="1"/>
      <p:bldP spid="20" grpId="0" animBg="1"/>
      <p:bldP spid="21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Овал 19"/>
          <p:cNvSpPr/>
          <p:nvPr/>
        </p:nvSpPr>
        <p:spPr>
          <a:xfrm>
            <a:off x="1115616" y="4653136"/>
            <a:ext cx="360040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Овал 18"/>
          <p:cNvSpPr/>
          <p:nvPr/>
        </p:nvSpPr>
        <p:spPr>
          <a:xfrm>
            <a:off x="971600" y="5085184"/>
            <a:ext cx="648072" cy="36004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4391980" y="4005064"/>
            <a:ext cx="2520280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4355976" y="3212976"/>
            <a:ext cx="2592288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Пример </a:t>
            </a:r>
            <a:r>
              <a:rPr lang="ru-RU" sz="3600" dirty="0" smtClean="0"/>
              <a:t>4 </a:t>
            </a:r>
            <a:br>
              <a:rPr lang="ru-RU" sz="3600" dirty="0" smtClean="0"/>
            </a:br>
            <a:r>
              <a:rPr lang="ru-RU" sz="2400" dirty="0" smtClean="0"/>
              <a:t>Дана система линейных уравнений: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518881"/>
              </p:ext>
            </p:extLst>
          </p:nvPr>
        </p:nvGraphicFramePr>
        <p:xfrm>
          <a:off x="5292080" y="55464"/>
          <a:ext cx="2834802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1" name="Формула" r:id="rId3" imgW="1904760" imgH="914400" progId="Equation.3">
                  <p:embed/>
                </p:oleObj>
              </mc:Choice>
              <mc:Fallback>
                <p:oleObj name="Формула" r:id="rId3" imgW="19047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55464"/>
                        <a:ext cx="2834802" cy="1357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27902" y="1412776"/>
            <a:ext cx="806489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При каких значениях параметра λ она: </a:t>
            </a:r>
            <a:endParaRPr lang="ru-RU" sz="2400" dirty="0" smtClean="0"/>
          </a:p>
          <a:p>
            <a:r>
              <a:rPr lang="ru-RU" sz="2400" dirty="0" smtClean="0"/>
              <a:t>а</a:t>
            </a:r>
            <a:r>
              <a:rPr lang="ru-RU" sz="2400" dirty="0"/>
              <a:t>) не имеет решений? </a:t>
            </a:r>
            <a:endParaRPr lang="ru-RU" sz="2400" dirty="0" smtClean="0"/>
          </a:p>
          <a:p>
            <a:r>
              <a:rPr lang="ru-RU" sz="2400" dirty="0" smtClean="0"/>
              <a:t>б</a:t>
            </a:r>
            <a:r>
              <a:rPr lang="ru-RU" sz="2400" dirty="0"/>
              <a:t>) имеет единственное решение? </a:t>
            </a:r>
            <a:endParaRPr lang="ru-RU" sz="2400" dirty="0" smtClean="0"/>
          </a:p>
          <a:p>
            <a:r>
              <a:rPr lang="ru-RU" sz="2400" dirty="0" smtClean="0"/>
              <a:t>в</a:t>
            </a:r>
            <a:r>
              <a:rPr lang="ru-RU" sz="2400" dirty="0"/>
              <a:t>) имеет бесчисленное множество решений?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44401"/>
              </p:ext>
            </p:extLst>
          </p:nvPr>
        </p:nvGraphicFramePr>
        <p:xfrm>
          <a:off x="419557" y="2947169"/>
          <a:ext cx="2959735" cy="125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2" name="Формула" r:id="rId5" imgW="2158920" imgH="914400" progId="Equation.3">
                  <p:embed/>
                </p:oleObj>
              </mc:Choice>
              <mc:Fallback>
                <p:oleObj name="Формула" r:id="rId5" imgW="215892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57" y="2947169"/>
                        <a:ext cx="2959735" cy="1251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845653"/>
              </p:ext>
            </p:extLst>
          </p:nvPr>
        </p:nvGraphicFramePr>
        <p:xfrm>
          <a:off x="3677335" y="2982436"/>
          <a:ext cx="3303117" cy="122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3" name="Формула" r:id="rId7" imgW="2489040" imgH="914400" progId="Equation.3">
                  <p:embed/>
                </p:oleObj>
              </mc:Choice>
              <mc:Fallback>
                <p:oleObj name="Формула" r:id="rId7" imgW="24890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7335" y="2982436"/>
                        <a:ext cx="3303117" cy="12212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9207081"/>
              </p:ext>
            </p:extLst>
          </p:nvPr>
        </p:nvGraphicFramePr>
        <p:xfrm>
          <a:off x="179512" y="4221088"/>
          <a:ext cx="3536092" cy="1251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4" name="Формула" r:id="rId9" imgW="2577960" imgH="914400" progId="Equation.3">
                  <p:embed/>
                </p:oleObj>
              </mc:Choice>
              <mc:Fallback>
                <p:oleObj name="Формула" r:id="rId9" imgW="257796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221088"/>
                        <a:ext cx="3536092" cy="12518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614862"/>
              </p:ext>
            </p:extLst>
          </p:nvPr>
        </p:nvGraphicFramePr>
        <p:xfrm>
          <a:off x="3635896" y="4221088"/>
          <a:ext cx="4140460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Формула" r:id="rId11" imgW="2920680" imgH="914400" progId="Equation.3">
                  <p:embed/>
                </p:oleObj>
              </mc:Choice>
              <mc:Fallback>
                <p:oleObj name="Формула" r:id="rId11" imgW="2920680" imgH="914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4221088"/>
                        <a:ext cx="4140460" cy="12961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606462"/>
              </p:ext>
            </p:extLst>
          </p:nvPr>
        </p:nvGraphicFramePr>
        <p:xfrm>
          <a:off x="2195736" y="5469295"/>
          <a:ext cx="4558261" cy="127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6" name="Формула" r:id="rId13" imgW="3276360" imgH="914400" progId="Equation.3">
                  <p:embed/>
                </p:oleObj>
              </mc:Choice>
              <mc:Fallback>
                <p:oleObj name="Формула" r:id="rId13" imgW="327636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736" y="5469295"/>
                        <a:ext cx="4558261" cy="12720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741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9" grpId="0" animBg="1"/>
      <p:bldP spid="19" grpId="1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161313"/>
              </p:ext>
            </p:extLst>
          </p:nvPr>
        </p:nvGraphicFramePr>
        <p:xfrm>
          <a:off x="179512" y="188640"/>
          <a:ext cx="45577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Формула" r:id="rId3" imgW="3276360" imgH="914400" progId="Equation.3">
                  <p:embed/>
                </p:oleObj>
              </mc:Choice>
              <mc:Fallback>
                <p:oleObj name="Формула" r:id="rId3" imgW="3276360" imgH="914400" progId="Equation.3">
                  <p:embed/>
                  <p:pic>
                    <p:nvPicPr>
                      <p:cNvPr id="0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88640"/>
                        <a:ext cx="4557712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949328"/>
              </p:ext>
            </p:extLst>
          </p:nvPr>
        </p:nvGraphicFramePr>
        <p:xfrm>
          <a:off x="251520" y="1484784"/>
          <a:ext cx="3890682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3" name="Формула" r:id="rId5" imgW="2603160" imgH="914400" progId="Equation.3">
                  <p:embed/>
                </p:oleObj>
              </mc:Choice>
              <mc:Fallback>
                <p:oleObj name="Формула" r:id="rId5" imgW="26031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484784"/>
                        <a:ext cx="3890682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941536"/>
              </p:ext>
            </p:extLst>
          </p:nvPr>
        </p:nvGraphicFramePr>
        <p:xfrm>
          <a:off x="251520" y="2780928"/>
          <a:ext cx="3289300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Формула" r:id="rId7" imgW="1879560" imgH="583920" progId="Equation.3">
                  <p:embed/>
                </p:oleObj>
              </mc:Choice>
              <mc:Fallback>
                <p:oleObj name="Формула" r:id="rId7" imgW="18795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780928"/>
                        <a:ext cx="3289300" cy="1036637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solidFill>
                          <a:srgbClr val="FF66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381372"/>
              </p:ext>
            </p:extLst>
          </p:nvPr>
        </p:nvGraphicFramePr>
        <p:xfrm>
          <a:off x="5361933" y="1484784"/>
          <a:ext cx="2160240" cy="52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Формула" r:id="rId9" imgW="1066680" imgH="253800" progId="Equation.3">
                  <p:embed/>
                </p:oleObj>
              </mc:Choice>
              <mc:Fallback>
                <p:oleObj name="Формула" r:id="rId9" imgW="1066680" imgH="25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1933" y="1484784"/>
                        <a:ext cx="2160240" cy="5263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07750" y="2132856"/>
            <a:ext cx="5036250" cy="46166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Система совместная и определенная</a:t>
            </a:r>
            <a:endParaRPr lang="ru-RU" sz="24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923459" y="3998235"/>
            <a:ext cx="2660150" cy="1296144"/>
            <a:chOff x="1259632" y="4309729"/>
            <a:chExt cx="2660150" cy="1296144"/>
          </a:xfrm>
        </p:grpSpPr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6722078"/>
                </p:ext>
              </p:extLst>
            </p:nvPr>
          </p:nvGraphicFramePr>
          <p:xfrm>
            <a:off x="1259632" y="4309729"/>
            <a:ext cx="2660150" cy="1296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6" name="Формула" r:id="rId11" imgW="1866600" imgH="914400" progId="Equation.3">
                    <p:embed/>
                  </p:oleObj>
                </mc:Choice>
                <mc:Fallback>
                  <p:oleObj name="Формула" r:id="rId11" imgW="1866600" imgH="914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9632" y="4309729"/>
                          <a:ext cx="2660150" cy="12961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6" name="Прямая соединительная линия 15"/>
            <p:cNvCxnSpPr/>
            <p:nvPr/>
          </p:nvCxnSpPr>
          <p:spPr>
            <a:xfrm>
              <a:off x="3409303" y="4381737"/>
              <a:ext cx="0" cy="1152128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79512" y="4005064"/>
            <a:ext cx="71365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/>
              <a:t>λ</a:t>
            </a:r>
            <a:r>
              <a:rPr lang="ru-RU" sz="2800" dirty="0" smtClean="0"/>
              <a:t>=0</a:t>
            </a:r>
            <a:endParaRPr lang="ru-RU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180052" y="5661248"/>
            <a:ext cx="713657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l-GR" sz="2800" dirty="0" smtClean="0"/>
              <a:t>λ</a:t>
            </a:r>
            <a:r>
              <a:rPr lang="ru-RU" sz="2800" dirty="0" smtClean="0"/>
              <a:t>=3</a:t>
            </a:r>
            <a:endParaRPr lang="ru-RU" sz="2800" dirty="0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189976"/>
              </p:ext>
            </p:extLst>
          </p:nvPr>
        </p:nvGraphicFramePr>
        <p:xfrm>
          <a:off x="3851920" y="3965645"/>
          <a:ext cx="2379935" cy="1361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Формула" r:id="rId13" imgW="1587240" imgH="914400" progId="Equation.3">
                  <p:embed/>
                </p:oleObj>
              </mc:Choice>
              <mc:Fallback>
                <p:oleObj name="Формула" r:id="rId13" imgW="158724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965645"/>
                        <a:ext cx="2379935" cy="13613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416828" y="4070243"/>
            <a:ext cx="2012089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Система </a:t>
            </a:r>
          </a:p>
          <a:p>
            <a:pPr algn="ctr"/>
            <a:r>
              <a:rPr lang="ru-RU" sz="2400" dirty="0" smtClean="0"/>
              <a:t>несовместная</a:t>
            </a:r>
            <a:endParaRPr lang="ru-RU" sz="2400" dirty="0"/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115616" y="5373216"/>
            <a:ext cx="2327215" cy="1341902"/>
            <a:chOff x="1115616" y="5373216"/>
            <a:chExt cx="2327215" cy="1341902"/>
          </a:xfrm>
        </p:grpSpPr>
        <p:graphicFrame>
          <p:nvGraphicFramePr>
            <p:cNvPr id="26" name="Объект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085723"/>
                </p:ext>
              </p:extLst>
            </p:nvPr>
          </p:nvGraphicFramePr>
          <p:xfrm>
            <a:off x="1115616" y="5373216"/>
            <a:ext cx="2327215" cy="13419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8" name="Формула" r:id="rId15" imgW="1574640" imgH="914400" progId="Equation.3">
                    <p:embed/>
                  </p:oleObj>
                </mc:Choice>
                <mc:Fallback>
                  <p:oleObj name="Формула" r:id="rId15" imgW="1574640" imgH="914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5616" y="5373216"/>
                          <a:ext cx="2327215" cy="134190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8" name="Прямая соединительная линия 27"/>
            <p:cNvCxnSpPr/>
            <p:nvPr/>
          </p:nvCxnSpPr>
          <p:spPr>
            <a:xfrm>
              <a:off x="2987824" y="5445224"/>
              <a:ext cx="0" cy="1224136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466125"/>
              </p:ext>
            </p:extLst>
          </p:nvPr>
        </p:nvGraphicFramePr>
        <p:xfrm>
          <a:off x="3923928" y="5394498"/>
          <a:ext cx="1796653" cy="1266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Формула" r:id="rId17" imgW="1295280" imgH="914400" progId="Equation.3">
                  <p:embed/>
                </p:oleObj>
              </mc:Choice>
              <mc:Fallback>
                <p:oleObj name="Формула" r:id="rId17" imgW="1295280" imgH="9144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5394498"/>
                        <a:ext cx="1796653" cy="126627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965421" y="5641792"/>
            <a:ext cx="2914901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Система совместная </a:t>
            </a:r>
          </a:p>
          <a:p>
            <a:r>
              <a:rPr lang="ru-RU" sz="2400" dirty="0" smtClean="0"/>
              <a:t>и неопределенная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869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1" grpId="0" animBg="1"/>
      <p:bldP spid="24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93" y="8849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Критерий совместности системы</a:t>
            </a:r>
            <a:br>
              <a:rPr lang="ru-RU" dirty="0" smtClean="0"/>
            </a:br>
            <a:r>
              <a:rPr lang="ru-RU" dirty="0" smtClean="0"/>
              <a:t>(теорема Кронекера-</a:t>
            </a:r>
            <a:r>
              <a:rPr lang="ru-RU" dirty="0" err="1" smtClean="0"/>
              <a:t>Капелли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12290" name="Picture 2" descr="http://upload.wikimedia.org/wikipedia/commons/thumb/7/7b/Leopold_Kronecker.jpg/200px-Leopold_Kroneck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08" y="1196752"/>
            <a:ext cx="1905000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109608" y="4117389"/>
            <a:ext cx="2018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 </a:t>
            </a:r>
            <a:r>
              <a:rPr lang="de-DE" i="1" dirty="0"/>
              <a:t>Leopold </a:t>
            </a:r>
            <a:r>
              <a:rPr lang="de-DE" i="1" dirty="0" err="1" smtClean="0"/>
              <a:t>Kronecker</a:t>
            </a:r>
            <a:endParaRPr lang="ru-RU" i="1" dirty="0" smtClean="0"/>
          </a:p>
          <a:p>
            <a:pPr algn="ctr"/>
            <a:r>
              <a:rPr lang="ru-RU" i="1" dirty="0" smtClean="0"/>
              <a:t>1823 - 1891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9608" y="4763720"/>
            <a:ext cx="1656184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de-DE" b="1" dirty="0"/>
              <a:t>Alfredo </a:t>
            </a:r>
            <a:r>
              <a:rPr lang="de-DE" b="1" dirty="0" err="1"/>
              <a:t>Capelli</a:t>
            </a:r>
            <a:r>
              <a:rPr lang="de-DE" dirty="0"/>
              <a:t> </a:t>
            </a:r>
            <a:endParaRPr lang="ru-RU" dirty="0" smtClean="0"/>
          </a:p>
          <a:p>
            <a:pPr algn="ctr"/>
            <a:r>
              <a:rPr lang="de-DE" dirty="0" smtClean="0"/>
              <a:t>1855</a:t>
            </a:r>
            <a:r>
              <a:rPr lang="ru-RU" dirty="0" smtClean="0"/>
              <a:t> </a:t>
            </a:r>
            <a:r>
              <a:rPr lang="de-DE" dirty="0" smtClean="0"/>
              <a:t>–1910</a:t>
            </a:r>
            <a:endParaRPr lang="ru-RU" dirty="0" smtClean="0"/>
          </a:p>
          <a:p>
            <a:pPr algn="ctr"/>
            <a:r>
              <a:rPr lang="de-DE" dirty="0" smtClean="0"/>
              <a:t> </a:t>
            </a:r>
            <a:r>
              <a:rPr lang="ru-RU" dirty="0" smtClean="0"/>
              <a:t>(</a:t>
            </a:r>
            <a:r>
              <a:rPr lang="de-DE" dirty="0" err="1" smtClean="0"/>
              <a:t>Naples</a:t>
            </a:r>
            <a:r>
              <a:rPr lang="de-DE" dirty="0"/>
              <a:t>, </a:t>
            </a:r>
            <a:r>
              <a:rPr lang="de-DE" dirty="0" err="1"/>
              <a:t>Italy</a:t>
            </a:r>
            <a:r>
              <a:rPr lang="de-DE" dirty="0"/>
              <a:t>)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134532" y="1196752"/>
            <a:ext cx="6757948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/>
              <a:t>Система линейных алгебраических уравнений совместна </a:t>
            </a:r>
            <a:r>
              <a:rPr lang="ru-RU" sz="2400" dirty="0" smtClean="0"/>
              <a:t>тогда и только тогда, когда </a:t>
            </a:r>
            <a:r>
              <a:rPr lang="ru-RU" sz="2400" dirty="0"/>
              <a:t>ранг её основной матрицы равен рангу её расширенной матрицы, </a:t>
            </a:r>
            <a:r>
              <a:rPr lang="ru-RU" sz="2400" dirty="0" smtClean="0"/>
              <a:t>причём </a:t>
            </a:r>
            <a:r>
              <a:rPr lang="ru-RU" sz="2400" dirty="0"/>
              <a:t>система имеет единственное решение, если ранг равен числу </a:t>
            </a:r>
            <a:r>
              <a:rPr lang="ru-RU" sz="2400" dirty="0" smtClean="0"/>
              <a:t>неизвестных</a:t>
            </a:r>
            <a:r>
              <a:rPr lang="ru-RU" sz="2400" dirty="0"/>
              <a:t>, и бесконечное множество решений, если ранг меньше числа неизвестных.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54647"/>
              </p:ext>
            </p:extLst>
          </p:nvPr>
        </p:nvGraphicFramePr>
        <p:xfrm>
          <a:off x="2014608" y="4782924"/>
          <a:ext cx="1820526" cy="405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Формула" r:id="rId4" imgW="1333440" imgH="291960" progId="Equation.3">
                  <p:embed/>
                </p:oleObj>
              </mc:Choice>
              <mc:Fallback>
                <p:oleObj name="Формула" r:id="rId4" imgW="133344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608" y="4782924"/>
                        <a:ext cx="1820526" cy="4052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83589" y="4763720"/>
            <a:ext cx="2396618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система несовместная</a:t>
            </a:r>
            <a:endParaRPr lang="ru-RU" dirty="0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839771"/>
              </p:ext>
            </p:extLst>
          </p:nvPr>
        </p:nvGraphicFramePr>
        <p:xfrm>
          <a:off x="1976901" y="6093296"/>
          <a:ext cx="2956219" cy="445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Формула" r:id="rId6" imgW="1955520" imgH="291960" progId="Equation.3">
                  <p:embed/>
                </p:oleObj>
              </mc:Choice>
              <mc:Fallback>
                <p:oleObj name="Формула" r:id="rId6" imgW="1955520" imgH="2919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901" y="6093296"/>
                        <a:ext cx="2956219" cy="445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1792732"/>
              </p:ext>
            </p:extLst>
          </p:nvPr>
        </p:nvGraphicFramePr>
        <p:xfrm>
          <a:off x="1981892" y="5362767"/>
          <a:ext cx="29559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Формула" r:id="rId8" imgW="1955520" imgH="291960" progId="Equation.3">
                  <p:embed/>
                </p:oleObj>
              </mc:Choice>
              <mc:Fallback>
                <p:oleObj name="Формула" r:id="rId8" imgW="1955520" imgH="291960" progId="Equation.3">
                  <p:embed/>
                  <p:pic>
                    <p:nvPicPr>
                      <p:cNvPr id="0" name="Объект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892" y="5362767"/>
                        <a:ext cx="29559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91118" y="5348934"/>
            <a:ext cx="3801362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система совместная и определенная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5083589" y="6165304"/>
            <a:ext cx="4040209" cy="36933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система совместная и неопределенная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948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7" grpId="1" animBg="1"/>
      <p:bldP spid="10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087591"/>
              </p:ext>
            </p:extLst>
          </p:nvPr>
        </p:nvGraphicFramePr>
        <p:xfrm>
          <a:off x="179512" y="116632"/>
          <a:ext cx="3930650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1" name="Формула" r:id="rId3" imgW="2565360" imgH="1218960" progId="Equation.3">
                  <p:embed/>
                </p:oleObj>
              </mc:Choice>
              <mc:Fallback>
                <p:oleObj name="Формула" r:id="rId3" imgW="256536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16632"/>
                        <a:ext cx="3930650" cy="18716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004480"/>
              </p:ext>
            </p:extLst>
          </p:nvPr>
        </p:nvGraphicFramePr>
        <p:xfrm>
          <a:off x="5868144" y="1830016"/>
          <a:ext cx="2376264" cy="131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2" name="Equation" r:id="rId5" imgW="1650960" imgH="914400" progId="Equation.DSMT4">
                  <p:embed/>
                </p:oleObj>
              </mc:Choice>
              <mc:Fallback>
                <p:oleObj name="Equation" r:id="rId5" imgW="165096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1830016"/>
                        <a:ext cx="2376264" cy="1316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3038475" y="2096852"/>
            <a:ext cx="2232025" cy="1080120"/>
            <a:chOff x="3038475" y="2096852"/>
            <a:chExt cx="2232025" cy="1080120"/>
          </a:xfrm>
        </p:grpSpPr>
        <p:graphicFrame>
          <p:nvGraphicFramePr>
            <p:cNvPr id="9" name="Объект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812929"/>
                </p:ext>
              </p:extLst>
            </p:nvPr>
          </p:nvGraphicFramePr>
          <p:xfrm>
            <a:off x="3038475" y="2233613"/>
            <a:ext cx="2232025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3" name="Equation" r:id="rId7" imgW="1549080" imgH="558720" progId="Equation.DSMT4">
                    <p:embed/>
                  </p:oleObj>
                </mc:Choice>
                <mc:Fallback>
                  <p:oleObj name="Equation" r:id="rId7" imgW="1549080" imgH="5587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8475" y="2233613"/>
                          <a:ext cx="2232025" cy="8064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" name="Прямая соединительная линия 10"/>
            <p:cNvCxnSpPr/>
            <p:nvPr/>
          </p:nvCxnSpPr>
          <p:spPr>
            <a:xfrm>
              <a:off x="4860032" y="2096852"/>
              <a:ext cx="0" cy="10801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710736" y="3197754"/>
            <a:ext cx="6237528" cy="3240360"/>
            <a:chOff x="1403648" y="3501008"/>
            <a:chExt cx="6237528" cy="3240360"/>
          </a:xfrm>
        </p:grpSpPr>
        <p:graphicFrame>
          <p:nvGraphicFramePr>
            <p:cNvPr id="13" name="Объект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0164757"/>
                </p:ext>
              </p:extLst>
            </p:nvPr>
          </p:nvGraphicFramePr>
          <p:xfrm>
            <a:off x="1403648" y="3501008"/>
            <a:ext cx="6237528" cy="3240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4" name="Формула" r:id="rId9" imgW="4546440" imgH="2361960" progId="Equation.3">
                    <p:embed/>
                  </p:oleObj>
                </mc:Choice>
                <mc:Fallback>
                  <p:oleObj name="Формула" r:id="rId9" imgW="4546440" imgH="23619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648" y="3501008"/>
                          <a:ext cx="6237528" cy="324036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Прямая соединительная линия 14"/>
            <p:cNvCxnSpPr/>
            <p:nvPr/>
          </p:nvCxnSpPr>
          <p:spPr>
            <a:xfrm>
              <a:off x="6948264" y="3573016"/>
              <a:ext cx="0" cy="3024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499992" y="692696"/>
            <a:ext cx="8130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(1)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7477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64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i="1" dirty="0"/>
              <a:t>Случай 1</a:t>
            </a:r>
            <a:r>
              <a:rPr lang="ru-RU" sz="3600" i="1" dirty="0" smtClean="0"/>
              <a:t>.</a:t>
            </a:r>
            <a:r>
              <a:rPr lang="ru-RU" sz="3600" b="1" i="1" dirty="0" smtClean="0"/>
              <a:t> </a:t>
            </a:r>
            <a:endParaRPr lang="ru-RU" sz="3600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79512" y="908818"/>
            <a:ext cx="5559425" cy="3240088"/>
            <a:chOff x="590550" y="1196975"/>
            <a:chExt cx="5559425" cy="3240088"/>
          </a:xfrm>
        </p:grpSpPr>
        <p:graphicFrame>
          <p:nvGraphicFramePr>
            <p:cNvPr id="5" name="Объект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5915095"/>
                </p:ext>
              </p:extLst>
            </p:nvPr>
          </p:nvGraphicFramePr>
          <p:xfrm>
            <a:off x="590550" y="1196975"/>
            <a:ext cx="5559425" cy="3240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9" name="Формула" r:id="rId3" imgW="4051080" imgH="2361960" progId="Equation.3">
                    <p:embed/>
                  </p:oleObj>
                </mc:Choice>
                <mc:Fallback>
                  <p:oleObj name="Формула" r:id="rId3" imgW="4051080" imgH="236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550" y="1196975"/>
                          <a:ext cx="5559425" cy="32400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Прямая соединительная линия 5"/>
            <p:cNvCxnSpPr/>
            <p:nvPr/>
          </p:nvCxnSpPr>
          <p:spPr>
            <a:xfrm>
              <a:off x="5487094" y="1268760"/>
              <a:ext cx="0" cy="30243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656604"/>
              </p:ext>
            </p:extLst>
          </p:nvPr>
        </p:nvGraphicFramePr>
        <p:xfrm>
          <a:off x="2123728" y="332656"/>
          <a:ext cx="1062572" cy="36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Формула" r:id="rId5" imgW="482400" imgH="164880" progId="Equation.3">
                  <p:embed/>
                </p:oleObj>
              </mc:Choice>
              <mc:Fallback>
                <p:oleObj name="Формула" r:id="rId5" imgW="48240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332656"/>
                        <a:ext cx="1062572" cy="365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723781"/>
              </p:ext>
            </p:extLst>
          </p:nvPr>
        </p:nvGraphicFramePr>
        <p:xfrm>
          <a:off x="3851920" y="234039"/>
          <a:ext cx="10636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Формула" r:id="rId7" imgW="622080" imgH="291960" progId="Equation.3">
                  <p:embed/>
                </p:oleObj>
              </mc:Choice>
              <mc:Fallback>
                <p:oleObj name="Формула" r:id="rId7" imgW="622080" imgH="291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234039"/>
                        <a:ext cx="1063625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364370"/>
              </p:ext>
            </p:extLst>
          </p:nvPr>
        </p:nvGraphicFramePr>
        <p:xfrm>
          <a:off x="755576" y="4221088"/>
          <a:ext cx="5720758" cy="263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" name="Формула" r:id="rId9" imgW="3657600" imgH="1689100" progId="Equation.3">
                  <p:embed/>
                </p:oleObj>
              </mc:Choice>
              <mc:Fallback>
                <p:oleObj name="Формула" r:id="rId9" imgW="3657600" imgH="168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221088"/>
                        <a:ext cx="5720758" cy="26369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868144" y="332656"/>
            <a:ext cx="231326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Система несовместна</a:t>
            </a:r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971600" y="5805264"/>
            <a:ext cx="5328592" cy="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46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600" dirty="0" smtClean="0"/>
              <a:t>Пример 1: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344115"/>
              </p:ext>
            </p:extLst>
          </p:nvPr>
        </p:nvGraphicFramePr>
        <p:xfrm>
          <a:off x="395536" y="1340768"/>
          <a:ext cx="2600653" cy="1440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Формула" r:id="rId3" imgW="1650960" imgH="914400" progId="Equation.3">
                  <p:embed/>
                </p:oleObj>
              </mc:Choice>
              <mc:Fallback>
                <p:oleObj name="Формула" r:id="rId3" imgW="1650960" imgH="9144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340768"/>
                        <a:ext cx="2600653" cy="1440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017737"/>
              </p:ext>
            </p:extLst>
          </p:nvPr>
        </p:nvGraphicFramePr>
        <p:xfrm>
          <a:off x="3059832" y="1268760"/>
          <a:ext cx="2739995" cy="132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Формула" r:id="rId5" imgW="1892160" imgH="914400" progId="Equation.3">
                  <p:embed/>
                </p:oleObj>
              </mc:Choice>
              <mc:Fallback>
                <p:oleObj name="Формула" r:id="rId5" imgW="189216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1268760"/>
                        <a:ext cx="2739995" cy="13240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367154"/>
              </p:ext>
            </p:extLst>
          </p:nvPr>
        </p:nvGraphicFramePr>
        <p:xfrm>
          <a:off x="1619672" y="3068960"/>
          <a:ext cx="5164324" cy="1224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Формула" r:id="rId7" imgW="3860640" imgH="914400" progId="Equation.3">
                  <p:embed/>
                </p:oleObj>
              </mc:Choice>
              <mc:Fallback>
                <p:oleObj name="Формула" r:id="rId7" imgW="3860640" imgH="914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068960"/>
                        <a:ext cx="5164324" cy="12241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749489"/>
              </p:ext>
            </p:extLst>
          </p:nvPr>
        </p:nvGraphicFramePr>
        <p:xfrm>
          <a:off x="603250" y="4797425"/>
          <a:ext cx="22685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Формула" r:id="rId9" imgW="1600200" imgH="914400" progId="Equation.3">
                  <p:embed/>
                </p:oleObj>
              </mc:Choice>
              <mc:Fallback>
                <p:oleObj name="Формула" r:id="rId9" imgW="16002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4797425"/>
                        <a:ext cx="2268538" cy="1295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491880" y="5296852"/>
            <a:ext cx="5212068" cy="58477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sz="3200" dirty="0" smtClean="0"/>
              <a:t>Ответ: система несовместна.</a:t>
            </a:r>
            <a:endParaRPr lang="ru-RU" sz="3200" dirty="0"/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835281"/>
              </p:ext>
            </p:extLst>
          </p:nvPr>
        </p:nvGraphicFramePr>
        <p:xfrm>
          <a:off x="5821363" y="1268413"/>
          <a:ext cx="28321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Формула" r:id="rId11" imgW="1955520" imgH="914400" progId="Equation.3">
                  <p:embed/>
                </p:oleObj>
              </mc:Choice>
              <mc:Fallback>
                <p:oleObj name="Формула" r:id="rId11" imgW="1955520" imgH="914400" progId="Equation.3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1268413"/>
                        <a:ext cx="28321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37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47" y="217929"/>
            <a:ext cx="8229600" cy="1143000"/>
          </a:xfrm>
        </p:spPr>
        <p:txBody>
          <a:bodyPr/>
          <a:lstStyle/>
          <a:p>
            <a:pPr algn="l"/>
            <a:r>
              <a:rPr lang="ru-RU" sz="3600" i="1" dirty="0"/>
              <a:t>Случай 2.</a:t>
            </a:r>
            <a:r>
              <a:rPr lang="ru-RU" dirty="0"/>
              <a:t> 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917375"/>
              </p:ext>
            </p:extLst>
          </p:nvPr>
        </p:nvGraphicFramePr>
        <p:xfrm>
          <a:off x="2123728" y="576432"/>
          <a:ext cx="21447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3" name="Формула" r:id="rId3" imgW="1206360" imgH="291960" progId="Equation.3">
                  <p:embed/>
                </p:oleObj>
              </mc:Choice>
              <mc:Fallback>
                <p:oleObj name="Формула" r:id="rId3" imgW="120636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576432"/>
                        <a:ext cx="2144712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478366"/>
              </p:ext>
            </p:extLst>
          </p:nvPr>
        </p:nvGraphicFramePr>
        <p:xfrm>
          <a:off x="4644008" y="692696"/>
          <a:ext cx="1062572" cy="365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" name="Формула" r:id="rId5" imgW="482400" imgH="164880" progId="Equation.3">
                  <p:embed/>
                </p:oleObj>
              </mc:Choice>
              <mc:Fallback>
                <p:oleObj name="Формула" r:id="rId5" imgW="482400" imgH="164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692696"/>
                        <a:ext cx="1062572" cy="3659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659876"/>
              </p:ext>
            </p:extLst>
          </p:nvPr>
        </p:nvGraphicFramePr>
        <p:xfrm>
          <a:off x="179512" y="1340768"/>
          <a:ext cx="7558929" cy="2159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" name="Формула" r:id="rId7" imgW="4711680" imgH="1346040" progId="Equation.3">
                  <p:embed/>
                </p:oleObj>
              </mc:Choice>
              <mc:Fallback>
                <p:oleObj name="Формула" r:id="rId7" imgW="4711680" imgH="1346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8"/>
                        <a:ext cx="7558929" cy="21596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23528" y="4051811"/>
            <a:ext cx="648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1.</a:t>
            </a:r>
            <a:r>
              <a:rPr kumimoji="0" lang="ru-RU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9233627"/>
              </p:ext>
            </p:extLst>
          </p:nvPr>
        </p:nvGraphicFramePr>
        <p:xfrm>
          <a:off x="1223963" y="4132263"/>
          <a:ext cx="1260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" name="Формула" r:id="rId9" imgW="444240" imgH="164880" progId="Equation.3">
                  <p:embed/>
                </p:oleObj>
              </mc:Choice>
              <mc:Fallback>
                <p:oleObj name="Формула" r:id="rId9" imgW="444240" imgH="164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132263"/>
                        <a:ext cx="1260475" cy="468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609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ru-RU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716278"/>
              </p:ext>
            </p:extLst>
          </p:nvPr>
        </p:nvGraphicFramePr>
        <p:xfrm>
          <a:off x="467544" y="4721369"/>
          <a:ext cx="3959449" cy="187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7" name="Формула" r:id="rId11" imgW="2730240" imgH="1295280" progId="Equation.3">
                  <p:embed/>
                </p:oleObj>
              </mc:Choice>
              <mc:Fallback>
                <p:oleObj name="Формула" r:id="rId11" imgW="2730240" imgH="12952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1369"/>
                        <a:ext cx="3959449" cy="18759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92080" y="5229200"/>
            <a:ext cx="2812308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система совместная</a:t>
            </a:r>
          </a:p>
          <a:p>
            <a:r>
              <a:rPr lang="ru-RU" sz="2400" dirty="0" smtClean="0"/>
              <a:t> определенная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6602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Пример 2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204690"/>
              </p:ext>
            </p:extLst>
          </p:nvPr>
        </p:nvGraphicFramePr>
        <p:xfrm>
          <a:off x="23664" y="980728"/>
          <a:ext cx="2349971" cy="1797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Формула" r:id="rId3" imgW="1600200" imgH="1218960" progId="Equation.3">
                  <p:embed/>
                </p:oleObj>
              </mc:Choice>
              <mc:Fallback>
                <p:oleObj name="Формула" r:id="rId3" imgW="160020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4" y="980728"/>
                        <a:ext cx="2349971" cy="17974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3628367"/>
              </p:ext>
            </p:extLst>
          </p:nvPr>
        </p:nvGraphicFramePr>
        <p:xfrm>
          <a:off x="3203848" y="1052736"/>
          <a:ext cx="3270250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Формула" r:id="rId5" imgW="2311200" imgH="1193760" progId="Equation.3">
                  <p:embed/>
                </p:oleObj>
              </mc:Choice>
              <mc:Fallback>
                <p:oleObj name="Формула" r:id="rId5" imgW="231120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052736"/>
                        <a:ext cx="3270250" cy="16875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541123"/>
              </p:ext>
            </p:extLst>
          </p:nvPr>
        </p:nvGraphicFramePr>
        <p:xfrm>
          <a:off x="107504" y="2852936"/>
          <a:ext cx="57356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Формула" r:id="rId7" imgW="3936960" imgH="1193760" progId="Equation.3">
                  <p:embed/>
                </p:oleObj>
              </mc:Choice>
              <mc:Fallback>
                <p:oleObj name="Формула" r:id="rId7" imgW="3936960" imgH="1193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852936"/>
                        <a:ext cx="5735638" cy="172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705290"/>
              </p:ext>
            </p:extLst>
          </p:nvPr>
        </p:nvGraphicFramePr>
        <p:xfrm>
          <a:off x="5868144" y="2924944"/>
          <a:ext cx="2592288" cy="1659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Формула" r:id="rId9" imgW="1854000" imgH="1193760" progId="Equation.3">
                  <p:embed/>
                </p:oleObj>
              </mc:Choice>
              <mc:Fallback>
                <p:oleObj name="Формула" r:id="rId9" imgW="185400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2924944"/>
                        <a:ext cx="2592288" cy="16593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307443"/>
              </p:ext>
            </p:extLst>
          </p:nvPr>
        </p:nvGraphicFramePr>
        <p:xfrm>
          <a:off x="179512" y="4797152"/>
          <a:ext cx="2480256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Формула" r:id="rId11" imgW="1701720" imgH="1193760" progId="Equation.3">
                  <p:embed/>
                </p:oleObj>
              </mc:Choice>
              <mc:Fallback>
                <p:oleObj name="Формула" r:id="rId11" imgW="1701720" imgH="11937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97152"/>
                        <a:ext cx="2480256" cy="1728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405760"/>
              </p:ext>
            </p:extLst>
          </p:nvPr>
        </p:nvGraphicFramePr>
        <p:xfrm>
          <a:off x="3267075" y="4941888"/>
          <a:ext cx="2451100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6" name="Формула" r:id="rId13" imgW="1638000" imgH="914400" progId="Equation.3">
                  <p:embed/>
                </p:oleObj>
              </mc:Choice>
              <mc:Fallback>
                <p:oleObj name="Формула" r:id="rId13" imgW="1638000" imgH="914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4941888"/>
                        <a:ext cx="2451100" cy="1366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874404"/>
              </p:ext>
            </p:extLst>
          </p:nvPr>
        </p:nvGraphicFramePr>
        <p:xfrm>
          <a:off x="6012160" y="5517232"/>
          <a:ext cx="2931813" cy="473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7" name="Формула" r:id="rId15" imgW="1714320" imgH="279360" progId="Equation.3">
                  <p:embed/>
                </p:oleObj>
              </mc:Choice>
              <mc:Fallback>
                <p:oleObj name="Формула" r:id="rId15" imgW="1714320" imgH="2793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2160" y="5517232"/>
                        <a:ext cx="2931813" cy="4732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0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29076" y="404664"/>
            <a:ext cx="6480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3600" b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Aharoni" pitchFamily="2" charset="-79"/>
              </a:rPr>
              <a:t>2.</a:t>
            </a:r>
            <a:r>
              <a:rPr kumimoji="0" lang="ru-RU" sz="36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kumimoji="0" lang="ru-RU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830996"/>
              </p:ext>
            </p:extLst>
          </p:nvPr>
        </p:nvGraphicFramePr>
        <p:xfrm>
          <a:off x="1174749" y="548680"/>
          <a:ext cx="969339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9" name="Формула" r:id="rId3" imgW="444240" imgH="164880" progId="Equation.3">
                  <p:embed/>
                </p:oleObj>
              </mc:Choice>
              <mc:Fallback>
                <p:oleObj name="Формула" r:id="rId3" imgW="444240" imgH="1648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49" y="548680"/>
                        <a:ext cx="969339" cy="3600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414584"/>
              </p:ext>
            </p:extLst>
          </p:nvPr>
        </p:nvGraphicFramePr>
        <p:xfrm>
          <a:off x="251520" y="1124744"/>
          <a:ext cx="6552729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0" name="Формула" r:id="rId5" imgW="4711680" imgH="1346040" progId="Equation.3">
                  <p:embed/>
                </p:oleObj>
              </mc:Choice>
              <mc:Fallback>
                <p:oleObj name="Формула" r:id="rId5" imgW="4711680" imgH="1346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124744"/>
                        <a:ext cx="6552729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897209"/>
              </p:ext>
            </p:extLst>
          </p:nvPr>
        </p:nvGraphicFramePr>
        <p:xfrm>
          <a:off x="251520" y="3140968"/>
          <a:ext cx="6488364" cy="1944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Формула" r:id="rId7" imgW="4495680" imgH="1346040" progId="Equation.3">
                  <p:embed/>
                </p:oleObj>
              </mc:Choice>
              <mc:Fallback>
                <p:oleObj name="Формула" r:id="rId7" imgW="4495680" imgH="13460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140968"/>
                        <a:ext cx="6488364" cy="1944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63348"/>
              </p:ext>
            </p:extLst>
          </p:nvPr>
        </p:nvGraphicFramePr>
        <p:xfrm>
          <a:off x="114001" y="5255848"/>
          <a:ext cx="1726293" cy="52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" name="Формула" r:id="rId9" imgW="914400" imgH="279360" progId="Equation.3">
                  <p:embed/>
                </p:oleObj>
              </mc:Choice>
              <mc:Fallback>
                <p:oleObj name="Формула" r:id="rId9" imgW="914400" imgH="2793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01" y="5255848"/>
                        <a:ext cx="1726293" cy="523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907704" y="5373216"/>
            <a:ext cx="338509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свободные переменные</a:t>
            </a:r>
            <a:endParaRPr lang="ru-RU" sz="2400" dirty="0"/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006093"/>
              </p:ext>
            </p:extLst>
          </p:nvPr>
        </p:nvGraphicFramePr>
        <p:xfrm>
          <a:off x="107504" y="5949280"/>
          <a:ext cx="1475656" cy="518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" name="Формула" r:id="rId11" imgW="749160" imgH="266400" progId="Equation.3">
                  <p:embed/>
                </p:oleObj>
              </mc:Choice>
              <mc:Fallback>
                <p:oleObj name="Формула" r:id="rId11" imgW="749160" imgH="26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949280"/>
                        <a:ext cx="1475656" cy="518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907704" y="6097631"/>
            <a:ext cx="319491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sz="2400" dirty="0" smtClean="0"/>
              <a:t>базисные переменные</a:t>
            </a:r>
            <a:endParaRPr lang="ru-RU" sz="2400" dirty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12725"/>
              </p:ext>
            </p:extLst>
          </p:nvPr>
        </p:nvGraphicFramePr>
        <p:xfrm>
          <a:off x="5364088" y="5407288"/>
          <a:ext cx="3779912" cy="42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Формула" r:id="rId13" imgW="2108200" imgH="241300" progId="Equation.3">
                  <p:embed/>
                </p:oleObj>
              </mc:Choice>
              <mc:Fallback>
                <p:oleObj name="Формула" r:id="rId13" imgW="21082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88" y="5407288"/>
                        <a:ext cx="3779912" cy="4275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9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573016"/>
            <a:ext cx="3384376" cy="1143000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Определение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15536"/>
              </p:ext>
            </p:extLst>
          </p:nvPr>
        </p:nvGraphicFramePr>
        <p:xfrm>
          <a:off x="2120900" y="260350"/>
          <a:ext cx="3779235" cy="309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Формула" r:id="rId3" imgW="2705040" imgH="2209680" progId="Equation.3">
                  <p:embed/>
                </p:oleObj>
              </mc:Choice>
              <mc:Fallback>
                <p:oleObj name="Формула" r:id="rId3" imgW="2705040" imgH="22096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260350"/>
                        <a:ext cx="3779235" cy="30966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948264" y="1340768"/>
            <a:ext cx="8082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/>
              <a:t>(2)</a:t>
            </a:r>
            <a:endParaRPr lang="ru-RU" sz="4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95536" y="4509120"/>
            <a:ext cx="8280920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Совокупность правых частей системы равенств (</a:t>
            </a:r>
            <a:r>
              <a:rPr lang="ru-RU" sz="2400" dirty="0" smtClean="0"/>
              <a:t>2) </a:t>
            </a:r>
            <a:r>
              <a:rPr lang="ru-RU" sz="2400" dirty="0"/>
              <a:t>называется </a:t>
            </a:r>
            <a:r>
              <a:rPr lang="ru-RU" sz="2400" i="1" dirty="0"/>
              <a:t>общим решением</a:t>
            </a:r>
            <a:r>
              <a:rPr lang="ru-RU" sz="2400" dirty="0"/>
              <a:t> системы </a:t>
            </a:r>
            <a:r>
              <a:rPr lang="ru-RU" sz="2400" dirty="0" smtClean="0"/>
              <a:t>(1</a:t>
            </a:r>
            <a:r>
              <a:rPr 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204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6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  <p:bldP spid="7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956" y="34675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3600" dirty="0"/>
              <a:t>Пример </a:t>
            </a:r>
            <a:r>
              <a:rPr lang="ru-RU" sz="3600" dirty="0" smtClean="0"/>
              <a:t>3</a:t>
            </a:r>
            <a:endParaRPr lang="ru-RU" sz="36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456303"/>
              </p:ext>
            </p:extLst>
          </p:nvPr>
        </p:nvGraphicFramePr>
        <p:xfrm>
          <a:off x="251520" y="908720"/>
          <a:ext cx="3290328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6" name="Формула" r:id="rId3" imgW="2145960" imgH="1218960" progId="Equation.3">
                  <p:embed/>
                </p:oleObj>
              </mc:Choice>
              <mc:Fallback>
                <p:oleObj name="Формула" r:id="rId3" imgW="2145960" imgH="1218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908720"/>
                        <a:ext cx="3290328" cy="18722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000431"/>
              </p:ext>
            </p:extLst>
          </p:nvPr>
        </p:nvGraphicFramePr>
        <p:xfrm>
          <a:off x="4355976" y="980728"/>
          <a:ext cx="3116028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7" name="Формула" r:id="rId5" imgW="2222280" imgH="1193760" progId="Equation.3">
                  <p:embed/>
                </p:oleObj>
              </mc:Choice>
              <mc:Fallback>
                <p:oleObj name="Формула" r:id="rId5" imgW="2222280" imgH="11937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980728"/>
                        <a:ext cx="3116028" cy="16561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9281966"/>
              </p:ext>
            </p:extLst>
          </p:nvPr>
        </p:nvGraphicFramePr>
        <p:xfrm>
          <a:off x="251520" y="2924944"/>
          <a:ext cx="3012756" cy="1603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Формула" r:id="rId7" imgW="2222280" imgH="1193760" progId="Equation.3">
                  <p:embed/>
                </p:oleObj>
              </mc:Choice>
              <mc:Fallback>
                <p:oleObj name="Формула" r:id="rId7" imgW="2222280" imgH="11937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924944"/>
                        <a:ext cx="3012756" cy="16036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8060"/>
              </p:ext>
            </p:extLst>
          </p:nvPr>
        </p:nvGraphicFramePr>
        <p:xfrm>
          <a:off x="3275856" y="2852936"/>
          <a:ext cx="3203966" cy="1603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Формула" r:id="rId9" imgW="2361960" imgH="1193760" progId="Equation.3">
                  <p:embed/>
                </p:oleObj>
              </mc:Choice>
              <mc:Fallback>
                <p:oleObj name="Формула" r:id="rId9" imgW="2361960" imgH="11937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852936"/>
                        <a:ext cx="3203966" cy="16031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329733"/>
              </p:ext>
            </p:extLst>
          </p:nvPr>
        </p:nvGraphicFramePr>
        <p:xfrm>
          <a:off x="107504" y="4869160"/>
          <a:ext cx="2704974" cy="946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Формула" r:id="rId11" imgW="1752480" imgH="609480" progId="Equation.3">
                  <p:embed/>
                </p:oleObj>
              </mc:Choice>
              <mc:Fallback>
                <p:oleObj name="Формула" r:id="rId11" imgW="1752480" imgH="609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869160"/>
                        <a:ext cx="2704974" cy="9464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2761"/>
              </p:ext>
            </p:extLst>
          </p:nvPr>
        </p:nvGraphicFramePr>
        <p:xfrm>
          <a:off x="2987824" y="4869160"/>
          <a:ext cx="2807710" cy="97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1" name="Формула" r:id="rId13" imgW="1752480" imgH="609480" progId="Equation.3">
                  <p:embed/>
                </p:oleObj>
              </mc:Choice>
              <mc:Fallback>
                <p:oleObj name="Формула" r:id="rId13" imgW="1752480" imgH="609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4869160"/>
                        <a:ext cx="2807710" cy="9790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0" y="904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80400"/>
              </p:ext>
            </p:extLst>
          </p:nvPr>
        </p:nvGraphicFramePr>
        <p:xfrm>
          <a:off x="2843808" y="6093296"/>
          <a:ext cx="2909969" cy="401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2" name="Формула" r:id="rId15" imgW="2006280" imgH="279360" progId="Equation.3">
                  <p:embed/>
                </p:oleObj>
              </mc:Choice>
              <mc:Fallback>
                <p:oleObj name="Формула" r:id="rId15" imgW="2006280" imgH="2793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08" y="6093296"/>
                        <a:ext cx="2909969" cy="4012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506600"/>
              </p:ext>
            </p:extLst>
          </p:nvPr>
        </p:nvGraphicFramePr>
        <p:xfrm>
          <a:off x="6516216" y="4725144"/>
          <a:ext cx="2382992" cy="18013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3" name="Формула" r:id="rId17" imgW="1612800" imgH="1218960" progId="Equation.3">
                  <p:embed/>
                </p:oleObj>
              </mc:Choice>
              <mc:Fallback>
                <p:oleObj name="Формула" r:id="rId17" imgW="1612800" imgH="12189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725144"/>
                        <a:ext cx="2382992" cy="18013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9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283</Words>
  <Application>Microsoft Office PowerPoint</Application>
  <PresentationFormat>Экран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Тема Office</vt:lpstr>
      <vt:lpstr>Формула</vt:lpstr>
      <vt:lpstr>MathType 6.0 Equation</vt:lpstr>
      <vt:lpstr>Решение произвольных систем линейных уравнений</vt:lpstr>
      <vt:lpstr>Презентация PowerPoint</vt:lpstr>
      <vt:lpstr>Случай 1. </vt:lpstr>
      <vt:lpstr>Пример 1:</vt:lpstr>
      <vt:lpstr>Случай 2. </vt:lpstr>
      <vt:lpstr>Пример 2</vt:lpstr>
      <vt:lpstr>Презентация PowerPoint</vt:lpstr>
      <vt:lpstr>Определение</vt:lpstr>
      <vt:lpstr>Пример 3</vt:lpstr>
      <vt:lpstr>Вывод: при решении произвольной системы линейных уравнений (1) реализуется один из следующих случаев.</vt:lpstr>
      <vt:lpstr>Пример 4  Дана система линейных уравнений:</vt:lpstr>
      <vt:lpstr>Презентация PowerPoint</vt:lpstr>
      <vt:lpstr>Критерий совместности системы (теорема Кронекера-Капелли)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произвольных систем линейных уравнений</dc:title>
  <dc:creator>Marina</dc:creator>
  <cp:lastModifiedBy>Marina</cp:lastModifiedBy>
  <cp:revision>29</cp:revision>
  <dcterms:created xsi:type="dcterms:W3CDTF">2012-05-11T08:22:33Z</dcterms:created>
  <dcterms:modified xsi:type="dcterms:W3CDTF">2017-06-27T21:03:00Z</dcterms:modified>
</cp:coreProperties>
</file>