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39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3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90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62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9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6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9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49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4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8B0B-E62A-42E9-B83E-AC674FED926E}" type="datetimeFigureOut">
              <a:rPr lang="ru-RU" smtClean="0"/>
              <a:t>21.08.2012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349E4-6713-4388-87B6-8B813351E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9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err="1"/>
              <a:t>Крамеровские</a:t>
            </a:r>
            <a:r>
              <a:rPr lang="ru-RU" b="1" dirty="0"/>
              <a:t> системы линейных уравнений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b="1" dirty="0"/>
              <a:t>Матричная форма записи системы линейных </a:t>
            </a:r>
            <a:r>
              <a:rPr lang="ru-RU" b="1" dirty="0" smtClean="0"/>
              <a:t>уравнений</a:t>
            </a:r>
            <a:endParaRPr lang="en-US" b="1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ru-RU" b="1" dirty="0" err="1"/>
              <a:t>Крамеровские</a:t>
            </a:r>
            <a:r>
              <a:rPr lang="ru-RU" b="1" dirty="0"/>
              <a:t> системы. Теорема </a:t>
            </a:r>
            <a:r>
              <a:rPr lang="ru-RU" b="1" dirty="0" err="1" smtClean="0"/>
              <a:t>Крамера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187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b="1" dirty="0"/>
              <a:t>Матричная форма записи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системы </a:t>
            </a:r>
            <a:r>
              <a:rPr lang="ru-RU" b="1" dirty="0"/>
              <a:t>линейных уравнений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936857"/>
              </p:ext>
            </p:extLst>
          </p:nvPr>
        </p:nvGraphicFramePr>
        <p:xfrm>
          <a:off x="1061866" y="1313007"/>
          <a:ext cx="4874748" cy="2300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Формула" r:id="rId3" imgW="2603160" imgH="1218960" progId="Equation.3">
                  <p:embed/>
                </p:oleObj>
              </mc:Choice>
              <mc:Fallback>
                <p:oleObj name="Формула" r:id="rId3" imgW="260316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1866" y="1313007"/>
                        <a:ext cx="4874748" cy="23006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95536" y="2204864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(1</a:t>
            </a:r>
            <a:r>
              <a:rPr lang="ru-RU" sz="3600" dirty="0"/>
              <a:t>)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095414"/>
              </p:ext>
            </p:extLst>
          </p:nvPr>
        </p:nvGraphicFramePr>
        <p:xfrm>
          <a:off x="539552" y="3789040"/>
          <a:ext cx="274339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Формула" r:id="rId5" imgW="1650960" imgH="914400" progId="Equation.3">
                  <p:embed/>
                </p:oleObj>
              </mc:Choice>
              <mc:Fallback>
                <p:oleObj name="Формула" r:id="rId5" imgW="16509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89040"/>
                        <a:ext cx="2743398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93499"/>
              </p:ext>
            </p:extLst>
          </p:nvPr>
        </p:nvGraphicFramePr>
        <p:xfrm>
          <a:off x="3779912" y="3789040"/>
          <a:ext cx="1403242" cy="1571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Формула" r:id="rId7" imgW="799920" imgH="914400" progId="Equation.3">
                  <p:embed/>
                </p:oleObj>
              </mc:Choice>
              <mc:Fallback>
                <p:oleObj name="Формула" r:id="rId7" imgW="7999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789040"/>
                        <a:ext cx="1403242" cy="15711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813311"/>
              </p:ext>
            </p:extLst>
          </p:nvPr>
        </p:nvGraphicFramePr>
        <p:xfrm>
          <a:off x="5724128" y="3789040"/>
          <a:ext cx="1252909" cy="1475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Формула" r:id="rId9" imgW="774360" imgH="914400" progId="Equation.3">
                  <p:embed/>
                </p:oleObj>
              </mc:Choice>
              <mc:Fallback>
                <p:oleObj name="Формула" r:id="rId9" imgW="7743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789040"/>
                        <a:ext cx="1252909" cy="1475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742537"/>
              </p:ext>
            </p:extLst>
          </p:nvPr>
        </p:nvGraphicFramePr>
        <p:xfrm>
          <a:off x="1093163" y="5373216"/>
          <a:ext cx="3172726" cy="136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Формула" r:id="rId11" imgW="2120760" imgH="914400" progId="Equation.3">
                  <p:embed/>
                </p:oleObj>
              </mc:Choice>
              <mc:Fallback>
                <p:oleObj name="Формула" r:id="rId11" imgW="212076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163" y="5373216"/>
                        <a:ext cx="3172726" cy="1367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1143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5292080" y="5805263"/>
                <a:ext cx="2520280" cy="6463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3600" dirty="0" smtClean="0"/>
                  <a:t>(1)</a:t>
                </a:r>
                <a:r>
                  <a:rPr lang="ru-RU" sz="3600" i="1" dirty="0" smtClean="0"/>
                  <a:t> </a:t>
                </a:r>
                <a14:m>
                  <m:oMath xmlns:m="http://schemas.openxmlformats.org/officeDocument/2006/math">
                    <m:r>
                      <a:rPr lang="ru-RU" sz="3600" i="1" smtClean="0">
                        <a:latin typeface="Cambria Math"/>
                      </a:rPr>
                      <m:t>⇔</m:t>
                    </m:r>
                  </m:oMath>
                </a14:m>
                <a:r>
                  <a:rPr lang="ru-RU" sz="3600" i="1" dirty="0" smtClean="0"/>
                  <a:t>АХ </a:t>
                </a:r>
                <a:r>
                  <a:rPr lang="ru-RU" sz="3600" dirty="0"/>
                  <a:t>= </a:t>
                </a:r>
                <a:r>
                  <a:rPr lang="ru-RU" sz="3600" i="1" dirty="0"/>
                  <a:t>В</a:t>
                </a:r>
                <a:endParaRPr lang="ru-RU" sz="36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5805263"/>
                <a:ext cx="2520280" cy="64633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15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dirty="0" err="1"/>
              <a:t>Крамеровские</a:t>
            </a:r>
            <a:r>
              <a:rPr lang="ru-RU" b="1" dirty="0"/>
              <a:t> системы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1447400"/>
              </p:ext>
            </p:extLst>
          </p:nvPr>
        </p:nvGraphicFramePr>
        <p:xfrm>
          <a:off x="899592" y="1268760"/>
          <a:ext cx="4308800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name="Формула" r:id="rId3" imgW="2514600" imgH="1218960" progId="Equation.3">
                  <p:embed/>
                </p:oleObj>
              </mc:Choice>
              <mc:Fallback>
                <p:oleObj name="Формула" r:id="rId3" imgW="251460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268760"/>
                        <a:ext cx="4308800" cy="20882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088094"/>
              </p:ext>
            </p:extLst>
          </p:nvPr>
        </p:nvGraphicFramePr>
        <p:xfrm>
          <a:off x="5724128" y="1412776"/>
          <a:ext cx="2568595" cy="1486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Формула" r:id="rId5" imgW="1600200" imgH="914400" progId="Equation.3">
                  <p:embed/>
                </p:oleObj>
              </mc:Choice>
              <mc:Fallback>
                <p:oleObj name="Формула" r:id="rId5" imgW="16002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1412776"/>
                        <a:ext cx="2568595" cy="14863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039161"/>
              </p:ext>
            </p:extLst>
          </p:nvPr>
        </p:nvGraphicFramePr>
        <p:xfrm>
          <a:off x="235270" y="3573016"/>
          <a:ext cx="3529494" cy="148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Формула" r:id="rId7" imgW="2184120" imgH="914400" progId="Equation.3">
                  <p:embed/>
                </p:oleObj>
              </mc:Choice>
              <mc:Fallback>
                <p:oleObj name="Формула" r:id="rId7" imgW="218412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70" y="3573016"/>
                        <a:ext cx="3529494" cy="14872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045171" y="5373215"/>
            <a:ext cx="4719177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i="1" dirty="0"/>
              <a:t>вспомогательные определители</a:t>
            </a:r>
            <a:r>
              <a:rPr lang="ru-RU" sz="2400" dirty="0"/>
              <a:t> 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665222"/>
              </p:ext>
            </p:extLst>
          </p:nvPr>
        </p:nvGraphicFramePr>
        <p:xfrm>
          <a:off x="3968221" y="3501008"/>
          <a:ext cx="5175779" cy="18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Формула" r:id="rId9" imgW="3555720" imgH="1244520" progId="Equation.3">
                  <p:embed/>
                </p:oleObj>
              </mc:Choice>
              <mc:Fallback>
                <p:oleObj name="Формула" r:id="rId9" imgW="3555720" imgH="12445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221" y="3501008"/>
                        <a:ext cx="5175779" cy="18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07829" y="5373216"/>
            <a:ext cx="338437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i="1" dirty="0" smtClean="0"/>
              <a:t>главный определитель</a:t>
            </a:r>
            <a:r>
              <a:rPr lang="ru-RU" sz="2400" dirty="0" smtClean="0"/>
              <a:t> </a:t>
            </a:r>
            <a:endParaRPr lang="ru-RU" sz="24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935168"/>
              </p:ext>
            </p:extLst>
          </p:nvPr>
        </p:nvGraphicFramePr>
        <p:xfrm>
          <a:off x="3289852" y="6093296"/>
          <a:ext cx="1510638" cy="71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3" name="Формула" r:id="rId11" imgW="380670" imgH="177646" progId="Equation.3">
                  <p:embed/>
                </p:oleObj>
              </mc:Choice>
              <mc:Fallback>
                <p:oleObj name="Формула" r:id="rId11" imgW="380670" imgH="17764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852" y="6093296"/>
                        <a:ext cx="1510638" cy="7125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30505" y="1844823"/>
            <a:ext cx="8130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4400" dirty="0" smtClean="0"/>
              <a:t>(2)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9055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1" dirty="0" smtClean="0"/>
              <a:t>Теорема </a:t>
            </a:r>
            <a:r>
              <a:rPr lang="ru-RU" b="1" i="1" dirty="0" err="1"/>
              <a:t>Крамера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628507"/>
            <a:ext cx="82809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Если главный определитель Δ системы </a:t>
            </a:r>
            <a:r>
              <a:rPr lang="ru-RU" sz="2400" dirty="0" smtClean="0"/>
              <a:t>(2) </a:t>
            </a:r>
            <a:r>
              <a:rPr lang="ru-RU" sz="2400" dirty="0"/>
              <a:t>отличен от нуля, то эта система имеет единственное решение, определяемое </a:t>
            </a:r>
            <a:r>
              <a:rPr lang="ru-RU" sz="2400" dirty="0" smtClean="0"/>
              <a:t>равенствами:</a:t>
            </a:r>
            <a:endParaRPr lang="ru-RU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285909"/>
              </p:ext>
            </p:extLst>
          </p:nvPr>
        </p:nvGraphicFramePr>
        <p:xfrm>
          <a:off x="1619672" y="3068960"/>
          <a:ext cx="1347366" cy="111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Формула" r:id="rId3" imgW="622080" imgH="507960" progId="Equation.3">
                  <p:embed/>
                </p:oleObj>
              </mc:Choice>
              <mc:Fallback>
                <p:oleObj name="Формула" r:id="rId3" imgW="622080" imgH="507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8960"/>
                        <a:ext cx="1347366" cy="11178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77527"/>
              </p:ext>
            </p:extLst>
          </p:nvPr>
        </p:nvGraphicFramePr>
        <p:xfrm>
          <a:off x="3851920" y="3429000"/>
          <a:ext cx="1945910" cy="470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Формула" r:id="rId5" imgW="927000" imgH="228600" progId="Equation.3">
                  <p:embed/>
                </p:oleObj>
              </mc:Choice>
              <mc:Fallback>
                <p:oleObj name="Формула" r:id="rId5" imgW="927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429000"/>
                        <a:ext cx="1945910" cy="4704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113202" y="4581128"/>
            <a:ext cx="264745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i="1" dirty="0" smtClean="0"/>
              <a:t>формулы </a:t>
            </a:r>
            <a:r>
              <a:rPr lang="ru-RU" sz="2400" i="1" dirty="0" err="1"/>
              <a:t>Крамера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8942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229600" cy="634082"/>
          </a:xfrm>
        </p:spPr>
        <p:txBody>
          <a:bodyPr>
            <a:normAutofit fontScale="90000"/>
          </a:bodyPr>
          <a:lstStyle/>
          <a:p>
            <a:pPr algn="l"/>
            <a:r>
              <a:rPr lang="ru-RU" sz="3600" b="1"/>
              <a:t>Пример 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723073"/>
              </p:ext>
            </p:extLst>
          </p:nvPr>
        </p:nvGraphicFramePr>
        <p:xfrm>
          <a:off x="179512" y="548680"/>
          <a:ext cx="2131948" cy="1542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Формула" r:id="rId3" imgW="1257120" imgH="914400" progId="Equation.3">
                  <p:embed/>
                </p:oleObj>
              </mc:Choice>
              <mc:Fallback>
                <p:oleObj name="Формула" r:id="rId3" imgW="125712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2131948" cy="15425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565248"/>
              </p:ext>
            </p:extLst>
          </p:nvPr>
        </p:nvGraphicFramePr>
        <p:xfrm>
          <a:off x="323528" y="2132856"/>
          <a:ext cx="6120680" cy="1226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Формула" r:id="rId5" imgW="4520880" imgH="914400" progId="Equation.3">
                  <p:embed/>
                </p:oleObj>
              </mc:Choice>
              <mc:Fallback>
                <p:oleObj name="Формула" r:id="rId5" imgW="452088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132856"/>
                        <a:ext cx="6120680" cy="1226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927050"/>
              </p:ext>
            </p:extLst>
          </p:nvPr>
        </p:nvGraphicFramePr>
        <p:xfrm>
          <a:off x="179512" y="3284984"/>
          <a:ext cx="7344816" cy="124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Формула" r:id="rId7" imgW="5321160" imgH="914400" progId="Equation.3">
                  <p:embed/>
                </p:oleObj>
              </mc:Choice>
              <mc:Fallback>
                <p:oleObj name="Формула" r:id="rId7" imgW="53211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3284984"/>
                        <a:ext cx="7344816" cy="12418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627464"/>
              </p:ext>
            </p:extLst>
          </p:nvPr>
        </p:nvGraphicFramePr>
        <p:xfrm>
          <a:off x="2843808" y="476672"/>
          <a:ext cx="2968058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Формула" r:id="rId9" imgW="1815840" imgH="914400" progId="Equation.3">
                  <p:embed/>
                </p:oleObj>
              </mc:Choice>
              <mc:Fallback>
                <p:oleObj name="Формула" r:id="rId9" imgW="181584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76672"/>
                        <a:ext cx="2968058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Прямая соединительная линия 14"/>
          <p:cNvCxnSpPr/>
          <p:nvPr/>
        </p:nvCxnSpPr>
        <p:spPr>
          <a:xfrm>
            <a:off x="3779912" y="620688"/>
            <a:ext cx="0" cy="122413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355976" y="624829"/>
            <a:ext cx="0" cy="122413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4860032" y="624829"/>
            <a:ext cx="0" cy="1224136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5436096" y="726429"/>
            <a:ext cx="0" cy="1224136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845111"/>
              </p:ext>
            </p:extLst>
          </p:nvPr>
        </p:nvGraphicFramePr>
        <p:xfrm>
          <a:off x="179512" y="4509120"/>
          <a:ext cx="7848872" cy="124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Формула" r:id="rId11" imgW="5752800" imgH="914400" progId="Equation.3">
                  <p:embed/>
                </p:oleObj>
              </mc:Choice>
              <mc:Fallback>
                <p:oleObj name="Формула" r:id="rId11" imgW="57528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509120"/>
                        <a:ext cx="7848872" cy="12424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562960"/>
              </p:ext>
            </p:extLst>
          </p:nvPr>
        </p:nvGraphicFramePr>
        <p:xfrm>
          <a:off x="251520" y="5667571"/>
          <a:ext cx="7197892" cy="12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Формула" r:id="rId13" imgW="5473440" imgH="914400" progId="Equation.3">
                  <p:embed/>
                </p:oleObj>
              </mc:Choice>
              <mc:Fallback>
                <p:oleObj name="Формула" r:id="rId13" imgW="5473440" imgH="9144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667571"/>
                        <a:ext cx="7197892" cy="1202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594775"/>
              </p:ext>
            </p:extLst>
          </p:nvPr>
        </p:nvGraphicFramePr>
        <p:xfrm>
          <a:off x="6588224" y="400707"/>
          <a:ext cx="1249352" cy="439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Формула" r:id="rId15" imgW="583920" imgH="203040" progId="Equation.3">
                  <p:embed/>
                </p:oleObj>
              </mc:Choice>
              <mc:Fallback>
                <p:oleObj name="Формула" r:id="rId15" imgW="583920" imgH="20304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400707"/>
                        <a:ext cx="1249352" cy="4399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971803"/>
              </p:ext>
            </p:extLst>
          </p:nvPr>
        </p:nvGraphicFramePr>
        <p:xfrm>
          <a:off x="6586538" y="930275"/>
          <a:ext cx="1684337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Формула" r:id="rId17" imgW="787320" imgH="279360" progId="Equation.3">
                  <p:embed/>
                </p:oleObj>
              </mc:Choice>
              <mc:Fallback>
                <p:oleObj name="Формула" r:id="rId17" imgW="787320" imgH="27936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930275"/>
                        <a:ext cx="1684337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733491"/>
              </p:ext>
            </p:extLst>
          </p:nvPr>
        </p:nvGraphicFramePr>
        <p:xfrm>
          <a:off x="6660232" y="2132856"/>
          <a:ext cx="1657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Формула" r:id="rId19" imgW="774360" imgH="266400" progId="Equation.3">
                  <p:embed/>
                </p:oleObj>
              </mc:Choice>
              <mc:Fallback>
                <p:oleObj name="Формула" r:id="rId19" imgW="774360" imgH="26640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2132856"/>
                        <a:ext cx="1657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2084172"/>
              </p:ext>
            </p:extLst>
          </p:nvPr>
        </p:nvGraphicFramePr>
        <p:xfrm>
          <a:off x="6660232" y="1528118"/>
          <a:ext cx="12223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Формула" r:id="rId21" imgW="571320" imgH="291960" progId="Equation.3">
                  <p:embed/>
                </p:oleObj>
              </mc:Choice>
              <mc:Fallback>
                <p:oleObj name="Формула" r:id="rId21" imgW="571320" imgH="29196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1528118"/>
                        <a:ext cx="1222375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01864"/>
              </p:ext>
            </p:extLst>
          </p:nvPr>
        </p:nvGraphicFramePr>
        <p:xfrm>
          <a:off x="6484938" y="2924175"/>
          <a:ext cx="236378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Формула" r:id="rId23" imgW="1104840" imgH="279360" progId="Equation.3">
                  <p:embed/>
                </p:oleObj>
              </mc:Choice>
              <mc:Fallback>
                <p:oleObj name="Формула" r:id="rId23" imgW="110484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2924175"/>
                        <a:ext cx="2363787" cy="596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149316"/>
              </p:ext>
            </p:extLst>
          </p:nvPr>
        </p:nvGraphicFramePr>
        <p:xfrm>
          <a:off x="6516216" y="4077072"/>
          <a:ext cx="2402332" cy="5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Формула" r:id="rId25" imgW="1218960" imgH="291960" progId="Equation.3">
                  <p:embed/>
                </p:oleObj>
              </mc:Choice>
              <mc:Fallback>
                <p:oleObj name="Формула" r:id="rId25" imgW="1218960" imgH="2919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077072"/>
                        <a:ext cx="2402332" cy="578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407027"/>
              </p:ext>
            </p:extLst>
          </p:nvPr>
        </p:nvGraphicFramePr>
        <p:xfrm>
          <a:off x="6588224" y="5229200"/>
          <a:ext cx="1946635" cy="4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Формула" r:id="rId27" imgW="1079280" imgH="266400" progId="Equation.3">
                  <p:embed/>
                </p:oleObj>
              </mc:Choice>
              <mc:Fallback>
                <p:oleObj name="Формула" r:id="rId27" imgW="1079280" imgH="266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24" y="5229200"/>
                        <a:ext cx="1946635" cy="476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306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</Words>
  <Application>Microsoft Office PowerPoint</Application>
  <PresentationFormat>Экран (4:3)</PresentationFormat>
  <Paragraphs>15</Paragraphs>
  <Slides>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Тема Office</vt:lpstr>
      <vt:lpstr>Формула</vt:lpstr>
      <vt:lpstr>Крамеровские системы линейных уравнений</vt:lpstr>
      <vt:lpstr>Матричная форма записи  системы линейных уравнений</vt:lpstr>
      <vt:lpstr>Крамеровские системы</vt:lpstr>
      <vt:lpstr>Теорема Крамера</vt:lpstr>
      <vt:lpstr>Пример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Крамеровские системы линейных уравнений</dc:title>
  <dc:creator>Marina</dc:creator>
  <cp:lastModifiedBy>Marina</cp:lastModifiedBy>
  <cp:revision>11</cp:revision>
  <dcterms:created xsi:type="dcterms:W3CDTF">2012-05-07T10:07:06Z</dcterms:created>
  <dcterms:modified xsi:type="dcterms:W3CDTF">2012-08-21T12:30:27Z</dcterms:modified>
</cp:coreProperties>
</file>