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32"/>
  </p:notesMasterIdLst>
  <p:handoutMasterIdLst>
    <p:handoutMasterId r:id="rId33"/>
  </p:handoutMasterIdLst>
  <p:sldIdLst>
    <p:sldId id="547" r:id="rId2"/>
    <p:sldId id="548" r:id="rId3"/>
    <p:sldId id="546" r:id="rId4"/>
    <p:sldId id="506" r:id="rId5"/>
    <p:sldId id="507" r:id="rId6"/>
    <p:sldId id="508" r:id="rId7"/>
    <p:sldId id="502" r:id="rId8"/>
    <p:sldId id="503" r:id="rId9"/>
    <p:sldId id="504" r:id="rId10"/>
    <p:sldId id="505" r:id="rId11"/>
    <p:sldId id="509" r:id="rId12"/>
    <p:sldId id="510" r:id="rId13"/>
    <p:sldId id="511" r:id="rId14"/>
    <p:sldId id="512" r:id="rId15"/>
    <p:sldId id="513" r:id="rId16"/>
    <p:sldId id="514" r:id="rId17"/>
    <p:sldId id="267" r:id="rId18"/>
    <p:sldId id="515" r:id="rId19"/>
    <p:sldId id="516" r:id="rId20"/>
    <p:sldId id="517" r:id="rId21"/>
    <p:sldId id="518" r:id="rId22"/>
    <p:sldId id="519" r:id="rId23"/>
    <p:sldId id="520" r:id="rId24"/>
    <p:sldId id="521" r:id="rId25"/>
    <p:sldId id="522" r:id="rId26"/>
    <p:sldId id="523" r:id="rId27"/>
    <p:sldId id="524" r:id="rId28"/>
    <p:sldId id="525" r:id="rId29"/>
    <p:sldId id="527" r:id="rId30"/>
    <p:sldId id="528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6479C"/>
    <a:srgbClr val="00FF00"/>
    <a:srgbClr val="FF3300"/>
    <a:srgbClr val="1D2653"/>
    <a:srgbClr val="A50021"/>
    <a:srgbClr val="996633"/>
    <a:srgbClr val="6633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32" autoAdjust="0"/>
    <p:restoredTop sz="91640" autoAdjust="0"/>
  </p:normalViewPr>
  <p:slideViewPr>
    <p:cSldViewPr>
      <p:cViewPr varScale="1">
        <p:scale>
          <a:sx n="63" d="100"/>
          <a:sy n="63" d="100"/>
        </p:scale>
        <p:origin x="152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88"/>
    </p:cViewPr>
  </p:sorterViewPr>
  <p:notesViewPr>
    <p:cSldViewPr>
      <p:cViewPr varScale="1">
        <p:scale>
          <a:sx n="62" d="100"/>
          <a:sy n="62" d="100"/>
        </p:scale>
        <p:origin x="-249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288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  <a:ea typeface="宋体" pitchFamily="2" charset="-122"/>
              </a:defRPr>
            </a:lvl1pPr>
          </a:lstStyle>
          <a:p>
            <a:pPr>
              <a:defRPr/>
            </a:pPr>
            <a:fld id="{83D2CFBE-A75E-40C3-9920-12A8A2EBF608}" type="slidenum">
              <a:rPr lang="zh-CN" altLang="en-US">
                <a:ea typeface="微软雅黑" panose="020B0503020204020204" pitchFamily="34" charset="-122"/>
              </a:rPr>
              <a:pPr>
                <a:defRPr/>
              </a:pPr>
              <a:t>‹#›</a:t>
            </a:fld>
            <a:endParaRPr lang="en-US" altLang="zh-CN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8850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1">
                <a:latin typeface="Times New Roman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Times New Roman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to edit Master text styles</a:t>
            </a:r>
          </a:p>
          <a:p>
            <a:pPr lvl="1"/>
            <a:r>
              <a:rPr lang="en-US" altLang="zh-CN" noProof="0" dirty="0"/>
              <a:t>Second level</a:t>
            </a:r>
          </a:p>
          <a:p>
            <a:pPr lvl="2"/>
            <a:r>
              <a:rPr lang="en-US" altLang="zh-CN" noProof="0" dirty="0"/>
              <a:t>Third level</a:t>
            </a:r>
          </a:p>
          <a:p>
            <a:pPr lvl="3"/>
            <a:r>
              <a:rPr lang="en-US" altLang="zh-CN" noProof="0" dirty="0"/>
              <a:t>Fourth level</a:t>
            </a:r>
          </a:p>
          <a:p>
            <a:pPr lvl="4"/>
            <a:r>
              <a:rPr lang="en-US" altLang="zh-CN" noProof="0" dirty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1">
                <a:latin typeface="Times New Roman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Times New Roman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3D719C4-A027-4945-BA40-A46E839B4F51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6258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76953104-B9C9-4D42-902A-AF6AB34C66B1}" type="slidenum">
              <a:rPr lang="zh-CN" altLang="en-US" sz="1200" smtClean="0">
                <a:latin typeface="Times New Roman" pitchFamily="18" charset="0"/>
                <a:ea typeface="微软雅黑" panose="020B0503020204020204" pitchFamily="34" charset="-122"/>
              </a:rPr>
              <a:pPr/>
              <a:t>20</a:t>
            </a:fld>
            <a:endParaRPr lang="en-US" altLang="zh-CN" sz="1200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这是陈意云老师习题集上的答案 </a:t>
            </a:r>
            <a:r>
              <a:rPr lang="zh-CN" altLang="en-US" dirty="0">
                <a:latin typeface="Arial" charset="0"/>
              </a:rPr>
              <a:t> </a:t>
            </a:r>
            <a:r>
              <a:rPr lang="zh-CN" altLang="en-US" dirty="0"/>
              <a:t> </a:t>
            </a:r>
            <a:r>
              <a:rPr lang="en-US" altLang="zh-CN" dirty="0"/>
              <a:t>: </a:t>
            </a:r>
            <a:r>
              <a:rPr lang="en-US" altLang="zh-CN" dirty="0">
                <a:latin typeface="Arial" charset="0"/>
              </a:rPr>
              <a:t> 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>
                <a:latin typeface="Arial" charset="0"/>
              </a:rPr>
              <a:t> </a:t>
            </a:r>
            <a:r>
              <a:rPr lang="en-US" altLang="zh-CN" dirty="0"/>
              <a:t> even_0_even_1→</a:t>
            </a:r>
            <a:r>
              <a:rPr lang="zh-CN" altLang="en-US" dirty="0"/>
              <a:t>（</a:t>
            </a:r>
            <a:r>
              <a:rPr lang="en-US" altLang="zh-CN" dirty="0"/>
              <a:t>00|11</a:t>
            </a:r>
            <a:r>
              <a:rPr lang="zh-CN" altLang="en-US" dirty="0"/>
              <a:t>）*</a:t>
            </a:r>
            <a:r>
              <a:rPr lang="en-US" altLang="zh-CN" dirty="0"/>
              <a:t>((01|10)(00|11)*(01|10)(00|11)*)* </a:t>
            </a:r>
            <a:r>
              <a:rPr lang="en-US" altLang="zh-CN" dirty="0">
                <a:latin typeface="Arial" charset="0"/>
              </a:rPr>
              <a:t> </a:t>
            </a:r>
            <a:r>
              <a:rPr lang="en-US" altLang="zh-CN" dirty="0"/>
              <a:t> </a:t>
            </a:r>
            <a:r>
              <a:rPr lang="en-US" altLang="zh-CN" dirty="0">
                <a:latin typeface="Arial" charset="0"/>
              </a:rPr>
              <a:t> 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>
                <a:latin typeface="Arial" charset="0"/>
              </a:rPr>
              <a:t> </a:t>
            </a:r>
            <a:r>
              <a:rPr lang="en-US" altLang="zh-CN" dirty="0"/>
              <a:t> even_0_odd_1→1even_0_even_1|0(00|11)*(01|10)even_0_even_1 </a:t>
            </a:r>
            <a:r>
              <a:rPr lang="en-US" altLang="zh-CN" dirty="0">
                <a:latin typeface="Arial" charset="0"/>
              </a:rPr>
              <a:t> </a:t>
            </a:r>
            <a:r>
              <a:rPr lang="en-US" altLang="zh-CN" dirty="0"/>
              <a:t> </a:t>
            </a:r>
            <a:r>
              <a:rPr lang="en-US" altLang="zh-CN" dirty="0">
                <a:latin typeface="Arial" charset="0"/>
              </a:rPr>
              <a:t> 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>
                <a:latin typeface="Arial" charset="0"/>
              </a:rPr>
              <a:t> </a:t>
            </a:r>
            <a:r>
              <a:rPr lang="en-US" altLang="zh-CN" dirty="0"/>
              <a:t> </a:t>
            </a:r>
            <a:r>
              <a:rPr lang="zh-CN" altLang="en-US" dirty="0"/>
              <a:t>对于偶数个</a:t>
            </a:r>
            <a:r>
              <a:rPr lang="en-US" altLang="zh-CN" dirty="0"/>
              <a:t>0</a:t>
            </a:r>
            <a:r>
              <a:rPr lang="zh-CN" altLang="en-US" dirty="0"/>
              <a:t>和奇数个</a:t>
            </a:r>
            <a:r>
              <a:rPr lang="en-US" altLang="zh-CN" dirty="0"/>
              <a:t>1</a:t>
            </a:r>
            <a:r>
              <a:rPr lang="zh-CN" altLang="en-US" dirty="0"/>
              <a:t>构成的串，其第一个字符可能是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。 </a:t>
            </a:r>
            <a:r>
              <a:rPr lang="zh-CN" altLang="en-US" dirty="0">
                <a:latin typeface="Arial" charset="0"/>
              </a:rPr>
              <a:t> </a:t>
            </a:r>
            <a:r>
              <a:rPr lang="zh-CN" altLang="en-US" dirty="0"/>
              <a:t> </a:t>
            </a:r>
            <a:r>
              <a:rPr lang="zh-CN" altLang="en-US" dirty="0">
                <a:latin typeface="Arial" charset="0"/>
              </a:rPr>
              <a:t> 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zh-CN" altLang="en-US" dirty="0">
                <a:latin typeface="Arial" charset="0"/>
              </a:rPr>
              <a:t> </a:t>
            </a:r>
            <a:r>
              <a:rPr lang="zh-CN" altLang="en-US" dirty="0"/>
              <a:t> （</a:t>
            </a:r>
            <a:r>
              <a:rPr lang="en-US" altLang="zh-CN" dirty="0"/>
              <a:t>1</a:t>
            </a:r>
            <a:r>
              <a:rPr lang="zh-CN" altLang="en-US" dirty="0"/>
              <a:t>）如果是</a:t>
            </a:r>
            <a:r>
              <a:rPr lang="en-US" altLang="zh-CN" dirty="0"/>
              <a:t>1</a:t>
            </a:r>
            <a:r>
              <a:rPr lang="zh-CN" altLang="en-US" dirty="0"/>
              <a:t>，那么剩下的部分一定是偶数个</a:t>
            </a:r>
            <a:r>
              <a:rPr lang="en-US" altLang="zh-CN" dirty="0"/>
              <a:t>0</a:t>
            </a:r>
            <a:r>
              <a:rPr lang="zh-CN" altLang="en-US" dirty="0"/>
              <a:t>和偶数个</a:t>
            </a:r>
            <a:r>
              <a:rPr lang="en-US" altLang="zh-CN" dirty="0"/>
              <a:t>1 </a:t>
            </a:r>
            <a:r>
              <a:rPr lang="en-US" altLang="zh-CN" dirty="0">
                <a:latin typeface="Arial" charset="0"/>
              </a:rPr>
              <a:t> </a:t>
            </a:r>
            <a:r>
              <a:rPr lang="en-US" altLang="zh-CN" dirty="0"/>
              <a:t> </a:t>
            </a:r>
            <a:r>
              <a:rPr lang="en-US" altLang="zh-CN" dirty="0">
                <a:latin typeface="Arial" charset="0"/>
              </a:rPr>
              <a:t> 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>
                <a:latin typeface="Arial" charset="0"/>
              </a:rPr>
              <a:t> 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）如果是</a:t>
            </a:r>
            <a:r>
              <a:rPr lang="en-US" altLang="zh-CN" dirty="0"/>
              <a:t>0</a:t>
            </a:r>
            <a:r>
              <a:rPr lang="zh-CN" altLang="en-US" dirty="0"/>
              <a:t>，那么经过若干个</a:t>
            </a:r>
            <a:r>
              <a:rPr lang="en-US" altLang="zh-CN" dirty="0"/>
              <a:t>00</a:t>
            </a:r>
            <a:r>
              <a:rPr lang="zh-CN" altLang="en-US" dirty="0"/>
              <a:t>或</a:t>
            </a:r>
            <a:r>
              <a:rPr lang="en-US" altLang="zh-CN" dirty="0"/>
              <a:t>11</a:t>
            </a:r>
            <a:r>
              <a:rPr lang="zh-CN" altLang="en-US" dirty="0"/>
              <a:t>，一定会出现一个</a:t>
            </a:r>
            <a:r>
              <a:rPr lang="en-US" altLang="zh-CN" dirty="0"/>
              <a:t>01</a:t>
            </a:r>
            <a:r>
              <a:rPr lang="zh-CN" altLang="en-US" dirty="0"/>
              <a:t>或</a:t>
            </a:r>
            <a:r>
              <a:rPr lang="en-US" altLang="zh-CN" dirty="0"/>
              <a:t>10</a:t>
            </a:r>
            <a:r>
              <a:rPr lang="zh-CN" altLang="en-US" dirty="0"/>
              <a:t>，才能保证</a:t>
            </a:r>
            <a:r>
              <a:rPr lang="en-US" altLang="zh-CN" dirty="0"/>
              <a:t>0</a:t>
            </a:r>
            <a:r>
              <a:rPr lang="zh-CN" altLang="en-US" dirty="0"/>
              <a:t>的个数是偶数，</a:t>
            </a:r>
            <a:r>
              <a:rPr lang="en-US" altLang="zh-CN" dirty="0"/>
              <a:t>1</a:t>
            </a:r>
            <a:r>
              <a:rPr lang="zh-CN" altLang="en-US" dirty="0"/>
              <a:t>的个数是奇数。若串还没有结束，剩余部分一定是偶数个</a:t>
            </a:r>
            <a:r>
              <a:rPr lang="en-US" altLang="zh-CN" dirty="0"/>
              <a:t>0</a:t>
            </a:r>
            <a:r>
              <a:rPr lang="zh-CN" altLang="en-US" dirty="0"/>
              <a:t>和偶数个</a:t>
            </a:r>
            <a:r>
              <a:rPr lang="en-US" altLang="zh-CN" dirty="0"/>
              <a:t>1</a:t>
            </a:r>
            <a:r>
              <a:rPr lang="zh-CN" altLang="en-US" dirty="0"/>
              <a:t>。 </a:t>
            </a:r>
            <a:r>
              <a:rPr lang="zh-CN" altLang="en-US" dirty="0">
                <a:latin typeface="Arial" charset="0"/>
              </a:rPr>
              <a:t> </a:t>
            </a:r>
            <a:r>
              <a:rPr lang="zh-CN" altLang="en-US" dirty="0"/>
              <a:t> </a:t>
            </a:r>
            <a:r>
              <a:rPr lang="zh-CN" altLang="en-US" dirty="0">
                <a:latin typeface="Arial" charset="0"/>
              </a:rPr>
              <a:t> 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zh-CN" altLang="en-US" dirty="0">
                <a:latin typeface="Arial" charset="0"/>
              </a:rPr>
              <a:t> </a:t>
            </a:r>
            <a:r>
              <a:rPr lang="zh-CN" altLang="en-US" dirty="0"/>
              <a:t> 这样，正确的正规定义是： </a:t>
            </a:r>
            <a:r>
              <a:rPr lang="zh-CN" altLang="en-US" dirty="0">
                <a:latin typeface="Arial" charset="0"/>
              </a:rPr>
              <a:t> </a:t>
            </a:r>
            <a:r>
              <a:rPr lang="zh-CN" altLang="en-US" dirty="0"/>
              <a:t> </a:t>
            </a:r>
            <a:r>
              <a:rPr lang="zh-CN" altLang="en-US" dirty="0">
                <a:latin typeface="Arial" charset="0"/>
              </a:rPr>
              <a:t> 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zh-CN" altLang="en-US" dirty="0">
                <a:latin typeface="Arial" charset="0"/>
              </a:rPr>
              <a:t> </a:t>
            </a:r>
            <a:r>
              <a:rPr lang="zh-CN" altLang="en-US" dirty="0"/>
              <a:t> </a:t>
            </a:r>
            <a:r>
              <a:rPr lang="en-US" altLang="zh-CN" dirty="0"/>
              <a:t>even_0_odd_1→1even_0_even_1|0(00|11)*(01|10)even_0_even_1 </a:t>
            </a:r>
            <a:r>
              <a:rPr lang="en-US" altLang="zh-CN" dirty="0">
                <a:latin typeface="Arial" charset="0"/>
              </a:rPr>
              <a:t> </a:t>
            </a:r>
            <a:r>
              <a:rPr lang="en-US" altLang="zh-CN" dirty="0"/>
              <a:t> </a:t>
            </a:r>
            <a:r>
              <a:rPr lang="en-US" altLang="zh-CN" dirty="0">
                <a:latin typeface="Arial" charset="0"/>
              </a:rPr>
              <a:t> 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>
                <a:latin typeface="Arial" charset="0"/>
              </a:rPr>
              <a:t> </a:t>
            </a:r>
            <a:r>
              <a:rPr lang="en-US" altLang="zh-CN" dirty="0"/>
              <a:t> </a:t>
            </a:r>
            <a:r>
              <a:rPr lang="zh-CN" altLang="en-US" dirty="0"/>
              <a:t>注意：*均应在其左面第一个右括号的右上角，为书写方便直接写在了后面 </a:t>
            </a:r>
            <a:r>
              <a:rPr lang="zh-CN" altLang="en-US" dirty="0">
                <a:latin typeface="Arial" charset="0"/>
              </a:rPr>
              <a:t> </a:t>
            </a:r>
            <a:r>
              <a:rPr lang="zh-CN" altLang="en-US" dirty="0"/>
              <a:t> </a:t>
            </a:r>
            <a:r>
              <a:rPr lang="en-US" altLang="zh-CN" dirty="0"/>
              <a:t>:) </a:t>
            </a:r>
            <a:r>
              <a:rPr lang="en-US" altLang="zh-CN" dirty="0">
                <a:latin typeface="Arial" charset="0"/>
              </a:rPr>
              <a:t> 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>
                <a:latin typeface="Arial" charset="0"/>
              </a:rPr>
              <a:t> </a:t>
            </a:r>
            <a:r>
              <a:rPr lang="en-US" altLang="zh-CN" dirty="0"/>
              <a:t> </a:t>
            </a:r>
            <a:r>
              <a:rPr lang="zh-CN" altLang="en-US" dirty="0"/>
              <a:t>陈老师的书写的不错，看了收获很大！ </a:t>
            </a:r>
          </a:p>
        </p:txBody>
      </p:sp>
    </p:spTree>
    <p:extLst>
      <p:ext uri="{BB962C8B-B14F-4D97-AF65-F5344CB8AC3E}">
        <p14:creationId xmlns:p14="http://schemas.microsoft.com/office/powerpoint/2010/main" val="1490136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9000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95536" y="6484912"/>
            <a:ext cx="4896544" cy="328464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/>
              <a:t>中国科大Copyright © 2009, Software School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</p:spPr>
        <p:txBody>
          <a:bodyPr/>
          <a:lstStyle>
            <a:lvl1pPr>
              <a:defRPr sz="66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5789EE4-94A7-4EC5-B2D3-2A4E3A5E7CD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CBF71-8378-4E39-B16F-5E7BE9090F1E}" type="datetime1">
              <a:rPr lang="zh-CN" altLang="en-US" smtClean="0">
                <a:ea typeface="微软雅黑" panose="020B0503020204020204" pitchFamily="34" charset="-122"/>
              </a:rPr>
              <a:pPr>
                <a:defRPr/>
              </a:pPr>
              <a:t>2018/9/17</a:t>
            </a:fld>
            <a:r>
              <a:rPr lang="en-US" altLang="zh-CN" dirty="0">
                <a:ea typeface="微软雅黑" panose="020B0503020204020204" pitchFamily="34" charset="-122"/>
              </a:rPr>
              <a:t>Monday, Sep 7</a:t>
            </a:r>
            <a:r>
              <a:rPr lang="en-US" altLang="zh-CN" baseline="30000" dirty="0">
                <a:ea typeface="微软雅黑" panose="020B0503020204020204" pitchFamily="34" charset="-122"/>
              </a:rPr>
              <a:t>th</a:t>
            </a:r>
            <a:r>
              <a:rPr lang="en-US" altLang="zh-CN" dirty="0">
                <a:ea typeface="微软雅黑" panose="020B0503020204020204" pitchFamily="34" charset="-122"/>
              </a:rPr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342435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6200" y="1828800"/>
            <a:ext cx="3556000" cy="4465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54600" y="1828800"/>
            <a:ext cx="3556000" cy="4465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87F21-4526-4FFE-97D1-BFFAADBCB795}" type="datetime1">
              <a:rPr lang="zh-CN" altLang="en-US" smtClean="0">
                <a:ea typeface="微软雅黑" panose="020B0503020204020204" pitchFamily="34" charset="-122"/>
              </a:rPr>
              <a:pPr>
                <a:defRPr/>
              </a:pPr>
              <a:t>2018/9/17</a:t>
            </a:fld>
            <a:r>
              <a:rPr lang="en-US" altLang="zh-CN" dirty="0">
                <a:ea typeface="微软雅黑" panose="020B0503020204020204" pitchFamily="34" charset="-122"/>
              </a:rPr>
              <a:t>Monday, Sep 7</a:t>
            </a:r>
            <a:r>
              <a:rPr lang="en-US" altLang="zh-CN" baseline="30000" dirty="0">
                <a:ea typeface="微软雅黑" panose="020B0503020204020204" pitchFamily="34" charset="-122"/>
              </a:rPr>
              <a:t>th</a:t>
            </a:r>
            <a:r>
              <a:rPr lang="en-US" altLang="zh-CN" dirty="0">
                <a:ea typeface="微软雅黑" panose="020B0503020204020204" pitchFamily="34" charset="-122"/>
              </a:rPr>
              <a:t>, 2009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D7313-DC6C-4D12-BF29-BC3AE92CC8A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190252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813" y="381000"/>
            <a:ext cx="70104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4208463" cy="51117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125538"/>
            <a:ext cx="4208462" cy="51117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91330-9A8C-4903-9D91-927933E0FA67}" type="datetime1">
              <a:rPr lang="zh-CN" altLang="en-US" smtClean="0">
                <a:ea typeface="微软雅黑" panose="020B0503020204020204" pitchFamily="34" charset="-122"/>
              </a:rPr>
              <a:pPr>
                <a:defRPr/>
              </a:pPr>
              <a:t>2018/9/17</a:t>
            </a:fld>
            <a:r>
              <a:rPr lang="en-US" altLang="zh-CN" dirty="0">
                <a:ea typeface="微软雅黑" panose="020B0503020204020204" pitchFamily="34" charset="-122"/>
              </a:rPr>
              <a:t>Monday, Sep 7</a:t>
            </a:r>
            <a:r>
              <a:rPr lang="en-US" altLang="zh-CN" baseline="30000" dirty="0">
                <a:ea typeface="微软雅黑" panose="020B0503020204020204" pitchFamily="34" charset="-122"/>
              </a:rPr>
              <a:t>th</a:t>
            </a:r>
            <a:r>
              <a:rPr lang="en-US" altLang="zh-CN" dirty="0">
                <a:ea typeface="微软雅黑" panose="020B0503020204020204" pitchFamily="34" charset="-122"/>
              </a:rPr>
              <a:t>, 2009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中国科大Copyright © 2009, Software School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D18BE-A531-4483-A606-9893F730A15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6039119"/>
      </p:ext>
    </p:extLst>
  </p:cSld>
  <p:clrMapOvr>
    <a:masterClrMapping/>
  </p:clrMapOvr>
  <p:transition/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813" y="381000"/>
            <a:ext cx="70104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50825" y="1125538"/>
            <a:ext cx="8569325" cy="51117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A9C8C-FA9E-48BF-9611-F3DD85425C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497460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ltGray">
          <a:xfrm>
            <a:off x="0" y="0"/>
            <a:ext cx="9144000" cy="836613"/>
          </a:xfrm>
          <a:prstGeom prst="rect">
            <a:avLst/>
          </a:prstGeom>
          <a:gradFill>
            <a:gsLst>
              <a:gs pos="0">
                <a:srgbClr val="000000"/>
              </a:gs>
              <a:gs pos="0">
                <a:srgbClr val="0A128C"/>
              </a:gs>
              <a:gs pos="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0728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dirty="0" err="1"/>
              <a:t>中国科大Copyright</a:t>
            </a:r>
            <a:r>
              <a:rPr lang="en-US" altLang="zh-CN" dirty="0"/>
              <a:t> © 2009, Software School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D2D18BE-A531-4483-A606-9893F730A154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8458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gray">
          <a:xfrm>
            <a:off x="-36512" y="6613525"/>
            <a:ext cx="9180512" cy="2444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000" b="1" dirty="0">
              <a:solidFill>
                <a:schemeClr val="bg1"/>
              </a:solidFill>
              <a:latin typeface="Verdana" pitchFamily="34" charset="0"/>
              <a:ea typeface="微软雅黑" panose="020B0503020204020204" pitchFamily="34" charset="-122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0" y="6656784"/>
            <a:ext cx="845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BB95622C-2572-4186-A369-0E3A9E51CE7B}" type="datetime1">
              <a:rPr lang="zh-CN" altLang="en-US" smtClean="0">
                <a:ea typeface="微软雅黑" panose="020B0503020204020204" pitchFamily="34" charset="-122"/>
              </a:rPr>
              <a:pPr>
                <a:defRPr/>
              </a:pPr>
              <a:t>2018/9/17</a:t>
            </a:fld>
            <a:r>
              <a:rPr lang="en-US" altLang="zh-CN" dirty="0">
                <a:ea typeface="微软雅黑" panose="020B0503020204020204" pitchFamily="34" charset="-122"/>
              </a:rPr>
              <a:t>Monday, Sep 7</a:t>
            </a:r>
            <a:r>
              <a:rPr lang="en-US" altLang="zh-CN" baseline="30000" dirty="0">
                <a:ea typeface="微软雅黑" panose="020B0503020204020204" pitchFamily="34" charset="-122"/>
              </a:rPr>
              <a:t>th</a:t>
            </a:r>
            <a:r>
              <a:rPr lang="en-US" altLang="zh-CN" dirty="0">
                <a:ea typeface="微软雅黑" panose="020B0503020204020204" pitchFamily="34" charset="-122"/>
              </a:rPr>
              <a:t>, 2009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73112"/>
            <a:ext cx="8352928" cy="65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0350"/>
            <a:ext cx="9144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03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楷体" pitchFamily="49" charset="-122"/>
          <a:ea typeface="楷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600" b="1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200" b="1">
          <a:solidFill>
            <a:schemeClr val="tx1"/>
          </a:solidFill>
          <a:latin typeface="楷体" pitchFamily="49" charset="-122"/>
          <a:ea typeface="楷体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 b="1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8D7313-DC6C-4D12-BF29-BC3AE92CC8AC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</a:t>
            </a:r>
            <a:r>
              <a:rPr lang="zh-CN" altLang="zh-CN" dirty="0"/>
              <a:t>法的日期表示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合</a:t>
            </a:r>
            <a:r>
              <a:rPr lang="zh-CN" altLang="zh-CN" sz="3200" dirty="0"/>
              <a:t>法的日期表示有如下三种形式，请给出描述日期的正规式。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zh-CN" sz="3200" dirty="0"/>
              <a:t>年</a:t>
            </a:r>
            <a:r>
              <a:rPr lang="en-US" altLang="zh-CN" sz="3200" dirty="0"/>
              <a:t>.</a:t>
            </a:r>
            <a:r>
              <a:rPr lang="zh-CN" altLang="zh-CN" sz="3200" dirty="0"/>
              <a:t>月</a:t>
            </a:r>
            <a:r>
              <a:rPr lang="en-US" altLang="zh-CN" sz="3200" dirty="0"/>
              <a:t>.</a:t>
            </a:r>
            <a:r>
              <a:rPr lang="zh-CN" altLang="zh-CN" sz="3200" dirty="0"/>
              <a:t>日</a:t>
            </a:r>
            <a:r>
              <a:rPr lang="en-US" altLang="zh-CN" sz="3200" dirty="0"/>
              <a:t>    </a:t>
            </a:r>
            <a:r>
              <a:rPr lang="zh-CN" altLang="zh-CN" sz="3200" dirty="0"/>
              <a:t>如</a:t>
            </a:r>
            <a:r>
              <a:rPr lang="en-US" altLang="zh-CN" sz="3200" dirty="0"/>
              <a:t>2018.9.16</a:t>
            </a:r>
            <a:endParaRPr lang="zh-CN" altLang="zh-CN" sz="3200" dirty="0"/>
          </a:p>
          <a:p>
            <a:pPr marL="0" indent="0">
              <a:buNone/>
            </a:pPr>
            <a:r>
              <a:rPr lang="zh-CN" altLang="zh-CN" sz="3200" dirty="0"/>
              <a:t>日 月 年</a:t>
            </a:r>
            <a:r>
              <a:rPr lang="en-US" altLang="zh-CN" sz="3200" dirty="0"/>
              <a:t>    </a:t>
            </a:r>
            <a:r>
              <a:rPr lang="zh-CN" altLang="zh-CN" sz="3200" dirty="0"/>
              <a:t>如</a:t>
            </a:r>
            <a:r>
              <a:rPr lang="en-US" altLang="zh-CN" sz="3200" dirty="0"/>
              <a:t>16 9 2018</a:t>
            </a:r>
            <a:endParaRPr lang="zh-CN" altLang="zh-CN" sz="3200" dirty="0"/>
          </a:p>
          <a:p>
            <a:pPr marL="0" indent="0">
              <a:buNone/>
            </a:pPr>
            <a:r>
              <a:rPr lang="zh-CN" altLang="zh-CN" sz="3200" dirty="0"/>
              <a:t>月</a:t>
            </a:r>
            <a:r>
              <a:rPr lang="en-US" altLang="zh-CN" sz="3200" dirty="0"/>
              <a:t>/</a:t>
            </a:r>
            <a:r>
              <a:rPr lang="zh-CN" altLang="zh-CN" sz="3200" dirty="0"/>
              <a:t>日</a:t>
            </a:r>
            <a:r>
              <a:rPr lang="en-US" altLang="zh-CN" sz="3200" dirty="0"/>
              <a:t>/</a:t>
            </a:r>
            <a:r>
              <a:rPr lang="zh-CN" altLang="zh-CN" sz="3200" dirty="0"/>
              <a:t>年</a:t>
            </a:r>
            <a:r>
              <a:rPr lang="en-US" altLang="zh-CN" sz="3200" dirty="0"/>
              <a:t>    </a:t>
            </a:r>
            <a:r>
              <a:rPr lang="zh-CN" altLang="zh-CN" sz="3200" dirty="0"/>
              <a:t>如</a:t>
            </a:r>
            <a:r>
              <a:rPr lang="en-US" altLang="zh-CN" sz="3200" dirty="0"/>
              <a:t>09/16/2018</a:t>
            </a:r>
          </a:p>
          <a:p>
            <a:r>
              <a:rPr lang="zh-CN" altLang="zh-CN" sz="2800" dirty="0"/>
              <a:t>正规式描述的是语法，至于语义是否正确，此阶段暂时可以不考虑。</a:t>
            </a:r>
          </a:p>
          <a:p>
            <a:r>
              <a:rPr lang="zh-CN" altLang="zh-CN" sz="2800" dirty="0"/>
              <a:t>日期的语义是一个上下文有关的复杂问题，除了已经考虑到年的表示，还有月、日的问题。</a:t>
            </a:r>
          </a:p>
          <a:p>
            <a:r>
              <a:rPr lang="zh-CN" altLang="zh-CN" sz="2800" dirty="0"/>
              <a:t>例如，如果月份是</a:t>
            </a:r>
            <a:r>
              <a:rPr lang="en-US" altLang="zh-CN" sz="2800" dirty="0"/>
              <a:t>2</a:t>
            </a:r>
            <a:r>
              <a:rPr lang="zh-CN" altLang="zh-CN" sz="2800" dirty="0"/>
              <a:t>月，则日期到底应该是</a:t>
            </a:r>
            <a:r>
              <a:rPr lang="en-US" altLang="zh-CN" sz="2800" dirty="0"/>
              <a:t>28</a:t>
            </a:r>
            <a:r>
              <a:rPr lang="zh-CN" altLang="zh-CN" sz="2800" dirty="0"/>
              <a:t>、</a:t>
            </a:r>
            <a:r>
              <a:rPr lang="en-US" altLang="zh-CN" sz="2800" dirty="0"/>
              <a:t>29</a:t>
            </a:r>
            <a:r>
              <a:rPr lang="zh-CN" altLang="zh-CN" sz="2800" dirty="0"/>
              <a:t>还是</a:t>
            </a:r>
            <a:r>
              <a:rPr lang="en-US" altLang="zh-CN" sz="2800" dirty="0"/>
              <a:t>30</a:t>
            </a:r>
            <a:r>
              <a:rPr lang="zh-CN" altLang="zh-CN" sz="2800" dirty="0"/>
              <a:t>、</a:t>
            </a:r>
            <a:r>
              <a:rPr lang="en-US" altLang="zh-CN" sz="2800" dirty="0"/>
              <a:t>31</a:t>
            </a:r>
            <a:r>
              <a:rPr lang="zh-CN" altLang="zh-CN" sz="2800" dirty="0"/>
              <a:t>？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0009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-252536" y="0"/>
            <a:ext cx="9649072" cy="962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891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1A4A7F40-A63E-4508-A7E0-4387CD8EF3FA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10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60168" name="AutoShape 40"/>
          <p:cNvSpPr>
            <a:spLocks noChangeArrowheads="1"/>
          </p:cNvSpPr>
          <p:nvPr/>
        </p:nvSpPr>
        <p:spPr bwMode="auto">
          <a:xfrm>
            <a:off x="179388" y="1196975"/>
            <a:ext cx="1439862" cy="719138"/>
          </a:xfrm>
          <a:prstGeom prst="wedgeRoundRectCallout">
            <a:avLst>
              <a:gd name="adj1" fmla="val 30046"/>
              <a:gd name="adj2" fmla="val 89736"/>
              <a:gd name="adj3" fmla="val 16667"/>
            </a:avLst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1800" b="1" dirty="0">
                <a:solidFill>
                  <a:srgbClr val="FF0000"/>
                </a:solidFill>
                <a:latin typeface="Tahoma" pitchFamily="34" charset="0"/>
                <a:ea typeface="微软雅黑" panose="020B0503020204020204" pitchFamily="34" charset="-122"/>
              </a:rPr>
              <a:t>错误做法！</a:t>
            </a:r>
          </a:p>
        </p:txBody>
      </p:sp>
      <p:sp>
        <p:nvSpPr>
          <p:cNvPr id="560169" name="Text Box 41"/>
          <p:cNvSpPr txBox="1">
            <a:spLocks noChangeArrowheads="1"/>
          </p:cNvSpPr>
          <p:nvPr/>
        </p:nvSpPr>
        <p:spPr bwMode="auto">
          <a:xfrm>
            <a:off x="179388" y="2133600"/>
            <a:ext cx="3384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、直接合并不可区分状态</a:t>
            </a:r>
          </a:p>
        </p:txBody>
      </p:sp>
      <p:grpSp>
        <p:nvGrpSpPr>
          <p:cNvPr id="560170" name="Group 42"/>
          <p:cNvGrpSpPr>
            <a:grpSpLocks noChangeAspect="1"/>
          </p:cNvGrpSpPr>
          <p:nvPr/>
        </p:nvGrpSpPr>
        <p:grpSpPr bwMode="auto">
          <a:xfrm>
            <a:off x="2262188" y="3357563"/>
            <a:ext cx="6881812" cy="2041525"/>
            <a:chOff x="2940" y="3692"/>
            <a:chExt cx="5420" cy="1608"/>
          </a:xfrm>
        </p:grpSpPr>
        <p:sp>
          <p:nvSpPr>
            <p:cNvPr id="560171" name="Oval 43"/>
            <p:cNvSpPr>
              <a:spLocks noChangeAspect="1" noChangeArrowheads="1"/>
            </p:cNvSpPr>
            <p:nvPr/>
          </p:nvSpPr>
          <p:spPr bwMode="auto">
            <a:xfrm flipH="1">
              <a:off x="3998" y="3785"/>
              <a:ext cx="454" cy="4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0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0172" name="Oval 44"/>
            <p:cNvSpPr>
              <a:spLocks noChangeAspect="1" noChangeArrowheads="1"/>
            </p:cNvSpPr>
            <p:nvPr/>
          </p:nvSpPr>
          <p:spPr bwMode="auto">
            <a:xfrm flipH="1">
              <a:off x="5699" y="3785"/>
              <a:ext cx="454" cy="4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1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8948" name="Line 45"/>
            <p:cNvSpPr>
              <a:spLocks noChangeAspect="1" noChangeShapeType="1"/>
            </p:cNvSpPr>
            <p:nvPr/>
          </p:nvSpPr>
          <p:spPr bwMode="auto">
            <a:xfrm>
              <a:off x="2940" y="3997"/>
              <a:ext cx="10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8949" name="Line 46"/>
            <p:cNvSpPr>
              <a:spLocks noChangeAspect="1" noChangeShapeType="1"/>
            </p:cNvSpPr>
            <p:nvPr/>
          </p:nvSpPr>
          <p:spPr bwMode="auto">
            <a:xfrm>
              <a:off x="4560" y="3997"/>
              <a:ext cx="10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8950" name="Line 47"/>
            <p:cNvSpPr>
              <a:spLocks noChangeAspect="1" noChangeShapeType="1"/>
            </p:cNvSpPr>
            <p:nvPr/>
          </p:nvSpPr>
          <p:spPr bwMode="auto">
            <a:xfrm>
              <a:off x="6240" y="3993"/>
              <a:ext cx="113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8951" name="Freeform 48"/>
            <p:cNvSpPr>
              <a:spLocks noChangeAspect="1"/>
            </p:cNvSpPr>
            <p:nvPr/>
          </p:nvSpPr>
          <p:spPr bwMode="auto">
            <a:xfrm>
              <a:off x="3960" y="4152"/>
              <a:ext cx="477" cy="573"/>
            </a:xfrm>
            <a:custGeom>
              <a:avLst/>
              <a:gdLst>
                <a:gd name="T0" fmla="*/ 399 w 483"/>
                <a:gd name="T1" fmla="*/ 53 h 573"/>
                <a:gd name="T2" fmla="*/ 447 w 483"/>
                <a:gd name="T3" fmla="*/ 325 h 573"/>
                <a:gd name="T4" fmla="*/ 362 w 483"/>
                <a:gd name="T5" fmla="*/ 520 h 573"/>
                <a:gd name="T6" fmla="*/ 207 w 483"/>
                <a:gd name="T7" fmla="*/ 565 h 573"/>
                <a:gd name="T8" fmla="*/ 40 w 483"/>
                <a:gd name="T9" fmla="*/ 490 h 573"/>
                <a:gd name="T10" fmla="*/ 104 w 483"/>
                <a:gd name="T11" fmla="*/ 68 h 573"/>
                <a:gd name="T12" fmla="*/ 129 w 483"/>
                <a:gd name="T13" fmla="*/ 38 h 5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3" h="573">
                  <a:moveTo>
                    <a:pt x="424" y="53"/>
                  </a:moveTo>
                  <a:cubicBezTo>
                    <a:pt x="421" y="98"/>
                    <a:pt x="483" y="247"/>
                    <a:pt x="477" y="325"/>
                  </a:cubicBezTo>
                  <a:cubicBezTo>
                    <a:pt x="471" y="403"/>
                    <a:pt x="429" y="480"/>
                    <a:pt x="387" y="520"/>
                  </a:cubicBezTo>
                  <a:cubicBezTo>
                    <a:pt x="345" y="553"/>
                    <a:pt x="279" y="570"/>
                    <a:pt x="222" y="565"/>
                  </a:cubicBezTo>
                  <a:cubicBezTo>
                    <a:pt x="165" y="560"/>
                    <a:pt x="61" y="573"/>
                    <a:pt x="42" y="490"/>
                  </a:cubicBezTo>
                  <a:cubicBezTo>
                    <a:pt x="0" y="420"/>
                    <a:pt x="94" y="145"/>
                    <a:pt x="109" y="68"/>
                  </a:cubicBezTo>
                  <a:cubicBezTo>
                    <a:pt x="142" y="35"/>
                    <a:pt x="139" y="0"/>
                    <a:pt x="139" y="38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8952" name="Freeform 49"/>
            <p:cNvSpPr>
              <a:spLocks noChangeAspect="1"/>
            </p:cNvSpPr>
            <p:nvPr/>
          </p:nvSpPr>
          <p:spPr bwMode="auto">
            <a:xfrm>
              <a:off x="5660" y="4185"/>
              <a:ext cx="483" cy="573"/>
            </a:xfrm>
            <a:custGeom>
              <a:avLst/>
              <a:gdLst>
                <a:gd name="T0" fmla="*/ 424 w 483"/>
                <a:gd name="T1" fmla="*/ 53 h 573"/>
                <a:gd name="T2" fmla="*/ 477 w 483"/>
                <a:gd name="T3" fmla="*/ 325 h 573"/>
                <a:gd name="T4" fmla="*/ 387 w 483"/>
                <a:gd name="T5" fmla="*/ 520 h 573"/>
                <a:gd name="T6" fmla="*/ 222 w 483"/>
                <a:gd name="T7" fmla="*/ 565 h 573"/>
                <a:gd name="T8" fmla="*/ 42 w 483"/>
                <a:gd name="T9" fmla="*/ 490 h 573"/>
                <a:gd name="T10" fmla="*/ 109 w 483"/>
                <a:gd name="T11" fmla="*/ 68 h 573"/>
                <a:gd name="T12" fmla="*/ 139 w 483"/>
                <a:gd name="T13" fmla="*/ 38 h 5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3" h="573">
                  <a:moveTo>
                    <a:pt x="424" y="53"/>
                  </a:moveTo>
                  <a:cubicBezTo>
                    <a:pt x="421" y="98"/>
                    <a:pt x="483" y="247"/>
                    <a:pt x="477" y="325"/>
                  </a:cubicBezTo>
                  <a:cubicBezTo>
                    <a:pt x="471" y="403"/>
                    <a:pt x="429" y="480"/>
                    <a:pt x="387" y="520"/>
                  </a:cubicBezTo>
                  <a:cubicBezTo>
                    <a:pt x="345" y="553"/>
                    <a:pt x="279" y="570"/>
                    <a:pt x="222" y="565"/>
                  </a:cubicBezTo>
                  <a:cubicBezTo>
                    <a:pt x="165" y="560"/>
                    <a:pt x="61" y="573"/>
                    <a:pt x="42" y="490"/>
                  </a:cubicBezTo>
                  <a:cubicBezTo>
                    <a:pt x="0" y="420"/>
                    <a:pt x="94" y="145"/>
                    <a:pt x="109" y="68"/>
                  </a:cubicBezTo>
                  <a:cubicBezTo>
                    <a:pt x="142" y="35"/>
                    <a:pt x="139" y="0"/>
                    <a:pt x="139" y="38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60178" name="Rectangle 50"/>
            <p:cNvSpPr>
              <a:spLocks noChangeAspect="1" noChangeArrowheads="1"/>
            </p:cNvSpPr>
            <p:nvPr/>
          </p:nvSpPr>
          <p:spPr bwMode="auto">
            <a:xfrm>
              <a:off x="4360" y="4352"/>
              <a:ext cx="540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b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0179" name="Rectangle 51"/>
            <p:cNvSpPr>
              <a:spLocks noChangeAspect="1" noChangeArrowheads="1"/>
            </p:cNvSpPr>
            <p:nvPr/>
          </p:nvSpPr>
          <p:spPr bwMode="auto">
            <a:xfrm>
              <a:off x="7820" y="4365"/>
              <a:ext cx="540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b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0180" name="Rectangle 52"/>
            <p:cNvSpPr>
              <a:spLocks noChangeAspect="1" noChangeArrowheads="1"/>
            </p:cNvSpPr>
            <p:nvPr/>
          </p:nvSpPr>
          <p:spPr bwMode="auto">
            <a:xfrm>
              <a:off x="6460" y="3732"/>
              <a:ext cx="54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a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0181" name="Rectangle 53"/>
            <p:cNvSpPr>
              <a:spLocks noChangeAspect="1" noChangeArrowheads="1"/>
            </p:cNvSpPr>
            <p:nvPr/>
          </p:nvSpPr>
          <p:spPr bwMode="auto">
            <a:xfrm>
              <a:off x="4820" y="3732"/>
              <a:ext cx="54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a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0182" name="Rectangle 54"/>
            <p:cNvSpPr>
              <a:spLocks noChangeAspect="1" noChangeArrowheads="1"/>
            </p:cNvSpPr>
            <p:nvPr/>
          </p:nvSpPr>
          <p:spPr bwMode="auto">
            <a:xfrm>
              <a:off x="3180" y="3692"/>
              <a:ext cx="840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start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8958" name="Freeform 55"/>
            <p:cNvSpPr>
              <a:spLocks noChangeAspect="1"/>
            </p:cNvSpPr>
            <p:nvPr/>
          </p:nvSpPr>
          <p:spPr bwMode="auto">
            <a:xfrm>
              <a:off x="7420" y="4185"/>
              <a:ext cx="483" cy="573"/>
            </a:xfrm>
            <a:custGeom>
              <a:avLst/>
              <a:gdLst>
                <a:gd name="T0" fmla="*/ 424 w 483"/>
                <a:gd name="T1" fmla="*/ 53 h 573"/>
                <a:gd name="T2" fmla="*/ 477 w 483"/>
                <a:gd name="T3" fmla="*/ 325 h 573"/>
                <a:gd name="T4" fmla="*/ 387 w 483"/>
                <a:gd name="T5" fmla="*/ 520 h 573"/>
                <a:gd name="T6" fmla="*/ 222 w 483"/>
                <a:gd name="T7" fmla="*/ 565 h 573"/>
                <a:gd name="T8" fmla="*/ 42 w 483"/>
                <a:gd name="T9" fmla="*/ 490 h 573"/>
                <a:gd name="T10" fmla="*/ 109 w 483"/>
                <a:gd name="T11" fmla="*/ 68 h 573"/>
                <a:gd name="T12" fmla="*/ 139 w 483"/>
                <a:gd name="T13" fmla="*/ 38 h 5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3" h="573">
                  <a:moveTo>
                    <a:pt x="424" y="53"/>
                  </a:moveTo>
                  <a:cubicBezTo>
                    <a:pt x="421" y="98"/>
                    <a:pt x="483" y="247"/>
                    <a:pt x="477" y="325"/>
                  </a:cubicBezTo>
                  <a:cubicBezTo>
                    <a:pt x="471" y="403"/>
                    <a:pt x="429" y="480"/>
                    <a:pt x="387" y="520"/>
                  </a:cubicBezTo>
                  <a:cubicBezTo>
                    <a:pt x="345" y="553"/>
                    <a:pt x="279" y="570"/>
                    <a:pt x="222" y="565"/>
                  </a:cubicBezTo>
                  <a:cubicBezTo>
                    <a:pt x="165" y="560"/>
                    <a:pt x="61" y="573"/>
                    <a:pt x="42" y="490"/>
                  </a:cubicBezTo>
                  <a:cubicBezTo>
                    <a:pt x="0" y="420"/>
                    <a:pt x="94" y="145"/>
                    <a:pt x="109" y="68"/>
                  </a:cubicBezTo>
                  <a:cubicBezTo>
                    <a:pt x="142" y="35"/>
                    <a:pt x="139" y="0"/>
                    <a:pt x="139" y="38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60184" name="Rectangle 56"/>
            <p:cNvSpPr>
              <a:spLocks noChangeAspect="1" noChangeArrowheads="1"/>
            </p:cNvSpPr>
            <p:nvPr/>
          </p:nvSpPr>
          <p:spPr bwMode="auto">
            <a:xfrm>
              <a:off x="6079" y="4345"/>
              <a:ext cx="540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a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0185" name="Oval 57"/>
            <p:cNvSpPr>
              <a:spLocks noChangeAspect="1" noChangeArrowheads="1"/>
            </p:cNvSpPr>
            <p:nvPr/>
          </p:nvSpPr>
          <p:spPr bwMode="auto">
            <a:xfrm>
              <a:off x="7520" y="3845"/>
              <a:ext cx="340" cy="34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0" rIns="36000" bIns="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4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0186" name="Oval 58"/>
            <p:cNvSpPr>
              <a:spLocks noChangeAspect="1" noChangeArrowheads="1"/>
            </p:cNvSpPr>
            <p:nvPr/>
          </p:nvSpPr>
          <p:spPr bwMode="auto">
            <a:xfrm flipH="1">
              <a:off x="7460" y="3785"/>
              <a:ext cx="454" cy="4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/>
            <a:lstStyle/>
            <a:p>
              <a:pPr>
                <a:defRPr/>
              </a:pPr>
              <a:endPara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0187" name="Rectangle 59"/>
            <p:cNvSpPr>
              <a:spLocks noChangeAspect="1" noChangeArrowheads="1"/>
            </p:cNvSpPr>
            <p:nvPr/>
          </p:nvSpPr>
          <p:spPr bwMode="auto">
            <a:xfrm>
              <a:off x="4300" y="4900"/>
              <a:ext cx="3098" cy="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pPr algn="ctr">
                <a:defRPr/>
              </a:pPr>
              <a:r>
                <a:rPr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一个不正确的结果</a:t>
              </a:r>
              <a:endPara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919" name="Group 60"/>
          <p:cNvGrpSpPr>
            <a:grpSpLocks noChangeAspect="1"/>
          </p:cNvGrpSpPr>
          <p:nvPr/>
        </p:nvGrpSpPr>
        <p:grpSpPr bwMode="auto">
          <a:xfrm>
            <a:off x="2268538" y="333375"/>
            <a:ext cx="6240462" cy="3098800"/>
            <a:chOff x="3040" y="13994"/>
            <a:chExt cx="4914" cy="2440"/>
          </a:xfrm>
        </p:grpSpPr>
        <p:sp>
          <p:nvSpPr>
            <p:cNvPr id="560189" name="Rectangle 61"/>
            <p:cNvSpPr>
              <a:spLocks noChangeAspect="1" noChangeArrowheads="1"/>
            </p:cNvSpPr>
            <p:nvPr/>
          </p:nvSpPr>
          <p:spPr bwMode="auto">
            <a:xfrm>
              <a:off x="5000" y="13994"/>
              <a:ext cx="54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a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0190" name="Rectangle 62"/>
            <p:cNvSpPr>
              <a:spLocks noChangeAspect="1" noChangeArrowheads="1"/>
            </p:cNvSpPr>
            <p:nvPr/>
          </p:nvSpPr>
          <p:spPr bwMode="auto">
            <a:xfrm>
              <a:off x="6600" y="13994"/>
              <a:ext cx="54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a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0191" name="Rectangle 63"/>
            <p:cNvSpPr>
              <a:spLocks noChangeAspect="1" noChangeArrowheads="1"/>
            </p:cNvSpPr>
            <p:nvPr/>
          </p:nvSpPr>
          <p:spPr bwMode="auto">
            <a:xfrm>
              <a:off x="3280" y="13994"/>
              <a:ext cx="8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start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0192" name="Oval 64"/>
            <p:cNvSpPr>
              <a:spLocks noChangeAspect="1" noChangeArrowheads="1"/>
            </p:cNvSpPr>
            <p:nvPr/>
          </p:nvSpPr>
          <p:spPr bwMode="auto">
            <a:xfrm flipH="1">
              <a:off x="4098" y="14065"/>
              <a:ext cx="455" cy="4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0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0193" name="Oval 65"/>
            <p:cNvSpPr>
              <a:spLocks noChangeAspect="1" noChangeArrowheads="1"/>
            </p:cNvSpPr>
            <p:nvPr/>
          </p:nvSpPr>
          <p:spPr bwMode="auto">
            <a:xfrm flipH="1">
              <a:off x="5799" y="14065"/>
              <a:ext cx="454" cy="4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1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0194" name="Oval 66"/>
            <p:cNvSpPr>
              <a:spLocks noChangeAspect="1" noChangeArrowheads="1"/>
            </p:cNvSpPr>
            <p:nvPr/>
          </p:nvSpPr>
          <p:spPr bwMode="auto">
            <a:xfrm flipH="1">
              <a:off x="7500" y="14065"/>
              <a:ext cx="454" cy="4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2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0195" name="Oval 67"/>
            <p:cNvSpPr>
              <a:spLocks noChangeAspect="1" noChangeArrowheads="1"/>
            </p:cNvSpPr>
            <p:nvPr/>
          </p:nvSpPr>
          <p:spPr bwMode="auto">
            <a:xfrm flipH="1">
              <a:off x="4948" y="15002"/>
              <a:ext cx="455" cy="455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3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0196" name="Oval 68"/>
            <p:cNvSpPr>
              <a:spLocks noChangeAspect="1" noChangeArrowheads="1"/>
            </p:cNvSpPr>
            <p:nvPr/>
          </p:nvSpPr>
          <p:spPr bwMode="auto">
            <a:xfrm flipH="1">
              <a:off x="6649" y="15002"/>
              <a:ext cx="454" cy="455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/>
            <a:lstStyle/>
            <a:p>
              <a:pPr>
                <a:defRPr/>
              </a:pPr>
              <a:endPara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8929" name="Line 69"/>
            <p:cNvSpPr>
              <a:spLocks noChangeAspect="1" noChangeShapeType="1"/>
            </p:cNvSpPr>
            <p:nvPr/>
          </p:nvSpPr>
          <p:spPr bwMode="auto">
            <a:xfrm>
              <a:off x="3040" y="14278"/>
              <a:ext cx="10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8930" name="Line 70"/>
            <p:cNvSpPr>
              <a:spLocks noChangeAspect="1" noChangeShapeType="1"/>
            </p:cNvSpPr>
            <p:nvPr/>
          </p:nvSpPr>
          <p:spPr bwMode="auto">
            <a:xfrm>
              <a:off x="4660" y="14278"/>
              <a:ext cx="10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8931" name="Line 71"/>
            <p:cNvSpPr>
              <a:spLocks noChangeAspect="1" noChangeShapeType="1"/>
            </p:cNvSpPr>
            <p:nvPr/>
          </p:nvSpPr>
          <p:spPr bwMode="auto">
            <a:xfrm>
              <a:off x="6340" y="14274"/>
              <a:ext cx="113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8932" name="Line 72"/>
            <p:cNvSpPr>
              <a:spLocks noChangeAspect="1" noChangeShapeType="1"/>
            </p:cNvSpPr>
            <p:nvPr/>
          </p:nvSpPr>
          <p:spPr bwMode="auto">
            <a:xfrm>
              <a:off x="4480" y="14434"/>
              <a:ext cx="540" cy="6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8933" name="Line 73"/>
            <p:cNvSpPr>
              <a:spLocks noChangeAspect="1" noChangeShapeType="1"/>
            </p:cNvSpPr>
            <p:nvPr/>
          </p:nvSpPr>
          <p:spPr bwMode="auto">
            <a:xfrm flipV="1">
              <a:off x="5380" y="14434"/>
              <a:ext cx="510" cy="6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8934" name="Line 74"/>
            <p:cNvSpPr>
              <a:spLocks noChangeAspect="1" noChangeShapeType="1"/>
            </p:cNvSpPr>
            <p:nvPr/>
          </p:nvSpPr>
          <p:spPr bwMode="auto">
            <a:xfrm>
              <a:off x="6260" y="14394"/>
              <a:ext cx="540" cy="6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8935" name="Line 75"/>
            <p:cNvSpPr>
              <a:spLocks noChangeAspect="1" noChangeShapeType="1"/>
            </p:cNvSpPr>
            <p:nvPr/>
          </p:nvSpPr>
          <p:spPr bwMode="auto">
            <a:xfrm flipH="1">
              <a:off x="7000" y="14434"/>
              <a:ext cx="540" cy="6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8936" name="Freeform 76"/>
            <p:cNvSpPr>
              <a:spLocks noChangeAspect="1"/>
            </p:cNvSpPr>
            <p:nvPr/>
          </p:nvSpPr>
          <p:spPr bwMode="auto">
            <a:xfrm>
              <a:off x="4903" y="15354"/>
              <a:ext cx="483" cy="573"/>
            </a:xfrm>
            <a:custGeom>
              <a:avLst/>
              <a:gdLst>
                <a:gd name="T0" fmla="*/ 424 w 483"/>
                <a:gd name="T1" fmla="*/ 53 h 573"/>
                <a:gd name="T2" fmla="*/ 477 w 483"/>
                <a:gd name="T3" fmla="*/ 325 h 573"/>
                <a:gd name="T4" fmla="*/ 387 w 483"/>
                <a:gd name="T5" fmla="*/ 520 h 573"/>
                <a:gd name="T6" fmla="*/ 222 w 483"/>
                <a:gd name="T7" fmla="*/ 565 h 573"/>
                <a:gd name="T8" fmla="*/ 42 w 483"/>
                <a:gd name="T9" fmla="*/ 490 h 573"/>
                <a:gd name="T10" fmla="*/ 109 w 483"/>
                <a:gd name="T11" fmla="*/ 68 h 573"/>
                <a:gd name="T12" fmla="*/ 139 w 483"/>
                <a:gd name="T13" fmla="*/ 38 h 5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3" h="573">
                  <a:moveTo>
                    <a:pt x="424" y="53"/>
                  </a:moveTo>
                  <a:cubicBezTo>
                    <a:pt x="421" y="98"/>
                    <a:pt x="483" y="247"/>
                    <a:pt x="477" y="325"/>
                  </a:cubicBezTo>
                  <a:cubicBezTo>
                    <a:pt x="471" y="403"/>
                    <a:pt x="429" y="480"/>
                    <a:pt x="387" y="520"/>
                  </a:cubicBezTo>
                  <a:cubicBezTo>
                    <a:pt x="345" y="553"/>
                    <a:pt x="279" y="570"/>
                    <a:pt x="222" y="565"/>
                  </a:cubicBezTo>
                  <a:cubicBezTo>
                    <a:pt x="165" y="560"/>
                    <a:pt x="61" y="573"/>
                    <a:pt x="42" y="490"/>
                  </a:cubicBezTo>
                  <a:cubicBezTo>
                    <a:pt x="0" y="420"/>
                    <a:pt x="94" y="145"/>
                    <a:pt x="109" y="68"/>
                  </a:cubicBezTo>
                  <a:cubicBezTo>
                    <a:pt x="142" y="35"/>
                    <a:pt x="139" y="0"/>
                    <a:pt x="139" y="38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8937" name="Freeform 77"/>
            <p:cNvSpPr>
              <a:spLocks noChangeAspect="1"/>
            </p:cNvSpPr>
            <p:nvPr/>
          </p:nvSpPr>
          <p:spPr bwMode="auto">
            <a:xfrm>
              <a:off x="6600" y="15414"/>
              <a:ext cx="483" cy="573"/>
            </a:xfrm>
            <a:custGeom>
              <a:avLst/>
              <a:gdLst>
                <a:gd name="T0" fmla="*/ 424 w 483"/>
                <a:gd name="T1" fmla="*/ 53 h 573"/>
                <a:gd name="T2" fmla="*/ 477 w 483"/>
                <a:gd name="T3" fmla="*/ 325 h 573"/>
                <a:gd name="T4" fmla="*/ 387 w 483"/>
                <a:gd name="T5" fmla="*/ 520 h 573"/>
                <a:gd name="T6" fmla="*/ 222 w 483"/>
                <a:gd name="T7" fmla="*/ 565 h 573"/>
                <a:gd name="T8" fmla="*/ 42 w 483"/>
                <a:gd name="T9" fmla="*/ 490 h 573"/>
                <a:gd name="T10" fmla="*/ 109 w 483"/>
                <a:gd name="T11" fmla="*/ 68 h 573"/>
                <a:gd name="T12" fmla="*/ 139 w 483"/>
                <a:gd name="T13" fmla="*/ 38 h 5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3" h="573">
                  <a:moveTo>
                    <a:pt x="424" y="53"/>
                  </a:moveTo>
                  <a:cubicBezTo>
                    <a:pt x="421" y="98"/>
                    <a:pt x="483" y="247"/>
                    <a:pt x="477" y="325"/>
                  </a:cubicBezTo>
                  <a:cubicBezTo>
                    <a:pt x="471" y="403"/>
                    <a:pt x="429" y="480"/>
                    <a:pt x="387" y="520"/>
                  </a:cubicBezTo>
                  <a:cubicBezTo>
                    <a:pt x="345" y="553"/>
                    <a:pt x="279" y="570"/>
                    <a:pt x="222" y="565"/>
                  </a:cubicBezTo>
                  <a:cubicBezTo>
                    <a:pt x="165" y="560"/>
                    <a:pt x="61" y="573"/>
                    <a:pt x="42" y="490"/>
                  </a:cubicBezTo>
                  <a:cubicBezTo>
                    <a:pt x="0" y="420"/>
                    <a:pt x="94" y="145"/>
                    <a:pt x="109" y="68"/>
                  </a:cubicBezTo>
                  <a:cubicBezTo>
                    <a:pt x="142" y="35"/>
                    <a:pt x="139" y="0"/>
                    <a:pt x="139" y="38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60206" name="Rectangle 78"/>
            <p:cNvSpPr>
              <a:spLocks noChangeAspect="1" noChangeArrowheads="1"/>
            </p:cNvSpPr>
            <p:nvPr/>
          </p:nvSpPr>
          <p:spPr bwMode="auto">
            <a:xfrm>
              <a:off x="5240" y="14574"/>
              <a:ext cx="54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a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0207" name="Rectangle 79"/>
            <p:cNvSpPr>
              <a:spLocks noChangeAspect="1" noChangeArrowheads="1"/>
            </p:cNvSpPr>
            <p:nvPr/>
          </p:nvSpPr>
          <p:spPr bwMode="auto">
            <a:xfrm>
              <a:off x="6940" y="14534"/>
              <a:ext cx="54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b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0208" name="Rectangle 80"/>
            <p:cNvSpPr>
              <a:spLocks noChangeAspect="1" noChangeArrowheads="1"/>
            </p:cNvSpPr>
            <p:nvPr/>
          </p:nvSpPr>
          <p:spPr bwMode="auto">
            <a:xfrm>
              <a:off x="6440" y="14494"/>
              <a:ext cx="54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b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0209" name="Rectangle 81"/>
            <p:cNvSpPr>
              <a:spLocks noChangeAspect="1" noChangeArrowheads="1"/>
            </p:cNvSpPr>
            <p:nvPr/>
          </p:nvSpPr>
          <p:spPr bwMode="auto">
            <a:xfrm>
              <a:off x="4660" y="14534"/>
              <a:ext cx="54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b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0210" name="Rectangle 82"/>
            <p:cNvSpPr>
              <a:spLocks noChangeAspect="1" noChangeArrowheads="1"/>
            </p:cNvSpPr>
            <p:nvPr/>
          </p:nvSpPr>
          <p:spPr bwMode="auto">
            <a:xfrm>
              <a:off x="5320" y="15514"/>
              <a:ext cx="54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b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0211" name="Rectangle 83"/>
            <p:cNvSpPr>
              <a:spLocks noChangeAspect="1" noChangeArrowheads="1"/>
            </p:cNvSpPr>
            <p:nvPr/>
          </p:nvSpPr>
          <p:spPr bwMode="auto">
            <a:xfrm>
              <a:off x="7020" y="15594"/>
              <a:ext cx="54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b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0212" name="Oval 84"/>
            <p:cNvSpPr>
              <a:spLocks noChangeAspect="1" noChangeArrowheads="1"/>
            </p:cNvSpPr>
            <p:nvPr/>
          </p:nvSpPr>
          <p:spPr bwMode="auto">
            <a:xfrm>
              <a:off x="6700" y="15054"/>
              <a:ext cx="340" cy="34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0" rIns="36000" bIns="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4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0213" name="Rectangle 85"/>
            <p:cNvSpPr>
              <a:spLocks noChangeAspect="1" noChangeArrowheads="1"/>
            </p:cNvSpPr>
            <p:nvPr/>
          </p:nvSpPr>
          <p:spPr bwMode="auto">
            <a:xfrm>
              <a:off x="4300" y="16014"/>
              <a:ext cx="2540" cy="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pPr algn="ctr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DFA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560214" name="Rectangle 86"/>
          <p:cNvSpPr>
            <a:spLocks noChangeArrowheads="1"/>
          </p:cNvSpPr>
          <p:nvPr/>
        </p:nvSpPr>
        <p:spPr bwMode="auto">
          <a:xfrm>
            <a:off x="395288" y="5013325"/>
            <a:ext cx="8229600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最初的划分是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{0, 1, 2, 3}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和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{4}</a:t>
            </a:r>
            <a:r>
              <a:rPr lang="zh-CN" altLang="en-US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。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．状态集合的进一步划分是：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{1, 2}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，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{0, 3}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和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{4}</a:t>
            </a: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2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．忽略了死状态的影响，会认为它们都不需要再分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0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0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0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01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01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01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01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01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01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01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01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6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68" grpId="0" animBg="1"/>
      <p:bldP spid="5602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ea typeface="微软雅黑" panose="020B0503020204020204" pitchFamily="34" charset="-122"/>
              </a:rPr>
              <a:t>第二章 习题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>
                <a:ea typeface="微软雅黑" panose="020B0503020204020204" pitchFamily="34" charset="-122"/>
              </a:rPr>
              <a:t>1.</a:t>
            </a:r>
            <a:r>
              <a:rPr lang="zh-CN" altLang="en-US" b="0" dirty="0">
                <a:ea typeface="微软雅黑" panose="020B0503020204020204" pitchFamily="34" charset="-122"/>
              </a:rPr>
              <a:t>书</a:t>
            </a:r>
            <a:r>
              <a:rPr lang="en-US" altLang="zh-CN" b="0" dirty="0">
                <a:ea typeface="微软雅黑" panose="020B0503020204020204" pitchFamily="34" charset="-122"/>
              </a:rPr>
              <a:t>p36 2.3</a:t>
            </a:r>
            <a:r>
              <a:rPr lang="zh-CN" altLang="en-US" b="0" dirty="0">
                <a:ea typeface="微软雅黑" panose="020B0503020204020204" pitchFamily="34" charset="-122"/>
              </a:rPr>
              <a:t>解：</a:t>
            </a:r>
          </a:p>
          <a:p>
            <a:pPr lvl="1"/>
            <a:r>
              <a:rPr lang="zh-CN" altLang="en-US" b="0" dirty="0">
                <a:ea typeface="微软雅黑" panose="020B0503020204020204" pitchFamily="34" charset="-122"/>
              </a:rPr>
              <a:t>首尾均为</a:t>
            </a:r>
            <a:r>
              <a:rPr lang="en-US" altLang="zh-CN" b="0" dirty="0">
                <a:ea typeface="微软雅黑" panose="020B0503020204020204" pitchFamily="34" charset="-122"/>
              </a:rPr>
              <a:t>0</a:t>
            </a:r>
            <a:r>
              <a:rPr lang="zh-CN" altLang="en-US" b="0" dirty="0">
                <a:ea typeface="微软雅黑" panose="020B0503020204020204" pitchFamily="34" charset="-122"/>
              </a:rPr>
              <a:t>的二进制串</a:t>
            </a:r>
          </a:p>
          <a:p>
            <a:pPr lvl="1"/>
            <a:r>
              <a:rPr lang="en-US" altLang="zh-CN" b="0" dirty="0">
                <a:ea typeface="微软雅黑" panose="020B0503020204020204" pitchFamily="34" charset="-122"/>
              </a:rPr>
              <a:t>0</a:t>
            </a:r>
            <a:r>
              <a:rPr lang="zh-CN" altLang="en-US" b="0" dirty="0">
                <a:ea typeface="微软雅黑" panose="020B0503020204020204" pitchFamily="34" charset="-122"/>
              </a:rPr>
              <a:t>，</a:t>
            </a:r>
            <a:r>
              <a:rPr lang="en-US" altLang="zh-CN" b="0" dirty="0">
                <a:ea typeface="微软雅黑" panose="020B0503020204020204" pitchFamily="34" charset="-122"/>
              </a:rPr>
              <a:t>1</a:t>
            </a:r>
            <a:r>
              <a:rPr lang="zh-CN" altLang="en-US" b="0" dirty="0">
                <a:ea typeface="微软雅黑" panose="020B0503020204020204" pitchFamily="34" charset="-122"/>
              </a:rPr>
              <a:t>组成的二进制串，包括空串</a:t>
            </a:r>
          </a:p>
          <a:p>
            <a:pPr lvl="1"/>
            <a:r>
              <a:rPr lang="zh-CN" altLang="en-US" b="0" dirty="0">
                <a:ea typeface="微软雅黑" panose="020B0503020204020204" pitchFamily="34" charset="-122"/>
              </a:rPr>
              <a:t>倒数第</a:t>
            </a:r>
            <a:r>
              <a:rPr lang="en-US" altLang="zh-CN" b="0" dirty="0">
                <a:ea typeface="微软雅黑" panose="020B0503020204020204" pitchFamily="34" charset="-122"/>
              </a:rPr>
              <a:t>3</a:t>
            </a:r>
            <a:r>
              <a:rPr lang="zh-CN" altLang="en-US" b="0" dirty="0">
                <a:ea typeface="微软雅黑" panose="020B0503020204020204" pitchFamily="34" charset="-122"/>
              </a:rPr>
              <a:t>位为</a:t>
            </a:r>
            <a:r>
              <a:rPr lang="en-US" altLang="zh-CN" b="0" dirty="0">
                <a:ea typeface="微软雅黑" panose="020B0503020204020204" pitchFamily="34" charset="-122"/>
              </a:rPr>
              <a:t>0</a:t>
            </a:r>
            <a:r>
              <a:rPr lang="zh-CN" altLang="en-US" b="0" dirty="0">
                <a:ea typeface="微软雅黑" panose="020B0503020204020204" pitchFamily="34" charset="-122"/>
              </a:rPr>
              <a:t>的二进制串</a:t>
            </a:r>
          </a:p>
          <a:p>
            <a:pPr lvl="1"/>
            <a:r>
              <a:rPr lang="zh-CN" altLang="en-US" b="0" dirty="0">
                <a:ea typeface="微软雅黑" panose="020B0503020204020204" pitchFamily="34" charset="-122"/>
              </a:rPr>
              <a:t>包含且仅包含</a:t>
            </a:r>
            <a:r>
              <a:rPr lang="en-US" altLang="zh-CN" b="0" dirty="0">
                <a:ea typeface="微软雅黑" panose="020B0503020204020204" pitchFamily="34" charset="-122"/>
              </a:rPr>
              <a:t>3</a:t>
            </a:r>
            <a:r>
              <a:rPr lang="zh-CN" altLang="en-US" b="0" dirty="0">
                <a:ea typeface="微软雅黑" panose="020B0503020204020204" pitchFamily="34" charset="-122"/>
              </a:rPr>
              <a:t>个</a:t>
            </a:r>
            <a:r>
              <a:rPr lang="en-US" altLang="zh-CN" b="0" dirty="0">
                <a:ea typeface="微软雅黑" panose="020B0503020204020204" pitchFamily="34" charset="-122"/>
              </a:rPr>
              <a:t>1</a:t>
            </a:r>
            <a:r>
              <a:rPr lang="zh-CN" altLang="en-US" b="0" dirty="0">
                <a:ea typeface="微软雅黑" panose="020B0503020204020204" pitchFamily="34" charset="-122"/>
              </a:rPr>
              <a:t>的二进制串</a:t>
            </a:r>
          </a:p>
          <a:p>
            <a:pPr lvl="1"/>
            <a:r>
              <a:rPr lang="en-US" altLang="zh-CN" b="0" dirty="0">
                <a:ea typeface="微软雅黑" panose="020B0503020204020204" pitchFamily="34" charset="-122"/>
              </a:rPr>
              <a:t>1</a:t>
            </a:r>
            <a:r>
              <a:rPr lang="zh-CN" altLang="en-US" b="0" dirty="0">
                <a:ea typeface="微软雅黑" panose="020B0503020204020204" pitchFamily="34" charset="-122"/>
              </a:rPr>
              <a:t>的个数和</a:t>
            </a:r>
            <a:r>
              <a:rPr lang="en-US" altLang="zh-CN" b="0" dirty="0">
                <a:ea typeface="微软雅黑" panose="020B0503020204020204" pitchFamily="34" charset="-122"/>
              </a:rPr>
              <a:t>0</a:t>
            </a:r>
            <a:r>
              <a:rPr lang="zh-CN" altLang="en-US" b="0" dirty="0">
                <a:ea typeface="微软雅黑" panose="020B0503020204020204" pitchFamily="34" charset="-122"/>
              </a:rPr>
              <a:t>的个数均为偶数的二进制串</a:t>
            </a:r>
          </a:p>
        </p:txBody>
      </p:sp>
      <p:sp>
        <p:nvSpPr>
          <p:cNvPr id="4301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A22614C6-8CF9-4387-8BE4-BAE26C814085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11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94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94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94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94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94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94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94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94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94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94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ea typeface="微软雅黑" panose="020B0503020204020204" pitchFamily="34" charset="-122"/>
              </a:rPr>
              <a:t>巩固与提高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altLang="zh-CN" sz="3200" b="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1</a:t>
            </a:r>
            <a:r>
              <a:rPr lang="zh-CN" altLang="en-US" sz="3200" b="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、</a:t>
            </a:r>
            <a:r>
              <a:rPr lang="en-US" altLang="zh-CN" sz="3200" b="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DFA</a:t>
            </a:r>
            <a:r>
              <a:rPr lang="zh-CN" altLang="en-US" sz="3200" b="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，接受</a:t>
            </a:r>
            <a:r>
              <a:rPr lang="zh-CN" altLang="en-US" sz="3200" b="0" u="sng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sym typeface="Symbol" pitchFamily="18" charset="2"/>
              </a:rPr>
              <a:t> </a:t>
            </a:r>
            <a:r>
              <a:rPr lang="en-US" altLang="zh-CN" sz="3200" b="0" u="sng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sym typeface="Symbol" pitchFamily="18" charset="2"/>
              </a:rPr>
              <a:t>0</a:t>
            </a:r>
            <a:r>
              <a:rPr lang="zh-CN" altLang="en-US" sz="3200" b="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和</a:t>
            </a:r>
            <a:r>
              <a:rPr lang="en-US" altLang="zh-CN" sz="3200" b="0" u="sng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sym typeface="Symbol" pitchFamily="18" charset="2"/>
              </a:rPr>
              <a:t>1</a:t>
            </a:r>
            <a:r>
              <a:rPr lang="zh-CN" altLang="en-US" sz="3200" b="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的个数都是偶数的字符串</a:t>
            </a:r>
            <a:endParaRPr lang="zh-CN" altLang="zh-CN" sz="3200" b="0" u="sng" dirty="0"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  <a:sym typeface="Symbol" pitchFamily="18" charset="2"/>
            </a:endParaRPr>
          </a:p>
          <a:p>
            <a:pPr>
              <a:defRPr/>
            </a:pPr>
            <a:endParaRPr lang="zh-CN" altLang="en-US" b="0" dirty="0">
              <a:ea typeface="微软雅黑" panose="020B0503020204020204" pitchFamily="34" charset="-122"/>
            </a:endParaRPr>
          </a:p>
        </p:txBody>
      </p:sp>
      <p:sp>
        <p:nvSpPr>
          <p:cNvPr id="4403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E2B2816-6544-4912-9345-5A87B9CE5EAA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12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595972" name="Group 4"/>
          <p:cNvGrpSpPr>
            <a:grpSpLocks/>
          </p:cNvGrpSpPr>
          <p:nvPr/>
        </p:nvGrpSpPr>
        <p:grpSpPr bwMode="auto">
          <a:xfrm>
            <a:off x="1280670" y="2060575"/>
            <a:ext cx="6668131" cy="3862388"/>
            <a:chOff x="962" y="1632"/>
            <a:chExt cx="4096" cy="2433"/>
          </a:xfrm>
        </p:grpSpPr>
        <p:grpSp>
          <p:nvGrpSpPr>
            <p:cNvPr id="44038" name="Group 5"/>
            <p:cNvGrpSpPr>
              <a:grpSpLocks/>
            </p:cNvGrpSpPr>
            <p:nvPr/>
          </p:nvGrpSpPr>
          <p:grpSpPr bwMode="auto">
            <a:xfrm>
              <a:off x="1152" y="1632"/>
              <a:ext cx="3536" cy="2352"/>
              <a:chOff x="1152" y="1632"/>
              <a:chExt cx="3536" cy="2352"/>
            </a:xfrm>
          </p:grpSpPr>
          <p:sp>
            <p:nvSpPr>
              <p:cNvPr id="44043" name="Oval 6"/>
              <p:cNvSpPr>
                <a:spLocks noChangeArrowheads="1"/>
              </p:cNvSpPr>
              <p:nvPr/>
            </p:nvSpPr>
            <p:spPr bwMode="auto">
              <a:xfrm flipH="1">
                <a:off x="1920" y="1872"/>
                <a:ext cx="464" cy="47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28800" bIns="46800"/>
              <a:lstStyle/>
              <a:p>
                <a:pPr algn="just" eaLnBrk="0" hangingPunct="0"/>
                <a:endParaRPr lang="zh-CN" altLang="en-US" sz="1000" dirty="0">
                  <a:latin typeface="Times New Roman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044" name="Oval 7"/>
              <p:cNvSpPr>
                <a:spLocks noChangeArrowheads="1"/>
              </p:cNvSpPr>
              <p:nvPr/>
            </p:nvSpPr>
            <p:spPr bwMode="auto">
              <a:xfrm flipH="1">
                <a:off x="3706" y="3538"/>
                <a:ext cx="472" cy="44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28800"/>
              <a:lstStyle/>
              <a:p>
                <a:pPr algn="ctr" eaLnBrk="0" hangingPunct="0"/>
                <a:r>
                  <a:rPr lang="en-US" altLang="zh-CN" sz="2800" b="1" dirty="0">
                    <a:latin typeface="Times New Roman" pitchFamily="18" charset="0"/>
                    <a:ea typeface="微软雅黑" panose="020B0503020204020204" pitchFamily="34" charset="-122"/>
                  </a:rPr>
                  <a:t>3</a:t>
                </a:r>
              </a:p>
            </p:txBody>
          </p:sp>
          <p:sp>
            <p:nvSpPr>
              <p:cNvPr id="44045" name="Oval 8"/>
              <p:cNvSpPr>
                <a:spLocks noChangeArrowheads="1"/>
              </p:cNvSpPr>
              <p:nvPr/>
            </p:nvSpPr>
            <p:spPr bwMode="auto">
              <a:xfrm flipH="1">
                <a:off x="3706" y="1897"/>
                <a:ext cx="472" cy="44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28800"/>
              <a:lstStyle/>
              <a:p>
                <a:pPr algn="ctr" eaLnBrk="0" hangingPunct="0"/>
                <a:r>
                  <a:rPr lang="en-US" altLang="zh-CN" sz="2800" b="1" dirty="0">
                    <a:latin typeface="Times New Roman" pitchFamily="18" charset="0"/>
                    <a:ea typeface="微软雅黑" panose="020B0503020204020204" pitchFamily="34" charset="-122"/>
                  </a:rPr>
                  <a:t>1</a:t>
                </a:r>
              </a:p>
            </p:txBody>
          </p:sp>
          <p:sp>
            <p:nvSpPr>
              <p:cNvPr id="44046" name="Oval 9"/>
              <p:cNvSpPr>
                <a:spLocks noChangeArrowheads="1"/>
              </p:cNvSpPr>
              <p:nvPr/>
            </p:nvSpPr>
            <p:spPr bwMode="auto">
              <a:xfrm flipH="1">
                <a:off x="1943" y="3538"/>
                <a:ext cx="472" cy="44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28800"/>
              <a:lstStyle/>
              <a:p>
                <a:pPr algn="ctr" eaLnBrk="0" hangingPunct="0"/>
                <a:r>
                  <a:rPr lang="en-US" altLang="zh-CN" sz="2800" b="1" dirty="0">
                    <a:latin typeface="Times New Roman" pitchFamily="18" charset="0"/>
                    <a:ea typeface="微软雅黑" panose="020B0503020204020204" pitchFamily="34" charset="-122"/>
                  </a:rPr>
                  <a:t>2</a:t>
                </a:r>
              </a:p>
            </p:txBody>
          </p:sp>
          <p:sp>
            <p:nvSpPr>
              <p:cNvPr id="44047" name="Oval 10"/>
              <p:cNvSpPr>
                <a:spLocks noChangeAspect="1" noChangeArrowheads="1"/>
              </p:cNvSpPr>
              <p:nvPr/>
            </p:nvSpPr>
            <p:spPr bwMode="auto">
              <a:xfrm>
                <a:off x="1966" y="1936"/>
                <a:ext cx="352" cy="33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0" rIns="36000" bIns="0"/>
              <a:lstStyle/>
              <a:p>
                <a:pPr algn="ctr" eaLnBrk="0" hangingPunct="0"/>
                <a:r>
                  <a:rPr lang="en-US" altLang="zh-CN" sz="2800" b="1" dirty="0">
                    <a:latin typeface="Times New Roman" pitchFamily="18" charset="0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44048" name="Line 11"/>
              <p:cNvSpPr>
                <a:spLocks noChangeShapeType="1"/>
              </p:cNvSpPr>
              <p:nvPr/>
            </p:nvSpPr>
            <p:spPr bwMode="auto">
              <a:xfrm>
                <a:off x="2368" y="2248"/>
                <a:ext cx="1398" cy="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0" rIns="36000" bIns="0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4049" name="Line 12"/>
              <p:cNvSpPr>
                <a:spLocks noChangeShapeType="1"/>
              </p:cNvSpPr>
              <p:nvPr/>
            </p:nvSpPr>
            <p:spPr bwMode="auto">
              <a:xfrm flipH="1">
                <a:off x="2349" y="1949"/>
                <a:ext cx="145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0" rIns="36000" bIns="0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4050" name="Rectangle 13"/>
              <p:cNvSpPr>
                <a:spLocks noChangeArrowheads="1"/>
              </p:cNvSpPr>
              <p:nvPr/>
            </p:nvSpPr>
            <p:spPr bwMode="auto">
              <a:xfrm>
                <a:off x="2928" y="1632"/>
                <a:ext cx="373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/>
              <a:p>
                <a:pPr algn="just" eaLnBrk="0" hangingPunct="0"/>
                <a:r>
                  <a:rPr lang="en-US" altLang="zh-CN" sz="2800" b="1" dirty="0">
                    <a:latin typeface="Times New Roman" pitchFamily="18" charset="0"/>
                    <a:ea typeface="微软雅黑" panose="020B0503020204020204" pitchFamily="34" charset="-122"/>
                  </a:rPr>
                  <a:t>1</a:t>
                </a:r>
              </a:p>
            </p:txBody>
          </p:sp>
          <p:sp>
            <p:nvSpPr>
              <p:cNvPr id="44051" name="Rectangle 14"/>
              <p:cNvSpPr>
                <a:spLocks noChangeArrowheads="1"/>
              </p:cNvSpPr>
              <p:nvPr/>
            </p:nvSpPr>
            <p:spPr bwMode="auto">
              <a:xfrm>
                <a:off x="2880" y="1968"/>
                <a:ext cx="373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/>
              <a:p>
                <a:pPr algn="just" eaLnBrk="0" hangingPunct="0"/>
                <a:r>
                  <a:rPr lang="en-US" altLang="zh-CN" sz="2800" b="1" dirty="0">
                    <a:latin typeface="Times New Roman" pitchFamily="18" charset="0"/>
                    <a:ea typeface="微软雅黑" panose="020B0503020204020204" pitchFamily="34" charset="-122"/>
                  </a:rPr>
                  <a:t>1</a:t>
                </a:r>
              </a:p>
            </p:txBody>
          </p:sp>
          <p:sp>
            <p:nvSpPr>
              <p:cNvPr id="44052" name="Line 15"/>
              <p:cNvSpPr>
                <a:spLocks noChangeShapeType="1"/>
              </p:cNvSpPr>
              <p:nvPr/>
            </p:nvSpPr>
            <p:spPr bwMode="auto">
              <a:xfrm flipH="1" flipV="1">
                <a:off x="2368" y="3621"/>
                <a:ext cx="1370" cy="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0" rIns="36000" bIns="0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4053" name="Line 16"/>
              <p:cNvSpPr>
                <a:spLocks noChangeShapeType="1"/>
              </p:cNvSpPr>
              <p:nvPr/>
            </p:nvSpPr>
            <p:spPr bwMode="auto">
              <a:xfrm>
                <a:off x="2278" y="3955"/>
                <a:ext cx="15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0" rIns="36000" bIns="0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4054" name="Rectangle 17"/>
              <p:cNvSpPr>
                <a:spLocks noChangeArrowheads="1"/>
              </p:cNvSpPr>
              <p:nvPr/>
            </p:nvSpPr>
            <p:spPr bwMode="auto">
              <a:xfrm>
                <a:off x="2928" y="3312"/>
                <a:ext cx="373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/>
              <a:p>
                <a:pPr algn="just" eaLnBrk="0" hangingPunct="0"/>
                <a:r>
                  <a:rPr lang="en-US" altLang="zh-CN" sz="2800" b="1" dirty="0">
                    <a:latin typeface="Times New Roman" pitchFamily="18" charset="0"/>
                    <a:ea typeface="微软雅黑" panose="020B0503020204020204" pitchFamily="34" charset="-122"/>
                  </a:rPr>
                  <a:t>1</a:t>
                </a:r>
              </a:p>
            </p:txBody>
          </p:sp>
          <p:sp>
            <p:nvSpPr>
              <p:cNvPr id="44055" name="Rectangle 18"/>
              <p:cNvSpPr>
                <a:spLocks noChangeArrowheads="1"/>
              </p:cNvSpPr>
              <p:nvPr/>
            </p:nvSpPr>
            <p:spPr bwMode="auto">
              <a:xfrm>
                <a:off x="2928" y="3648"/>
                <a:ext cx="373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/>
              <a:p>
                <a:pPr algn="just" eaLnBrk="0" hangingPunct="0"/>
                <a:r>
                  <a:rPr lang="en-US" altLang="zh-CN" sz="2800" b="1" dirty="0">
                    <a:latin typeface="Times New Roman" pitchFamily="18" charset="0"/>
                    <a:ea typeface="微软雅黑" panose="020B0503020204020204" pitchFamily="34" charset="-122"/>
                  </a:rPr>
                  <a:t>1</a:t>
                </a:r>
              </a:p>
            </p:txBody>
          </p:sp>
          <p:sp>
            <p:nvSpPr>
              <p:cNvPr id="44056" name="Line 19"/>
              <p:cNvSpPr>
                <a:spLocks noChangeShapeType="1"/>
              </p:cNvSpPr>
              <p:nvPr/>
            </p:nvSpPr>
            <p:spPr bwMode="auto">
              <a:xfrm flipH="1">
                <a:off x="1995" y="2280"/>
                <a:ext cx="11" cy="134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tIns="28800" bIns="46800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4057" name="Line 20"/>
              <p:cNvSpPr>
                <a:spLocks noChangeShapeType="1"/>
              </p:cNvSpPr>
              <p:nvPr/>
            </p:nvSpPr>
            <p:spPr bwMode="auto">
              <a:xfrm>
                <a:off x="3864" y="2341"/>
                <a:ext cx="11" cy="11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tIns="28800" bIns="46800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4058" name="Line 21"/>
              <p:cNvSpPr>
                <a:spLocks noChangeShapeType="1"/>
              </p:cNvSpPr>
              <p:nvPr/>
            </p:nvSpPr>
            <p:spPr bwMode="auto">
              <a:xfrm flipV="1">
                <a:off x="2229" y="2341"/>
                <a:ext cx="7" cy="118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tIns="28800" bIns="46800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4059" name="Line 22"/>
              <p:cNvSpPr>
                <a:spLocks noChangeShapeType="1"/>
              </p:cNvSpPr>
              <p:nvPr/>
            </p:nvSpPr>
            <p:spPr bwMode="auto">
              <a:xfrm flipH="1" flipV="1">
                <a:off x="4112" y="2270"/>
                <a:ext cx="0" cy="134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tIns="28800" bIns="46800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4060" name="Rectangle 23"/>
              <p:cNvSpPr>
                <a:spLocks noChangeArrowheads="1"/>
              </p:cNvSpPr>
              <p:nvPr/>
            </p:nvSpPr>
            <p:spPr bwMode="auto">
              <a:xfrm>
                <a:off x="4128" y="2688"/>
                <a:ext cx="560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/>
              <a:p>
                <a:pPr algn="just" eaLnBrk="0" hangingPunct="0"/>
                <a:r>
                  <a:rPr lang="en-US" altLang="zh-CN" sz="2800" b="1" dirty="0">
                    <a:latin typeface="Times New Roman" pitchFamily="18" charset="0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44061" name="Rectangle 24"/>
              <p:cNvSpPr>
                <a:spLocks noChangeArrowheads="1"/>
              </p:cNvSpPr>
              <p:nvPr/>
            </p:nvSpPr>
            <p:spPr bwMode="auto">
              <a:xfrm>
                <a:off x="3552" y="2688"/>
                <a:ext cx="560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/>
              <a:p>
                <a:pPr algn="just" eaLnBrk="0" hangingPunct="0"/>
                <a:r>
                  <a:rPr lang="en-US" altLang="zh-CN" sz="2800" b="1" dirty="0">
                    <a:latin typeface="Times New Roman" pitchFamily="18" charset="0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44062" name="Rectangle 25"/>
              <p:cNvSpPr>
                <a:spLocks noChangeArrowheads="1"/>
              </p:cNvSpPr>
              <p:nvPr/>
            </p:nvSpPr>
            <p:spPr bwMode="auto">
              <a:xfrm>
                <a:off x="2256" y="2688"/>
                <a:ext cx="560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/>
              <a:p>
                <a:pPr algn="just" eaLnBrk="0" hangingPunct="0"/>
                <a:r>
                  <a:rPr lang="en-US" altLang="zh-CN" sz="2800" b="1" dirty="0">
                    <a:latin typeface="Times New Roman" pitchFamily="18" charset="0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44063" name="Rectangle 26"/>
              <p:cNvSpPr>
                <a:spLocks noChangeArrowheads="1"/>
              </p:cNvSpPr>
              <p:nvPr/>
            </p:nvSpPr>
            <p:spPr bwMode="auto">
              <a:xfrm>
                <a:off x="1776" y="2688"/>
                <a:ext cx="560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/>
              <a:p>
                <a:pPr algn="just" eaLnBrk="0" hangingPunct="0"/>
                <a:r>
                  <a:rPr lang="en-US" altLang="zh-CN" sz="2800" b="1" dirty="0">
                    <a:latin typeface="Times New Roman" pitchFamily="18" charset="0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44064" name="Line 27"/>
              <p:cNvSpPr>
                <a:spLocks noChangeShapeType="1"/>
              </p:cNvSpPr>
              <p:nvPr/>
            </p:nvSpPr>
            <p:spPr bwMode="auto">
              <a:xfrm>
                <a:off x="1152" y="2112"/>
                <a:ext cx="74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tIns="28800" bIns="46800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4065" name="Rectangle 28"/>
              <p:cNvSpPr>
                <a:spLocks noChangeArrowheads="1"/>
              </p:cNvSpPr>
              <p:nvPr/>
            </p:nvSpPr>
            <p:spPr bwMode="auto">
              <a:xfrm>
                <a:off x="1248" y="1776"/>
                <a:ext cx="933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/>
              <a:p>
                <a:pPr algn="just" eaLnBrk="0" hangingPunct="0"/>
                <a:r>
                  <a:rPr lang="zh-CN" altLang="en-US" sz="2800" b="1" dirty="0">
                    <a:latin typeface="Times New Roman" pitchFamily="18" charset="0"/>
                    <a:ea typeface="微软雅黑" panose="020B0503020204020204" pitchFamily="34" charset="-122"/>
                  </a:rPr>
                  <a:t>开始</a:t>
                </a:r>
              </a:p>
            </p:txBody>
          </p:sp>
        </p:grpSp>
        <p:sp>
          <p:nvSpPr>
            <p:cNvPr id="44039" name="Rectangle 29"/>
            <p:cNvSpPr>
              <a:spLocks noChangeArrowheads="1"/>
            </p:cNvSpPr>
            <p:nvPr/>
          </p:nvSpPr>
          <p:spPr bwMode="auto">
            <a:xfrm>
              <a:off x="962" y="1995"/>
              <a:ext cx="960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4000" tIns="28800" rIns="54000" bIns="28800" anchor="ctr"/>
            <a:lstStyle/>
            <a:p>
              <a:pPr algn="ctr" eaLnBrk="0" hangingPunct="0"/>
              <a:r>
                <a:rPr lang="zh-CN" altLang="en-US" sz="2800" b="1" dirty="0">
                  <a:latin typeface="Times New Roman" pitchFamily="18" charset="0"/>
                  <a:ea typeface="微软雅黑" panose="020B0503020204020204" pitchFamily="34" charset="-122"/>
                </a:rPr>
                <a:t>偶</a:t>
              </a:r>
              <a:r>
                <a:rPr lang="en-US" altLang="zh-CN" sz="2800" b="1" dirty="0">
                  <a:latin typeface="Times New Roman" pitchFamily="18" charset="0"/>
                  <a:ea typeface="微软雅黑" panose="020B0503020204020204" pitchFamily="34" charset="-122"/>
                </a:rPr>
                <a:t>0</a:t>
              </a:r>
              <a:r>
                <a:rPr lang="zh-CN" altLang="en-US" sz="2800" b="1" dirty="0">
                  <a:latin typeface="Times New Roman" pitchFamily="18" charset="0"/>
                  <a:ea typeface="微软雅黑" panose="020B0503020204020204" pitchFamily="34" charset="-122"/>
                </a:rPr>
                <a:t>偶</a:t>
              </a:r>
              <a:r>
                <a:rPr lang="en-US" altLang="zh-CN" sz="2800" b="1" dirty="0">
                  <a:latin typeface="Times New Roman" pitchFamily="18" charset="0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44040" name="Rectangle 30"/>
            <p:cNvSpPr>
              <a:spLocks noChangeArrowheads="1"/>
            </p:cNvSpPr>
            <p:nvPr/>
          </p:nvSpPr>
          <p:spPr bwMode="auto">
            <a:xfrm>
              <a:off x="4098" y="3477"/>
              <a:ext cx="960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4000" tIns="28800" rIns="54000" bIns="28800" anchor="ctr"/>
            <a:lstStyle/>
            <a:p>
              <a:pPr algn="ctr" eaLnBrk="0" hangingPunct="0"/>
              <a:r>
                <a:rPr lang="zh-CN" altLang="en-US" sz="2800" b="1" dirty="0">
                  <a:latin typeface="Times New Roman" pitchFamily="18" charset="0"/>
                  <a:ea typeface="微软雅黑" panose="020B0503020204020204" pitchFamily="34" charset="-122"/>
                </a:rPr>
                <a:t>奇</a:t>
              </a:r>
              <a:r>
                <a:rPr lang="en-US" altLang="zh-CN" sz="2800" b="1" dirty="0">
                  <a:latin typeface="Times New Roman" pitchFamily="18" charset="0"/>
                  <a:ea typeface="微软雅黑" panose="020B0503020204020204" pitchFamily="34" charset="-122"/>
                </a:rPr>
                <a:t>0</a:t>
              </a:r>
              <a:r>
                <a:rPr lang="zh-CN" altLang="en-US" sz="2800" b="1" dirty="0">
                  <a:latin typeface="Times New Roman" pitchFamily="18" charset="0"/>
                  <a:ea typeface="微软雅黑" panose="020B0503020204020204" pitchFamily="34" charset="-122"/>
                </a:rPr>
                <a:t>奇</a:t>
              </a:r>
              <a:r>
                <a:rPr lang="en-US" altLang="zh-CN" sz="2800" b="1" dirty="0">
                  <a:latin typeface="Times New Roman" pitchFamily="18" charset="0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44041" name="Rectangle 31"/>
            <p:cNvSpPr>
              <a:spLocks noChangeArrowheads="1"/>
            </p:cNvSpPr>
            <p:nvPr/>
          </p:nvSpPr>
          <p:spPr bwMode="auto">
            <a:xfrm>
              <a:off x="1095" y="3537"/>
              <a:ext cx="960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4000" tIns="28800" rIns="54000" bIns="28800" anchor="ctr"/>
            <a:lstStyle/>
            <a:p>
              <a:pPr algn="ctr" eaLnBrk="0" hangingPunct="0"/>
              <a:r>
                <a:rPr lang="zh-CN" altLang="en-US" sz="2800" b="1" dirty="0">
                  <a:latin typeface="Times New Roman" pitchFamily="18" charset="0"/>
                  <a:ea typeface="微软雅黑" panose="020B0503020204020204" pitchFamily="34" charset="-122"/>
                </a:rPr>
                <a:t>奇</a:t>
              </a:r>
              <a:r>
                <a:rPr lang="en-US" altLang="zh-CN" sz="2800" b="1" dirty="0">
                  <a:latin typeface="Times New Roman" pitchFamily="18" charset="0"/>
                  <a:ea typeface="微软雅黑" panose="020B0503020204020204" pitchFamily="34" charset="-122"/>
                </a:rPr>
                <a:t>0</a:t>
              </a:r>
              <a:r>
                <a:rPr lang="zh-CN" altLang="en-US" sz="2800" b="1" dirty="0">
                  <a:latin typeface="Times New Roman" pitchFamily="18" charset="0"/>
                  <a:ea typeface="微软雅黑" panose="020B0503020204020204" pitchFamily="34" charset="-122"/>
                </a:rPr>
                <a:t>偶</a:t>
              </a:r>
              <a:r>
                <a:rPr lang="en-US" altLang="zh-CN" sz="2800" b="1" dirty="0">
                  <a:latin typeface="Times New Roman" pitchFamily="18" charset="0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44042" name="Rectangle 32"/>
            <p:cNvSpPr>
              <a:spLocks noChangeArrowheads="1"/>
            </p:cNvSpPr>
            <p:nvPr/>
          </p:nvSpPr>
          <p:spPr bwMode="auto">
            <a:xfrm>
              <a:off x="4080" y="1826"/>
              <a:ext cx="960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4000" tIns="28800" rIns="54000" bIns="28800" anchor="ctr"/>
            <a:lstStyle/>
            <a:p>
              <a:pPr algn="ctr" eaLnBrk="0" hangingPunct="0"/>
              <a:r>
                <a:rPr lang="zh-CN" altLang="en-US" sz="2800" b="1" dirty="0">
                  <a:latin typeface="Times New Roman" pitchFamily="18" charset="0"/>
                  <a:ea typeface="微软雅黑" panose="020B0503020204020204" pitchFamily="34" charset="-122"/>
                </a:rPr>
                <a:t>偶</a:t>
              </a:r>
              <a:r>
                <a:rPr lang="en-US" altLang="zh-CN" sz="2800" b="1" dirty="0">
                  <a:latin typeface="Times New Roman" pitchFamily="18" charset="0"/>
                  <a:ea typeface="微软雅黑" panose="020B0503020204020204" pitchFamily="34" charset="-122"/>
                </a:rPr>
                <a:t>0</a:t>
              </a:r>
              <a:r>
                <a:rPr lang="zh-CN" altLang="en-US" sz="2800" b="1" dirty="0">
                  <a:latin typeface="Times New Roman" pitchFamily="18" charset="0"/>
                  <a:ea typeface="微软雅黑" panose="020B0503020204020204" pitchFamily="34" charset="-122"/>
                </a:rPr>
                <a:t>奇</a:t>
              </a:r>
              <a:r>
                <a:rPr lang="en-US" altLang="zh-CN" sz="2800" b="1" dirty="0">
                  <a:latin typeface="Times New Roman" pitchFamily="18" charset="0"/>
                  <a:ea typeface="微软雅黑" panose="020B0503020204020204" pitchFamily="34" charset="-122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A1D424D6-FDF3-4D2C-A888-F200CC6FFB99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13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graphicFrame>
        <p:nvGraphicFramePr>
          <p:cNvPr id="45061" name="对象 4"/>
          <p:cNvGraphicFramePr>
            <a:graphicFrameLocks noChangeAspect="1"/>
          </p:cNvGraphicFramePr>
          <p:nvPr/>
        </p:nvGraphicFramePr>
        <p:xfrm>
          <a:off x="1476375" y="1268413"/>
          <a:ext cx="6108700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2" name="位图图像" r:id="rId3" imgW="6466667" imgH="4342857" progId="PBrush">
                  <p:embed/>
                </p:oleObj>
              </mc:Choice>
              <mc:Fallback>
                <p:oleObj name="位图图像" r:id="rId3" imgW="6466667" imgH="4342857" progId="PBrush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268413"/>
                        <a:ext cx="6108700" cy="410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ea typeface="微软雅黑" panose="020B0503020204020204" pitchFamily="34" charset="-122"/>
                <a:sym typeface="Symbol" pitchFamily="18" charset="2"/>
              </a:rPr>
              <a:t>消除</a:t>
            </a:r>
            <a:r>
              <a:rPr lang="zh-CN" altLang="en-US" sz="2400" dirty="0">
                <a:solidFill>
                  <a:srgbClr val="FF3300"/>
                </a:solidFill>
                <a:ea typeface="微软雅黑" panose="020B0503020204020204" pitchFamily="34" charset="-122"/>
                <a:sym typeface="Symbol" pitchFamily="18" charset="2"/>
              </a:rPr>
              <a:t>状态</a:t>
            </a:r>
            <a:r>
              <a:rPr lang="en-US" altLang="zh-CN" sz="2400" dirty="0">
                <a:solidFill>
                  <a:srgbClr val="FF3300"/>
                </a:solidFill>
                <a:ea typeface="微软雅黑" panose="020B0503020204020204" pitchFamily="34" charset="-122"/>
                <a:sym typeface="Symbol" pitchFamily="18" charset="2"/>
              </a:rPr>
              <a:t>1</a:t>
            </a:r>
            <a:r>
              <a:rPr lang="zh-CN" altLang="en-US" sz="2400" dirty="0">
                <a:ea typeface="微软雅黑" panose="020B0503020204020204" pitchFamily="34" charset="-122"/>
                <a:sym typeface="Symbol" pitchFamily="18" charset="2"/>
              </a:rPr>
              <a:t>：</a:t>
            </a:r>
          </a:p>
        </p:txBody>
      </p:sp>
      <p:sp>
        <p:nvSpPr>
          <p:cNvPr id="46083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CD82D8A-C00D-4D38-85DA-28C67BBC56BE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14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6082" name="日期占位符 3"/>
          <p:cNvSpPr>
            <a:spLocks noGrp="1"/>
          </p:cNvSpPr>
          <p:nvPr>
            <p:ph type="dt" sz="half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5B5B207C-3135-4459-8599-9764CBC3B72F}" type="datetime1">
              <a:rPr lang="zh-CN" altLang="en-US" sz="1400">
                <a:ea typeface="微软雅黑" panose="020B0503020204020204" pitchFamily="34" charset="-122"/>
              </a:rPr>
              <a:pPr algn="r" eaLnBrk="1" hangingPunct="1"/>
              <a:t>2018/9/17</a:t>
            </a:fld>
            <a:endParaRPr lang="en-US" altLang="zh-CN" sz="1400" dirty="0">
              <a:ea typeface="微软雅黑" panose="020B0503020204020204" pitchFamily="34" charset="-122"/>
            </a:endParaRPr>
          </a:p>
        </p:txBody>
      </p:sp>
      <p:graphicFrame>
        <p:nvGraphicFramePr>
          <p:cNvPr id="46084" name="Object 30"/>
          <p:cNvGraphicFramePr>
            <a:graphicFrameLocks noChangeAspect="1"/>
          </p:cNvGraphicFramePr>
          <p:nvPr/>
        </p:nvGraphicFramePr>
        <p:xfrm>
          <a:off x="0" y="0"/>
          <a:ext cx="3235325" cy="217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9" name="位图图像" r:id="rId3" imgW="6466667" imgH="4342857" progId="PBrush">
                  <p:embed/>
                </p:oleObj>
              </mc:Choice>
              <mc:Fallback>
                <p:oleObj name="位图图像" r:id="rId3" imgW="6466667" imgH="4342857" progId="PBrush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235325" cy="217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086" name="Group 35"/>
          <p:cNvGrpSpPr>
            <a:grpSpLocks/>
          </p:cNvGrpSpPr>
          <p:nvPr/>
        </p:nvGrpSpPr>
        <p:grpSpPr bwMode="auto">
          <a:xfrm>
            <a:off x="2787650" y="1951038"/>
            <a:ext cx="5518150" cy="4373562"/>
            <a:chOff x="1756" y="1229"/>
            <a:chExt cx="3476" cy="2755"/>
          </a:xfrm>
        </p:grpSpPr>
        <p:sp>
          <p:nvSpPr>
            <p:cNvPr id="46087" name="Oval 2"/>
            <p:cNvSpPr>
              <a:spLocks noChangeArrowheads="1"/>
            </p:cNvSpPr>
            <p:nvPr/>
          </p:nvSpPr>
          <p:spPr bwMode="auto">
            <a:xfrm flipH="1">
              <a:off x="2542" y="1575"/>
              <a:ext cx="472" cy="444"/>
            </a:xfrm>
            <a:prstGeom prst="ellipse">
              <a:avLst/>
            </a:prstGeom>
            <a:noFill/>
            <a:ln w="762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 bIns="46800"/>
            <a:lstStyle/>
            <a:p>
              <a:pPr algn="just" eaLnBrk="0" hangingPunct="0"/>
              <a:endParaRPr lang="zh-CN" altLang="zh-CN" sz="1000" dirty="0">
                <a:latin typeface="Times New Roman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6088" name="Oval 3"/>
            <p:cNvSpPr>
              <a:spLocks noChangeArrowheads="1"/>
            </p:cNvSpPr>
            <p:nvPr/>
          </p:nvSpPr>
          <p:spPr bwMode="auto">
            <a:xfrm flipH="1">
              <a:off x="4328" y="3241"/>
              <a:ext cx="472" cy="4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/>
            <a:lstStyle/>
            <a:p>
              <a:pPr algn="just" eaLnBrk="0" hangingPunct="0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46089" name="Oval 5"/>
            <p:cNvSpPr>
              <a:spLocks noChangeArrowheads="1"/>
            </p:cNvSpPr>
            <p:nvPr/>
          </p:nvSpPr>
          <p:spPr bwMode="auto">
            <a:xfrm flipH="1">
              <a:off x="2565" y="3241"/>
              <a:ext cx="472" cy="4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/>
            <a:lstStyle/>
            <a:p>
              <a:pPr algn="just" eaLnBrk="0" hangingPunct="0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46090" name="Oval 6"/>
            <p:cNvSpPr>
              <a:spLocks noChangeAspect="1" noChangeArrowheads="1"/>
            </p:cNvSpPr>
            <p:nvPr/>
          </p:nvSpPr>
          <p:spPr bwMode="auto">
            <a:xfrm>
              <a:off x="2622" y="1639"/>
              <a:ext cx="352" cy="334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54000" tIns="0" rIns="36000" bIns="0"/>
            <a:lstStyle/>
            <a:p>
              <a:pPr algn="ctr" eaLnBrk="0" hangingPunct="0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46091" name="Line 7"/>
            <p:cNvSpPr>
              <a:spLocks noChangeShapeType="1"/>
            </p:cNvSpPr>
            <p:nvPr/>
          </p:nvSpPr>
          <p:spPr bwMode="auto">
            <a:xfrm>
              <a:off x="2990" y="1951"/>
              <a:ext cx="1343" cy="1342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6092" name="Rectangle 8"/>
            <p:cNvSpPr>
              <a:spLocks noChangeArrowheads="1"/>
            </p:cNvSpPr>
            <p:nvPr/>
          </p:nvSpPr>
          <p:spPr bwMode="auto">
            <a:xfrm>
              <a:off x="3037" y="1229"/>
              <a:ext cx="373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 eaLnBrk="0" hangingPunct="0"/>
              <a:r>
                <a:rPr lang="en-US" altLang="zh-CN" b="1" dirty="0">
                  <a:solidFill>
                    <a:srgbClr val="0000CC"/>
                  </a:solidFill>
                  <a:latin typeface="Times New Roman" pitchFamily="18" charset="0"/>
                  <a:ea typeface="微软雅黑" panose="020B0503020204020204" pitchFamily="34" charset="-122"/>
                </a:rPr>
                <a:t>11</a:t>
              </a:r>
            </a:p>
          </p:txBody>
        </p:sp>
        <p:sp>
          <p:nvSpPr>
            <p:cNvPr id="46093" name="Rectangle 9"/>
            <p:cNvSpPr>
              <a:spLocks noChangeArrowheads="1"/>
            </p:cNvSpPr>
            <p:nvPr/>
          </p:nvSpPr>
          <p:spPr bwMode="auto">
            <a:xfrm>
              <a:off x="3565" y="2285"/>
              <a:ext cx="373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 eaLnBrk="0" hangingPunct="0"/>
              <a:r>
                <a:rPr lang="en-US" altLang="zh-CN" b="1" dirty="0">
                  <a:solidFill>
                    <a:srgbClr val="0000CC"/>
                  </a:solidFill>
                  <a:latin typeface="Times New Roman" pitchFamily="18" charset="0"/>
                  <a:ea typeface="微软雅黑" panose="020B0503020204020204" pitchFamily="34" charset="-122"/>
                </a:rPr>
                <a:t>10</a:t>
              </a:r>
            </a:p>
          </p:txBody>
        </p:sp>
        <p:sp>
          <p:nvSpPr>
            <p:cNvPr id="46094" name="Line 10"/>
            <p:cNvSpPr>
              <a:spLocks noChangeShapeType="1"/>
            </p:cNvSpPr>
            <p:nvPr/>
          </p:nvSpPr>
          <p:spPr bwMode="auto">
            <a:xfrm flipH="1">
              <a:off x="2990" y="3324"/>
              <a:ext cx="130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6095" name="Rectangle 11"/>
            <p:cNvSpPr>
              <a:spLocks noChangeArrowheads="1"/>
            </p:cNvSpPr>
            <p:nvPr/>
          </p:nvSpPr>
          <p:spPr bwMode="auto">
            <a:xfrm>
              <a:off x="3550" y="3015"/>
              <a:ext cx="373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 eaLnBrk="0" hangingPunct="0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46096" name="Rectangle 12"/>
            <p:cNvSpPr>
              <a:spLocks noChangeArrowheads="1"/>
            </p:cNvSpPr>
            <p:nvPr/>
          </p:nvSpPr>
          <p:spPr bwMode="auto">
            <a:xfrm>
              <a:off x="3550" y="3351"/>
              <a:ext cx="373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 eaLnBrk="0" hangingPunct="0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46097" name="Line 14"/>
            <p:cNvSpPr>
              <a:spLocks noChangeShapeType="1"/>
            </p:cNvSpPr>
            <p:nvPr/>
          </p:nvSpPr>
          <p:spPr bwMode="auto">
            <a:xfrm flipV="1">
              <a:off x="2858" y="2044"/>
              <a:ext cx="0" cy="11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28800" bIns="4680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6098" name="Rectangle 15"/>
            <p:cNvSpPr>
              <a:spLocks noChangeArrowheads="1"/>
            </p:cNvSpPr>
            <p:nvPr/>
          </p:nvSpPr>
          <p:spPr bwMode="auto">
            <a:xfrm>
              <a:off x="4109" y="2045"/>
              <a:ext cx="560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 eaLnBrk="0" hangingPunct="0"/>
              <a:r>
                <a:rPr lang="en-US" altLang="zh-CN" b="1" dirty="0">
                  <a:solidFill>
                    <a:srgbClr val="0000CC"/>
                  </a:solidFill>
                  <a:latin typeface="Times New Roman" pitchFamily="18" charset="0"/>
                  <a:ea typeface="微软雅黑" panose="020B0503020204020204" pitchFamily="34" charset="-122"/>
                </a:rPr>
                <a:t>01</a:t>
              </a:r>
            </a:p>
          </p:txBody>
        </p:sp>
        <p:sp>
          <p:nvSpPr>
            <p:cNvPr id="46099" name="Rectangle 17"/>
            <p:cNvSpPr>
              <a:spLocks noChangeArrowheads="1"/>
            </p:cNvSpPr>
            <p:nvPr/>
          </p:nvSpPr>
          <p:spPr bwMode="auto">
            <a:xfrm>
              <a:off x="2878" y="2391"/>
              <a:ext cx="560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 eaLnBrk="0" hangingPunct="0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46100" name="Rectangle 18"/>
            <p:cNvSpPr>
              <a:spLocks noChangeArrowheads="1"/>
            </p:cNvSpPr>
            <p:nvPr/>
          </p:nvSpPr>
          <p:spPr bwMode="auto">
            <a:xfrm>
              <a:off x="2073" y="2424"/>
              <a:ext cx="273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 eaLnBrk="0" hangingPunct="0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46101" name="Line 19"/>
            <p:cNvSpPr>
              <a:spLocks noChangeShapeType="1"/>
            </p:cNvSpPr>
            <p:nvPr/>
          </p:nvSpPr>
          <p:spPr bwMode="auto">
            <a:xfrm>
              <a:off x="1756" y="1789"/>
              <a:ext cx="74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28800" bIns="4680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6102" name="Rectangle 20"/>
            <p:cNvSpPr>
              <a:spLocks noChangeArrowheads="1"/>
            </p:cNvSpPr>
            <p:nvPr/>
          </p:nvSpPr>
          <p:spPr bwMode="auto">
            <a:xfrm>
              <a:off x="1870" y="1479"/>
              <a:ext cx="56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 eaLnBrk="0" hangingPunct="0"/>
              <a:r>
                <a:rPr lang="en-US" altLang="zh-CN" i="1" dirty="0">
                  <a:latin typeface="Times New Roman" pitchFamily="18" charset="0"/>
                  <a:ea typeface="微软雅黑" panose="020B0503020204020204" pitchFamily="34" charset="-122"/>
                </a:rPr>
                <a:t>start</a:t>
              </a:r>
            </a:p>
          </p:txBody>
        </p:sp>
        <p:cxnSp>
          <p:nvCxnSpPr>
            <p:cNvPr id="46103" name="AutoShape 26"/>
            <p:cNvCxnSpPr>
              <a:cxnSpLocks noChangeShapeType="1"/>
              <a:stCxn id="46087" idx="2"/>
              <a:endCxn id="46087" idx="0"/>
            </p:cNvCxnSpPr>
            <p:nvPr/>
          </p:nvCxnSpPr>
          <p:spPr bwMode="auto">
            <a:xfrm flipH="1" flipV="1">
              <a:off x="2778" y="1557"/>
              <a:ext cx="254" cy="239"/>
            </a:xfrm>
            <a:prstGeom prst="curvedConnector4">
              <a:avLst>
                <a:gd name="adj1" fmla="val -35435"/>
                <a:gd name="adj2" fmla="val 157319"/>
              </a:avLst>
            </a:prstGeom>
            <a:noFill/>
            <a:ln w="25400">
              <a:solidFill>
                <a:srgbClr val="0000CC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104" name="AutoShape 27"/>
            <p:cNvCxnSpPr>
              <a:cxnSpLocks noChangeShapeType="1"/>
              <a:stCxn id="46087" idx="6"/>
              <a:endCxn id="46089" idx="6"/>
            </p:cNvCxnSpPr>
            <p:nvPr/>
          </p:nvCxnSpPr>
          <p:spPr bwMode="auto">
            <a:xfrm rot="10800000" flipH="1" flipV="1">
              <a:off x="2524" y="1797"/>
              <a:ext cx="33" cy="1667"/>
            </a:xfrm>
            <a:prstGeom prst="curvedConnector3">
              <a:avLst>
                <a:gd name="adj1" fmla="val -381819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105" name="AutoShape 28"/>
            <p:cNvCxnSpPr>
              <a:cxnSpLocks noChangeShapeType="1"/>
              <a:stCxn id="46089" idx="4"/>
              <a:endCxn id="46088" idx="4"/>
            </p:cNvCxnSpPr>
            <p:nvPr/>
          </p:nvCxnSpPr>
          <p:spPr bwMode="auto">
            <a:xfrm rot="16200000" flipH="1">
              <a:off x="3682" y="2814"/>
              <a:ext cx="1" cy="1763"/>
            </a:xfrm>
            <a:prstGeom prst="curvedConnector3">
              <a:avLst>
                <a:gd name="adj1" fmla="val 1360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106" name="AutoShape 31"/>
            <p:cNvCxnSpPr>
              <a:cxnSpLocks noChangeShapeType="1"/>
              <a:stCxn id="46088" idx="0"/>
            </p:cNvCxnSpPr>
            <p:nvPr/>
          </p:nvCxnSpPr>
          <p:spPr bwMode="auto">
            <a:xfrm rot="5400000" flipH="1">
              <a:off x="3111" y="1779"/>
              <a:ext cx="1428" cy="1479"/>
            </a:xfrm>
            <a:prstGeom prst="curvedConnector2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107" name="AutoShape 33"/>
            <p:cNvCxnSpPr>
              <a:cxnSpLocks noChangeShapeType="1"/>
              <a:stCxn id="46088" idx="4"/>
              <a:endCxn id="46088" idx="2"/>
            </p:cNvCxnSpPr>
            <p:nvPr/>
          </p:nvCxnSpPr>
          <p:spPr bwMode="auto">
            <a:xfrm rot="5400000" flipH="1" flipV="1">
              <a:off x="4570" y="3457"/>
              <a:ext cx="231" cy="244"/>
            </a:xfrm>
            <a:prstGeom prst="curvedConnector4">
              <a:avLst>
                <a:gd name="adj1" fmla="val -59306"/>
                <a:gd name="adj2" fmla="val 155736"/>
              </a:avLst>
            </a:prstGeom>
            <a:noFill/>
            <a:ln w="25400">
              <a:solidFill>
                <a:srgbClr val="0000CC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108" name="Rectangle 34"/>
            <p:cNvSpPr>
              <a:spLocks noChangeArrowheads="1"/>
            </p:cNvSpPr>
            <p:nvPr/>
          </p:nvSpPr>
          <p:spPr bwMode="auto">
            <a:xfrm>
              <a:off x="4859" y="3680"/>
              <a:ext cx="373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 eaLnBrk="0" hangingPunct="0"/>
              <a:r>
                <a:rPr lang="en-US" altLang="zh-CN" b="1" dirty="0">
                  <a:solidFill>
                    <a:srgbClr val="0000CC"/>
                  </a:solidFill>
                  <a:latin typeface="Times New Roman" pitchFamily="18" charset="0"/>
                  <a:ea typeface="微软雅黑" panose="020B0503020204020204" pitchFamily="34" charset="-122"/>
                </a:rPr>
                <a:t>00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ea typeface="微软雅黑" panose="020B0503020204020204" pitchFamily="34" charset="-122"/>
                <a:sym typeface="Symbol" pitchFamily="18" charset="2"/>
              </a:rPr>
              <a:t>消除</a:t>
            </a:r>
            <a:r>
              <a:rPr lang="zh-CN" altLang="en-US" sz="2400" dirty="0">
                <a:solidFill>
                  <a:srgbClr val="FF3300"/>
                </a:solidFill>
                <a:ea typeface="微软雅黑" panose="020B0503020204020204" pitchFamily="34" charset="-122"/>
                <a:sym typeface="Symbol" pitchFamily="18" charset="2"/>
              </a:rPr>
              <a:t>状态</a:t>
            </a:r>
            <a:r>
              <a:rPr lang="en-US" altLang="zh-CN" sz="2400" dirty="0">
                <a:solidFill>
                  <a:srgbClr val="FF3300"/>
                </a:solidFill>
                <a:ea typeface="微软雅黑" panose="020B0503020204020204" pitchFamily="34" charset="-122"/>
                <a:sym typeface="Symbol" pitchFamily="18" charset="2"/>
              </a:rPr>
              <a:t>2</a:t>
            </a:r>
            <a:r>
              <a:rPr lang="zh-CN" altLang="en-US" sz="2400" dirty="0">
                <a:ea typeface="微软雅黑" panose="020B0503020204020204" pitchFamily="34" charset="-122"/>
                <a:sym typeface="Symbol" pitchFamily="18" charset="2"/>
              </a:rPr>
              <a:t>：</a:t>
            </a:r>
          </a:p>
        </p:txBody>
      </p:sp>
      <p:sp>
        <p:nvSpPr>
          <p:cNvPr id="47107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3810FE1-6042-4A45-83E3-7444E0237F08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15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7106" name="日期占位符 3"/>
          <p:cNvSpPr>
            <a:spLocks noGrp="1"/>
          </p:cNvSpPr>
          <p:nvPr>
            <p:ph type="dt" sz="half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163B081E-508D-4F69-8FC2-E92A79E7200F}" type="datetime1">
              <a:rPr lang="zh-CN" altLang="en-US" sz="1400">
                <a:ea typeface="微软雅黑" panose="020B0503020204020204" pitchFamily="34" charset="-122"/>
              </a:rPr>
              <a:pPr algn="r" eaLnBrk="1" hangingPunct="1"/>
              <a:t>2018/9/17</a:t>
            </a:fld>
            <a:endParaRPr lang="en-US" altLang="zh-CN" sz="1400" dirty="0">
              <a:ea typeface="微软雅黑" panose="020B0503020204020204" pitchFamily="34" charset="-122"/>
            </a:endParaRPr>
          </a:p>
        </p:txBody>
      </p:sp>
      <p:grpSp>
        <p:nvGrpSpPr>
          <p:cNvPr id="47109" name="Group 17"/>
          <p:cNvGrpSpPr>
            <a:grpSpLocks/>
          </p:cNvGrpSpPr>
          <p:nvPr/>
        </p:nvGrpSpPr>
        <p:grpSpPr bwMode="auto">
          <a:xfrm>
            <a:off x="2787650" y="1951038"/>
            <a:ext cx="6051550" cy="4373562"/>
            <a:chOff x="1756" y="1229"/>
            <a:chExt cx="3812" cy="2755"/>
          </a:xfrm>
        </p:grpSpPr>
        <p:sp>
          <p:nvSpPr>
            <p:cNvPr id="47111" name="Oval 2"/>
            <p:cNvSpPr>
              <a:spLocks noChangeArrowheads="1"/>
            </p:cNvSpPr>
            <p:nvPr/>
          </p:nvSpPr>
          <p:spPr bwMode="auto">
            <a:xfrm flipH="1">
              <a:off x="2542" y="1575"/>
              <a:ext cx="472" cy="444"/>
            </a:xfrm>
            <a:prstGeom prst="ellipse">
              <a:avLst/>
            </a:prstGeom>
            <a:noFill/>
            <a:ln w="762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 bIns="46800"/>
            <a:lstStyle/>
            <a:p>
              <a:pPr algn="just" eaLnBrk="0" hangingPunct="0"/>
              <a:endParaRPr lang="zh-CN" altLang="zh-CN" sz="1000" dirty="0">
                <a:latin typeface="Times New Roman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7112" name="Oval 3"/>
            <p:cNvSpPr>
              <a:spLocks noChangeArrowheads="1"/>
            </p:cNvSpPr>
            <p:nvPr/>
          </p:nvSpPr>
          <p:spPr bwMode="auto">
            <a:xfrm flipH="1">
              <a:off x="4328" y="3241"/>
              <a:ext cx="472" cy="4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/>
            <a:lstStyle/>
            <a:p>
              <a:pPr algn="just" eaLnBrk="0" hangingPunct="0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47113" name="Oval 4"/>
            <p:cNvSpPr>
              <a:spLocks noChangeAspect="1" noChangeArrowheads="1"/>
            </p:cNvSpPr>
            <p:nvPr/>
          </p:nvSpPr>
          <p:spPr bwMode="auto">
            <a:xfrm>
              <a:off x="2622" y="1639"/>
              <a:ext cx="352" cy="334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54000" tIns="0" rIns="36000" bIns="0"/>
            <a:lstStyle/>
            <a:p>
              <a:pPr algn="just" eaLnBrk="0" hangingPunct="0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47114" name="Line 5"/>
            <p:cNvSpPr>
              <a:spLocks noChangeShapeType="1"/>
            </p:cNvSpPr>
            <p:nvPr/>
          </p:nvSpPr>
          <p:spPr bwMode="auto">
            <a:xfrm>
              <a:off x="2990" y="1951"/>
              <a:ext cx="1343" cy="1342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7115" name="Rectangle 6"/>
            <p:cNvSpPr>
              <a:spLocks noChangeArrowheads="1"/>
            </p:cNvSpPr>
            <p:nvPr/>
          </p:nvSpPr>
          <p:spPr bwMode="auto">
            <a:xfrm>
              <a:off x="3037" y="1229"/>
              <a:ext cx="1187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 eaLnBrk="0" hangingPunct="0"/>
              <a:r>
                <a:rPr lang="en-US" altLang="zh-CN" b="1" dirty="0">
                  <a:solidFill>
                    <a:srgbClr val="0000CC"/>
                  </a:solidFill>
                  <a:latin typeface="Times New Roman" pitchFamily="18" charset="0"/>
                  <a:ea typeface="微软雅黑" panose="020B0503020204020204" pitchFamily="34" charset="-122"/>
                </a:rPr>
                <a:t>11|00</a:t>
              </a:r>
            </a:p>
          </p:txBody>
        </p:sp>
        <p:sp>
          <p:nvSpPr>
            <p:cNvPr id="47116" name="Rectangle 7"/>
            <p:cNvSpPr>
              <a:spLocks noChangeArrowheads="1"/>
            </p:cNvSpPr>
            <p:nvPr/>
          </p:nvSpPr>
          <p:spPr bwMode="auto">
            <a:xfrm>
              <a:off x="2976" y="2400"/>
              <a:ext cx="864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 eaLnBrk="0" hangingPunct="0"/>
              <a:r>
                <a:rPr lang="en-US" altLang="zh-CN" b="1" dirty="0">
                  <a:solidFill>
                    <a:srgbClr val="0000CC"/>
                  </a:solidFill>
                  <a:latin typeface="Times New Roman" pitchFamily="18" charset="0"/>
                  <a:ea typeface="微软雅黑" panose="020B0503020204020204" pitchFamily="34" charset="-122"/>
                </a:rPr>
                <a:t>10|01</a:t>
              </a:r>
            </a:p>
          </p:txBody>
        </p:sp>
        <p:sp>
          <p:nvSpPr>
            <p:cNvPr id="47117" name="Rectangle 8"/>
            <p:cNvSpPr>
              <a:spLocks noChangeArrowheads="1"/>
            </p:cNvSpPr>
            <p:nvPr/>
          </p:nvSpPr>
          <p:spPr bwMode="auto">
            <a:xfrm>
              <a:off x="4109" y="2045"/>
              <a:ext cx="787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 eaLnBrk="0" hangingPunct="0"/>
              <a:r>
                <a:rPr lang="en-US" altLang="zh-CN" b="1" dirty="0">
                  <a:solidFill>
                    <a:srgbClr val="0000CC"/>
                  </a:solidFill>
                  <a:latin typeface="Times New Roman" pitchFamily="18" charset="0"/>
                  <a:ea typeface="微软雅黑" panose="020B0503020204020204" pitchFamily="34" charset="-122"/>
                </a:rPr>
                <a:t>01|10</a:t>
              </a:r>
            </a:p>
          </p:txBody>
        </p:sp>
        <p:sp>
          <p:nvSpPr>
            <p:cNvPr id="47118" name="Line 9"/>
            <p:cNvSpPr>
              <a:spLocks noChangeShapeType="1"/>
            </p:cNvSpPr>
            <p:nvPr/>
          </p:nvSpPr>
          <p:spPr bwMode="auto">
            <a:xfrm>
              <a:off x="1756" y="1789"/>
              <a:ext cx="74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28800" bIns="4680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7119" name="Rectangle 10"/>
            <p:cNvSpPr>
              <a:spLocks noChangeArrowheads="1"/>
            </p:cNvSpPr>
            <p:nvPr/>
          </p:nvSpPr>
          <p:spPr bwMode="auto">
            <a:xfrm>
              <a:off x="1870" y="1479"/>
              <a:ext cx="56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 eaLnBrk="0" hangingPunct="0"/>
              <a:r>
                <a:rPr lang="en-US" altLang="zh-CN" i="1" dirty="0">
                  <a:latin typeface="Times New Roman" pitchFamily="18" charset="0"/>
                  <a:ea typeface="微软雅黑" panose="020B0503020204020204" pitchFamily="34" charset="-122"/>
                </a:rPr>
                <a:t>start</a:t>
              </a:r>
            </a:p>
          </p:txBody>
        </p:sp>
        <p:cxnSp>
          <p:nvCxnSpPr>
            <p:cNvPr id="47120" name="AutoShape 12"/>
            <p:cNvCxnSpPr>
              <a:cxnSpLocks noChangeShapeType="1"/>
              <a:stCxn id="47111" idx="2"/>
              <a:endCxn id="47111" idx="0"/>
            </p:cNvCxnSpPr>
            <p:nvPr/>
          </p:nvCxnSpPr>
          <p:spPr bwMode="auto">
            <a:xfrm flipH="1" flipV="1">
              <a:off x="2778" y="1557"/>
              <a:ext cx="254" cy="239"/>
            </a:xfrm>
            <a:prstGeom prst="curvedConnector4">
              <a:avLst>
                <a:gd name="adj1" fmla="val -35435"/>
                <a:gd name="adj2" fmla="val 157319"/>
              </a:avLst>
            </a:prstGeom>
            <a:noFill/>
            <a:ln w="25400">
              <a:solidFill>
                <a:srgbClr val="0000CC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21" name="AutoShape 13"/>
            <p:cNvCxnSpPr>
              <a:cxnSpLocks noChangeShapeType="1"/>
              <a:stCxn id="47112" idx="0"/>
            </p:cNvCxnSpPr>
            <p:nvPr/>
          </p:nvCxnSpPr>
          <p:spPr bwMode="auto">
            <a:xfrm rot="5400000" flipH="1">
              <a:off x="3111" y="1779"/>
              <a:ext cx="1428" cy="1479"/>
            </a:xfrm>
            <a:prstGeom prst="curvedConnector2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22" name="AutoShape 14"/>
            <p:cNvCxnSpPr>
              <a:cxnSpLocks noChangeShapeType="1"/>
              <a:stCxn id="47112" idx="4"/>
              <a:endCxn id="47112" idx="2"/>
            </p:cNvCxnSpPr>
            <p:nvPr/>
          </p:nvCxnSpPr>
          <p:spPr bwMode="auto">
            <a:xfrm rot="5400000" flipH="1" flipV="1">
              <a:off x="4570" y="3457"/>
              <a:ext cx="231" cy="244"/>
            </a:xfrm>
            <a:prstGeom prst="curvedConnector4">
              <a:avLst>
                <a:gd name="adj1" fmla="val -59306"/>
                <a:gd name="adj2" fmla="val 155736"/>
              </a:avLst>
            </a:prstGeom>
            <a:noFill/>
            <a:ln w="25400">
              <a:solidFill>
                <a:srgbClr val="0000CC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123" name="Rectangle 15"/>
            <p:cNvSpPr>
              <a:spLocks noChangeArrowheads="1"/>
            </p:cNvSpPr>
            <p:nvPr/>
          </p:nvSpPr>
          <p:spPr bwMode="auto">
            <a:xfrm>
              <a:off x="4859" y="3680"/>
              <a:ext cx="709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 eaLnBrk="0" hangingPunct="0"/>
              <a:r>
                <a:rPr lang="en-US" altLang="zh-CN" b="1" dirty="0">
                  <a:solidFill>
                    <a:srgbClr val="0000CC"/>
                  </a:solidFill>
                  <a:latin typeface="Times New Roman" pitchFamily="18" charset="0"/>
                  <a:ea typeface="微软雅黑" panose="020B0503020204020204" pitchFamily="34" charset="-122"/>
                </a:rPr>
                <a:t>00|11</a:t>
              </a:r>
            </a:p>
          </p:txBody>
        </p:sp>
      </p:grpSp>
      <p:graphicFrame>
        <p:nvGraphicFramePr>
          <p:cNvPr id="47110" name="Object 16"/>
          <p:cNvGraphicFramePr>
            <a:graphicFrameLocks noChangeAspect="1"/>
          </p:cNvGraphicFramePr>
          <p:nvPr/>
        </p:nvGraphicFramePr>
        <p:xfrm>
          <a:off x="61913" y="61913"/>
          <a:ext cx="2757487" cy="214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4" name="位图图像" r:id="rId3" imgW="5504762" imgH="4285714" progId="Paint.Picture">
                  <p:embed/>
                </p:oleObj>
              </mc:Choice>
              <mc:Fallback>
                <p:oleObj name="位图图像" r:id="rId3" imgW="5504762" imgH="4285714" progId="Paint.Picture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3" y="61913"/>
                        <a:ext cx="2757487" cy="214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ea typeface="微软雅黑" panose="020B0503020204020204" pitchFamily="34" charset="-122"/>
                <a:sym typeface="Symbol" pitchFamily="18" charset="2"/>
              </a:rPr>
              <a:t>消除</a:t>
            </a:r>
            <a:r>
              <a:rPr lang="zh-CN" altLang="en-US" sz="2400" dirty="0">
                <a:solidFill>
                  <a:srgbClr val="FF3300"/>
                </a:solidFill>
                <a:ea typeface="微软雅黑" panose="020B0503020204020204" pitchFamily="34" charset="-122"/>
                <a:sym typeface="Symbol" pitchFamily="18" charset="2"/>
              </a:rPr>
              <a:t>状态</a:t>
            </a:r>
            <a:r>
              <a:rPr lang="en-US" altLang="zh-CN" sz="2400" dirty="0">
                <a:solidFill>
                  <a:srgbClr val="FF3300"/>
                </a:solidFill>
                <a:ea typeface="微软雅黑" panose="020B0503020204020204" pitchFamily="34" charset="-122"/>
                <a:sym typeface="Symbol" pitchFamily="18" charset="2"/>
              </a:rPr>
              <a:t>3</a:t>
            </a:r>
            <a:r>
              <a:rPr lang="zh-CN" altLang="en-US" sz="2400" dirty="0">
                <a:ea typeface="微软雅黑" panose="020B0503020204020204" pitchFamily="34" charset="-122"/>
                <a:sym typeface="Symbol" pitchFamily="18" charset="2"/>
              </a:rPr>
              <a:t>：</a:t>
            </a:r>
          </a:p>
        </p:txBody>
      </p:sp>
      <p:sp>
        <p:nvSpPr>
          <p:cNvPr id="48131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2BE26D8-978F-43A2-B470-666307F2A59B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16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8130" name="日期占位符 3"/>
          <p:cNvSpPr>
            <a:spLocks noGrp="1"/>
          </p:cNvSpPr>
          <p:nvPr>
            <p:ph type="dt" sz="half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E5F73594-5126-4705-9E2B-A266D8FA5E0B}" type="datetime1">
              <a:rPr lang="zh-CN" altLang="en-US" sz="1400">
                <a:ea typeface="微软雅黑" panose="020B0503020204020204" pitchFamily="34" charset="-122"/>
              </a:rPr>
              <a:pPr algn="r" eaLnBrk="1" hangingPunct="1"/>
              <a:t>2018/9/17</a:t>
            </a:fld>
            <a:endParaRPr lang="en-US" altLang="zh-CN" sz="1400" dirty="0">
              <a:ea typeface="微软雅黑" panose="020B0503020204020204" pitchFamily="34" charset="-122"/>
            </a:endParaRPr>
          </a:p>
        </p:txBody>
      </p:sp>
      <p:graphicFrame>
        <p:nvGraphicFramePr>
          <p:cNvPr id="48133" name="Object 27"/>
          <p:cNvGraphicFramePr>
            <a:graphicFrameLocks noChangeAspect="1"/>
          </p:cNvGraphicFramePr>
          <p:nvPr/>
        </p:nvGraphicFramePr>
        <p:xfrm>
          <a:off x="152400" y="228600"/>
          <a:ext cx="2922588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3" name="位图图像" r:id="rId3" imgW="5838095" imgH="4401164" progId="Paint.Picture">
                  <p:embed/>
                </p:oleObj>
              </mc:Choice>
              <mc:Fallback>
                <p:oleObj name="位图图像" r:id="rId3" imgW="5838095" imgH="4401164" progId="Paint.Picture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2922588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34" name="Group 46"/>
          <p:cNvGrpSpPr>
            <a:grpSpLocks/>
          </p:cNvGrpSpPr>
          <p:nvPr/>
        </p:nvGrpSpPr>
        <p:grpSpPr bwMode="auto">
          <a:xfrm>
            <a:off x="2562225" y="1828800"/>
            <a:ext cx="5514975" cy="2387600"/>
            <a:chOff x="1518" y="1296"/>
            <a:chExt cx="3474" cy="1504"/>
          </a:xfrm>
        </p:grpSpPr>
        <p:sp>
          <p:nvSpPr>
            <p:cNvPr id="48145" name="Oval 3"/>
            <p:cNvSpPr>
              <a:spLocks noChangeArrowheads="1"/>
            </p:cNvSpPr>
            <p:nvPr/>
          </p:nvSpPr>
          <p:spPr bwMode="auto">
            <a:xfrm flipH="1">
              <a:off x="2304" y="1824"/>
              <a:ext cx="472" cy="444"/>
            </a:xfrm>
            <a:prstGeom prst="ellipse">
              <a:avLst/>
            </a:prstGeom>
            <a:noFill/>
            <a:ln w="762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 bIns="46800"/>
            <a:lstStyle/>
            <a:p>
              <a:pPr algn="just" eaLnBrk="0" hangingPunct="0"/>
              <a:endParaRPr lang="zh-CN" altLang="zh-CN" sz="1000" dirty="0">
                <a:latin typeface="Times New Roman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8146" name="Oval 6"/>
            <p:cNvSpPr>
              <a:spLocks noChangeAspect="1" noChangeArrowheads="1"/>
            </p:cNvSpPr>
            <p:nvPr/>
          </p:nvSpPr>
          <p:spPr bwMode="auto">
            <a:xfrm>
              <a:off x="2384" y="1888"/>
              <a:ext cx="352" cy="334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54000" tIns="0" rIns="36000" bIns="0"/>
            <a:lstStyle/>
            <a:p>
              <a:pPr algn="just" eaLnBrk="0" hangingPunct="0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48147" name="Rectangle 8"/>
            <p:cNvSpPr>
              <a:spLocks noChangeArrowheads="1"/>
            </p:cNvSpPr>
            <p:nvPr/>
          </p:nvSpPr>
          <p:spPr bwMode="auto">
            <a:xfrm>
              <a:off x="2352" y="1296"/>
              <a:ext cx="1187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 eaLnBrk="0" hangingPunct="0"/>
              <a:r>
                <a:rPr lang="en-US" altLang="zh-CN" b="1" dirty="0">
                  <a:solidFill>
                    <a:srgbClr val="0000CC"/>
                  </a:solidFill>
                  <a:latin typeface="Times New Roman" pitchFamily="18" charset="0"/>
                  <a:ea typeface="微软雅黑" panose="020B0503020204020204" pitchFamily="34" charset="-122"/>
                </a:rPr>
                <a:t>11|00</a:t>
              </a:r>
            </a:p>
          </p:txBody>
        </p:sp>
        <p:sp>
          <p:nvSpPr>
            <p:cNvPr id="48148" name="Rectangle 9"/>
            <p:cNvSpPr>
              <a:spLocks noChangeArrowheads="1"/>
            </p:cNvSpPr>
            <p:nvPr/>
          </p:nvSpPr>
          <p:spPr bwMode="auto">
            <a:xfrm>
              <a:off x="2592" y="2496"/>
              <a:ext cx="2400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 eaLnBrk="0" hangingPunct="0"/>
              <a:r>
                <a:rPr lang="en-US" altLang="zh-CN" b="1" dirty="0">
                  <a:solidFill>
                    <a:srgbClr val="0000CC"/>
                  </a:solidFill>
                  <a:latin typeface="Times New Roman" pitchFamily="18" charset="0"/>
                  <a:ea typeface="微软雅黑" panose="020B0503020204020204" pitchFamily="34" charset="-122"/>
                </a:rPr>
                <a:t>(10|01)(00|11)*(01|10)</a:t>
              </a:r>
            </a:p>
            <a:p>
              <a:pPr algn="just" eaLnBrk="0" hangingPunct="0"/>
              <a:endParaRPr lang="en-US" altLang="zh-CN" b="1" dirty="0">
                <a:solidFill>
                  <a:srgbClr val="0000CC"/>
                </a:solidFill>
                <a:latin typeface="Times New Roman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8149" name="Line 17"/>
            <p:cNvSpPr>
              <a:spLocks noChangeShapeType="1"/>
            </p:cNvSpPr>
            <p:nvPr/>
          </p:nvSpPr>
          <p:spPr bwMode="auto">
            <a:xfrm>
              <a:off x="1518" y="2038"/>
              <a:ext cx="74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28800" bIns="4680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8150" name="Rectangle 18"/>
            <p:cNvSpPr>
              <a:spLocks noChangeArrowheads="1"/>
            </p:cNvSpPr>
            <p:nvPr/>
          </p:nvSpPr>
          <p:spPr bwMode="auto">
            <a:xfrm>
              <a:off x="1632" y="1728"/>
              <a:ext cx="56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 eaLnBrk="0" hangingPunct="0"/>
              <a:r>
                <a:rPr lang="en-US" altLang="zh-CN" i="1" dirty="0">
                  <a:latin typeface="Times New Roman" pitchFamily="18" charset="0"/>
                  <a:ea typeface="微软雅黑" panose="020B0503020204020204" pitchFamily="34" charset="-122"/>
                </a:rPr>
                <a:t>start</a:t>
              </a:r>
            </a:p>
          </p:txBody>
        </p:sp>
        <p:cxnSp>
          <p:nvCxnSpPr>
            <p:cNvPr id="48151" name="AutoShape 20"/>
            <p:cNvCxnSpPr>
              <a:cxnSpLocks noChangeShapeType="1"/>
              <a:stCxn id="48145" idx="2"/>
              <a:endCxn id="48145" idx="0"/>
            </p:cNvCxnSpPr>
            <p:nvPr/>
          </p:nvCxnSpPr>
          <p:spPr bwMode="auto">
            <a:xfrm flipH="1" flipV="1">
              <a:off x="2540" y="1806"/>
              <a:ext cx="254" cy="239"/>
            </a:xfrm>
            <a:prstGeom prst="curvedConnector4">
              <a:avLst>
                <a:gd name="adj1" fmla="val -35435"/>
                <a:gd name="adj2" fmla="val 157319"/>
              </a:avLst>
            </a:prstGeom>
            <a:noFill/>
            <a:ln w="25400">
              <a:solidFill>
                <a:srgbClr val="0000CC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52" name="AutoShape 28"/>
            <p:cNvCxnSpPr>
              <a:cxnSpLocks noChangeShapeType="1"/>
              <a:stCxn id="48145" idx="5"/>
              <a:endCxn id="48145" idx="3"/>
            </p:cNvCxnSpPr>
            <p:nvPr/>
          </p:nvCxnSpPr>
          <p:spPr bwMode="auto">
            <a:xfrm rot="16200000" flipH="1">
              <a:off x="2539" y="2054"/>
              <a:ext cx="1" cy="333"/>
            </a:xfrm>
            <a:prstGeom prst="curvedConnector3">
              <a:avLst>
                <a:gd name="adj1" fmla="val 40799995"/>
              </a:avLst>
            </a:prstGeom>
            <a:noFill/>
            <a:ln w="25400">
              <a:solidFill>
                <a:srgbClr val="FF33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8135" name="Group 49"/>
          <p:cNvGrpSpPr>
            <a:grpSpLocks/>
          </p:cNvGrpSpPr>
          <p:nvPr/>
        </p:nvGrpSpPr>
        <p:grpSpPr bwMode="auto">
          <a:xfrm>
            <a:off x="762000" y="4114800"/>
            <a:ext cx="7239000" cy="1628775"/>
            <a:chOff x="480" y="2592"/>
            <a:chExt cx="4560" cy="1026"/>
          </a:xfrm>
        </p:grpSpPr>
        <p:sp>
          <p:nvSpPr>
            <p:cNvPr id="48136" name="Oval 38"/>
            <p:cNvSpPr>
              <a:spLocks noChangeArrowheads="1"/>
            </p:cNvSpPr>
            <p:nvPr/>
          </p:nvSpPr>
          <p:spPr bwMode="auto">
            <a:xfrm>
              <a:off x="966" y="3200"/>
              <a:ext cx="508" cy="3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r>
                <a:rPr kumimoji="1" lang="en-US" altLang="zh-CN" i="1" dirty="0">
                  <a:solidFill>
                    <a:srgbClr val="3333FF"/>
                  </a:solidFill>
                  <a:latin typeface="Times New Roman" pitchFamily="18" charset="0"/>
                  <a:ea typeface="微软雅黑" panose="020B0503020204020204" pitchFamily="34" charset="-122"/>
                </a:rPr>
                <a:t>q</a:t>
              </a:r>
              <a:endParaRPr kumimoji="1" lang="en-US" altLang="zh-CN" i="1" baseline="-25000" dirty="0">
                <a:solidFill>
                  <a:srgbClr val="3333FF"/>
                </a:solidFill>
                <a:latin typeface="Times New Roman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8137" name="Oval 39"/>
            <p:cNvSpPr>
              <a:spLocks noChangeArrowheads="1"/>
            </p:cNvSpPr>
            <p:nvPr/>
          </p:nvSpPr>
          <p:spPr bwMode="auto">
            <a:xfrm>
              <a:off x="977" y="3165"/>
              <a:ext cx="453" cy="453"/>
            </a:xfrm>
            <a:prstGeom prst="ellips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zh-CN" altLang="zh-CN" dirty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8138" name="Line 40"/>
            <p:cNvSpPr>
              <a:spLocks noChangeShapeType="1"/>
            </p:cNvSpPr>
            <p:nvPr/>
          </p:nvSpPr>
          <p:spPr bwMode="auto">
            <a:xfrm>
              <a:off x="567" y="3386"/>
              <a:ext cx="363" cy="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8139" name="Oval 41"/>
            <p:cNvSpPr>
              <a:spLocks noChangeArrowheads="1"/>
            </p:cNvSpPr>
            <p:nvPr/>
          </p:nvSpPr>
          <p:spPr bwMode="auto">
            <a:xfrm>
              <a:off x="4532" y="3200"/>
              <a:ext cx="508" cy="3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333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r>
                <a:rPr kumimoji="1" lang="en-US" altLang="zh-CN" i="1" dirty="0">
                  <a:solidFill>
                    <a:srgbClr val="3333FF"/>
                  </a:solidFill>
                  <a:latin typeface="Times New Roman" pitchFamily="18" charset="0"/>
                  <a:ea typeface="微软雅黑" panose="020B0503020204020204" pitchFamily="34" charset="-122"/>
                </a:rPr>
                <a:t>f</a:t>
              </a:r>
              <a:endParaRPr kumimoji="1" lang="en-US" altLang="zh-CN" i="1" baseline="-25000" dirty="0">
                <a:solidFill>
                  <a:srgbClr val="3333FF"/>
                </a:solidFill>
                <a:latin typeface="Times New Roman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8140" name="Oval 42"/>
            <p:cNvSpPr>
              <a:spLocks noChangeArrowheads="1"/>
            </p:cNvSpPr>
            <p:nvPr/>
          </p:nvSpPr>
          <p:spPr bwMode="auto">
            <a:xfrm>
              <a:off x="4543" y="3165"/>
              <a:ext cx="453" cy="453"/>
            </a:xfrm>
            <a:prstGeom prst="ellipse">
              <a:avLst/>
            </a:prstGeom>
            <a:noFill/>
            <a:ln w="76200" cmpd="dbl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zh-CN" altLang="zh-CN" dirty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48141" name="AutoShape 43"/>
            <p:cNvCxnSpPr>
              <a:cxnSpLocks noChangeShapeType="1"/>
              <a:stCxn id="48137" idx="6"/>
              <a:endCxn id="48140" idx="2"/>
            </p:cNvCxnSpPr>
            <p:nvPr/>
          </p:nvCxnSpPr>
          <p:spPr bwMode="auto">
            <a:xfrm>
              <a:off x="1438" y="3392"/>
              <a:ext cx="3081" cy="0"/>
            </a:xfrm>
            <a:prstGeom prst="straightConnector1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142" name="Text Box 44"/>
            <p:cNvSpPr txBox="1">
              <a:spLocks noChangeArrowheads="1"/>
            </p:cNvSpPr>
            <p:nvPr/>
          </p:nvSpPr>
          <p:spPr bwMode="auto">
            <a:xfrm>
              <a:off x="1440" y="3024"/>
              <a:ext cx="333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33FF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FF3300"/>
                  </a:solidFill>
                  <a:latin typeface="Times New Roman" pitchFamily="18" charset="0"/>
                  <a:ea typeface="微软雅黑" panose="020B0503020204020204" pitchFamily="34" charset="-122"/>
                  <a:sym typeface="Symbol" pitchFamily="18" charset="2"/>
                </a:rPr>
                <a:t>((00|11)|(</a:t>
              </a:r>
              <a:r>
                <a:rPr lang="en-US" altLang="zh-CN" b="1" dirty="0">
                  <a:solidFill>
                    <a:srgbClr val="FF3300"/>
                  </a:solidFill>
                  <a:latin typeface="Times New Roman" pitchFamily="18" charset="0"/>
                  <a:ea typeface="微软雅黑" panose="020B0503020204020204" pitchFamily="34" charset="-122"/>
                </a:rPr>
                <a:t>(10|01)(00|11)*(01|10))*</a:t>
              </a:r>
            </a:p>
          </p:txBody>
        </p:sp>
        <p:sp>
          <p:nvSpPr>
            <p:cNvPr id="48143" name="Rectangle 45"/>
            <p:cNvSpPr>
              <a:spLocks noChangeArrowheads="1"/>
            </p:cNvSpPr>
            <p:nvPr/>
          </p:nvSpPr>
          <p:spPr bwMode="auto">
            <a:xfrm>
              <a:off x="528" y="2592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33FF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zh-CN" altLang="en-US" sz="3200" dirty="0">
                  <a:solidFill>
                    <a:srgbClr val="000000"/>
                  </a:solidFill>
                  <a:ea typeface="微软雅黑" panose="020B0503020204020204" pitchFamily="34" charset="-122"/>
                </a:rPr>
                <a:t>即：</a:t>
              </a:r>
            </a:p>
          </p:txBody>
        </p:sp>
        <p:sp>
          <p:nvSpPr>
            <p:cNvPr id="48144" name="Rectangle 47"/>
            <p:cNvSpPr>
              <a:spLocks noChangeArrowheads="1"/>
            </p:cNvSpPr>
            <p:nvPr/>
          </p:nvSpPr>
          <p:spPr bwMode="auto">
            <a:xfrm>
              <a:off x="480" y="3024"/>
              <a:ext cx="41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i="1" dirty="0">
                  <a:latin typeface="Times New Roman" pitchFamily="18" charset="0"/>
                  <a:ea typeface="微软雅黑" panose="020B0503020204020204" pitchFamily="34" charset="-122"/>
                </a:rPr>
                <a:t>start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/>
          </p:nvPr>
        </p:nvGraphicFramePr>
        <p:xfrm>
          <a:off x="228600" y="3221406"/>
          <a:ext cx="4191000" cy="7416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{q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{q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</a:rPr>
                        <a:t> 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{q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1000"/>
            <a:ext cx="4783826" cy="2362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22939"/>
          <a:stretch/>
        </p:blipFill>
        <p:spPr>
          <a:xfrm>
            <a:off x="4594485" y="2849562"/>
            <a:ext cx="4339895" cy="3461522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228600" y="3970706"/>
          <a:ext cx="4191000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{q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</a:rPr>
                        <a:t> 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{q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{q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{q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{q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{q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{q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{q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{q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{q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{q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{q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{q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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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13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sng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2</a:t>
            </a:r>
            <a:r>
              <a:rPr lang="zh-CN" altLang="en-US" u="sng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、</a:t>
            </a:r>
            <a:r>
              <a:rPr lang="zh-CN" altLang="en-US" b="0" u="sng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叙述正规式描述的语言</a:t>
            </a:r>
            <a:endParaRPr lang="zh-CN" altLang="en-US" b="0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"/>
              </a:spcBef>
              <a:defRPr/>
            </a:pPr>
            <a:endParaRPr lang="zh-CN" altLang="en-US" sz="2400" dirty="0">
              <a:ea typeface="微软雅黑" panose="020B0503020204020204" pitchFamily="34" charset="-122"/>
            </a:endParaRPr>
          </a:p>
          <a:p>
            <a:pPr>
              <a:spcBef>
                <a:spcPct val="10000"/>
              </a:spcBef>
              <a:defRPr/>
            </a:pP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  <a:p>
            <a:pPr>
              <a:spcBef>
                <a:spcPct val="10000"/>
              </a:spcBef>
              <a:defRPr/>
            </a:pP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  <a:p>
            <a:pPr>
              <a:spcBef>
                <a:spcPct val="1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答案： 所有由偶数个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和偶数个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构成的串。</a:t>
            </a:r>
          </a:p>
          <a:p>
            <a:pPr>
              <a:spcBef>
                <a:spcPct val="10000"/>
              </a:spcBef>
              <a:defRPr/>
            </a:pPr>
            <a:endParaRPr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分析：该正规式的一个重要特点是，它是两个字符一组来考虑的。正规式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(00 | 11)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sym typeface="Symbol" pitchFamily="18" charset="2"/>
              </a:rPr>
              <a:t>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表示的串的长度是偶数，每两个字符一组的话，不是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00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就是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11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。再看正规式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(01 | 10) (00 | 11) 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sym typeface="Symbol" pitchFamily="18" charset="2"/>
              </a:rPr>
              <a:t>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(01 | 10)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，它表示的串由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01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或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10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开始，中间有若干组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00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或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11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，最后出现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01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或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10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。这样的串仍然由偶数个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和偶数个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构成，只不过第一组是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01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或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10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的话，那么一定还要有一组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01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或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10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才能保证它们的偶数性。显然，正规式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(01 | 10) (00 | 11) 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sym typeface="Symbol" pitchFamily="18" charset="2"/>
              </a:rPr>
              <a:t>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(01 | 10) (00 | 11) 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sym typeface="Symbol" pitchFamily="18" charset="2"/>
              </a:rPr>
              <a:t>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表示的串也仍然是由偶数个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和偶数个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构成。这样，可以判断题目所给的正规式表示的语言的每个句子都是由偶数个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和偶数个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构成。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4915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F0F4D96-0D94-45BF-A75C-1285CCCD7033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18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755650" y="5798592"/>
            <a:ext cx="7848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solidFill>
                  <a:srgbClr val="F91A15"/>
                </a:solidFill>
                <a:latin typeface="Tahoma" pitchFamily="34" charset="0"/>
                <a:ea typeface="微软雅黑" panose="020B0503020204020204" pitchFamily="34" charset="-122"/>
              </a:rPr>
              <a:t>11000011</a:t>
            </a:r>
            <a:r>
              <a:rPr lang="en-US" altLang="zh-CN" sz="1800" dirty="0">
                <a:solidFill>
                  <a:schemeClr val="hlink"/>
                </a:solidFill>
                <a:latin typeface="Tahoma" pitchFamily="34" charset="0"/>
                <a:ea typeface="微软雅黑" panose="020B0503020204020204" pitchFamily="34" charset="-122"/>
              </a:rPr>
              <a:t>01</a:t>
            </a:r>
            <a:r>
              <a:rPr lang="en-US" altLang="zh-CN" sz="1800" dirty="0">
                <a:solidFill>
                  <a:srgbClr val="F91A15"/>
                </a:solidFill>
                <a:latin typeface="Tahoma" pitchFamily="34" charset="0"/>
                <a:ea typeface="微软雅黑" panose="020B0503020204020204" pitchFamily="34" charset="-122"/>
              </a:rPr>
              <a:t>0011000011</a:t>
            </a:r>
            <a:r>
              <a:rPr lang="en-US" altLang="zh-CN" sz="1800" dirty="0">
                <a:solidFill>
                  <a:schemeClr val="hlink"/>
                </a:solidFill>
                <a:latin typeface="Tahoma" pitchFamily="34" charset="0"/>
                <a:ea typeface="微软雅黑" panose="020B0503020204020204" pitchFamily="34" charset="-122"/>
              </a:rPr>
              <a:t>100110</a:t>
            </a:r>
          </a:p>
        </p:txBody>
      </p:sp>
      <p:sp>
        <p:nvSpPr>
          <p:cNvPr id="3" name="矩形 2"/>
          <p:cNvSpPr/>
          <p:nvPr/>
        </p:nvSpPr>
        <p:spPr>
          <a:xfrm>
            <a:off x="755378" y="997323"/>
            <a:ext cx="7848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ct val="10000"/>
              </a:spcBef>
              <a:buNone/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(00|11)</a:t>
            </a:r>
            <a:r>
              <a:rPr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sym typeface="Symbol" pitchFamily="18" charset="2"/>
              </a:rPr>
              <a:t>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((01|10)(00|11)</a:t>
            </a:r>
            <a:r>
              <a:rPr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sym typeface="Symbol" pitchFamily="18" charset="2"/>
              </a:rPr>
              <a:t>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(01|10)(00|11)</a:t>
            </a:r>
            <a:r>
              <a:rPr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sym typeface="Symbol" pitchFamily="18" charset="2"/>
              </a:rPr>
              <a:t>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)</a:t>
            </a:r>
            <a:r>
              <a:rPr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sym typeface="Symbol" pitchFamily="18" charset="2"/>
              </a:rPr>
              <a:t>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6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9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9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98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反过来还需要考虑，任何由偶数个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和偶数个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构成的串是否都在这个语言中。这实际上是问，每个这样的串，其结构是否都符合正规式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(00 | 11)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sym typeface="Symbol" pitchFamily="18" charset="2"/>
              </a:rPr>
              <a:t>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( (01 | 10) (00 | 11) 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sym typeface="Symbol" pitchFamily="18" charset="2"/>
              </a:rPr>
              <a:t>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(01 | 10) (00 | 11) 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sym typeface="Symbol" pitchFamily="18" charset="2"/>
              </a:rPr>
              <a:t>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) 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sym typeface="Symbol" pitchFamily="18" charset="2"/>
              </a:rPr>
              <a:t>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所做的刻划。可以这样叙述由偶数个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和偶数个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构成的串，从左向右，每两个字符一组地考察它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1.  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由若干个（强调一下，可以是零个）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00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或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11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开始（这由正规式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(00 | 11)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sym typeface="Symbol" pitchFamily="18" charset="2"/>
              </a:rPr>
              <a:t>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描述）；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．一旦出现一个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01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或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10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，那么经过若干个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00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或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11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后，一定会出现一个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01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或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10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。这第二个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01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或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10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的后面可能还有若干个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00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或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11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，一直到串的结束，或者到再次出现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01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或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10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为止。如果串没有结束的话，就是重复出现这里所描述的结构（所以这由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( (01 | 10) (00 | 11)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sym typeface="Symbol" pitchFamily="18" charset="2"/>
              </a:rPr>
              <a:t>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(01 | 10) (00 | 11) 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sym typeface="Symbol" pitchFamily="18" charset="2"/>
              </a:rPr>
              <a:t>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) 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sym typeface="Symbol" pitchFamily="18" charset="2"/>
              </a:rPr>
              <a:t>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描述）。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因此正规式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(00 | 11)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sym typeface="Symbol" pitchFamily="18" charset="2"/>
              </a:rPr>
              <a:t>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( (01 | 10) (00 | 11) 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sym typeface="Symbol" pitchFamily="18" charset="2"/>
              </a:rPr>
              <a:t>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(01 | 10) (00 | 11) 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sym typeface="Symbol" pitchFamily="18" charset="2"/>
              </a:rPr>
              <a:t>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) 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sym typeface="Symbol" pitchFamily="18" charset="2"/>
              </a:rPr>
              <a:t>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描述的是偶数个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和偶数个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构成的串。</a:t>
            </a:r>
          </a:p>
          <a:p>
            <a:pPr>
              <a:lnSpc>
                <a:spcPct val="80000"/>
              </a:lnSpc>
              <a:defRPr/>
            </a:pPr>
            <a:endParaRPr lang="zh-CN" altLang="en-US" sz="2000" dirty="0">
              <a:solidFill>
                <a:schemeClr val="hlink"/>
              </a:solidFill>
              <a:ea typeface="微软雅黑" panose="020B0503020204020204" pitchFamily="34" charset="-122"/>
            </a:endParaRPr>
          </a:p>
        </p:txBody>
      </p:sp>
      <p:sp>
        <p:nvSpPr>
          <p:cNvPr id="5017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61811D2-5169-4828-9693-B56A10633182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19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755650" y="5516563"/>
            <a:ext cx="7848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solidFill>
                  <a:srgbClr val="F91A15"/>
                </a:solidFill>
                <a:latin typeface="Tahoma" pitchFamily="34" charset="0"/>
                <a:ea typeface="微软雅黑" panose="020B0503020204020204" pitchFamily="34" charset="-122"/>
              </a:rPr>
              <a:t>11000011</a:t>
            </a:r>
            <a:r>
              <a:rPr lang="en-US" altLang="zh-CN" sz="1800" dirty="0">
                <a:solidFill>
                  <a:schemeClr val="hlink"/>
                </a:solidFill>
                <a:latin typeface="Tahoma" pitchFamily="34" charset="0"/>
                <a:ea typeface="微软雅黑" panose="020B0503020204020204" pitchFamily="34" charset="-122"/>
              </a:rPr>
              <a:t>01</a:t>
            </a:r>
            <a:r>
              <a:rPr lang="en-US" altLang="zh-CN" sz="1800" dirty="0">
                <a:solidFill>
                  <a:srgbClr val="F91A15"/>
                </a:solidFill>
                <a:latin typeface="Tahoma" pitchFamily="34" charset="0"/>
                <a:ea typeface="微软雅黑" panose="020B0503020204020204" pitchFamily="34" charset="-122"/>
              </a:rPr>
              <a:t>0011000011</a:t>
            </a:r>
            <a:r>
              <a:rPr lang="en-US" altLang="zh-CN" sz="1800" dirty="0">
                <a:solidFill>
                  <a:schemeClr val="hlink"/>
                </a:solidFill>
                <a:latin typeface="Tahoma" pitchFamily="34" charset="0"/>
                <a:ea typeface="微软雅黑" panose="020B0503020204020204" pitchFamily="34" charset="-122"/>
              </a:rPr>
              <a:t>100110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98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</a:t>
            </a:r>
            <a:r>
              <a:rPr lang="zh-CN" altLang="zh-CN" dirty="0"/>
              <a:t>法的日期表示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合</a:t>
            </a:r>
            <a:r>
              <a:rPr lang="zh-CN" altLang="zh-CN" sz="2800" dirty="0"/>
              <a:t>法的日期表示有如下三种形式，请给出描述日期的正规式。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zh-CN" sz="2800" dirty="0"/>
              <a:t>年</a:t>
            </a:r>
            <a:r>
              <a:rPr lang="en-US" altLang="zh-CN" sz="2800" dirty="0"/>
              <a:t>.</a:t>
            </a:r>
            <a:r>
              <a:rPr lang="zh-CN" altLang="zh-CN" sz="2800" dirty="0"/>
              <a:t>月</a:t>
            </a:r>
            <a:r>
              <a:rPr lang="en-US" altLang="zh-CN" sz="2800" dirty="0"/>
              <a:t>.</a:t>
            </a:r>
            <a:r>
              <a:rPr lang="zh-CN" altLang="zh-CN" sz="2800" dirty="0"/>
              <a:t>日</a:t>
            </a:r>
            <a:r>
              <a:rPr lang="en-US" altLang="zh-CN" sz="2800" dirty="0"/>
              <a:t>    </a:t>
            </a:r>
            <a:r>
              <a:rPr lang="zh-CN" altLang="zh-CN" sz="2800" dirty="0"/>
              <a:t>如</a:t>
            </a:r>
            <a:r>
              <a:rPr lang="en-US" altLang="zh-CN" sz="2800" dirty="0"/>
              <a:t>2018.9.16</a:t>
            </a:r>
            <a:endParaRPr lang="zh-CN" altLang="zh-CN" sz="2800" dirty="0"/>
          </a:p>
          <a:p>
            <a:pPr marL="0" indent="0">
              <a:buNone/>
            </a:pPr>
            <a:r>
              <a:rPr lang="zh-CN" altLang="zh-CN" sz="2800" dirty="0"/>
              <a:t>日 月 年</a:t>
            </a:r>
            <a:r>
              <a:rPr lang="en-US" altLang="zh-CN" sz="2800" dirty="0"/>
              <a:t>    </a:t>
            </a:r>
            <a:r>
              <a:rPr lang="zh-CN" altLang="zh-CN" sz="2800" dirty="0"/>
              <a:t>如</a:t>
            </a:r>
            <a:r>
              <a:rPr lang="en-US" altLang="zh-CN" sz="2800" dirty="0"/>
              <a:t>16 9 2018</a:t>
            </a:r>
            <a:endParaRPr lang="zh-CN" altLang="zh-CN" sz="2800" dirty="0"/>
          </a:p>
          <a:p>
            <a:pPr marL="0" indent="0">
              <a:buNone/>
            </a:pPr>
            <a:r>
              <a:rPr lang="zh-CN" altLang="zh-CN" sz="2800" dirty="0"/>
              <a:t>月</a:t>
            </a:r>
            <a:r>
              <a:rPr lang="en-US" altLang="zh-CN" sz="2800" dirty="0"/>
              <a:t>/</a:t>
            </a:r>
            <a:r>
              <a:rPr lang="zh-CN" altLang="zh-CN" sz="2800" dirty="0"/>
              <a:t>日</a:t>
            </a:r>
            <a:r>
              <a:rPr lang="en-US" altLang="zh-CN" sz="2800" dirty="0"/>
              <a:t>/</a:t>
            </a:r>
            <a:r>
              <a:rPr lang="zh-CN" altLang="zh-CN" sz="2800" dirty="0"/>
              <a:t>年</a:t>
            </a:r>
            <a:r>
              <a:rPr lang="en-US" altLang="zh-CN" sz="2800" dirty="0"/>
              <a:t>    </a:t>
            </a:r>
            <a:r>
              <a:rPr lang="zh-CN" altLang="zh-CN" sz="2800" dirty="0"/>
              <a:t>如</a:t>
            </a:r>
            <a:r>
              <a:rPr lang="en-US" altLang="zh-CN" sz="2800" dirty="0"/>
              <a:t>09/16/2018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8D7313-DC6C-4D12-BF29-BC3AE92CC8AC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2627784" y="3501008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ea typeface="微软雅黑" panose="020B0503020204020204" pitchFamily="34" charset="-122"/>
              </a:rPr>
              <a:t>digit=[0-9]</a:t>
            </a:r>
            <a:endParaRPr lang="zh-CN" altLang="zh-CN" sz="2400" dirty="0">
              <a:ea typeface="微软雅黑" panose="020B0503020204020204" pitchFamily="34" charset="-122"/>
            </a:endParaRPr>
          </a:p>
          <a:p>
            <a:r>
              <a:rPr lang="en-US" altLang="zh-CN" sz="2400" dirty="0">
                <a:ea typeface="微软雅黑" panose="020B0503020204020204" pitchFamily="34" charset="-122"/>
              </a:rPr>
              <a:t>year=(digit)(digit)(digit)(digit)</a:t>
            </a:r>
            <a:endParaRPr lang="zh-CN" altLang="zh-CN" sz="2400" dirty="0">
              <a:ea typeface="微软雅黑" panose="020B0503020204020204" pitchFamily="34" charset="-122"/>
            </a:endParaRPr>
          </a:p>
          <a:p>
            <a:r>
              <a:rPr lang="en-US" altLang="zh-CN" sz="2400" dirty="0">
                <a:ea typeface="微软雅黑" panose="020B0503020204020204" pitchFamily="34" charset="-122"/>
              </a:rPr>
              <a:t>month=0[1-9]|1[0-2]</a:t>
            </a:r>
            <a:endParaRPr lang="zh-CN" altLang="zh-CN" sz="2400" dirty="0">
              <a:ea typeface="微软雅黑" panose="020B0503020204020204" pitchFamily="34" charset="-122"/>
            </a:endParaRPr>
          </a:p>
          <a:p>
            <a:r>
              <a:rPr lang="en-US" altLang="zh-CN" sz="2400" dirty="0">
                <a:ea typeface="微软雅黑" panose="020B0503020204020204" pitchFamily="34" charset="-122"/>
              </a:rPr>
              <a:t>day=0[1-9]|[1-2][0-9]|3[0-1]</a:t>
            </a:r>
            <a:endParaRPr lang="zh-CN" altLang="zh-CN" sz="2400" dirty="0">
              <a:ea typeface="微软雅黑" panose="020B0503020204020204" pitchFamily="34" charset="-122"/>
            </a:endParaRPr>
          </a:p>
          <a:p>
            <a:r>
              <a:rPr lang="en-US" altLang="zh-CN" sz="2400" dirty="0">
                <a:ea typeface="微软雅黑" panose="020B0503020204020204" pitchFamily="34" charset="-122"/>
              </a:rPr>
              <a:t>date1=</a:t>
            </a:r>
            <a:r>
              <a:rPr lang="en-US" altLang="zh-CN" sz="2400" dirty="0" err="1">
                <a:ea typeface="微软雅黑" panose="020B0503020204020204" pitchFamily="34" charset="-122"/>
              </a:rPr>
              <a:t>year.month.day</a:t>
            </a:r>
            <a:endParaRPr lang="zh-CN" altLang="zh-CN" sz="2400" dirty="0">
              <a:ea typeface="微软雅黑" panose="020B0503020204020204" pitchFamily="34" charset="-122"/>
            </a:endParaRPr>
          </a:p>
          <a:p>
            <a:r>
              <a:rPr lang="en-US" altLang="zh-CN" sz="2400" dirty="0">
                <a:ea typeface="微软雅黑" panose="020B0503020204020204" pitchFamily="34" charset="-122"/>
              </a:rPr>
              <a:t>date2=day month year</a:t>
            </a:r>
            <a:endParaRPr lang="zh-CN" altLang="zh-CN" sz="2400" dirty="0">
              <a:ea typeface="微软雅黑" panose="020B0503020204020204" pitchFamily="34" charset="-122"/>
            </a:endParaRPr>
          </a:p>
          <a:p>
            <a:r>
              <a:rPr lang="en-US" altLang="zh-CN" sz="2400" dirty="0">
                <a:ea typeface="微软雅黑" panose="020B0503020204020204" pitchFamily="34" charset="-122"/>
              </a:rPr>
              <a:t>date3=month/day/year</a:t>
            </a:r>
            <a:endParaRPr lang="zh-CN" altLang="zh-CN" sz="2400" dirty="0">
              <a:ea typeface="微软雅黑" panose="020B0503020204020204" pitchFamily="34" charset="-122"/>
            </a:endParaRPr>
          </a:p>
          <a:p>
            <a:r>
              <a:rPr lang="en-US" altLang="zh-CN" sz="2400" dirty="0">
                <a:ea typeface="微软雅黑" panose="020B0503020204020204" pitchFamily="34" charset="-122"/>
              </a:rPr>
              <a:t>dat3 =date1|date2|date3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0902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ea typeface="微软雅黑" panose="020B0503020204020204" pitchFamily="34" charset="-122"/>
              </a:rPr>
              <a:t>由偶数个</a:t>
            </a:r>
            <a:r>
              <a:rPr lang="en-US" altLang="zh-CN" sz="2400" dirty="0"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ea typeface="微软雅黑" panose="020B0503020204020204" pitchFamily="34" charset="-122"/>
              </a:rPr>
              <a:t>和奇数个</a:t>
            </a:r>
            <a:r>
              <a:rPr lang="en-US" altLang="zh-CN" sz="2400" dirty="0"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ea typeface="微软雅黑" panose="020B0503020204020204" pitchFamily="34" charset="-122"/>
              </a:rPr>
              <a:t>构成的所有</a:t>
            </a:r>
            <a:r>
              <a:rPr lang="en-US" altLang="zh-CN" sz="2400" dirty="0"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ea typeface="微软雅黑" panose="020B0503020204020204" pitchFamily="34" charset="-122"/>
              </a:rPr>
              <a:t>的串</a:t>
            </a:r>
            <a:r>
              <a:rPr lang="zh-CN" altLang="en-US" sz="2800" dirty="0"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>
                <a:ea typeface="微软雅黑" panose="020B0503020204020204" pitchFamily="34" charset="-122"/>
              </a:rPr>
              <a:t>在上一题的基础上给出：</a:t>
            </a:r>
          </a:p>
          <a:p>
            <a:r>
              <a:rPr lang="en-US" altLang="zh-CN" dirty="0">
                <a:ea typeface="微软雅黑" panose="020B0503020204020204" pitchFamily="34" charset="-122"/>
              </a:rPr>
              <a:t>even_0_even_1</a:t>
            </a:r>
            <a:r>
              <a:rPr lang="en-US" altLang="zh-CN" dirty="0">
                <a:ea typeface="微软雅黑" panose="020B0503020204020204" pitchFamily="34" charset="-122"/>
                <a:sym typeface="Symbol" pitchFamily="18" charset="2"/>
              </a:rPr>
              <a:t></a:t>
            </a:r>
            <a:r>
              <a:rPr lang="en-US" altLang="zh-CN" dirty="0">
                <a:ea typeface="微软雅黑" panose="020B0503020204020204" pitchFamily="34" charset="-122"/>
              </a:rPr>
              <a:t> </a:t>
            </a:r>
          </a:p>
          <a:p>
            <a:pPr>
              <a:buFontTx/>
              <a:buNone/>
            </a:pPr>
            <a:r>
              <a:rPr lang="en-US" altLang="zh-CN" dirty="0">
                <a:ea typeface="微软雅黑" panose="020B0503020204020204" pitchFamily="34" charset="-122"/>
              </a:rPr>
              <a:t>   (00|11|(01|10)(00|11)</a:t>
            </a:r>
            <a:r>
              <a:rPr lang="en-US" altLang="zh-CN" baseline="30000" dirty="0">
                <a:ea typeface="微软雅黑" panose="020B0503020204020204" pitchFamily="34" charset="-122"/>
              </a:rPr>
              <a:t>*</a:t>
            </a:r>
            <a:r>
              <a:rPr lang="en-US" altLang="zh-CN" dirty="0">
                <a:ea typeface="微软雅黑" panose="020B0503020204020204" pitchFamily="34" charset="-122"/>
              </a:rPr>
              <a:t>(01|10))</a:t>
            </a:r>
            <a:r>
              <a:rPr lang="en-US" altLang="zh-CN" baseline="30000" dirty="0"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5120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B99DEFE-A618-4886-9DDC-36E3390D2D3A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20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99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99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ea typeface="微软雅黑" panose="020B0503020204020204" pitchFamily="34" charset="-122"/>
              </a:rPr>
              <a:t>由偶数个</a:t>
            </a:r>
            <a:r>
              <a:rPr lang="en-US" altLang="zh-CN" sz="2400" dirty="0"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ea typeface="微软雅黑" panose="020B0503020204020204" pitchFamily="34" charset="-122"/>
              </a:rPr>
              <a:t>和奇数个</a:t>
            </a:r>
            <a:r>
              <a:rPr lang="en-US" altLang="zh-CN" sz="2400" dirty="0"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ea typeface="微软雅黑" panose="020B0503020204020204" pitchFamily="34" charset="-122"/>
              </a:rPr>
              <a:t>构成的所有</a:t>
            </a:r>
            <a:r>
              <a:rPr lang="en-US" altLang="zh-CN" sz="2400" dirty="0"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ea typeface="微软雅黑" panose="020B0503020204020204" pitchFamily="34" charset="-122"/>
              </a:rPr>
              <a:t>的串</a:t>
            </a:r>
          </a:p>
        </p:txBody>
      </p:sp>
      <p:sp>
        <p:nvSpPr>
          <p:cNvPr id="601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0" dirty="0">
                <a:ea typeface="微软雅黑" panose="020B0503020204020204" pitchFamily="34" charset="-122"/>
              </a:rPr>
              <a:t>对于偶数个</a:t>
            </a:r>
            <a:r>
              <a:rPr lang="en-US" altLang="zh-CN" sz="3200" b="0" dirty="0">
                <a:ea typeface="微软雅黑" panose="020B0503020204020204" pitchFamily="34" charset="-122"/>
              </a:rPr>
              <a:t>0</a:t>
            </a:r>
            <a:r>
              <a:rPr lang="zh-CN" altLang="en-US" sz="3200" b="0" dirty="0">
                <a:ea typeface="微软雅黑" panose="020B0503020204020204" pitchFamily="34" charset="-122"/>
              </a:rPr>
              <a:t>和奇数个</a:t>
            </a:r>
            <a:r>
              <a:rPr lang="en-US" altLang="zh-CN" sz="3200" b="0" dirty="0">
                <a:ea typeface="微软雅黑" panose="020B0503020204020204" pitchFamily="34" charset="-122"/>
              </a:rPr>
              <a:t>1</a:t>
            </a:r>
            <a:r>
              <a:rPr lang="zh-CN" altLang="en-US" sz="3200" b="0" dirty="0">
                <a:ea typeface="微软雅黑" panose="020B0503020204020204" pitchFamily="34" charset="-122"/>
              </a:rPr>
              <a:t>构成的串，其第一个字符可能是</a:t>
            </a:r>
            <a:r>
              <a:rPr lang="en-US" altLang="zh-CN" sz="3200" b="0" dirty="0">
                <a:ea typeface="微软雅黑" panose="020B0503020204020204" pitchFamily="34" charset="-122"/>
              </a:rPr>
              <a:t>0</a:t>
            </a:r>
            <a:r>
              <a:rPr lang="zh-CN" altLang="en-US" sz="3200" b="0" dirty="0">
                <a:ea typeface="微软雅黑" panose="020B0503020204020204" pitchFamily="34" charset="-122"/>
              </a:rPr>
              <a:t>或</a:t>
            </a:r>
            <a:r>
              <a:rPr lang="en-US" altLang="zh-CN" sz="3200" b="0" dirty="0">
                <a:ea typeface="微软雅黑" panose="020B0503020204020204" pitchFamily="34" charset="-122"/>
              </a:rPr>
              <a:t>1</a:t>
            </a:r>
            <a:r>
              <a:rPr lang="zh-CN" altLang="en-US" sz="3200" b="0" dirty="0">
                <a:ea typeface="微软雅黑" panose="020B0503020204020204" pitchFamily="34" charset="-122"/>
              </a:rPr>
              <a:t>。</a:t>
            </a:r>
          </a:p>
          <a:p>
            <a:pPr lvl="1"/>
            <a:r>
              <a:rPr lang="zh-CN" altLang="en-US" sz="2800" b="0" dirty="0">
                <a:ea typeface="微软雅黑" panose="020B0503020204020204" pitchFamily="34" charset="-122"/>
              </a:rPr>
              <a:t>如果是</a:t>
            </a:r>
            <a:r>
              <a:rPr lang="en-US" altLang="zh-CN" sz="2800" b="0" dirty="0">
                <a:ea typeface="微软雅黑" panose="020B0503020204020204" pitchFamily="34" charset="-122"/>
              </a:rPr>
              <a:t>1</a:t>
            </a:r>
            <a:r>
              <a:rPr lang="zh-CN" altLang="en-US" sz="2800" b="0" dirty="0">
                <a:ea typeface="微软雅黑" panose="020B0503020204020204" pitchFamily="34" charset="-122"/>
              </a:rPr>
              <a:t>，那么剩下的部分一定是偶数个</a:t>
            </a:r>
            <a:r>
              <a:rPr lang="en-US" altLang="zh-CN" sz="2800" b="0" dirty="0">
                <a:ea typeface="微软雅黑" panose="020B0503020204020204" pitchFamily="34" charset="-122"/>
              </a:rPr>
              <a:t>0</a:t>
            </a:r>
            <a:r>
              <a:rPr lang="zh-CN" altLang="en-US" sz="2800" b="0" dirty="0">
                <a:ea typeface="微软雅黑" panose="020B0503020204020204" pitchFamily="34" charset="-122"/>
              </a:rPr>
              <a:t>和偶数个</a:t>
            </a:r>
            <a:r>
              <a:rPr lang="en-US" altLang="zh-CN" sz="2800" b="0" dirty="0">
                <a:ea typeface="微软雅黑" panose="020B0503020204020204" pitchFamily="34" charset="-122"/>
              </a:rPr>
              <a:t>1</a:t>
            </a:r>
            <a:r>
              <a:rPr lang="zh-CN" altLang="en-US" sz="2800" b="0" dirty="0">
                <a:ea typeface="微软雅黑" panose="020B0503020204020204" pitchFamily="34" charset="-122"/>
              </a:rPr>
              <a:t>（即</a:t>
            </a:r>
            <a:r>
              <a:rPr lang="en-US" altLang="zh-CN" sz="2800" b="0" dirty="0">
                <a:ea typeface="微软雅黑" panose="020B0503020204020204" pitchFamily="34" charset="-122"/>
              </a:rPr>
              <a:t>1 even_0_even_1</a:t>
            </a:r>
            <a:r>
              <a:rPr lang="zh-CN" altLang="en-US" sz="2800" b="0" dirty="0">
                <a:ea typeface="微软雅黑" panose="020B0503020204020204" pitchFamily="34" charset="-122"/>
              </a:rPr>
              <a:t>）。</a:t>
            </a:r>
          </a:p>
          <a:p>
            <a:pPr lvl="1"/>
            <a:r>
              <a:rPr lang="zh-CN" altLang="en-US" sz="2800" b="0" dirty="0">
                <a:ea typeface="微软雅黑" panose="020B0503020204020204" pitchFamily="34" charset="-122"/>
              </a:rPr>
              <a:t>如果是</a:t>
            </a:r>
            <a:r>
              <a:rPr lang="en-US" altLang="zh-CN" sz="2800" b="0" dirty="0">
                <a:ea typeface="微软雅黑" panose="020B0503020204020204" pitchFamily="34" charset="-122"/>
              </a:rPr>
              <a:t>0</a:t>
            </a:r>
            <a:r>
              <a:rPr lang="zh-CN" altLang="en-US" sz="2800" b="0" dirty="0">
                <a:ea typeface="微软雅黑" panose="020B0503020204020204" pitchFamily="34" charset="-122"/>
              </a:rPr>
              <a:t>，那么经过若干个偶数个</a:t>
            </a:r>
            <a:r>
              <a:rPr lang="en-US" altLang="zh-CN" sz="2800" b="0" dirty="0">
                <a:ea typeface="微软雅黑" panose="020B0503020204020204" pitchFamily="34" charset="-122"/>
              </a:rPr>
              <a:t>0</a:t>
            </a:r>
            <a:r>
              <a:rPr lang="zh-CN" altLang="en-US" sz="2800" b="0" dirty="0">
                <a:ea typeface="微软雅黑" panose="020B0503020204020204" pitchFamily="34" charset="-122"/>
              </a:rPr>
              <a:t>或偶数个</a:t>
            </a:r>
            <a:r>
              <a:rPr lang="en-US" altLang="zh-CN" sz="2800" b="0" dirty="0">
                <a:ea typeface="微软雅黑" panose="020B0503020204020204" pitchFamily="34" charset="-122"/>
              </a:rPr>
              <a:t>1</a:t>
            </a:r>
            <a:r>
              <a:rPr lang="zh-CN" altLang="en-US" sz="2800" b="0" dirty="0">
                <a:ea typeface="微软雅黑" panose="020B0503020204020204" pitchFamily="34" charset="-122"/>
              </a:rPr>
              <a:t>，一定会出现一个</a:t>
            </a:r>
            <a:r>
              <a:rPr lang="en-US" altLang="zh-CN" sz="2800" b="0" dirty="0">
                <a:ea typeface="微软雅黑" panose="020B0503020204020204" pitchFamily="34" charset="-122"/>
              </a:rPr>
              <a:t>01</a:t>
            </a:r>
            <a:r>
              <a:rPr lang="zh-CN" altLang="en-US" sz="2800" b="0" dirty="0">
                <a:ea typeface="微软雅黑" panose="020B0503020204020204" pitchFamily="34" charset="-122"/>
              </a:rPr>
              <a:t>或</a:t>
            </a:r>
            <a:r>
              <a:rPr lang="en-US" altLang="zh-CN" sz="2800" b="0" dirty="0">
                <a:ea typeface="微软雅黑" panose="020B0503020204020204" pitchFamily="34" charset="-122"/>
              </a:rPr>
              <a:t>10</a:t>
            </a:r>
            <a:r>
              <a:rPr lang="zh-CN" altLang="en-US" sz="2800" b="0" dirty="0">
                <a:ea typeface="微软雅黑" panose="020B0503020204020204" pitchFamily="34" charset="-122"/>
              </a:rPr>
              <a:t>，才能保证</a:t>
            </a:r>
            <a:r>
              <a:rPr lang="en-US" altLang="zh-CN" sz="2800" b="0" dirty="0">
                <a:ea typeface="微软雅黑" panose="020B0503020204020204" pitchFamily="34" charset="-122"/>
              </a:rPr>
              <a:t>0</a:t>
            </a:r>
            <a:r>
              <a:rPr lang="zh-CN" altLang="en-US" sz="2800" b="0" dirty="0">
                <a:ea typeface="微软雅黑" panose="020B0503020204020204" pitchFamily="34" charset="-122"/>
              </a:rPr>
              <a:t>的个数是偶数，</a:t>
            </a:r>
            <a:r>
              <a:rPr lang="en-US" altLang="zh-CN" sz="2800" b="0" dirty="0">
                <a:ea typeface="微软雅黑" panose="020B0503020204020204" pitchFamily="34" charset="-122"/>
              </a:rPr>
              <a:t>1</a:t>
            </a:r>
            <a:r>
              <a:rPr lang="zh-CN" altLang="en-US" sz="2800" b="0" dirty="0">
                <a:ea typeface="微软雅黑" panose="020B0503020204020204" pitchFamily="34" charset="-122"/>
              </a:rPr>
              <a:t>的个数是奇数。若串还没有结束，剩余部分一定是偶数个</a:t>
            </a:r>
            <a:r>
              <a:rPr lang="en-US" altLang="zh-CN" sz="2800" b="0" dirty="0">
                <a:ea typeface="微软雅黑" panose="020B0503020204020204" pitchFamily="34" charset="-122"/>
              </a:rPr>
              <a:t>0</a:t>
            </a:r>
            <a:r>
              <a:rPr lang="zh-CN" altLang="en-US" sz="2800" b="0" dirty="0">
                <a:ea typeface="微软雅黑" panose="020B0503020204020204" pitchFamily="34" charset="-122"/>
              </a:rPr>
              <a:t>和偶数个</a:t>
            </a:r>
            <a:r>
              <a:rPr lang="en-US" altLang="zh-CN" sz="2800" b="0" dirty="0">
                <a:ea typeface="微软雅黑" panose="020B0503020204020204" pitchFamily="34" charset="-122"/>
              </a:rPr>
              <a:t>1</a:t>
            </a:r>
            <a:r>
              <a:rPr lang="zh-CN" altLang="en-US" sz="2800" b="0" dirty="0">
                <a:ea typeface="微软雅黑" panose="020B0503020204020204" pitchFamily="34" charset="-122"/>
              </a:rPr>
              <a:t>。</a:t>
            </a:r>
          </a:p>
          <a:p>
            <a:endParaRPr lang="zh-CN" altLang="en-US" sz="3200" b="0" dirty="0">
              <a:ea typeface="微软雅黑" panose="020B0503020204020204" pitchFamily="34" charset="-122"/>
            </a:endParaRPr>
          </a:p>
        </p:txBody>
      </p:sp>
      <p:sp>
        <p:nvSpPr>
          <p:cNvPr id="5222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BB523380-BB2A-45C0-A4CA-394FFEDA9689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21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0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ea typeface="微软雅黑" panose="020B0503020204020204" pitchFamily="34" charset="-122"/>
              </a:rPr>
              <a:t>由偶数个</a:t>
            </a:r>
            <a:r>
              <a:rPr lang="en-US" altLang="zh-CN" sz="2400" dirty="0"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ea typeface="微软雅黑" panose="020B0503020204020204" pitchFamily="34" charset="-122"/>
              </a:rPr>
              <a:t>和奇数个</a:t>
            </a:r>
            <a:r>
              <a:rPr lang="en-US" altLang="zh-CN" sz="2400" dirty="0"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ea typeface="微软雅黑" panose="020B0503020204020204" pitchFamily="34" charset="-122"/>
              </a:rPr>
              <a:t>构成的所有</a:t>
            </a:r>
            <a:r>
              <a:rPr lang="en-US" altLang="zh-CN" sz="2400" dirty="0"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ea typeface="微软雅黑" panose="020B0503020204020204" pitchFamily="34" charset="-122"/>
              </a:rPr>
              <a:t>的串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200" dirty="0">
                <a:ea typeface="微软雅黑" panose="020B0503020204020204" pitchFamily="34" charset="-122"/>
              </a:rPr>
              <a:t>even_0_even_1</a:t>
            </a:r>
            <a:r>
              <a:rPr lang="en-US" altLang="zh-CN" sz="3200" dirty="0">
                <a:ea typeface="微软雅黑" panose="020B0503020204020204" pitchFamily="34" charset="-122"/>
                <a:sym typeface="Symbol" pitchFamily="18" charset="2"/>
              </a:rPr>
              <a:t></a:t>
            </a:r>
            <a:r>
              <a:rPr lang="en-US" altLang="zh-CN" sz="3200" dirty="0">
                <a:ea typeface="微软雅黑" panose="020B0503020204020204" pitchFamily="34" charset="-122"/>
              </a:rPr>
              <a:t> </a:t>
            </a:r>
          </a:p>
          <a:p>
            <a:pPr>
              <a:buFontTx/>
              <a:buNone/>
            </a:pPr>
            <a:r>
              <a:rPr lang="en-US" altLang="zh-CN" sz="3200" dirty="0">
                <a:ea typeface="微软雅黑" panose="020B0503020204020204" pitchFamily="34" charset="-122"/>
              </a:rPr>
              <a:t>(00 | 11 | (01|10) (00|11)</a:t>
            </a:r>
            <a:r>
              <a:rPr lang="en-US" altLang="zh-CN" sz="3200" baseline="30000" dirty="0">
                <a:ea typeface="微软雅黑" panose="020B0503020204020204" pitchFamily="34" charset="-122"/>
              </a:rPr>
              <a:t>*</a:t>
            </a:r>
            <a:r>
              <a:rPr lang="en-US" altLang="zh-CN" sz="3200" dirty="0">
                <a:ea typeface="微软雅黑" panose="020B0503020204020204" pitchFamily="34" charset="-122"/>
              </a:rPr>
              <a:t> (01|10))</a:t>
            </a:r>
            <a:r>
              <a:rPr lang="en-US" altLang="zh-CN" sz="3200" baseline="30000" dirty="0">
                <a:ea typeface="微软雅黑" panose="020B0503020204020204" pitchFamily="34" charset="-122"/>
              </a:rPr>
              <a:t>*</a:t>
            </a:r>
          </a:p>
          <a:p>
            <a:pPr>
              <a:buFontTx/>
              <a:buNone/>
            </a:pPr>
            <a:endParaRPr lang="en-US" altLang="zh-CN" sz="3200" dirty="0"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3200" dirty="0">
                <a:ea typeface="微软雅黑" panose="020B0503020204020204" pitchFamily="34" charset="-122"/>
              </a:rPr>
              <a:t>even_0_odd_1</a:t>
            </a:r>
            <a:r>
              <a:rPr lang="en-US" altLang="zh-CN" sz="3200" dirty="0">
                <a:ea typeface="微软雅黑" panose="020B0503020204020204" pitchFamily="34" charset="-122"/>
                <a:sym typeface="Symbol" pitchFamily="18" charset="2"/>
              </a:rPr>
              <a:t></a:t>
            </a:r>
            <a:r>
              <a:rPr lang="en-US" altLang="zh-CN" sz="3200" dirty="0">
                <a:ea typeface="微软雅黑" panose="020B0503020204020204" pitchFamily="34" charset="-122"/>
              </a:rPr>
              <a:t> </a:t>
            </a:r>
          </a:p>
          <a:p>
            <a:pPr>
              <a:buFontTx/>
              <a:buNone/>
            </a:pPr>
            <a:r>
              <a:rPr lang="en-US" altLang="zh-CN" sz="3200" dirty="0">
                <a:ea typeface="微软雅黑" panose="020B0503020204020204" pitchFamily="34" charset="-122"/>
              </a:rPr>
              <a:t> 1 even_0_even_1|  </a:t>
            </a:r>
          </a:p>
          <a:p>
            <a:pPr>
              <a:buFontTx/>
              <a:buNone/>
            </a:pPr>
            <a:r>
              <a:rPr lang="en-US" altLang="zh-CN" sz="3200" dirty="0">
                <a:ea typeface="微软雅黑" panose="020B0503020204020204" pitchFamily="34" charset="-122"/>
              </a:rPr>
              <a:t> 0 even_0_even_1(01|10)even_0_even_1</a:t>
            </a:r>
          </a:p>
        </p:txBody>
      </p:sp>
      <p:sp>
        <p:nvSpPr>
          <p:cNvPr id="5325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2941BF25-4F3B-42D3-908F-69A6783B4F3C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22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03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、写出语言“所有相邻数字都不相同的非空数字串”的正规定义。</a:t>
            </a:r>
            <a:endParaRPr lang="en-US" altLang="zh-CN" sz="2800" b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endParaRPr lang="zh-CN" altLang="en-US" sz="2400" b="1" u="sng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zh-CN" alt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答案：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 	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	9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 	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(8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8 ) (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8 )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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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	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(7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7 ) (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7 )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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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	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(6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6 ) (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6 )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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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	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(5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5 ) (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5 )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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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	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(4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4 ) (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4 )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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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	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(3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3 ) (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3 )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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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	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(2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2 ) (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2 )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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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	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	(1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1 ) (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1 )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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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answer	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	(0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0 ) (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0 )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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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427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0337444-32D2-43CE-B3E5-3AD06E101383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23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03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03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03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03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03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03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603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603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603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微软雅黑" panose="020B0503020204020204" pitchFamily="34" charset="-122"/>
              </a:rPr>
              <a:t>DFA</a:t>
            </a:r>
            <a:r>
              <a:rPr lang="zh-CN" altLang="en-US" dirty="0">
                <a:ea typeface="微软雅黑" panose="020B0503020204020204" pitchFamily="34" charset="-122"/>
              </a:rPr>
              <a:t>化简举例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>
                <a:ea typeface="微软雅黑" panose="020B0503020204020204" pitchFamily="34" charset="-122"/>
              </a:rPr>
              <a:t>化简下面的</a:t>
            </a:r>
            <a:r>
              <a:rPr lang="en-US" altLang="zh-CN" b="0" dirty="0">
                <a:ea typeface="微软雅黑" panose="020B0503020204020204" pitchFamily="34" charset="-122"/>
              </a:rPr>
              <a:t>DFA</a:t>
            </a:r>
          </a:p>
        </p:txBody>
      </p:sp>
      <p:sp>
        <p:nvSpPr>
          <p:cNvPr id="5529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1CBBABEC-0A01-44F8-9B4B-4B354828256B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24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04164" name="Oval 4" descr="Green marble"/>
          <p:cNvSpPr>
            <a:spLocks noChangeArrowheads="1"/>
          </p:cNvSpPr>
          <p:nvPr/>
        </p:nvSpPr>
        <p:spPr bwMode="auto">
          <a:xfrm>
            <a:off x="1403350" y="2781697"/>
            <a:ext cx="576263" cy="5762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55302" name="Line 5"/>
          <p:cNvSpPr>
            <a:spLocks noChangeShapeType="1"/>
          </p:cNvSpPr>
          <p:nvPr/>
        </p:nvSpPr>
        <p:spPr bwMode="auto">
          <a:xfrm>
            <a:off x="468313" y="3064272"/>
            <a:ext cx="936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4166" name="Text Box 6" descr="Green marble"/>
          <p:cNvSpPr txBox="1">
            <a:spLocks noChangeArrowheads="1"/>
          </p:cNvSpPr>
          <p:nvPr/>
        </p:nvSpPr>
        <p:spPr bwMode="auto">
          <a:xfrm>
            <a:off x="520700" y="2708672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开始</a:t>
            </a:r>
          </a:p>
        </p:txBody>
      </p:sp>
      <p:sp>
        <p:nvSpPr>
          <p:cNvPr id="604167" name="Oval 7" descr="Green marble"/>
          <p:cNvSpPr>
            <a:spLocks noChangeArrowheads="1"/>
          </p:cNvSpPr>
          <p:nvPr/>
        </p:nvSpPr>
        <p:spPr bwMode="auto">
          <a:xfrm>
            <a:off x="2339975" y="2780110"/>
            <a:ext cx="576263" cy="5762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55305" name="Line 8"/>
          <p:cNvSpPr>
            <a:spLocks noChangeShapeType="1"/>
          </p:cNvSpPr>
          <p:nvPr/>
        </p:nvSpPr>
        <p:spPr bwMode="auto">
          <a:xfrm>
            <a:off x="1979613" y="3069035"/>
            <a:ext cx="3603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4169" name="Text Box 9" descr="Green marble"/>
          <p:cNvSpPr txBox="1">
            <a:spLocks noChangeArrowheads="1"/>
          </p:cNvSpPr>
          <p:nvPr/>
        </p:nvSpPr>
        <p:spPr bwMode="auto">
          <a:xfrm>
            <a:off x="1958975" y="2722960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604170" name="Oval 10" descr="Green marble"/>
          <p:cNvSpPr>
            <a:spLocks noChangeArrowheads="1"/>
          </p:cNvSpPr>
          <p:nvPr/>
        </p:nvSpPr>
        <p:spPr bwMode="auto">
          <a:xfrm>
            <a:off x="2916238" y="3788172"/>
            <a:ext cx="576262" cy="5762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55308" name="Line 11"/>
          <p:cNvSpPr>
            <a:spLocks noChangeShapeType="1"/>
          </p:cNvSpPr>
          <p:nvPr/>
        </p:nvSpPr>
        <p:spPr bwMode="auto">
          <a:xfrm>
            <a:off x="2700338" y="3356372"/>
            <a:ext cx="358775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4172" name="Text Box 12" descr="Green marble"/>
          <p:cNvSpPr txBox="1">
            <a:spLocks noChangeArrowheads="1"/>
          </p:cNvSpPr>
          <p:nvPr/>
        </p:nvSpPr>
        <p:spPr bwMode="auto">
          <a:xfrm>
            <a:off x="2803525" y="3350022"/>
            <a:ext cx="328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55310" name="Oval 13" descr="Green marble"/>
          <p:cNvSpPr>
            <a:spLocks noChangeArrowheads="1"/>
          </p:cNvSpPr>
          <p:nvPr/>
        </p:nvSpPr>
        <p:spPr bwMode="auto">
          <a:xfrm>
            <a:off x="3563938" y="2780110"/>
            <a:ext cx="576262" cy="5762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4174" name="Oval 14" descr="Green marble"/>
          <p:cNvSpPr>
            <a:spLocks noChangeArrowheads="1"/>
          </p:cNvSpPr>
          <p:nvPr/>
        </p:nvSpPr>
        <p:spPr bwMode="auto">
          <a:xfrm>
            <a:off x="3635375" y="2853135"/>
            <a:ext cx="431800" cy="431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55312" name="Line 15"/>
          <p:cNvSpPr>
            <a:spLocks noChangeShapeType="1"/>
          </p:cNvSpPr>
          <p:nvPr/>
        </p:nvSpPr>
        <p:spPr bwMode="auto">
          <a:xfrm>
            <a:off x="2916238" y="3069035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4176" name="Text Box 16" descr="Green marble"/>
          <p:cNvSpPr txBox="1">
            <a:spLocks noChangeArrowheads="1"/>
          </p:cNvSpPr>
          <p:nvPr/>
        </p:nvSpPr>
        <p:spPr bwMode="auto">
          <a:xfrm>
            <a:off x="2882900" y="2708672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a</a:t>
            </a:r>
          </a:p>
        </p:txBody>
      </p:sp>
      <p:cxnSp>
        <p:nvCxnSpPr>
          <p:cNvPr id="55314" name="AutoShape 17"/>
          <p:cNvCxnSpPr>
            <a:cxnSpLocks noChangeShapeType="1"/>
          </p:cNvCxnSpPr>
          <p:nvPr/>
        </p:nvCxnSpPr>
        <p:spPr bwMode="auto">
          <a:xfrm flipH="1" flipV="1">
            <a:off x="3851275" y="2780110"/>
            <a:ext cx="287338" cy="288925"/>
          </a:xfrm>
          <a:prstGeom prst="curvedConnector4">
            <a:avLst>
              <a:gd name="adj1" fmla="val -79005"/>
              <a:gd name="adj2" fmla="val 17912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178" name="Text Box 18" descr="Green marble"/>
          <p:cNvSpPr txBox="1">
            <a:spLocks noChangeArrowheads="1"/>
          </p:cNvSpPr>
          <p:nvPr/>
        </p:nvSpPr>
        <p:spPr bwMode="auto">
          <a:xfrm>
            <a:off x="4067175" y="2276872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55316" name="Line 19"/>
          <p:cNvSpPr>
            <a:spLocks noChangeShapeType="1"/>
          </p:cNvSpPr>
          <p:nvPr/>
        </p:nvSpPr>
        <p:spPr bwMode="auto">
          <a:xfrm flipH="1">
            <a:off x="3419475" y="3356372"/>
            <a:ext cx="288925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4180" name="Text Box 20" descr="Green marble"/>
          <p:cNvSpPr txBox="1">
            <a:spLocks noChangeArrowheads="1"/>
          </p:cNvSpPr>
          <p:nvPr/>
        </p:nvSpPr>
        <p:spPr bwMode="auto">
          <a:xfrm>
            <a:off x="3492500" y="3429397"/>
            <a:ext cx="328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604181" name="Oval 21" descr="Green marble"/>
          <p:cNvSpPr>
            <a:spLocks noChangeArrowheads="1"/>
          </p:cNvSpPr>
          <p:nvPr/>
        </p:nvSpPr>
        <p:spPr bwMode="auto">
          <a:xfrm>
            <a:off x="2339975" y="4653360"/>
            <a:ext cx="576263" cy="5762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4</a:t>
            </a:r>
          </a:p>
        </p:txBody>
      </p:sp>
      <p:cxnSp>
        <p:nvCxnSpPr>
          <p:cNvPr id="55319" name="AutoShape 22"/>
          <p:cNvCxnSpPr>
            <a:cxnSpLocks noChangeShapeType="1"/>
            <a:endCxn id="604181" idx="2"/>
          </p:cNvCxnSpPr>
          <p:nvPr/>
        </p:nvCxnSpPr>
        <p:spPr bwMode="auto">
          <a:xfrm rot="5400000" flipV="1">
            <a:off x="1223962" y="3826273"/>
            <a:ext cx="1585913" cy="646112"/>
          </a:xfrm>
          <a:prstGeom prst="curvedConnector4">
            <a:avLst>
              <a:gd name="adj1" fmla="val 100898"/>
              <a:gd name="adj2" fmla="val 71991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183" name="Text Box 23" descr="Green marble"/>
          <p:cNvSpPr txBox="1">
            <a:spLocks noChangeArrowheads="1"/>
          </p:cNvSpPr>
          <p:nvPr/>
        </p:nvSpPr>
        <p:spPr bwMode="auto">
          <a:xfrm>
            <a:off x="1547813" y="4358085"/>
            <a:ext cx="3286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b</a:t>
            </a:r>
          </a:p>
        </p:txBody>
      </p:sp>
      <p:cxnSp>
        <p:nvCxnSpPr>
          <p:cNvPr id="55321" name="AutoShape 24"/>
          <p:cNvCxnSpPr>
            <a:cxnSpLocks noChangeShapeType="1"/>
            <a:stCxn id="604181" idx="6"/>
            <a:endCxn id="604170" idx="5"/>
          </p:cNvCxnSpPr>
          <p:nvPr/>
        </p:nvCxnSpPr>
        <p:spPr bwMode="auto">
          <a:xfrm flipV="1">
            <a:off x="2916238" y="4280297"/>
            <a:ext cx="492125" cy="661988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22" name="AutoShape 25"/>
          <p:cNvCxnSpPr>
            <a:cxnSpLocks noChangeShapeType="1"/>
          </p:cNvCxnSpPr>
          <p:nvPr/>
        </p:nvCxnSpPr>
        <p:spPr bwMode="auto">
          <a:xfrm rot="5400000">
            <a:off x="2626519" y="4293791"/>
            <a:ext cx="373063" cy="371475"/>
          </a:xfrm>
          <a:prstGeom prst="curvedConnector3">
            <a:avLst>
              <a:gd name="adj1" fmla="val 3403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186" name="Text Box 26" descr="Green marble"/>
          <p:cNvSpPr txBox="1">
            <a:spLocks noChangeArrowheads="1"/>
          </p:cNvSpPr>
          <p:nvPr/>
        </p:nvSpPr>
        <p:spPr bwMode="auto">
          <a:xfrm>
            <a:off x="2451100" y="4213622"/>
            <a:ext cx="392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604187" name="Text Box 27" descr="Green marble"/>
          <p:cNvSpPr txBox="1">
            <a:spLocks noChangeArrowheads="1"/>
          </p:cNvSpPr>
          <p:nvPr/>
        </p:nvSpPr>
        <p:spPr bwMode="auto">
          <a:xfrm>
            <a:off x="3019425" y="4437460"/>
            <a:ext cx="3286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b</a:t>
            </a:r>
          </a:p>
        </p:txBody>
      </p:sp>
      <p:cxnSp>
        <p:nvCxnSpPr>
          <p:cNvPr id="55325" name="AutoShape 28"/>
          <p:cNvCxnSpPr>
            <a:cxnSpLocks noChangeShapeType="1"/>
            <a:stCxn id="604181" idx="6"/>
            <a:endCxn id="55310" idx="5"/>
          </p:cNvCxnSpPr>
          <p:nvPr/>
        </p:nvCxnSpPr>
        <p:spPr bwMode="auto">
          <a:xfrm flipV="1">
            <a:off x="2916238" y="3272235"/>
            <a:ext cx="1139825" cy="1670050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189" name="Text Box 29" descr="Green marble"/>
          <p:cNvSpPr txBox="1">
            <a:spLocks noChangeArrowheads="1"/>
          </p:cNvSpPr>
          <p:nvPr/>
        </p:nvSpPr>
        <p:spPr bwMode="auto">
          <a:xfrm>
            <a:off x="3708400" y="3997722"/>
            <a:ext cx="392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604190" name="Text Box 30"/>
          <p:cNvSpPr txBox="1">
            <a:spLocks noChangeArrowheads="1"/>
          </p:cNvSpPr>
          <p:nvPr/>
        </p:nvSpPr>
        <p:spPr bwMode="auto">
          <a:xfrm>
            <a:off x="5322765" y="2420938"/>
            <a:ext cx="27831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4, 6}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， 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{5}</a:t>
            </a:r>
          </a:p>
        </p:txBody>
      </p:sp>
      <p:sp>
        <p:nvSpPr>
          <p:cNvPr id="604191" name="Text Box 31"/>
          <p:cNvSpPr txBox="1">
            <a:spLocks noChangeArrowheads="1"/>
          </p:cNvSpPr>
          <p:nvPr/>
        </p:nvSpPr>
        <p:spPr bwMode="auto">
          <a:xfrm>
            <a:off x="5508625" y="5229225"/>
            <a:ext cx="2532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{0, 3, 6}  {2, 4}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{5}</a:t>
            </a:r>
          </a:p>
        </p:txBody>
      </p:sp>
      <p:sp>
        <p:nvSpPr>
          <p:cNvPr id="604192" name="Oval 32"/>
          <p:cNvSpPr>
            <a:spLocks noChangeArrowheads="1"/>
          </p:cNvSpPr>
          <p:nvPr/>
        </p:nvSpPr>
        <p:spPr bwMode="auto">
          <a:xfrm>
            <a:off x="3779838" y="4796235"/>
            <a:ext cx="576262" cy="576262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6</a:t>
            </a:r>
          </a:p>
        </p:txBody>
      </p:sp>
      <p:sp>
        <p:nvSpPr>
          <p:cNvPr id="604193" name="Line 33"/>
          <p:cNvSpPr>
            <a:spLocks noChangeShapeType="1"/>
          </p:cNvSpPr>
          <p:nvPr/>
        </p:nvSpPr>
        <p:spPr bwMode="auto">
          <a:xfrm>
            <a:off x="3492500" y="4221560"/>
            <a:ext cx="358775" cy="6477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4194" name="Text Box 34" descr="Green marble"/>
          <p:cNvSpPr txBox="1">
            <a:spLocks noChangeArrowheads="1"/>
          </p:cNvSpPr>
          <p:nvPr/>
        </p:nvSpPr>
        <p:spPr bwMode="auto">
          <a:xfrm>
            <a:off x="3635375" y="4437460"/>
            <a:ext cx="3286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b</a:t>
            </a:r>
          </a:p>
        </p:txBody>
      </p:sp>
      <p:cxnSp>
        <p:nvCxnSpPr>
          <p:cNvPr id="604195" name="AutoShape 35"/>
          <p:cNvCxnSpPr>
            <a:cxnSpLocks noChangeShapeType="1"/>
          </p:cNvCxnSpPr>
          <p:nvPr/>
        </p:nvCxnSpPr>
        <p:spPr bwMode="auto">
          <a:xfrm flipH="1" flipV="1">
            <a:off x="4067175" y="4796235"/>
            <a:ext cx="287338" cy="288925"/>
          </a:xfrm>
          <a:prstGeom prst="curvedConnector4">
            <a:avLst>
              <a:gd name="adj1" fmla="val -79005"/>
              <a:gd name="adj2" fmla="val 17912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196" name="Text Box 36" descr="Green marble"/>
          <p:cNvSpPr txBox="1">
            <a:spLocks noChangeArrowheads="1"/>
          </p:cNvSpPr>
          <p:nvPr/>
        </p:nvSpPr>
        <p:spPr bwMode="auto">
          <a:xfrm>
            <a:off x="4283075" y="4292997"/>
            <a:ext cx="536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a,b</a:t>
            </a:r>
            <a:endParaRPr lang="en-US" altLang="zh-CN" sz="1800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微软雅黑" panose="020B0503020204020204" pitchFamily="34" charset="-122"/>
            </a:endParaRPr>
          </a:p>
        </p:txBody>
      </p:sp>
      <p:sp>
        <p:nvSpPr>
          <p:cNvPr id="604197" name="Text Box 37"/>
          <p:cNvSpPr txBox="1">
            <a:spLocks noChangeArrowheads="1"/>
          </p:cNvSpPr>
          <p:nvPr/>
        </p:nvSpPr>
        <p:spPr bwMode="auto">
          <a:xfrm>
            <a:off x="5410200" y="3057525"/>
            <a:ext cx="1103313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0,a -&gt; 2</a:t>
            </a:r>
          </a:p>
          <a:p>
            <a:pPr algn="ctr">
              <a:defRPr/>
            </a:pPr>
            <a:r>
              <a:rPr lang="pt-BR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2,a -&gt; 5</a:t>
            </a:r>
          </a:p>
          <a:p>
            <a:pPr algn="ctr">
              <a:defRPr/>
            </a:pPr>
            <a:r>
              <a:rPr lang="pt-BR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3,a -&gt; 4</a:t>
            </a:r>
          </a:p>
          <a:p>
            <a:pPr algn="ctr">
              <a:defRPr/>
            </a:pPr>
            <a:r>
              <a:rPr lang="pt-BR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4,a -&gt; 5</a:t>
            </a:r>
          </a:p>
          <a:p>
            <a:pPr algn="ctr">
              <a:defRPr/>
            </a:pPr>
            <a:r>
              <a:rPr lang="pt-BR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6,a -&gt; 6</a:t>
            </a:r>
            <a:endParaRPr lang="zh-CN" altLang="en-US" sz="1800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微软雅黑" panose="020B0503020204020204" pitchFamily="34" charset="-122"/>
            </a:endParaRPr>
          </a:p>
        </p:txBody>
      </p:sp>
      <p:sp>
        <p:nvSpPr>
          <p:cNvPr id="604198" name="Text Box 38"/>
          <p:cNvSpPr txBox="1">
            <a:spLocks noChangeArrowheads="1"/>
          </p:cNvSpPr>
          <p:nvPr/>
        </p:nvSpPr>
        <p:spPr bwMode="auto">
          <a:xfrm>
            <a:off x="6989763" y="3057525"/>
            <a:ext cx="11112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0,b -&gt; 4</a:t>
            </a:r>
          </a:p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2,b -&gt; 3</a:t>
            </a:r>
          </a:p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3,b -&gt; 6</a:t>
            </a:r>
          </a:p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4,b -&gt; 3</a:t>
            </a:r>
          </a:p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6,b -&gt; 6</a:t>
            </a:r>
            <a:endParaRPr lang="zh-CN" altLang="en-US" sz="1800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微软雅黑" panose="020B0503020204020204" pitchFamily="34" charset="-122"/>
            </a:endParaRPr>
          </a:p>
        </p:txBody>
      </p:sp>
      <p:sp>
        <p:nvSpPr>
          <p:cNvPr id="604199" name="Line 39"/>
          <p:cNvSpPr>
            <a:spLocks noChangeShapeType="1"/>
          </p:cNvSpPr>
          <p:nvPr/>
        </p:nvSpPr>
        <p:spPr bwMode="auto">
          <a:xfrm>
            <a:off x="5508625" y="3644900"/>
            <a:ext cx="863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4200" name="Line 40"/>
          <p:cNvSpPr>
            <a:spLocks noChangeShapeType="1"/>
          </p:cNvSpPr>
          <p:nvPr/>
        </p:nvSpPr>
        <p:spPr bwMode="auto">
          <a:xfrm>
            <a:off x="5508625" y="4221163"/>
            <a:ext cx="863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4201" name="AutoShape 41"/>
          <p:cNvSpPr>
            <a:spLocks noChangeArrowheads="1"/>
          </p:cNvSpPr>
          <p:nvPr/>
        </p:nvSpPr>
        <p:spPr bwMode="auto">
          <a:xfrm>
            <a:off x="6659563" y="4724400"/>
            <a:ext cx="485775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04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0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0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0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04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0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60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60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0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0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04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0" grpId="0"/>
      <p:bldP spid="604191" grpId="0"/>
      <p:bldP spid="604192" grpId="0" animBg="1"/>
      <p:bldP spid="604193" grpId="0" animBg="1"/>
      <p:bldP spid="604194" grpId="0"/>
      <p:bldP spid="604196" grpId="0"/>
      <p:bldP spid="604197" grpId="0"/>
      <p:bldP spid="604198" grpId="0"/>
      <p:bldP spid="604199" grpId="0" animBg="1"/>
      <p:bldP spid="604200" grpId="0" animBg="1"/>
      <p:bldP spid="60420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微软雅黑" panose="020B0503020204020204" pitchFamily="34" charset="-122"/>
              </a:rPr>
              <a:t>DFA</a:t>
            </a:r>
            <a:r>
              <a:rPr lang="zh-CN" altLang="en-US" dirty="0">
                <a:ea typeface="微软雅黑" panose="020B0503020204020204" pitchFamily="34" charset="-122"/>
              </a:rPr>
              <a:t>化简举例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>
                <a:ea typeface="微软雅黑" panose="020B0503020204020204" pitchFamily="34" charset="-122"/>
              </a:rPr>
              <a:t>化简下面的</a:t>
            </a:r>
            <a:r>
              <a:rPr lang="en-US" altLang="zh-CN" b="0" dirty="0">
                <a:ea typeface="微软雅黑" panose="020B0503020204020204" pitchFamily="34" charset="-122"/>
              </a:rPr>
              <a:t>DFA</a:t>
            </a:r>
          </a:p>
        </p:txBody>
      </p:sp>
      <p:sp>
        <p:nvSpPr>
          <p:cNvPr id="5632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D5AC85D8-30BF-42CC-AC35-B53907B31F50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25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05188" name="Oval 4" descr="Green marble"/>
          <p:cNvSpPr>
            <a:spLocks noChangeArrowheads="1"/>
          </p:cNvSpPr>
          <p:nvPr/>
        </p:nvSpPr>
        <p:spPr bwMode="auto">
          <a:xfrm>
            <a:off x="1403350" y="2781697"/>
            <a:ext cx="576263" cy="5762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56326" name="Line 5"/>
          <p:cNvSpPr>
            <a:spLocks noChangeShapeType="1"/>
          </p:cNvSpPr>
          <p:nvPr/>
        </p:nvSpPr>
        <p:spPr bwMode="auto">
          <a:xfrm>
            <a:off x="468313" y="3064272"/>
            <a:ext cx="936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5190" name="Text Box 6" descr="Green marble"/>
          <p:cNvSpPr txBox="1">
            <a:spLocks noChangeArrowheads="1"/>
          </p:cNvSpPr>
          <p:nvPr/>
        </p:nvSpPr>
        <p:spPr bwMode="auto">
          <a:xfrm>
            <a:off x="520700" y="2708672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开始</a:t>
            </a:r>
          </a:p>
        </p:txBody>
      </p:sp>
      <p:sp>
        <p:nvSpPr>
          <p:cNvPr id="605191" name="Oval 7" descr="Green marble"/>
          <p:cNvSpPr>
            <a:spLocks noChangeArrowheads="1"/>
          </p:cNvSpPr>
          <p:nvPr/>
        </p:nvSpPr>
        <p:spPr bwMode="auto">
          <a:xfrm>
            <a:off x="2339975" y="2780110"/>
            <a:ext cx="576263" cy="5762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56329" name="Line 8"/>
          <p:cNvSpPr>
            <a:spLocks noChangeShapeType="1"/>
          </p:cNvSpPr>
          <p:nvPr/>
        </p:nvSpPr>
        <p:spPr bwMode="auto">
          <a:xfrm>
            <a:off x="1979613" y="3069035"/>
            <a:ext cx="3603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5193" name="Text Box 9" descr="Green marble"/>
          <p:cNvSpPr txBox="1">
            <a:spLocks noChangeArrowheads="1"/>
          </p:cNvSpPr>
          <p:nvPr/>
        </p:nvSpPr>
        <p:spPr bwMode="auto">
          <a:xfrm>
            <a:off x="1958975" y="2722960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605194" name="Oval 10" descr="Green marble"/>
          <p:cNvSpPr>
            <a:spLocks noChangeArrowheads="1"/>
          </p:cNvSpPr>
          <p:nvPr/>
        </p:nvSpPr>
        <p:spPr bwMode="auto">
          <a:xfrm>
            <a:off x="2916238" y="3788172"/>
            <a:ext cx="576262" cy="5762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56332" name="Line 11"/>
          <p:cNvSpPr>
            <a:spLocks noChangeShapeType="1"/>
          </p:cNvSpPr>
          <p:nvPr/>
        </p:nvSpPr>
        <p:spPr bwMode="auto">
          <a:xfrm>
            <a:off x="2700338" y="3356372"/>
            <a:ext cx="358775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5196" name="Text Box 12" descr="Green marble"/>
          <p:cNvSpPr txBox="1">
            <a:spLocks noChangeArrowheads="1"/>
          </p:cNvSpPr>
          <p:nvPr/>
        </p:nvSpPr>
        <p:spPr bwMode="auto">
          <a:xfrm>
            <a:off x="2803525" y="3350022"/>
            <a:ext cx="328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56334" name="Oval 13" descr="Green marble"/>
          <p:cNvSpPr>
            <a:spLocks noChangeArrowheads="1"/>
          </p:cNvSpPr>
          <p:nvPr/>
        </p:nvSpPr>
        <p:spPr bwMode="auto">
          <a:xfrm>
            <a:off x="3563938" y="2780110"/>
            <a:ext cx="576262" cy="5762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5198" name="Oval 14" descr="Green marble"/>
          <p:cNvSpPr>
            <a:spLocks noChangeArrowheads="1"/>
          </p:cNvSpPr>
          <p:nvPr/>
        </p:nvSpPr>
        <p:spPr bwMode="auto">
          <a:xfrm>
            <a:off x="3635375" y="2853135"/>
            <a:ext cx="431800" cy="431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56336" name="Line 15"/>
          <p:cNvSpPr>
            <a:spLocks noChangeShapeType="1"/>
          </p:cNvSpPr>
          <p:nvPr/>
        </p:nvSpPr>
        <p:spPr bwMode="auto">
          <a:xfrm>
            <a:off x="2916238" y="3069035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5200" name="Text Box 16" descr="Green marble"/>
          <p:cNvSpPr txBox="1">
            <a:spLocks noChangeArrowheads="1"/>
          </p:cNvSpPr>
          <p:nvPr/>
        </p:nvSpPr>
        <p:spPr bwMode="auto">
          <a:xfrm>
            <a:off x="2882900" y="2708672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a</a:t>
            </a:r>
          </a:p>
        </p:txBody>
      </p:sp>
      <p:cxnSp>
        <p:nvCxnSpPr>
          <p:cNvPr id="56338" name="AutoShape 17"/>
          <p:cNvCxnSpPr>
            <a:cxnSpLocks noChangeShapeType="1"/>
          </p:cNvCxnSpPr>
          <p:nvPr/>
        </p:nvCxnSpPr>
        <p:spPr bwMode="auto">
          <a:xfrm flipH="1" flipV="1">
            <a:off x="3851275" y="2780110"/>
            <a:ext cx="287338" cy="288925"/>
          </a:xfrm>
          <a:prstGeom prst="curvedConnector4">
            <a:avLst>
              <a:gd name="adj1" fmla="val -79005"/>
              <a:gd name="adj2" fmla="val 17912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5202" name="Text Box 18" descr="Green marble"/>
          <p:cNvSpPr txBox="1">
            <a:spLocks noChangeArrowheads="1"/>
          </p:cNvSpPr>
          <p:nvPr/>
        </p:nvSpPr>
        <p:spPr bwMode="auto">
          <a:xfrm>
            <a:off x="4067175" y="2276872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56340" name="Line 19"/>
          <p:cNvSpPr>
            <a:spLocks noChangeShapeType="1"/>
          </p:cNvSpPr>
          <p:nvPr/>
        </p:nvSpPr>
        <p:spPr bwMode="auto">
          <a:xfrm flipH="1">
            <a:off x="3419475" y="3356372"/>
            <a:ext cx="288925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5204" name="Text Box 20" descr="Green marble"/>
          <p:cNvSpPr txBox="1">
            <a:spLocks noChangeArrowheads="1"/>
          </p:cNvSpPr>
          <p:nvPr/>
        </p:nvSpPr>
        <p:spPr bwMode="auto">
          <a:xfrm>
            <a:off x="3492500" y="3429397"/>
            <a:ext cx="328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605205" name="Oval 21" descr="Green marble"/>
          <p:cNvSpPr>
            <a:spLocks noChangeArrowheads="1"/>
          </p:cNvSpPr>
          <p:nvPr/>
        </p:nvSpPr>
        <p:spPr bwMode="auto">
          <a:xfrm>
            <a:off x="2339975" y="4653360"/>
            <a:ext cx="576263" cy="5762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4</a:t>
            </a:r>
          </a:p>
        </p:txBody>
      </p:sp>
      <p:cxnSp>
        <p:nvCxnSpPr>
          <p:cNvPr id="56343" name="AutoShape 22"/>
          <p:cNvCxnSpPr>
            <a:cxnSpLocks noChangeShapeType="1"/>
            <a:endCxn id="605205" idx="2"/>
          </p:cNvCxnSpPr>
          <p:nvPr/>
        </p:nvCxnSpPr>
        <p:spPr bwMode="auto">
          <a:xfrm rot="5400000" flipV="1">
            <a:off x="1223962" y="3826273"/>
            <a:ext cx="1585913" cy="646112"/>
          </a:xfrm>
          <a:prstGeom prst="curvedConnector4">
            <a:avLst>
              <a:gd name="adj1" fmla="val 100898"/>
              <a:gd name="adj2" fmla="val 71991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5207" name="Text Box 23" descr="Green marble"/>
          <p:cNvSpPr txBox="1">
            <a:spLocks noChangeArrowheads="1"/>
          </p:cNvSpPr>
          <p:nvPr/>
        </p:nvSpPr>
        <p:spPr bwMode="auto">
          <a:xfrm>
            <a:off x="1547813" y="4358085"/>
            <a:ext cx="3286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b</a:t>
            </a:r>
          </a:p>
        </p:txBody>
      </p:sp>
      <p:cxnSp>
        <p:nvCxnSpPr>
          <p:cNvPr id="56345" name="AutoShape 24"/>
          <p:cNvCxnSpPr>
            <a:cxnSpLocks noChangeShapeType="1"/>
            <a:stCxn id="605205" idx="6"/>
            <a:endCxn id="605194" idx="5"/>
          </p:cNvCxnSpPr>
          <p:nvPr/>
        </p:nvCxnSpPr>
        <p:spPr bwMode="auto">
          <a:xfrm flipV="1">
            <a:off x="2916238" y="4280297"/>
            <a:ext cx="492125" cy="661988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46" name="AutoShape 25"/>
          <p:cNvCxnSpPr>
            <a:cxnSpLocks noChangeShapeType="1"/>
          </p:cNvCxnSpPr>
          <p:nvPr/>
        </p:nvCxnSpPr>
        <p:spPr bwMode="auto">
          <a:xfrm rot="5400000">
            <a:off x="2626519" y="4293791"/>
            <a:ext cx="373063" cy="371475"/>
          </a:xfrm>
          <a:prstGeom prst="curvedConnector3">
            <a:avLst>
              <a:gd name="adj1" fmla="val 3403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5210" name="Text Box 26" descr="Green marble"/>
          <p:cNvSpPr txBox="1">
            <a:spLocks noChangeArrowheads="1"/>
          </p:cNvSpPr>
          <p:nvPr/>
        </p:nvSpPr>
        <p:spPr bwMode="auto">
          <a:xfrm>
            <a:off x="2451100" y="4213622"/>
            <a:ext cx="392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605211" name="Text Box 27" descr="Green marble"/>
          <p:cNvSpPr txBox="1">
            <a:spLocks noChangeArrowheads="1"/>
          </p:cNvSpPr>
          <p:nvPr/>
        </p:nvSpPr>
        <p:spPr bwMode="auto">
          <a:xfrm>
            <a:off x="3019425" y="4437460"/>
            <a:ext cx="3286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b</a:t>
            </a:r>
          </a:p>
        </p:txBody>
      </p:sp>
      <p:cxnSp>
        <p:nvCxnSpPr>
          <p:cNvPr id="56349" name="AutoShape 28"/>
          <p:cNvCxnSpPr>
            <a:cxnSpLocks noChangeShapeType="1"/>
            <a:stCxn id="605205" idx="6"/>
            <a:endCxn id="56334" idx="5"/>
          </p:cNvCxnSpPr>
          <p:nvPr/>
        </p:nvCxnSpPr>
        <p:spPr bwMode="auto">
          <a:xfrm flipV="1">
            <a:off x="2916238" y="3272235"/>
            <a:ext cx="1139825" cy="1670050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5213" name="Text Box 29" descr="Green marble"/>
          <p:cNvSpPr txBox="1">
            <a:spLocks noChangeArrowheads="1"/>
          </p:cNvSpPr>
          <p:nvPr/>
        </p:nvSpPr>
        <p:spPr bwMode="auto">
          <a:xfrm>
            <a:off x="3708400" y="3997722"/>
            <a:ext cx="392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605214" name="Text Box 30"/>
          <p:cNvSpPr txBox="1">
            <a:spLocks noChangeArrowheads="1"/>
          </p:cNvSpPr>
          <p:nvPr/>
        </p:nvSpPr>
        <p:spPr bwMode="auto">
          <a:xfrm>
            <a:off x="5322765" y="2420938"/>
            <a:ext cx="27831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4, 6}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， 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{5}</a:t>
            </a:r>
          </a:p>
        </p:txBody>
      </p:sp>
      <p:sp>
        <p:nvSpPr>
          <p:cNvPr id="605215" name="Text Box 31"/>
          <p:cNvSpPr txBox="1">
            <a:spLocks noChangeArrowheads="1"/>
          </p:cNvSpPr>
          <p:nvPr/>
        </p:nvSpPr>
        <p:spPr bwMode="auto">
          <a:xfrm>
            <a:off x="5505450" y="2924175"/>
            <a:ext cx="2532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{0, 3, 6}  {2, 4}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{5}</a:t>
            </a:r>
          </a:p>
        </p:txBody>
      </p:sp>
      <p:sp>
        <p:nvSpPr>
          <p:cNvPr id="605216" name="Oval 32"/>
          <p:cNvSpPr>
            <a:spLocks noChangeArrowheads="1"/>
          </p:cNvSpPr>
          <p:nvPr/>
        </p:nvSpPr>
        <p:spPr bwMode="auto">
          <a:xfrm>
            <a:off x="3779838" y="4796235"/>
            <a:ext cx="576262" cy="576262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6</a:t>
            </a:r>
          </a:p>
        </p:txBody>
      </p:sp>
      <p:sp>
        <p:nvSpPr>
          <p:cNvPr id="56354" name="Line 33"/>
          <p:cNvSpPr>
            <a:spLocks noChangeShapeType="1"/>
          </p:cNvSpPr>
          <p:nvPr/>
        </p:nvSpPr>
        <p:spPr bwMode="auto">
          <a:xfrm>
            <a:off x="3492500" y="4221560"/>
            <a:ext cx="358775" cy="6477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5218" name="Text Box 34" descr="Green marble"/>
          <p:cNvSpPr txBox="1">
            <a:spLocks noChangeArrowheads="1"/>
          </p:cNvSpPr>
          <p:nvPr/>
        </p:nvSpPr>
        <p:spPr bwMode="auto">
          <a:xfrm>
            <a:off x="3635375" y="4437460"/>
            <a:ext cx="3286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b</a:t>
            </a:r>
          </a:p>
        </p:txBody>
      </p:sp>
      <p:cxnSp>
        <p:nvCxnSpPr>
          <p:cNvPr id="56356" name="AutoShape 35"/>
          <p:cNvCxnSpPr>
            <a:cxnSpLocks noChangeShapeType="1"/>
          </p:cNvCxnSpPr>
          <p:nvPr/>
        </p:nvCxnSpPr>
        <p:spPr bwMode="auto">
          <a:xfrm flipH="1" flipV="1">
            <a:off x="4067175" y="4796235"/>
            <a:ext cx="287338" cy="288925"/>
          </a:xfrm>
          <a:prstGeom prst="curvedConnector4">
            <a:avLst>
              <a:gd name="adj1" fmla="val -79005"/>
              <a:gd name="adj2" fmla="val 17912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5220" name="Text Box 36" descr="Green marble"/>
          <p:cNvSpPr txBox="1">
            <a:spLocks noChangeArrowheads="1"/>
          </p:cNvSpPr>
          <p:nvPr/>
        </p:nvSpPr>
        <p:spPr bwMode="auto">
          <a:xfrm>
            <a:off x="4283075" y="4292997"/>
            <a:ext cx="536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a,b</a:t>
            </a:r>
            <a:endParaRPr lang="en-US" altLang="zh-CN" sz="1800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微软雅黑" panose="020B0503020204020204" pitchFamily="34" charset="-122"/>
            </a:endParaRPr>
          </a:p>
        </p:txBody>
      </p:sp>
      <p:sp>
        <p:nvSpPr>
          <p:cNvPr id="605221" name="Text Box 37"/>
          <p:cNvSpPr txBox="1">
            <a:spLocks noChangeArrowheads="1"/>
          </p:cNvSpPr>
          <p:nvPr/>
        </p:nvSpPr>
        <p:spPr bwMode="auto">
          <a:xfrm>
            <a:off x="5410200" y="3500438"/>
            <a:ext cx="110331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0,a -&gt; 2</a:t>
            </a:r>
          </a:p>
          <a:p>
            <a:pPr algn="ctr">
              <a:defRPr/>
            </a:pPr>
            <a:r>
              <a:rPr lang="pt-BR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3,a -&gt; 4</a:t>
            </a:r>
          </a:p>
          <a:p>
            <a:pPr algn="ctr">
              <a:defRPr/>
            </a:pPr>
            <a:r>
              <a:rPr lang="pt-BR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6,a -&gt; 6</a:t>
            </a:r>
            <a:endParaRPr lang="zh-CN" altLang="en-US" sz="1800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微软雅黑" panose="020B0503020204020204" pitchFamily="34" charset="-122"/>
            </a:endParaRPr>
          </a:p>
        </p:txBody>
      </p:sp>
      <p:sp>
        <p:nvSpPr>
          <p:cNvPr id="605222" name="Line 38"/>
          <p:cNvSpPr>
            <a:spLocks noChangeShapeType="1"/>
          </p:cNvSpPr>
          <p:nvPr/>
        </p:nvSpPr>
        <p:spPr bwMode="auto">
          <a:xfrm>
            <a:off x="5508625" y="4437063"/>
            <a:ext cx="863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5223" name="Text Box 39"/>
          <p:cNvSpPr txBox="1">
            <a:spLocks noChangeArrowheads="1"/>
          </p:cNvSpPr>
          <p:nvPr/>
        </p:nvSpPr>
        <p:spPr bwMode="auto">
          <a:xfrm>
            <a:off x="5292725" y="4933950"/>
            <a:ext cx="2817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{0, 3}, {6}  {2, 4}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{5}</a:t>
            </a:r>
          </a:p>
        </p:txBody>
      </p:sp>
      <p:sp>
        <p:nvSpPr>
          <p:cNvPr id="605224" name="Text Box 40"/>
          <p:cNvSpPr txBox="1">
            <a:spLocks noChangeArrowheads="1"/>
          </p:cNvSpPr>
          <p:nvPr/>
        </p:nvSpPr>
        <p:spPr bwMode="auto">
          <a:xfrm>
            <a:off x="4828397" y="5373688"/>
            <a:ext cx="390363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字符</a:t>
            </a:r>
            <a:r>
              <a:rPr lang="en-US" altLang="zh-CN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a</a:t>
            </a:r>
            <a:r>
              <a:rPr lang="zh-CN" altLang="en-US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使得集合</a:t>
            </a:r>
            <a:r>
              <a:rPr lang="en-US" altLang="zh-CN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{0,3,6}</a:t>
            </a:r>
            <a:r>
              <a:rPr lang="zh-CN" altLang="en-US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的后继状态</a:t>
            </a:r>
          </a:p>
          <a:p>
            <a:pPr algn="ctr">
              <a:defRPr/>
            </a:pPr>
            <a:r>
              <a:rPr lang="zh-CN" altLang="en-US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停留在不同的已经区分开的集合里，</a:t>
            </a:r>
          </a:p>
          <a:p>
            <a:pPr algn="ctr">
              <a:defRPr/>
            </a:pPr>
            <a:r>
              <a:rPr lang="zh-CN" altLang="en-US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因此状态</a:t>
            </a:r>
            <a:r>
              <a:rPr lang="en-US" altLang="zh-CN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与状态</a:t>
            </a:r>
            <a:r>
              <a:rPr lang="en-US" altLang="zh-CN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{0,3}</a:t>
            </a:r>
            <a:r>
              <a:rPr lang="zh-CN" altLang="en-US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可以区分</a:t>
            </a:r>
            <a:endParaRPr lang="en-US" altLang="zh-CN" sz="1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微软雅黑" panose="020B0503020204020204" pitchFamily="34" charset="-122"/>
            </a:endParaRPr>
          </a:p>
        </p:txBody>
      </p:sp>
      <p:sp>
        <p:nvSpPr>
          <p:cNvPr id="605225" name="AutoShape 41"/>
          <p:cNvSpPr>
            <a:spLocks noChangeArrowheads="1"/>
          </p:cNvSpPr>
          <p:nvPr/>
        </p:nvSpPr>
        <p:spPr bwMode="auto">
          <a:xfrm>
            <a:off x="6659563" y="4508500"/>
            <a:ext cx="485775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0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605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60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221" grpId="0"/>
      <p:bldP spid="605222" grpId="0" animBg="1"/>
      <p:bldP spid="605223" grpId="0"/>
      <p:bldP spid="605224" grpId="0"/>
      <p:bldP spid="605224" grpId="1"/>
      <p:bldP spid="6052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微软雅黑" panose="020B0503020204020204" pitchFamily="34" charset="-122"/>
              </a:rPr>
              <a:t>DFA</a:t>
            </a:r>
            <a:r>
              <a:rPr lang="zh-CN" altLang="en-US" dirty="0">
                <a:ea typeface="微软雅黑" panose="020B0503020204020204" pitchFamily="34" charset="-122"/>
              </a:rPr>
              <a:t>化简举例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>
                <a:ea typeface="微软雅黑" panose="020B0503020204020204" pitchFamily="34" charset="-122"/>
              </a:rPr>
              <a:t>化简下面的</a:t>
            </a:r>
            <a:r>
              <a:rPr lang="en-US" altLang="zh-CN" b="0" dirty="0">
                <a:ea typeface="微软雅黑" panose="020B0503020204020204" pitchFamily="34" charset="-122"/>
              </a:rPr>
              <a:t>DFA</a:t>
            </a:r>
          </a:p>
        </p:txBody>
      </p:sp>
      <p:sp>
        <p:nvSpPr>
          <p:cNvPr id="5734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99F7173-F98E-4D10-8035-8B6877C5C120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26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06212" name="Oval 4" descr="Green marble"/>
          <p:cNvSpPr>
            <a:spLocks noChangeArrowheads="1"/>
          </p:cNvSpPr>
          <p:nvPr/>
        </p:nvSpPr>
        <p:spPr bwMode="auto">
          <a:xfrm>
            <a:off x="1403350" y="2781697"/>
            <a:ext cx="576263" cy="5762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57350" name="Line 5"/>
          <p:cNvSpPr>
            <a:spLocks noChangeShapeType="1"/>
          </p:cNvSpPr>
          <p:nvPr/>
        </p:nvSpPr>
        <p:spPr bwMode="auto">
          <a:xfrm>
            <a:off x="468313" y="3064272"/>
            <a:ext cx="936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6214" name="Text Box 6" descr="Green marble"/>
          <p:cNvSpPr txBox="1">
            <a:spLocks noChangeArrowheads="1"/>
          </p:cNvSpPr>
          <p:nvPr/>
        </p:nvSpPr>
        <p:spPr bwMode="auto">
          <a:xfrm>
            <a:off x="520700" y="2708672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开始</a:t>
            </a:r>
          </a:p>
        </p:txBody>
      </p:sp>
      <p:sp>
        <p:nvSpPr>
          <p:cNvPr id="606215" name="Oval 7" descr="Green marble"/>
          <p:cNvSpPr>
            <a:spLocks noChangeArrowheads="1"/>
          </p:cNvSpPr>
          <p:nvPr/>
        </p:nvSpPr>
        <p:spPr bwMode="auto">
          <a:xfrm>
            <a:off x="2339975" y="2780110"/>
            <a:ext cx="576263" cy="5762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57353" name="Line 8"/>
          <p:cNvSpPr>
            <a:spLocks noChangeShapeType="1"/>
          </p:cNvSpPr>
          <p:nvPr/>
        </p:nvSpPr>
        <p:spPr bwMode="auto">
          <a:xfrm>
            <a:off x="1979613" y="3069035"/>
            <a:ext cx="3603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6217" name="Text Box 9" descr="Green marble"/>
          <p:cNvSpPr txBox="1">
            <a:spLocks noChangeArrowheads="1"/>
          </p:cNvSpPr>
          <p:nvPr/>
        </p:nvSpPr>
        <p:spPr bwMode="auto">
          <a:xfrm>
            <a:off x="1958975" y="2722960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606218" name="Oval 10" descr="Green marble"/>
          <p:cNvSpPr>
            <a:spLocks noChangeArrowheads="1"/>
          </p:cNvSpPr>
          <p:nvPr/>
        </p:nvSpPr>
        <p:spPr bwMode="auto">
          <a:xfrm>
            <a:off x="2916238" y="3788172"/>
            <a:ext cx="576262" cy="5762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57356" name="Line 11"/>
          <p:cNvSpPr>
            <a:spLocks noChangeShapeType="1"/>
          </p:cNvSpPr>
          <p:nvPr/>
        </p:nvSpPr>
        <p:spPr bwMode="auto">
          <a:xfrm>
            <a:off x="2700338" y="3356372"/>
            <a:ext cx="358775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6220" name="Text Box 12" descr="Green marble"/>
          <p:cNvSpPr txBox="1">
            <a:spLocks noChangeArrowheads="1"/>
          </p:cNvSpPr>
          <p:nvPr/>
        </p:nvSpPr>
        <p:spPr bwMode="auto">
          <a:xfrm>
            <a:off x="2803525" y="3350022"/>
            <a:ext cx="328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57358" name="Oval 13" descr="Green marble"/>
          <p:cNvSpPr>
            <a:spLocks noChangeArrowheads="1"/>
          </p:cNvSpPr>
          <p:nvPr/>
        </p:nvSpPr>
        <p:spPr bwMode="auto">
          <a:xfrm>
            <a:off x="3563938" y="2780110"/>
            <a:ext cx="576262" cy="5762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6222" name="Oval 14" descr="Green marble"/>
          <p:cNvSpPr>
            <a:spLocks noChangeArrowheads="1"/>
          </p:cNvSpPr>
          <p:nvPr/>
        </p:nvSpPr>
        <p:spPr bwMode="auto">
          <a:xfrm>
            <a:off x="3635375" y="2853135"/>
            <a:ext cx="431800" cy="431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57360" name="Line 15"/>
          <p:cNvSpPr>
            <a:spLocks noChangeShapeType="1"/>
          </p:cNvSpPr>
          <p:nvPr/>
        </p:nvSpPr>
        <p:spPr bwMode="auto">
          <a:xfrm>
            <a:off x="2916238" y="3069035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6224" name="Text Box 16" descr="Green marble"/>
          <p:cNvSpPr txBox="1">
            <a:spLocks noChangeArrowheads="1"/>
          </p:cNvSpPr>
          <p:nvPr/>
        </p:nvSpPr>
        <p:spPr bwMode="auto">
          <a:xfrm>
            <a:off x="2882900" y="2708672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a</a:t>
            </a:r>
          </a:p>
        </p:txBody>
      </p:sp>
      <p:cxnSp>
        <p:nvCxnSpPr>
          <p:cNvPr id="57362" name="AutoShape 17"/>
          <p:cNvCxnSpPr>
            <a:cxnSpLocks noChangeShapeType="1"/>
          </p:cNvCxnSpPr>
          <p:nvPr/>
        </p:nvCxnSpPr>
        <p:spPr bwMode="auto">
          <a:xfrm flipH="1" flipV="1">
            <a:off x="3851275" y="2780110"/>
            <a:ext cx="287338" cy="288925"/>
          </a:xfrm>
          <a:prstGeom prst="curvedConnector4">
            <a:avLst>
              <a:gd name="adj1" fmla="val -79005"/>
              <a:gd name="adj2" fmla="val 17912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6226" name="Text Box 18" descr="Green marble"/>
          <p:cNvSpPr txBox="1">
            <a:spLocks noChangeArrowheads="1"/>
          </p:cNvSpPr>
          <p:nvPr/>
        </p:nvSpPr>
        <p:spPr bwMode="auto">
          <a:xfrm>
            <a:off x="4067175" y="2276872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57364" name="Line 19"/>
          <p:cNvSpPr>
            <a:spLocks noChangeShapeType="1"/>
          </p:cNvSpPr>
          <p:nvPr/>
        </p:nvSpPr>
        <p:spPr bwMode="auto">
          <a:xfrm flipH="1">
            <a:off x="3419475" y="3356372"/>
            <a:ext cx="288925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6228" name="Text Box 20" descr="Green marble"/>
          <p:cNvSpPr txBox="1">
            <a:spLocks noChangeArrowheads="1"/>
          </p:cNvSpPr>
          <p:nvPr/>
        </p:nvSpPr>
        <p:spPr bwMode="auto">
          <a:xfrm>
            <a:off x="3492500" y="3429397"/>
            <a:ext cx="328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606229" name="Oval 21" descr="Green marble"/>
          <p:cNvSpPr>
            <a:spLocks noChangeArrowheads="1"/>
          </p:cNvSpPr>
          <p:nvPr/>
        </p:nvSpPr>
        <p:spPr bwMode="auto">
          <a:xfrm>
            <a:off x="2339975" y="4653360"/>
            <a:ext cx="576263" cy="5762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4</a:t>
            </a:r>
          </a:p>
        </p:txBody>
      </p:sp>
      <p:cxnSp>
        <p:nvCxnSpPr>
          <p:cNvPr id="57367" name="AutoShape 22"/>
          <p:cNvCxnSpPr>
            <a:cxnSpLocks noChangeShapeType="1"/>
            <a:endCxn id="606229" idx="2"/>
          </p:cNvCxnSpPr>
          <p:nvPr/>
        </p:nvCxnSpPr>
        <p:spPr bwMode="auto">
          <a:xfrm rot="5400000" flipV="1">
            <a:off x="1223962" y="3826273"/>
            <a:ext cx="1585913" cy="646112"/>
          </a:xfrm>
          <a:prstGeom prst="curvedConnector4">
            <a:avLst>
              <a:gd name="adj1" fmla="val 100898"/>
              <a:gd name="adj2" fmla="val 71991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6231" name="Text Box 23" descr="Green marble"/>
          <p:cNvSpPr txBox="1">
            <a:spLocks noChangeArrowheads="1"/>
          </p:cNvSpPr>
          <p:nvPr/>
        </p:nvSpPr>
        <p:spPr bwMode="auto">
          <a:xfrm>
            <a:off x="1547813" y="4358085"/>
            <a:ext cx="3286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b</a:t>
            </a:r>
          </a:p>
        </p:txBody>
      </p:sp>
      <p:cxnSp>
        <p:nvCxnSpPr>
          <p:cNvPr id="57369" name="AutoShape 24"/>
          <p:cNvCxnSpPr>
            <a:cxnSpLocks noChangeShapeType="1"/>
            <a:stCxn id="606229" idx="6"/>
            <a:endCxn id="606218" idx="5"/>
          </p:cNvCxnSpPr>
          <p:nvPr/>
        </p:nvCxnSpPr>
        <p:spPr bwMode="auto">
          <a:xfrm flipV="1">
            <a:off x="2916238" y="4280297"/>
            <a:ext cx="492125" cy="661988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70" name="AutoShape 25"/>
          <p:cNvCxnSpPr>
            <a:cxnSpLocks noChangeShapeType="1"/>
          </p:cNvCxnSpPr>
          <p:nvPr/>
        </p:nvCxnSpPr>
        <p:spPr bwMode="auto">
          <a:xfrm rot="5400000">
            <a:off x="2626519" y="4293791"/>
            <a:ext cx="373063" cy="371475"/>
          </a:xfrm>
          <a:prstGeom prst="curvedConnector3">
            <a:avLst>
              <a:gd name="adj1" fmla="val 3403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6234" name="Text Box 26" descr="Green marble"/>
          <p:cNvSpPr txBox="1">
            <a:spLocks noChangeArrowheads="1"/>
          </p:cNvSpPr>
          <p:nvPr/>
        </p:nvSpPr>
        <p:spPr bwMode="auto">
          <a:xfrm>
            <a:off x="2451100" y="4213622"/>
            <a:ext cx="392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606235" name="Text Box 27" descr="Green marble"/>
          <p:cNvSpPr txBox="1">
            <a:spLocks noChangeArrowheads="1"/>
          </p:cNvSpPr>
          <p:nvPr/>
        </p:nvSpPr>
        <p:spPr bwMode="auto">
          <a:xfrm>
            <a:off x="3019425" y="4437460"/>
            <a:ext cx="3286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b</a:t>
            </a:r>
          </a:p>
        </p:txBody>
      </p:sp>
      <p:cxnSp>
        <p:nvCxnSpPr>
          <p:cNvPr id="57373" name="AutoShape 28"/>
          <p:cNvCxnSpPr>
            <a:cxnSpLocks noChangeShapeType="1"/>
            <a:stCxn id="606229" idx="6"/>
            <a:endCxn id="57358" idx="5"/>
          </p:cNvCxnSpPr>
          <p:nvPr/>
        </p:nvCxnSpPr>
        <p:spPr bwMode="auto">
          <a:xfrm flipV="1">
            <a:off x="2916238" y="3272235"/>
            <a:ext cx="1139825" cy="1670050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6237" name="Text Box 29" descr="Green marble"/>
          <p:cNvSpPr txBox="1">
            <a:spLocks noChangeArrowheads="1"/>
          </p:cNvSpPr>
          <p:nvPr/>
        </p:nvSpPr>
        <p:spPr bwMode="auto">
          <a:xfrm>
            <a:off x="3708400" y="3997722"/>
            <a:ext cx="392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606238" name="Text Box 30"/>
          <p:cNvSpPr txBox="1">
            <a:spLocks noChangeArrowheads="1"/>
          </p:cNvSpPr>
          <p:nvPr/>
        </p:nvSpPr>
        <p:spPr bwMode="auto">
          <a:xfrm>
            <a:off x="5322765" y="2420938"/>
            <a:ext cx="27831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4, 6}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， 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{5}</a:t>
            </a:r>
          </a:p>
        </p:txBody>
      </p:sp>
      <p:sp>
        <p:nvSpPr>
          <p:cNvPr id="606239" name="Oval 31"/>
          <p:cNvSpPr>
            <a:spLocks noChangeArrowheads="1"/>
          </p:cNvSpPr>
          <p:nvPr/>
        </p:nvSpPr>
        <p:spPr bwMode="auto">
          <a:xfrm>
            <a:off x="3779838" y="4796235"/>
            <a:ext cx="576262" cy="576262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6</a:t>
            </a:r>
          </a:p>
        </p:txBody>
      </p:sp>
      <p:sp>
        <p:nvSpPr>
          <p:cNvPr id="57377" name="Line 32"/>
          <p:cNvSpPr>
            <a:spLocks noChangeShapeType="1"/>
          </p:cNvSpPr>
          <p:nvPr/>
        </p:nvSpPr>
        <p:spPr bwMode="auto">
          <a:xfrm>
            <a:off x="3492500" y="4221560"/>
            <a:ext cx="358775" cy="6477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6241" name="Text Box 33" descr="Green marble"/>
          <p:cNvSpPr txBox="1">
            <a:spLocks noChangeArrowheads="1"/>
          </p:cNvSpPr>
          <p:nvPr/>
        </p:nvSpPr>
        <p:spPr bwMode="auto">
          <a:xfrm>
            <a:off x="3635375" y="4437460"/>
            <a:ext cx="3286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b</a:t>
            </a:r>
          </a:p>
        </p:txBody>
      </p:sp>
      <p:cxnSp>
        <p:nvCxnSpPr>
          <p:cNvPr id="57379" name="AutoShape 34"/>
          <p:cNvCxnSpPr>
            <a:cxnSpLocks noChangeShapeType="1"/>
          </p:cNvCxnSpPr>
          <p:nvPr/>
        </p:nvCxnSpPr>
        <p:spPr bwMode="auto">
          <a:xfrm flipH="1" flipV="1">
            <a:off x="4067175" y="4796235"/>
            <a:ext cx="287338" cy="288925"/>
          </a:xfrm>
          <a:prstGeom prst="curvedConnector4">
            <a:avLst>
              <a:gd name="adj1" fmla="val -79005"/>
              <a:gd name="adj2" fmla="val 17912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6243" name="Text Box 35" descr="Green marble"/>
          <p:cNvSpPr txBox="1">
            <a:spLocks noChangeArrowheads="1"/>
          </p:cNvSpPr>
          <p:nvPr/>
        </p:nvSpPr>
        <p:spPr bwMode="auto">
          <a:xfrm>
            <a:off x="4283075" y="4292997"/>
            <a:ext cx="536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a,b</a:t>
            </a:r>
            <a:endParaRPr lang="en-US" altLang="zh-CN" sz="1800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微软雅黑" panose="020B0503020204020204" pitchFamily="34" charset="-122"/>
            </a:endParaRPr>
          </a:p>
        </p:txBody>
      </p:sp>
      <p:sp>
        <p:nvSpPr>
          <p:cNvPr id="606244" name="Text Box 36"/>
          <p:cNvSpPr txBox="1">
            <a:spLocks noChangeArrowheads="1"/>
          </p:cNvSpPr>
          <p:nvPr/>
        </p:nvSpPr>
        <p:spPr bwMode="auto">
          <a:xfrm>
            <a:off x="5508625" y="3860800"/>
            <a:ext cx="11033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0,a -&gt; 2</a:t>
            </a:r>
          </a:p>
          <a:p>
            <a:pPr algn="ctr">
              <a:defRPr/>
            </a:pPr>
            <a:r>
              <a:rPr lang="pt-BR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3,a -&gt; 4</a:t>
            </a:r>
            <a:endParaRPr lang="zh-CN" altLang="en-US" sz="1800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微软雅黑" panose="020B0503020204020204" pitchFamily="34" charset="-122"/>
            </a:endParaRPr>
          </a:p>
        </p:txBody>
      </p:sp>
      <p:sp>
        <p:nvSpPr>
          <p:cNvPr id="606245" name="Text Box 37"/>
          <p:cNvSpPr txBox="1">
            <a:spLocks noChangeArrowheads="1"/>
          </p:cNvSpPr>
          <p:nvPr/>
        </p:nvSpPr>
        <p:spPr bwMode="auto">
          <a:xfrm>
            <a:off x="5505450" y="2779713"/>
            <a:ext cx="2532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{0, 3, 6}  {2, 4}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{5}</a:t>
            </a:r>
          </a:p>
        </p:txBody>
      </p:sp>
      <p:sp>
        <p:nvSpPr>
          <p:cNvPr id="606246" name="Text Box 38"/>
          <p:cNvSpPr txBox="1">
            <a:spLocks noChangeArrowheads="1"/>
          </p:cNvSpPr>
          <p:nvPr/>
        </p:nvSpPr>
        <p:spPr bwMode="auto">
          <a:xfrm>
            <a:off x="5508625" y="3141663"/>
            <a:ext cx="28178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{0, 3}, {6}  {2, 4}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{5}</a:t>
            </a:r>
          </a:p>
        </p:txBody>
      </p:sp>
      <p:sp>
        <p:nvSpPr>
          <p:cNvPr id="606247" name="Text Box 39"/>
          <p:cNvSpPr txBox="1">
            <a:spLocks noChangeArrowheads="1"/>
          </p:cNvSpPr>
          <p:nvPr/>
        </p:nvSpPr>
        <p:spPr bwMode="auto">
          <a:xfrm>
            <a:off x="7065963" y="3789363"/>
            <a:ext cx="1111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0,b -&gt; 4</a:t>
            </a:r>
          </a:p>
          <a:p>
            <a:pPr algn="ctr">
              <a:defRPr/>
            </a:pPr>
            <a:r>
              <a:rPr lang="pt-BR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3,b -&gt; 6</a:t>
            </a:r>
            <a:endParaRPr lang="zh-CN" altLang="en-US" sz="1800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微软雅黑" panose="020B0503020204020204" pitchFamily="34" charset="-122"/>
            </a:endParaRPr>
          </a:p>
        </p:txBody>
      </p:sp>
      <p:sp>
        <p:nvSpPr>
          <p:cNvPr id="606248" name="Text Box 40"/>
          <p:cNvSpPr txBox="1">
            <a:spLocks noChangeArrowheads="1"/>
          </p:cNvSpPr>
          <p:nvPr/>
        </p:nvSpPr>
        <p:spPr bwMode="auto">
          <a:xfrm>
            <a:off x="5365750" y="5149850"/>
            <a:ext cx="3103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{0}, {3}, {6}  {2, 4}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{5}</a:t>
            </a:r>
          </a:p>
        </p:txBody>
      </p:sp>
      <p:sp>
        <p:nvSpPr>
          <p:cNvPr id="606249" name="Line 41"/>
          <p:cNvSpPr>
            <a:spLocks noChangeShapeType="1"/>
          </p:cNvSpPr>
          <p:nvPr/>
        </p:nvSpPr>
        <p:spPr bwMode="auto">
          <a:xfrm>
            <a:off x="7164388" y="4149725"/>
            <a:ext cx="863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6250" name="AutoShape 42"/>
          <p:cNvSpPr>
            <a:spLocks noChangeArrowheads="1"/>
          </p:cNvSpPr>
          <p:nvPr/>
        </p:nvSpPr>
        <p:spPr bwMode="auto">
          <a:xfrm>
            <a:off x="6659563" y="4724400"/>
            <a:ext cx="485775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606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6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06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44" grpId="0"/>
      <p:bldP spid="606247" grpId="0"/>
      <p:bldP spid="606248" grpId="0"/>
      <p:bldP spid="606249" grpId="0" animBg="1"/>
      <p:bldP spid="60625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微软雅黑" panose="020B0503020204020204" pitchFamily="34" charset="-122"/>
              </a:rPr>
              <a:t>DFA</a:t>
            </a:r>
            <a:r>
              <a:rPr lang="zh-CN" altLang="en-US" b="0" dirty="0">
                <a:ea typeface="微软雅黑" panose="020B0503020204020204" pitchFamily="34" charset="-122"/>
              </a:rPr>
              <a:t>化简举例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>
                <a:ea typeface="微软雅黑" panose="020B0503020204020204" pitchFamily="34" charset="-122"/>
              </a:rPr>
              <a:t>化简下面的</a:t>
            </a:r>
            <a:r>
              <a:rPr lang="en-US" altLang="zh-CN" b="0" dirty="0">
                <a:ea typeface="微软雅黑" panose="020B0503020204020204" pitchFamily="34" charset="-122"/>
              </a:rPr>
              <a:t>DFA</a:t>
            </a:r>
          </a:p>
        </p:txBody>
      </p:sp>
      <p:sp>
        <p:nvSpPr>
          <p:cNvPr id="5837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D8B500C-0D18-4DD1-ABDB-7E10DC9EE74E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27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07236" name="Oval 4" descr="Green marble"/>
          <p:cNvSpPr>
            <a:spLocks noChangeArrowheads="1"/>
          </p:cNvSpPr>
          <p:nvPr/>
        </p:nvSpPr>
        <p:spPr bwMode="auto">
          <a:xfrm>
            <a:off x="1403350" y="2781697"/>
            <a:ext cx="576263" cy="5762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58374" name="Line 5"/>
          <p:cNvSpPr>
            <a:spLocks noChangeShapeType="1"/>
          </p:cNvSpPr>
          <p:nvPr/>
        </p:nvSpPr>
        <p:spPr bwMode="auto">
          <a:xfrm>
            <a:off x="468313" y="3064272"/>
            <a:ext cx="936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7238" name="Text Box 6" descr="Green marble"/>
          <p:cNvSpPr txBox="1">
            <a:spLocks noChangeArrowheads="1"/>
          </p:cNvSpPr>
          <p:nvPr/>
        </p:nvSpPr>
        <p:spPr bwMode="auto">
          <a:xfrm>
            <a:off x="520700" y="2708672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开始</a:t>
            </a:r>
          </a:p>
        </p:txBody>
      </p:sp>
      <p:sp>
        <p:nvSpPr>
          <p:cNvPr id="607239" name="Oval 7" descr="Green marble"/>
          <p:cNvSpPr>
            <a:spLocks noChangeArrowheads="1"/>
          </p:cNvSpPr>
          <p:nvPr/>
        </p:nvSpPr>
        <p:spPr bwMode="auto">
          <a:xfrm>
            <a:off x="2339975" y="2780110"/>
            <a:ext cx="576263" cy="5762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1979613" y="3069035"/>
            <a:ext cx="3603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7241" name="Text Box 9" descr="Green marble"/>
          <p:cNvSpPr txBox="1">
            <a:spLocks noChangeArrowheads="1"/>
          </p:cNvSpPr>
          <p:nvPr/>
        </p:nvSpPr>
        <p:spPr bwMode="auto">
          <a:xfrm>
            <a:off x="1958975" y="2722960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607242" name="Oval 10" descr="Green marble"/>
          <p:cNvSpPr>
            <a:spLocks noChangeArrowheads="1"/>
          </p:cNvSpPr>
          <p:nvPr/>
        </p:nvSpPr>
        <p:spPr bwMode="auto">
          <a:xfrm>
            <a:off x="2916238" y="3788172"/>
            <a:ext cx="576262" cy="5762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58380" name="Line 11"/>
          <p:cNvSpPr>
            <a:spLocks noChangeShapeType="1"/>
          </p:cNvSpPr>
          <p:nvPr/>
        </p:nvSpPr>
        <p:spPr bwMode="auto">
          <a:xfrm>
            <a:off x="2700338" y="3356372"/>
            <a:ext cx="358775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7244" name="Text Box 12" descr="Green marble"/>
          <p:cNvSpPr txBox="1">
            <a:spLocks noChangeArrowheads="1"/>
          </p:cNvSpPr>
          <p:nvPr/>
        </p:nvSpPr>
        <p:spPr bwMode="auto">
          <a:xfrm>
            <a:off x="2803525" y="3350022"/>
            <a:ext cx="328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58382" name="Oval 13" descr="Green marble"/>
          <p:cNvSpPr>
            <a:spLocks noChangeArrowheads="1"/>
          </p:cNvSpPr>
          <p:nvPr/>
        </p:nvSpPr>
        <p:spPr bwMode="auto">
          <a:xfrm>
            <a:off x="3563938" y="2780110"/>
            <a:ext cx="576262" cy="5762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7246" name="Oval 14" descr="Green marble"/>
          <p:cNvSpPr>
            <a:spLocks noChangeArrowheads="1"/>
          </p:cNvSpPr>
          <p:nvPr/>
        </p:nvSpPr>
        <p:spPr bwMode="auto">
          <a:xfrm>
            <a:off x="3635375" y="2853135"/>
            <a:ext cx="431800" cy="431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58384" name="Line 15"/>
          <p:cNvSpPr>
            <a:spLocks noChangeShapeType="1"/>
          </p:cNvSpPr>
          <p:nvPr/>
        </p:nvSpPr>
        <p:spPr bwMode="auto">
          <a:xfrm>
            <a:off x="2916238" y="3069035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7248" name="Text Box 16" descr="Green marble"/>
          <p:cNvSpPr txBox="1">
            <a:spLocks noChangeArrowheads="1"/>
          </p:cNvSpPr>
          <p:nvPr/>
        </p:nvSpPr>
        <p:spPr bwMode="auto">
          <a:xfrm>
            <a:off x="2882900" y="2708672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a</a:t>
            </a:r>
          </a:p>
        </p:txBody>
      </p:sp>
      <p:cxnSp>
        <p:nvCxnSpPr>
          <p:cNvPr id="58386" name="AutoShape 17"/>
          <p:cNvCxnSpPr>
            <a:cxnSpLocks noChangeShapeType="1"/>
          </p:cNvCxnSpPr>
          <p:nvPr/>
        </p:nvCxnSpPr>
        <p:spPr bwMode="auto">
          <a:xfrm flipH="1" flipV="1">
            <a:off x="3851275" y="2780110"/>
            <a:ext cx="287338" cy="288925"/>
          </a:xfrm>
          <a:prstGeom prst="curvedConnector4">
            <a:avLst>
              <a:gd name="adj1" fmla="val -79005"/>
              <a:gd name="adj2" fmla="val 17912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7250" name="Text Box 18" descr="Green marble"/>
          <p:cNvSpPr txBox="1">
            <a:spLocks noChangeArrowheads="1"/>
          </p:cNvSpPr>
          <p:nvPr/>
        </p:nvSpPr>
        <p:spPr bwMode="auto">
          <a:xfrm>
            <a:off x="4067175" y="2276872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58388" name="Line 19"/>
          <p:cNvSpPr>
            <a:spLocks noChangeShapeType="1"/>
          </p:cNvSpPr>
          <p:nvPr/>
        </p:nvSpPr>
        <p:spPr bwMode="auto">
          <a:xfrm flipH="1">
            <a:off x="3419475" y="3356372"/>
            <a:ext cx="288925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7252" name="Text Box 20" descr="Green marble"/>
          <p:cNvSpPr txBox="1">
            <a:spLocks noChangeArrowheads="1"/>
          </p:cNvSpPr>
          <p:nvPr/>
        </p:nvSpPr>
        <p:spPr bwMode="auto">
          <a:xfrm>
            <a:off x="3492500" y="3429397"/>
            <a:ext cx="328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607253" name="Oval 21" descr="Green marble"/>
          <p:cNvSpPr>
            <a:spLocks noChangeArrowheads="1"/>
          </p:cNvSpPr>
          <p:nvPr/>
        </p:nvSpPr>
        <p:spPr bwMode="auto">
          <a:xfrm>
            <a:off x="2339975" y="4653360"/>
            <a:ext cx="576263" cy="5762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4</a:t>
            </a:r>
          </a:p>
        </p:txBody>
      </p:sp>
      <p:cxnSp>
        <p:nvCxnSpPr>
          <p:cNvPr id="58391" name="AutoShape 22"/>
          <p:cNvCxnSpPr>
            <a:cxnSpLocks noChangeShapeType="1"/>
            <a:endCxn id="607253" idx="2"/>
          </p:cNvCxnSpPr>
          <p:nvPr/>
        </p:nvCxnSpPr>
        <p:spPr bwMode="auto">
          <a:xfrm rot="5400000" flipV="1">
            <a:off x="1223962" y="3826273"/>
            <a:ext cx="1585913" cy="646112"/>
          </a:xfrm>
          <a:prstGeom prst="curvedConnector4">
            <a:avLst>
              <a:gd name="adj1" fmla="val 100898"/>
              <a:gd name="adj2" fmla="val 71991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7255" name="Text Box 23" descr="Green marble"/>
          <p:cNvSpPr txBox="1">
            <a:spLocks noChangeArrowheads="1"/>
          </p:cNvSpPr>
          <p:nvPr/>
        </p:nvSpPr>
        <p:spPr bwMode="auto">
          <a:xfrm>
            <a:off x="1547813" y="4358085"/>
            <a:ext cx="3286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b</a:t>
            </a:r>
          </a:p>
        </p:txBody>
      </p:sp>
      <p:cxnSp>
        <p:nvCxnSpPr>
          <p:cNvPr id="58393" name="AutoShape 24"/>
          <p:cNvCxnSpPr>
            <a:cxnSpLocks noChangeShapeType="1"/>
            <a:stCxn id="607253" idx="6"/>
            <a:endCxn id="607242" idx="5"/>
          </p:cNvCxnSpPr>
          <p:nvPr/>
        </p:nvCxnSpPr>
        <p:spPr bwMode="auto">
          <a:xfrm flipV="1">
            <a:off x="2916238" y="4280297"/>
            <a:ext cx="492125" cy="661988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94" name="AutoShape 25"/>
          <p:cNvCxnSpPr>
            <a:cxnSpLocks noChangeShapeType="1"/>
          </p:cNvCxnSpPr>
          <p:nvPr/>
        </p:nvCxnSpPr>
        <p:spPr bwMode="auto">
          <a:xfrm rot="5400000">
            <a:off x="2626519" y="4293791"/>
            <a:ext cx="373063" cy="371475"/>
          </a:xfrm>
          <a:prstGeom prst="curvedConnector3">
            <a:avLst>
              <a:gd name="adj1" fmla="val 3403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7258" name="Text Box 26" descr="Green marble"/>
          <p:cNvSpPr txBox="1">
            <a:spLocks noChangeArrowheads="1"/>
          </p:cNvSpPr>
          <p:nvPr/>
        </p:nvSpPr>
        <p:spPr bwMode="auto">
          <a:xfrm>
            <a:off x="2451100" y="4213622"/>
            <a:ext cx="392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607259" name="Text Box 27" descr="Green marble"/>
          <p:cNvSpPr txBox="1">
            <a:spLocks noChangeArrowheads="1"/>
          </p:cNvSpPr>
          <p:nvPr/>
        </p:nvSpPr>
        <p:spPr bwMode="auto">
          <a:xfrm>
            <a:off x="3019425" y="4437460"/>
            <a:ext cx="3286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b</a:t>
            </a:r>
          </a:p>
        </p:txBody>
      </p:sp>
      <p:cxnSp>
        <p:nvCxnSpPr>
          <p:cNvPr id="58397" name="AutoShape 28"/>
          <p:cNvCxnSpPr>
            <a:cxnSpLocks noChangeShapeType="1"/>
            <a:stCxn id="607253" idx="6"/>
            <a:endCxn id="58382" idx="5"/>
          </p:cNvCxnSpPr>
          <p:nvPr/>
        </p:nvCxnSpPr>
        <p:spPr bwMode="auto">
          <a:xfrm flipV="1">
            <a:off x="2916238" y="3272235"/>
            <a:ext cx="1139825" cy="1670050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7261" name="Text Box 29" descr="Green marble"/>
          <p:cNvSpPr txBox="1">
            <a:spLocks noChangeArrowheads="1"/>
          </p:cNvSpPr>
          <p:nvPr/>
        </p:nvSpPr>
        <p:spPr bwMode="auto">
          <a:xfrm>
            <a:off x="3708400" y="3997722"/>
            <a:ext cx="392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607262" name="Text Box 30"/>
          <p:cNvSpPr txBox="1">
            <a:spLocks noChangeArrowheads="1"/>
          </p:cNvSpPr>
          <p:nvPr/>
        </p:nvSpPr>
        <p:spPr bwMode="auto">
          <a:xfrm>
            <a:off x="5322765" y="2420938"/>
            <a:ext cx="27831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4, 6}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， 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{5}</a:t>
            </a:r>
          </a:p>
        </p:txBody>
      </p:sp>
      <p:sp>
        <p:nvSpPr>
          <p:cNvPr id="607263" name="Oval 31"/>
          <p:cNvSpPr>
            <a:spLocks noChangeArrowheads="1"/>
          </p:cNvSpPr>
          <p:nvPr/>
        </p:nvSpPr>
        <p:spPr bwMode="auto">
          <a:xfrm>
            <a:off x="3779838" y="4796235"/>
            <a:ext cx="576262" cy="576262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6</a:t>
            </a:r>
          </a:p>
        </p:txBody>
      </p:sp>
      <p:sp>
        <p:nvSpPr>
          <p:cNvPr id="58401" name="Line 32"/>
          <p:cNvSpPr>
            <a:spLocks noChangeShapeType="1"/>
          </p:cNvSpPr>
          <p:nvPr/>
        </p:nvSpPr>
        <p:spPr bwMode="auto">
          <a:xfrm>
            <a:off x="3492500" y="4221560"/>
            <a:ext cx="358775" cy="6477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7265" name="Text Box 33" descr="Green marble"/>
          <p:cNvSpPr txBox="1">
            <a:spLocks noChangeArrowheads="1"/>
          </p:cNvSpPr>
          <p:nvPr/>
        </p:nvSpPr>
        <p:spPr bwMode="auto">
          <a:xfrm>
            <a:off x="3635375" y="4437460"/>
            <a:ext cx="3286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b</a:t>
            </a:r>
          </a:p>
        </p:txBody>
      </p:sp>
      <p:cxnSp>
        <p:nvCxnSpPr>
          <p:cNvPr id="58403" name="AutoShape 34"/>
          <p:cNvCxnSpPr>
            <a:cxnSpLocks noChangeShapeType="1"/>
          </p:cNvCxnSpPr>
          <p:nvPr/>
        </p:nvCxnSpPr>
        <p:spPr bwMode="auto">
          <a:xfrm flipH="1" flipV="1">
            <a:off x="4067175" y="4796235"/>
            <a:ext cx="287338" cy="288925"/>
          </a:xfrm>
          <a:prstGeom prst="curvedConnector4">
            <a:avLst>
              <a:gd name="adj1" fmla="val -79005"/>
              <a:gd name="adj2" fmla="val 17912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7267" name="Text Box 35" descr="Green marble"/>
          <p:cNvSpPr txBox="1">
            <a:spLocks noChangeArrowheads="1"/>
          </p:cNvSpPr>
          <p:nvPr/>
        </p:nvSpPr>
        <p:spPr bwMode="auto">
          <a:xfrm>
            <a:off x="4283075" y="4292997"/>
            <a:ext cx="536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a,b</a:t>
            </a:r>
            <a:endParaRPr lang="en-US" altLang="zh-CN" sz="1800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微软雅黑" panose="020B0503020204020204" pitchFamily="34" charset="-122"/>
            </a:endParaRPr>
          </a:p>
        </p:txBody>
      </p:sp>
      <p:sp>
        <p:nvSpPr>
          <p:cNvPr id="607268" name="Text Box 36"/>
          <p:cNvSpPr txBox="1">
            <a:spLocks noChangeArrowheads="1"/>
          </p:cNvSpPr>
          <p:nvPr/>
        </p:nvSpPr>
        <p:spPr bwMode="auto">
          <a:xfrm>
            <a:off x="5508625" y="4292600"/>
            <a:ext cx="11033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2,a -&gt; 5</a:t>
            </a:r>
          </a:p>
          <a:p>
            <a:pPr algn="ctr">
              <a:defRPr/>
            </a:pPr>
            <a:r>
              <a:rPr lang="pt-BR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4,a -&gt; 5</a:t>
            </a:r>
            <a:endParaRPr lang="zh-CN" altLang="en-US" sz="1800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微软雅黑" panose="020B0503020204020204" pitchFamily="34" charset="-122"/>
            </a:endParaRPr>
          </a:p>
        </p:txBody>
      </p:sp>
      <p:sp>
        <p:nvSpPr>
          <p:cNvPr id="607269" name="Text Box 37"/>
          <p:cNvSpPr txBox="1">
            <a:spLocks noChangeArrowheads="1"/>
          </p:cNvSpPr>
          <p:nvPr/>
        </p:nvSpPr>
        <p:spPr bwMode="auto">
          <a:xfrm>
            <a:off x="5505450" y="2779713"/>
            <a:ext cx="2532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{0, 3, 6}  {2, 4}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{5}</a:t>
            </a:r>
          </a:p>
        </p:txBody>
      </p:sp>
      <p:sp>
        <p:nvSpPr>
          <p:cNvPr id="607270" name="Text Box 38"/>
          <p:cNvSpPr txBox="1">
            <a:spLocks noChangeArrowheads="1"/>
          </p:cNvSpPr>
          <p:nvPr/>
        </p:nvSpPr>
        <p:spPr bwMode="auto">
          <a:xfrm>
            <a:off x="5508625" y="3141663"/>
            <a:ext cx="28178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{0, 3}, {6}  {2, 4}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{5}</a:t>
            </a:r>
          </a:p>
        </p:txBody>
      </p:sp>
      <p:sp>
        <p:nvSpPr>
          <p:cNvPr id="607271" name="Text Box 39"/>
          <p:cNvSpPr txBox="1">
            <a:spLocks noChangeArrowheads="1"/>
          </p:cNvSpPr>
          <p:nvPr/>
        </p:nvSpPr>
        <p:spPr bwMode="auto">
          <a:xfrm>
            <a:off x="7065963" y="4221163"/>
            <a:ext cx="1111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2,b -&gt; 3</a:t>
            </a:r>
          </a:p>
          <a:p>
            <a:pPr algn="ctr">
              <a:defRPr/>
            </a:pPr>
            <a:r>
              <a:rPr lang="pt-BR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4,b -&gt; 3</a:t>
            </a:r>
            <a:endParaRPr lang="zh-CN" altLang="en-US" sz="1800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微软雅黑" panose="020B0503020204020204" pitchFamily="34" charset="-122"/>
            </a:endParaRPr>
          </a:p>
        </p:txBody>
      </p:sp>
      <p:sp>
        <p:nvSpPr>
          <p:cNvPr id="607272" name="Text Box 40"/>
          <p:cNvSpPr txBox="1">
            <a:spLocks noChangeArrowheads="1"/>
          </p:cNvSpPr>
          <p:nvPr/>
        </p:nvSpPr>
        <p:spPr bwMode="auto">
          <a:xfrm>
            <a:off x="5364163" y="3644900"/>
            <a:ext cx="3103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{0}, {3}, {6}  {2, 4}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{5}</a:t>
            </a:r>
          </a:p>
        </p:txBody>
      </p:sp>
      <p:sp>
        <p:nvSpPr>
          <p:cNvPr id="607273" name="Text Box 41"/>
          <p:cNvSpPr txBox="1">
            <a:spLocks noChangeArrowheads="1"/>
          </p:cNvSpPr>
          <p:nvPr/>
        </p:nvSpPr>
        <p:spPr bwMode="auto">
          <a:xfrm>
            <a:off x="5083894" y="5229225"/>
            <a:ext cx="40863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至此，集合</a:t>
            </a:r>
            <a:r>
              <a:rPr lang="en-US" altLang="zh-CN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{2,4}</a:t>
            </a:r>
            <a:r>
              <a:rPr lang="zh-CN" altLang="en-US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已经无法进一步区分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0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68" grpId="0"/>
      <p:bldP spid="607271" grpId="0"/>
      <p:bldP spid="60727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微软雅黑" panose="020B0503020204020204" pitchFamily="34" charset="-122"/>
              </a:rPr>
              <a:t>DFA</a:t>
            </a:r>
            <a:r>
              <a:rPr lang="zh-CN" altLang="en-US" b="0" dirty="0">
                <a:ea typeface="微软雅黑" panose="020B0503020204020204" pitchFamily="34" charset="-122"/>
              </a:rPr>
              <a:t>化简举例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>
                <a:ea typeface="微软雅黑" panose="020B0503020204020204" pitchFamily="34" charset="-122"/>
              </a:rPr>
              <a:t>化简结果</a:t>
            </a:r>
            <a:r>
              <a:rPr lang="en-US" altLang="zh-CN" b="0" dirty="0">
                <a:ea typeface="微软雅黑" panose="020B0503020204020204" pitchFamily="34" charset="-122"/>
              </a:rPr>
              <a:t>(</a:t>
            </a:r>
            <a:r>
              <a:rPr lang="zh-CN" altLang="en-US" b="0" dirty="0">
                <a:solidFill>
                  <a:srgbClr val="C00000"/>
                </a:solidFill>
                <a:ea typeface="微软雅黑" panose="020B0503020204020204" pitchFamily="34" charset="-122"/>
              </a:rPr>
              <a:t>去除死状态后</a:t>
            </a:r>
            <a:r>
              <a:rPr lang="en-US" altLang="zh-CN" b="0" dirty="0"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5939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BA8D4C7-A990-4864-800B-EDEDA2778009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28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08175" y="2204864"/>
            <a:ext cx="4302383" cy="2232248"/>
            <a:chOff x="1908175" y="2636912"/>
            <a:chExt cx="3873506" cy="1951037"/>
          </a:xfrm>
        </p:grpSpPr>
        <p:sp>
          <p:nvSpPr>
            <p:cNvPr id="608260" name="Oval 4" descr="Green marble"/>
            <p:cNvSpPr>
              <a:spLocks noChangeArrowheads="1"/>
            </p:cNvSpPr>
            <p:nvPr/>
          </p:nvSpPr>
          <p:spPr bwMode="auto">
            <a:xfrm>
              <a:off x="2843213" y="3132212"/>
              <a:ext cx="576262" cy="57626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59398" name="Line 5"/>
            <p:cNvSpPr>
              <a:spLocks noChangeShapeType="1"/>
            </p:cNvSpPr>
            <p:nvPr/>
          </p:nvSpPr>
          <p:spPr bwMode="auto">
            <a:xfrm>
              <a:off x="1908175" y="3414787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08262" name="Text Box 6" descr="Green marble"/>
            <p:cNvSpPr txBox="1">
              <a:spLocks noChangeArrowheads="1"/>
            </p:cNvSpPr>
            <p:nvPr/>
          </p:nvSpPr>
          <p:spPr bwMode="auto">
            <a:xfrm>
              <a:off x="1960563" y="3059187"/>
              <a:ext cx="630971" cy="349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微软雅黑" panose="020B0503020204020204" pitchFamily="34" charset="-122"/>
                </a:rPr>
                <a:t>开始</a:t>
              </a:r>
            </a:p>
          </p:txBody>
        </p:sp>
        <p:sp>
          <p:nvSpPr>
            <p:cNvPr id="608263" name="Oval 7" descr="Green marble"/>
            <p:cNvSpPr>
              <a:spLocks noChangeArrowheads="1"/>
            </p:cNvSpPr>
            <p:nvPr/>
          </p:nvSpPr>
          <p:spPr bwMode="auto">
            <a:xfrm>
              <a:off x="3995738" y="3132212"/>
              <a:ext cx="576262" cy="57626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59401" name="Oval 8" descr="Green marble"/>
            <p:cNvSpPr>
              <a:spLocks noChangeArrowheads="1"/>
            </p:cNvSpPr>
            <p:nvPr/>
          </p:nvSpPr>
          <p:spPr bwMode="auto">
            <a:xfrm>
              <a:off x="4932363" y="3132212"/>
              <a:ext cx="576262" cy="57626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08265" name="Oval 9" descr="Green marble"/>
            <p:cNvSpPr>
              <a:spLocks noChangeArrowheads="1"/>
            </p:cNvSpPr>
            <p:nvPr/>
          </p:nvSpPr>
          <p:spPr bwMode="auto">
            <a:xfrm>
              <a:off x="5003800" y="3203649"/>
              <a:ext cx="431800" cy="4318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59403" name="Line 10"/>
            <p:cNvSpPr>
              <a:spLocks noChangeShapeType="1"/>
            </p:cNvSpPr>
            <p:nvPr/>
          </p:nvSpPr>
          <p:spPr bwMode="auto">
            <a:xfrm flipV="1">
              <a:off x="3421063" y="3419549"/>
              <a:ext cx="574675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08267" name="Text Box 11" descr="Green marble"/>
            <p:cNvSpPr txBox="1">
              <a:spLocks noChangeArrowheads="1"/>
            </p:cNvSpPr>
            <p:nvPr/>
          </p:nvSpPr>
          <p:spPr bwMode="auto">
            <a:xfrm>
              <a:off x="3419475" y="3003624"/>
              <a:ext cx="522731" cy="349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微软雅黑" panose="020B0503020204020204" pitchFamily="34" charset="-122"/>
                </a:rPr>
                <a:t>a,b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59405" name="AutoShape 12"/>
            <p:cNvCxnSpPr>
              <a:cxnSpLocks noChangeShapeType="1"/>
            </p:cNvCxnSpPr>
            <p:nvPr/>
          </p:nvCxnSpPr>
          <p:spPr bwMode="auto">
            <a:xfrm flipH="1" flipV="1">
              <a:off x="5219700" y="3132212"/>
              <a:ext cx="287338" cy="288925"/>
            </a:xfrm>
            <a:prstGeom prst="curvedConnector4">
              <a:avLst>
                <a:gd name="adj1" fmla="val -79005"/>
                <a:gd name="adj2" fmla="val 17912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8269" name="Text Box 13" descr="Green marble"/>
            <p:cNvSpPr txBox="1">
              <a:spLocks noChangeArrowheads="1"/>
            </p:cNvSpPr>
            <p:nvPr/>
          </p:nvSpPr>
          <p:spPr bwMode="auto">
            <a:xfrm>
              <a:off x="5476875" y="2636912"/>
              <a:ext cx="304806" cy="349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59407" name="Line 14"/>
            <p:cNvSpPr>
              <a:spLocks noChangeShapeType="1"/>
            </p:cNvSpPr>
            <p:nvPr/>
          </p:nvSpPr>
          <p:spPr bwMode="auto">
            <a:xfrm>
              <a:off x="4572000" y="3419549"/>
              <a:ext cx="360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08271" name="Text Box 15" descr="Green marble"/>
            <p:cNvSpPr txBox="1">
              <a:spLocks noChangeArrowheads="1"/>
            </p:cNvSpPr>
            <p:nvPr/>
          </p:nvSpPr>
          <p:spPr bwMode="auto">
            <a:xfrm>
              <a:off x="4572000" y="3059187"/>
              <a:ext cx="304806" cy="349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608272" name="Oval 16" descr="Green marble"/>
            <p:cNvSpPr>
              <a:spLocks noChangeArrowheads="1"/>
            </p:cNvSpPr>
            <p:nvPr/>
          </p:nvSpPr>
          <p:spPr bwMode="auto">
            <a:xfrm>
              <a:off x="4068763" y="4011687"/>
              <a:ext cx="576262" cy="57626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59410" name="Line 17"/>
            <p:cNvSpPr>
              <a:spLocks noChangeShapeType="1"/>
            </p:cNvSpPr>
            <p:nvPr/>
          </p:nvSpPr>
          <p:spPr bwMode="auto">
            <a:xfrm flipH="1">
              <a:off x="4573588" y="3724349"/>
              <a:ext cx="503237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08274" name="Text Box 18" descr="Green marble"/>
            <p:cNvSpPr txBox="1">
              <a:spLocks noChangeArrowheads="1"/>
            </p:cNvSpPr>
            <p:nvPr/>
          </p:nvSpPr>
          <p:spPr bwMode="auto">
            <a:xfrm>
              <a:off x="4787900" y="3717999"/>
              <a:ext cx="312023" cy="349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59412" name="Line 19"/>
            <p:cNvSpPr>
              <a:spLocks noChangeShapeType="1"/>
            </p:cNvSpPr>
            <p:nvPr/>
          </p:nvSpPr>
          <p:spPr bwMode="auto">
            <a:xfrm>
              <a:off x="4141788" y="3651324"/>
              <a:ext cx="71437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9413" name="Line 20"/>
            <p:cNvSpPr>
              <a:spLocks noChangeShapeType="1"/>
            </p:cNvSpPr>
            <p:nvPr/>
          </p:nvSpPr>
          <p:spPr bwMode="auto">
            <a:xfrm flipH="1" flipV="1">
              <a:off x="4357688" y="3724349"/>
              <a:ext cx="71437" cy="287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08277" name="Text Box 21" descr="Green marble"/>
            <p:cNvSpPr txBox="1">
              <a:spLocks noChangeArrowheads="1"/>
            </p:cNvSpPr>
            <p:nvPr/>
          </p:nvSpPr>
          <p:spPr bwMode="auto">
            <a:xfrm>
              <a:off x="4324350" y="3644974"/>
              <a:ext cx="304806" cy="349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608278" name="Text Box 22" descr="Green marble"/>
            <p:cNvSpPr txBox="1">
              <a:spLocks noChangeArrowheads="1"/>
            </p:cNvSpPr>
            <p:nvPr/>
          </p:nvSpPr>
          <p:spPr bwMode="auto">
            <a:xfrm>
              <a:off x="3924300" y="3644974"/>
              <a:ext cx="312023" cy="349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微软雅黑" panose="020B0503020204020204" pitchFamily="34" charset="-122"/>
                </a:rPr>
                <a:t>b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ea typeface="微软雅黑" panose="020B0503020204020204" pitchFamily="34" charset="-122"/>
              </a:rPr>
              <a:t>能被</a:t>
            </a:r>
            <a:r>
              <a:rPr lang="en-US" altLang="zh-CN" b="0" dirty="0">
                <a:ea typeface="微软雅黑" panose="020B0503020204020204" pitchFamily="34" charset="-122"/>
              </a:rPr>
              <a:t>3</a:t>
            </a:r>
            <a:r>
              <a:rPr lang="zh-CN" altLang="en-US" b="0" dirty="0">
                <a:ea typeface="微软雅黑" panose="020B0503020204020204" pitchFamily="34" charset="-122"/>
              </a:rPr>
              <a:t>整除的二进制数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zh-CN" sz="2800" b="0" kern="1200" dirty="0">
                <a:solidFill>
                  <a:srgbClr val="163794"/>
                </a:solidFill>
                <a:latin typeface="Arial" charset="0"/>
                <a:ea typeface="微软雅黑" panose="020B0503020204020204" pitchFamily="34" charset="-122"/>
              </a:rPr>
              <a:t>1((10*1)|(01*0))*10*</a:t>
            </a:r>
            <a:endParaRPr lang="zh-CN" altLang="en-US" sz="2800" b="0" kern="1200" dirty="0">
              <a:solidFill>
                <a:srgbClr val="163794"/>
              </a:solidFill>
              <a:latin typeface="Arial" charset="0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61443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BCAF640D-9232-4017-93D0-BFFA0FEA7D5E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29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pic>
        <p:nvPicPr>
          <p:cNvPr id="61444" name="Picture 2" descr="http://www.matrix67.com/blogimage/20081201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453" y="2041952"/>
            <a:ext cx="6238875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x(</a:t>
            </a:r>
            <a:r>
              <a:rPr lang="en-US" altLang="zh-CN" dirty="0" err="1"/>
              <a:t>x|y</a:t>
            </a:r>
            <a:r>
              <a:rPr lang="en-US" altLang="zh-CN" dirty="0"/>
              <a:t>)</a:t>
            </a:r>
            <a:r>
              <a:rPr lang="en-US" altLang="zh-CN" baseline="30000" dirty="0"/>
              <a:t>*</a:t>
            </a:r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0419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F56BBC1-BF38-4C3D-AA79-6E075C22B099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3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20201" y="1340768"/>
            <a:ext cx="4956055" cy="1944217"/>
            <a:chOff x="1900238" y="1977171"/>
            <a:chExt cx="4343400" cy="1655686"/>
          </a:xfrm>
        </p:grpSpPr>
        <p:sp>
          <p:nvSpPr>
            <p:cNvPr id="60420" name="Oval 28"/>
            <p:cNvSpPr>
              <a:spLocks noChangeArrowheads="1"/>
            </p:cNvSpPr>
            <p:nvPr/>
          </p:nvSpPr>
          <p:spPr bwMode="auto">
            <a:xfrm>
              <a:off x="4389438" y="2663825"/>
              <a:ext cx="458787" cy="487363"/>
            </a:xfrm>
            <a:prstGeom prst="ellips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ctr" eaLnBrk="0" hangingPunct="0"/>
              <a:r>
                <a:rPr lang="zh-CN" altLang="en-US" sz="2400" b="1" dirty="0">
                  <a:latin typeface="Times New Roman" pitchFamily="18" charset="0"/>
                  <a:ea typeface="微软雅黑" panose="020B0503020204020204" pitchFamily="34" charset="-122"/>
                </a:rPr>
                <a:t>1</a:t>
              </a:r>
            </a:p>
          </p:txBody>
        </p:sp>
        <p:grpSp>
          <p:nvGrpSpPr>
            <p:cNvPr id="60421" name="Group 29"/>
            <p:cNvGrpSpPr>
              <a:grpSpLocks/>
            </p:cNvGrpSpPr>
            <p:nvPr/>
          </p:nvGrpSpPr>
          <p:grpSpPr bwMode="auto">
            <a:xfrm>
              <a:off x="5784850" y="2646363"/>
              <a:ext cx="458788" cy="484187"/>
              <a:chOff x="7120" y="12162"/>
              <a:chExt cx="425" cy="425"/>
            </a:xfrm>
          </p:grpSpPr>
          <p:sp>
            <p:nvSpPr>
              <p:cNvPr id="60450" name="Oval 30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ctr" eaLnBrk="0" hangingPunct="0"/>
                <a:endParaRPr lang="zh-CN" altLang="en-US" sz="2400" b="1" dirty="0">
                  <a:latin typeface="Times New Roman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451" name="Oval 31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ctr" eaLnBrk="0" hangingPunct="0"/>
                <a:r>
                  <a:rPr lang="zh-CN" altLang="en-US" sz="2400" b="1" dirty="0">
                    <a:latin typeface="Times New Roman" pitchFamily="18" charset="0"/>
                    <a:ea typeface="微软雅黑" panose="020B0503020204020204" pitchFamily="34" charset="-122"/>
                  </a:rPr>
                  <a:t>2</a:t>
                </a:r>
              </a:p>
            </p:txBody>
          </p:sp>
        </p:grpSp>
        <p:sp>
          <p:nvSpPr>
            <p:cNvPr id="60422" name="Line 32"/>
            <p:cNvSpPr>
              <a:spLocks noChangeShapeType="1"/>
            </p:cNvSpPr>
            <p:nvPr/>
          </p:nvSpPr>
          <p:spPr bwMode="auto">
            <a:xfrm>
              <a:off x="1900238" y="2938463"/>
              <a:ext cx="1020762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pPr algn="ctr"/>
              <a:endParaRPr lang="zh-CN" altLang="en-US" sz="2400" dirty="0">
                <a:ea typeface="微软雅黑" panose="020B0503020204020204" pitchFamily="34" charset="-122"/>
              </a:endParaRPr>
            </a:p>
          </p:txBody>
        </p:sp>
        <p:sp>
          <p:nvSpPr>
            <p:cNvPr id="60423" name="Line 33"/>
            <p:cNvSpPr>
              <a:spLocks noChangeShapeType="1"/>
            </p:cNvSpPr>
            <p:nvPr/>
          </p:nvSpPr>
          <p:spPr bwMode="auto">
            <a:xfrm flipV="1">
              <a:off x="3403843" y="2924175"/>
              <a:ext cx="978043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ctr"/>
              <a:endParaRPr lang="zh-CN" altLang="en-US" sz="2400" dirty="0">
                <a:ea typeface="微软雅黑" panose="020B0503020204020204" pitchFamily="34" charset="-122"/>
              </a:endParaRPr>
            </a:p>
          </p:txBody>
        </p:sp>
        <p:sp>
          <p:nvSpPr>
            <p:cNvPr id="60424" name="Rectangle 34"/>
            <p:cNvSpPr>
              <a:spLocks noChangeArrowheads="1"/>
            </p:cNvSpPr>
            <p:nvPr/>
          </p:nvSpPr>
          <p:spPr bwMode="auto">
            <a:xfrm>
              <a:off x="2098675" y="2590388"/>
              <a:ext cx="744538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ctr" eaLnBrk="0" hangingPunct="0"/>
              <a:r>
                <a:rPr lang="zh-CN" altLang="en-US" sz="2400" b="1" dirty="0">
                  <a:latin typeface="Times New Roman" pitchFamily="18" charset="0"/>
                  <a:ea typeface="微软雅黑" panose="020B0503020204020204" pitchFamily="34" charset="-122"/>
                </a:rPr>
                <a:t>开始</a:t>
              </a:r>
            </a:p>
          </p:txBody>
        </p:sp>
        <p:sp>
          <p:nvSpPr>
            <p:cNvPr id="60425" name="Rectangle 35"/>
            <p:cNvSpPr>
              <a:spLocks noChangeArrowheads="1"/>
            </p:cNvSpPr>
            <p:nvPr/>
          </p:nvSpPr>
          <p:spPr bwMode="auto">
            <a:xfrm>
              <a:off x="3665538" y="2590388"/>
              <a:ext cx="373062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ctr" eaLnBrk="0" hangingPunct="0"/>
              <a:r>
                <a:rPr lang="en-US" altLang="zh-CN" sz="2400" b="1" i="1" dirty="0">
                  <a:latin typeface="Times New Roman" pitchFamily="18" charset="0"/>
                  <a:ea typeface="微软雅黑" panose="020B0503020204020204" pitchFamily="34" charset="-122"/>
                </a:rPr>
                <a:t>x</a:t>
              </a:r>
            </a:p>
          </p:txBody>
        </p:sp>
        <p:sp>
          <p:nvSpPr>
            <p:cNvPr id="60426" name="Line 36"/>
            <p:cNvSpPr>
              <a:spLocks noChangeShapeType="1"/>
            </p:cNvSpPr>
            <p:nvPr/>
          </p:nvSpPr>
          <p:spPr bwMode="auto">
            <a:xfrm flipV="1">
              <a:off x="4867275" y="2906713"/>
              <a:ext cx="922338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ctr"/>
              <a:endParaRPr lang="zh-CN" altLang="en-US" sz="2400" dirty="0">
                <a:ea typeface="微软雅黑" panose="020B0503020204020204" pitchFamily="34" charset="-122"/>
              </a:endParaRPr>
            </a:p>
          </p:txBody>
        </p:sp>
        <p:sp>
          <p:nvSpPr>
            <p:cNvPr id="60427" name="Freeform 37"/>
            <p:cNvSpPr>
              <a:spLocks/>
            </p:cNvSpPr>
            <p:nvPr/>
          </p:nvSpPr>
          <p:spPr bwMode="auto">
            <a:xfrm>
              <a:off x="4500563" y="2293938"/>
              <a:ext cx="322262" cy="381000"/>
            </a:xfrm>
            <a:custGeom>
              <a:avLst/>
              <a:gdLst>
                <a:gd name="T0" fmla="*/ 84769012 w 297"/>
                <a:gd name="T1" fmla="*/ 162324306 h 333"/>
                <a:gd name="T2" fmla="*/ 107139637 w 297"/>
                <a:gd name="T3" fmla="*/ 62835252 h 333"/>
                <a:gd name="T4" fmla="*/ 56513036 w 297"/>
                <a:gd name="T5" fmla="*/ 1308901 h 333"/>
                <a:gd name="T6" fmla="*/ 5886436 w 297"/>
                <a:gd name="T7" fmla="*/ 54980703 h 333"/>
                <a:gd name="T8" fmla="*/ 22369540 w 297"/>
                <a:gd name="T9" fmla="*/ 163633207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FF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ctr"/>
              <a:endParaRPr lang="zh-CN" altLang="en-US" sz="2400" dirty="0">
                <a:ea typeface="微软雅黑" panose="020B0503020204020204" pitchFamily="34" charset="-122"/>
              </a:endParaRPr>
            </a:p>
          </p:txBody>
        </p:sp>
        <p:sp>
          <p:nvSpPr>
            <p:cNvPr id="60428" name="Oval 38"/>
            <p:cNvSpPr>
              <a:spLocks noChangeArrowheads="1"/>
            </p:cNvSpPr>
            <p:nvPr/>
          </p:nvSpPr>
          <p:spPr bwMode="auto">
            <a:xfrm>
              <a:off x="2932113" y="2674938"/>
              <a:ext cx="458787" cy="487362"/>
            </a:xfrm>
            <a:prstGeom prst="ellips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ctr" eaLnBrk="0" hangingPunct="0"/>
              <a:r>
                <a:rPr lang="zh-CN" altLang="en-US" sz="2400" b="1" dirty="0">
                  <a:latin typeface="Times New Roman" pitchFamily="18" charset="0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60429" name="Freeform 39"/>
            <p:cNvSpPr>
              <a:spLocks/>
            </p:cNvSpPr>
            <p:nvPr/>
          </p:nvSpPr>
          <p:spPr bwMode="auto">
            <a:xfrm flipV="1">
              <a:off x="4475163" y="3151188"/>
              <a:ext cx="322262" cy="381000"/>
            </a:xfrm>
            <a:custGeom>
              <a:avLst/>
              <a:gdLst>
                <a:gd name="T0" fmla="*/ 84769012 w 297"/>
                <a:gd name="T1" fmla="*/ 162324306 h 333"/>
                <a:gd name="T2" fmla="*/ 107139637 w 297"/>
                <a:gd name="T3" fmla="*/ 62835252 h 333"/>
                <a:gd name="T4" fmla="*/ 56513036 w 297"/>
                <a:gd name="T5" fmla="*/ 1308901 h 333"/>
                <a:gd name="T6" fmla="*/ 5886436 w 297"/>
                <a:gd name="T7" fmla="*/ 54980703 h 333"/>
                <a:gd name="T8" fmla="*/ 22369540 w 297"/>
                <a:gd name="T9" fmla="*/ 163633207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FF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ctr"/>
              <a:endParaRPr lang="zh-CN" altLang="en-US" sz="2400" dirty="0">
                <a:ea typeface="微软雅黑" panose="020B0503020204020204" pitchFamily="34" charset="-122"/>
              </a:endParaRPr>
            </a:p>
          </p:txBody>
        </p:sp>
        <p:sp>
          <p:nvSpPr>
            <p:cNvPr id="60430" name="Rectangle 40"/>
            <p:cNvSpPr>
              <a:spLocks noChangeArrowheads="1"/>
            </p:cNvSpPr>
            <p:nvPr/>
          </p:nvSpPr>
          <p:spPr bwMode="auto">
            <a:xfrm>
              <a:off x="4439664" y="3436007"/>
              <a:ext cx="373063" cy="196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ctr" eaLnBrk="0" hangingPunct="0"/>
              <a:r>
                <a:rPr lang="en-US" altLang="zh-CN" sz="2400" b="1" i="1" dirty="0">
                  <a:latin typeface="Times New Roman" pitchFamily="18" charset="0"/>
                  <a:ea typeface="微软雅黑" panose="020B0503020204020204" pitchFamily="34" charset="-122"/>
                </a:rPr>
                <a:t>y</a:t>
              </a:r>
            </a:p>
          </p:txBody>
        </p:sp>
        <p:sp>
          <p:nvSpPr>
            <p:cNvPr id="60431" name="Rectangle 41"/>
            <p:cNvSpPr>
              <a:spLocks noChangeArrowheads="1"/>
            </p:cNvSpPr>
            <p:nvPr/>
          </p:nvSpPr>
          <p:spPr bwMode="auto">
            <a:xfrm>
              <a:off x="5156200" y="2529066"/>
              <a:ext cx="371475" cy="498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ctr" eaLnBrk="0" hangingPunct="0"/>
              <a:r>
                <a:rPr lang="en-US" altLang="zh-CN" sz="2400" b="1" i="1" dirty="0">
                  <a:latin typeface="Times New Roman" pitchFamily="18" charset="0"/>
                  <a:ea typeface="微软雅黑" panose="020B0503020204020204" pitchFamily="34" charset="-122"/>
                </a:rPr>
                <a:t>y</a:t>
              </a:r>
            </a:p>
          </p:txBody>
        </p:sp>
        <p:sp>
          <p:nvSpPr>
            <p:cNvPr id="60432" name="Rectangle 42"/>
            <p:cNvSpPr>
              <a:spLocks noChangeArrowheads="1"/>
            </p:cNvSpPr>
            <p:nvPr/>
          </p:nvSpPr>
          <p:spPr bwMode="auto">
            <a:xfrm>
              <a:off x="4469118" y="1977171"/>
              <a:ext cx="373063" cy="44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ctr" eaLnBrk="0" hangingPunct="0"/>
              <a:r>
                <a:rPr lang="en-US" altLang="zh-CN" sz="2400" b="1" i="1" dirty="0">
                  <a:latin typeface="Times New Roman" pitchFamily="18" charset="0"/>
                  <a:ea typeface="微软雅黑" panose="020B0503020204020204" pitchFamily="34" charset="-122"/>
                </a:rPr>
                <a:t>x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691680" y="3789041"/>
            <a:ext cx="5454898" cy="1819027"/>
            <a:chOff x="1957388" y="4298223"/>
            <a:chExt cx="4343400" cy="1381852"/>
          </a:xfrm>
        </p:grpSpPr>
        <p:sp>
          <p:nvSpPr>
            <p:cNvPr id="60433" name="Oval 28"/>
            <p:cNvSpPr>
              <a:spLocks noChangeArrowheads="1"/>
            </p:cNvSpPr>
            <p:nvPr/>
          </p:nvSpPr>
          <p:spPr bwMode="auto">
            <a:xfrm>
              <a:off x="4446588" y="4941888"/>
              <a:ext cx="458787" cy="487362"/>
            </a:xfrm>
            <a:prstGeom prst="ellips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 dirty="0">
                  <a:latin typeface="Times New Roman" pitchFamily="18" charset="0"/>
                  <a:ea typeface="微软雅黑" panose="020B0503020204020204" pitchFamily="34" charset="-122"/>
                </a:rPr>
                <a:t>1</a:t>
              </a:r>
            </a:p>
          </p:txBody>
        </p:sp>
        <p:grpSp>
          <p:nvGrpSpPr>
            <p:cNvPr id="60434" name="Group 29"/>
            <p:cNvGrpSpPr>
              <a:grpSpLocks/>
            </p:cNvGrpSpPr>
            <p:nvPr/>
          </p:nvGrpSpPr>
          <p:grpSpPr bwMode="auto">
            <a:xfrm>
              <a:off x="5842000" y="4924425"/>
              <a:ext cx="458788" cy="484188"/>
              <a:chOff x="7120" y="12162"/>
              <a:chExt cx="425" cy="425"/>
            </a:xfrm>
          </p:grpSpPr>
          <p:sp>
            <p:nvSpPr>
              <p:cNvPr id="60448" name="Oval 30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endParaRPr lang="zh-CN" altLang="en-US" sz="1600" b="1" dirty="0">
                  <a:latin typeface="Times New Roman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449" name="Oval 31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1800" b="1" dirty="0">
                    <a:latin typeface="Times New Roman" pitchFamily="18" charset="0"/>
                    <a:ea typeface="微软雅黑" panose="020B0503020204020204" pitchFamily="34" charset="-122"/>
                  </a:rPr>
                  <a:t>1,</a:t>
                </a:r>
                <a:r>
                  <a:rPr lang="zh-CN" altLang="en-US" sz="1800" b="1" dirty="0">
                    <a:latin typeface="Times New Roman" pitchFamily="18" charset="0"/>
                    <a:ea typeface="微软雅黑" panose="020B0503020204020204" pitchFamily="34" charset="-122"/>
                  </a:rPr>
                  <a:t>2</a:t>
                </a:r>
              </a:p>
            </p:txBody>
          </p:sp>
        </p:grpSp>
        <p:sp>
          <p:nvSpPr>
            <p:cNvPr id="60435" name="Line 32"/>
            <p:cNvSpPr>
              <a:spLocks noChangeShapeType="1"/>
            </p:cNvSpPr>
            <p:nvPr/>
          </p:nvSpPr>
          <p:spPr bwMode="auto">
            <a:xfrm>
              <a:off x="1957388" y="5216525"/>
              <a:ext cx="1020762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 sz="2400" dirty="0">
                <a:ea typeface="微软雅黑" panose="020B0503020204020204" pitchFamily="34" charset="-122"/>
              </a:endParaRPr>
            </a:p>
          </p:txBody>
        </p:sp>
        <p:sp>
          <p:nvSpPr>
            <p:cNvPr id="60436" name="Line 33"/>
            <p:cNvSpPr>
              <a:spLocks noChangeShapeType="1"/>
            </p:cNvSpPr>
            <p:nvPr/>
          </p:nvSpPr>
          <p:spPr bwMode="auto">
            <a:xfrm flipV="1">
              <a:off x="3479800" y="5202238"/>
              <a:ext cx="945931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2400" dirty="0">
                <a:ea typeface="微软雅黑" panose="020B0503020204020204" pitchFamily="34" charset="-122"/>
              </a:endParaRPr>
            </a:p>
          </p:txBody>
        </p:sp>
        <p:sp>
          <p:nvSpPr>
            <p:cNvPr id="60437" name="Rectangle 34"/>
            <p:cNvSpPr>
              <a:spLocks noChangeArrowheads="1"/>
            </p:cNvSpPr>
            <p:nvPr/>
          </p:nvSpPr>
          <p:spPr bwMode="auto">
            <a:xfrm>
              <a:off x="2187554" y="4899945"/>
              <a:ext cx="744538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 dirty="0">
                  <a:latin typeface="Times New Roman" pitchFamily="18" charset="0"/>
                  <a:ea typeface="微软雅黑" panose="020B0503020204020204" pitchFamily="34" charset="-122"/>
                </a:rPr>
                <a:t>开始</a:t>
              </a:r>
            </a:p>
          </p:txBody>
        </p:sp>
        <p:sp>
          <p:nvSpPr>
            <p:cNvPr id="60438" name="Rectangle 35"/>
            <p:cNvSpPr>
              <a:spLocks noChangeArrowheads="1"/>
            </p:cNvSpPr>
            <p:nvPr/>
          </p:nvSpPr>
          <p:spPr bwMode="auto">
            <a:xfrm>
              <a:off x="3763077" y="4942273"/>
              <a:ext cx="373062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 dirty="0">
                  <a:latin typeface="Times New Roman" pitchFamily="18" charset="0"/>
                  <a:ea typeface="微软雅黑" panose="020B0503020204020204" pitchFamily="34" charset="-122"/>
                </a:rPr>
                <a:t>x</a:t>
              </a:r>
            </a:p>
          </p:txBody>
        </p:sp>
        <p:sp>
          <p:nvSpPr>
            <p:cNvPr id="60439" name="Line 36"/>
            <p:cNvSpPr>
              <a:spLocks noChangeShapeType="1"/>
            </p:cNvSpPr>
            <p:nvPr/>
          </p:nvSpPr>
          <p:spPr bwMode="auto">
            <a:xfrm flipV="1">
              <a:off x="4924425" y="5184775"/>
              <a:ext cx="922338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2400" dirty="0">
                <a:ea typeface="微软雅黑" panose="020B0503020204020204" pitchFamily="34" charset="-122"/>
              </a:endParaRPr>
            </a:p>
          </p:txBody>
        </p:sp>
        <p:sp>
          <p:nvSpPr>
            <p:cNvPr id="60440" name="Freeform 37"/>
            <p:cNvSpPr>
              <a:spLocks/>
            </p:cNvSpPr>
            <p:nvPr/>
          </p:nvSpPr>
          <p:spPr bwMode="auto">
            <a:xfrm>
              <a:off x="5949950" y="4572000"/>
              <a:ext cx="322263" cy="381000"/>
            </a:xfrm>
            <a:custGeom>
              <a:avLst/>
              <a:gdLst>
                <a:gd name="T0" fmla="*/ 84769275 w 297"/>
                <a:gd name="T1" fmla="*/ 162324306 h 333"/>
                <a:gd name="T2" fmla="*/ 107139969 w 297"/>
                <a:gd name="T3" fmla="*/ 62835252 h 333"/>
                <a:gd name="T4" fmla="*/ 56513212 w 297"/>
                <a:gd name="T5" fmla="*/ 1308901 h 333"/>
                <a:gd name="T6" fmla="*/ 5886454 w 297"/>
                <a:gd name="T7" fmla="*/ 54980703 h 333"/>
                <a:gd name="T8" fmla="*/ 22369609 w 297"/>
                <a:gd name="T9" fmla="*/ 163633207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FF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2400" dirty="0">
                <a:ea typeface="微软雅黑" panose="020B0503020204020204" pitchFamily="34" charset="-122"/>
              </a:endParaRPr>
            </a:p>
          </p:txBody>
        </p:sp>
        <p:sp>
          <p:nvSpPr>
            <p:cNvPr id="60441" name="Oval 38"/>
            <p:cNvSpPr>
              <a:spLocks noChangeArrowheads="1"/>
            </p:cNvSpPr>
            <p:nvPr/>
          </p:nvSpPr>
          <p:spPr bwMode="auto">
            <a:xfrm>
              <a:off x="2989263" y="4953000"/>
              <a:ext cx="458787" cy="487363"/>
            </a:xfrm>
            <a:prstGeom prst="ellips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 dirty="0">
                  <a:latin typeface="Times New Roman" pitchFamily="18" charset="0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60442" name="Rectangle 41"/>
            <p:cNvSpPr>
              <a:spLocks noChangeArrowheads="1"/>
            </p:cNvSpPr>
            <p:nvPr/>
          </p:nvSpPr>
          <p:spPr bwMode="auto">
            <a:xfrm>
              <a:off x="5255388" y="4845243"/>
              <a:ext cx="371475" cy="498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 dirty="0">
                  <a:latin typeface="Times New Roman" pitchFamily="18" charset="0"/>
                  <a:ea typeface="微软雅黑" panose="020B0503020204020204" pitchFamily="34" charset="-122"/>
                </a:rPr>
                <a:t>y</a:t>
              </a:r>
            </a:p>
          </p:txBody>
        </p:sp>
        <p:sp>
          <p:nvSpPr>
            <p:cNvPr id="60443" name="Rectangle 42"/>
            <p:cNvSpPr>
              <a:spLocks noChangeArrowheads="1"/>
            </p:cNvSpPr>
            <p:nvPr/>
          </p:nvSpPr>
          <p:spPr bwMode="auto">
            <a:xfrm>
              <a:off x="5913541" y="4346041"/>
              <a:ext cx="373062" cy="44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 dirty="0">
                  <a:latin typeface="Times New Roman" pitchFamily="18" charset="0"/>
                  <a:ea typeface="微软雅黑" panose="020B0503020204020204" pitchFamily="34" charset="-122"/>
                </a:rPr>
                <a:t>y</a:t>
              </a:r>
            </a:p>
          </p:txBody>
        </p:sp>
        <p:sp>
          <p:nvSpPr>
            <p:cNvPr id="60444" name="Freeform 43"/>
            <p:cNvSpPr>
              <a:spLocks/>
            </p:cNvSpPr>
            <p:nvPr/>
          </p:nvSpPr>
          <p:spPr bwMode="auto">
            <a:xfrm>
              <a:off x="4824163" y="5346700"/>
              <a:ext cx="1060590" cy="177800"/>
            </a:xfrm>
            <a:custGeom>
              <a:avLst/>
              <a:gdLst>
                <a:gd name="T0" fmla="*/ 329786171 w 900"/>
                <a:gd name="T1" fmla="*/ 0 h 154"/>
                <a:gd name="T2" fmla="*/ 159649414 w 900"/>
                <a:gd name="T3" fmla="*/ 77312982 h 154"/>
                <a:gd name="T4" fmla="*/ 0 w 900"/>
                <a:gd name="T5" fmla="*/ 9331036 h 1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 cap="flat" cmpd="sng">
              <a:solidFill>
                <a:srgbClr val="FF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2400" dirty="0">
                <a:ea typeface="微软雅黑" panose="020B0503020204020204" pitchFamily="34" charset="-122"/>
              </a:endParaRPr>
            </a:p>
          </p:txBody>
        </p:sp>
        <p:sp>
          <p:nvSpPr>
            <p:cNvPr id="60445" name="Rectangle 44"/>
            <p:cNvSpPr>
              <a:spLocks noChangeArrowheads="1"/>
            </p:cNvSpPr>
            <p:nvPr/>
          </p:nvSpPr>
          <p:spPr bwMode="auto">
            <a:xfrm>
              <a:off x="5278438" y="5483225"/>
              <a:ext cx="373062" cy="196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 dirty="0">
                  <a:latin typeface="Times New Roman" pitchFamily="18" charset="0"/>
                  <a:ea typeface="微软雅黑" panose="020B0503020204020204" pitchFamily="34" charset="-122"/>
                </a:rPr>
                <a:t>x</a:t>
              </a:r>
            </a:p>
          </p:txBody>
        </p:sp>
        <p:sp>
          <p:nvSpPr>
            <p:cNvPr id="60446" name="Freeform 37"/>
            <p:cNvSpPr>
              <a:spLocks/>
            </p:cNvSpPr>
            <p:nvPr/>
          </p:nvSpPr>
          <p:spPr bwMode="auto">
            <a:xfrm>
              <a:off x="4500563" y="4572000"/>
              <a:ext cx="322262" cy="381000"/>
            </a:xfrm>
            <a:custGeom>
              <a:avLst/>
              <a:gdLst>
                <a:gd name="T0" fmla="*/ 84769012 w 297"/>
                <a:gd name="T1" fmla="*/ 162324306 h 333"/>
                <a:gd name="T2" fmla="*/ 107139637 w 297"/>
                <a:gd name="T3" fmla="*/ 62835252 h 333"/>
                <a:gd name="T4" fmla="*/ 56513036 w 297"/>
                <a:gd name="T5" fmla="*/ 1308901 h 333"/>
                <a:gd name="T6" fmla="*/ 5886436 w 297"/>
                <a:gd name="T7" fmla="*/ 54980703 h 333"/>
                <a:gd name="T8" fmla="*/ 22369540 w 297"/>
                <a:gd name="T9" fmla="*/ 163633207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FF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2400" dirty="0">
                <a:ea typeface="微软雅黑" panose="020B0503020204020204" pitchFamily="34" charset="-122"/>
              </a:endParaRPr>
            </a:p>
          </p:txBody>
        </p:sp>
        <p:sp>
          <p:nvSpPr>
            <p:cNvPr id="60447" name="Rectangle 42"/>
            <p:cNvSpPr>
              <a:spLocks noChangeArrowheads="1"/>
            </p:cNvSpPr>
            <p:nvPr/>
          </p:nvSpPr>
          <p:spPr bwMode="auto">
            <a:xfrm>
              <a:off x="4549775" y="4298223"/>
              <a:ext cx="373063" cy="44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 dirty="0">
                  <a:latin typeface="Times New Roman" pitchFamily="18" charset="0"/>
                  <a:ea typeface="微软雅黑" panose="020B0503020204020204" pitchFamily="34" charset="-122"/>
                </a:rPr>
                <a:t>x</a:t>
              </a:r>
            </a:p>
          </p:txBody>
        </p:sp>
      </p:grpSp>
      <p:sp>
        <p:nvSpPr>
          <p:cNvPr id="6" name="文本框 5"/>
          <p:cNvSpPr txBox="1"/>
          <p:nvPr/>
        </p:nvSpPr>
        <p:spPr bwMode="auto">
          <a:xfrm>
            <a:off x="304800" y="2060848"/>
            <a:ext cx="7280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NFA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0" name="文本框 39"/>
          <p:cNvSpPr txBox="1"/>
          <p:nvPr/>
        </p:nvSpPr>
        <p:spPr bwMode="auto">
          <a:xfrm>
            <a:off x="304800" y="4610428"/>
            <a:ext cx="7280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DFA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101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>
                <a:ea typeface="微软雅黑" panose="020B0503020204020204" pitchFamily="34" charset="-122"/>
              </a:rPr>
              <a:t>有限状态自动机是可以转化为正则表达式的。上面的这个自动机转化起来非常容易。</a:t>
            </a:r>
            <a:endParaRPr lang="en-US" altLang="zh-CN" sz="2400" b="0" dirty="0">
              <a:ea typeface="微软雅黑" panose="020B0503020204020204" pitchFamily="34" charset="-122"/>
            </a:endParaRPr>
          </a:p>
          <a:p>
            <a:r>
              <a:rPr lang="zh-CN" altLang="en-US" sz="2400" b="0" dirty="0">
                <a:ea typeface="微软雅黑" panose="020B0503020204020204" pitchFamily="34" charset="-122"/>
              </a:rPr>
              <a:t>先试着用自然语言叙述一下。</a:t>
            </a:r>
            <a:endParaRPr lang="en-US" altLang="zh-CN" sz="2400" b="0" dirty="0">
              <a:ea typeface="微软雅黑" panose="020B0503020204020204" pitchFamily="34" charset="-122"/>
            </a:endParaRPr>
          </a:p>
          <a:p>
            <a:r>
              <a:rPr lang="zh-CN" altLang="en-US" sz="2400" b="0" dirty="0">
                <a:ea typeface="微软雅黑" panose="020B0503020204020204" pitchFamily="34" charset="-122"/>
              </a:rPr>
              <a:t>首先，每个二进制数第一位必然为 “</a:t>
            </a:r>
            <a:r>
              <a:rPr lang="en-US" altLang="zh-CN" sz="2400" b="0" dirty="0">
                <a:ea typeface="微软雅黑" panose="020B0503020204020204" pitchFamily="34" charset="-122"/>
              </a:rPr>
              <a:t>1”</a:t>
            </a:r>
            <a:r>
              <a:rPr lang="zh-CN" altLang="en-US" sz="2400" b="0" dirty="0">
                <a:ea typeface="微软雅黑" panose="020B0503020204020204" pitchFamily="34" charset="-122"/>
              </a:rPr>
              <a:t>。到达状态</a:t>
            </a:r>
            <a:r>
              <a:rPr lang="en-US" altLang="zh-CN" sz="2400" b="0" dirty="0">
                <a:ea typeface="微软雅黑" panose="020B0503020204020204" pitchFamily="34" charset="-122"/>
              </a:rPr>
              <a:t>1</a:t>
            </a:r>
            <a:r>
              <a:rPr lang="zh-CN" altLang="en-US" sz="2400" b="0" dirty="0">
                <a:ea typeface="微软雅黑" panose="020B0503020204020204" pitchFamily="34" charset="-122"/>
              </a:rPr>
              <a:t>后，可以随意地、任意多次地在状态</a:t>
            </a:r>
            <a:r>
              <a:rPr lang="en-US" altLang="zh-CN" sz="2400" b="0" dirty="0">
                <a:ea typeface="微软雅黑" panose="020B0503020204020204" pitchFamily="34" charset="-122"/>
              </a:rPr>
              <a:t>1</a:t>
            </a:r>
            <a:r>
              <a:rPr lang="zh-CN" altLang="en-US" sz="2400" b="0" dirty="0">
                <a:ea typeface="微软雅黑" panose="020B0503020204020204" pitchFamily="34" charset="-122"/>
              </a:rPr>
              <a:t>周围绕圈圈，最终回到状态</a:t>
            </a:r>
            <a:r>
              <a:rPr lang="en-US" altLang="zh-CN" sz="2400" b="0" dirty="0">
                <a:ea typeface="微软雅黑" panose="020B0503020204020204" pitchFamily="34" charset="-122"/>
              </a:rPr>
              <a:t>1</a:t>
            </a:r>
            <a:r>
              <a:rPr lang="zh-CN" altLang="en-US" sz="2400" b="0" dirty="0">
                <a:ea typeface="微软雅黑" panose="020B0503020204020204" pitchFamily="34" charset="-122"/>
              </a:rPr>
              <a:t>。临近末尾，我们再读到一个“</a:t>
            </a:r>
            <a:r>
              <a:rPr lang="en-US" altLang="zh-CN" sz="2400" b="0" dirty="0">
                <a:ea typeface="微软雅黑" panose="020B0503020204020204" pitchFamily="34" charset="-122"/>
              </a:rPr>
              <a:t>1”</a:t>
            </a:r>
            <a:r>
              <a:rPr lang="zh-CN" altLang="en-US" sz="2400" b="0" dirty="0">
                <a:ea typeface="微软雅黑" panose="020B0503020204020204" pitchFamily="34" charset="-122"/>
              </a:rPr>
              <a:t>返回状态</a:t>
            </a:r>
            <a:r>
              <a:rPr lang="en-US" altLang="zh-CN" sz="2400" b="0" dirty="0">
                <a:ea typeface="微软雅黑" panose="020B0503020204020204" pitchFamily="34" charset="-122"/>
              </a:rPr>
              <a:t>0</a:t>
            </a:r>
            <a:r>
              <a:rPr lang="zh-CN" altLang="en-US" sz="2400" b="0" dirty="0">
                <a:ea typeface="微软雅黑" panose="020B0503020204020204" pitchFamily="34" charset="-122"/>
              </a:rPr>
              <a:t>，这之后随便读多少个 “</a:t>
            </a:r>
            <a:r>
              <a:rPr lang="en-US" altLang="zh-CN" sz="2400" b="0" dirty="0">
                <a:ea typeface="微软雅黑" panose="020B0503020204020204" pitchFamily="34" charset="-122"/>
              </a:rPr>
              <a:t>0”</a:t>
            </a:r>
            <a:r>
              <a:rPr lang="zh-CN" altLang="en-US" sz="2400" b="0" dirty="0">
                <a:ea typeface="微软雅黑" panose="020B0503020204020204" pitchFamily="34" charset="-122"/>
              </a:rPr>
              <a:t>都可以了。</a:t>
            </a:r>
            <a:endParaRPr lang="en-US" altLang="zh-CN" sz="2400" b="0" dirty="0">
              <a:ea typeface="微软雅黑" panose="020B0503020204020204" pitchFamily="34" charset="-122"/>
            </a:endParaRPr>
          </a:p>
          <a:p>
            <a:r>
              <a:rPr lang="zh-CN" altLang="en-US" sz="2400" b="0" dirty="0">
                <a:ea typeface="微软雅黑" panose="020B0503020204020204" pitchFamily="34" charset="-122"/>
              </a:rPr>
              <a:t>现在问题分解为：我们又如何用正则表达式表述“从状态</a:t>
            </a:r>
            <a:r>
              <a:rPr lang="en-US" altLang="zh-CN" sz="2400" b="0" dirty="0">
                <a:ea typeface="微软雅黑" panose="020B0503020204020204" pitchFamily="34" charset="-122"/>
              </a:rPr>
              <a:t>1</a:t>
            </a:r>
            <a:r>
              <a:rPr lang="zh-CN" altLang="en-US" sz="2400" b="0" dirty="0">
                <a:ea typeface="微软雅黑" panose="020B0503020204020204" pitchFamily="34" charset="-122"/>
              </a:rPr>
              <a:t>出发随意地走最终回到状态</a:t>
            </a:r>
            <a:r>
              <a:rPr lang="en-US" altLang="zh-CN" sz="2400" b="0" dirty="0">
                <a:ea typeface="微软雅黑" panose="020B0503020204020204" pitchFamily="34" charset="-122"/>
              </a:rPr>
              <a:t>1”</a:t>
            </a:r>
            <a:r>
              <a:rPr lang="zh-CN" altLang="en-US" sz="2400" b="0" dirty="0">
                <a:ea typeface="微软雅黑" panose="020B0503020204020204" pitchFamily="34" charset="-122"/>
              </a:rPr>
              <a:t>呢？</a:t>
            </a:r>
            <a:endParaRPr lang="en-US" altLang="zh-CN" sz="2400" b="0" dirty="0">
              <a:ea typeface="微软雅黑" panose="020B0503020204020204" pitchFamily="34" charset="-122"/>
            </a:endParaRPr>
          </a:p>
          <a:p>
            <a:r>
              <a:rPr lang="zh-CN" altLang="en-US" sz="2400" b="0" dirty="0">
                <a:ea typeface="微软雅黑" panose="020B0503020204020204" pitchFamily="34" charset="-122"/>
              </a:rPr>
              <a:t>在本例中，这是很好描述的：它可以是字符串 “</a:t>
            </a:r>
            <a:r>
              <a:rPr lang="en-US" altLang="zh-CN" sz="2400" b="0" dirty="0">
                <a:ea typeface="微软雅黑" panose="020B0503020204020204" pitchFamily="34" charset="-122"/>
              </a:rPr>
              <a:t>1000..001”</a:t>
            </a:r>
            <a:r>
              <a:rPr lang="zh-CN" altLang="en-US" sz="2400" b="0" dirty="0">
                <a:ea typeface="微软雅黑" panose="020B0503020204020204" pitchFamily="34" charset="-122"/>
              </a:rPr>
              <a:t>和“</a:t>
            </a:r>
            <a:r>
              <a:rPr lang="en-US" altLang="zh-CN" sz="2400" b="0" dirty="0">
                <a:ea typeface="微软雅黑" panose="020B0503020204020204" pitchFamily="34" charset="-122"/>
              </a:rPr>
              <a:t>0111..110”</a:t>
            </a:r>
            <a:r>
              <a:rPr lang="zh-CN" altLang="en-US" sz="2400" b="0" dirty="0">
                <a:ea typeface="微软雅黑" panose="020B0503020204020204" pitchFamily="34" charset="-122"/>
              </a:rPr>
              <a:t>的任意组合。</a:t>
            </a:r>
            <a:endParaRPr lang="en-US" altLang="zh-CN" sz="2400" b="0" dirty="0">
              <a:ea typeface="微软雅黑" panose="020B0503020204020204" pitchFamily="34" charset="-122"/>
            </a:endParaRPr>
          </a:p>
          <a:p>
            <a:r>
              <a:rPr lang="zh-CN" altLang="en-US" sz="2400" b="0" dirty="0">
                <a:ea typeface="微软雅黑" panose="020B0503020204020204" pitchFamily="34" charset="-122"/>
              </a:rPr>
              <a:t>把这些东西用正则表达式写出来，就是刚才那个神秘的式子：</a:t>
            </a:r>
            <a:r>
              <a:rPr lang="en-US" altLang="zh-CN" sz="2400" b="0" dirty="0">
                <a:ea typeface="微软雅黑" panose="020B0503020204020204" pitchFamily="34" charset="-122"/>
              </a:rPr>
              <a:t>1((10*1)| (01*0))*10* </a:t>
            </a:r>
            <a:r>
              <a:rPr lang="zh-CN" altLang="en-US" sz="2400" b="0" dirty="0"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BEAA1CF-200B-4AAB-9DD6-062BD0F42238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30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ea typeface="微软雅黑" panose="020B0503020204020204" pitchFamily="34" charset="-122"/>
              </a:rPr>
              <a:t>用状态转换图表示接收</a:t>
            </a:r>
            <a:r>
              <a:rPr lang="en-US" altLang="zh-CN" sz="2800" dirty="0">
                <a:ea typeface="微软雅黑" panose="020B0503020204020204" pitchFamily="34" charset="-122"/>
              </a:rPr>
              <a:t>(</a:t>
            </a:r>
            <a:r>
              <a:rPr lang="en-US" altLang="zh-CN" sz="2800" dirty="0" err="1">
                <a:ea typeface="微软雅黑" panose="020B0503020204020204" pitchFamily="34" charset="-122"/>
              </a:rPr>
              <a:t>a|b</a:t>
            </a:r>
            <a:r>
              <a:rPr lang="en-US" altLang="zh-CN" sz="2800" dirty="0">
                <a:ea typeface="微软雅黑" panose="020B0503020204020204" pitchFamily="34" charset="-122"/>
              </a:rPr>
              <a:t>)*aa </a:t>
            </a:r>
            <a:r>
              <a:rPr lang="zh-CN" altLang="en-US" sz="2800" dirty="0">
                <a:ea typeface="微软雅黑" panose="020B0503020204020204" pitchFamily="34" charset="-122"/>
              </a:rPr>
              <a:t>的</a:t>
            </a:r>
            <a:r>
              <a:rPr lang="en-US" altLang="zh-CN" sz="2800" dirty="0">
                <a:ea typeface="微软雅黑" panose="020B0503020204020204" pitchFamily="34" charset="-122"/>
              </a:rPr>
              <a:t>DFA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2"/>
                </a:solidFill>
                <a:ea typeface="微软雅黑" panose="020B0503020204020204" pitchFamily="34" charset="-122"/>
              </a:rPr>
              <a:t>最简单的句子是</a:t>
            </a:r>
            <a:r>
              <a:rPr lang="en-US" altLang="zh-CN" b="1" dirty="0">
                <a:solidFill>
                  <a:schemeClr val="accent2"/>
                </a:solidFill>
                <a:ea typeface="微软雅黑" panose="020B0503020204020204" pitchFamily="34" charset="-122"/>
              </a:rPr>
              <a:t>aa</a:t>
            </a:r>
            <a:r>
              <a:rPr lang="en-US" altLang="zh-CN" b="1" dirty="0"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3993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9043F26-659B-4082-94A2-8CCCD3D81CF7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4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555013" name="Group 5"/>
          <p:cNvGrpSpPr>
            <a:grpSpLocks noChangeAspect="1"/>
          </p:cNvGrpSpPr>
          <p:nvPr/>
        </p:nvGrpSpPr>
        <p:grpSpPr bwMode="auto">
          <a:xfrm>
            <a:off x="755352" y="1772816"/>
            <a:ext cx="6985000" cy="1355386"/>
            <a:chOff x="1260" y="3546"/>
            <a:chExt cx="6480" cy="1258"/>
          </a:xfrm>
        </p:grpSpPr>
        <p:sp>
          <p:nvSpPr>
            <p:cNvPr id="39943" name="AutoShape 6"/>
            <p:cNvSpPr>
              <a:spLocks noChangeAspect="1" noChangeArrowheads="1" noTextEdit="1"/>
            </p:cNvSpPr>
            <p:nvPr/>
          </p:nvSpPr>
          <p:spPr bwMode="auto">
            <a:xfrm>
              <a:off x="1260" y="3546"/>
              <a:ext cx="6480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 sz="2800" dirty="0">
                <a:ea typeface="微软雅黑" panose="020B0503020204020204" pitchFamily="34" charset="-122"/>
              </a:endParaRPr>
            </a:p>
          </p:txBody>
        </p:sp>
        <p:sp>
          <p:nvSpPr>
            <p:cNvPr id="39944" name="Line 7"/>
            <p:cNvSpPr>
              <a:spLocks noChangeShapeType="1"/>
            </p:cNvSpPr>
            <p:nvPr/>
          </p:nvSpPr>
          <p:spPr bwMode="auto">
            <a:xfrm>
              <a:off x="2006" y="4347"/>
              <a:ext cx="9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 dirty="0">
                <a:ea typeface="微软雅黑" panose="020B0503020204020204" pitchFamily="34" charset="-122"/>
              </a:endParaRPr>
            </a:p>
          </p:txBody>
        </p:sp>
        <p:sp>
          <p:nvSpPr>
            <p:cNvPr id="39945" name="Oval 8"/>
            <p:cNvSpPr>
              <a:spLocks noChangeArrowheads="1"/>
            </p:cNvSpPr>
            <p:nvPr/>
          </p:nvSpPr>
          <p:spPr bwMode="auto">
            <a:xfrm>
              <a:off x="2944" y="3952"/>
              <a:ext cx="685" cy="68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800" dirty="0"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0</a:t>
              </a:r>
              <a:endParaRPr lang="en-US" altLang="zh-CN" sz="2800" dirty="0">
                <a:ea typeface="微软雅黑" panose="020B0503020204020204" pitchFamily="34" charset="-122"/>
              </a:endParaRPr>
            </a:p>
          </p:txBody>
        </p:sp>
        <p:sp>
          <p:nvSpPr>
            <p:cNvPr id="39946" name="Line 9"/>
            <p:cNvSpPr>
              <a:spLocks noChangeShapeType="1"/>
            </p:cNvSpPr>
            <p:nvPr/>
          </p:nvSpPr>
          <p:spPr bwMode="auto">
            <a:xfrm>
              <a:off x="3629" y="4347"/>
              <a:ext cx="8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 dirty="0">
                <a:ea typeface="微软雅黑" panose="020B0503020204020204" pitchFamily="34" charset="-122"/>
              </a:endParaRPr>
            </a:p>
          </p:txBody>
        </p:sp>
        <p:sp>
          <p:nvSpPr>
            <p:cNvPr id="39947" name="Oval 10"/>
            <p:cNvSpPr>
              <a:spLocks noChangeArrowheads="1"/>
            </p:cNvSpPr>
            <p:nvPr/>
          </p:nvSpPr>
          <p:spPr bwMode="auto">
            <a:xfrm>
              <a:off x="4449" y="3952"/>
              <a:ext cx="685" cy="68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800" dirty="0"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1</a:t>
              </a:r>
              <a:endParaRPr lang="en-US" altLang="zh-CN" sz="2800" dirty="0">
                <a:ea typeface="微软雅黑" panose="020B0503020204020204" pitchFamily="34" charset="-122"/>
              </a:endParaRPr>
            </a:p>
          </p:txBody>
        </p:sp>
        <p:sp>
          <p:nvSpPr>
            <p:cNvPr id="39948" name="Line 11"/>
            <p:cNvSpPr>
              <a:spLocks noChangeShapeType="1"/>
            </p:cNvSpPr>
            <p:nvPr/>
          </p:nvSpPr>
          <p:spPr bwMode="auto">
            <a:xfrm>
              <a:off x="5134" y="4347"/>
              <a:ext cx="81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 dirty="0">
                <a:ea typeface="微软雅黑" panose="020B0503020204020204" pitchFamily="34" charset="-122"/>
              </a:endParaRPr>
            </a:p>
          </p:txBody>
        </p:sp>
        <p:sp>
          <p:nvSpPr>
            <p:cNvPr id="39949" name="Oval 12"/>
            <p:cNvSpPr>
              <a:spLocks noChangeArrowheads="1"/>
            </p:cNvSpPr>
            <p:nvPr/>
          </p:nvSpPr>
          <p:spPr bwMode="auto">
            <a:xfrm>
              <a:off x="5940" y="3802"/>
              <a:ext cx="1003" cy="100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2800" dirty="0">
                <a:ea typeface="微软雅黑" panose="020B0503020204020204" pitchFamily="34" charset="-122"/>
              </a:endParaRPr>
            </a:p>
          </p:txBody>
        </p:sp>
        <p:sp>
          <p:nvSpPr>
            <p:cNvPr id="39950" name="Oval 13"/>
            <p:cNvSpPr>
              <a:spLocks noChangeArrowheads="1"/>
            </p:cNvSpPr>
            <p:nvPr/>
          </p:nvSpPr>
          <p:spPr bwMode="auto">
            <a:xfrm>
              <a:off x="6085" y="3922"/>
              <a:ext cx="720" cy="74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800" dirty="0"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2</a:t>
              </a:r>
              <a:endParaRPr lang="en-US" altLang="zh-CN" sz="2800" dirty="0">
                <a:ea typeface="微软雅黑" panose="020B0503020204020204" pitchFamily="34" charset="-122"/>
              </a:endParaRPr>
            </a:p>
          </p:txBody>
        </p:sp>
        <p:sp>
          <p:nvSpPr>
            <p:cNvPr id="39951" name="Text Box 14"/>
            <p:cNvSpPr txBox="1">
              <a:spLocks noChangeArrowheads="1"/>
            </p:cNvSpPr>
            <p:nvPr/>
          </p:nvSpPr>
          <p:spPr bwMode="auto">
            <a:xfrm>
              <a:off x="1928" y="3858"/>
              <a:ext cx="952" cy="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2800" dirty="0"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开始</a:t>
              </a:r>
              <a:endParaRPr lang="zh-CN" altLang="en-US" sz="2800" dirty="0">
                <a:ea typeface="微软雅黑" panose="020B0503020204020204" pitchFamily="34" charset="-122"/>
              </a:endParaRPr>
            </a:p>
          </p:txBody>
        </p:sp>
        <p:sp>
          <p:nvSpPr>
            <p:cNvPr id="39952" name="Text Box 15"/>
            <p:cNvSpPr txBox="1">
              <a:spLocks noChangeArrowheads="1"/>
            </p:cNvSpPr>
            <p:nvPr/>
          </p:nvSpPr>
          <p:spPr bwMode="auto">
            <a:xfrm>
              <a:off x="5302" y="3944"/>
              <a:ext cx="501" cy="59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a</a:t>
              </a:r>
              <a:endParaRPr lang="en-US" altLang="zh-CN" sz="2800" dirty="0">
                <a:ea typeface="微软雅黑" panose="020B0503020204020204" pitchFamily="34" charset="-122"/>
              </a:endParaRPr>
            </a:p>
          </p:txBody>
        </p:sp>
        <p:sp>
          <p:nvSpPr>
            <p:cNvPr id="39953" name="Text Box 16"/>
            <p:cNvSpPr txBox="1">
              <a:spLocks noChangeArrowheads="1"/>
            </p:cNvSpPr>
            <p:nvPr/>
          </p:nvSpPr>
          <p:spPr bwMode="auto">
            <a:xfrm>
              <a:off x="3862" y="3944"/>
              <a:ext cx="502" cy="59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a</a:t>
              </a:r>
              <a:endParaRPr lang="en-US" altLang="zh-CN" sz="2800" dirty="0"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ea typeface="微软雅黑" panose="020B0503020204020204" pitchFamily="34" charset="-122"/>
              </a:rPr>
              <a:t>用状态转换图表示接收</a:t>
            </a:r>
            <a:r>
              <a:rPr lang="en-US" altLang="zh-CN" sz="2800" b="1" dirty="0">
                <a:ea typeface="微软雅黑" panose="020B0503020204020204" pitchFamily="34" charset="-122"/>
              </a:rPr>
              <a:t>(</a:t>
            </a:r>
            <a:r>
              <a:rPr lang="en-US" altLang="zh-CN" sz="2800" b="1" dirty="0" err="1">
                <a:ea typeface="微软雅黑" panose="020B0503020204020204" pitchFamily="34" charset="-122"/>
              </a:rPr>
              <a:t>a|b</a:t>
            </a:r>
            <a:r>
              <a:rPr lang="en-US" altLang="zh-CN" sz="2800" b="1" dirty="0">
                <a:ea typeface="微软雅黑" panose="020B0503020204020204" pitchFamily="34" charset="-122"/>
              </a:rPr>
              <a:t>)*aa </a:t>
            </a:r>
            <a:r>
              <a:rPr lang="zh-CN" altLang="en-US" sz="2800" b="1" dirty="0">
                <a:ea typeface="微软雅黑" panose="020B0503020204020204" pitchFamily="34" charset="-122"/>
              </a:rPr>
              <a:t>的</a:t>
            </a:r>
            <a:r>
              <a:rPr lang="en-US" altLang="zh-CN" sz="2800" b="1" dirty="0">
                <a:ea typeface="微软雅黑" panose="020B0503020204020204" pitchFamily="34" charset="-122"/>
              </a:rPr>
              <a:t>DFA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>
                <a:solidFill>
                  <a:schemeClr val="accent2"/>
                </a:solidFill>
                <a:ea typeface="微软雅黑" panose="020B0503020204020204" pitchFamily="34" charset="-122"/>
              </a:rPr>
              <a:t>因为在第一个</a:t>
            </a:r>
            <a:r>
              <a:rPr lang="en-US" altLang="zh-CN" sz="2400" b="1" dirty="0">
                <a:solidFill>
                  <a:schemeClr val="accent2"/>
                </a:solidFill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solidFill>
                  <a:schemeClr val="accent2"/>
                </a:solidFill>
                <a:ea typeface="微软雅黑" panose="020B0503020204020204" pitchFamily="34" charset="-122"/>
              </a:rPr>
              <a:t>前可以有若干个</a:t>
            </a:r>
            <a:r>
              <a:rPr lang="en-US" altLang="zh-CN" sz="2400" b="1" dirty="0">
                <a:solidFill>
                  <a:schemeClr val="accent2"/>
                </a:solidFill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solidFill>
                  <a:schemeClr val="accent2"/>
                </a:solidFill>
                <a:ea typeface="微软雅黑" panose="020B0503020204020204" pitchFamily="34" charset="-122"/>
              </a:rPr>
              <a:t>，因此状态</a:t>
            </a:r>
            <a:r>
              <a:rPr lang="en-US" altLang="zh-CN" sz="2400" b="1" dirty="0">
                <a:solidFill>
                  <a:schemeClr val="accent2"/>
                </a:solidFill>
                <a:ea typeface="微软雅黑" panose="020B0503020204020204" pitchFamily="34" charset="-122"/>
              </a:rPr>
              <a:t>0</a:t>
            </a:r>
            <a:r>
              <a:rPr lang="zh-CN" altLang="en-US" sz="2400" b="1" dirty="0">
                <a:solidFill>
                  <a:schemeClr val="accent2"/>
                </a:solidFill>
                <a:ea typeface="微软雅黑" panose="020B0503020204020204" pitchFamily="34" charset="-122"/>
              </a:rPr>
              <a:t>有到自身的</a:t>
            </a:r>
            <a:r>
              <a:rPr lang="en-US" altLang="zh-CN" sz="2400" b="1" dirty="0">
                <a:solidFill>
                  <a:schemeClr val="accent2"/>
                </a:solidFill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solidFill>
                  <a:schemeClr val="accent2"/>
                </a:solidFill>
                <a:ea typeface="微软雅黑" panose="020B0503020204020204" pitchFamily="34" charset="-122"/>
              </a:rPr>
              <a:t>转换。在最后两个字符都是</a:t>
            </a:r>
            <a:r>
              <a:rPr lang="en-US" altLang="zh-CN" sz="2400" b="1" dirty="0">
                <a:solidFill>
                  <a:schemeClr val="accent2"/>
                </a:solidFill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solidFill>
                  <a:schemeClr val="accent2"/>
                </a:solidFill>
                <a:ea typeface="微软雅黑" panose="020B0503020204020204" pitchFamily="34" charset="-122"/>
              </a:rPr>
              <a:t>的串的末尾添加若干个</a:t>
            </a:r>
            <a:r>
              <a:rPr lang="en-US" altLang="zh-CN" sz="2400" b="1" dirty="0">
                <a:solidFill>
                  <a:schemeClr val="accent2"/>
                </a:solidFill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solidFill>
                  <a:schemeClr val="accent2"/>
                </a:solidFill>
                <a:ea typeface="微软雅黑" panose="020B0503020204020204" pitchFamily="34" charset="-122"/>
              </a:rPr>
              <a:t>，能够保持串的这个性质 。</a:t>
            </a:r>
          </a:p>
        </p:txBody>
      </p:sp>
      <p:sp>
        <p:nvSpPr>
          <p:cNvPr id="4096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5C899F0-B808-49DC-BDAC-3912DD4FC6DC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5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55352" y="1916832"/>
            <a:ext cx="6985000" cy="1715826"/>
            <a:chOff x="755352" y="2142022"/>
            <a:chExt cx="6985000" cy="1715826"/>
          </a:xfrm>
        </p:grpSpPr>
        <p:grpSp>
          <p:nvGrpSpPr>
            <p:cNvPr id="8" name="Group 5"/>
            <p:cNvGrpSpPr>
              <a:grpSpLocks noChangeAspect="1"/>
            </p:cNvGrpSpPr>
            <p:nvPr/>
          </p:nvGrpSpPr>
          <p:grpSpPr bwMode="auto">
            <a:xfrm>
              <a:off x="755352" y="2502462"/>
              <a:ext cx="6985000" cy="1355386"/>
              <a:chOff x="1260" y="3546"/>
              <a:chExt cx="6480" cy="1258"/>
            </a:xfrm>
          </p:grpSpPr>
          <p:sp>
            <p:nvSpPr>
              <p:cNvPr id="9" name="AutoShape 6"/>
              <p:cNvSpPr>
                <a:spLocks noChangeAspect="1" noChangeArrowheads="1" noTextEdit="1"/>
              </p:cNvSpPr>
              <p:nvPr/>
            </p:nvSpPr>
            <p:spPr bwMode="auto">
              <a:xfrm>
                <a:off x="1260" y="3546"/>
                <a:ext cx="6480" cy="1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zh-CN" altLang="en-US" sz="28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Line 7"/>
              <p:cNvSpPr>
                <a:spLocks noChangeShapeType="1"/>
              </p:cNvSpPr>
              <p:nvPr/>
            </p:nvSpPr>
            <p:spPr bwMode="auto">
              <a:xfrm>
                <a:off x="2006" y="4347"/>
                <a:ext cx="93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 sz="28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Oval 8"/>
              <p:cNvSpPr>
                <a:spLocks noChangeArrowheads="1"/>
              </p:cNvSpPr>
              <p:nvPr/>
            </p:nvSpPr>
            <p:spPr bwMode="auto">
              <a:xfrm>
                <a:off x="2944" y="3952"/>
                <a:ext cx="685" cy="68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800" dirty="0"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</a:rPr>
                  <a:t>0</a:t>
                </a:r>
                <a:endParaRPr lang="en-US" altLang="zh-CN" sz="28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>
                <a:off x="3629" y="4347"/>
                <a:ext cx="8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 sz="28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Oval 10"/>
              <p:cNvSpPr>
                <a:spLocks noChangeArrowheads="1"/>
              </p:cNvSpPr>
              <p:nvPr/>
            </p:nvSpPr>
            <p:spPr bwMode="auto">
              <a:xfrm>
                <a:off x="4449" y="3952"/>
                <a:ext cx="685" cy="68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800" dirty="0"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</a:rPr>
                  <a:t>1</a:t>
                </a:r>
                <a:endParaRPr lang="en-US" altLang="zh-CN" sz="28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>
                <a:off x="5134" y="4347"/>
                <a:ext cx="81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 sz="28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auto">
              <a:xfrm>
                <a:off x="5940" y="3802"/>
                <a:ext cx="1003" cy="100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zh-CN" altLang="en-US" sz="28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auto">
              <a:xfrm>
                <a:off x="6085" y="3922"/>
                <a:ext cx="720" cy="74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800" dirty="0"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  <a:endParaRPr lang="en-US" altLang="zh-CN" sz="28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Text Box 14"/>
              <p:cNvSpPr txBox="1">
                <a:spLocks noChangeArrowheads="1"/>
              </p:cNvSpPr>
              <p:nvPr/>
            </p:nvSpPr>
            <p:spPr bwMode="auto">
              <a:xfrm>
                <a:off x="1928" y="3858"/>
                <a:ext cx="952" cy="4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zh-CN" altLang="en-US" sz="2800" dirty="0"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</a:rPr>
                  <a:t>开始</a:t>
                </a:r>
                <a:endParaRPr lang="zh-CN" altLang="en-US" sz="28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Text Box 15"/>
              <p:cNvSpPr txBox="1">
                <a:spLocks noChangeArrowheads="1"/>
              </p:cNvSpPr>
              <p:nvPr/>
            </p:nvSpPr>
            <p:spPr bwMode="auto">
              <a:xfrm>
                <a:off x="5302" y="3944"/>
                <a:ext cx="501" cy="59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800" dirty="0"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</a:rPr>
                  <a:t>a</a:t>
                </a:r>
                <a:endParaRPr lang="en-US" altLang="zh-CN" sz="28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Text Box 16"/>
              <p:cNvSpPr txBox="1">
                <a:spLocks noChangeArrowheads="1"/>
              </p:cNvSpPr>
              <p:nvPr/>
            </p:nvSpPr>
            <p:spPr bwMode="auto">
              <a:xfrm>
                <a:off x="3799" y="3944"/>
                <a:ext cx="502" cy="59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800" dirty="0"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</a:rPr>
                  <a:t>a</a:t>
                </a:r>
                <a:endParaRPr lang="en-US" altLang="zh-CN" sz="2800" dirty="0"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6" name="曲线连接符 5"/>
            <p:cNvCxnSpPr>
              <a:stCxn id="11" idx="1"/>
              <a:endCxn id="11" idx="7"/>
            </p:cNvCxnSpPr>
            <p:nvPr/>
          </p:nvCxnSpPr>
          <p:spPr>
            <a:xfrm rot="5400000" flipH="1" flipV="1">
              <a:off x="2939781" y="2786759"/>
              <a:ext cx="12700" cy="522115"/>
            </a:xfrm>
            <a:prstGeom prst="curvedConnector3">
              <a:avLst>
                <a:gd name="adj1" fmla="val 4409795"/>
              </a:avLst>
            </a:prstGeom>
            <a:ln w="19050">
              <a:solidFill>
                <a:schemeClr val="tx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曲线连接符 27"/>
            <p:cNvCxnSpPr/>
            <p:nvPr/>
          </p:nvCxnSpPr>
          <p:spPr>
            <a:xfrm rot="5400000" flipH="1" flipV="1">
              <a:off x="6320816" y="2595029"/>
              <a:ext cx="12700" cy="522115"/>
            </a:xfrm>
            <a:prstGeom prst="curvedConnector3">
              <a:avLst>
                <a:gd name="adj1" fmla="val 4409795"/>
              </a:avLst>
            </a:prstGeom>
            <a:ln w="19050">
              <a:solidFill>
                <a:schemeClr val="tx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 Box 16"/>
            <p:cNvSpPr txBox="1">
              <a:spLocks noChangeArrowheads="1"/>
            </p:cNvSpPr>
            <p:nvPr/>
          </p:nvSpPr>
          <p:spPr bwMode="auto">
            <a:xfrm>
              <a:off x="2411760" y="2286038"/>
              <a:ext cx="541122" cy="63890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b</a:t>
              </a:r>
              <a:endParaRPr lang="en-US" altLang="zh-CN" sz="2800" dirty="0">
                <a:ea typeface="微软雅黑" panose="020B0503020204020204" pitchFamily="34" charset="-122"/>
              </a:endParaRPr>
            </a:p>
          </p:txBody>
        </p:sp>
        <p:sp>
          <p:nvSpPr>
            <p:cNvPr id="30" name="Text Box 15"/>
            <p:cNvSpPr txBox="1">
              <a:spLocks noChangeArrowheads="1"/>
            </p:cNvSpPr>
            <p:nvPr/>
          </p:nvSpPr>
          <p:spPr bwMode="auto">
            <a:xfrm>
              <a:off x="5724128" y="2142022"/>
              <a:ext cx="540044" cy="63890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a</a:t>
              </a:r>
              <a:endParaRPr lang="en-US" altLang="zh-CN" sz="2800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55576" y="3942222"/>
            <a:ext cx="6985000" cy="2367098"/>
            <a:chOff x="755576" y="3870214"/>
            <a:chExt cx="6985000" cy="2367098"/>
          </a:xfrm>
        </p:grpSpPr>
        <p:grpSp>
          <p:nvGrpSpPr>
            <p:cNvPr id="31" name="Group 5"/>
            <p:cNvGrpSpPr>
              <a:grpSpLocks noChangeAspect="1"/>
            </p:cNvGrpSpPr>
            <p:nvPr/>
          </p:nvGrpSpPr>
          <p:grpSpPr bwMode="auto">
            <a:xfrm>
              <a:off x="755576" y="4305862"/>
              <a:ext cx="6985000" cy="1355386"/>
              <a:chOff x="1260" y="3546"/>
              <a:chExt cx="6480" cy="1258"/>
            </a:xfrm>
          </p:grpSpPr>
          <p:sp>
            <p:nvSpPr>
              <p:cNvPr id="32" name="AutoShape 6"/>
              <p:cNvSpPr>
                <a:spLocks noChangeAspect="1" noChangeArrowheads="1" noTextEdit="1"/>
              </p:cNvSpPr>
              <p:nvPr/>
            </p:nvSpPr>
            <p:spPr bwMode="auto">
              <a:xfrm>
                <a:off x="1260" y="3546"/>
                <a:ext cx="6480" cy="1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zh-CN" altLang="en-US" sz="28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Line 7"/>
              <p:cNvSpPr>
                <a:spLocks noChangeShapeType="1"/>
              </p:cNvSpPr>
              <p:nvPr/>
            </p:nvSpPr>
            <p:spPr bwMode="auto">
              <a:xfrm>
                <a:off x="2006" y="4347"/>
                <a:ext cx="93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 sz="28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Oval 8"/>
              <p:cNvSpPr>
                <a:spLocks noChangeArrowheads="1"/>
              </p:cNvSpPr>
              <p:nvPr/>
            </p:nvSpPr>
            <p:spPr bwMode="auto">
              <a:xfrm>
                <a:off x="2944" y="3952"/>
                <a:ext cx="685" cy="68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800" dirty="0"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</a:rPr>
                  <a:t>0</a:t>
                </a:r>
                <a:endParaRPr lang="en-US" altLang="zh-CN" sz="28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Line 9"/>
              <p:cNvSpPr>
                <a:spLocks noChangeShapeType="1"/>
              </p:cNvSpPr>
              <p:nvPr/>
            </p:nvSpPr>
            <p:spPr bwMode="auto">
              <a:xfrm>
                <a:off x="3629" y="4347"/>
                <a:ext cx="8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 sz="28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Oval 10"/>
              <p:cNvSpPr>
                <a:spLocks noChangeArrowheads="1"/>
              </p:cNvSpPr>
              <p:nvPr/>
            </p:nvSpPr>
            <p:spPr bwMode="auto">
              <a:xfrm>
                <a:off x="4449" y="3952"/>
                <a:ext cx="685" cy="68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800" dirty="0"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</a:rPr>
                  <a:t>1</a:t>
                </a:r>
                <a:endParaRPr lang="en-US" altLang="zh-CN" sz="28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Line 11"/>
              <p:cNvSpPr>
                <a:spLocks noChangeShapeType="1"/>
              </p:cNvSpPr>
              <p:nvPr/>
            </p:nvSpPr>
            <p:spPr bwMode="auto">
              <a:xfrm>
                <a:off x="5134" y="4347"/>
                <a:ext cx="81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 sz="28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Oval 12"/>
              <p:cNvSpPr>
                <a:spLocks noChangeArrowheads="1"/>
              </p:cNvSpPr>
              <p:nvPr/>
            </p:nvSpPr>
            <p:spPr bwMode="auto">
              <a:xfrm>
                <a:off x="5940" y="3802"/>
                <a:ext cx="1003" cy="100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zh-CN" altLang="en-US" sz="28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13"/>
              <p:cNvSpPr>
                <a:spLocks noChangeArrowheads="1"/>
              </p:cNvSpPr>
              <p:nvPr/>
            </p:nvSpPr>
            <p:spPr bwMode="auto">
              <a:xfrm>
                <a:off x="6085" y="3922"/>
                <a:ext cx="720" cy="74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800" dirty="0"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  <a:endParaRPr lang="en-US" altLang="zh-CN" sz="28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Text Box 14"/>
              <p:cNvSpPr txBox="1">
                <a:spLocks noChangeArrowheads="1"/>
              </p:cNvSpPr>
              <p:nvPr/>
            </p:nvSpPr>
            <p:spPr bwMode="auto">
              <a:xfrm>
                <a:off x="1928" y="3858"/>
                <a:ext cx="952" cy="4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zh-CN" altLang="en-US" sz="2800" dirty="0"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</a:rPr>
                  <a:t>开始</a:t>
                </a:r>
                <a:endParaRPr lang="zh-CN" altLang="en-US" sz="28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Text Box 15"/>
              <p:cNvSpPr txBox="1">
                <a:spLocks noChangeArrowheads="1"/>
              </p:cNvSpPr>
              <p:nvPr/>
            </p:nvSpPr>
            <p:spPr bwMode="auto">
              <a:xfrm>
                <a:off x="5302" y="3944"/>
                <a:ext cx="501" cy="59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800" dirty="0"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</a:rPr>
                  <a:t>a</a:t>
                </a:r>
                <a:endParaRPr lang="en-US" altLang="zh-CN" sz="28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Text Box 16"/>
              <p:cNvSpPr txBox="1">
                <a:spLocks noChangeArrowheads="1"/>
              </p:cNvSpPr>
              <p:nvPr/>
            </p:nvSpPr>
            <p:spPr bwMode="auto">
              <a:xfrm>
                <a:off x="3799" y="3944"/>
                <a:ext cx="502" cy="59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800" dirty="0"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</a:rPr>
                  <a:t>a</a:t>
                </a:r>
                <a:endParaRPr lang="en-US" altLang="zh-CN" sz="2800" dirty="0"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3" name="曲线连接符 42"/>
            <p:cNvCxnSpPr>
              <a:stCxn id="34" idx="1"/>
              <a:endCxn id="34" idx="7"/>
            </p:cNvCxnSpPr>
            <p:nvPr/>
          </p:nvCxnSpPr>
          <p:spPr>
            <a:xfrm rot="5400000" flipH="1" flipV="1">
              <a:off x="2940005" y="4590159"/>
              <a:ext cx="12700" cy="522115"/>
            </a:xfrm>
            <a:prstGeom prst="curvedConnector3">
              <a:avLst>
                <a:gd name="adj1" fmla="val 4409795"/>
              </a:avLst>
            </a:prstGeom>
            <a:ln w="19050">
              <a:solidFill>
                <a:schemeClr val="tx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曲线连接符 43"/>
            <p:cNvCxnSpPr/>
            <p:nvPr/>
          </p:nvCxnSpPr>
          <p:spPr>
            <a:xfrm rot="5400000" flipH="1" flipV="1">
              <a:off x="6321040" y="4398429"/>
              <a:ext cx="12700" cy="522115"/>
            </a:xfrm>
            <a:prstGeom prst="curvedConnector3">
              <a:avLst>
                <a:gd name="adj1" fmla="val 4409795"/>
              </a:avLst>
            </a:prstGeom>
            <a:ln w="19050">
              <a:solidFill>
                <a:schemeClr val="tx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 Box 16"/>
            <p:cNvSpPr txBox="1">
              <a:spLocks noChangeArrowheads="1"/>
            </p:cNvSpPr>
            <p:nvPr/>
          </p:nvSpPr>
          <p:spPr bwMode="auto">
            <a:xfrm>
              <a:off x="2411760" y="4086238"/>
              <a:ext cx="541122" cy="63890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b</a:t>
              </a:r>
              <a:endParaRPr lang="en-US" altLang="zh-CN" sz="2800" dirty="0">
                <a:ea typeface="微软雅黑" panose="020B0503020204020204" pitchFamily="34" charset="-122"/>
              </a:endParaRPr>
            </a:p>
          </p:txBody>
        </p:sp>
        <p:sp>
          <p:nvSpPr>
            <p:cNvPr id="46" name="Text Box 15"/>
            <p:cNvSpPr txBox="1">
              <a:spLocks noChangeArrowheads="1"/>
            </p:cNvSpPr>
            <p:nvPr/>
          </p:nvSpPr>
          <p:spPr bwMode="auto">
            <a:xfrm>
              <a:off x="5796136" y="3870214"/>
              <a:ext cx="540044" cy="63890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a</a:t>
              </a:r>
              <a:endParaRPr lang="en-US" altLang="zh-CN" sz="2800" dirty="0">
                <a:ea typeface="微软雅黑" panose="020B0503020204020204" pitchFamily="34" charset="-122"/>
              </a:endParaRPr>
            </a:p>
          </p:txBody>
        </p:sp>
        <p:cxnSp>
          <p:nvCxnSpPr>
            <p:cNvPr id="48" name="曲线连接符 47"/>
            <p:cNvCxnSpPr>
              <a:stCxn id="36" idx="4"/>
              <a:endCxn id="34" idx="5"/>
            </p:cNvCxnSpPr>
            <p:nvPr/>
          </p:nvCxnSpPr>
          <p:spPr>
            <a:xfrm rot="5400000" flipH="1">
              <a:off x="3827716" y="4745666"/>
              <a:ext cx="107924" cy="1361230"/>
            </a:xfrm>
            <a:prstGeom prst="curvedConnector3">
              <a:avLst>
                <a:gd name="adj1" fmla="val -211816"/>
              </a:avLst>
            </a:prstGeom>
            <a:ln w="19050">
              <a:solidFill>
                <a:schemeClr val="tx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曲线连接符 50"/>
            <p:cNvCxnSpPr>
              <a:stCxn id="38" idx="4"/>
              <a:endCxn id="34" idx="4"/>
            </p:cNvCxnSpPr>
            <p:nvPr/>
          </p:nvCxnSpPr>
          <p:spPr>
            <a:xfrm rot="5400000" flipH="1">
              <a:off x="4549941" y="3870309"/>
              <a:ext cx="181005" cy="3400875"/>
            </a:xfrm>
            <a:prstGeom prst="curvedConnector3">
              <a:avLst>
                <a:gd name="adj1" fmla="val -126295"/>
              </a:avLst>
            </a:prstGeom>
            <a:ln w="19050">
              <a:solidFill>
                <a:schemeClr val="tx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 Box 16"/>
            <p:cNvSpPr txBox="1">
              <a:spLocks noChangeArrowheads="1"/>
            </p:cNvSpPr>
            <p:nvPr/>
          </p:nvSpPr>
          <p:spPr bwMode="auto">
            <a:xfrm>
              <a:off x="3598830" y="5292000"/>
              <a:ext cx="541122" cy="63890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b</a:t>
              </a:r>
              <a:endParaRPr lang="en-US" altLang="zh-CN" sz="2800" dirty="0">
                <a:ea typeface="微软雅黑" panose="020B0503020204020204" pitchFamily="34" charset="-122"/>
              </a:endParaRPr>
            </a:p>
          </p:txBody>
        </p:sp>
        <p:sp>
          <p:nvSpPr>
            <p:cNvPr id="55" name="Text Box 16"/>
            <p:cNvSpPr txBox="1">
              <a:spLocks noChangeArrowheads="1"/>
            </p:cNvSpPr>
            <p:nvPr/>
          </p:nvSpPr>
          <p:spPr bwMode="auto">
            <a:xfrm>
              <a:off x="3022766" y="5598406"/>
              <a:ext cx="541122" cy="63890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b</a:t>
              </a:r>
              <a:endParaRPr lang="en-US" altLang="zh-CN" sz="2800" dirty="0"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</a:rPr>
              <a:t>识别注释的</a:t>
            </a:r>
            <a:r>
              <a:rPr lang="en-US" altLang="zh-CN" dirty="0">
                <a:ea typeface="微软雅黑" panose="020B0503020204020204" pitchFamily="34" charset="-122"/>
              </a:rPr>
              <a:t>DFA 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198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DE47CC3-6175-4C0A-A40F-A4AFED9E248E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6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pic>
        <p:nvPicPr>
          <p:cNvPr id="557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844675"/>
            <a:ext cx="7561262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70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500438"/>
            <a:ext cx="72009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5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5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5091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b="1" u="sng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将下图的</a:t>
            </a:r>
            <a:r>
              <a:rPr lang="en-US" altLang="zh-CN" sz="2400" b="1" u="sng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DFA</a:t>
            </a:r>
            <a:r>
              <a:rPr lang="zh-CN" altLang="en-US" sz="2400" b="1" u="sng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极小化。</a:t>
            </a:r>
          </a:p>
        </p:txBody>
      </p:sp>
      <p:sp>
        <p:nvSpPr>
          <p:cNvPr id="3584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13D36176-8BAF-43C7-9445-997320A022AD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7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35844" name="Group 3"/>
          <p:cNvGrpSpPr>
            <a:grpSpLocks noChangeAspect="1"/>
          </p:cNvGrpSpPr>
          <p:nvPr/>
        </p:nvGrpSpPr>
        <p:grpSpPr bwMode="auto">
          <a:xfrm>
            <a:off x="1042988" y="2781300"/>
            <a:ext cx="6240462" cy="3098800"/>
            <a:chOff x="3040" y="13994"/>
            <a:chExt cx="4914" cy="2440"/>
          </a:xfrm>
        </p:grpSpPr>
        <p:sp>
          <p:nvSpPr>
            <p:cNvPr id="550916" name="Rectangle 4"/>
            <p:cNvSpPr>
              <a:spLocks noChangeAspect="1" noChangeArrowheads="1"/>
            </p:cNvSpPr>
            <p:nvPr/>
          </p:nvSpPr>
          <p:spPr bwMode="auto">
            <a:xfrm>
              <a:off x="5000" y="13994"/>
              <a:ext cx="54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a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50917" name="Rectangle 5"/>
            <p:cNvSpPr>
              <a:spLocks noChangeAspect="1" noChangeArrowheads="1"/>
            </p:cNvSpPr>
            <p:nvPr/>
          </p:nvSpPr>
          <p:spPr bwMode="auto">
            <a:xfrm>
              <a:off x="6600" y="13994"/>
              <a:ext cx="54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a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50918" name="Rectangle 6"/>
            <p:cNvSpPr>
              <a:spLocks noChangeAspect="1" noChangeArrowheads="1"/>
            </p:cNvSpPr>
            <p:nvPr/>
          </p:nvSpPr>
          <p:spPr bwMode="auto">
            <a:xfrm>
              <a:off x="3280" y="13994"/>
              <a:ext cx="8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start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50919" name="Oval 7"/>
            <p:cNvSpPr>
              <a:spLocks noChangeAspect="1" noChangeArrowheads="1"/>
            </p:cNvSpPr>
            <p:nvPr/>
          </p:nvSpPr>
          <p:spPr bwMode="auto">
            <a:xfrm flipH="1">
              <a:off x="4098" y="14065"/>
              <a:ext cx="455" cy="4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0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50920" name="Oval 8"/>
            <p:cNvSpPr>
              <a:spLocks noChangeAspect="1" noChangeArrowheads="1"/>
            </p:cNvSpPr>
            <p:nvPr/>
          </p:nvSpPr>
          <p:spPr bwMode="auto">
            <a:xfrm flipH="1">
              <a:off x="5799" y="14065"/>
              <a:ext cx="454" cy="4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1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50921" name="Oval 9"/>
            <p:cNvSpPr>
              <a:spLocks noChangeAspect="1" noChangeArrowheads="1"/>
            </p:cNvSpPr>
            <p:nvPr/>
          </p:nvSpPr>
          <p:spPr bwMode="auto">
            <a:xfrm flipH="1">
              <a:off x="7500" y="14065"/>
              <a:ext cx="454" cy="4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2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50922" name="Oval 10"/>
            <p:cNvSpPr>
              <a:spLocks noChangeAspect="1" noChangeArrowheads="1"/>
            </p:cNvSpPr>
            <p:nvPr/>
          </p:nvSpPr>
          <p:spPr bwMode="auto">
            <a:xfrm flipH="1">
              <a:off x="4948" y="15002"/>
              <a:ext cx="455" cy="455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3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50923" name="Oval 11"/>
            <p:cNvSpPr>
              <a:spLocks noChangeAspect="1" noChangeArrowheads="1"/>
            </p:cNvSpPr>
            <p:nvPr/>
          </p:nvSpPr>
          <p:spPr bwMode="auto">
            <a:xfrm flipH="1">
              <a:off x="6649" y="15002"/>
              <a:ext cx="454" cy="455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/>
            <a:lstStyle/>
            <a:p>
              <a:pPr>
                <a:defRPr/>
              </a:pPr>
              <a:endPara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5853" name="Line 12"/>
            <p:cNvSpPr>
              <a:spLocks noChangeAspect="1" noChangeShapeType="1"/>
            </p:cNvSpPr>
            <p:nvPr/>
          </p:nvSpPr>
          <p:spPr bwMode="auto">
            <a:xfrm>
              <a:off x="3040" y="14278"/>
              <a:ext cx="10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5854" name="Line 13"/>
            <p:cNvSpPr>
              <a:spLocks noChangeAspect="1" noChangeShapeType="1"/>
            </p:cNvSpPr>
            <p:nvPr/>
          </p:nvSpPr>
          <p:spPr bwMode="auto">
            <a:xfrm>
              <a:off x="4660" y="14278"/>
              <a:ext cx="10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5855" name="Line 14"/>
            <p:cNvSpPr>
              <a:spLocks noChangeAspect="1" noChangeShapeType="1"/>
            </p:cNvSpPr>
            <p:nvPr/>
          </p:nvSpPr>
          <p:spPr bwMode="auto">
            <a:xfrm>
              <a:off x="6340" y="14274"/>
              <a:ext cx="113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5856" name="Line 15"/>
            <p:cNvSpPr>
              <a:spLocks noChangeAspect="1" noChangeShapeType="1"/>
            </p:cNvSpPr>
            <p:nvPr/>
          </p:nvSpPr>
          <p:spPr bwMode="auto">
            <a:xfrm>
              <a:off x="4480" y="14434"/>
              <a:ext cx="540" cy="6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5857" name="Line 16"/>
            <p:cNvSpPr>
              <a:spLocks noChangeAspect="1" noChangeShapeType="1"/>
            </p:cNvSpPr>
            <p:nvPr/>
          </p:nvSpPr>
          <p:spPr bwMode="auto">
            <a:xfrm flipV="1">
              <a:off x="5380" y="14434"/>
              <a:ext cx="510" cy="6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5858" name="Line 17"/>
            <p:cNvSpPr>
              <a:spLocks noChangeAspect="1" noChangeShapeType="1"/>
            </p:cNvSpPr>
            <p:nvPr/>
          </p:nvSpPr>
          <p:spPr bwMode="auto">
            <a:xfrm>
              <a:off x="6260" y="14394"/>
              <a:ext cx="540" cy="6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5859" name="Line 18"/>
            <p:cNvSpPr>
              <a:spLocks noChangeAspect="1" noChangeShapeType="1"/>
            </p:cNvSpPr>
            <p:nvPr/>
          </p:nvSpPr>
          <p:spPr bwMode="auto">
            <a:xfrm flipH="1">
              <a:off x="7000" y="14434"/>
              <a:ext cx="540" cy="6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5860" name="Freeform 19"/>
            <p:cNvSpPr>
              <a:spLocks noChangeAspect="1"/>
            </p:cNvSpPr>
            <p:nvPr/>
          </p:nvSpPr>
          <p:spPr bwMode="auto">
            <a:xfrm>
              <a:off x="4903" y="15354"/>
              <a:ext cx="483" cy="573"/>
            </a:xfrm>
            <a:custGeom>
              <a:avLst/>
              <a:gdLst>
                <a:gd name="T0" fmla="*/ 424 w 483"/>
                <a:gd name="T1" fmla="*/ 53 h 573"/>
                <a:gd name="T2" fmla="*/ 477 w 483"/>
                <a:gd name="T3" fmla="*/ 325 h 573"/>
                <a:gd name="T4" fmla="*/ 387 w 483"/>
                <a:gd name="T5" fmla="*/ 520 h 573"/>
                <a:gd name="T6" fmla="*/ 222 w 483"/>
                <a:gd name="T7" fmla="*/ 565 h 573"/>
                <a:gd name="T8" fmla="*/ 42 w 483"/>
                <a:gd name="T9" fmla="*/ 490 h 573"/>
                <a:gd name="T10" fmla="*/ 109 w 483"/>
                <a:gd name="T11" fmla="*/ 68 h 573"/>
                <a:gd name="T12" fmla="*/ 139 w 483"/>
                <a:gd name="T13" fmla="*/ 38 h 5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3" h="573">
                  <a:moveTo>
                    <a:pt x="424" y="53"/>
                  </a:moveTo>
                  <a:cubicBezTo>
                    <a:pt x="421" y="98"/>
                    <a:pt x="483" y="247"/>
                    <a:pt x="477" y="325"/>
                  </a:cubicBezTo>
                  <a:cubicBezTo>
                    <a:pt x="471" y="403"/>
                    <a:pt x="429" y="480"/>
                    <a:pt x="387" y="520"/>
                  </a:cubicBezTo>
                  <a:cubicBezTo>
                    <a:pt x="345" y="553"/>
                    <a:pt x="279" y="570"/>
                    <a:pt x="222" y="565"/>
                  </a:cubicBezTo>
                  <a:cubicBezTo>
                    <a:pt x="165" y="560"/>
                    <a:pt x="61" y="573"/>
                    <a:pt x="42" y="490"/>
                  </a:cubicBezTo>
                  <a:cubicBezTo>
                    <a:pt x="0" y="420"/>
                    <a:pt x="94" y="145"/>
                    <a:pt x="109" y="68"/>
                  </a:cubicBezTo>
                  <a:cubicBezTo>
                    <a:pt x="142" y="35"/>
                    <a:pt x="139" y="0"/>
                    <a:pt x="139" y="38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5861" name="Freeform 20"/>
            <p:cNvSpPr>
              <a:spLocks noChangeAspect="1"/>
            </p:cNvSpPr>
            <p:nvPr/>
          </p:nvSpPr>
          <p:spPr bwMode="auto">
            <a:xfrm>
              <a:off x="6600" y="15414"/>
              <a:ext cx="483" cy="573"/>
            </a:xfrm>
            <a:custGeom>
              <a:avLst/>
              <a:gdLst>
                <a:gd name="T0" fmla="*/ 424 w 483"/>
                <a:gd name="T1" fmla="*/ 53 h 573"/>
                <a:gd name="T2" fmla="*/ 477 w 483"/>
                <a:gd name="T3" fmla="*/ 325 h 573"/>
                <a:gd name="T4" fmla="*/ 387 w 483"/>
                <a:gd name="T5" fmla="*/ 520 h 573"/>
                <a:gd name="T6" fmla="*/ 222 w 483"/>
                <a:gd name="T7" fmla="*/ 565 h 573"/>
                <a:gd name="T8" fmla="*/ 42 w 483"/>
                <a:gd name="T9" fmla="*/ 490 h 573"/>
                <a:gd name="T10" fmla="*/ 109 w 483"/>
                <a:gd name="T11" fmla="*/ 68 h 573"/>
                <a:gd name="T12" fmla="*/ 139 w 483"/>
                <a:gd name="T13" fmla="*/ 38 h 5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3" h="573">
                  <a:moveTo>
                    <a:pt x="424" y="53"/>
                  </a:moveTo>
                  <a:cubicBezTo>
                    <a:pt x="421" y="98"/>
                    <a:pt x="483" y="247"/>
                    <a:pt x="477" y="325"/>
                  </a:cubicBezTo>
                  <a:cubicBezTo>
                    <a:pt x="471" y="403"/>
                    <a:pt x="429" y="480"/>
                    <a:pt x="387" y="520"/>
                  </a:cubicBezTo>
                  <a:cubicBezTo>
                    <a:pt x="345" y="553"/>
                    <a:pt x="279" y="570"/>
                    <a:pt x="222" y="565"/>
                  </a:cubicBezTo>
                  <a:cubicBezTo>
                    <a:pt x="165" y="560"/>
                    <a:pt x="61" y="573"/>
                    <a:pt x="42" y="490"/>
                  </a:cubicBezTo>
                  <a:cubicBezTo>
                    <a:pt x="0" y="420"/>
                    <a:pt x="94" y="145"/>
                    <a:pt x="109" y="68"/>
                  </a:cubicBezTo>
                  <a:cubicBezTo>
                    <a:pt x="142" y="35"/>
                    <a:pt x="139" y="0"/>
                    <a:pt x="139" y="38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50933" name="Rectangle 21"/>
            <p:cNvSpPr>
              <a:spLocks noChangeAspect="1" noChangeArrowheads="1"/>
            </p:cNvSpPr>
            <p:nvPr/>
          </p:nvSpPr>
          <p:spPr bwMode="auto">
            <a:xfrm>
              <a:off x="5240" y="14574"/>
              <a:ext cx="54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a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50934" name="Rectangle 22"/>
            <p:cNvSpPr>
              <a:spLocks noChangeAspect="1" noChangeArrowheads="1"/>
            </p:cNvSpPr>
            <p:nvPr/>
          </p:nvSpPr>
          <p:spPr bwMode="auto">
            <a:xfrm>
              <a:off x="6940" y="14534"/>
              <a:ext cx="54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b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50935" name="Rectangle 23"/>
            <p:cNvSpPr>
              <a:spLocks noChangeAspect="1" noChangeArrowheads="1"/>
            </p:cNvSpPr>
            <p:nvPr/>
          </p:nvSpPr>
          <p:spPr bwMode="auto">
            <a:xfrm>
              <a:off x="6440" y="14494"/>
              <a:ext cx="54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b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50936" name="Rectangle 24"/>
            <p:cNvSpPr>
              <a:spLocks noChangeAspect="1" noChangeArrowheads="1"/>
            </p:cNvSpPr>
            <p:nvPr/>
          </p:nvSpPr>
          <p:spPr bwMode="auto">
            <a:xfrm>
              <a:off x="4660" y="14534"/>
              <a:ext cx="54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b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50937" name="Rectangle 25"/>
            <p:cNvSpPr>
              <a:spLocks noChangeAspect="1" noChangeArrowheads="1"/>
            </p:cNvSpPr>
            <p:nvPr/>
          </p:nvSpPr>
          <p:spPr bwMode="auto">
            <a:xfrm>
              <a:off x="5320" y="15514"/>
              <a:ext cx="54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b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50938" name="Rectangle 26"/>
            <p:cNvSpPr>
              <a:spLocks noChangeAspect="1" noChangeArrowheads="1"/>
            </p:cNvSpPr>
            <p:nvPr/>
          </p:nvSpPr>
          <p:spPr bwMode="auto">
            <a:xfrm>
              <a:off x="7020" y="15594"/>
              <a:ext cx="54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b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50939" name="Oval 27"/>
            <p:cNvSpPr>
              <a:spLocks noChangeAspect="1" noChangeArrowheads="1"/>
            </p:cNvSpPr>
            <p:nvPr/>
          </p:nvSpPr>
          <p:spPr bwMode="auto">
            <a:xfrm>
              <a:off x="6700" y="15054"/>
              <a:ext cx="340" cy="34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0" rIns="36000" bIns="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4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50940" name="Rectangle 28"/>
            <p:cNvSpPr>
              <a:spLocks noChangeAspect="1" noChangeArrowheads="1"/>
            </p:cNvSpPr>
            <p:nvPr/>
          </p:nvSpPr>
          <p:spPr bwMode="auto">
            <a:xfrm>
              <a:off x="4300" y="16014"/>
              <a:ext cx="2540" cy="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pPr algn="ctr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DFA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52536" y="0"/>
            <a:ext cx="9649072" cy="962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6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3E2E493-3CAE-4E8E-A1B0-48B380FD5AFF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8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36868" name="Group 4"/>
          <p:cNvGrpSpPr>
            <a:grpSpLocks noChangeAspect="1"/>
          </p:cNvGrpSpPr>
          <p:nvPr/>
        </p:nvGrpSpPr>
        <p:grpSpPr bwMode="auto">
          <a:xfrm>
            <a:off x="971550" y="260350"/>
            <a:ext cx="8382000" cy="3228975"/>
            <a:chOff x="2860" y="8238"/>
            <a:chExt cx="6600" cy="2542"/>
          </a:xfrm>
        </p:grpSpPr>
        <p:sp>
          <p:nvSpPr>
            <p:cNvPr id="36872" name="Oval 5"/>
            <p:cNvSpPr>
              <a:spLocks noChangeAspect="1" noChangeArrowheads="1"/>
            </p:cNvSpPr>
            <p:nvPr/>
          </p:nvSpPr>
          <p:spPr bwMode="auto">
            <a:xfrm flipH="1">
              <a:off x="3918" y="8311"/>
              <a:ext cx="454" cy="465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0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873" name="Oval 6"/>
            <p:cNvSpPr>
              <a:spLocks noChangeAspect="1" noChangeArrowheads="1"/>
            </p:cNvSpPr>
            <p:nvPr/>
          </p:nvSpPr>
          <p:spPr bwMode="auto">
            <a:xfrm flipH="1">
              <a:off x="5619" y="8311"/>
              <a:ext cx="454" cy="465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1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874" name="Oval 7"/>
            <p:cNvSpPr>
              <a:spLocks noChangeAspect="1" noChangeArrowheads="1"/>
            </p:cNvSpPr>
            <p:nvPr/>
          </p:nvSpPr>
          <p:spPr bwMode="auto">
            <a:xfrm flipH="1">
              <a:off x="7320" y="8311"/>
              <a:ext cx="454" cy="465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2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875" name="Oval 8"/>
            <p:cNvSpPr>
              <a:spLocks noChangeAspect="1" noChangeArrowheads="1"/>
            </p:cNvSpPr>
            <p:nvPr/>
          </p:nvSpPr>
          <p:spPr bwMode="auto">
            <a:xfrm flipH="1">
              <a:off x="4768" y="9270"/>
              <a:ext cx="454" cy="465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3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876" name="Oval 9"/>
            <p:cNvSpPr>
              <a:spLocks noChangeAspect="1" noChangeArrowheads="1"/>
            </p:cNvSpPr>
            <p:nvPr/>
          </p:nvSpPr>
          <p:spPr bwMode="auto">
            <a:xfrm flipH="1">
              <a:off x="6469" y="9270"/>
              <a:ext cx="454" cy="465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/>
            <a:lstStyle/>
            <a:p>
              <a:endParaRPr lang="zh-CN" altLang="en-US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877" name="Line 10"/>
            <p:cNvSpPr>
              <a:spLocks noChangeAspect="1" noChangeShapeType="1"/>
            </p:cNvSpPr>
            <p:nvPr/>
          </p:nvSpPr>
          <p:spPr bwMode="auto">
            <a:xfrm>
              <a:off x="2860" y="8529"/>
              <a:ext cx="10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6878" name="Line 11"/>
            <p:cNvSpPr>
              <a:spLocks noChangeAspect="1" noChangeShapeType="1"/>
            </p:cNvSpPr>
            <p:nvPr/>
          </p:nvSpPr>
          <p:spPr bwMode="auto">
            <a:xfrm>
              <a:off x="4480" y="8529"/>
              <a:ext cx="10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6879" name="Line 12"/>
            <p:cNvSpPr>
              <a:spLocks noChangeAspect="1" noChangeShapeType="1"/>
            </p:cNvSpPr>
            <p:nvPr/>
          </p:nvSpPr>
          <p:spPr bwMode="auto">
            <a:xfrm>
              <a:off x="6160" y="8525"/>
              <a:ext cx="113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6880" name="Line 13"/>
            <p:cNvSpPr>
              <a:spLocks noChangeAspect="1" noChangeShapeType="1"/>
            </p:cNvSpPr>
            <p:nvPr/>
          </p:nvSpPr>
          <p:spPr bwMode="auto">
            <a:xfrm>
              <a:off x="4300" y="8689"/>
              <a:ext cx="540" cy="6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6881" name="Line 14"/>
            <p:cNvSpPr>
              <a:spLocks noChangeAspect="1" noChangeShapeType="1"/>
            </p:cNvSpPr>
            <p:nvPr/>
          </p:nvSpPr>
          <p:spPr bwMode="auto">
            <a:xfrm flipV="1">
              <a:off x="5200" y="8689"/>
              <a:ext cx="510" cy="6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6882" name="Line 15"/>
            <p:cNvSpPr>
              <a:spLocks noChangeAspect="1" noChangeShapeType="1"/>
            </p:cNvSpPr>
            <p:nvPr/>
          </p:nvSpPr>
          <p:spPr bwMode="auto">
            <a:xfrm>
              <a:off x="6080" y="8648"/>
              <a:ext cx="540" cy="6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6883" name="Line 16"/>
            <p:cNvSpPr>
              <a:spLocks noChangeAspect="1" noChangeShapeType="1"/>
            </p:cNvSpPr>
            <p:nvPr/>
          </p:nvSpPr>
          <p:spPr bwMode="auto">
            <a:xfrm flipH="1">
              <a:off x="6820" y="8689"/>
              <a:ext cx="540" cy="6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6884" name="Freeform 17"/>
            <p:cNvSpPr>
              <a:spLocks noChangeAspect="1"/>
            </p:cNvSpPr>
            <p:nvPr/>
          </p:nvSpPr>
          <p:spPr bwMode="auto">
            <a:xfrm>
              <a:off x="4723" y="9631"/>
              <a:ext cx="483" cy="588"/>
            </a:xfrm>
            <a:custGeom>
              <a:avLst/>
              <a:gdLst>
                <a:gd name="T0" fmla="*/ 424 w 483"/>
                <a:gd name="T1" fmla="*/ 58 h 573"/>
                <a:gd name="T2" fmla="*/ 477 w 483"/>
                <a:gd name="T3" fmla="*/ 370 h 573"/>
                <a:gd name="T4" fmla="*/ 387 w 483"/>
                <a:gd name="T5" fmla="*/ 592 h 573"/>
                <a:gd name="T6" fmla="*/ 222 w 483"/>
                <a:gd name="T7" fmla="*/ 643 h 573"/>
                <a:gd name="T8" fmla="*/ 42 w 483"/>
                <a:gd name="T9" fmla="*/ 558 h 573"/>
                <a:gd name="T10" fmla="*/ 109 w 483"/>
                <a:gd name="T11" fmla="*/ 78 h 573"/>
                <a:gd name="T12" fmla="*/ 139 w 483"/>
                <a:gd name="T13" fmla="*/ 43 h 5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3" h="573">
                  <a:moveTo>
                    <a:pt x="424" y="53"/>
                  </a:moveTo>
                  <a:cubicBezTo>
                    <a:pt x="421" y="98"/>
                    <a:pt x="483" y="247"/>
                    <a:pt x="477" y="325"/>
                  </a:cubicBezTo>
                  <a:cubicBezTo>
                    <a:pt x="471" y="403"/>
                    <a:pt x="429" y="480"/>
                    <a:pt x="387" y="520"/>
                  </a:cubicBezTo>
                  <a:cubicBezTo>
                    <a:pt x="345" y="553"/>
                    <a:pt x="279" y="570"/>
                    <a:pt x="222" y="565"/>
                  </a:cubicBezTo>
                  <a:cubicBezTo>
                    <a:pt x="165" y="560"/>
                    <a:pt x="61" y="573"/>
                    <a:pt x="42" y="490"/>
                  </a:cubicBezTo>
                  <a:cubicBezTo>
                    <a:pt x="0" y="420"/>
                    <a:pt x="94" y="145"/>
                    <a:pt x="109" y="68"/>
                  </a:cubicBezTo>
                  <a:cubicBezTo>
                    <a:pt x="142" y="35"/>
                    <a:pt x="139" y="0"/>
                    <a:pt x="139" y="38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6885" name="Freeform 18"/>
            <p:cNvSpPr>
              <a:spLocks noChangeAspect="1"/>
            </p:cNvSpPr>
            <p:nvPr/>
          </p:nvSpPr>
          <p:spPr bwMode="auto">
            <a:xfrm>
              <a:off x="6420" y="9693"/>
              <a:ext cx="483" cy="587"/>
            </a:xfrm>
            <a:custGeom>
              <a:avLst/>
              <a:gdLst>
                <a:gd name="T0" fmla="*/ 424 w 483"/>
                <a:gd name="T1" fmla="*/ 58 h 573"/>
                <a:gd name="T2" fmla="*/ 477 w 483"/>
                <a:gd name="T3" fmla="*/ 367 h 573"/>
                <a:gd name="T4" fmla="*/ 387 w 483"/>
                <a:gd name="T5" fmla="*/ 587 h 573"/>
                <a:gd name="T6" fmla="*/ 222 w 483"/>
                <a:gd name="T7" fmla="*/ 637 h 573"/>
                <a:gd name="T8" fmla="*/ 42 w 483"/>
                <a:gd name="T9" fmla="*/ 553 h 573"/>
                <a:gd name="T10" fmla="*/ 109 w 483"/>
                <a:gd name="T11" fmla="*/ 78 h 573"/>
                <a:gd name="T12" fmla="*/ 139 w 483"/>
                <a:gd name="T13" fmla="*/ 43 h 5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3" h="573">
                  <a:moveTo>
                    <a:pt x="424" y="53"/>
                  </a:moveTo>
                  <a:cubicBezTo>
                    <a:pt x="421" y="98"/>
                    <a:pt x="483" y="247"/>
                    <a:pt x="477" y="325"/>
                  </a:cubicBezTo>
                  <a:cubicBezTo>
                    <a:pt x="471" y="403"/>
                    <a:pt x="429" y="480"/>
                    <a:pt x="387" y="520"/>
                  </a:cubicBezTo>
                  <a:cubicBezTo>
                    <a:pt x="345" y="553"/>
                    <a:pt x="279" y="570"/>
                    <a:pt x="222" y="565"/>
                  </a:cubicBezTo>
                  <a:cubicBezTo>
                    <a:pt x="165" y="560"/>
                    <a:pt x="61" y="573"/>
                    <a:pt x="42" y="490"/>
                  </a:cubicBezTo>
                  <a:cubicBezTo>
                    <a:pt x="0" y="420"/>
                    <a:pt x="94" y="145"/>
                    <a:pt x="109" y="68"/>
                  </a:cubicBezTo>
                  <a:cubicBezTo>
                    <a:pt x="142" y="35"/>
                    <a:pt x="139" y="0"/>
                    <a:pt x="139" y="38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6886" name="Rectangle 19"/>
            <p:cNvSpPr>
              <a:spLocks noChangeAspect="1" noChangeArrowheads="1"/>
            </p:cNvSpPr>
            <p:nvPr/>
          </p:nvSpPr>
          <p:spPr bwMode="auto">
            <a:xfrm>
              <a:off x="5060" y="8832"/>
              <a:ext cx="54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a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887" name="Rectangle 20"/>
            <p:cNvSpPr>
              <a:spLocks noChangeAspect="1" noChangeArrowheads="1"/>
            </p:cNvSpPr>
            <p:nvPr/>
          </p:nvSpPr>
          <p:spPr bwMode="auto">
            <a:xfrm>
              <a:off x="4820" y="8258"/>
              <a:ext cx="54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a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888" name="Rectangle 21"/>
            <p:cNvSpPr>
              <a:spLocks noChangeAspect="1" noChangeArrowheads="1"/>
            </p:cNvSpPr>
            <p:nvPr/>
          </p:nvSpPr>
          <p:spPr bwMode="auto">
            <a:xfrm>
              <a:off x="6760" y="8791"/>
              <a:ext cx="54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b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889" name="Rectangle 22"/>
            <p:cNvSpPr>
              <a:spLocks noChangeAspect="1" noChangeArrowheads="1"/>
            </p:cNvSpPr>
            <p:nvPr/>
          </p:nvSpPr>
          <p:spPr bwMode="auto">
            <a:xfrm>
              <a:off x="6260" y="8750"/>
              <a:ext cx="54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b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890" name="Rectangle 23"/>
            <p:cNvSpPr>
              <a:spLocks noChangeAspect="1" noChangeArrowheads="1"/>
            </p:cNvSpPr>
            <p:nvPr/>
          </p:nvSpPr>
          <p:spPr bwMode="auto">
            <a:xfrm>
              <a:off x="6420" y="8238"/>
              <a:ext cx="54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a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891" name="Rectangle 24"/>
            <p:cNvSpPr>
              <a:spLocks noChangeAspect="1" noChangeArrowheads="1"/>
            </p:cNvSpPr>
            <p:nvPr/>
          </p:nvSpPr>
          <p:spPr bwMode="auto">
            <a:xfrm>
              <a:off x="4480" y="8791"/>
              <a:ext cx="54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b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892" name="Rectangle 25"/>
            <p:cNvSpPr>
              <a:spLocks noChangeAspect="1" noChangeArrowheads="1"/>
            </p:cNvSpPr>
            <p:nvPr/>
          </p:nvSpPr>
          <p:spPr bwMode="auto">
            <a:xfrm>
              <a:off x="5140" y="9795"/>
              <a:ext cx="54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b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893" name="Rectangle 26"/>
            <p:cNvSpPr>
              <a:spLocks noChangeAspect="1" noChangeArrowheads="1"/>
            </p:cNvSpPr>
            <p:nvPr/>
          </p:nvSpPr>
          <p:spPr bwMode="auto">
            <a:xfrm>
              <a:off x="6840" y="9877"/>
              <a:ext cx="54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b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894" name="Rectangle 27"/>
            <p:cNvSpPr>
              <a:spLocks noChangeAspect="1" noChangeArrowheads="1"/>
            </p:cNvSpPr>
            <p:nvPr/>
          </p:nvSpPr>
          <p:spPr bwMode="auto">
            <a:xfrm>
              <a:off x="3120" y="8238"/>
              <a:ext cx="82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start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895" name="Oval 28"/>
            <p:cNvSpPr>
              <a:spLocks noChangeAspect="1" noChangeArrowheads="1"/>
            </p:cNvSpPr>
            <p:nvPr/>
          </p:nvSpPr>
          <p:spPr bwMode="auto">
            <a:xfrm>
              <a:off x="6520" y="9324"/>
              <a:ext cx="340" cy="348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0" rIns="36000" bIns="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4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896" name="Oval 29"/>
            <p:cNvSpPr>
              <a:spLocks noChangeAspect="1" noChangeArrowheads="1"/>
            </p:cNvSpPr>
            <p:nvPr/>
          </p:nvSpPr>
          <p:spPr bwMode="auto">
            <a:xfrm flipH="1">
              <a:off x="8320" y="9242"/>
              <a:ext cx="454" cy="465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5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897" name="Line 30"/>
            <p:cNvSpPr>
              <a:spLocks noChangeAspect="1" noChangeShapeType="1"/>
            </p:cNvSpPr>
            <p:nvPr/>
          </p:nvSpPr>
          <p:spPr bwMode="auto">
            <a:xfrm>
              <a:off x="7720" y="8668"/>
              <a:ext cx="680" cy="57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6898" name="Line 31"/>
            <p:cNvSpPr>
              <a:spLocks noChangeAspect="1" noChangeShapeType="1"/>
            </p:cNvSpPr>
            <p:nvPr/>
          </p:nvSpPr>
          <p:spPr bwMode="auto">
            <a:xfrm>
              <a:off x="6940" y="9508"/>
              <a:ext cx="13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6899" name="Freeform 32"/>
            <p:cNvSpPr>
              <a:spLocks noChangeAspect="1"/>
            </p:cNvSpPr>
            <p:nvPr/>
          </p:nvSpPr>
          <p:spPr bwMode="auto">
            <a:xfrm>
              <a:off x="8280" y="9652"/>
              <a:ext cx="483" cy="587"/>
            </a:xfrm>
            <a:custGeom>
              <a:avLst/>
              <a:gdLst>
                <a:gd name="T0" fmla="*/ 424 w 483"/>
                <a:gd name="T1" fmla="*/ 58 h 573"/>
                <a:gd name="T2" fmla="*/ 477 w 483"/>
                <a:gd name="T3" fmla="*/ 367 h 573"/>
                <a:gd name="T4" fmla="*/ 387 w 483"/>
                <a:gd name="T5" fmla="*/ 587 h 573"/>
                <a:gd name="T6" fmla="*/ 222 w 483"/>
                <a:gd name="T7" fmla="*/ 637 h 573"/>
                <a:gd name="T8" fmla="*/ 42 w 483"/>
                <a:gd name="T9" fmla="*/ 553 h 573"/>
                <a:gd name="T10" fmla="*/ 109 w 483"/>
                <a:gd name="T11" fmla="*/ 78 h 573"/>
                <a:gd name="T12" fmla="*/ 139 w 483"/>
                <a:gd name="T13" fmla="*/ 43 h 5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3" h="573">
                  <a:moveTo>
                    <a:pt x="424" y="53"/>
                  </a:moveTo>
                  <a:cubicBezTo>
                    <a:pt x="421" y="98"/>
                    <a:pt x="483" y="247"/>
                    <a:pt x="477" y="325"/>
                  </a:cubicBezTo>
                  <a:cubicBezTo>
                    <a:pt x="471" y="403"/>
                    <a:pt x="429" y="480"/>
                    <a:pt x="387" y="520"/>
                  </a:cubicBezTo>
                  <a:cubicBezTo>
                    <a:pt x="345" y="553"/>
                    <a:pt x="279" y="570"/>
                    <a:pt x="222" y="565"/>
                  </a:cubicBezTo>
                  <a:cubicBezTo>
                    <a:pt x="165" y="560"/>
                    <a:pt x="61" y="573"/>
                    <a:pt x="42" y="490"/>
                  </a:cubicBezTo>
                  <a:cubicBezTo>
                    <a:pt x="0" y="420"/>
                    <a:pt x="94" y="145"/>
                    <a:pt x="109" y="68"/>
                  </a:cubicBezTo>
                  <a:cubicBezTo>
                    <a:pt x="142" y="35"/>
                    <a:pt x="139" y="0"/>
                    <a:pt x="139" y="38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6900" name="Rectangle 33"/>
            <p:cNvSpPr>
              <a:spLocks noChangeAspect="1" noChangeArrowheads="1"/>
            </p:cNvSpPr>
            <p:nvPr/>
          </p:nvSpPr>
          <p:spPr bwMode="auto">
            <a:xfrm>
              <a:off x="7980" y="8730"/>
              <a:ext cx="540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a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901" name="Rectangle 34"/>
            <p:cNvSpPr>
              <a:spLocks noChangeAspect="1" noChangeArrowheads="1"/>
            </p:cNvSpPr>
            <p:nvPr/>
          </p:nvSpPr>
          <p:spPr bwMode="auto">
            <a:xfrm>
              <a:off x="7280" y="9222"/>
              <a:ext cx="540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a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902" name="Rectangle 35"/>
            <p:cNvSpPr>
              <a:spLocks noChangeAspect="1" noChangeArrowheads="1"/>
            </p:cNvSpPr>
            <p:nvPr/>
          </p:nvSpPr>
          <p:spPr bwMode="auto">
            <a:xfrm>
              <a:off x="8720" y="9795"/>
              <a:ext cx="74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a, b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59140" name="Rectangle 36"/>
            <p:cNvSpPr>
              <a:spLocks noChangeAspect="1" noChangeArrowheads="1"/>
            </p:cNvSpPr>
            <p:nvPr/>
          </p:nvSpPr>
          <p:spPr bwMode="auto">
            <a:xfrm>
              <a:off x="4260" y="10380"/>
              <a:ext cx="3720" cy="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pPr algn="ctr">
                <a:defRPr/>
              </a:pPr>
              <a:r>
                <a:rPr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加入死状态后的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DFA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559141" name="Text Box 37"/>
          <p:cNvSpPr txBox="1">
            <a:spLocks noChangeArrowheads="1"/>
          </p:cNvSpPr>
          <p:nvPr/>
        </p:nvSpPr>
        <p:spPr bwMode="auto">
          <a:xfrm>
            <a:off x="395288" y="2420938"/>
            <a:ext cx="3059112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、加入死状态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、合并不可区分状态</a:t>
            </a:r>
          </a:p>
        </p:txBody>
      </p:sp>
      <p:sp>
        <p:nvSpPr>
          <p:cNvPr id="559142" name="Rectangle 38"/>
          <p:cNvSpPr>
            <a:spLocks noChangeArrowheads="1"/>
          </p:cNvSpPr>
          <p:nvPr/>
        </p:nvSpPr>
        <p:spPr bwMode="auto">
          <a:xfrm>
            <a:off x="-35496" y="3284538"/>
            <a:ext cx="914400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69875">
              <a:defRPr/>
            </a:pP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先把状态集分成非接受状态集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{0, 1, 2, 3, 5}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和接受状态集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{4}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这两个子集。</a:t>
            </a:r>
          </a:p>
          <a:p>
            <a:pPr indent="269875">
              <a:defRPr/>
            </a:pP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．集合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{4}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不能再分解，看集合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{0, 1, 2, 3, 5}</a:t>
            </a:r>
            <a:r>
              <a:rPr lang="zh-CN" altLang="en-US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。</a:t>
            </a:r>
          </a:p>
          <a:p>
            <a:pPr indent="269875">
              <a:defRPr/>
            </a:pPr>
            <a:r>
              <a:rPr lang="en-US" altLang="zh-CN" sz="18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move 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({0, 1, 2, 3, 5}, a) = {1, 2, 5}</a:t>
            </a: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 	</a:t>
            </a:r>
            <a:r>
              <a:rPr lang="en-US" altLang="zh-CN" sz="18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move 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({0, 1, 2, 3, 5}, b) = {3, 4, 5}</a:t>
            </a:r>
          </a:p>
          <a:p>
            <a:pPr indent="269875">
              <a:defRPr/>
            </a:pP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由于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b</a:t>
            </a: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转换的结果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{3, 4, 5}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不是最初划分的某个集合的子集，因此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{0, 1, 2, 3, 5}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需要再分，由于状态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和状态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的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b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转换都到状态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。因此状态集合的进一步划分是：</a:t>
            </a:r>
          </a:p>
          <a:p>
            <a:pPr indent="269875">
              <a:defRPr/>
            </a:pP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{1, 2}</a:t>
            </a:r>
            <a:r>
              <a:rPr lang="zh-CN" altLang="en-US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{0, 3, 5}</a:t>
            </a:r>
            <a:r>
              <a:rPr lang="zh-CN" altLang="en-US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{4}</a:t>
            </a:r>
          </a:p>
          <a:p>
            <a:pPr indent="269875">
              <a:defRPr/>
            </a:pP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．由于</a:t>
            </a:r>
            <a:r>
              <a:rPr lang="en-US" altLang="zh-CN" sz="18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move 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({1, 2}, a) = {2, 5}</a:t>
            </a: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  </a:t>
            </a:r>
            <a:r>
              <a:rPr lang="en-US" altLang="zh-CN" sz="18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move 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({1, 2}, b) = {4}</a:t>
            </a:r>
          </a:p>
          <a:p>
            <a:pPr indent="269875">
              <a:defRPr/>
            </a:pP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	</a:t>
            </a:r>
            <a:r>
              <a:rPr lang="en-US" altLang="zh-CN" sz="18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move 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({0, 3, 5}, a) = {1, 5}  </a:t>
            </a:r>
            <a:r>
              <a:rPr lang="en-US" altLang="zh-CN" sz="18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move 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({0, 3, 5}, b) = {3, 5}</a:t>
            </a:r>
          </a:p>
          <a:p>
            <a:pPr indent="269875">
              <a:defRPr/>
            </a:pP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显然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{1, 2}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{0, 3, 5}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需要再分，分别分成：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{1}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{2}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以及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{0, 3}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{5}</a:t>
            </a:r>
          </a:p>
          <a:p>
            <a:pPr indent="269875">
              <a:defRPr/>
            </a:pP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．由于</a:t>
            </a:r>
            <a:r>
              <a:rPr lang="en-US" altLang="zh-CN" sz="18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move 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({0, 3}, a) = {1}</a:t>
            </a: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  </a:t>
            </a:r>
            <a:r>
              <a:rPr lang="en-US" altLang="zh-CN" sz="18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move 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({0, 3}, b) = {3}</a:t>
            </a:r>
          </a:p>
          <a:p>
            <a:pPr indent="269875">
              <a:defRPr/>
            </a:pP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因此不需要再分。这样状态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0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和状态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合并成一个状态，取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0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为代表，再删去死状态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，就得到该题的结果。</a:t>
            </a:r>
          </a:p>
        </p:txBody>
      </p:sp>
      <p:sp>
        <p:nvSpPr>
          <p:cNvPr id="559143" name="AutoShape 39"/>
          <p:cNvSpPr>
            <a:spLocks noChangeArrowheads="1"/>
          </p:cNvSpPr>
          <p:nvPr/>
        </p:nvSpPr>
        <p:spPr bwMode="auto">
          <a:xfrm>
            <a:off x="395288" y="1412875"/>
            <a:ext cx="1439862" cy="719138"/>
          </a:xfrm>
          <a:prstGeom prst="wedgeRoundRectCallout">
            <a:avLst>
              <a:gd name="adj1" fmla="val 30046"/>
              <a:gd name="adj2" fmla="val 89736"/>
              <a:gd name="adj3" fmla="val 16667"/>
            </a:avLst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正确做法！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9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59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59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59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59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59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9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59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59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591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41" grpId="0"/>
      <p:bldP spid="5591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789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19BBDCD5-8ADB-4AEC-8037-68CD541DD2D9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9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37891" name="Group 2"/>
          <p:cNvGrpSpPr>
            <a:grpSpLocks noChangeAspect="1"/>
          </p:cNvGrpSpPr>
          <p:nvPr/>
        </p:nvGrpSpPr>
        <p:grpSpPr bwMode="auto">
          <a:xfrm>
            <a:off x="1116013" y="2636838"/>
            <a:ext cx="6240462" cy="3098800"/>
            <a:chOff x="3060" y="4400"/>
            <a:chExt cx="4914" cy="2440"/>
          </a:xfrm>
        </p:grpSpPr>
        <p:sp>
          <p:nvSpPr>
            <p:cNvPr id="37892" name="Oval 3"/>
            <p:cNvSpPr>
              <a:spLocks noChangeAspect="1" noChangeArrowheads="1"/>
            </p:cNvSpPr>
            <p:nvPr/>
          </p:nvSpPr>
          <p:spPr bwMode="auto">
            <a:xfrm flipH="1">
              <a:off x="4118" y="4492"/>
              <a:ext cx="454" cy="4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0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7893" name="Oval 4"/>
            <p:cNvSpPr>
              <a:spLocks noChangeAspect="1" noChangeArrowheads="1"/>
            </p:cNvSpPr>
            <p:nvPr/>
          </p:nvSpPr>
          <p:spPr bwMode="auto">
            <a:xfrm flipH="1">
              <a:off x="5819" y="4492"/>
              <a:ext cx="454" cy="4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1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7894" name="Oval 5"/>
            <p:cNvSpPr>
              <a:spLocks noChangeAspect="1" noChangeArrowheads="1"/>
            </p:cNvSpPr>
            <p:nvPr/>
          </p:nvSpPr>
          <p:spPr bwMode="auto">
            <a:xfrm flipH="1">
              <a:off x="7520" y="4492"/>
              <a:ext cx="454" cy="4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2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7895" name="Oval 6"/>
            <p:cNvSpPr>
              <a:spLocks noChangeAspect="1" noChangeArrowheads="1"/>
            </p:cNvSpPr>
            <p:nvPr/>
          </p:nvSpPr>
          <p:spPr bwMode="auto">
            <a:xfrm flipH="1">
              <a:off x="6669" y="5428"/>
              <a:ext cx="454" cy="4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/>
            <a:lstStyle/>
            <a:p>
              <a:endParaRPr lang="zh-CN" altLang="en-US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7896" name="Line 7"/>
            <p:cNvSpPr>
              <a:spLocks noChangeAspect="1" noChangeShapeType="1"/>
            </p:cNvSpPr>
            <p:nvPr/>
          </p:nvSpPr>
          <p:spPr bwMode="auto">
            <a:xfrm>
              <a:off x="3060" y="4705"/>
              <a:ext cx="10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7897" name="Line 8"/>
            <p:cNvSpPr>
              <a:spLocks noChangeAspect="1" noChangeShapeType="1"/>
            </p:cNvSpPr>
            <p:nvPr/>
          </p:nvSpPr>
          <p:spPr bwMode="auto">
            <a:xfrm>
              <a:off x="4680" y="4705"/>
              <a:ext cx="10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7898" name="Line 9"/>
            <p:cNvSpPr>
              <a:spLocks noChangeAspect="1" noChangeShapeType="1"/>
            </p:cNvSpPr>
            <p:nvPr/>
          </p:nvSpPr>
          <p:spPr bwMode="auto">
            <a:xfrm>
              <a:off x="6360" y="4701"/>
              <a:ext cx="113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7899" name="Line 10"/>
            <p:cNvSpPr>
              <a:spLocks noChangeAspect="1" noChangeShapeType="1"/>
            </p:cNvSpPr>
            <p:nvPr/>
          </p:nvSpPr>
          <p:spPr bwMode="auto">
            <a:xfrm>
              <a:off x="6280" y="4821"/>
              <a:ext cx="540" cy="6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7900" name="Line 11"/>
            <p:cNvSpPr>
              <a:spLocks noChangeAspect="1" noChangeShapeType="1"/>
            </p:cNvSpPr>
            <p:nvPr/>
          </p:nvSpPr>
          <p:spPr bwMode="auto">
            <a:xfrm flipH="1">
              <a:off x="7020" y="4861"/>
              <a:ext cx="540" cy="6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7901" name="Freeform 12"/>
            <p:cNvSpPr>
              <a:spLocks noChangeAspect="1"/>
            </p:cNvSpPr>
            <p:nvPr/>
          </p:nvSpPr>
          <p:spPr bwMode="auto">
            <a:xfrm>
              <a:off x="4080" y="4860"/>
              <a:ext cx="477" cy="573"/>
            </a:xfrm>
            <a:custGeom>
              <a:avLst/>
              <a:gdLst>
                <a:gd name="T0" fmla="*/ 399 w 483"/>
                <a:gd name="T1" fmla="*/ 53 h 573"/>
                <a:gd name="T2" fmla="*/ 447 w 483"/>
                <a:gd name="T3" fmla="*/ 325 h 573"/>
                <a:gd name="T4" fmla="*/ 362 w 483"/>
                <a:gd name="T5" fmla="*/ 520 h 573"/>
                <a:gd name="T6" fmla="*/ 207 w 483"/>
                <a:gd name="T7" fmla="*/ 565 h 573"/>
                <a:gd name="T8" fmla="*/ 40 w 483"/>
                <a:gd name="T9" fmla="*/ 490 h 573"/>
                <a:gd name="T10" fmla="*/ 104 w 483"/>
                <a:gd name="T11" fmla="*/ 68 h 573"/>
                <a:gd name="T12" fmla="*/ 129 w 483"/>
                <a:gd name="T13" fmla="*/ 38 h 5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3" h="573">
                  <a:moveTo>
                    <a:pt x="424" y="53"/>
                  </a:moveTo>
                  <a:cubicBezTo>
                    <a:pt x="421" y="98"/>
                    <a:pt x="483" y="247"/>
                    <a:pt x="477" y="325"/>
                  </a:cubicBezTo>
                  <a:cubicBezTo>
                    <a:pt x="471" y="403"/>
                    <a:pt x="429" y="480"/>
                    <a:pt x="387" y="520"/>
                  </a:cubicBezTo>
                  <a:cubicBezTo>
                    <a:pt x="345" y="553"/>
                    <a:pt x="279" y="570"/>
                    <a:pt x="222" y="565"/>
                  </a:cubicBezTo>
                  <a:cubicBezTo>
                    <a:pt x="165" y="560"/>
                    <a:pt x="61" y="573"/>
                    <a:pt x="42" y="490"/>
                  </a:cubicBezTo>
                  <a:cubicBezTo>
                    <a:pt x="0" y="420"/>
                    <a:pt x="94" y="145"/>
                    <a:pt x="109" y="68"/>
                  </a:cubicBezTo>
                  <a:cubicBezTo>
                    <a:pt x="142" y="35"/>
                    <a:pt x="139" y="0"/>
                    <a:pt x="139" y="38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7902" name="Freeform 13"/>
            <p:cNvSpPr>
              <a:spLocks noChangeAspect="1"/>
            </p:cNvSpPr>
            <p:nvPr/>
          </p:nvSpPr>
          <p:spPr bwMode="auto">
            <a:xfrm>
              <a:off x="6620" y="5841"/>
              <a:ext cx="483" cy="573"/>
            </a:xfrm>
            <a:custGeom>
              <a:avLst/>
              <a:gdLst>
                <a:gd name="T0" fmla="*/ 424 w 483"/>
                <a:gd name="T1" fmla="*/ 53 h 573"/>
                <a:gd name="T2" fmla="*/ 477 w 483"/>
                <a:gd name="T3" fmla="*/ 325 h 573"/>
                <a:gd name="T4" fmla="*/ 387 w 483"/>
                <a:gd name="T5" fmla="*/ 520 h 573"/>
                <a:gd name="T6" fmla="*/ 222 w 483"/>
                <a:gd name="T7" fmla="*/ 565 h 573"/>
                <a:gd name="T8" fmla="*/ 42 w 483"/>
                <a:gd name="T9" fmla="*/ 490 h 573"/>
                <a:gd name="T10" fmla="*/ 109 w 483"/>
                <a:gd name="T11" fmla="*/ 68 h 573"/>
                <a:gd name="T12" fmla="*/ 139 w 483"/>
                <a:gd name="T13" fmla="*/ 38 h 5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3" h="573">
                  <a:moveTo>
                    <a:pt x="424" y="53"/>
                  </a:moveTo>
                  <a:cubicBezTo>
                    <a:pt x="421" y="98"/>
                    <a:pt x="483" y="247"/>
                    <a:pt x="477" y="325"/>
                  </a:cubicBezTo>
                  <a:cubicBezTo>
                    <a:pt x="471" y="403"/>
                    <a:pt x="429" y="480"/>
                    <a:pt x="387" y="520"/>
                  </a:cubicBezTo>
                  <a:cubicBezTo>
                    <a:pt x="345" y="553"/>
                    <a:pt x="279" y="570"/>
                    <a:pt x="222" y="565"/>
                  </a:cubicBezTo>
                  <a:cubicBezTo>
                    <a:pt x="165" y="560"/>
                    <a:pt x="61" y="573"/>
                    <a:pt x="42" y="490"/>
                  </a:cubicBezTo>
                  <a:cubicBezTo>
                    <a:pt x="0" y="420"/>
                    <a:pt x="94" y="145"/>
                    <a:pt x="109" y="68"/>
                  </a:cubicBezTo>
                  <a:cubicBezTo>
                    <a:pt x="142" y="35"/>
                    <a:pt x="139" y="0"/>
                    <a:pt x="139" y="38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7903" name="Rectangle 14"/>
            <p:cNvSpPr>
              <a:spLocks noChangeAspect="1" noChangeArrowheads="1"/>
            </p:cNvSpPr>
            <p:nvPr/>
          </p:nvSpPr>
          <p:spPr bwMode="auto">
            <a:xfrm>
              <a:off x="6960" y="4961"/>
              <a:ext cx="54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b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7904" name="Rectangle 15"/>
            <p:cNvSpPr>
              <a:spLocks noChangeAspect="1" noChangeArrowheads="1"/>
            </p:cNvSpPr>
            <p:nvPr/>
          </p:nvSpPr>
          <p:spPr bwMode="auto">
            <a:xfrm>
              <a:off x="6460" y="4921"/>
              <a:ext cx="54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b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7905" name="Rectangle 16"/>
            <p:cNvSpPr>
              <a:spLocks noChangeAspect="1" noChangeArrowheads="1"/>
            </p:cNvSpPr>
            <p:nvPr/>
          </p:nvSpPr>
          <p:spPr bwMode="auto">
            <a:xfrm>
              <a:off x="4480" y="5060"/>
              <a:ext cx="54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b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7906" name="Rectangle 17"/>
            <p:cNvSpPr>
              <a:spLocks noChangeAspect="1" noChangeArrowheads="1"/>
            </p:cNvSpPr>
            <p:nvPr/>
          </p:nvSpPr>
          <p:spPr bwMode="auto">
            <a:xfrm>
              <a:off x="7040" y="6021"/>
              <a:ext cx="54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b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7907" name="Oval 18"/>
            <p:cNvSpPr>
              <a:spLocks noChangeAspect="1" noChangeArrowheads="1"/>
            </p:cNvSpPr>
            <p:nvPr/>
          </p:nvSpPr>
          <p:spPr bwMode="auto">
            <a:xfrm>
              <a:off x="6720" y="5481"/>
              <a:ext cx="340" cy="34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0" rIns="36000" bIns="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4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7908" name="Rectangle 19"/>
            <p:cNvSpPr>
              <a:spLocks noChangeAspect="1" noChangeArrowheads="1"/>
            </p:cNvSpPr>
            <p:nvPr/>
          </p:nvSpPr>
          <p:spPr bwMode="auto">
            <a:xfrm>
              <a:off x="6580" y="4440"/>
              <a:ext cx="54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a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7909" name="Rectangle 20"/>
            <p:cNvSpPr>
              <a:spLocks noChangeAspect="1" noChangeArrowheads="1"/>
            </p:cNvSpPr>
            <p:nvPr/>
          </p:nvSpPr>
          <p:spPr bwMode="auto">
            <a:xfrm>
              <a:off x="4940" y="4440"/>
              <a:ext cx="54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a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7910" name="Rectangle 21"/>
            <p:cNvSpPr>
              <a:spLocks noChangeAspect="1" noChangeArrowheads="1"/>
            </p:cNvSpPr>
            <p:nvPr/>
          </p:nvSpPr>
          <p:spPr bwMode="auto">
            <a:xfrm>
              <a:off x="3300" y="4400"/>
              <a:ext cx="840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start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7911" name="Rectangle 22"/>
            <p:cNvSpPr>
              <a:spLocks noChangeAspect="1" noChangeArrowheads="1"/>
            </p:cNvSpPr>
            <p:nvPr/>
          </p:nvSpPr>
          <p:spPr bwMode="auto">
            <a:xfrm>
              <a:off x="4500" y="6480"/>
              <a:ext cx="2780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pPr algn="ctr"/>
              <a:r>
                <a:rPr lang="zh-CN" altLang="en-US" b="1" dirty="0">
                  <a:latin typeface="Times New Roman" pitchFamily="18" charset="0"/>
                  <a:ea typeface="微软雅黑" panose="020B0503020204020204" pitchFamily="34" charset="-122"/>
                </a:rPr>
                <a:t>最简</a:t>
              </a:r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DFA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ample">
  <a:themeElements>
    <a:clrScheme name="sample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>
        <a:spAutoFit/>
      </a:bodyPr>
      <a:lstStyle>
        <a:defPPr eaLnBrk="1" hangingPunct="1">
          <a:spcBef>
            <a:spcPct val="50000"/>
          </a:spcBef>
          <a:defRPr sz="2800" b="1" dirty="0">
            <a:latin typeface="楷体" pitchFamily="49" charset="-122"/>
            <a:ea typeface="楷体" pitchFamily="49" charset="-122"/>
          </a:defRPr>
        </a:defPPr>
      </a:lstStyle>
    </a:txDef>
  </a:objectDefaults>
  <a:extraClrSchemeLst>
    <a:extraClrScheme>
      <a:clrScheme name="sample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第06讲-语法分析-I</Template>
  <TotalTime>10150</TotalTime>
  <Words>2328</Words>
  <Application>Microsoft Office PowerPoint</Application>
  <PresentationFormat>全屏显示(4:3)</PresentationFormat>
  <Paragraphs>454</Paragraphs>
  <Slides>30</Slides>
  <Notes>1</Notes>
  <HiddenSlides>1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楷体</vt:lpstr>
      <vt:lpstr>宋体</vt:lpstr>
      <vt:lpstr>微软雅黑</vt:lpstr>
      <vt:lpstr>Arial</vt:lpstr>
      <vt:lpstr>Courier New</vt:lpstr>
      <vt:lpstr>Symbol</vt:lpstr>
      <vt:lpstr>Tahoma</vt:lpstr>
      <vt:lpstr>Times New Roman</vt:lpstr>
      <vt:lpstr>Verdana</vt:lpstr>
      <vt:lpstr>Wingdings</vt:lpstr>
      <vt:lpstr>sample</vt:lpstr>
      <vt:lpstr>位图图像</vt:lpstr>
      <vt:lpstr>合法的日期表示</vt:lpstr>
      <vt:lpstr>合法的日期表示</vt:lpstr>
      <vt:lpstr>x(x|y)*y</vt:lpstr>
      <vt:lpstr>用状态转换图表示接收(a|b)*aa 的DFA</vt:lpstr>
      <vt:lpstr>用状态转换图表示接收(a|b)*aa 的DFA</vt:lpstr>
      <vt:lpstr>识别注释的DFA </vt:lpstr>
      <vt:lpstr>PowerPoint 演示文稿</vt:lpstr>
      <vt:lpstr>PowerPoint 演示文稿</vt:lpstr>
      <vt:lpstr>PowerPoint 演示文稿</vt:lpstr>
      <vt:lpstr>PowerPoint 演示文稿</vt:lpstr>
      <vt:lpstr>第二章 习题</vt:lpstr>
      <vt:lpstr>巩固与提高</vt:lpstr>
      <vt:lpstr>PowerPoint 演示文稿</vt:lpstr>
      <vt:lpstr>消除状态1：</vt:lpstr>
      <vt:lpstr>消除状态2：</vt:lpstr>
      <vt:lpstr>消除状态3：</vt:lpstr>
      <vt:lpstr>PowerPoint 演示文稿</vt:lpstr>
      <vt:lpstr>2、叙述正规式描述的语言</vt:lpstr>
      <vt:lpstr>PowerPoint 演示文稿</vt:lpstr>
      <vt:lpstr>由偶数个0和奇数个1构成的所有0和1的串 </vt:lpstr>
      <vt:lpstr>由偶数个0和奇数个1构成的所有0和1的串</vt:lpstr>
      <vt:lpstr>由偶数个0和奇数个1构成的所有0和1的串</vt:lpstr>
      <vt:lpstr>PowerPoint 演示文稿</vt:lpstr>
      <vt:lpstr>DFA化简举例</vt:lpstr>
      <vt:lpstr>DFA化简举例</vt:lpstr>
      <vt:lpstr>DFA化简举例</vt:lpstr>
      <vt:lpstr>DFA化简举例</vt:lpstr>
      <vt:lpstr>DFA化简举例</vt:lpstr>
      <vt:lpstr>能被3整除的二进制数</vt:lpstr>
      <vt:lpstr>PowerPoint 演示文稿</vt:lpstr>
    </vt:vector>
  </TitlesOfParts>
  <Company>中国科大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Enforcement of Security with Types</dc:title>
  <dc:creator>blue</dc:creator>
  <cp:lastModifiedBy>xxjdlut@126.com</cp:lastModifiedBy>
  <cp:revision>740</cp:revision>
  <dcterms:created xsi:type="dcterms:W3CDTF">2000-08-08T16:59:41Z</dcterms:created>
  <dcterms:modified xsi:type="dcterms:W3CDTF">2018-09-17T13:25:04Z</dcterms:modified>
</cp:coreProperties>
</file>