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6"/>
  </p:notesMasterIdLst>
  <p:handoutMasterIdLst>
    <p:handoutMasterId r:id="rId37"/>
  </p:handoutMasterIdLst>
  <p:sldIdLst>
    <p:sldId id="457" r:id="rId2"/>
    <p:sldId id="454" r:id="rId3"/>
    <p:sldId id="470" r:id="rId4"/>
    <p:sldId id="471" r:id="rId5"/>
    <p:sldId id="448" r:id="rId6"/>
    <p:sldId id="449" r:id="rId7"/>
    <p:sldId id="450" r:id="rId8"/>
    <p:sldId id="451" r:id="rId9"/>
    <p:sldId id="452" r:id="rId10"/>
    <p:sldId id="455" r:id="rId11"/>
    <p:sldId id="456" r:id="rId12"/>
    <p:sldId id="496" r:id="rId13"/>
    <p:sldId id="480" r:id="rId14"/>
    <p:sldId id="481" r:id="rId15"/>
    <p:sldId id="502" r:id="rId16"/>
    <p:sldId id="473" r:id="rId17"/>
    <p:sldId id="474" r:id="rId18"/>
    <p:sldId id="475" r:id="rId19"/>
    <p:sldId id="476" r:id="rId20"/>
    <p:sldId id="477" r:id="rId21"/>
    <p:sldId id="478" r:id="rId22"/>
    <p:sldId id="479" r:id="rId23"/>
    <p:sldId id="505" r:id="rId24"/>
    <p:sldId id="506" r:id="rId25"/>
    <p:sldId id="507" r:id="rId26"/>
    <p:sldId id="508" r:id="rId27"/>
    <p:sldId id="487" r:id="rId28"/>
    <p:sldId id="488" r:id="rId29"/>
    <p:sldId id="489" r:id="rId30"/>
    <p:sldId id="490" r:id="rId31"/>
    <p:sldId id="491" r:id="rId32"/>
    <p:sldId id="492" r:id="rId33"/>
    <p:sldId id="493" r:id="rId34"/>
    <p:sldId id="494" r:id="rId3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92057" autoAdjust="0"/>
  </p:normalViewPr>
  <p:slideViewPr>
    <p:cSldViewPr>
      <p:cViewPr varScale="1">
        <p:scale>
          <a:sx n="113" d="100"/>
          <a:sy n="113" d="100"/>
        </p:scale>
        <p:origin x="1886"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3E14CE9E-5F2E-4DE5-80CE-2406FE6AEAEF}" type="slidenum">
              <a:rPr lang="zh-CN" altLang="en-US"/>
              <a:pPr>
                <a:defRPr/>
              </a:pPr>
              <a:t>‹#›</a:t>
            </a:fld>
            <a:endParaRPr lang="en-US" altLang="zh-CN"/>
          </a:p>
        </p:txBody>
      </p:sp>
    </p:spTree>
    <p:extLst>
      <p:ext uri="{BB962C8B-B14F-4D97-AF65-F5344CB8AC3E}">
        <p14:creationId xmlns:p14="http://schemas.microsoft.com/office/powerpoint/2010/main" val="317075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A005A1CB-1FDC-4AB7-8B14-D0CF07FB21C9}" type="slidenum">
              <a:rPr lang="zh-CN" altLang="en-US"/>
              <a:pPr>
                <a:defRPr/>
              </a:pPr>
              <a:t>‹#›</a:t>
            </a:fld>
            <a:endParaRPr lang="en-US" altLang="zh-CN"/>
          </a:p>
        </p:txBody>
      </p:sp>
    </p:spTree>
    <p:extLst>
      <p:ext uri="{BB962C8B-B14F-4D97-AF65-F5344CB8AC3E}">
        <p14:creationId xmlns:p14="http://schemas.microsoft.com/office/powerpoint/2010/main" val="15099638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5E19F73-6064-42C4-8B5B-D8410CC8A273}"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89201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19C39F3-7471-4B06-912E-0BF8AAB30820}" type="slidenum">
              <a:rPr lang="zh-CN" altLang="en-US" sz="1200"/>
              <a:pPr/>
              <a:t>23</a:t>
            </a:fld>
            <a:endParaRPr lang="en-US" altLang="zh-CN" sz="1200"/>
          </a:p>
        </p:txBody>
      </p:sp>
      <p:sp>
        <p:nvSpPr>
          <p:cNvPr id="215043" name="Rectangle 2"/>
          <p:cNvSpPr>
            <a:spLocks noGrp="1" noRot="1" noChangeAspect="1" noChangeArrowheads="1" noTextEdit="1"/>
          </p:cNvSpPr>
          <p:nvPr>
            <p:ph type="sldImg"/>
          </p:nvPr>
        </p:nvSpPr>
        <p:spPr>
          <a:solidFill>
            <a:srgbClr val="FFFFFF"/>
          </a:solidFill>
          <a:ln/>
        </p:spPr>
      </p:sp>
      <p:sp>
        <p:nvSpPr>
          <p:cNvPr id="21504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341878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82A93E22-238F-4BBA-9C14-F0D5B5EDEC2A}" type="slidenum">
              <a:rPr lang="zh-CN" altLang="en-US" sz="1200"/>
              <a:pPr/>
              <a:t>24</a:t>
            </a:fld>
            <a:endParaRPr lang="en-US" altLang="zh-CN" sz="1200"/>
          </a:p>
        </p:txBody>
      </p:sp>
      <p:sp>
        <p:nvSpPr>
          <p:cNvPr id="216067" name="Rectangle 2"/>
          <p:cNvSpPr>
            <a:spLocks noGrp="1" noRot="1" noChangeAspect="1" noChangeArrowheads="1" noTextEdit="1"/>
          </p:cNvSpPr>
          <p:nvPr>
            <p:ph type="sldImg"/>
          </p:nvPr>
        </p:nvSpPr>
        <p:spPr>
          <a:solidFill>
            <a:srgbClr val="FFFFFF"/>
          </a:solidFill>
          <a:ln/>
        </p:spPr>
      </p:sp>
      <p:sp>
        <p:nvSpPr>
          <p:cNvPr id="21606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222720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1E029F3-EF98-4C6E-B0BA-2B7BA736B858}" type="slidenum">
              <a:rPr lang="zh-CN" altLang="en-US" sz="1200"/>
              <a:pPr/>
              <a:t>25</a:t>
            </a:fld>
            <a:endParaRPr lang="en-US" altLang="zh-CN" sz="1200"/>
          </a:p>
        </p:txBody>
      </p:sp>
      <p:sp>
        <p:nvSpPr>
          <p:cNvPr id="217091" name="Rectangle 2"/>
          <p:cNvSpPr>
            <a:spLocks noGrp="1" noRot="1" noChangeAspect="1" noChangeArrowheads="1" noTextEdit="1"/>
          </p:cNvSpPr>
          <p:nvPr>
            <p:ph type="sldImg"/>
          </p:nvPr>
        </p:nvSpPr>
        <p:spPr>
          <a:solidFill>
            <a:srgbClr val="FFFFFF"/>
          </a:solidFill>
          <a:ln/>
        </p:spPr>
      </p:sp>
      <p:sp>
        <p:nvSpPr>
          <p:cNvPr id="2170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747064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02BFB1A7-54EE-49F2-A08E-727FCF95EEBF}" type="slidenum">
              <a:rPr lang="zh-CN" altLang="en-US" sz="1200"/>
              <a:pPr/>
              <a:t>26</a:t>
            </a:fld>
            <a:endParaRPr lang="en-US" altLang="zh-CN" sz="1200"/>
          </a:p>
        </p:txBody>
      </p:sp>
      <p:sp>
        <p:nvSpPr>
          <p:cNvPr id="218115" name="Rectangle 2"/>
          <p:cNvSpPr>
            <a:spLocks noGrp="1" noRot="1" noChangeAspect="1" noChangeArrowheads="1" noTextEdit="1"/>
          </p:cNvSpPr>
          <p:nvPr>
            <p:ph type="sldImg"/>
          </p:nvPr>
        </p:nvSpPr>
        <p:spPr>
          <a:solidFill>
            <a:srgbClr val="FFFFFF"/>
          </a:solidFill>
          <a:ln/>
        </p:spPr>
      </p:sp>
      <p:sp>
        <p:nvSpPr>
          <p:cNvPr id="2181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51435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6F67DA9B-5D16-43F0-96CB-A13D6BFFE93F}"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191533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E326DEE-AEE6-40B4-8407-DC0C16FD1BFF}"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362513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94301C6-1BCD-4DFF-B94F-79BE1C5E45BB}"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43039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A513068-F091-42EE-9FA0-BAC0B39CB357}"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80513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1003FD3-6ADE-4686-AA23-36366C019414}"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98833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5192865-C699-4712-9EC7-3E97F39E48B5}"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zh-CN" sz="2800" smtClean="0">
              <a:ea typeface="宋体" charset="-122"/>
            </a:endParaRPr>
          </a:p>
        </p:txBody>
      </p:sp>
    </p:spTree>
    <p:extLst>
      <p:ext uri="{BB962C8B-B14F-4D97-AF65-F5344CB8AC3E}">
        <p14:creationId xmlns:p14="http://schemas.microsoft.com/office/powerpoint/2010/main" val="22057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54F5C5B-81DA-4B1E-BCA6-F22E223BA30B}"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zh-CN" sz="2800" smtClean="0">
                <a:ea typeface="宋体" charset="-122"/>
              </a:rPr>
              <a:t>In</a:t>
            </a:r>
            <a:r>
              <a:rPr lang="zh-CN" altLang="en-US" sz="2800" smtClean="0">
                <a:ea typeface="宋体" charset="-122"/>
              </a:rPr>
              <a:t>表示前面有多少符号；</a:t>
            </a:r>
            <a:r>
              <a:rPr lang="en-US" altLang="zh-CN" sz="2800" smtClean="0">
                <a:ea typeface="宋体" charset="-122"/>
              </a:rPr>
              <a:t>num</a:t>
            </a:r>
            <a:r>
              <a:rPr lang="zh-CN" altLang="en-US" sz="2800" smtClean="0">
                <a:ea typeface="宋体" charset="-122"/>
              </a:rPr>
              <a:t>表示自身有多少符号</a:t>
            </a:r>
          </a:p>
        </p:txBody>
      </p:sp>
    </p:spTree>
    <p:extLst>
      <p:ext uri="{BB962C8B-B14F-4D97-AF65-F5344CB8AC3E}">
        <p14:creationId xmlns:p14="http://schemas.microsoft.com/office/powerpoint/2010/main" val="34828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724059B-DCFC-41AF-BDB5-4B8D457CEBFF}" type="slidenum">
              <a:rPr lang="zh-CN" altLang="en-US" sz="1200"/>
              <a:pPr/>
              <a:t>12</a:t>
            </a:fld>
            <a:endParaRPr lang="en-US" altLang="zh-CN" sz="1200"/>
          </a:p>
        </p:txBody>
      </p:sp>
      <p:sp>
        <p:nvSpPr>
          <p:cNvPr id="214019" name="Rectangle 2"/>
          <p:cNvSpPr>
            <a:spLocks noGrp="1" noRot="1" noChangeAspect="1" noChangeArrowheads="1" noTextEdit="1"/>
          </p:cNvSpPr>
          <p:nvPr>
            <p:ph type="sldImg"/>
          </p:nvPr>
        </p:nvSpPr>
        <p:spPr>
          <a:solidFill>
            <a:srgbClr val="FFFFFF"/>
          </a:solidFill>
          <a:ln/>
        </p:spPr>
      </p:sp>
      <p:sp>
        <p:nvSpPr>
          <p:cNvPr id="2140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zh-CN" sz="2800" smtClean="0">
              <a:ea typeface="宋体" panose="02010600030101010101" pitchFamily="2" charset="-122"/>
            </a:endParaRPr>
          </a:p>
        </p:txBody>
      </p:sp>
    </p:spTree>
    <p:extLst>
      <p:ext uri="{BB962C8B-B14F-4D97-AF65-F5344CB8AC3E}">
        <p14:creationId xmlns:p14="http://schemas.microsoft.com/office/powerpoint/2010/main" val="405047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49FD0CEB-AB14-47D4-98CC-0FAAD5322697}"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33E0F35C-ACC4-4970-B9C8-CC627EEE4655}" type="datetime1">
              <a:rPr lang="zh-CN" altLang="en-US" smtClean="0"/>
              <a:pPr>
                <a:defRPr/>
              </a:pPr>
              <a:t>2019/12/10</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D093F262-C24D-4731-A7F6-A91BEF50AB29}"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64EEAB42-CE64-4AF5-838B-B4EE9C4F1AB8}" type="datetime1">
              <a:rPr lang="zh-CN" altLang="en-US" smtClean="0"/>
              <a:pPr>
                <a:defRPr/>
              </a:pPr>
              <a:t>2019/12/10</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00968EAD-7CD1-42DF-9B52-E98587255951}" type="datetime1">
              <a:rPr lang="zh-CN" altLang="en-US" smtClean="0"/>
              <a:pPr>
                <a:defRPr/>
              </a:pPr>
              <a:t>2019/12/10</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01E78B69-B222-4B6E-ACB1-5927E6AED613}"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6C6A836-9EFD-447A-8BB5-32B560F3EE44}" type="datetime1">
              <a:rPr lang="zh-CN" altLang="en-US"/>
              <a:pPr>
                <a:defRPr/>
              </a:pPr>
              <a:t>2019/12/10</a:t>
            </a:fld>
            <a:r>
              <a:rPr lang="en-US" altLang="zh-CN"/>
              <a:t>Monday, Sep 7</a:t>
            </a:r>
            <a:r>
              <a:rPr lang="en-US" altLang="zh-CN" baseline="30000"/>
              <a:t>th</a:t>
            </a:r>
            <a:r>
              <a:rPr lang="en-US" altLang="zh-CN"/>
              <a:t>, 2009</a:t>
            </a:r>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中国科大Copyright © 2009, Software School</a:t>
            </a:r>
          </a:p>
        </p:txBody>
      </p:sp>
      <p:sp>
        <p:nvSpPr>
          <p:cNvPr id="4" name="Rectangle 9"/>
          <p:cNvSpPr>
            <a:spLocks noGrp="1" noChangeArrowheads="1"/>
          </p:cNvSpPr>
          <p:nvPr>
            <p:ph type="sldNum" sz="quarter" idx="12"/>
          </p:nvPr>
        </p:nvSpPr>
        <p:spPr>
          <a:ln/>
        </p:spPr>
        <p:txBody>
          <a:bodyPr/>
          <a:lstStyle>
            <a:lvl1pPr>
              <a:defRPr/>
            </a:lvl1pPr>
          </a:lstStyle>
          <a:p>
            <a:pPr>
              <a:defRPr/>
            </a:pPr>
            <a:fld id="{7BE8910B-EE10-490B-B703-C510AF07990E}" type="slidenum">
              <a:rPr lang="en-US" altLang="zh-CN"/>
              <a:pPr>
                <a:defRPr/>
              </a:pPr>
              <a:t>‹#›</a:t>
            </a:fld>
            <a:endParaRPr lang="en-US" altLang="zh-CN"/>
          </a:p>
        </p:txBody>
      </p:sp>
    </p:spTree>
    <p:extLst>
      <p:ext uri="{BB962C8B-B14F-4D97-AF65-F5344CB8AC3E}">
        <p14:creationId xmlns:p14="http://schemas.microsoft.com/office/powerpoint/2010/main" val="412801854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49FD0CEB-AB14-47D4-98CC-0FAAD5322697}"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33E0F35C-ACC4-4970-B9C8-CC627EEE4655}" type="datetime1">
              <a:rPr lang="zh-CN" altLang="en-US" smtClean="0"/>
              <a:pPr>
                <a:defRPr/>
              </a:pPr>
              <a:t>2019/12/10</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mtClean="0">
                <a:ea typeface="宋体" charset="-122"/>
              </a:rPr>
              <a:t>本章使用的两类方法</a:t>
            </a:r>
          </a:p>
        </p:txBody>
      </p:sp>
      <p:sp>
        <p:nvSpPr>
          <p:cNvPr id="2052" name="Rectangle 3"/>
          <p:cNvSpPr>
            <a:spLocks noGrp="1" noChangeArrowheads="1"/>
          </p:cNvSpPr>
          <p:nvPr>
            <p:ph idx="1"/>
          </p:nvPr>
        </p:nvSpPr>
        <p:spPr>
          <a:xfrm>
            <a:off x="323850" y="980728"/>
            <a:ext cx="8569325" cy="4525963"/>
          </a:xfrm>
        </p:spPr>
        <p:txBody>
          <a:bodyPr/>
          <a:lstStyle/>
          <a:p>
            <a:r>
              <a:rPr lang="zh-CN" altLang="en-US" dirty="0" smtClean="0">
                <a:ea typeface="宋体" charset="-122"/>
              </a:rPr>
              <a:t>分析树方法</a:t>
            </a:r>
          </a:p>
          <a:p>
            <a:pPr>
              <a:buFontTx/>
              <a:buNone/>
            </a:pPr>
            <a:r>
              <a:rPr lang="zh-CN" altLang="en-US" dirty="0" smtClean="0">
                <a:ea typeface="宋体" charset="-122"/>
              </a:rPr>
              <a:t> 构造分析树</a:t>
            </a:r>
            <a:r>
              <a:rPr lang="en-US" altLang="zh-CN" sz="2800" dirty="0" smtClean="0">
                <a:ea typeface="宋体" charset="-122"/>
                <a:sym typeface="Symbol" pitchFamily="18" charset="2"/>
              </a:rPr>
              <a:t></a:t>
            </a:r>
            <a:r>
              <a:rPr lang="zh-CN" altLang="en-US" sz="2800" dirty="0" smtClean="0">
                <a:ea typeface="宋体" charset="-122"/>
                <a:sym typeface="Symbol" pitchFamily="18" charset="2"/>
              </a:rPr>
              <a:t>属性依赖图</a:t>
            </a:r>
            <a:r>
              <a:rPr lang="en-US" altLang="zh-CN" sz="2800" dirty="0" smtClean="0">
                <a:ea typeface="宋体" charset="-122"/>
                <a:sym typeface="Symbol" pitchFamily="18" charset="2"/>
              </a:rPr>
              <a:t></a:t>
            </a:r>
            <a:r>
              <a:rPr lang="zh-CN" altLang="en-US" sz="2800" dirty="0" smtClean="0">
                <a:ea typeface="宋体" charset="-122"/>
                <a:sym typeface="Symbol" pitchFamily="18" charset="2"/>
              </a:rPr>
              <a:t>确定属性的计算次序</a:t>
            </a:r>
          </a:p>
          <a:p>
            <a:r>
              <a:rPr lang="zh-CN" altLang="en-US" dirty="0" smtClean="0">
                <a:ea typeface="宋体" charset="-122"/>
              </a:rPr>
              <a:t>边分析边进行属性计算的方法</a:t>
            </a:r>
          </a:p>
          <a:p>
            <a:pPr lvl="1" algn="just">
              <a:spcBef>
                <a:spcPct val="0"/>
              </a:spcBef>
            </a:pPr>
            <a:r>
              <a:rPr lang="en-US" altLang="zh-CN" i="1" dirty="0" smtClean="0">
                <a:ea typeface="宋体" charset="-122"/>
              </a:rPr>
              <a:t>S</a:t>
            </a:r>
            <a:r>
              <a:rPr lang="zh-CN" altLang="en-US" dirty="0" smtClean="0">
                <a:latin typeface="宋体" charset="-122"/>
                <a:ea typeface="宋体" charset="-122"/>
              </a:rPr>
              <a:t>属性的自下而上计算（边分析边计算）</a:t>
            </a:r>
            <a:r>
              <a:rPr lang="zh-CN" altLang="en-US" dirty="0" smtClean="0">
                <a:ea typeface="宋体" charset="-122"/>
              </a:rPr>
              <a:t>。</a:t>
            </a:r>
          </a:p>
          <a:p>
            <a:pPr lvl="1" algn="just">
              <a:spcBef>
                <a:spcPct val="0"/>
              </a:spcBef>
            </a:pPr>
            <a:r>
              <a:rPr lang="en-US" altLang="zh-CN" i="1" dirty="0" smtClean="0">
                <a:ea typeface="宋体" charset="-122"/>
              </a:rPr>
              <a:t>L</a:t>
            </a:r>
            <a:r>
              <a:rPr lang="zh-CN" altLang="en-US" dirty="0" smtClean="0">
                <a:latin typeface="宋体" charset="-122"/>
                <a:ea typeface="宋体" charset="-122"/>
              </a:rPr>
              <a:t>属性的自上而下计算（边分析边计算）</a:t>
            </a:r>
            <a:r>
              <a:rPr lang="zh-CN" altLang="en-US" dirty="0" smtClean="0">
                <a:ea typeface="宋体" charset="-122"/>
              </a:rPr>
              <a:t>。</a:t>
            </a:r>
          </a:p>
          <a:p>
            <a:pPr lvl="1" algn="just">
              <a:spcBef>
                <a:spcPct val="0"/>
              </a:spcBef>
            </a:pPr>
            <a:r>
              <a:rPr lang="en-US" altLang="zh-CN" i="1" dirty="0" smtClean="0">
                <a:ea typeface="宋体" charset="-122"/>
              </a:rPr>
              <a:t>L</a:t>
            </a:r>
            <a:r>
              <a:rPr lang="zh-CN" altLang="en-US" dirty="0" smtClean="0">
                <a:latin typeface="宋体" charset="-122"/>
                <a:ea typeface="宋体" charset="-122"/>
              </a:rPr>
              <a:t>属性的自下而上计算（边分析边计算）</a:t>
            </a:r>
            <a:r>
              <a:rPr lang="zh-CN" altLang="en-US" dirty="0" smtClean="0">
                <a:ea typeface="宋体" charset="-122"/>
              </a:rPr>
              <a:t>。</a:t>
            </a:r>
          </a:p>
          <a:p>
            <a:pPr lvl="1">
              <a:buFontTx/>
              <a:buBlip>
                <a:blip r:embed="rId2"/>
              </a:buBlip>
            </a:pPr>
            <a:r>
              <a:rPr lang="zh-CN" altLang="en-US" dirty="0" smtClean="0">
                <a:ea typeface="宋体" charset="-122"/>
              </a:rPr>
              <a:t>优点：效率高</a:t>
            </a:r>
          </a:p>
          <a:p>
            <a:pPr lvl="1">
              <a:buFontTx/>
              <a:buBlip>
                <a:blip r:embed="rId2"/>
              </a:buBlip>
            </a:pPr>
            <a:r>
              <a:rPr lang="zh-CN" altLang="en-US" dirty="0" smtClean="0">
                <a:ea typeface="宋体" charset="-122"/>
              </a:rPr>
              <a:t>缺点：结点访问次序受分析方法限制。</a:t>
            </a:r>
          </a:p>
        </p:txBody>
      </p:sp>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A25BFEE-6AEA-4AA9-966B-130F6F9828A8}" type="slidenum">
              <a:rPr lang="en-US" altLang="zh-CN" sz="8000" smtClean="0">
                <a:solidFill>
                  <a:schemeClr val="bg2">
                    <a:lumMod val="40000"/>
                    <a:lumOff val="60000"/>
                  </a:schemeClr>
                </a:solidFill>
              </a:rPr>
              <a:pPr eaLnBrk="1" hangingPunct="1"/>
              <a:t>1</a:t>
            </a:fld>
            <a:endParaRPr lang="en-US" altLang="zh-CN" sz="8000" dirty="0" smtClean="0">
              <a:solidFill>
                <a:schemeClr val="bg2">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4.12</a:t>
            </a:r>
            <a:r>
              <a:rPr lang="zh-CN" altLang="en-US" dirty="0" smtClean="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51938" name="Rectangle 2"/>
          <p:cNvSpPr>
            <a:spLocks noGrp="1" noChangeArrowheads="1"/>
          </p:cNvSpPr>
          <p:nvPr>
            <p:ph idx="1"/>
          </p:nvPr>
        </p:nvSpPr>
        <p:spPr>
          <a:xfrm>
            <a:off x="324000" y="908720"/>
            <a:ext cx="8452048" cy="5181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0"/>
              </a:spcBef>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为文法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a</a:t>
            </a:r>
          </a:p>
          <a:p>
            <a:pPr algn="just">
              <a:lnSpc>
                <a:spcPct val="90000"/>
              </a:lnSpc>
              <a:spcBef>
                <a:spcPct val="0"/>
              </a:spcBef>
              <a:buFontTx/>
              <a:buNone/>
              <a:defRPr/>
            </a:pP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a:t>
            </a:r>
          </a:p>
          <a:p>
            <a:pPr>
              <a:spcBef>
                <a:spcPct val="0"/>
              </a:spcBef>
              <a:buFontTx/>
              <a:buNone/>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写一个翻译方案，</a:t>
            </a:r>
            <a:r>
              <a:rPr lang="zh-CN" altLang="en-US" sz="2800" b="1" dirty="0" smtClean="0">
                <a:effectLst>
                  <a:outerShdw blurRad="38100" dist="38100" dir="2700000" algn="tl">
                    <a:srgbClr val="C0C0C0"/>
                  </a:outerShdw>
                </a:effectLst>
                <a:latin typeface="宋体" pitchFamily="2" charset="-122"/>
                <a:ea typeface="宋体" pitchFamily="2" charset="-122"/>
              </a:rPr>
              <a:t>它输出每个</a:t>
            </a:r>
            <a:r>
              <a:rPr lang="en-US" altLang="zh-CN" sz="2800" b="1" i="1" dirty="0" smtClean="0">
                <a:effectLst>
                  <a:outerShdw blurRad="38100" dist="38100" dir="2700000" algn="tl">
                    <a:srgbClr val="C0C0C0"/>
                  </a:outerShdw>
                </a:effectLst>
                <a:ea typeface="宋体" pitchFamily="2" charset="-122"/>
              </a:rPr>
              <a:t>a</a:t>
            </a:r>
            <a:r>
              <a:rPr lang="zh-CN" altLang="en-US" sz="2800" b="1" dirty="0" smtClean="0">
                <a:effectLst>
                  <a:outerShdw blurRad="38100" dist="38100" dir="2700000" algn="tl">
                    <a:srgbClr val="C0C0C0"/>
                  </a:outerShdw>
                </a:effectLst>
                <a:latin typeface="宋体" pitchFamily="2" charset="-122"/>
                <a:ea typeface="宋体" pitchFamily="2" charset="-122"/>
              </a:rPr>
              <a:t>的嵌套深度。例如，对于</a:t>
            </a:r>
            <a:r>
              <a:rPr lang="zh-CN" altLang="en-US" sz="2800" b="1" dirty="0" smtClean="0">
                <a:effectLst>
                  <a:outerShdw blurRad="38100" dist="38100" dir="2700000" algn="tl">
                    <a:srgbClr val="C0C0C0"/>
                  </a:outerShdw>
                </a:effectLst>
                <a:ea typeface="宋体" pitchFamily="2" charset="-122"/>
              </a:rPr>
              <a:t>( </a:t>
            </a:r>
            <a:r>
              <a:rPr lang="en-US" altLang="zh-CN" sz="2800" b="1" i="1" dirty="0" smtClean="0">
                <a:effectLst>
                  <a:outerShdw blurRad="38100" dist="38100" dir="2700000" algn="tl">
                    <a:srgbClr val="C0C0C0"/>
                  </a:outerShdw>
                </a:effectLst>
                <a:ea typeface="宋体" pitchFamily="2" charset="-122"/>
              </a:rPr>
              <a:t>a</a:t>
            </a:r>
            <a:r>
              <a:rPr lang="en-US" altLang="zh-CN" sz="2800" b="1" dirty="0" smtClean="0">
                <a:effectLst>
                  <a:outerShdw blurRad="38100" dist="38100" dir="2700000" algn="tl">
                    <a:srgbClr val="C0C0C0"/>
                  </a:outerShdw>
                </a:effectLst>
                <a:ea typeface="宋体" pitchFamily="2" charset="-122"/>
              </a:rPr>
              <a:t> , ( </a:t>
            </a:r>
            <a:r>
              <a:rPr lang="en-US" altLang="zh-CN" sz="2800" b="1" i="1" dirty="0" smtClean="0">
                <a:effectLst>
                  <a:outerShdw blurRad="38100" dist="38100" dir="2700000" algn="tl">
                    <a:srgbClr val="C0C0C0"/>
                  </a:outerShdw>
                </a:effectLst>
                <a:ea typeface="宋体" pitchFamily="2" charset="-122"/>
              </a:rPr>
              <a:t>a</a:t>
            </a:r>
            <a:r>
              <a:rPr lang="en-US" altLang="zh-CN" sz="2800" b="1" dirty="0" smtClean="0">
                <a:effectLst>
                  <a:outerShdw blurRad="38100" dist="38100" dir="2700000" algn="tl">
                    <a:srgbClr val="C0C0C0"/>
                  </a:outerShdw>
                </a:effectLst>
                <a:ea typeface="宋体" pitchFamily="2" charset="-122"/>
              </a:rPr>
              <a:t> ,</a:t>
            </a:r>
            <a:r>
              <a:rPr lang="en-US" altLang="zh-CN" sz="2800" b="1" i="1" dirty="0" smtClean="0">
                <a:effectLst>
                  <a:outerShdw blurRad="38100" dist="38100" dir="2700000" algn="tl">
                    <a:srgbClr val="C0C0C0"/>
                  </a:outerShdw>
                </a:effectLst>
                <a:ea typeface="宋体" pitchFamily="2" charset="-122"/>
              </a:rPr>
              <a:t> a</a:t>
            </a:r>
            <a:r>
              <a:rPr lang="en-US" altLang="zh-CN" sz="2800" b="1" dirty="0" smtClean="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latin typeface="宋体" pitchFamily="2" charset="-122"/>
                <a:ea typeface="宋体" pitchFamily="2" charset="-122"/>
              </a:rPr>
              <a:t>，</a:t>
            </a:r>
            <a:r>
              <a:rPr lang="zh-CN" altLang="en-US" sz="2800" b="1" dirty="0" smtClean="0">
                <a:effectLst>
                  <a:outerShdw blurRad="38100" dist="38100" dir="2700000" algn="tl">
                    <a:srgbClr val="C0C0C0"/>
                  </a:outerShdw>
                </a:effectLst>
                <a:latin typeface="宋体" pitchFamily="2" charset="-122"/>
                <a:ea typeface="宋体" pitchFamily="2" charset="-122"/>
              </a:rPr>
              <a:t>输出的结果是</a:t>
            </a:r>
            <a:r>
              <a:rPr lang="zh-CN" altLang="en-US" sz="2800" b="1" dirty="0" smtClean="0">
                <a:effectLst>
                  <a:outerShdw blurRad="38100" dist="38100" dir="2700000" algn="tl">
                    <a:srgbClr val="C0C0C0"/>
                  </a:outerShdw>
                </a:effectLst>
                <a:ea typeface="宋体" pitchFamily="2" charset="-122"/>
              </a:rPr>
              <a:t>1  2  2。</a:t>
            </a:r>
            <a:endParaRPr lang="en-US" altLang="zh-CN" sz="2800" b="1" dirty="0" smtClean="0">
              <a:effectLst>
                <a:outerShdw blurRad="38100" dist="38100" dir="2700000" algn="tl">
                  <a:srgbClr val="C0C0C0"/>
                </a:outerShdw>
              </a:effectLst>
              <a:ea typeface="宋体" pitchFamily="2" charset="-122"/>
            </a:endParaRPr>
          </a:p>
          <a:p>
            <a:pPr>
              <a:spcBef>
                <a:spcPct val="0"/>
              </a:spcBef>
              <a:buFontTx/>
              <a:buNone/>
              <a:defRPr/>
            </a:pPr>
            <a:endParaRPr lang="zh-CN" altLang="en-US" sz="2800" b="1" dirty="0" smtClean="0">
              <a:solidFill>
                <a:srgbClr val="996633"/>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 0 } </a:t>
            </a:r>
            <a:r>
              <a:rPr lang="en-US" altLang="zh-CN" sz="2800" b="1" i="1" dirty="0" smtClean="0">
                <a:solidFill>
                  <a:schemeClr val="accent2"/>
                </a:solidFill>
                <a:latin typeface="Times New Roman" pitchFamily="18" charset="0"/>
                <a:ea typeface="宋体" pitchFamily="2" charset="-122"/>
                <a:cs typeface="Times New Roman" pitchFamily="18" charset="0"/>
              </a:rPr>
              <a:t>S</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+ 1 } (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 </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 {</a:t>
            </a:r>
            <a:r>
              <a:rPr lang="en-US" altLang="zh-CN" sz="2800" b="1" i="1" dirty="0" smtClean="0">
                <a:solidFill>
                  <a:schemeClr val="accent2"/>
                </a:solidFill>
                <a:latin typeface="Times New Roman" pitchFamily="18" charset="0"/>
                <a:ea typeface="宋体" pitchFamily="2" charset="-122"/>
                <a:cs typeface="Times New Roman" pitchFamily="18" charset="0"/>
              </a:rPr>
              <a:t>print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 , </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p>
          <a:p>
            <a:pPr algn="just">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depth</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zh-CN" altLang="en-US" b="1" dirty="0" smtClean="0">
                <a:solidFill>
                  <a:schemeClr val="accent2"/>
                </a:solidFill>
                <a:latin typeface="Times New Roman" pitchFamily="18" charset="0"/>
                <a:ea typeface="宋体" pitchFamily="2" charset="-122"/>
                <a:cs typeface="Times New Roman" pitchFamily="18" charset="0"/>
              </a:rPr>
              <a:t>	</a:t>
            </a:r>
          </a:p>
        </p:txBody>
      </p:sp>
      <p:sp>
        <p:nvSpPr>
          <p:cNvPr id="112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93D5B0A-8BDF-43FD-976F-CB4A9FC875CB}" type="slidenum">
              <a:rPr lang="en-US" altLang="zh-CN" sz="1400" smtClean="0"/>
              <a:pPr eaLnBrk="1" hangingPunct="1"/>
              <a:t>10</a:t>
            </a:fld>
            <a:endParaRPr lang="en-US" altLang="zh-CN" sz="1400" smtClean="0"/>
          </a:p>
        </p:txBody>
      </p:sp>
      <p:sp>
        <p:nvSpPr>
          <p:cNvPr id="551939" name="AutoShape 3" descr="Green marble"/>
          <p:cNvSpPr>
            <a:spLocks noChangeArrowheads="1"/>
          </p:cNvSpPr>
          <p:nvPr/>
        </p:nvSpPr>
        <p:spPr bwMode="auto">
          <a:xfrm>
            <a:off x="5508104" y="908720"/>
            <a:ext cx="2449512" cy="935037"/>
          </a:xfrm>
          <a:prstGeom prst="cloudCallout">
            <a:avLst>
              <a:gd name="adj1" fmla="val -12276"/>
              <a:gd name="adj2" fmla="val 11967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宋体" pitchFamily="2" charset="-122"/>
              </a:rPr>
              <a:t>外层括号数目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51939"/>
                                        </p:tgtEl>
                                        <p:attrNameLst>
                                          <p:attrName>style.visibility</p:attrName>
                                        </p:attrNameLst>
                                      </p:cBhvr>
                                      <p:to>
                                        <p:strVal val="visible"/>
                                      </p:to>
                                    </p:set>
                                    <p:animEffect transition="in" filter="circle(in)">
                                      <p:cBhvr>
                                        <p:cTn id="7" dur="2000"/>
                                        <p:tgtEl>
                                          <p:spTgt spid="551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551938">
                                            <p:txEl>
                                              <p:pRg st="4" end="4"/>
                                            </p:txEl>
                                          </p:spTgt>
                                        </p:tgtEl>
                                        <p:attrNameLst>
                                          <p:attrName>style.visibility</p:attrName>
                                        </p:attrNameLst>
                                      </p:cBhvr>
                                      <p:to>
                                        <p:strVal val="visible"/>
                                      </p:to>
                                    </p:set>
                                    <p:animEffect transition="in" filter="fade">
                                      <p:cBhvr>
                                        <p:cTn id="12" dur="1000"/>
                                        <p:tgtEl>
                                          <p:spTgt spid="551938">
                                            <p:txEl>
                                              <p:pRg st="4" end="4"/>
                                            </p:txEl>
                                          </p:spTgt>
                                        </p:tgtEl>
                                      </p:cBhvr>
                                    </p:animEffect>
                                    <p:anim calcmode="lin" valueType="num">
                                      <p:cBhvr>
                                        <p:cTn id="13" dur="1000" fill="hold"/>
                                        <p:tgtEl>
                                          <p:spTgt spid="551938">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51938">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51938">
                                            <p:txEl>
                                              <p:pRg st="5" end="5"/>
                                            </p:txEl>
                                          </p:spTgt>
                                        </p:tgtEl>
                                        <p:attrNameLst>
                                          <p:attrName>style.visibility</p:attrName>
                                        </p:attrNameLst>
                                      </p:cBhvr>
                                      <p:to>
                                        <p:strVal val="visible"/>
                                      </p:to>
                                    </p:set>
                                    <p:animEffect transition="in" filter="fade">
                                      <p:cBhvr>
                                        <p:cTn id="17" dur="1000"/>
                                        <p:tgtEl>
                                          <p:spTgt spid="551938">
                                            <p:txEl>
                                              <p:pRg st="5" end="5"/>
                                            </p:txEl>
                                          </p:spTgt>
                                        </p:tgtEl>
                                      </p:cBhvr>
                                    </p:animEffect>
                                    <p:anim calcmode="lin" valueType="num">
                                      <p:cBhvr>
                                        <p:cTn id="18" dur="1000" fill="hold"/>
                                        <p:tgtEl>
                                          <p:spTgt spid="551938">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51938">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51938">
                                            <p:txEl>
                                              <p:pRg st="6" end="6"/>
                                            </p:txEl>
                                          </p:spTgt>
                                        </p:tgtEl>
                                        <p:attrNameLst>
                                          <p:attrName>style.visibility</p:attrName>
                                        </p:attrNameLst>
                                      </p:cBhvr>
                                      <p:to>
                                        <p:strVal val="visible"/>
                                      </p:to>
                                    </p:set>
                                    <p:animEffect transition="in" filter="fade">
                                      <p:cBhvr>
                                        <p:cTn id="22" dur="1000"/>
                                        <p:tgtEl>
                                          <p:spTgt spid="551938">
                                            <p:txEl>
                                              <p:pRg st="6" end="6"/>
                                            </p:txEl>
                                          </p:spTgt>
                                        </p:tgtEl>
                                      </p:cBhvr>
                                    </p:animEffect>
                                    <p:anim calcmode="lin" valueType="num">
                                      <p:cBhvr>
                                        <p:cTn id="23" dur="1000" fill="hold"/>
                                        <p:tgtEl>
                                          <p:spTgt spid="551938">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51938">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51938">
                                            <p:txEl>
                                              <p:pRg st="7" end="7"/>
                                            </p:txEl>
                                          </p:spTgt>
                                        </p:tgtEl>
                                        <p:attrNameLst>
                                          <p:attrName>style.visibility</p:attrName>
                                        </p:attrNameLst>
                                      </p:cBhvr>
                                      <p:to>
                                        <p:strVal val="visible"/>
                                      </p:to>
                                    </p:set>
                                    <p:animEffect transition="in" filter="fade">
                                      <p:cBhvr>
                                        <p:cTn id="27" dur="1000"/>
                                        <p:tgtEl>
                                          <p:spTgt spid="551938">
                                            <p:txEl>
                                              <p:pRg st="7" end="7"/>
                                            </p:txEl>
                                          </p:spTgt>
                                        </p:tgtEl>
                                      </p:cBhvr>
                                    </p:animEffect>
                                    <p:anim calcmode="lin" valueType="num">
                                      <p:cBhvr>
                                        <p:cTn id="28" dur="1000" fill="hold"/>
                                        <p:tgtEl>
                                          <p:spTgt spid="551938">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551938">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51938">
                                            <p:txEl>
                                              <p:pRg st="8" end="8"/>
                                            </p:txEl>
                                          </p:spTgt>
                                        </p:tgtEl>
                                        <p:attrNameLst>
                                          <p:attrName>style.visibility</p:attrName>
                                        </p:attrNameLst>
                                      </p:cBhvr>
                                      <p:to>
                                        <p:strVal val="visible"/>
                                      </p:to>
                                    </p:set>
                                    <p:animEffect transition="in" filter="fade">
                                      <p:cBhvr>
                                        <p:cTn id="32" dur="1000"/>
                                        <p:tgtEl>
                                          <p:spTgt spid="551938">
                                            <p:txEl>
                                              <p:pRg st="8" end="8"/>
                                            </p:txEl>
                                          </p:spTgt>
                                        </p:tgtEl>
                                      </p:cBhvr>
                                    </p:animEffect>
                                    <p:anim calcmode="lin" valueType="num">
                                      <p:cBhvr>
                                        <p:cTn id="33" dur="1000" fill="hold"/>
                                        <p:tgtEl>
                                          <p:spTgt spid="551938">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551938">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51938">
                                            <p:txEl>
                                              <p:pRg st="9" end="9"/>
                                            </p:txEl>
                                          </p:spTgt>
                                        </p:tgtEl>
                                        <p:attrNameLst>
                                          <p:attrName>style.visibility</p:attrName>
                                        </p:attrNameLst>
                                      </p:cBhvr>
                                      <p:to>
                                        <p:strVal val="visible"/>
                                      </p:to>
                                    </p:set>
                                    <p:animEffect transition="in" filter="fade">
                                      <p:cBhvr>
                                        <p:cTn id="37" dur="1000"/>
                                        <p:tgtEl>
                                          <p:spTgt spid="551938">
                                            <p:txEl>
                                              <p:pRg st="9" end="9"/>
                                            </p:txEl>
                                          </p:spTgt>
                                        </p:tgtEl>
                                      </p:cBhvr>
                                    </p:animEffect>
                                    <p:anim calcmode="lin" valueType="num">
                                      <p:cBhvr>
                                        <p:cTn id="38" dur="1000" fill="hold"/>
                                        <p:tgtEl>
                                          <p:spTgt spid="551938">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55193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4.12</a:t>
            </a:r>
            <a:r>
              <a:rPr lang="zh-CN" altLang="en-US" dirty="0" smtClean="0">
                <a:effectLst>
                  <a:outerShdw blurRad="38100" dist="38100" dir="2700000" algn="tl">
                    <a:srgbClr val="C0C0C0"/>
                  </a:outerShdw>
                </a:effectLst>
                <a:latin typeface="宋体" pitchFamily="2" charset="-122"/>
                <a:ea typeface="宋体" pitchFamily="2" charset="-122"/>
              </a:rPr>
              <a:t>（</a:t>
            </a:r>
            <a:r>
              <a:rPr lang="en-US" altLang="zh-CN" dirty="0" smtClean="0">
                <a:effectLst>
                  <a:outerShdw blurRad="38100" dist="38100" dir="2700000" algn="tl">
                    <a:srgbClr val="C0C0C0"/>
                  </a:outerShdw>
                </a:effectLst>
                <a:latin typeface="宋体" pitchFamily="2" charset="-122"/>
                <a:ea typeface="宋体" pitchFamily="2" charset="-122"/>
              </a:rPr>
              <a:t>b</a:t>
            </a:r>
            <a:r>
              <a:rPr lang="zh-CN" altLang="en-US" dirty="0" smtClean="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53986" name="Rectangle 2"/>
          <p:cNvSpPr>
            <a:spLocks noGrp="1" noChangeArrowheads="1"/>
          </p:cNvSpPr>
          <p:nvPr>
            <p:ph idx="1"/>
          </p:nvPr>
        </p:nvSpPr>
        <p:spPr>
          <a:xfrm>
            <a:off x="323850" y="908720"/>
            <a:ext cx="8569325" cy="5181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为文法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p>
          <a:p>
            <a:pPr algn="just">
              <a:lnSpc>
                <a:spcPct val="90000"/>
              </a:lnSpc>
              <a:spcBef>
                <a:spcPct val="0"/>
              </a:spcBef>
              <a:buFontTx/>
              <a:buNone/>
              <a:defRPr/>
            </a:pP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p>
          <a:p>
            <a:pPr>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写一个翻译方案，它打印出每个</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在句子中是第几个字符。例如，当句子是(</a:t>
            </a:r>
            <a:r>
              <a:rPr lang="zh-CN" altLang="en-US"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时，打印的结果是2  5  8  10  14。</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nSpc>
                <a:spcPct val="90000"/>
              </a:lnSpc>
              <a:spcBef>
                <a:spcPct val="0"/>
              </a:spcBef>
              <a:buFontTx/>
              <a:buNone/>
              <a:defRPr/>
            </a:pPr>
            <a:endParaRPr lang="zh-CN" altLang="en-US" sz="2400" b="1" dirty="0" smtClean="0">
              <a:solidFill>
                <a:srgbClr val="996633"/>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i="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0 }</a:t>
            </a:r>
            <a:r>
              <a:rPr lang="en-US" altLang="zh-CN" sz="2800" b="1" i="1" dirty="0" smtClean="0">
                <a:solidFill>
                  <a:schemeClr val="accent2"/>
                </a:solidFill>
                <a:latin typeface="Times New Roman" pitchFamily="18" charset="0"/>
                <a:ea typeface="宋体" pitchFamily="2" charset="-122"/>
                <a:cs typeface="Times New Roman" pitchFamily="18" charset="0"/>
              </a:rPr>
              <a:t> S</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S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1 } </a:t>
            </a:r>
            <a:r>
              <a:rPr lang="en-US" altLang="zh-CN" sz="2800" b="1" i="1" dirty="0" smtClean="0">
                <a:solidFill>
                  <a:schemeClr val="accent2"/>
                </a:solidFill>
                <a:latin typeface="Times New Roman" pitchFamily="18" charset="0"/>
                <a:ea typeface="宋体" pitchFamily="2" charset="-122"/>
                <a:cs typeface="Times New Roman" pitchFamily="18" charset="0"/>
              </a:rPr>
              <a:t>L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L</a:t>
            </a:r>
            <a:r>
              <a:rPr lang="en-US" altLang="zh-CN" sz="2800" b="1" dirty="0" err="1" smtClean="0">
                <a:solidFill>
                  <a:schemeClr val="accent2"/>
                </a:solidFill>
                <a:latin typeface="Times New Roman" pitchFamily="18" charset="0"/>
                <a:ea typeface="宋体" pitchFamily="2" charset="-122"/>
                <a:cs typeface="Times New Roman" pitchFamily="18" charset="0"/>
              </a:rPr>
              <a:t>.</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dirty="0" smtClean="0">
                <a:solidFill>
                  <a:schemeClr val="accent2"/>
                </a:solidFill>
                <a:latin typeface="Times New Roman" pitchFamily="18" charset="0"/>
                <a:ea typeface="宋体" pitchFamily="2" charset="-122"/>
                <a:cs typeface="Times New Roman" pitchFamily="18" charset="0"/>
              </a:rPr>
              <a:t>+ 2 }</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S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1;</a:t>
            </a:r>
            <a:r>
              <a:rPr lang="en-US" altLang="zh-CN" sz="2800" b="1" i="1" dirty="0" smtClean="0">
                <a:solidFill>
                  <a:schemeClr val="accent2"/>
                </a:solidFill>
                <a:latin typeface="Times New Roman" pitchFamily="18" charset="0"/>
                <a:ea typeface="宋体" pitchFamily="2" charset="-122"/>
                <a:cs typeface="Times New Roman" pitchFamily="18" charset="0"/>
              </a:rPr>
              <a:t> print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in+1</a:t>
            </a:r>
            <a:r>
              <a:rPr lang="en-US" altLang="zh-CN" sz="2800" b="1" dirty="0" smtClean="0">
                <a:solidFill>
                  <a:schemeClr val="accent2"/>
                </a:solidFill>
                <a:latin typeface="Times New Roman" pitchFamily="18" charset="0"/>
                <a:ea typeface="宋体" pitchFamily="2" charset="-122"/>
                <a:cs typeface="Times New Roman" pitchFamily="18" charset="0"/>
              </a:rPr>
              <a:t>) }</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L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 </a:t>
            </a:r>
          </a:p>
          <a:p>
            <a:pPr algn="just">
              <a:lnSpc>
                <a:spcPct val="90000"/>
              </a:lnSpc>
              <a:spcBef>
                <a:spcPct val="0"/>
              </a:spcBef>
              <a:buFontTx/>
              <a:buNone/>
              <a:defRPr/>
            </a:pP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1" baseline="-30000" dirty="0" smtClean="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 </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aseline="-30000" dirty="0">
                <a:solidFill>
                  <a:schemeClr val="accent2"/>
                </a:solidFill>
                <a:latin typeface="Times New Roman" pitchFamily="18" charset="0"/>
                <a:ea typeface="宋体" pitchFamily="2" charset="-122"/>
                <a:cs typeface="Times New Roman" pitchFamily="18" charset="0"/>
              </a:rPr>
              <a:t>1</a:t>
            </a:r>
            <a:r>
              <a:rPr lang="en-US" altLang="zh-CN" sz="2800" b="1" dirty="0" smtClean="0">
                <a:solidFill>
                  <a:schemeClr val="accent2"/>
                </a:solidFill>
                <a:latin typeface="Times New Roman" pitchFamily="18" charset="0"/>
                <a:ea typeface="宋体" pitchFamily="2" charset="-122"/>
                <a:cs typeface="Times New Roman" pitchFamily="18" charset="0"/>
              </a:rPr>
              <a:t>.num+1 }</a:t>
            </a:r>
            <a:r>
              <a:rPr lang="en-US" altLang="zh-CN" sz="2800" b="1" i="1" dirty="0" smtClean="0">
                <a:solidFill>
                  <a:schemeClr val="accent2"/>
                </a:solidFill>
                <a:latin typeface="Times New Roman" pitchFamily="18" charset="0"/>
                <a:ea typeface="宋体" pitchFamily="2" charset="-122"/>
                <a:cs typeface="Times New Roman" pitchFamily="18" charset="0"/>
              </a:rPr>
              <a:t> S</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err="1" smtClean="0">
                <a:solidFill>
                  <a:schemeClr val="accent2"/>
                </a:solidFill>
                <a:latin typeface="Times New Roman" pitchFamily="18" charset="0"/>
                <a:ea typeface="宋体" pitchFamily="2" charset="-122"/>
                <a:cs typeface="Times New Roman" pitchFamily="18" charset="0"/>
              </a:rPr>
              <a:t>L</a:t>
            </a:r>
            <a:r>
              <a:rPr lang="en-US" altLang="zh-CN" sz="2800" b="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aseline="-30000" dirty="0">
                <a:solidFill>
                  <a:schemeClr val="accent2"/>
                </a:solidFill>
                <a:latin typeface="Times New Roman" pitchFamily="18" charset="0"/>
                <a:ea typeface="宋体" pitchFamily="2" charset="-122"/>
                <a:cs typeface="Times New Roman" pitchFamily="18" charset="0"/>
              </a:rPr>
              <a:t>1</a:t>
            </a:r>
            <a:r>
              <a:rPr lang="en-US" altLang="zh-CN" sz="2800" b="1" i="1" dirty="0" smtClean="0">
                <a:solidFill>
                  <a:schemeClr val="accent2"/>
                </a:solidFill>
                <a:latin typeface="Times New Roman" pitchFamily="18" charset="0"/>
                <a:ea typeface="宋体" pitchFamily="2" charset="-122"/>
                <a:cs typeface="Times New Roman" pitchFamily="18" charset="0"/>
              </a:rPr>
              <a:t>.num + </a:t>
            </a:r>
            <a:r>
              <a:rPr lang="en-US" altLang="zh-CN" sz="2800" b="1" i="1" dirty="0" err="1" smtClean="0">
                <a:solidFill>
                  <a:schemeClr val="accent2"/>
                </a:solidFill>
                <a:latin typeface="Times New Roman" pitchFamily="18" charset="0"/>
                <a:ea typeface="宋体" pitchFamily="2" charset="-122"/>
                <a:cs typeface="Times New Roman" pitchFamily="18" charset="0"/>
              </a:rPr>
              <a:t>S.num</a:t>
            </a:r>
            <a:r>
              <a:rPr lang="en-US" altLang="zh-CN" sz="2800" b="1" i="1" dirty="0" smtClean="0">
                <a:solidFill>
                  <a:schemeClr val="accent2"/>
                </a:solidFill>
                <a:latin typeface="Times New Roman" pitchFamily="18" charset="0"/>
                <a:ea typeface="宋体" pitchFamily="2" charset="-122"/>
                <a:cs typeface="Times New Roman" pitchFamily="18" charset="0"/>
              </a:rPr>
              <a:t> +1 </a:t>
            </a:r>
            <a:r>
              <a:rPr lang="en-US" altLang="zh-CN" sz="2800" b="1" dirty="0" smtClean="0">
                <a:solidFill>
                  <a:schemeClr val="accent2"/>
                </a:solidFill>
                <a:latin typeface="Times New Roman" pitchFamily="18" charset="0"/>
                <a:ea typeface="宋体" pitchFamily="2" charset="-122"/>
                <a:cs typeface="Times New Roman" pitchFamily="18" charset="0"/>
              </a:rPr>
              <a:t>}</a:t>
            </a:r>
          </a:p>
          <a:p>
            <a:pPr algn="just">
              <a:lnSpc>
                <a:spcPct val="90000"/>
              </a:lnSpc>
              <a:spcBef>
                <a:spcPct val="0"/>
              </a:spcBef>
              <a:buFontTx/>
              <a:buNone/>
              <a:defRPr/>
            </a:pPr>
            <a:r>
              <a:rPr lang="en-US" altLang="zh-CN" sz="2800" b="1" i="1" dirty="0" smtClean="0">
                <a:solidFill>
                  <a:schemeClr val="accent2"/>
                </a:solidFill>
                <a:latin typeface="Times New Roman" pitchFamily="18" charset="0"/>
                <a:ea typeface="宋体" pitchFamily="2" charset="-122"/>
                <a:cs typeface="Times New Roman" pitchFamily="18" charset="0"/>
              </a:rPr>
              <a:t>L </a:t>
            </a:r>
            <a:r>
              <a:rPr lang="en-US" altLang="zh-CN" sz="2800" b="1" dirty="0" smtClean="0">
                <a:solidFill>
                  <a:schemeClr val="accent2"/>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in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S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L</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i="1" dirty="0" err="1" smtClean="0">
                <a:solidFill>
                  <a:schemeClr val="accent2"/>
                </a:solidFill>
                <a:latin typeface="Times New Roman" pitchFamily="18" charset="0"/>
                <a:ea typeface="宋体" pitchFamily="2" charset="-122"/>
                <a:cs typeface="Times New Roman" pitchFamily="18" charset="0"/>
              </a:rPr>
              <a:t>S</a:t>
            </a:r>
            <a:r>
              <a:rPr lang="en-US" altLang="zh-CN" sz="2800" b="1" dirty="0" err="1" smtClean="0">
                <a:solidFill>
                  <a:schemeClr val="accent2"/>
                </a:solidFill>
                <a:latin typeface="Times New Roman" pitchFamily="18" charset="0"/>
                <a:ea typeface="宋体" pitchFamily="2" charset="-122"/>
                <a:cs typeface="Times New Roman" pitchFamily="18" charset="0"/>
              </a:rPr>
              <a:t>.num</a:t>
            </a:r>
            <a:r>
              <a:rPr lang="en-US" altLang="zh-CN" sz="2800" b="1" i="1" dirty="0" smtClean="0">
                <a:solidFill>
                  <a:schemeClr val="accent2"/>
                </a:solidFill>
                <a:latin typeface="Times New Roman" pitchFamily="18" charset="0"/>
                <a:ea typeface="宋体" pitchFamily="2" charset="-122"/>
                <a:cs typeface="Times New Roman" pitchFamily="18" charset="0"/>
              </a:rPr>
              <a:t> </a:t>
            </a:r>
            <a:r>
              <a:rPr lang="en-US" altLang="zh-CN" sz="2800" b="1" dirty="0" smtClean="0">
                <a:solidFill>
                  <a:schemeClr val="accent2"/>
                </a:solidFill>
                <a:latin typeface="Times New Roman" pitchFamily="18" charset="0"/>
                <a:ea typeface="宋体" pitchFamily="2" charset="-122"/>
                <a:cs typeface="Times New Roman" pitchFamily="18" charset="0"/>
              </a:rPr>
              <a:t>}</a:t>
            </a:r>
            <a:endParaRPr lang="zh-CN" altLang="en-US" sz="2800" b="1" dirty="0" smtClean="0">
              <a:solidFill>
                <a:schemeClr val="accent2"/>
              </a:solidFill>
              <a:latin typeface="Times New Roman" pitchFamily="18" charset="0"/>
              <a:ea typeface="宋体" pitchFamily="2" charset="-122"/>
              <a:cs typeface="Times New Roman" pitchFamily="18" charset="0"/>
            </a:endParaRPr>
          </a:p>
        </p:txBody>
      </p:sp>
      <p:sp>
        <p:nvSpPr>
          <p:cNvPr id="122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8B9F48A-E3FE-46D0-9C4C-FF30E4C794D2}" type="slidenum">
              <a:rPr lang="en-US" altLang="zh-CN" sz="1400" smtClean="0"/>
              <a:pPr eaLnBrk="1" hangingPunct="1"/>
              <a:t>11</a:t>
            </a:fld>
            <a:endParaRPr lang="en-US" altLang="zh-CN"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986">
                                            <p:txEl>
                                              <p:pRg st="4" end="4"/>
                                            </p:txEl>
                                          </p:spTgt>
                                        </p:tgtEl>
                                        <p:attrNameLst>
                                          <p:attrName>style.visibility</p:attrName>
                                        </p:attrNameLst>
                                      </p:cBhvr>
                                      <p:to>
                                        <p:strVal val="visible"/>
                                      </p:to>
                                    </p:set>
                                    <p:animEffect transition="in" filter="blinds(horizontal)">
                                      <p:cBhvr>
                                        <p:cTn id="7" dur="500"/>
                                        <p:tgtEl>
                                          <p:spTgt spid="55398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986">
                                            <p:txEl>
                                              <p:pRg st="5" end="5"/>
                                            </p:txEl>
                                          </p:spTgt>
                                        </p:tgtEl>
                                        <p:attrNameLst>
                                          <p:attrName>style.visibility</p:attrName>
                                        </p:attrNameLst>
                                      </p:cBhvr>
                                      <p:to>
                                        <p:strVal val="visible"/>
                                      </p:to>
                                    </p:set>
                                    <p:animEffect transition="in" filter="blinds(horizontal)">
                                      <p:cBhvr>
                                        <p:cTn id="10" dur="500"/>
                                        <p:tgtEl>
                                          <p:spTgt spid="55398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53986">
                                            <p:txEl>
                                              <p:pRg st="6" end="6"/>
                                            </p:txEl>
                                          </p:spTgt>
                                        </p:tgtEl>
                                        <p:attrNameLst>
                                          <p:attrName>style.visibility</p:attrName>
                                        </p:attrNameLst>
                                      </p:cBhvr>
                                      <p:to>
                                        <p:strVal val="visible"/>
                                      </p:to>
                                    </p:set>
                                    <p:animEffect transition="in" filter="blinds(horizontal)">
                                      <p:cBhvr>
                                        <p:cTn id="13" dur="500"/>
                                        <p:tgtEl>
                                          <p:spTgt spid="553986">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53986">
                                            <p:txEl>
                                              <p:pRg st="7" end="7"/>
                                            </p:txEl>
                                          </p:spTgt>
                                        </p:tgtEl>
                                        <p:attrNameLst>
                                          <p:attrName>style.visibility</p:attrName>
                                        </p:attrNameLst>
                                      </p:cBhvr>
                                      <p:to>
                                        <p:strVal val="visible"/>
                                      </p:to>
                                    </p:set>
                                    <p:animEffect transition="in" filter="blinds(horizontal)">
                                      <p:cBhvr>
                                        <p:cTn id="16" dur="500"/>
                                        <p:tgtEl>
                                          <p:spTgt spid="553986">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53986">
                                            <p:txEl>
                                              <p:pRg st="8" end="8"/>
                                            </p:txEl>
                                          </p:spTgt>
                                        </p:tgtEl>
                                        <p:attrNameLst>
                                          <p:attrName>style.visibility</p:attrName>
                                        </p:attrNameLst>
                                      </p:cBhvr>
                                      <p:to>
                                        <p:strVal val="visible"/>
                                      </p:to>
                                    </p:set>
                                    <p:animEffect transition="in" filter="blinds(horizontal)">
                                      <p:cBhvr>
                                        <p:cTn id="19" dur="500"/>
                                        <p:tgtEl>
                                          <p:spTgt spid="553986">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53986">
                                            <p:txEl>
                                              <p:pRg st="9" end="9"/>
                                            </p:txEl>
                                          </p:spTgt>
                                        </p:tgtEl>
                                        <p:attrNameLst>
                                          <p:attrName>style.visibility</p:attrName>
                                        </p:attrNameLst>
                                      </p:cBhvr>
                                      <p:to>
                                        <p:strVal val="visible"/>
                                      </p:to>
                                    </p:set>
                                    <p:animEffect transition="in" filter="blinds(horizontal)">
                                      <p:cBhvr>
                                        <p:cTn id="22" dur="500"/>
                                        <p:tgtEl>
                                          <p:spTgt spid="553986">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53986">
                                            <p:txEl>
                                              <p:pRg st="10" end="10"/>
                                            </p:txEl>
                                          </p:spTgt>
                                        </p:tgtEl>
                                        <p:attrNameLst>
                                          <p:attrName>style.visibility</p:attrName>
                                        </p:attrNameLst>
                                      </p:cBhvr>
                                      <p:to>
                                        <p:strVal val="visible"/>
                                      </p:to>
                                    </p:set>
                                    <p:animEffect transition="in" filter="blinds(horizontal)">
                                      <p:cBhvr>
                                        <p:cTn id="25" dur="500"/>
                                        <p:tgtEl>
                                          <p:spTgt spid="5539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a:noFill/>
        </p:spPr>
        <p:txBody>
          <a:bodyPr/>
          <a:lstStyle/>
          <a:p>
            <a:r>
              <a:rPr lang="zh-CN" altLang="en-US" b="1" dirty="0" smtClean="0">
                <a:latin typeface="宋体" panose="02010600030101010101" pitchFamily="2" charset="-122"/>
              </a:rPr>
              <a:t>例   题   </a:t>
            </a:r>
            <a:r>
              <a:rPr lang="zh-CN" altLang="en-US" b="1" dirty="0" smtClean="0"/>
              <a:t>1</a:t>
            </a:r>
          </a:p>
        </p:txBody>
      </p:sp>
      <p:sp>
        <p:nvSpPr>
          <p:cNvPr id="100355" name="Rectangle 1027"/>
          <p:cNvSpPr>
            <a:spLocks noGrp="1" noChangeArrowheads="1"/>
          </p:cNvSpPr>
          <p:nvPr>
            <p:ph idx="1"/>
          </p:nvPr>
        </p:nvSpPr>
        <p:spPr>
          <a:noFill/>
        </p:spPr>
        <p:txBody>
          <a:bodyPr/>
          <a:lstStyle/>
          <a:p>
            <a:pPr algn="just">
              <a:lnSpc>
                <a:spcPct val="90000"/>
              </a:lnSpc>
              <a:spcBef>
                <a:spcPct val="0"/>
              </a:spcBef>
              <a:buFontTx/>
              <a:buNone/>
            </a:pPr>
            <a:r>
              <a:rPr lang="zh-CN" altLang="en-US" sz="2800" b="1" dirty="0" smtClean="0">
                <a:latin typeface="Times New Roman" panose="02020603050405020304" pitchFamily="18" charset="0"/>
                <a:cs typeface="Times New Roman" panose="02020603050405020304" pitchFamily="18" charset="0"/>
              </a:rPr>
              <a:t>下面是产生字母表</a:t>
            </a:r>
            <a:r>
              <a:rPr lang="zh-CN" alt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smtClean="0">
                <a:latin typeface="Times New Roman" panose="02020603050405020304" pitchFamily="18" charset="0"/>
                <a:cs typeface="Times New Roman" panose="02020603050405020304" pitchFamily="18" charset="0"/>
              </a:rPr>
              <a:t> = {0, 1, 2}上数字串的一个文法：</a:t>
            </a:r>
          </a:p>
          <a:p>
            <a:pPr algn="just">
              <a:lnSpc>
                <a:spcPct val="90000"/>
              </a:lnSpc>
              <a:spcBef>
                <a:spcPct val="0"/>
              </a:spcBef>
              <a:buFontTx/>
              <a:buNone/>
            </a:pP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S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D S D | 2</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		D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0 | 1</a:t>
            </a:r>
          </a:p>
          <a:p>
            <a:pPr algn="just">
              <a:lnSpc>
                <a:spcPct val="90000"/>
              </a:lnSpc>
              <a:spcBef>
                <a:spcPct val="0"/>
              </a:spcBef>
              <a:buFontTx/>
              <a:buNone/>
            </a:pPr>
            <a:endParaRPr lang="en-US" altLang="zh-CN" sz="2800" b="1" dirty="0" smtClean="0">
              <a:latin typeface="Times New Roman" panose="02020603050405020304" pitchFamily="18" charset="0"/>
              <a:cs typeface="Times New Roman" panose="02020603050405020304" pitchFamily="18" charset="0"/>
            </a:endParaRPr>
          </a:p>
          <a:p>
            <a:pPr algn="just">
              <a:lnSpc>
                <a:spcPct val="90000"/>
              </a:lnSpc>
              <a:spcBef>
                <a:spcPct val="0"/>
              </a:spcBef>
              <a:buFontTx/>
              <a:buNone/>
            </a:pPr>
            <a:r>
              <a:rPr lang="zh-CN" altLang="en-US" sz="2800" b="1" dirty="0" smtClean="0">
                <a:latin typeface="Times New Roman" panose="02020603050405020304" pitchFamily="18" charset="0"/>
                <a:cs typeface="Times New Roman" panose="02020603050405020304" pitchFamily="18" charset="0"/>
              </a:rPr>
              <a:t>写一个语法制导定义，判断它接受的句子是否为回文数 </a:t>
            </a:r>
          </a:p>
          <a:p>
            <a:pPr>
              <a:lnSpc>
                <a:spcPct val="90000"/>
              </a:lnSpc>
              <a:spcBef>
                <a:spcPct val="0"/>
              </a:spcBef>
              <a:buFontTx/>
              <a:buNone/>
            </a:pPr>
            <a:endParaRPr lang="zh-CN" altLang="en-US" sz="2800" b="1" dirty="0" smtClean="0">
              <a:latin typeface="Times New Roman" panose="02020603050405020304" pitchFamily="18" charset="0"/>
              <a:cs typeface="Times New Roman" panose="02020603050405020304" pitchFamily="18" charset="0"/>
            </a:endParaRP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S</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S		print(</a:t>
            </a:r>
            <a:r>
              <a:rPr lang="en-US" altLang="zh-CN" sz="2800" b="1" dirty="0" err="1" smtClean="0">
                <a:latin typeface="Times New Roman" panose="02020603050405020304" pitchFamily="18" charset="0"/>
                <a:cs typeface="Times New Roman" panose="02020603050405020304" pitchFamily="18" charset="0"/>
              </a:rPr>
              <a:t>S.</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S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D</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 S</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 D</a:t>
            </a:r>
            <a:r>
              <a:rPr lang="en-US" altLang="zh-CN" sz="2800" b="1" baseline="-30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S.</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(D</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D</a:t>
            </a:r>
            <a:r>
              <a:rPr lang="en-US" altLang="zh-CN" sz="2800" b="1" baseline="-30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and S</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S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2			</a:t>
            </a:r>
            <a:r>
              <a:rPr lang="en-US" altLang="zh-CN" sz="2800" b="1" dirty="0" err="1" smtClean="0">
                <a:latin typeface="Times New Roman" panose="02020603050405020304" pitchFamily="18" charset="0"/>
                <a:cs typeface="Times New Roman" panose="02020603050405020304" pitchFamily="18" charset="0"/>
              </a:rPr>
              <a:t>S.</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true</a:t>
            </a:r>
            <a:endParaRPr lang="en-US" altLang="zh-CN" sz="2800" b="1" dirty="0" smtClean="0">
              <a:latin typeface="Times New Roman" panose="02020603050405020304" pitchFamily="18" charset="0"/>
              <a:cs typeface="Times New Roman" panose="02020603050405020304" pitchFamily="18" charset="0"/>
            </a:endParaRP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D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0		</a:t>
            </a:r>
            <a:r>
              <a:rPr lang="en-US" altLang="zh-CN" sz="2800" b="1" dirty="0" err="1" smtClean="0">
                <a:latin typeface="Times New Roman" panose="02020603050405020304" pitchFamily="18" charset="0"/>
                <a:cs typeface="Times New Roman" panose="02020603050405020304" pitchFamily="18" charset="0"/>
              </a:rPr>
              <a:t>D.</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0</a:t>
            </a:r>
          </a:p>
          <a:p>
            <a:pPr algn="just">
              <a:lnSpc>
                <a:spcPct val="90000"/>
              </a:lnSpc>
              <a:spcBef>
                <a:spcPct val="0"/>
              </a:spcBef>
              <a:buFontTx/>
              <a:buNone/>
            </a:pPr>
            <a:r>
              <a:rPr lang="en-US" altLang="zh-CN" sz="2800" b="1" dirty="0" smtClean="0">
                <a:latin typeface="Times New Roman" panose="02020603050405020304" pitchFamily="18" charset="0"/>
                <a:cs typeface="Times New Roman" panose="02020603050405020304" pitchFamily="18" charset="0"/>
              </a:rPr>
              <a:t>D </a:t>
            </a:r>
            <a:r>
              <a:rPr lang="en-US" altLang="zh-CN"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cs typeface="Times New Roman" panose="02020603050405020304" pitchFamily="18" charset="0"/>
              </a:rPr>
              <a:t> 1		</a:t>
            </a:r>
            <a:r>
              <a:rPr lang="en-US" altLang="zh-CN" sz="2800" b="1" dirty="0" err="1" smtClean="0">
                <a:latin typeface="Times New Roman" panose="02020603050405020304" pitchFamily="18" charset="0"/>
                <a:cs typeface="Times New Roman" panose="02020603050405020304" pitchFamily="18" charset="0"/>
              </a:rPr>
              <a:t>D.</a:t>
            </a:r>
            <a:r>
              <a:rPr lang="en-US" altLang="zh-CN" sz="2800" b="1" i="1" dirty="0" err="1" smtClean="0">
                <a:latin typeface="Times New Roman" panose="02020603050405020304" pitchFamily="18" charset="0"/>
                <a:cs typeface="Times New Roman" panose="02020603050405020304" pitchFamily="18" charset="0"/>
              </a:rPr>
              <a:t>val</a:t>
            </a:r>
            <a:r>
              <a:rPr lang="en-US" altLang="zh-CN" sz="2800" b="1" dirty="0" smtClean="0">
                <a:latin typeface="Times New Roman" panose="02020603050405020304" pitchFamily="18" charset="0"/>
                <a:cs typeface="Times New Roman" panose="02020603050405020304" pitchFamily="18" charset="0"/>
              </a:rPr>
              <a:t> = 1</a:t>
            </a:r>
            <a:endParaRPr lang="zh-CN" altLang="en-US"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048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sz="2800" dirty="0" smtClean="0">
                <a:ea typeface="宋体" charset="-122"/>
              </a:rPr>
              <a:t>给出对表达式求导数的语法制导定义，</a:t>
            </a:r>
            <a:endParaRPr lang="en-US" altLang="zh-CN" sz="2800" dirty="0" smtClean="0">
              <a:ea typeface="宋体" charset="-122"/>
            </a:endParaRPr>
          </a:p>
          <a:p>
            <a:r>
              <a:rPr lang="zh-CN" altLang="en-US" sz="2800" dirty="0" smtClean="0">
                <a:ea typeface="宋体" charset="-122"/>
              </a:rPr>
              <a:t>表达式由</a:t>
            </a:r>
            <a:r>
              <a:rPr lang="en-US" altLang="zh-CN" sz="2800" dirty="0" smtClean="0">
                <a:ea typeface="宋体" charset="-122"/>
              </a:rPr>
              <a:t>+</a:t>
            </a:r>
            <a:r>
              <a:rPr lang="zh-CN" altLang="en-US" sz="2800" dirty="0" smtClean="0">
                <a:ea typeface="宋体" charset="-122"/>
              </a:rPr>
              <a:t>和*作用于变量</a:t>
            </a:r>
            <a:r>
              <a:rPr lang="en-US" altLang="zh-CN" sz="2800" dirty="0" smtClean="0">
                <a:ea typeface="宋体" charset="-122"/>
              </a:rPr>
              <a:t>x </a:t>
            </a:r>
            <a:r>
              <a:rPr lang="zh-CN" altLang="en-US" sz="2800" dirty="0" smtClean="0">
                <a:ea typeface="宋体" charset="-122"/>
              </a:rPr>
              <a:t>和常数组成，</a:t>
            </a:r>
            <a:endParaRPr lang="en-US" altLang="zh-CN" sz="2800" dirty="0" smtClean="0">
              <a:ea typeface="宋体" charset="-122"/>
            </a:endParaRPr>
          </a:p>
          <a:p>
            <a:r>
              <a:rPr lang="zh-CN" altLang="en-US" sz="2800" dirty="0" smtClean="0">
                <a:ea typeface="宋体" charset="-122"/>
              </a:rPr>
              <a:t>例如</a:t>
            </a:r>
            <a:r>
              <a:rPr lang="en-US" altLang="zh-CN" sz="2800" dirty="0" smtClean="0">
                <a:ea typeface="宋体" charset="-122"/>
              </a:rPr>
              <a:t>x * ( 3 * x + x * x )</a:t>
            </a:r>
            <a:r>
              <a:rPr lang="zh-CN" altLang="en-US" sz="2800" dirty="0" smtClean="0">
                <a:ea typeface="宋体" charset="-122"/>
              </a:rPr>
              <a:t>，并假定没有任何化简，例如将</a:t>
            </a:r>
            <a:r>
              <a:rPr lang="en-US" altLang="zh-CN" sz="2800" dirty="0" smtClean="0">
                <a:ea typeface="宋体" charset="-122"/>
              </a:rPr>
              <a:t>3 * x </a:t>
            </a:r>
            <a:r>
              <a:rPr lang="zh-CN" altLang="en-US" sz="2800" dirty="0" smtClean="0">
                <a:ea typeface="宋体" charset="-122"/>
              </a:rPr>
              <a:t>翻译成 </a:t>
            </a:r>
            <a:r>
              <a:rPr lang="en-US" altLang="zh-CN" sz="2800" dirty="0" smtClean="0">
                <a:ea typeface="宋体" charset="-122"/>
              </a:rPr>
              <a:t>3 * 1 + 0 * x</a:t>
            </a:r>
            <a:r>
              <a:rPr lang="zh-CN" altLang="en-US" sz="2800" dirty="0" smtClean="0">
                <a:ea typeface="宋体" charset="-122"/>
              </a:rPr>
              <a:t>。</a:t>
            </a:r>
          </a:p>
          <a:p>
            <a:r>
              <a:rPr lang="zh-CN" altLang="en-US" sz="2800" dirty="0" smtClean="0">
                <a:ea typeface="宋体" charset="-122"/>
              </a:rPr>
              <a:t>经分析可知对每个文法符号需要有两个属性</a:t>
            </a:r>
          </a:p>
          <a:p>
            <a:r>
              <a:rPr lang="en-US" altLang="zh-CN" sz="2800" dirty="0" smtClean="0">
                <a:ea typeface="宋体" charset="-122"/>
              </a:rPr>
              <a:t>.</a:t>
            </a:r>
            <a:r>
              <a:rPr lang="en-US" altLang="zh-CN" sz="2800" dirty="0" err="1" smtClean="0">
                <a:ea typeface="宋体" charset="-122"/>
              </a:rPr>
              <a:t>exp</a:t>
            </a:r>
            <a:r>
              <a:rPr lang="zh-CN" altLang="en-US" sz="2800" dirty="0" smtClean="0">
                <a:ea typeface="宋体" charset="-122"/>
              </a:rPr>
              <a:t>用来记录原表达式</a:t>
            </a:r>
          </a:p>
          <a:p>
            <a:r>
              <a:rPr lang="en-US" altLang="zh-CN" sz="2800" dirty="0" smtClean="0">
                <a:ea typeface="宋体" charset="-122"/>
              </a:rPr>
              <a:t>.s</a:t>
            </a:r>
            <a:r>
              <a:rPr lang="zh-CN" altLang="en-US" sz="2800" dirty="0" smtClean="0">
                <a:ea typeface="宋体" charset="-122"/>
              </a:rPr>
              <a:t>用来记录该表达式求导的结果</a:t>
            </a:r>
            <a:endParaRPr lang="zh-CN" altLang="en-US" sz="2000" dirty="0" smtClean="0">
              <a:ea typeface="宋体" charset="-122"/>
            </a:endParaRPr>
          </a:p>
          <a:p>
            <a:endParaRPr lang="zh-CN" altLang="en-US" sz="2800" dirty="0" smtClean="0">
              <a:ea typeface="宋体" charset="-122"/>
            </a:endParaRPr>
          </a:p>
        </p:txBody>
      </p:sp>
      <p:sp>
        <p:nvSpPr>
          <p:cNvPr id="133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FA024B00-3A3D-4F6A-8C09-B95AC2A15B96}" type="slidenum">
              <a:rPr lang="en-US" altLang="zh-CN" sz="1400" smtClean="0"/>
              <a:pPr eaLnBrk="1" hangingPunct="1"/>
              <a:t>13</a:t>
            </a:fld>
            <a:endParaRPr lang="en-US" altLang="zh-CN" sz="1400" smtClean="0"/>
          </a:p>
        </p:txBody>
      </p:sp>
      <p:sp>
        <p:nvSpPr>
          <p:cNvPr id="4" name="Rectangle 3"/>
          <p:cNvSpPr>
            <a:spLocks noGrp="1" noChangeArrowheads="1"/>
          </p:cNvSpPr>
          <p:nvPr>
            <p:ph type="title"/>
          </p:nvPr>
        </p:nvSpPr>
        <p:spPr>
          <a:xfrm>
            <a:off x="304800" y="152400"/>
            <a:ext cx="8458200" cy="563563"/>
          </a:xfrm>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4.7</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83683">
                                            <p:txEl>
                                              <p:pRg st="3" end="3"/>
                                            </p:txEl>
                                          </p:spTgt>
                                        </p:tgtEl>
                                        <p:attrNameLst>
                                          <p:attrName>style.visibility</p:attrName>
                                        </p:attrNameLst>
                                      </p:cBhvr>
                                      <p:to>
                                        <p:strVal val="visible"/>
                                      </p:to>
                                    </p:set>
                                    <p:animEffect transition="in" filter="blinds(horizontal)">
                                      <p:cBhvr>
                                        <p:cTn id="7" dur="500"/>
                                        <p:tgtEl>
                                          <p:spTgt spid="5836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683">
                                            <p:txEl>
                                              <p:pRg st="4" end="4"/>
                                            </p:txEl>
                                          </p:spTgt>
                                        </p:tgtEl>
                                        <p:attrNameLst>
                                          <p:attrName>style.visibility</p:attrName>
                                        </p:attrNameLst>
                                      </p:cBhvr>
                                      <p:to>
                                        <p:strVal val="visible"/>
                                      </p:to>
                                    </p:set>
                                    <p:animEffect transition="in" filter="blinds(horizontal)">
                                      <p:cBhvr>
                                        <p:cTn id="12" dur="500"/>
                                        <p:tgtEl>
                                          <p:spTgt spid="58368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83683">
                                            <p:txEl>
                                              <p:pRg st="5" end="5"/>
                                            </p:txEl>
                                          </p:spTgt>
                                        </p:tgtEl>
                                        <p:attrNameLst>
                                          <p:attrName>style.visibility</p:attrName>
                                        </p:attrNameLst>
                                      </p:cBhvr>
                                      <p:to>
                                        <p:strVal val="visible"/>
                                      </p:to>
                                    </p:set>
                                    <p:animEffect transition="in" filter="blinds(horizontal)">
                                      <p:cBhvr>
                                        <p:cTn id="15" dur="500"/>
                                        <p:tgtEl>
                                          <p:spTgt spid="583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a:xfrm>
            <a:off x="179512" y="920005"/>
            <a:ext cx="8893175" cy="5605339"/>
          </a:xfrm>
          <a:solidFill>
            <a:schemeClr val="bg1"/>
          </a:solidFill>
        </p:spPr>
        <p:txBody>
          <a:bodyPr/>
          <a:lstStyle/>
          <a:p>
            <a:pPr>
              <a:lnSpc>
                <a:spcPct val="80000"/>
              </a:lnSpc>
            </a:pPr>
            <a:r>
              <a:rPr lang="en-US" altLang="zh-CN" sz="2400" b="1" dirty="0" smtClean="0">
                <a:latin typeface="Times New Roman" pitchFamily="18" charset="0"/>
                <a:ea typeface="宋体" charset="-122"/>
                <a:cs typeface="Times New Roman" pitchFamily="18" charset="0"/>
              </a:rPr>
              <a:t>E′→ E n              	print ( E.s )</a:t>
            </a:r>
          </a:p>
          <a:p>
            <a:pPr>
              <a:lnSpc>
                <a:spcPct val="80000"/>
              </a:lnSpc>
            </a:pPr>
            <a:r>
              <a:rPr lang="en-US" altLang="zh-CN" sz="2400" b="1" dirty="0" smtClean="0">
                <a:latin typeface="Times New Roman" pitchFamily="18" charset="0"/>
                <a:ea typeface="宋体" charset="-122"/>
                <a:cs typeface="Times New Roman" pitchFamily="18" charset="0"/>
              </a:rPr>
              <a:t>E    → E</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 + T 	</a:t>
            </a:r>
            <a:r>
              <a:rPr lang="en-US" altLang="zh-CN" sz="2400" b="1" dirty="0" err="1" smtClean="0">
                <a:latin typeface="Times New Roman" pitchFamily="18" charset="0"/>
                <a:ea typeface="宋体" charset="-122"/>
                <a:cs typeface="Times New Roman" pitchFamily="18" charset="0"/>
              </a:rPr>
              <a:t>E.exp</a:t>
            </a:r>
            <a:r>
              <a:rPr lang="en-US" altLang="zh-CN" sz="2400" b="1" dirty="0" smtClean="0">
                <a:latin typeface="Times New Roman" pitchFamily="18" charset="0"/>
                <a:ea typeface="宋体" charset="-122"/>
                <a:cs typeface="Times New Roman" pitchFamily="18" charset="0"/>
              </a:rPr>
              <a:t> = E</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.exp " + " </a:t>
            </a:r>
            <a:r>
              <a:rPr lang="en-US" altLang="zh-CN" sz="2400" b="1" dirty="0" err="1" smtClean="0">
                <a:latin typeface="Times New Roman" pitchFamily="18" charset="0"/>
                <a:ea typeface="宋体" charset="-122"/>
                <a:cs typeface="Times New Roman" pitchFamily="18" charset="0"/>
              </a:rPr>
              <a:t>T.exp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a:t>
            </a:r>
            <a:r>
              <a:rPr lang="en-US" altLang="zh-CN" sz="2400" dirty="0">
                <a:latin typeface="Times New Roman" pitchFamily="18" charset="0"/>
                <a:ea typeface="宋体" charset="-122"/>
                <a:cs typeface="Times New Roman" pitchFamily="18" charset="0"/>
              </a:rPr>
              <a:t>	</a:t>
            </a:r>
            <a:r>
              <a:rPr lang="en-US" altLang="zh-CN" sz="2400" b="1" dirty="0" smtClean="0">
                <a:latin typeface="Times New Roman" pitchFamily="18" charset="0"/>
                <a:ea typeface="宋体" charset="-122"/>
                <a:cs typeface="Times New Roman" pitchFamily="18" charset="0"/>
              </a:rPr>
              <a:t>E.s = E</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.s " + " T.s</a:t>
            </a:r>
          </a:p>
          <a:p>
            <a:pPr>
              <a:lnSpc>
                <a:spcPct val="80000"/>
              </a:lnSpc>
            </a:pPr>
            <a:r>
              <a:rPr lang="en-US" altLang="zh-CN" sz="2400" b="1" dirty="0" smtClean="0">
                <a:latin typeface="Times New Roman" pitchFamily="18" charset="0"/>
                <a:ea typeface="宋体" charset="-122"/>
                <a:cs typeface="Times New Roman" pitchFamily="18" charset="0"/>
              </a:rPr>
              <a:t>E    → T                 </a:t>
            </a:r>
            <a:r>
              <a:rPr lang="en-US" altLang="zh-CN" sz="2400" b="1" dirty="0" err="1" smtClean="0">
                <a:latin typeface="Times New Roman" pitchFamily="18" charset="0"/>
                <a:ea typeface="宋体" charset="-122"/>
                <a:cs typeface="Times New Roman" pitchFamily="18" charset="0"/>
              </a:rPr>
              <a:t>E.exp</a:t>
            </a:r>
            <a:r>
              <a:rPr lang="en-US" altLang="zh-CN" sz="2400" b="1" dirty="0" smtClean="0">
                <a:latin typeface="Times New Roman" pitchFamily="18" charset="0"/>
                <a:ea typeface="宋体" charset="-122"/>
                <a:cs typeface="Times New Roman" pitchFamily="18" charset="0"/>
              </a:rPr>
              <a:t> = </a:t>
            </a:r>
            <a:r>
              <a:rPr lang="en-US" altLang="zh-CN" sz="2400" b="1" dirty="0" err="1" smtClean="0">
                <a:latin typeface="Times New Roman" pitchFamily="18" charset="0"/>
                <a:ea typeface="宋体" charset="-122"/>
                <a:cs typeface="Times New Roman" pitchFamily="18" charset="0"/>
              </a:rPr>
              <a:t>T.exp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E.s = T.s</a:t>
            </a:r>
          </a:p>
          <a:p>
            <a:pPr>
              <a:lnSpc>
                <a:spcPct val="80000"/>
              </a:lnSpc>
            </a:pPr>
            <a:r>
              <a:rPr lang="en-US" altLang="zh-CN" sz="2400" b="1" dirty="0" smtClean="0">
                <a:latin typeface="Times New Roman" pitchFamily="18" charset="0"/>
                <a:ea typeface="宋体" charset="-122"/>
                <a:cs typeface="Times New Roman" pitchFamily="18" charset="0"/>
              </a:rPr>
              <a:t>T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 * F            </a:t>
            </a:r>
            <a:r>
              <a:rPr lang="en-US" altLang="zh-CN" sz="2400" b="1" dirty="0" err="1" smtClean="0">
                <a:latin typeface="Times New Roman" pitchFamily="18" charset="0"/>
                <a:ea typeface="宋体" charset="-122"/>
                <a:cs typeface="Times New Roman" pitchFamily="18" charset="0"/>
              </a:rPr>
              <a:t>T.exp</a:t>
            </a:r>
            <a:r>
              <a:rPr lang="en-US" altLang="zh-CN" sz="2400" b="1" dirty="0" smtClean="0">
                <a:latin typeface="Times New Roman" pitchFamily="18" charset="0"/>
                <a:ea typeface="宋体" charset="-122"/>
                <a:cs typeface="Times New Roman" pitchFamily="18" charset="0"/>
              </a:rPr>
              <a:t>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.exp " * " </a:t>
            </a:r>
            <a:r>
              <a:rPr lang="en-US" altLang="zh-CN" sz="2400" b="1" dirty="0" err="1" smtClean="0">
                <a:latin typeface="Times New Roman" pitchFamily="18" charset="0"/>
                <a:ea typeface="宋体" charset="-122"/>
                <a:cs typeface="Times New Roman" pitchFamily="18" charset="0"/>
              </a:rPr>
              <a:t>F.exp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T.s = " (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.s " ) " " * "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 "T</a:t>
            </a:r>
            <a:r>
              <a:rPr lang="en-US" altLang="zh-CN" sz="2400" b="1" baseline="-25000" dirty="0" smtClean="0">
                <a:latin typeface="Times New Roman" pitchFamily="18" charset="0"/>
                <a:ea typeface="宋体" charset="-122"/>
                <a:cs typeface="Times New Roman" pitchFamily="18" charset="0"/>
              </a:rPr>
              <a:t>1</a:t>
            </a:r>
            <a:r>
              <a:rPr lang="en-US" altLang="zh-CN" sz="2400" b="1" dirty="0" smtClean="0">
                <a:latin typeface="Times New Roman" pitchFamily="18" charset="0"/>
                <a:ea typeface="宋体" charset="-122"/>
                <a:cs typeface="Times New Roman" pitchFamily="18" charset="0"/>
              </a:rPr>
              <a:t>.exp " * "  F.s</a:t>
            </a:r>
          </a:p>
          <a:p>
            <a:pPr>
              <a:lnSpc>
                <a:spcPct val="80000"/>
              </a:lnSpc>
            </a:pPr>
            <a:r>
              <a:rPr lang="en-US" altLang="zh-CN" sz="2400" b="1" dirty="0" smtClean="0">
                <a:latin typeface="Times New Roman" pitchFamily="18" charset="0"/>
                <a:ea typeface="宋体" charset="-122"/>
                <a:cs typeface="Times New Roman" pitchFamily="18" charset="0"/>
              </a:rPr>
              <a:t>T → F                   	</a:t>
            </a:r>
            <a:r>
              <a:rPr lang="en-US" altLang="zh-CN" sz="2400" b="1" dirty="0" err="1" smtClean="0">
                <a:latin typeface="Times New Roman" pitchFamily="18" charset="0"/>
                <a:ea typeface="宋体" charset="-122"/>
                <a:cs typeface="Times New Roman" pitchFamily="18" charset="0"/>
              </a:rPr>
              <a:t>T.exp</a:t>
            </a:r>
            <a:r>
              <a:rPr lang="en-US" altLang="zh-CN" sz="2400" b="1" dirty="0" smtClean="0">
                <a:latin typeface="Times New Roman" pitchFamily="18" charset="0"/>
                <a:ea typeface="宋体" charset="-122"/>
                <a:cs typeface="Times New Roman" pitchFamily="18" charset="0"/>
              </a:rPr>
              <a:t> = </a:t>
            </a:r>
            <a:r>
              <a:rPr lang="en-US" altLang="zh-CN" sz="2400" b="1" dirty="0" err="1" smtClean="0">
                <a:latin typeface="Times New Roman" pitchFamily="18" charset="0"/>
                <a:ea typeface="宋体" charset="-122"/>
                <a:cs typeface="Times New Roman" pitchFamily="18" charset="0"/>
              </a:rPr>
              <a:t>F.exp</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T.s = F. s              </a:t>
            </a:r>
          </a:p>
          <a:p>
            <a:pPr>
              <a:lnSpc>
                <a:spcPct val="80000"/>
              </a:lnSpc>
            </a:pPr>
            <a:r>
              <a:rPr lang="en-US" altLang="zh-CN" sz="2400" b="1" dirty="0" smtClean="0">
                <a:latin typeface="Times New Roman" pitchFamily="18" charset="0"/>
                <a:ea typeface="宋体" charset="-122"/>
                <a:cs typeface="Times New Roman" pitchFamily="18" charset="0"/>
              </a:rPr>
              <a:t>F → ( E )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 ( " </a:t>
            </a:r>
            <a:r>
              <a:rPr lang="en-US" altLang="zh-CN" sz="2400" b="1" dirty="0" err="1" smtClean="0">
                <a:latin typeface="Times New Roman" pitchFamily="18" charset="0"/>
                <a:ea typeface="宋体" charset="-122"/>
                <a:cs typeface="Times New Roman" pitchFamily="18" charset="0"/>
              </a:rPr>
              <a:t>E.exp</a:t>
            </a:r>
            <a:r>
              <a:rPr lang="en-US" altLang="zh-CN" sz="2400" b="1" dirty="0" smtClean="0">
                <a:latin typeface="Times New Roman" pitchFamily="18" charset="0"/>
                <a:ea typeface="宋体" charset="-122"/>
                <a:cs typeface="Times New Roman" pitchFamily="18" charset="0"/>
              </a:rPr>
              <a:t> " ) "</a:t>
            </a:r>
          </a:p>
          <a:p>
            <a:pPr>
              <a:lnSpc>
                <a:spcPct val="80000"/>
              </a:lnSpc>
              <a:buFontTx/>
              <a:buNone/>
            </a:pPr>
            <a:r>
              <a:rPr lang="en-US" altLang="zh-CN" sz="2400" b="1" dirty="0" smtClean="0">
                <a:latin typeface="Times New Roman" pitchFamily="18" charset="0"/>
                <a:ea typeface="宋体" charset="-122"/>
                <a:cs typeface="Times New Roman" pitchFamily="18" charset="0"/>
              </a:rPr>
              <a:t>                                 	F.s = " ( " E.s " ) "</a:t>
            </a:r>
          </a:p>
          <a:p>
            <a:pPr>
              <a:lnSpc>
                <a:spcPct val="80000"/>
              </a:lnSpc>
            </a:pPr>
            <a:r>
              <a:rPr lang="en-US" altLang="zh-CN" sz="2400" b="1" dirty="0" smtClean="0">
                <a:latin typeface="Times New Roman" pitchFamily="18" charset="0"/>
                <a:ea typeface="宋体" charset="-122"/>
                <a:cs typeface="Times New Roman" pitchFamily="18" charset="0"/>
              </a:rPr>
              <a:t>F → </a:t>
            </a:r>
            <a:r>
              <a:rPr lang="en-US" altLang="zh-CN" sz="2400" b="1" dirty="0" err="1" smtClean="0">
                <a:latin typeface="Times New Roman" pitchFamily="18" charset="0"/>
                <a:ea typeface="宋体" charset="-122"/>
                <a:cs typeface="Times New Roman" pitchFamily="18" charset="0"/>
              </a:rPr>
              <a:t>num</a:t>
            </a:r>
            <a:r>
              <a:rPr lang="en-US" altLang="zh-CN" sz="2400" b="1" dirty="0" smtClean="0">
                <a:latin typeface="Times New Roman" pitchFamily="18" charset="0"/>
                <a:ea typeface="宋体" charset="-122"/>
                <a:cs typeface="Times New Roman" pitchFamily="18" charset="0"/>
              </a:rPr>
              <a:t>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a:t>
            </a:r>
            <a:r>
              <a:rPr lang="en-US" altLang="zh-CN" sz="2400" b="1" dirty="0" err="1" smtClean="0">
                <a:latin typeface="Times New Roman" pitchFamily="18" charset="0"/>
                <a:ea typeface="宋体" charset="-122"/>
                <a:cs typeface="Times New Roman" pitchFamily="18" charset="0"/>
              </a:rPr>
              <a:t>num.lexme</a:t>
            </a:r>
            <a:endParaRPr lang="en-US" altLang="zh-CN" sz="2400" b="1" dirty="0" smtClean="0">
              <a:latin typeface="Times New Roman" pitchFamily="18" charset="0"/>
              <a:ea typeface="宋体" charset="-122"/>
              <a:cs typeface="Times New Roman" pitchFamily="18" charset="0"/>
            </a:endParaRPr>
          </a:p>
          <a:p>
            <a:pPr>
              <a:lnSpc>
                <a:spcPct val="80000"/>
              </a:lnSpc>
              <a:buFontTx/>
              <a:buNone/>
            </a:pPr>
            <a:r>
              <a:rPr lang="en-US" altLang="zh-CN" sz="2400" b="1" dirty="0" smtClean="0">
                <a:latin typeface="Times New Roman" pitchFamily="18" charset="0"/>
                <a:ea typeface="宋体" charset="-122"/>
                <a:cs typeface="Times New Roman" pitchFamily="18" charset="0"/>
              </a:rPr>
              <a:t>                                 	F.s = " 0 "</a:t>
            </a:r>
          </a:p>
          <a:p>
            <a:pPr>
              <a:lnSpc>
                <a:spcPct val="80000"/>
              </a:lnSpc>
            </a:pPr>
            <a:r>
              <a:rPr lang="en-US" altLang="zh-CN" sz="2400" b="1" dirty="0" smtClean="0">
                <a:latin typeface="Times New Roman" pitchFamily="18" charset="0"/>
                <a:ea typeface="宋体" charset="-122"/>
                <a:cs typeface="Times New Roman" pitchFamily="18" charset="0"/>
              </a:rPr>
              <a:t>F → x                   	</a:t>
            </a:r>
            <a:r>
              <a:rPr lang="en-US" altLang="zh-CN" sz="2400" b="1" dirty="0" err="1" smtClean="0">
                <a:latin typeface="Times New Roman" pitchFamily="18" charset="0"/>
                <a:ea typeface="宋体" charset="-122"/>
                <a:cs typeface="Times New Roman" pitchFamily="18" charset="0"/>
              </a:rPr>
              <a:t>F.exp</a:t>
            </a:r>
            <a:r>
              <a:rPr lang="en-US" altLang="zh-CN" sz="2400" b="1" dirty="0" smtClean="0">
                <a:latin typeface="Times New Roman" pitchFamily="18" charset="0"/>
                <a:ea typeface="宋体" charset="-122"/>
                <a:cs typeface="Times New Roman" pitchFamily="18" charset="0"/>
              </a:rPr>
              <a:t> = " x "</a:t>
            </a:r>
          </a:p>
          <a:p>
            <a:pPr>
              <a:lnSpc>
                <a:spcPct val="80000"/>
              </a:lnSpc>
              <a:buFontTx/>
              <a:buNone/>
            </a:pPr>
            <a:r>
              <a:rPr lang="en-US" altLang="zh-CN" sz="2400" b="1" dirty="0" smtClean="0">
                <a:latin typeface="Times New Roman" pitchFamily="18" charset="0"/>
                <a:ea typeface="宋体" charset="-122"/>
                <a:cs typeface="Times New Roman" pitchFamily="18" charset="0"/>
              </a:rPr>
              <a:t>                                 	F.s</a:t>
            </a:r>
            <a:r>
              <a:rPr lang="en-US" altLang="zh-CN" sz="2000" b="1" dirty="0" smtClean="0">
                <a:latin typeface="Times New Roman" pitchFamily="18" charset="0"/>
                <a:ea typeface="宋体" charset="-122"/>
                <a:cs typeface="Times New Roman" pitchFamily="18" charset="0"/>
              </a:rPr>
              <a:t>= " 1 "</a:t>
            </a:r>
            <a:endParaRPr lang="zh-CN" altLang="en-US" sz="2000" b="1" dirty="0" smtClean="0">
              <a:latin typeface="Times New Roman" pitchFamily="18" charset="0"/>
              <a:ea typeface="宋体" charset="-122"/>
              <a:cs typeface="Times New Roman" pitchFamily="18" charset="0"/>
            </a:endParaRPr>
          </a:p>
        </p:txBody>
      </p:sp>
      <p:sp>
        <p:nvSpPr>
          <p:cNvPr id="143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7F69B554-DCBE-42BB-A65D-4E0BDDF484A2}" type="slidenum">
              <a:rPr lang="en-US" altLang="zh-CN" sz="1400" smtClean="0"/>
              <a:pPr eaLnBrk="1" hangingPunct="1"/>
              <a:t>14</a:t>
            </a:fld>
            <a:endParaRPr lang="en-US" altLang="zh-CN" sz="1400" smtClean="0"/>
          </a:p>
        </p:txBody>
      </p:sp>
      <p:sp>
        <p:nvSpPr>
          <p:cNvPr id="4" name="Rectangle 3"/>
          <p:cNvSpPr>
            <a:spLocks noGrp="1" noChangeArrowheads="1"/>
          </p:cNvSpPr>
          <p:nvPr>
            <p:ph type="title"/>
          </p:nvPr>
        </p:nvSpPr>
        <p:spPr>
          <a:xfrm>
            <a:off x="304800" y="152400"/>
            <a:ext cx="8458200" cy="563563"/>
          </a:xfrm>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4.7</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BEC2D286-FE00-459C-A898-1F80848C4D8C}" type="slidenum">
              <a:rPr lang="en-US" altLang="zh-CN" sz="1400" smtClean="0"/>
              <a:pPr eaLnBrk="1" hangingPunct="1"/>
              <a:t>15</a:t>
            </a:fld>
            <a:endParaRPr lang="en-US" altLang="zh-CN" sz="1400" smtClean="0"/>
          </a:p>
        </p:txBody>
      </p:sp>
      <p:sp>
        <p:nvSpPr>
          <p:cNvPr id="15363" name="Text Box 2"/>
          <p:cNvSpPr txBox="1">
            <a:spLocks noChangeArrowheads="1"/>
          </p:cNvSpPr>
          <p:nvPr/>
        </p:nvSpPr>
        <p:spPr bwMode="auto">
          <a:xfrm>
            <a:off x="395288" y="1052513"/>
            <a:ext cx="6974986" cy="2246769"/>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b="1" dirty="0">
                <a:latin typeface="Times New Roman" pitchFamily="18" charset="0"/>
              </a:rPr>
              <a:t>用</a:t>
            </a:r>
            <a:r>
              <a:rPr kumimoji="1" lang="zh-CN" altLang="en-US" sz="2800" b="1" dirty="0" smtClean="0">
                <a:latin typeface="Times New Roman" pitchFamily="18" charset="0"/>
              </a:rPr>
              <a:t>综合</a:t>
            </a:r>
            <a:r>
              <a:rPr kumimoji="1" lang="zh-CN" altLang="en-US" sz="2800" b="1" dirty="0">
                <a:latin typeface="Times New Roman" pitchFamily="18" charset="0"/>
              </a:rPr>
              <a:t>属性</a:t>
            </a:r>
            <a:r>
              <a:rPr kumimoji="1" lang="en-US" altLang="zh-CN" sz="2800" b="1" dirty="0" err="1">
                <a:latin typeface="Times New Roman" pitchFamily="18" charset="0"/>
              </a:rPr>
              <a:t>val</a:t>
            </a:r>
            <a:r>
              <a:rPr kumimoji="1" lang="zh-CN" altLang="en-US" sz="2800" b="1" dirty="0">
                <a:latin typeface="Times New Roman" pitchFamily="18" charset="0"/>
              </a:rPr>
              <a:t>表示</a:t>
            </a:r>
            <a:r>
              <a:rPr kumimoji="1" lang="en-US" altLang="zh-CN" sz="2800" b="1" dirty="0">
                <a:latin typeface="Times New Roman" pitchFamily="18" charset="0"/>
              </a:rPr>
              <a:t>S</a:t>
            </a:r>
            <a:r>
              <a:rPr kumimoji="1" lang="zh-CN" altLang="en-US" sz="2800" b="1" dirty="0">
                <a:latin typeface="Times New Roman" pitchFamily="18" charset="0"/>
              </a:rPr>
              <a:t>产生的二进制数的值。</a:t>
            </a:r>
          </a:p>
          <a:p>
            <a:pPr eaLnBrk="1" hangingPunct="1"/>
            <a:r>
              <a:rPr kumimoji="1" lang="zh-CN" altLang="en-US" sz="2800" b="1" dirty="0">
                <a:latin typeface="Times New Roman" pitchFamily="18" charset="0"/>
              </a:rPr>
              <a:t>	</a:t>
            </a:r>
            <a:r>
              <a:rPr kumimoji="1" lang="en-US" altLang="zh-CN" sz="2800" b="1" i="1" dirty="0">
                <a:latin typeface="Times New Roman" pitchFamily="18" charset="0"/>
              </a:rPr>
              <a:t>S</a:t>
            </a:r>
            <a:r>
              <a:rPr kumimoji="1" lang="en-US" altLang="zh-CN" sz="2800" b="1" dirty="0">
                <a:latin typeface="Times New Roman" pitchFamily="18" charset="0"/>
              </a:rPr>
              <a:t> </a:t>
            </a:r>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 | </a:t>
            </a:r>
            <a:r>
              <a:rPr kumimoji="1" lang="en-US" altLang="zh-CN" sz="2800" b="1" i="1" dirty="0">
                <a:latin typeface="Times New Roman" pitchFamily="18" charset="0"/>
                <a:sym typeface="Symbol" pitchFamily="18" charset="2"/>
              </a:rPr>
              <a:t>L</a:t>
            </a:r>
          </a:p>
          <a:p>
            <a:pPr eaLnBrk="1" hangingPunct="1"/>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  </a:t>
            </a:r>
            <a:r>
              <a:rPr kumimoji="1" lang="en-US" altLang="zh-CN" sz="2800" b="1" i="1" dirty="0">
                <a:latin typeface="Times New Roman" pitchFamily="18" charset="0"/>
                <a:sym typeface="Symbol" pitchFamily="18" charset="2"/>
              </a:rPr>
              <a:t>L</a:t>
            </a:r>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B</a:t>
            </a:r>
            <a:r>
              <a:rPr kumimoji="1" lang="en-US" altLang="zh-CN" sz="2800" b="1" dirty="0">
                <a:latin typeface="Times New Roman" pitchFamily="18" charset="0"/>
                <a:sym typeface="Symbol" pitchFamily="18" charset="2"/>
              </a:rPr>
              <a:t> | </a:t>
            </a:r>
            <a:r>
              <a:rPr kumimoji="1" lang="en-US" altLang="zh-CN" sz="2800" b="1" i="1" dirty="0">
                <a:latin typeface="Times New Roman" pitchFamily="18" charset="0"/>
                <a:sym typeface="Symbol" pitchFamily="18" charset="2"/>
              </a:rPr>
              <a:t>B</a:t>
            </a:r>
          </a:p>
          <a:p>
            <a:pPr eaLnBrk="1" hangingPunct="1"/>
            <a:r>
              <a:rPr kumimoji="1" lang="en-US" altLang="zh-CN" sz="2800" b="1" dirty="0">
                <a:latin typeface="Times New Roman" pitchFamily="18" charset="0"/>
                <a:sym typeface="Symbol" pitchFamily="18" charset="2"/>
              </a:rPr>
              <a:t>	</a:t>
            </a:r>
            <a:r>
              <a:rPr kumimoji="1" lang="en-US" altLang="zh-CN" sz="2800" b="1" i="1" dirty="0">
                <a:latin typeface="Times New Roman" pitchFamily="18" charset="0"/>
                <a:sym typeface="Symbol" pitchFamily="18" charset="2"/>
              </a:rPr>
              <a:t>B</a:t>
            </a:r>
            <a:r>
              <a:rPr kumimoji="1" lang="en-US" altLang="zh-CN" sz="2800" b="1" dirty="0">
                <a:latin typeface="Times New Roman" pitchFamily="18" charset="0"/>
                <a:sym typeface="Symbol" pitchFamily="18" charset="2"/>
              </a:rPr>
              <a:t>  0 | 1</a:t>
            </a:r>
            <a:r>
              <a:rPr kumimoji="1" lang="en-US" altLang="zh-CN" sz="2800" b="1" dirty="0">
                <a:latin typeface="Times New Roman" pitchFamily="18" charset="0"/>
              </a:rPr>
              <a:t> </a:t>
            </a:r>
          </a:p>
          <a:p>
            <a:pPr eaLnBrk="1" hangingPunct="1"/>
            <a:r>
              <a:rPr kumimoji="1" lang="en-US" altLang="zh-CN" sz="2800" dirty="0">
                <a:latin typeface="Times New Roman" pitchFamily="18" charset="0"/>
              </a:rPr>
              <a:t>(a) </a:t>
            </a:r>
            <a:r>
              <a:rPr kumimoji="1" lang="zh-CN" altLang="en-US" sz="2800" dirty="0">
                <a:latin typeface="Times New Roman" pitchFamily="18" charset="0"/>
              </a:rPr>
              <a:t>试用各有关</a:t>
            </a:r>
            <a:r>
              <a:rPr kumimoji="1" lang="zh-CN" altLang="en-US" sz="2800" b="1" dirty="0">
                <a:solidFill>
                  <a:srgbClr val="0000FF"/>
                </a:solidFill>
                <a:latin typeface="Times New Roman" pitchFamily="18" charset="0"/>
              </a:rPr>
              <a:t>综合属性</a:t>
            </a:r>
            <a:r>
              <a:rPr kumimoji="1" lang="zh-CN" altLang="en-US" sz="2800" dirty="0">
                <a:latin typeface="Times New Roman" pitchFamily="18" charset="0"/>
              </a:rPr>
              <a:t>决定</a:t>
            </a:r>
            <a:r>
              <a:rPr kumimoji="1" lang="en-US" altLang="zh-CN" sz="2800" dirty="0" err="1">
                <a:latin typeface="Times New Roman" pitchFamily="18" charset="0"/>
              </a:rPr>
              <a:t>S.val</a:t>
            </a:r>
            <a:r>
              <a:rPr kumimoji="1" lang="en-US" altLang="zh-CN" sz="2800" dirty="0">
                <a:latin typeface="Times New Roman" pitchFamily="18" charset="0"/>
              </a:rPr>
              <a:t>.</a:t>
            </a:r>
          </a:p>
        </p:txBody>
      </p:sp>
      <p:sp>
        <p:nvSpPr>
          <p:cNvPr id="574467" name="Text Box 3"/>
          <p:cNvSpPr txBox="1">
            <a:spLocks noChangeArrowheads="1"/>
          </p:cNvSpPr>
          <p:nvPr/>
        </p:nvSpPr>
        <p:spPr bwMode="auto">
          <a:xfrm>
            <a:off x="611188" y="3357563"/>
            <a:ext cx="729615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dirty="0">
                <a:latin typeface="Times New Roman" pitchFamily="18" charset="0"/>
              </a:rPr>
              <a:t>如果只有整数部分，很显然，可以定义如下：</a:t>
            </a:r>
          </a:p>
          <a:p>
            <a:pPr eaLnBrk="1" hangingPunct="1"/>
            <a:r>
              <a:rPr kumimoji="1" lang="en-US" altLang="zh-CN" sz="2800" i="1" dirty="0">
                <a:latin typeface="Times New Roman" pitchFamily="18" charset="0"/>
              </a:rPr>
              <a:t>S</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S.val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dirty="0">
                <a:latin typeface="Times New Roman" pitchFamily="18" charset="0"/>
                <a:sym typeface="Symbol" pitchFamily="18" charset="2"/>
              </a:rPr>
              <a:t>;</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1</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L</a:t>
            </a:r>
            <a:r>
              <a:rPr kumimoji="1" lang="en-US" altLang="zh-CN" sz="2800" i="1" baseline="-25000" dirty="0">
                <a:latin typeface="Times New Roman" pitchFamily="18" charset="0"/>
                <a:sym typeface="Symbol" pitchFamily="18" charset="2"/>
              </a:rPr>
              <a:t>1</a:t>
            </a:r>
            <a:r>
              <a:rPr kumimoji="1" lang="en-US" altLang="zh-CN" sz="2800" i="1" dirty="0">
                <a:latin typeface="Times New Roman" pitchFamily="18" charset="0"/>
                <a:sym typeface="Symbol" pitchFamily="18" charset="2"/>
              </a:rPr>
              <a:t>.val *2 + </a:t>
            </a:r>
            <a:r>
              <a:rPr kumimoji="1" lang="en-US" altLang="zh-CN" sz="2800" i="1" dirty="0" err="1">
                <a:latin typeface="Times New Roman" pitchFamily="18" charset="0"/>
                <a:sym typeface="Symbol" pitchFamily="18" charset="2"/>
              </a:rPr>
              <a:t>B.val</a:t>
            </a:r>
            <a:r>
              <a:rPr kumimoji="1" lang="en-US" altLang="zh-CN" sz="2800" dirty="0">
                <a:latin typeface="Times New Roman" pitchFamily="18" charset="0"/>
                <a:sym typeface="Symbol" pitchFamily="18" charset="2"/>
              </a:rPr>
              <a:t>;</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L.b</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2;</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0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0;</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1</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1;</a:t>
            </a:r>
          </a:p>
          <a:p>
            <a:pPr eaLnBrk="1" hangingPunct="1"/>
            <a:endParaRPr kumimoji="1" lang="zh-CN" altLang="en-US" sz="2800" dirty="0">
              <a:latin typeface="Times New Roman" pitchFamily="18" charset="0"/>
            </a:endParaRPr>
          </a:p>
        </p:txBody>
      </p:sp>
      <p:sp>
        <p:nvSpPr>
          <p:cNvPr id="5"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2627918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animEffect transition="in" filter="blinds(horizontal)">
                                      <p:cBhvr>
                                        <p:cTn id="7" dur="500"/>
                                        <p:tgtEl>
                                          <p:spTgt spid="574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4467">
                                            <p:txEl>
                                              <p:pRg st="1" end="1"/>
                                            </p:txEl>
                                          </p:spTgt>
                                        </p:tgtEl>
                                        <p:attrNameLst>
                                          <p:attrName>style.visibility</p:attrName>
                                        </p:attrNameLst>
                                      </p:cBhvr>
                                      <p:to>
                                        <p:strVal val="visible"/>
                                      </p:to>
                                    </p:set>
                                    <p:animEffect transition="in" filter="blinds(horizontal)">
                                      <p:cBhvr>
                                        <p:cTn id="12" dur="500"/>
                                        <p:tgtEl>
                                          <p:spTgt spid="5744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4467">
                                            <p:txEl>
                                              <p:pRg st="2" end="2"/>
                                            </p:txEl>
                                          </p:spTgt>
                                        </p:tgtEl>
                                        <p:attrNameLst>
                                          <p:attrName>style.visibility</p:attrName>
                                        </p:attrNameLst>
                                      </p:cBhvr>
                                      <p:to>
                                        <p:strVal val="visible"/>
                                      </p:to>
                                    </p:set>
                                    <p:animEffect transition="in" filter="blinds(horizontal)">
                                      <p:cBhvr>
                                        <p:cTn id="15" dur="500"/>
                                        <p:tgtEl>
                                          <p:spTgt spid="57446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4467">
                                            <p:txEl>
                                              <p:pRg st="3" end="3"/>
                                            </p:txEl>
                                          </p:spTgt>
                                        </p:tgtEl>
                                        <p:attrNameLst>
                                          <p:attrName>style.visibility</p:attrName>
                                        </p:attrNameLst>
                                      </p:cBhvr>
                                      <p:to>
                                        <p:strVal val="visible"/>
                                      </p:to>
                                    </p:set>
                                    <p:animEffect transition="in" filter="blinds(horizontal)">
                                      <p:cBhvr>
                                        <p:cTn id="18" dur="500"/>
                                        <p:tgtEl>
                                          <p:spTgt spid="57446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4467">
                                            <p:txEl>
                                              <p:pRg st="4" end="4"/>
                                            </p:txEl>
                                          </p:spTgt>
                                        </p:tgtEl>
                                        <p:attrNameLst>
                                          <p:attrName>style.visibility</p:attrName>
                                        </p:attrNameLst>
                                      </p:cBhvr>
                                      <p:to>
                                        <p:strVal val="visible"/>
                                      </p:to>
                                    </p:set>
                                    <p:animEffect transition="in" filter="blinds(horizontal)">
                                      <p:cBhvr>
                                        <p:cTn id="21" dur="500"/>
                                        <p:tgtEl>
                                          <p:spTgt spid="57446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4467">
                                            <p:txEl>
                                              <p:pRg st="5" end="5"/>
                                            </p:txEl>
                                          </p:spTgt>
                                        </p:tgtEl>
                                        <p:attrNameLst>
                                          <p:attrName>style.visibility</p:attrName>
                                        </p:attrNameLst>
                                      </p:cBhvr>
                                      <p:to>
                                        <p:strVal val="visible"/>
                                      </p:to>
                                    </p:set>
                                    <p:animEffect transition="in" filter="blinds(horizontal)">
                                      <p:cBhvr>
                                        <p:cTn id="24" dur="500"/>
                                        <p:tgtEl>
                                          <p:spTgt spid="574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BD915F9-B2AB-47E8-BD5F-0CCAF3EF7BAD}" type="slidenum">
              <a:rPr lang="en-US" altLang="zh-CN" sz="1400" smtClean="0"/>
              <a:pPr eaLnBrk="1" hangingPunct="1"/>
              <a:t>16</a:t>
            </a:fld>
            <a:endParaRPr lang="en-US" altLang="zh-CN" sz="1400" smtClean="0"/>
          </a:p>
        </p:txBody>
      </p:sp>
      <p:sp>
        <p:nvSpPr>
          <p:cNvPr id="16387" name="Text Box 2"/>
          <p:cNvSpPr txBox="1">
            <a:spLocks noChangeArrowheads="1"/>
          </p:cNvSpPr>
          <p:nvPr/>
        </p:nvSpPr>
        <p:spPr bwMode="auto">
          <a:xfrm>
            <a:off x="381000" y="980728"/>
            <a:ext cx="8189913" cy="4789488"/>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dirty="0">
                <a:latin typeface="Times New Roman" pitchFamily="18" charset="0"/>
              </a:rPr>
              <a:t>为了求</a:t>
            </a:r>
            <a:r>
              <a:rPr kumimoji="1" lang="zh-CN" altLang="en-US" sz="2800" b="1" dirty="0">
                <a:latin typeface="Times New Roman" pitchFamily="18" charset="0"/>
              </a:rPr>
              <a:t>小数部分</a:t>
            </a:r>
            <a:r>
              <a:rPr kumimoji="1" lang="zh-CN" altLang="en-US" sz="2800" dirty="0">
                <a:latin typeface="Times New Roman" pitchFamily="18" charset="0"/>
              </a:rPr>
              <a:t>的值，</a:t>
            </a:r>
          </a:p>
          <a:p>
            <a:pPr eaLnBrk="1" hangingPunct="1"/>
            <a:r>
              <a:rPr kumimoji="1" lang="zh-CN" altLang="en-US" sz="2800" dirty="0">
                <a:latin typeface="Times New Roman" pitchFamily="18" charset="0"/>
              </a:rPr>
              <a:t>引入</a:t>
            </a:r>
            <a:r>
              <a:rPr kumimoji="1" lang="en-US" altLang="zh-CN" sz="2800" i="1" dirty="0">
                <a:latin typeface="Times New Roman" pitchFamily="18" charset="0"/>
              </a:rPr>
              <a:t>L</a:t>
            </a:r>
            <a:r>
              <a:rPr kumimoji="1" lang="zh-CN" altLang="en-US" sz="2800" dirty="0">
                <a:latin typeface="Times New Roman" pitchFamily="18" charset="0"/>
              </a:rPr>
              <a:t>的综合属性</a:t>
            </a:r>
            <a:r>
              <a:rPr kumimoji="1" lang="en-US" altLang="zh-CN" sz="2800" i="1" dirty="0">
                <a:solidFill>
                  <a:srgbClr val="0000FF"/>
                </a:solidFill>
                <a:latin typeface="Times New Roman" pitchFamily="18" charset="0"/>
              </a:rPr>
              <a:t>b</a:t>
            </a:r>
            <a:r>
              <a:rPr kumimoji="1" lang="zh-CN" altLang="en-US" sz="2800" dirty="0">
                <a:latin typeface="Times New Roman" pitchFamily="18" charset="0"/>
              </a:rPr>
              <a:t>记录</a:t>
            </a:r>
            <a:r>
              <a:rPr kumimoji="1" lang="en-US" altLang="zh-CN" sz="2800" dirty="0">
                <a:latin typeface="Times New Roman" pitchFamily="18" charset="0"/>
              </a:rPr>
              <a:t>2</a:t>
            </a:r>
            <a:r>
              <a:rPr kumimoji="1" lang="zh-CN" altLang="en-US" sz="2800" dirty="0">
                <a:latin typeface="Times New Roman" pitchFamily="18" charset="0"/>
              </a:rPr>
              <a:t>的</a:t>
            </a:r>
            <a:r>
              <a:rPr kumimoji="1" lang="en-US" altLang="zh-CN" sz="2800" i="1" dirty="0">
                <a:latin typeface="Times New Roman" pitchFamily="18" charset="0"/>
              </a:rPr>
              <a:t>L</a:t>
            </a:r>
            <a:r>
              <a:rPr kumimoji="1" lang="zh-CN" altLang="en-US" sz="2800" dirty="0">
                <a:latin typeface="Times New Roman" pitchFamily="18" charset="0"/>
              </a:rPr>
              <a:t>的位数次幂值</a:t>
            </a:r>
            <a:r>
              <a:rPr kumimoji="1" lang="en-US" altLang="zh-CN" sz="2800" dirty="0">
                <a:latin typeface="Times New Roman" pitchFamily="18" charset="0"/>
              </a:rPr>
              <a:t>(2 </a:t>
            </a:r>
            <a:r>
              <a:rPr kumimoji="1" lang="en-US" altLang="zh-CN" sz="2800" baseline="30000" dirty="0">
                <a:latin typeface="Times New Roman" pitchFamily="18" charset="0"/>
              </a:rPr>
              <a:t>length of </a:t>
            </a:r>
            <a:r>
              <a:rPr kumimoji="1" lang="en-US" altLang="zh-CN" sz="2800" i="1" baseline="30000" dirty="0">
                <a:latin typeface="Times New Roman" pitchFamily="18" charset="0"/>
              </a:rPr>
              <a:t>L</a:t>
            </a:r>
            <a:r>
              <a:rPr kumimoji="1" lang="en-US" altLang="zh-CN" sz="2800" dirty="0">
                <a:latin typeface="Times New Roman" pitchFamily="18" charset="0"/>
              </a:rPr>
              <a:t>)</a:t>
            </a:r>
          </a:p>
          <a:p>
            <a:pPr eaLnBrk="1" hangingPunct="1"/>
            <a:endParaRPr kumimoji="1" lang="en-US" altLang="zh-CN" sz="2800" i="1" dirty="0">
              <a:latin typeface="Times New Roman" pitchFamily="18" charset="0"/>
            </a:endParaRPr>
          </a:p>
          <a:p>
            <a:pPr eaLnBrk="1" hangingPunct="1"/>
            <a:r>
              <a:rPr kumimoji="1" lang="en-US" altLang="zh-CN" sz="2800" i="1" dirty="0">
                <a:latin typeface="Times New Roman" pitchFamily="18" charset="0"/>
              </a:rPr>
              <a:t>S</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1</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2</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S.val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i="1" baseline="-25000" dirty="0">
                <a:latin typeface="Times New Roman" pitchFamily="18" charset="0"/>
                <a:sym typeface="Symbol" pitchFamily="18" charset="2"/>
              </a:rPr>
              <a:t>1</a:t>
            </a:r>
            <a:r>
              <a:rPr kumimoji="1" lang="en-US" altLang="zh-CN" sz="2800" i="1" dirty="0">
                <a:latin typeface="Times New Roman" pitchFamily="18" charset="0"/>
                <a:sym typeface="Symbol" pitchFamily="18" charset="2"/>
              </a:rPr>
              <a:t>.val </a:t>
            </a:r>
            <a:r>
              <a:rPr kumimoji="1" lang="en-US" altLang="zh-CN" sz="2800" dirty="0">
                <a:solidFill>
                  <a:schemeClr val="accent2"/>
                </a:solidFill>
                <a:latin typeface="Times New Roman" pitchFamily="18" charset="0"/>
                <a:sym typeface="Symbol" pitchFamily="18" charset="2"/>
              </a:rPr>
              <a:t>+ </a:t>
            </a:r>
            <a:r>
              <a:rPr kumimoji="1" lang="en-US" altLang="zh-CN" sz="2800" i="1" dirty="0">
                <a:solidFill>
                  <a:srgbClr val="0000FF"/>
                </a:solidFill>
                <a:latin typeface="Times New Roman" pitchFamily="18" charset="0"/>
                <a:sym typeface="Symbol" pitchFamily="18" charset="2"/>
              </a:rPr>
              <a:t>L</a:t>
            </a:r>
            <a:r>
              <a:rPr kumimoji="1" lang="en-US" altLang="zh-CN" sz="2800" i="1" baseline="-25000" dirty="0">
                <a:solidFill>
                  <a:srgbClr val="0000FF"/>
                </a:solidFill>
                <a:latin typeface="Times New Roman" pitchFamily="18" charset="0"/>
                <a:sym typeface="Symbol" pitchFamily="18" charset="2"/>
              </a:rPr>
              <a:t>2</a:t>
            </a:r>
            <a:r>
              <a:rPr kumimoji="1" lang="en-US" altLang="zh-CN" sz="2800" i="1" dirty="0">
                <a:solidFill>
                  <a:srgbClr val="0000FF"/>
                </a:solidFill>
                <a:latin typeface="Times New Roman" pitchFamily="18" charset="0"/>
                <a:sym typeface="Symbol" pitchFamily="18" charset="2"/>
              </a:rPr>
              <a:t>.val </a:t>
            </a:r>
            <a:r>
              <a:rPr kumimoji="1" lang="en-US" altLang="zh-CN" sz="2800" dirty="0">
                <a:solidFill>
                  <a:schemeClr val="accent2"/>
                </a:solidFill>
                <a:latin typeface="Times New Roman" pitchFamily="18" charset="0"/>
                <a:sym typeface="Symbol" pitchFamily="18" charset="2"/>
              </a:rPr>
              <a:t>/ </a:t>
            </a:r>
            <a:r>
              <a:rPr kumimoji="1" lang="en-US" altLang="zh-CN" sz="2800" i="1" dirty="0">
                <a:solidFill>
                  <a:srgbClr val="0000FF"/>
                </a:solidFill>
                <a:latin typeface="Times New Roman" pitchFamily="18" charset="0"/>
                <a:sym typeface="Symbol" pitchFamily="18" charset="2"/>
              </a:rPr>
              <a:t>L</a:t>
            </a:r>
            <a:r>
              <a:rPr kumimoji="1" lang="en-US" altLang="zh-CN" sz="2800" i="1" baseline="-25000" dirty="0">
                <a:solidFill>
                  <a:srgbClr val="0000FF"/>
                </a:solidFill>
                <a:latin typeface="Times New Roman" pitchFamily="18" charset="0"/>
                <a:sym typeface="Symbol" pitchFamily="18" charset="2"/>
              </a:rPr>
              <a:t>2</a:t>
            </a:r>
            <a:r>
              <a:rPr kumimoji="1" lang="en-US" altLang="zh-CN" sz="2800" i="1" dirty="0">
                <a:solidFill>
                  <a:srgbClr val="0000FF"/>
                </a:solidFill>
                <a:latin typeface="Times New Roman" pitchFamily="18" charset="0"/>
                <a:sym typeface="Symbol" pitchFamily="18" charset="2"/>
              </a:rPr>
              <a:t>.b</a:t>
            </a:r>
            <a:r>
              <a:rPr kumimoji="1" lang="en-US" altLang="zh-CN" sz="2800" dirty="0">
                <a:solidFill>
                  <a:schemeClr val="accent2"/>
                </a:solidFill>
                <a:latin typeface="Times New Roman" pitchFamily="18" charset="0"/>
                <a:sym typeface="Symbol" pitchFamily="18" charset="2"/>
              </a:rPr>
              <a:t>;</a:t>
            </a:r>
          </a:p>
          <a:p>
            <a:pPr eaLnBrk="1" hangingPunct="1"/>
            <a:r>
              <a:rPr kumimoji="1" lang="en-US" altLang="zh-CN" sz="2800" i="1" dirty="0">
                <a:latin typeface="Times New Roman" pitchFamily="18" charset="0"/>
              </a:rPr>
              <a:t>S</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S.val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dirty="0">
                <a:latin typeface="Times New Roman" pitchFamily="18" charset="0"/>
                <a:sym typeface="Symbol" pitchFamily="18" charset="2"/>
              </a:rPr>
              <a:t>;</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L</a:t>
            </a:r>
            <a:r>
              <a:rPr kumimoji="1" lang="en-US" altLang="zh-CN" sz="2800" baseline="-25000" dirty="0">
                <a:latin typeface="Times New Roman" pitchFamily="18" charset="0"/>
                <a:sym typeface="Symbol" pitchFamily="18" charset="2"/>
              </a:rPr>
              <a:t>1</a:t>
            </a:r>
            <a:r>
              <a:rPr kumimoji="1" lang="en-US" altLang="zh-CN" sz="2800" dirty="0">
                <a:latin typeface="Times New Roman" pitchFamily="18" charset="0"/>
                <a:sym typeface="Symbol" pitchFamily="18" charset="2"/>
              </a:rPr>
              <a:t>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L1.val *2 +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i="1" dirty="0" err="1">
                <a:solidFill>
                  <a:srgbClr val="0000FF"/>
                </a:solidFill>
                <a:latin typeface="Times New Roman" pitchFamily="18" charset="0"/>
                <a:sym typeface="Symbol" pitchFamily="18" charset="2"/>
              </a:rPr>
              <a:t>L.b</a:t>
            </a:r>
            <a:r>
              <a:rPr kumimoji="1" lang="en-US" altLang="zh-CN" sz="2800" i="1" dirty="0">
                <a:solidFill>
                  <a:srgbClr val="0000FF"/>
                </a:solidFill>
                <a:latin typeface="Times New Roman" pitchFamily="18" charset="0"/>
                <a:sym typeface="Symbol" pitchFamily="18" charset="2"/>
              </a:rPr>
              <a:t> </a:t>
            </a:r>
            <a:r>
              <a:rPr kumimoji="1" lang="en-US" altLang="zh-CN" sz="2800" dirty="0">
                <a:solidFill>
                  <a:schemeClr val="accent2"/>
                </a:solidFill>
                <a:latin typeface="Times New Roman" pitchFamily="18" charset="0"/>
                <a:sym typeface="Symbol" pitchFamily="18" charset="2"/>
              </a:rPr>
              <a:t>= </a:t>
            </a:r>
            <a:r>
              <a:rPr kumimoji="1" lang="en-US" altLang="zh-CN" sz="2800" i="1" dirty="0" err="1">
                <a:solidFill>
                  <a:srgbClr val="0000FF"/>
                </a:solidFill>
                <a:latin typeface="Times New Roman" pitchFamily="18" charset="0"/>
                <a:sym typeface="Symbol" pitchFamily="18" charset="2"/>
              </a:rPr>
              <a:t>L.b</a:t>
            </a:r>
            <a:r>
              <a:rPr kumimoji="1" lang="en-US" altLang="zh-CN" sz="2800" dirty="0">
                <a:solidFill>
                  <a:schemeClr val="accent2"/>
                </a:solidFill>
                <a:latin typeface="Times New Roman" pitchFamily="18" charset="0"/>
                <a:sym typeface="Symbol" pitchFamily="18" charset="2"/>
              </a:rPr>
              <a:t>*2;</a:t>
            </a:r>
          </a:p>
          <a:p>
            <a:pPr eaLnBrk="1" hangingPunct="1"/>
            <a:r>
              <a:rPr kumimoji="1" lang="en-US" altLang="zh-CN" sz="2800" i="1" dirty="0">
                <a:latin typeface="Times New Roman" pitchFamily="18" charset="0"/>
                <a:sym typeface="Symbol" pitchFamily="18" charset="2"/>
              </a:rPr>
              <a:t>L</a:t>
            </a:r>
            <a:r>
              <a:rPr kumimoji="1" lang="en-US" altLang="zh-CN" sz="2800" dirty="0">
                <a:latin typeface="Times New Roman" pitchFamily="18" charset="0"/>
                <a:sym typeface="Symbol" pitchFamily="18" charset="2"/>
              </a:rPr>
              <a:t>  </a:t>
            </a:r>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L.val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i="1" dirty="0" err="1">
                <a:solidFill>
                  <a:srgbClr val="0000FF"/>
                </a:solidFill>
                <a:latin typeface="Times New Roman" pitchFamily="18" charset="0"/>
                <a:sym typeface="Symbol" pitchFamily="18" charset="2"/>
              </a:rPr>
              <a:t>L.b</a:t>
            </a:r>
            <a:r>
              <a:rPr kumimoji="1" lang="en-US" altLang="zh-CN" sz="2800" i="1" dirty="0">
                <a:solidFill>
                  <a:srgbClr val="0000FF"/>
                </a:solidFill>
                <a:latin typeface="Times New Roman" pitchFamily="18" charset="0"/>
                <a:sym typeface="Symbol" pitchFamily="18" charset="2"/>
              </a:rPr>
              <a:t> </a:t>
            </a:r>
            <a:r>
              <a:rPr kumimoji="1" lang="en-US" altLang="zh-CN" sz="2800" dirty="0">
                <a:solidFill>
                  <a:schemeClr val="accent2"/>
                </a:solidFill>
                <a:latin typeface="Times New Roman" pitchFamily="18" charset="0"/>
                <a:sym typeface="Symbol" pitchFamily="18" charset="2"/>
              </a:rPr>
              <a:t>= 2;</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0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0;</a:t>
            </a:r>
          </a:p>
          <a:p>
            <a:pPr eaLnBrk="1" hangingPunct="1"/>
            <a:r>
              <a:rPr kumimoji="1" lang="en-US" altLang="zh-CN" sz="2800" i="1" dirty="0">
                <a:latin typeface="Times New Roman" pitchFamily="18" charset="0"/>
                <a:sym typeface="Symbol" pitchFamily="18" charset="2"/>
              </a:rPr>
              <a:t>B</a:t>
            </a:r>
            <a:r>
              <a:rPr kumimoji="1" lang="en-US" altLang="zh-CN" sz="2800" dirty="0">
                <a:latin typeface="Times New Roman" pitchFamily="18" charset="0"/>
                <a:sym typeface="Symbol" pitchFamily="18" charset="2"/>
              </a:rPr>
              <a:t>  1</a:t>
            </a:r>
            <a:r>
              <a:rPr kumimoji="1" lang="en-US" altLang="zh-CN" sz="2800" dirty="0">
                <a:latin typeface="Times New Roman" pitchFamily="18" charset="0"/>
              </a:rPr>
              <a:t>        </a:t>
            </a:r>
            <a:r>
              <a:rPr kumimoji="1" lang="en-US" altLang="zh-CN" sz="2800" dirty="0">
                <a:latin typeface="Times New Roman" pitchFamily="18" charset="0"/>
                <a:sym typeface="Symbol" pitchFamily="18" charset="2"/>
              </a:rPr>
              <a:t> </a:t>
            </a:r>
            <a:r>
              <a:rPr kumimoji="1" lang="en-US" altLang="zh-CN" sz="2800" i="1" dirty="0" err="1">
                <a:latin typeface="Times New Roman" pitchFamily="18" charset="0"/>
                <a:sym typeface="Symbol" pitchFamily="18" charset="2"/>
              </a:rPr>
              <a:t>B.val</a:t>
            </a:r>
            <a:r>
              <a:rPr kumimoji="1" lang="en-US" altLang="zh-CN" sz="2800" i="1" dirty="0">
                <a:latin typeface="Times New Roman" pitchFamily="18" charset="0"/>
                <a:sym typeface="Symbol" pitchFamily="18" charset="2"/>
              </a:rPr>
              <a:t> </a:t>
            </a:r>
            <a:r>
              <a:rPr kumimoji="1" lang="en-US" altLang="zh-CN" sz="2800" dirty="0">
                <a:latin typeface="Times New Roman" pitchFamily="18" charset="0"/>
                <a:sym typeface="Symbol" pitchFamily="18" charset="2"/>
              </a:rPr>
              <a:t>= 1;</a:t>
            </a:r>
          </a:p>
          <a:p>
            <a:pPr eaLnBrk="1" hangingPunct="1"/>
            <a:endParaRPr kumimoji="1" lang="en-US" altLang="zh-CN" sz="2800" dirty="0">
              <a:latin typeface="Times New Roman" pitchFamily="18" charset="0"/>
            </a:endParaRPr>
          </a:p>
          <a:p>
            <a:pPr eaLnBrk="1" hangingPunct="1"/>
            <a:endParaRPr kumimoji="1" lang="zh-CN" altLang="en-US" sz="2800" dirty="0">
              <a:latin typeface="Times New Roman" pitchFamily="18" charset="0"/>
            </a:endParaRPr>
          </a:p>
        </p:txBody>
      </p:sp>
      <p:sp>
        <p:nvSpPr>
          <p:cNvPr id="4"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87DCC180-2C57-4617-8382-4285DEBA6749}" type="slidenum">
              <a:rPr lang="en-US" altLang="zh-CN" sz="1400" smtClean="0"/>
              <a:pPr eaLnBrk="1" hangingPunct="1"/>
              <a:t>17</a:t>
            </a:fld>
            <a:endParaRPr lang="en-US" altLang="zh-CN" sz="1400" smtClean="0"/>
          </a:p>
        </p:txBody>
      </p:sp>
      <p:sp>
        <p:nvSpPr>
          <p:cNvPr id="17411" name="Text Box 2"/>
          <p:cNvSpPr txBox="1">
            <a:spLocks noChangeArrowheads="1"/>
          </p:cNvSpPr>
          <p:nvPr/>
        </p:nvSpPr>
        <p:spPr bwMode="auto">
          <a:xfrm>
            <a:off x="914400" y="1077913"/>
            <a:ext cx="67881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a:latin typeface="Times New Roman" pitchFamily="18" charset="0"/>
              </a:rPr>
              <a:t>             .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 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0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17412" name="Line 3"/>
          <p:cNvSpPr>
            <a:spLocks noChangeShapeType="1"/>
          </p:cNvSpPr>
          <p:nvPr/>
        </p:nvSpPr>
        <p:spPr bwMode="auto">
          <a:xfrm flipH="1">
            <a:off x="2209800" y="1535113"/>
            <a:ext cx="13716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3" name="Line 4"/>
          <p:cNvSpPr>
            <a:spLocks noChangeShapeType="1"/>
          </p:cNvSpPr>
          <p:nvPr/>
        </p:nvSpPr>
        <p:spPr bwMode="auto">
          <a:xfrm flipH="1">
            <a:off x="1371600" y="2373313"/>
            <a:ext cx="7620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4" name="Line 5"/>
          <p:cNvSpPr>
            <a:spLocks noChangeShapeType="1"/>
          </p:cNvSpPr>
          <p:nvPr/>
        </p:nvSpPr>
        <p:spPr bwMode="auto">
          <a:xfrm>
            <a:off x="12192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5" name="Line 6"/>
          <p:cNvSpPr>
            <a:spLocks noChangeShapeType="1"/>
          </p:cNvSpPr>
          <p:nvPr/>
        </p:nvSpPr>
        <p:spPr bwMode="auto">
          <a:xfrm>
            <a:off x="2209800" y="2373313"/>
            <a:ext cx="3810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6" name="Line 7"/>
          <p:cNvSpPr>
            <a:spLocks noChangeShapeType="1"/>
          </p:cNvSpPr>
          <p:nvPr/>
        </p:nvSpPr>
        <p:spPr bwMode="auto">
          <a:xfrm>
            <a:off x="3733800" y="1535113"/>
            <a:ext cx="17526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7" name="Line 8"/>
          <p:cNvSpPr>
            <a:spLocks noChangeShapeType="1"/>
          </p:cNvSpPr>
          <p:nvPr/>
        </p:nvSpPr>
        <p:spPr bwMode="auto">
          <a:xfrm>
            <a:off x="3657600" y="1535113"/>
            <a:ext cx="1524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8" name="Line 9"/>
          <p:cNvSpPr>
            <a:spLocks noChangeShapeType="1"/>
          </p:cNvSpPr>
          <p:nvPr/>
        </p:nvSpPr>
        <p:spPr bwMode="auto">
          <a:xfrm>
            <a:off x="73914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9" name="Line 10"/>
          <p:cNvSpPr>
            <a:spLocks noChangeShapeType="1"/>
          </p:cNvSpPr>
          <p:nvPr/>
        </p:nvSpPr>
        <p:spPr bwMode="auto">
          <a:xfrm flipH="1">
            <a:off x="4343400" y="23733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0" name="Line 11"/>
          <p:cNvSpPr>
            <a:spLocks noChangeShapeType="1"/>
          </p:cNvSpPr>
          <p:nvPr/>
        </p:nvSpPr>
        <p:spPr bwMode="auto">
          <a:xfrm>
            <a:off x="5638800" y="2373313"/>
            <a:ext cx="1600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1" name="Line 12"/>
          <p:cNvSpPr>
            <a:spLocks noChangeShapeType="1"/>
          </p:cNvSpPr>
          <p:nvPr/>
        </p:nvSpPr>
        <p:spPr bwMode="auto">
          <a:xfrm>
            <a:off x="26670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2" name="Line 13"/>
          <p:cNvSpPr>
            <a:spLocks noChangeShapeType="1"/>
          </p:cNvSpPr>
          <p:nvPr/>
        </p:nvSpPr>
        <p:spPr bwMode="auto">
          <a:xfrm>
            <a:off x="1219200" y="40497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3" name="Line 14"/>
          <p:cNvSpPr>
            <a:spLocks noChangeShapeType="1"/>
          </p:cNvSpPr>
          <p:nvPr/>
        </p:nvSpPr>
        <p:spPr bwMode="auto">
          <a:xfrm flipH="1">
            <a:off x="3810000" y="3211513"/>
            <a:ext cx="457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4" name="Line 15"/>
          <p:cNvSpPr>
            <a:spLocks noChangeShapeType="1"/>
          </p:cNvSpPr>
          <p:nvPr/>
        </p:nvSpPr>
        <p:spPr bwMode="auto">
          <a:xfrm>
            <a:off x="4343400" y="32115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5" name="Line 16"/>
          <p:cNvSpPr>
            <a:spLocks noChangeShapeType="1"/>
          </p:cNvSpPr>
          <p:nvPr/>
        </p:nvSpPr>
        <p:spPr bwMode="auto">
          <a:xfrm>
            <a:off x="37338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6" name="Line 17"/>
          <p:cNvSpPr>
            <a:spLocks noChangeShapeType="1"/>
          </p:cNvSpPr>
          <p:nvPr/>
        </p:nvSpPr>
        <p:spPr bwMode="auto">
          <a:xfrm>
            <a:off x="55626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7" name="Line 18"/>
          <p:cNvSpPr>
            <a:spLocks noChangeShapeType="1"/>
          </p:cNvSpPr>
          <p:nvPr/>
        </p:nvSpPr>
        <p:spPr bwMode="auto">
          <a:xfrm>
            <a:off x="3810000" y="49641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8" name="Line 19"/>
          <p:cNvSpPr>
            <a:spLocks noChangeShapeType="1"/>
          </p:cNvSpPr>
          <p:nvPr/>
        </p:nvSpPr>
        <p:spPr bwMode="auto">
          <a:xfrm flipV="1">
            <a:off x="1600200" y="3213100"/>
            <a:ext cx="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9" name="Line 20"/>
          <p:cNvSpPr>
            <a:spLocks noChangeShapeType="1"/>
          </p:cNvSpPr>
          <p:nvPr/>
        </p:nvSpPr>
        <p:spPr bwMode="auto">
          <a:xfrm flipV="1">
            <a:off x="1676400" y="23733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0" name="Line 21"/>
          <p:cNvSpPr>
            <a:spLocks noChangeShapeType="1"/>
          </p:cNvSpPr>
          <p:nvPr/>
        </p:nvSpPr>
        <p:spPr bwMode="auto">
          <a:xfrm flipH="1" flipV="1">
            <a:off x="2590800" y="2449513"/>
            <a:ext cx="3810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1" name="Line 22"/>
          <p:cNvSpPr>
            <a:spLocks noChangeShapeType="1"/>
          </p:cNvSpPr>
          <p:nvPr/>
        </p:nvSpPr>
        <p:spPr bwMode="auto">
          <a:xfrm flipV="1">
            <a:off x="4648200" y="32115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2" name="Line 23"/>
          <p:cNvSpPr>
            <a:spLocks noChangeShapeType="1"/>
          </p:cNvSpPr>
          <p:nvPr/>
        </p:nvSpPr>
        <p:spPr bwMode="auto">
          <a:xfrm flipV="1">
            <a:off x="4114800" y="40497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3" name="Line 24"/>
          <p:cNvSpPr>
            <a:spLocks noChangeShapeType="1"/>
          </p:cNvSpPr>
          <p:nvPr/>
        </p:nvSpPr>
        <p:spPr bwMode="auto">
          <a:xfrm flipH="1" flipV="1">
            <a:off x="5029200" y="32115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4" name="Line 25"/>
          <p:cNvSpPr>
            <a:spLocks noChangeShapeType="1"/>
          </p:cNvSpPr>
          <p:nvPr/>
        </p:nvSpPr>
        <p:spPr bwMode="auto">
          <a:xfrm flipV="1">
            <a:off x="5029200" y="2438400"/>
            <a:ext cx="1066800" cy="544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5" name="Line 26"/>
          <p:cNvSpPr>
            <a:spLocks noChangeShapeType="1"/>
          </p:cNvSpPr>
          <p:nvPr/>
        </p:nvSpPr>
        <p:spPr bwMode="auto">
          <a:xfrm flipH="1" flipV="1">
            <a:off x="6096000" y="2297113"/>
            <a:ext cx="15240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6" name="Line 27"/>
          <p:cNvSpPr>
            <a:spLocks noChangeShapeType="1"/>
          </p:cNvSpPr>
          <p:nvPr/>
        </p:nvSpPr>
        <p:spPr bwMode="auto">
          <a:xfrm flipV="1">
            <a:off x="2743200" y="1611313"/>
            <a:ext cx="12192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7" name="Line 28"/>
          <p:cNvSpPr>
            <a:spLocks noChangeShapeType="1"/>
          </p:cNvSpPr>
          <p:nvPr/>
        </p:nvSpPr>
        <p:spPr bwMode="auto">
          <a:xfrm flipH="1" flipV="1">
            <a:off x="4191000" y="1535113"/>
            <a:ext cx="19050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8" name="Line 29"/>
          <p:cNvSpPr>
            <a:spLocks noChangeShapeType="1"/>
          </p:cNvSpPr>
          <p:nvPr/>
        </p:nvSpPr>
        <p:spPr bwMode="auto">
          <a:xfrm flipV="1">
            <a:off x="4114800" y="3287713"/>
            <a:ext cx="382588" cy="5334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9" name="Line 30"/>
          <p:cNvSpPr>
            <a:spLocks noChangeShapeType="1"/>
          </p:cNvSpPr>
          <p:nvPr/>
        </p:nvSpPr>
        <p:spPr bwMode="auto">
          <a:xfrm flipV="1">
            <a:off x="4572000" y="2373313"/>
            <a:ext cx="1219200" cy="6096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0" name="Freeform 31"/>
          <p:cNvSpPr>
            <a:spLocks/>
          </p:cNvSpPr>
          <p:nvPr/>
        </p:nvSpPr>
        <p:spPr bwMode="auto">
          <a:xfrm>
            <a:off x="4343400" y="1281113"/>
            <a:ext cx="1549400" cy="787400"/>
          </a:xfrm>
          <a:custGeom>
            <a:avLst/>
            <a:gdLst>
              <a:gd name="T0" fmla="*/ 2147483647 w 976"/>
              <a:gd name="T1" fmla="*/ 2147483647 h 496"/>
              <a:gd name="T2" fmla="*/ 2147483647 w 976"/>
              <a:gd name="T3" fmla="*/ 2147483647 h 496"/>
              <a:gd name="T4" fmla="*/ 0 w 976"/>
              <a:gd name="T5" fmla="*/ 2147483647 h 496"/>
              <a:gd name="T6" fmla="*/ 0 60000 65536"/>
              <a:gd name="T7" fmla="*/ 0 60000 65536"/>
              <a:gd name="T8" fmla="*/ 0 60000 65536"/>
            </a:gdLst>
            <a:ahLst/>
            <a:cxnLst>
              <a:cxn ang="T6">
                <a:pos x="T0" y="T1"/>
              </a:cxn>
              <a:cxn ang="T7">
                <a:pos x="T2" y="T3"/>
              </a:cxn>
              <a:cxn ang="T8">
                <a:pos x="T4" y="T5"/>
              </a:cxn>
            </a:cxnLst>
            <a:rect l="0" t="0" r="r" b="b"/>
            <a:pathLst>
              <a:path w="976" h="496">
                <a:moveTo>
                  <a:pt x="960" y="496"/>
                </a:moveTo>
                <a:cubicBezTo>
                  <a:pt x="968" y="312"/>
                  <a:pt x="976" y="128"/>
                  <a:pt x="816" y="64"/>
                </a:cubicBezTo>
                <a:cubicBezTo>
                  <a:pt x="656" y="0"/>
                  <a:pt x="328" y="56"/>
                  <a:pt x="0" y="112"/>
                </a:cubicBezTo>
              </a:path>
            </a:pathLst>
          </a:custGeom>
          <a:noFill/>
          <a:ln w="508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902B5088-8404-4EBC-9EAE-34095D2E0477}" type="slidenum">
              <a:rPr lang="en-US" altLang="zh-CN" sz="1400" smtClean="0"/>
              <a:pPr eaLnBrk="1" hangingPunct="1"/>
              <a:t>18</a:t>
            </a:fld>
            <a:endParaRPr lang="en-US" altLang="zh-CN" sz="1400" smtClean="0"/>
          </a:p>
        </p:txBody>
      </p:sp>
      <p:sp>
        <p:nvSpPr>
          <p:cNvPr id="18435" name="Text Box 2"/>
          <p:cNvSpPr txBox="1">
            <a:spLocks noChangeArrowheads="1"/>
          </p:cNvSpPr>
          <p:nvPr/>
        </p:nvSpPr>
        <p:spPr bwMode="auto">
          <a:xfrm>
            <a:off x="914400" y="1077913"/>
            <a:ext cx="67881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a:latin typeface="Times New Roman" pitchFamily="18" charset="0"/>
              </a:rPr>
              <a:t>             .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 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p>
          <a:p>
            <a:pPr eaLnBrk="1" hangingPunct="1"/>
            <a:endParaRPr kumimoji="1" lang="en-US" altLang="zh-CN" sz="2800">
              <a:latin typeface="Times New Roman" pitchFamily="18" charset="0"/>
            </a:endParaRPr>
          </a:p>
          <a:p>
            <a:pPr eaLnBrk="1" hangingPunct="1"/>
            <a:r>
              <a:rPr kumimoji="1" lang="en-US" altLang="zh-CN" sz="2800">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v</a:t>
            </a:r>
            <a:r>
              <a:rPr kumimoji="1" lang="en-US" altLang="zh-CN" sz="2800">
                <a:latin typeface="Times New Roman" pitchFamily="18" charset="0"/>
              </a:rPr>
              <a:t>         0          </a:t>
            </a:r>
            <a:r>
              <a:rPr kumimoji="1" lang="en-US" altLang="zh-CN" sz="2800">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0000FF"/>
                </a:solidFill>
                <a:latin typeface="Times New Roman" pitchFamily="18" charset="0"/>
              </a:rPr>
              <a:t>b</a:t>
            </a:r>
            <a:r>
              <a:rPr kumimoji="1" lang="en-US" altLang="zh-CN" sz="2800">
                <a:latin typeface="Times New Roman" pitchFamily="18" charset="0"/>
              </a:rPr>
              <a:t>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v</a:t>
            </a:r>
            <a:r>
              <a:rPr kumimoji="1" lang="en-US" altLang="zh-CN" sz="2800">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18436" name="Line 3"/>
          <p:cNvSpPr>
            <a:spLocks noChangeShapeType="1"/>
          </p:cNvSpPr>
          <p:nvPr/>
        </p:nvSpPr>
        <p:spPr bwMode="auto">
          <a:xfrm flipH="1">
            <a:off x="2209800" y="1535113"/>
            <a:ext cx="13716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7" name="Line 4"/>
          <p:cNvSpPr>
            <a:spLocks noChangeShapeType="1"/>
          </p:cNvSpPr>
          <p:nvPr/>
        </p:nvSpPr>
        <p:spPr bwMode="auto">
          <a:xfrm flipH="1">
            <a:off x="1371600" y="2373313"/>
            <a:ext cx="7620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8" name="Line 5"/>
          <p:cNvSpPr>
            <a:spLocks noChangeShapeType="1"/>
          </p:cNvSpPr>
          <p:nvPr/>
        </p:nvSpPr>
        <p:spPr bwMode="auto">
          <a:xfrm>
            <a:off x="12192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9" name="Line 6"/>
          <p:cNvSpPr>
            <a:spLocks noChangeShapeType="1"/>
          </p:cNvSpPr>
          <p:nvPr/>
        </p:nvSpPr>
        <p:spPr bwMode="auto">
          <a:xfrm>
            <a:off x="2209800" y="2373313"/>
            <a:ext cx="3810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0" name="Line 7"/>
          <p:cNvSpPr>
            <a:spLocks noChangeShapeType="1"/>
          </p:cNvSpPr>
          <p:nvPr/>
        </p:nvSpPr>
        <p:spPr bwMode="auto">
          <a:xfrm>
            <a:off x="3733800" y="1535113"/>
            <a:ext cx="175260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1" name="Line 8"/>
          <p:cNvSpPr>
            <a:spLocks noChangeShapeType="1"/>
          </p:cNvSpPr>
          <p:nvPr/>
        </p:nvSpPr>
        <p:spPr bwMode="auto">
          <a:xfrm>
            <a:off x="3657600" y="1535113"/>
            <a:ext cx="15240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2" name="Line 9"/>
          <p:cNvSpPr>
            <a:spLocks noChangeShapeType="1"/>
          </p:cNvSpPr>
          <p:nvPr/>
        </p:nvSpPr>
        <p:spPr bwMode="auto">
          <a:xfrm>
            <a:off x="73914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3" name="Line 10"/>
          <p:cNvSpPr>
            <a:spLocks noChangeShapeType="1"/>
          </p:cNvSpPr>
          <p:nvPr/>
        </p:nvSpPr>
        <p:spPr bwMode="auto">
          <a:xfrm flipH="1">
            <a:off x="4343400" y="23733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4" name="Line 11"/>
          <p:cNvSpPr>
            <a:spLocks noChangeShapeType="1"/>
          </p:cNvSpPr>
          <p:nvPr/>
        </p:nvSpPr>
        <p:spPr bwMode="auto">
          <a:xfrm>
            <a:off x="5638800" y="2373313"/>
            <a:ext cx="1600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5" name="Line 12"/>
          <p:cNvSpPr>
            <a:spLocks noChangeShapeType="1"/>
          </p:cNvSpPr>
          <p:nvPr/>
        </p:nvSpPr>
        <p:spPr bwMode="auto">
          <a:xfrm>
            <a:off x="2667000" y="32115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6" name="Line 13"/>
          <p:cNvSpPr>
            <a:spLocks noChangeShapeType="1"/>
          </p:cNvSpPr>
          <p:nvPr/>
        </p:nvSpPr>
        <p:spPr bwMode="auto">
          <a:xfrm>
            <a:off x="1219200" y="40497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7" name="Line 14"/>
          <p:cNvSpPr>
            <a:spLocks noChangeShapeType="1"/>
          </p:cNvSpPr>
          <p:nvPr/>
        </p:nvSpPr>
        <p:spPr bwMode="auto">
          <a:xfrm flipH="1">
            <a:off x="3810000" y="3211513"/>
            <a:ext cx="457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8" name="Line 15"/>
          <p:cNvSpPr>
            <a:spLocks noChangeShapeType="1"/>
          </p:cNvSpPr>
          <p:nvPr/>
        </p:nvSpPr>
        <p:spPr bwMode="auto">
          <a:xfrm>
            <a:off x="4343400" y="3211513"/>
            <a:ext cx="121920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9" name="Line 16"/>
          <p:cNvSpPr>
            <a:spLocks noChangeShapeType="1"/>
          </p:cNvSpPr>
          <p:nvPr/>
        </p:nvSpPr>
        <p:spPr bwMode="auto">
          <a:xfrm>
            <a:off x="37338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0" name="Line 17"/>
          <p:cNvSpPr>
            <a:spLocks noChangeShapeType="1"/>
          </p:cNvSpPr>
          <p:nvPr/>
        </p:nvSpPr>
        <p:spPr bwMode="auto">
          <a:xfrm>
            <a:off x="5562600" y="41259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1" name="Line 18"/>
          <p:cNvSpPr>
            <a:spLocks noChangeShapeType="1"/>
          </p:cNvSpPr>
          <p:nvPr/>
        </p:nvSpPr>
        <p:spPr bwMode="auto">
          <a:xfrm>
            <a:off x="3810000" y="4964113"/>
            <a:ext cx="0" cy="457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2" name="Line 19"/>
          <p:cNvSpPr>
            <a:spLocks noChangeShapeType="1"/>
          </p:cNvSpPr>
          <p:nvPr/>
        </p:nvSpPr>
        <p:spPr bwMode="auto">
          <a:xfrm flipV="1">
            <a:off x="1600200" y="3213100"/>
            <a:ext cx="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3" name="Line 20"/>
          <p:cNvSpPr>
            <a:spLocks noChangeShapeType="1"/>
          </p:cNvSpPr>
          <p:nvPr/>
        </p:nvSpPr>
        <p:spPr bwMode="auto">
          <a:xfrm flipV="1">
            <a:off x="1676400" y="23733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4" name="Line 21"/>
          <p:cNvSpPr>
            <a:spLocks noChangeShapeType="1"/>
          </p:cNvSpPr>
          <p:nvPr/>
        </p:nvSpPr>
        <p:spPr bwMode="auto">
          <a:xfrm flipH="1" flipV="1">
            <a:off x="2590800" y="2449513"/>
            <a:ext cx="3810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5" name="Line 22"/>
          <p:cNvSpPr>
            <a:spLocks noChangeShapeType="1"/>
          </p:cNvSpPr>
          <p:nvPr/>
        </p:nvSpPr>
        <p:spPr bwMode="auto">
          <a:xfrm flipV="1">
            <a:off x="4648200" y="32115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6" name="Line 23"/>
          <p:cNvSpPr>
            <a:spLocks noChangeShapeType="1"/>
          </p:cNvSpPr>
          <p:nvPr/>
        </p:nvSpPr>
        <p:spPr bwMode="auto">
          <a:xfrm flipV="1">
            <a:off x="4114800" y="4049713"/>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7" name="Line 24"/>
          <p:cNvSpPr>
            <a:spLocks noChangeShapeType="1"/>
          </p:cNvSpPr>
          <p:nvPr/>
        </p:nvSpPr>
        <p:spPr bwMode="auto">
          <a:xfrm flipH="1" flipV="1">
            <a:off x="5029200" y="3211513"/>
            <a:ext cx="838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8" name="Line 25"/>
          <p:cNvSpPr>
            <a:spLocks noChangeShapeType="1"/>
          </p:cNvSpPr>
          <p:nvPr/>
        </p:nvSpPr>
        <p:spPr bwMode="auto">
          <a:xfrm flipV="1">
            <a:off x="5029200" y="2438400"/>
            <a:ext cx="1066800" cy="544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9" name="Line 26"/>
          <p:cNvSpPr>
            <a:spLocks noChangeShapeType="1"/>
          </p:cNvSpPr>
          <p:nvPr/>
        </p:nvSpPr>
        <p:spPr bwMode="auto">
          <a:xfrm flipH="1" flipV="1">
            <a:off x="6096000" y="2297113"/>
            <a:ext cx="15240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0" name="Line 27"/>
          <p:cNvSpPr>
            <a:spLocks noChangeShapeType="1"/>
          </p:cNvSpPr>
          <p:nvPr/>
        </p:nvSpPr>
        <p:spPr bwMode="auto">
          <a:xfrm flipV="1">
            <a:off x="2743200" y="1611313"/>
            <a:ext cx="12192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1" name="Line 28"/>
          <p:cNvSpPr>
            <a:spLocks noChangeShapeType="1"/>
          </p:cNvSpPr>
          <p:nvPr/>
        </p:nvSpPr>
        <p:spPr bwMode="auto">
          <a:xfrm flipH="1" flipV="1">
            <a:off x="4191000" y="1535113"/>
            <a:ext cx="19050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2" name="Line 29"/>
          <p:cNvSpPr>
            <a:spLocks noChangeShapeType="1"/>
          </p:cNvSpPr>
          <p:nvPr/>
        </p:nvSpPr>
        <p:spPr bwMode="auto">
          <a:xfrm flipV="1">
            <a:off x="4114800" y="3287713"/>
            <a:ext cx="382588" cy="5334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3" name="Line 30"/>
          <p:cNvSpPr>
            <a:spLocks noChangeShapeType="1"/>
          </p:cNvSpPr>
          <p:nvPr/>
        </p:nvSpPr>
        <p:spPr bwMode="auto">
          <a:xfrm flipV="1">
            <a:off x="4572000" y="2373313"/>
            <a:ext cx="1219200" cy="6096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4" name="Freeform 31"/>
          <p:cNvSpPr>
            <a:spLocks/>
          </p:cNvSpPr>
          <p:nvPr/>
        </p:nvSpPr>
        <p:spPr bwMode="auto">
          <a:xfrm>
            <a:off x="4343400" y="1281113"/>
            <a:ext cx="1549400" cy="787400"/>
          </a:xfrm>
          <a:custGeom>
            <a:avLst/>
            <a:gdLst>
              <a:gd name="T0" fmla="*/ 2147483647 w 976"/>
              <a:gd name="T1" fmla="*/ 2147483647 h 496"/>
              <a:gd name="T2" fmla="*/ 2147483647 w 976"/>
              <a:gd name="T3" fmla="*/ 2147483647 h 496"/>
              <a:gd name="T4" fmla="*/ 0 w 976"/>
              <a:gd name="T5" fmla="*/ 2147483647 h 496"/>
              <a:gd name="T6" fmla="*/ 0 60000 65536"/>
              <a:gd name="T7" fmla="*/ 0 60000 65536"/>
              <a:gd name="T8" fmla="*/ 0 60000 65536"/>
            </a:gdLst>
            <a:ahLst/>
            <a:cxnLst>
              <a:cxn ang="T6">
                <a:pos x="T0" y="T1"/>
              </a:cxn>
              <a:cxn ang="T7">
                <a:pos x="T2" y="T3"/>
              </a:cxn>
              <a:cxn ang="T8">
                <a:pos x="T4" y="T5"/>
              </a:cxn>
            </a:cxnLst>
            <a:rect l="0" t="0" r="r" b="b"/>
            <a:pathLst>
              <a:path w="976" h="496">
                <a:moveTo>
                  <a:pt x="960" y="496"/>
                </a:moveTo>
                <a:cubicBezTo>
                  <a:pt x="968" y="312"/>
                  <a:pt x="976" y="128"/>
                  <a:pt x="816" y="64"/>
                </a:cubicBezTo>
                <a:cubicBezTo>
                  <a:pt x="656" y="0"/>
                  <a:pt x="328" y="56"/>
                  <a:pt x="0" y="112"/>
                </a:cubicBezTo>
              </a:path>
            </a:pathLst>
          </a:custGeom>
          <a:noFill/>
          <a:ln w="508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5" name="Text Box 32"/>
          <p:cNvSpPr txBox="1">
            <a:spLocks noChangeArrowheads="1"/>
          </p:cNvSpPr>
          <p:nvPr/>
        </p:nvSpPr>
        <p:spPr bwMode="auto">
          <a:xfrm>
            <a:off x="1524000" y="38100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66" name="Text Box 33"/>
          <p:cNvSpPr txBox="1">
            <a:spLocks noChangeArrowheads="1"/>
          </p:cNvSpPr>
          <p:nvPr/>
        </p:nvSpPr>
        <p:spPr bwMode="auto">
          <a:xfrm>
            <a:off x="1600200" y="3124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67" name="Text Box 34"/>
          <p:cNvSpPr txBox="1">
            <a:spLocks noChangeArrowheads="1"/>
          </p:cNvSpPr>
          <p:nvPr/>
        </p:nvSpPr>
        <p:spPr bwMode="auto">
          <a:xfrm>
            <a:off x="2844800" y="2971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=0</a:t>
            </a:r>
          </a:p>
        </p:txBody>
      </p:sp>
      <p:sp>
        <p:nvSpPr>
          <p:cNvPr id="18468" name="Text Box 35"/>
          <p:cNvSpPr txBox="1">
            <a:spLocks noChangeArrowheads="1"/>
          </p:cNvSpPr>
          <p:nvPr/>
        </p:nvSpPr>
        <p:spPr bwMode="auto">
          <a:xfrm>
            <a:off x="2540000" y="21336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=2</a:t>
            </a:r>
          </a:p>
        </p:txBody>
      </p:sp>
      <p:sp>
        <p:nvSpPr>
          <p:cNvPr id="18469" name="Text Box 36"/>
          <p:cNvSpPr txBox="1">
            <a:spLocks noChangeArrowheads="1"/>
          </p:cNvSpPr>
          <p:nvPr/>
        </p:nvSpPr>
        <p:spPr bwMode="auto">
          <a:xfrm>
            <a:off x="4114800" y="4648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70" name="Text Box 37"/>
          <p:cNvSpPr txBox="1">
            <a:spLocks noChangeArrowheads="1"/>
          </p:cNvSpPr>
          <p:nvPr/>
        </p:nvSpPr>
        <p:spPr bwMode="auto">
          <a:xfrm>
            <a:off x="4445000" y="38100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71" name="Text Box 38"/>
          <p:cNvSpPr txBox="1">
            <a:spLocks noChangeArrowheads="1"/>
          </p:cNvSpPr>
          <p:nvPr/>
        </p:nvSpPr>
        <p:spPr bwMode="auto">
          <a:xfrm>
            <a:off x="5740400" y="3733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=0</a:t>
            </a:r>
          </a:p>
        </p:txBody>
      </p:sp>
      <p:sp>
        <p:nvSpPr>
          <p:cNvPr id="18472" name="Text Box 39"/>
          <p:cNvSpPr txBox="1">
            <a:spLocks noChangeArrowheads="1"/>
          </p:cNvSpPr>
          <p:nvPr/>
        </p:nvSpPr>
        <p:spPr bwMode="auto">
          <a:xfrm>
            <a:off x="7493000" y="2971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=1</a:t>
            </a:r>
          </a:p>
        </p:txBody>
      </p:sp>
      <p:sp>
        <p:nvSpPr>
          <p:cNvPr id="18473" name="Text Box 40"/>
          <p:cNvSpPr txBox="1">
            <a:spLocks noChangeArrowheads="1"/>
          </p:cNvSpPr>
          <p:nvPr/>
        </p:nvSpPr>
        <p:spPr bwMode="auto">
          <a:xfrm>
            <a:off x="5054600" y="28956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=2</a:t>
            </a:r>
          </a:p>
        </p:txBody>
      </p:sp>
      <p:sp>
        <p:nvSpPr>
          <p:cNvPr id="18474" name="Text Box 41"/>
          <p:cNvSpPr txBox="1">
            <a:spLocks noChangeArrowheads="1"/>
          </p:cNvSpPr>
          <p:nvPr/>
        </p:nvSpPr>
        <p:spPr bwMode="auto">
          <a:xfrm>
            <a:off x="6273800" y="1981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=5</a:t>
            </a:r>
          </a:p>
        </p:txBody>
      </p:sp>
      <p:sp>
        <p:nvSpPr>
          <p:cNvPr id="18475" name="Text Box 42"/>
          <p:cNvSpPr txBox="1">
            <a:spLocks noChangeArrowheads="1"/>
          </p:cNvSpPr>
          <p:nvPr/>
        </p:nvSpPr>
        <p:spPr bwMode="auto">
          <a:xfrm>
            <a:off x="3911600" y="38862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=2</a:t>
            </a:r>
          </a:p>
        </p:txBody>
      </p:sp>
      <p:sp>
        <p:nvSpPr>
          <p:cNvPr id="18476" name="Text Box 43"/>
          <p:cNvSpPr txBox="1">
            <a:spLocks noChangeArrowheads="1"/>
          </p:cNvSpPr>
          <p:nvPr/>
        </p:nvSpPr>
        <p:spPr bwMode="auto">
          <a:xfrm>
            <a:off x="4368800" y="2971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=4</a:t>
            </a:r>
          </a:p>
        </p:txBody>
      </p:sp>
      <p:sp>
        <p:nvSpPr>
          <p:cNvPr id="18477" name="Text Box 44"/>
          <p:cNvSpPr txBox="1">
            <a:spLocks noChangeArrowheads="1"/>
          </p:cNvSpPr>
          <p:nvPr/>
        </p:nvSpPr>
        <p:spPr bwMode="auto">
          <a:xfrm>
            <a:off x="5740400" y="2209800"/>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=8</a:t>
            </a:r>
          </a:p>
        </p:txBody>
      </p:sp>
      <p:sp>
        <p:nvSpPr>
          <p:cNvPr id="18478" name="Text Box 45"/>
          <p:cNvSpPr txBox="1">
            <a:spLocks noChangeArrowheads="1"/>
          </p:cNvSpPr>
          <p:nvPr/>
        </p:nvSpPr>
        <p:spPr bwMode="auto">
          <a:xfrm>
            <a:off x="4375150" y="838200"/>
            <a:ext cx="19256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=2+5/8=2.625</a:t>
            </a:r>
          </a:p>
        </p:txBody>
      </p:sp>
      <p:sp>
        <p:nvSpPr>
          <p:cNvPr id="47"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A3BD59C-07B2-4BA5-A448-ED8969D21783}" type="slidenum">
              <a:rPr lang="en-US" altLang="zh-CN" sz="1400" smtClean="0"/>
              <a:pPr eaLnBrk="1" hangingPunct="1"/>
              <a:t>19</a:t>
            </a:fld>
            <a:endParaRPr lang="en-US" altLang="zh-CN" sz="1400" smtClean="0"/>
          </a:p>
        </p:txBody>
      </p:sp>
      <p:sp>
        <p:nvSpPr>
          <p:cNvPr id="19459" name="Text Box 2"/>
          <p:cNvSpPr txBox="1">
            <a:spLocks noChangeArrowheads="1"/>
          </p:cNvSpPr>
          <p:nvPr/>
        </p:nvSpPr>
        <p:spPr bwMode="auto">
          <a:xfrm>
            <a:off x="212725" y="230188"/>
            <a:ext cx="8828088" cy="822325"/>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latin typeface="Times New Roman" pitchFamily="18" charset="0"/>
              </a:rPr>
              <a:t>(b) </a:t>
            </a:r>
            <a:r>
              <a:rPr kumimoji="1" lang="zh-CN" altLang="en-US" sz="2400">
                <a:latin typeface="Times New Roman" pitchFamily="18" charset="0"/>
              </a:rPr>
              <a:t>试用一个语法制导定义来决定</a:t>
            </a:r>
            <a:r>
              <a:rPr kumimoji="1" lang="en-US" altLang="zh-CN" sz="2400">
                <a:latin typeface="Times New Roman" pitchFamily="18" charset="0"/>
              </a:rPr>
              <a:t>S.val</a:t>
            </a:r>
            <a:r>
              <a:rPr kumimoji="1" lang="zh-CN" altLang="en-US" sz="2400">
                <a:latin typeface="Times New Roman" pitchFamily="18" charset="0"/>
              </a:rPr>
              <a:t>， 在这个定义中</a:t>
            </a:r>
            <a:r>
              <a:rPr kumimoji="1" lang="en-US" altLang="zh-CN" sz="2400">
                <a:solidFill>
                  <a:srgbClr val="0000FF"/>
                </a:solidFill>
                <a:latin typeface="Times New Roman" pitchFamily="18" charset="0"/>
              </a:rPr>
              <a:t>B</a:t>
            </a:r>
            <a:r>
              <a:rPr kumimoji="1" lang="zh-CN" altLang="en-US" sz="2400">
                <a:solidFill>
                  <a:srgbClr val="0000FF"/>
                </a:solidFill>
                <a:latin typeface="Times New Roman" pitchFamily="18" charset="0"/>
              </a:rPr>
              <a:t>仅有综合</a:t>
            </a:r>
          </a:p>
          <a:p>
            <a:pPr eaLnBrk="1" hangingPunct="1"/>
            <a:r>
              <a:rPr kumimoji="1" lang="zh-CN" altLang="en-US" sz="2400">
                <a:solidFill>
                  <a:srgbClr val="0000FF"/>
                </a:solidFill>
                <a:latin typeface="Times New Roman" pitchFamily="18" charset="0"/>
              </a:rPr>
              <a:t>      属性</a:t>
            </a:r>
            <a:r>
              <a:rPr kumimoji="1" lang="en-US" altLang="zh-CN" sz="2400" i="1">
                <a:solidFill>
                  <a:srgbClr val="0000FF"/>
                </a:solidFill>
                <a:latin typeface="Times New Roman" pitchFamily="18" charset="0"/>
              </a:rPr>
              <a:t>c</a:t>
            </a:r>
            <a:r>
              <a:rPr kumimoji="1" lang="zh-CN" altLang="en-US" sz="2400">
                <a:latin typeface="Times New Roman" pitchFamily="18" charset="0"/>
              </a:rPr>
              <a:t>，给出由</a:t>
            </a:r>
            <a:r>
              <a:rPr kumimoji="1" lang="en-US" altLang="zh-CN" sz="2400">
                <a:latin typeface="Times New Roman" pitchFamily="18" charset="0"/>
              </a:rPr>
              <a:t>B</a:t>
            </a:r>
            <a:r>
              <a:rPr kumimoji="1" lang="zh-CN" altLang="en-US" sz="2400">
                <a:latin typeface="Times New Roman" pitchFamily="18" charset="0"/>
              </a:rPr>
              <a:t>生成的位对于最后的数值的分担额</a:t>
            </a:r>
            <a:r>
              <a:rPr kumimoji="1" lang="en-US" altLang="zh-CN" sz="2400">
                <a:latin typeface="Times New Roman" pitchFamily="18" charset="0"/>
              </a:rPr>
              <a:t>.</a:t>
            </a:r>
          </a:p>
        </p:txBody>
      </p:sp>
      <p:sp>
        <p:nvSpPr>
          <p:cNvPr id="578563" name="Text Box 3"/>
          <p:cNvSpPr txBox="1">
            <a:spLocks noChangeArrowheads="1"/>
          </p:cNvSpPr>
          <p:nvPr/>
        </p:nvSpPr>
        <p:spPr bwMode="auto">
          <a:xfrm>
            <a:off x="381000" y="1066800"/>
            <a:ext cx="8458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400">
                <a:latin typeface="Times New Roman" pitchFamily="18" charset="0"/>
              </a:rPr>
              <a:t>引入</a:t>
            </a:r>
            <a:r>
              <a:rPr kumimoji="1" lang="en-US" altLang="zh-CN" sz="2400">
                <a:latin typeface="Times New Roman" pitchFamily="18" charset="0"/>
              </a:rPr>
              <a:t>B</a:t>
            </a:r>
            <a:r>
              <a:rPr kumimoji="1" lang="zh-CN" altLang="en-US" sz="2400">
                <a:latin typeface="Times New Roman" pitchFamily="18" charset="0"/>
              </a:rPr>
              <a:t>的继承属性</a:t>
            </a:r>
            <a:r>
              <a:rPr kumimoji="1" lang="en-US" altLang="zh-CN" sz="2400" i="1">
                <a:latin typeface="Times New Roman" pitchFamily="18" charset="0"/>
              </a:rPr>
              <a:t>i</a:t>
            </a:r>
            <a:r>
              <a:rPr kumimoji="1" lang="en-US" altLang="zh-CN" sz="2400">
                <a:latin typeface="Times New Roman" pitchFamily="18" charset="0"/>
              </a:rPr>
              <a:t>, </a:t>
            </a:r>
            <a:r>
              <a:rPr kumimoji="1" lang="zh-CN" altLang="en-US" sz="2400">
                <a:latin typeface="Times New Roman" pitchFamily="18" charset="0"/>
              </a:rPr>
              <a:t>综合属性</a:t>
            </a:r>
            <a:r>
              <a:rPr kumimoji="1" lang="en-US" altLang="zh-CN" sz="2400" i="1">
                <a:solidFill>
                  <a:srgbClr val="0000FF"/>
                </a:solidFill>
                <a:latin typeface="Times New Roman" pitchFamily="18" charset="0"/>
              </a:rPr>
              <a:t>c</a:t>
            </a:r>
          </a:p>
          <a:p>
            <a:pPr eaLnBrk="1" hangingPunct="1"/>
            <a:endParaRPr kumimoji="1" lang="en-US" altLang="zh-CN" sz="2400">
              <a:latin typeface="Times New Roman" pitchFamily="18" charset="0"/>
            </a:endParaRPr>
          </a:p>
          <a:p>
            <a:pPr eaLnBrk="1" hangingPunct="1"/>
            <a:r>
              <a:rPr kumimoji="1" lang="en-US" altLang="zh-CN" sz="2400">
                <a:latin typeface="Times New Roman" pitchFamily="18" charset="0"/>
              </a:rPr>
              <a:t>S </a:t>
            </a:r>
            <a:r>
              <a:rPr kumimoji="1" lang="en-US" altLang="zh-CN" sz="2400">
                <a:latin typeface="Times New Roman" pitchFamily="18" charset="0"/>
                <a:sym typeface="Symbol" pitchFamily="18" charset="2"/>
              </a:rPr>
              <a:t> L</a:t>
            </a:r>
            <a:r>
              <a:rPr kumimoji="1" lang="en-US" altLang="zh-CN" sz="2400" baseline="-25000">
                <a:latin typeface="Times New Roman" pitchFamily="18" charset="0"/>
                <a:sym typeface="Symbol" pitchFamily="18" charset="2"/>
              </a:rPr>
              <a:t>1</a:t>
            </a:r>
            <a:r>
              <a:rPr kumimoji="1" lang="en-US" altLang="zh-CN" sz="2400">
                <a:latin typeface="Times New Roman" pitchFamily="18" charset="0"/>
                <a:sym typeface="Symbol" pitchFamily="18" charset="2"/>
              </a:rPr>
              <a:t>.L</a:t>
            </a:r>
            <a:r>
              <a:rPr kumimoji="1" lang="en-US" altLang="zh-CN" sz="2400" baseline="-25000">
                <a:latin typeface="Times New Roman" pitchFamily="18" charset="0"/>
                <a:sym typeface="Symbol" pitchFamily="18" charset="2"/>
              </a:rPr>
              <a:t>2</a:t>
            </a:r>
            <a:r>
              <a:rPr kumimoji="1" lang="en-US" altLang="zh-CN" sz="2400">
                <a:latin typeface="Times New Roman" pitchFamily="18" charset="0"/>
                <a:sym typeface="Symbol" pitchFamily="18" charset="2"/>
              </a:rPr>
              <a:t>  { </a:t>
            </a:r>
            <a:r>
              <a:rPr kumimoji="1" lang="en-US" altLang="zh-CN" sz="2400" i="1">
                <a:latin typeface="Times New Roman" pitchFamily="18" charset="0"/>
                <a:sym typeface="Symbol" pitchFamily="18" charset="2"/>
              </a:rPr>
              <a:t>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.i = 2</a:t>
            </a:r>
            <a:r>
              <a:rPr kumimoji="1" lang="en-US" altLang="zh-CN" sz="2400" i="1" baseline="30000">
                <a:latin typeface="Times New Roman" pitchFamily="18" charset="0"/>
                <a:sym typeface="Symbol" pitchFamily="18" charset="2"/>
              </a:rPr>
              <a:t>0</a:t>
            </a:r>
            <a:r>
              <a:rPr kumimoji="1" lang="en-US" altLang="zh-CN" sz="2400" i="1">
                <a:latin typeface="Times New Roman" pitchFamily="18" charset="0"/>
                <a:sym typeface="Symbol" pitchFamily="18" charset="2"/>
              </a:rPr>
              <a:t>; L</a:t>
            </a:r>
            <a:r>
              <a:rPr kumimoji="1" lang="en-US" altLang="zh-CN" sz="2400" i="1" baseline="-25000">
                <a:latin typeface="Times New Roman" pitchFamily="18" charset="0"/>
                <a:sym typeface="Symbol" pitchFamily="18" charset="2"/>
              </a:rPr>
              <a:t>2 </a:t>
            </a:r>
            <a:r>
              <a:rPr kumimoji="1" lang="en-US" altLang="zh-CN" sz="2400" i="1">
                <a:latin typeface="Times New Roman" pitchFamily="18" charset="0"/>
                <a:sym typeface="Symbol" pitchFamily="18" charset="2"/>
              </a:rPr>
              <a:t>.i = 2</a:t>
            </a:r>
            <a:r>
              <a:rPr kumimoji="1" lang="en-US" altLang="zh-CN" sz="2400" i="1" baseline="30000">
                <a:latin typeface="Times New Roman" pitchFamily="18" charset="0"/>
                <a:sym typeface="Symbol" pitchFamily="18" charset="2"/>
              </a:rPr>
              <a:t>-1</a:t>
            </a:r>
            <a:r>
              <a:rPr kumimoji="1" lang="en-US" altLang="zh-CN" sz="2400" i="1">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                     </a:t>
            </a:r>
            <a:r>
              <a:rPr kumimoji="1" lang="en-US" altLang="zh-CN" sz="2400" baseline="-25000">
                <a:latin typeface="Times New Roman" pitchFamily="18" charset="0"/>
                <a:sym typeface="Symbol" pitchFamily="18" charset="2"/>
              </a:rPr>
              <a:t> </a:t>
            </a:r>
            <a:r>
              <a:rPr kumimoji="1" lang="en-US" altLang="zh-CN" sz="2400" i="1">
                <a:latin typeface="Times New Roman" pitchFamily="18" charset="0"/>
                <a:sym typeface="Symbol" pitchFamily="18" charset="2"/>
              </a:rPr>
              <a:t>S.val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.val +L</a:t>
            </a:r>
            <a:r>
              <a:rPr kumimoji="1" lang="en-US" altLang="zh-CN" sz="2400" i="1" baseline="-25000">
                <a:latin typeface="Times New Roman" pitchFamily="18" charset="0"/>
                <a:sym typeface="Symbol" pitchFamily="18" charset="2"/>
              </a:rPr>
              <a:t>2</a:t>
            </a:r>
            <a:r>
              <a:rPr kumimoji="1" lang="en-US" altLang="zh-CN" sz="2400" i="1">
                <a:latin typeface="Times New Roman" pitchFamily="18" charset="0"/>
                <a:sym typeface="Symbol" pitchFamily="18" charset="2"/>
              </a:rPr>
              <a:t>.val</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rPr>
              <a:t>S </a:t>
            </a:r>
            <a:r>
              <a:rPr kumimoji="1" lang="en-US" altLang="zh-CN" sz="2400">
                <a:latin typeface="Times New Roman" pitchFamily="18" charset="0"/>
                <a:sym typeface="Symbol" pitchFamily="18" charset="2"/>
              </a:rPr>
              <a:t> L        {</a:t>
            </a:r>
            <a:r>
              <a:rPr kumimoji="1" lang="en-US" altLang="zh-CN" sz="2400" i="1">
                <a:latin typeface="Times New Roman" pitchFamily="18" charset="0"/>
                <a:sym typeface="Symbol" pitchFamily="18" charset="2"/>
              </a:rPr>
              <a:t>L.i = 2</a:t>
            </a:r>
            <a:r>
              <a:rPr kumimoji="1" lang="en-US" altLang="zh-CN" sz="2400" i="1" baseline="30000">
                <a:latin typeface="Times New Roman" pitchFamily="18" charset="0"/>
                <a:sym typeface="Symbol" pitchFamily="18" charset="2"/>
              </a:rPr>
              <a:t>0</a:t>
            </a:r>
            <a:r>
              <a:rPr kumimoji="1" lang="en-US" altLang="zh-CN" sz="2400" i="1">
                <a:latin typeface="Times New Roman" pitchFamily="18" charset="0"/>
                <a:sym typeface="Symbol" pitchFamily="18" charset="2"/>
              </a:rPr>
              <a:t>; S.val = L.val</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L  L</a:t>
            </a:r>
            <a:r>
              <a:rPr kumimoji="1" lang="en-US" altLang="zh-CN" sz="2400" baseline="-25000">
                <a:latin typeface="Times New Roman" pitchFamily="18" charset="0"/>
                <a:sym typeface="Symbol" pitchFamily="18" charset="2"/>
              </a:rPr>
              <a:t>1</a:t>
            </a:r>
            <a:r>
              <a:rPr kumimoji="1" lang="en-US" altLang="zh-CN" sz="2400">
                <a:latin typeface="Times New Roman" pitchFamily="18" charset="0"/>
                <a:sym typeface="Symbol" pitchFamily="18" charset="2"/>
              </a:rPr>
              <a:t> B   { </a:t>
            </a:r>
            <a:r>
              <a:rPr kumimoji="1" lang="en-US" altLang="zh-CN" sz="2400" b="1">
                <a:latin typeface="Times New Roman" pitchFamily="18" charset="0"/>
                <a:sym typeface="Symbol" pitchFamily="18" charset="2"/>
              </a:rPr>
              <a:t>if</a:t>
            </a:r>
            <a:r>
              <a:rPr kumimoji="1" lang="en-US" altLang="zh-CN" sz="2400" i="1">
                <a:latin typeface="Times New Roman" pitchFamily="18" charset="0"/>
                <a:sym typeface="Symbol" pitchFamily="18" charset="2"/>
              </a:rPr>
              <a:t> L.i &gt;= 2</a:t>
            </a:r>
            <a:r>
              <a:rPr kumimoji="1" lang="en-US" altLang="zh-CN" sz="2400" i="1" baseline="30000">
                <a:latin typeface="Times New Roman" pitchFamily="18" charset="0"/>
                <a:sym typeface="Symbol" pitchFamily="18" charset="2"/>
              </a:rPr>
              <a:t>0</a:t>
            </a:r>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then</a:t>
            </a:r>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begin</a:t>
            </a:r>
          </a:p>
          <a:p>
            <a:pPr eaLnBrk="1" hangingPunct="1"/>
            <a:r>
              <a:rPr kumimoji="1" lang="en-US" altLang="zh-CN" sz="2400" i="1">
                <a:latin typeface="Times New Roman" pitchFamily="18" charset="0"/>
                <a:sym typeface="Symbol" pitchFamily="18" charset="2"/>
              </a:rPr>
              <a:t>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.i = L.i *2 ; B.i = L.i</a:t>
            </a:r>
          </a:p>
          <a:p>
            <a:pPr eaLnBrk="1" hangingPunct="1"/>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end</a:t>
            </a:r>
          </a:p>
          <a:p>
            <a:pPr eaLnBrk="1" hangingPunct="1"/>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else</a:t>
            </a:r>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begin</a:t>
            </a:r>
          </a:p>
          <a:p>
            <a:pPr eaLnBrk="1" hangingPunct="1"/>
            <a:r>
              <a:rPr kumimoji="1" lang="en-US" altLang="zh-CN" sz="2400" i="1">
                <a:latin typeface="Times New Roman" pitchFamily="18" charset="0"/>
                <a:sym typeface="Symbol" pitchFamily="18" charset="2"/>
              </a:rPr>
              <a:t>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.i = L.i ; L.s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.s/2; B.i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.s</a:t>
            </a:r>
          </a:p>
          <a:p>
            <a:pPr eaLnBrk="1" hangingPunct="1"/>
            <a:r>
              <a:rPr kumimoji="1" lang="en-US" altLang="zh-CN" sz="2400" i="1">
                <a:latin typeface="Times New Roman" pitchFamily="18" charset="0"/>
                <a:sym typeface="Symbol" pitchFamily="18" charset="2"/>
              </a:rPr>
              <a:t>                           </a:t>
            </a:r>
            <a:r>
              <a:rPr kumimoji="1" lang="en-US" altLang="zh-CN" sz="2400" b="1">
                <a:latin typeface="Times New Roman" pitchFamily="18" charset="0"/>
                <a:sym typeface="Symbol" pitchFamily="18" charset="2"/>
              </a:rPr>
              <a:t>end</a:t>
            </a:r>
          </a:p>
          <a:p>
            <a:pPr eaLnBrk="1" hangingPunct="1"/>
            <a:r>
              <a:rPr kumimoji="1" lang="en-US" altLang="zh-CN" sz="2400">
                <a:latin typeface="Times New Roman" pitchFamily="18" charset="0"/>
                <a:sym typeface="Symbol" pitchFamily="18" charset="2"/>
              </a:rPr>
              <a:t>                      </a:t>
            </a:r>
            <a:r>
              <a:rPr kumimoji="1" lang="en-US" altLang="zh-CN" sz="2400" i="1">
                <a:latin typeface="Times New Roman" pitchFamily="18" charset="0"/>
                <a:sym typeface="Symbol" pitchFamily="18" charset="2"/>
              </a:rPr>
              <a:t>L.val = L</a:t>
            </a:r>
            <a:r>
              <a:rPr kumimoji="1" lang="en-US" altLang="zh-CN" sz="2400" i="1" baseline="-25000">
                <a:latin typeface="Times New Roman" pitchFamily="18" charset="0"/>
                <a:sym typeface="Symbol" pitchFamily="18" charset="2"/>
              </a:rPr>
              <a:t>1</a:t>
            </a:r>
            <a:r>
              <a:rPr kumimoji="1" lang="en-US" altLang="zh-CN" sz="2400" i="1">
                <a:latin typeface="Times New Roman" pitchFamily="18" charset="0"/>
                <a:sym typeface="Symbol" pitchFamily="18" charset="2"/>
              </a:rPr>
              <a:t>.val +B.c </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L  B        { </a:t>
            </a:r>
            <a:r>
              <a:rPr kumimoji="1" lang="en-US" altLang="zh-CN" sz="2400" i="1">
                <a:latin typeface="Times New Roman" pitchFamily="18" charset="0"/>
                <a:sym typeface="Symbol" pitchFamily="18" charset="2"/>
              </a:rPr>
              <a:t>B.i = L.i ; L.s= L.i/2; L.val = B.c</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B  0        { </a:t>
            </a:r>
            <a:r>
              <a:rPr kumimoji="1" lang="en-US" altLang="zh-CN" sz="2400" i="1">
                <a:latin typeface="Times New Roman" pitchFamily="18" charset="0"/>
                <a:sym typeface="Symbol" pitchFamily="18" charset="2"/>
              </a:rPr>
              <a:t>B.c = B.i*0</a:t>
            </a:r>
            <a:r>
              <a:rPr kumimoji="1" lang="en-US" altLang="zh-CN" sz="2400">
                <a:latin typeface="Times New Roman" pitchFamily="18" charset="0"/>
                <a:sym typeface="Symbol" pitchFamily="18" charset="2"/>
              </a:rPr>
              <a:t>}</a:t>
            </a:r>
          </a:p>
          <a:p>
            <a:pPr eaLnBrk="1" hangingPunct="1"/>
            <a:r>
              <a:rPr kumimoji="1" lang="en-US" altLang="zh-CN" sz="2400">
                <a:latin typeface="Times New Roman" pitchFamily="18" charset="0"/>
                <a:sym typeface="Symbol" pitchFamily="18" charset="2"/>
              </a:rPr>
              <a:t>B  1</a:t>
            </a:r>
            <a:r>
              <a:rPr kumimoji="1" lang="en-US" altLang="zh-CN" sz="2400">
                <a:latin typeface="Times New Roman" pitchFamily="18" charset="0"/>
              </a:rPr>
              <a:t>        </a:t>
            </a:r>
            <a:r>
              <a:rPr kumimoji="1" lang="en-US" altLang="zh-CN" sz="2400">
                <a:latin typeface="Times New Roman" pitchFamily="18" charset="0"/>
                <a:sym typeface="Symbol" pitchFamily="18" charset="2"/>
              </a:rPr>
              <a:t>{ </a:t>
            </a:r>
            <a:r>
              <a:rPr kumimoji="1" lang="en-US" altLang="zh-CN" sz="2400" i="1">
                <a:latin typeface="Times New Roman" pitchFamily="18" charset="0"/>
                <a:sym typeface="Symbol" pitchFamily="18" charset="2"/>
              </a:rPr>
              <a:t>B.c = B.i*1</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box(out)">
                                      <p:cBhvr>
                                        <p:cTn id="7" dur="500"/>
                                        <p:tgtEl>
                                          <p:spTgt spid="578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语法制导翻译    要点</a:t>
            </a:r>
          </a:p>
        </p:txBody>
      </p:sp>
      <p:sp>
        <p:nvSpPr>
          <p:cNvPr id="549892" name="Rectangle 4"/>
          <p:cNvSpPr>
            <a:spLocks noGrp="1" noChangeArrowheads="1"/>
          </p:cNvSpPr>
          <p:nvPr>
            <p:ph idx="1"/>
          </p:nvPr>
        </p:nvSpPr>
        <p:spPr/>
        <p:txBody>
          <a:bodyPr/>
          <a:lstStyle/>
          <a:p>
            <a:pPr algn="just">
              <a:spcBef>
                <a:spcPct val="0"/>
              </a:spcBef>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语义规则的两种描述方法：语法制导的定义和翻译方案。</a:t>
            </a:r>
            <a:endParaRPr lang="zh-CN" altLang="en-US" sz="3200" b="1" dirty="0" smtClean="0">
              <a:solidFill>
                <a:srgbClr val="996633"/>
              </a:solidFill>
              <a:effectLst>
                <a:outerShdw blurRad="38100" dist="38100" dir="2700000" algn="tl">
                  <a:srgbClr val="C0C0C0"/>
                </a:outerShdw>
              </a:effectLst>
              <a:ea typeface="宋体" pitchFamily="2" charset="-122"/>
            </a:endParaRPr>
          </a:p>
          <a:p>
            <a:pPr algn="just">
              <a:spcBef>
                <a:spcPct val="0"/>
              </a:spcBef>
              <a:defRPr/>
            </a:pPr>
            <a:r>
              <a:rPr lang="zh-CN" altLang="en-US" sz="3200" b="1" dirty="0" smtClean="0">
                <a:solidFill>
                  <a:srgbClr val="FF3300"/>
                </a:solidFill>
                <a:effectLst>
                  <a:outerShdw blurRad="38100" dist="38100" dir="2700000" algn="tl">
                    <a:srgbClr val="C0C0C0"/>
                  </a:outerShdw>
                </a:effectLst>
                <a:latin typeface="宋体" pitchFamily="2" charset="-122"/>
                <a:ea typeface="宋体" pitchFamily="2" charset="-122"/>
              </a:rPr>
              <a:t>设计简单问题的语法制导定义和翻译方案</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，这是本章的重点和难点。</a:t>
            </a:r>
            <a:endParaRPr lang="zh-CN" altLang="en-US" sz="3200" b="1" dirty="0" smtClean="0">
              <a:solidFill>
                <a:srgbClr val="996633"/>
              </a:solidFill>
              <a:effectLst>
                <a:outerShdw blurRad="38100" dist="38100" dir="2700000" algn="tl">
                  <a:srgbClr val="C0C0C0"/>
                </a:outerShdw>
              </a:effectLst>
              <a:ea typeface="宋体" pitchFamily="2" charset="-122"/>
            </a:endParaRPr>
          </a:p>
          <a:p>
            <a:pPr algn="just">
              <a:spcBef>
                <a:spcPct val="0"/>
              </a:spcBef>
              <a:defRPr/>
            </a:pPr>
            <a:r>
              <a:rPr lang="en-US" altLang="zh-CN" sz="3200" b="1" i="1" dirty="0" smtClean="0">
                <a:solidFill>
                  <a:srgbClr val="996633"/>
                </a:solidFill>
                <a:effectLst>
                  <a:outerShdw blurRad="38100" dist="38100" dir="2700000" algn="tl">
                    <a:srgbClr val="C0C0C0"/>
                  </a:outerShdw>
                </a:effectLst>
                <a:ea typeface="宋体" pitchFamily="2" charset="-122"/>
              </a:rPr>
              <a:t>S</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属性的自下而上计算（边分析边计算）</a:t>
            </a:r>
            <a:r>
              <a:rPr lang="zh-CN" altLang="en-US" sz="3200" b="1" dirty="0" smtClean="0">
                <a:solidFill>
                  <a:srgbClr val="996633"/>
                </a:solidFill>
                <a:effectLst>
                  <a:outerShdw blurRad="38100" dist="38100" dir="2700000" algn="tl">
                    <a:srgbClr val="C0C0C0"/>
                  </a:outerShdw>
                </a:effectLst>
                <a:ea typeface="宋体" pitchFamily="2" charset="-122"/>
              </a:rPr>
              <a:t>。</a:t>
            </a:r>
          </a:p>
          <a:p>
            <a:pPr algn="just">
              <a:spcBef>
                <a:spcPct val="0"/>
              </a:spcBef>
              <a:defRPr/>
            </a:pPr>
            <a:r>
              <a:rPr lang="en-US" altLang="zh-CN" sz="3200" b="1" i="1" dirty="0" smtClean="0">
                <a:solidFill>
                  <a:srgbClr val="996633"/>
                </a:solidFill>
                <a:effectLst>
                  <a:outerShdw blurRad="38100" dist="38100" dir="2700000" algn="tl">
                    <a:srgbClr val="C0C0C0"/>
                  </a:outerShdw>
                </a:effectLst>
                <a:ea typeface="宋体" pitchFamily="2" charset="-122"/>
              </a:rPr>
              <a:t>L</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属性的自上而下计算（边分析边计算）</a:t>
            </a:r>
            <a:r>
              <a:rPr lang="zh-CN" altLang="en-US" sz="3200" b="1" dirty="0" smtClean="0">
                <a:solidFill>
                  <a:srgbClr val="996633"/>
                </a:solidFill>
                <a:effectLst>
                  <a:outerShdw blurRad="38100" dist="38100" dir="2700000" algn="tl">
                    <a:srgbClr val="C0C0C0"/>
                  </a:outerShdw>
                </a:effectLst>
                <a:ea typeface="宋体" pitchFamily="2" charset="-122"/>
              </a:rPr>
              <a:t>。</a:t>
            </a:r>
          </a:p>
          <a:p>
            <a:pPr algn="just">
              <a:spcBef>
                <a:spcPct val="0"/>
              </a:spcBef>
              <a:defRPr/>
            </a:pPr>
            <a:r>
              <a:rPr lang="en-US" altLang="zh-CN" sz="3200" b="1" i="1" dirty="0" smtClean="0">
                <a:solidFill>
                  <a:srgbClr val="996633"/>
                </a:solidFill>
                <a:effectLst>
                  <a:outerShdw blurRad="38100" dist="38100" dir="2700000" algn="tl">
                    <a:srgbClr val="C0C0C0"/>
                  </a:outerShdw>
                </a:effectLst>
                <a:ea typeface="宋体" pitchFamily="2" charset="-122"/>
              </a:rPr>
              <a:t>L</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属性的自下而上计算（边分析边计算）</a:t>
            </a:r>
            <a:r>
              <a:rPr lang="zh-CN" altLang="en-US" sz="3200" b="1" dirty="0" smtClean="0">
                <a:solidFill>
                  <a:srgbClr val="996633"/>
                </a:solidFill>
                <a:effectLst>
                  <a:outerShdw blurRad="38100" dist="38100" dir="2700000" algn="tl">
                    <a:srgbClr val="C0C0C0"/>
                  </a:outerShdw>
                </a:effectLst>
                <a:ea typeface="宋体" pitchFamily="2" charset="-122"/>
              </a:rPr>
              <a:t>。</a:t>
            </a:r>
          </a:p>
        </p:txBody>
      </p:sp>
      <p:sp>
        <p:nvSpPr>
          <p:cNvPr id="30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16222279-903B-4C3E-9DF4-EA6CD9901296}" type="slidenum">
              <a:rPr lang="en-US" altLang="zh-CN" sz="1400" smtClean="0"/>
              <a:pPr eaLnBrk="1" hangingPunct="1"/>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9972014-D248-45CD-9B6A-29F39192B71A}" type="slidenum">
              <a:rPr lang="en-US" altLang="zh-CN" sz="1400" smtClean="0"/>
              <a:pPr eaLnBrk="1" hangingPunct="1"/>
              <a:t>20</a:t>
            </a:fld>
            <a:endParaRPr lang="en-US" altLang="zh-CN" sz="1400" smtClean="0"/>
          </a:p>
        </p:txBody>
      </p:sp>
      <p:grpSp>
        <p:nvGrpSpPr>
          <p:cNvPr id="20483" name="Group 2"/>
          <p:cNvGrpSpPr>
            <a:grpSpLocks/>
          </p:cNvGrpSpPr>
          <p:nvPr/>
        </p:nvGrpSpPr>
        <p:grpSpPr bwMode="auto">
          <a:xfrm>
            <a:off x="914400" y="1016000"/>
            <a:ext cx="6837363" cy="4789488"/>
            <a:chOff x="576" y="192"/>
            <a:chExt cx="4307" cy="3017"/>
          </a:xfrm>
        </p:grpSpPr>
        <p:sp>
          <p:nvSpPr>
            <p:cNvPr id="20490" name="Text Box 3"/>
            <p:cNvSpPr txBox="1">
              <a:spLocks noChangeArrowheads="1"/>
            </p:cNvSpPr>
            <p:nvPr/>
          </p:nvSpPr>
          <p:spPr bwMode="auto">
            <a:xfrm>
              <a:off x="576" y="192"/>
              <a:ext cx="4307"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a:latin typeface="Times New Roman" pitchFamily="18" charset="0"/>
                </a:rPr>
                <a:t>            </a:t>
              </a:r>
              <a:r>
                <a:rPr kumimoji="1" lang="en-US" altLang="zh-CN" sz="2800" i="1">
                  <a:latin typeface="Times New Roman" pitchFamily="18" charset="0"/>
                </a:rPr>
                <a:t>. </a:t>
              </a:r>
              <a:r>
                <a:rPr kumimoji="1" lang="en-US" altLang="zh-CN" sz="2800" i="1">
                  <a:solidFill>
                    <a:schemeClr val="accent2"/>
                  </a:solidFill>
                  <a:latin typeface="Times New Roman" pitchFamily="18" charset="0"/>
                </a:rPr>
                <a:t>                </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a:latin typeface="Times New Roman" pitchFamily="18" charset="0"/>
                </a:rPr>
                <a:t>           </a:t>
              </a:r>
              <a:r>
                <a:rPr kumimoji="1" lang="en-US" altLang="zh-CN" sz="2800" i="1">
                  <a:solidFill>
                    <a:schemeClr val="accent2"/>
                  </a:solidFill>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i="1">
                  <a:solidFill>
                    <a:schemeClr val="accent2"/>
                  </a:solidFill>
                  <a:latin typeface="Times New Roman" pitchFamily="18" charset="0"/>
                </a:rPr>
                <a:t> </a:t>
              </a:r>
              <a:r>
                <a:rPr kumimoji="1" lang="en-US" altLang="zh-CN" sz="2800" i="1">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endParaRPr kumimoji="1" lang="en-US" altLang="zh-CN" sz="2800" i="1">
                <a:solidFill>
                  <a:srgbClr val="33CC33"/>
                </a:solidFill>
                <a:latin typeface="Times New Roman" pitchFamily="18" charset="0"/>
              </a:endParaRPr>
            </a:p>
            <a:p>
              <a:pPr eaLnBrk="1" hangingPunct="1"/>
              <a:endParaRPr kumimoji="1" lang="en-US" altLang="zh-CN" sz="2800" i="1">
                <a:latin typeface="Times New Roman" pitchFamily="18" charset="0"/>
              </a:endParaRPr>
            </a:p>
            <a:p>
              <a:pPr eaLnBrk="1" hangingPunct="1"/>
              <a:r>
                <a:rPr kumimoji="1" lang="en-US" altLang="zh-CN" sz="2800" i="1">
                  <a:solidFill>
                    <a:schemeClr val="accent2"/>
                  </a:solidFill>
                  <a:latin typeface="Times New Roman" pitchFamily="18" charset="0"/>
                </a:rPr>
                <a:t> </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0          </a:t>
              </a:r>
              <a:r>
                <a:rPr kumimoji="1" lang="en-US" altLang="zh-CN" sz="2800" i="1">
                  <a:solidFill>
                    <a:schemeClr val="accent2"/>
                  </a:solidFill>
                  <a:latin typeface="Times New Roman" pitchFamily="18" charset="0"/>
                </a:rPr>
                <a:t> </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 </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i="1">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20491" name="Line 4"/>
            <p:cNvSpPr>
              <a:spLocks noChangeShapeType="1"/>
            </p:cNvSpPr>
            <p:nvPr/>
          </p:nvSpPr>
          <p:spPr bwMode="auto">
            <a:xfrm flipH="1">
              <a:off x="1392" y="480"/>
              <a:ext cx="864" cy="384"/>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2" name="Line 5"/>
            <p:cNvSpPr>
              <a:spLocks noChangeShapeType="1"/>
            </p:cNvSpPr>
            <p:nvPr/>
          </p:nvSpPr>
          <p:spPr bwMode="auto">
            <a:xfrm flipH="1">
              <a:off x="864" y="1008"/>
              <a:ext cx="480"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3" name="Line 6"/>
            <p:cNvSpPr>
              <a:spLocks noChangeShapeType="1"/>
            </p:cNvSpPr>
            <p:nvPr/>
          </p:nvSpPr>
          <p:spPr bwMode="auto">
            <a:xfrm>
              <a:off x="768" y="1536"/>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4" name="Line 7"/>
            <p:cNvSpPr>
              <a:spLocks noChangeShapeType="1"/>
            </p:cNvSpPr>
            <p:nvPr/>
          </p:nvSpPr>
          <p:spPr bwMode="auto">
            <a:xfrm>
              <a:off x="1392" y="1008"/>
              <a:ext cx="24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5" name="Line 8"/>
            <p:cNvSpPr>
              <a:spLocks noChangeShapeType="1"/>
            </p:cNvSpPr>
            <p:nvPr/>
          </p:nvSpPr>
          <p:spPr bwMode="auto">
            <a:xfrm>
              <a:off x="2352" y="480"/>
              <a:ext cx="1104"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6" name="Line 9"/>
            <p:cNvSpPr>
              <a:spLocks noChangeShapeType="1"/>
            </p:cNvSpPr>
            <p:nvPr/>
          </p:nvSpPr>
          <p:spPr bwMode="auto">
            <a:xfrm>
              <a:off x="2304" y="480"/>
              <a:ext cx="96" cy="384"/>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7" name="Line 10"/>
            <p:cNvSpPr>
              <a:spLocks noChangeShapeType="1"/>
            </p:cNvSpPr>
            <p:nvPr/>
          </p:nvSpPr>
          <p:spPr bwMode="auto">
            <a:xfrm>
              <a:off x="4656" y="1536"/>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8" name="Line 11"/>
            <p:cNvSpPr>
              <a:spLocks noChangeShapeType="1"/>
            </p:cNvSpPr>
            <p:nvPr/>
          </p:nvSpPr>
          <p:spPr bwMode="auto">
            <a:xfrm flipH="1">
              <a:off x="2736" y="1008"/>
              <a:ext cx="768"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9" name="Line 12"/>
            <p:cNvSpPr>
              <a:spLocks noChangeShapeType="1"/>
            </p:cNvSpPr>
            <p:nvPr/>
          </p:nvSpPr>
          <p:spPr bwMode="auto">
            <a:xfrm>
              <a:off x="3552" y="1008"/>
              <a:ext cx="1008"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0" name="Line 13"/>
            <p:cNvSpPr>
              <a:spLocks noChangeShapeType="1"/>
            </p:cNvSpPr>
            <p:nvPr/>
          </p:nvSpPr>
          <p:spPr bwMode="auto">
            <a:xfrm>
              <a:off x="1680" y="1536"/>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1" name="Line 14"/>
            <p:cNvSpPr>
              <a:spLocks noChangeShapeType="1"/>
            </p:cNvSpPr>
            <p:nvPr/>
          </p:nvSpPr>
          <p:spPr bwMode="auto">
            <a:xfrm>
              <a:off x="768" y="2064"/>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2" name="Line 15"/>
            <p:cNvSpPr>
              <a:spLocks noChangeShapeType="1"/>
            </p:cNvSpPr>
            <p:nvPr/>
          </p:nvSpPr>
          <p:spPr bwMode="auto">
            <a:xfrm flipH="1">
              <a:off x="2496" y="1536"/>
              <a:ext cx="192"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3" name="Line 16"/>
            <p:cNvSpPr>
              <a:spLocks noChangeShapeType="1"/>
            </p:cNvSpPr>
            <p:nvPr/>
          </p:nvSpPr>
          <p:spPr bwMode="auto">
            <a:xfrm>
              <a:off x="2736" y="1536"/>
              <a:ext cx="768" cy="33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4" name="Line 17"/>
            <p:cNvSpPr>
              <a:spLocks noChangeShapeType="1"/>
            </p:cNvSpPr>
            <p:nvPr/>
          </p:nvSpPr>
          <p:spPr bwMode="auto">
            <a:xfrm>
              <a:off x="2544" y="2112"/>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5" name="Line 18"/>
            <p:cNvSpPr>
              <a:spLocks noChangeShapeType="1"/>
            </p:cNvSpPr>
            <p:nvPr/>
          </p:nvSpPr>
          <p:spPr bwMode="auto">
            <a:xfrm>
              <a:off x="3504" y="2112"/>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6" name="Line 19"/>
            <p:cNvSpPr>
              <a:spLocks noChangeShapeType="1"/>
            </p:cNvSpPr>
            <p:nvPr/>
          </p:nvSpPr>
          <p:spPr bwMode="auto">
            <a:xfrm>
              <a:off x="2544" y="2640"/>
              <a:ext cx="0" cy="28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484" name="Text Box 20"/>
          <p:cNvSpPr txBox="1">
            <a:spLocks noChangeArrowheads="1"/>
          </p:cNvSpPr>
          <p:nvPr/>
        </p:nvSpPr>
        <p:spPr bwMode="auto">
          <a:xfrm>
            <a:off x="1584325" y="3713163"/>
            <a:ext cx="50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=2</a:t>
            </a:r>
          </a:p>
        </p:txBody>
      </p:sp>
      <p:sp>
        <p:nvSpPr>
          <p:cNvPr id="20485" name="Text Box 21"/>
          <p:cNvSpPr txBox="1">
            <a:spLocks noChangeArrowheads="1"/>
          </p:cNvSpPr>
          <p:nvPr/>
        </p:nvSpPr>
        <p:spPr bwMode="auto">
          <a:xfrm>
            <a:off x="2921000" y="2909888"/>
            <a:ext cx="81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=0*1</a:t>
            </a:r>
          </a:p>
        </p:txBody>
      </p:sp>
      <p:sp>
        <p:nvSpPr>
          <p:cNvPr id="20486" name="Text Box 22"/>
          <p:cNvSpPr txBox="1">
            <a:spLocks noChangeArrowheads="1"/>
          </p:cNvSpPr>
          <p:nvPr/>
        </p:nvSpPr>
        <p:spPr bwMode="auto">
          <a:xfrm>
            <a:off x="4368800" y="4586288"/>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=0.5</a:t>
            </a:r>
          </a:p>
        </p:txBody>
      </p:sp>
      <p:sp>
        <p:nvSpPr>
          <p:cNvPr id="20487" name="Text Box 23"/>
          <p:cNvSpPr txBox="1">
            <a:spLocks noChangeArrowheads="1"/>
          </p:cNvSpPr>
          <p:nvPr/>
        </p:nvSpPr>
        <p:spPr bwMode="auto">
          <a:xfrm>
            <a:off x="5892800" y="3748088"/>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=0*0.25</a:t>
            </a:r>
          </a:p>
        </p:txBody>
      </p:sp>
      <p:sp>
        <p:nvSpPr>
          <p:cNvPr id="20488" name="Text Box 24"/>
          <p:cNvSpPr txBox="1">
            <a:spLocks noChangeArrowheads="1"/>
          </p:cNvSpPr>
          <p:nvPr/>
        </p:nvSpPr>
        <p:spPr bwMode="auto">
          <a:xfrm>
            <a:off x="7569200" y="290988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=0.125</a:t>
            </a:r>
          </a:p>
        </p:txBody>
      </p:sp>
      <p:sp>
        <p:nvSpPr>
          <p:cNvPr id="20489" name="Text Box 25"/>
          <p:cNvSpPr txBox="1">
            <a:spLocks noChangeArrowheads="1"/>
          </p:cNvSpPr>
          <p:nvPr/>
        </p:nvSpPr>
        <p:spPr bwMode="auto">
          <a:xfrm>
            <a:off x="4292600" y="115728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en-US" altLang="zh-CN" sz="2400">
                <a:solidFill>
                  <a:srgbClr val="0000FF"/>
                </a:solidFill>
                <a:latin typeface="Times New Roman" pitchFamily="18" charset="0"/>
              </a:rPr>
              <a:t>=2.625</a:t>
            </a:r>
          </a:p>
        </p:txBody>
      </p:sp>
      <p:sp>
        <p:nvSpPr>
          <p:cNvPr id="27"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2BE5C791-9437-4A93-83F3-7FFB0B0522F0}" type="slidenum">
              <a:rPr lang="en-US" altLang="zh-CN" sz="1400" smtClean="0"/>
              <a:pPr eaLnBrk="1" hangingPunct="1"/>
              <a:t>21</a:t>
            </a:fld>
            <a:endParaRPr lang="en-US" altLang="zh-CN" sz="1400" smtClean="0"/>
          </a:p>
        </p:txBody>
      </p:sp>
      <p:grpSp>
        <p:nvGrpSpPr>
          <p:cNvPr id="21507" name="Group 2"/>
          <p:cNvGrpSpPr>
            <a:grpSpLocks/>
          </p:cNvGrpSpPr>
          <p:nvPr/>
        </p:nvGrpSpPr>
        <p:grpSpPr bwMode="auto">
          <a:xfrm>
            <a:off x="914400" y="1016000"/>
            <a:ext cx="6875463" cy="4789488"/>
            <a:chOff x="576" y="192"/>
            <a:chExt cx="4331" cy="3017"/>
          </a:xfrm>
        </p:grpSpPr>
        <p:sp>
          <p:nvSpPr>
            <p:cNvPr id="21535" name="Text Box 3"/>
            <p:cNvSpPr txBox="1">
              <a:spLocks noChangeArrowheads="1"/>
            </p:cNvSpPr>
            <p:nvPr/>
          </p:nvSpPr>
          <p:spPr bwMode="auto">
            <a:xfrm>
              <a:off x="576" y="192"/>
              <a:ext cx="4331"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a:latin typeface="Times New Roman" pitchFamily="18" charset="0"/>
                </a:rPr>
                <a:t>            </a:t>
              </a:r>
              <a:r>
                <a:rPr kumimoji="1" lang="en-US" altLang="zh-CN" sz="2800" i="1">
                  <a:latin typeface="Times New Roman" pitchFamily="18" charset="0"/>
                </a:rPr>
                <a:t>. </a:t>
              </a:r>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i="1">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endParaRPr kumimoji="1" lang="en-US" altLang="zh-CN" sz="2800" i="1">
                <a:solidFill>
                  <a:srgbClr val="33CC33"/>
                </a:solidFill>
                <a:latin typeface="Times New Roman" pitchFamily="18" charset="0"/>
              </a:endParaRPr>
            </a:p>
            <a:p>
              <a:pPr eaLnBrk="1" hangingPunct="1"/>
              <a:endParaRPr kumimoji="1" lang="en-US" altLang="zh-CN" sz="2800" i="1">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0          </a:t>
              </a:r>
              <a:r>
                <a:rPr kumimoji="1" lang="en-US" altLang="zh-CN" sz="2800" i="1">
                  <a:solidFill>
                    <a:schemeClr val="accent2"/>
                  </a:solidFill>
                  <a:latin typeface="Times New Roman" pitchFamily="18" charset="0"/>
                </a:rPr>
                <a:t>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i="1">
                  <a:solidFill>
                    <a:schemeClr val="accent2"/>
                  </a:solidFill>
                  <a:latin typeface="Times New Roman" pitchFamily="18" charset="0"/>
                </a:rPr>
                <a:t>i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21536" name="Line 4"/>
            <p:cNvSpPr>
              <a:spLocks noChangeShapeType="1"/>
            </p:cNvSpPr>
            <p:nvPr/>
          </p:nvSpPr>
          <p:spPr bwMode="auto">
            <a:xfrm flipH="1">
              <a:off x="1392" y="480"/>
              <a:ext cx="864"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7" name="Line 5"/>
            <p:cNvSpPr>
              <a:spLocks noChangeShapeType="1"/>
            </p:cNvSpPr>
            <p:nvPr/>
          </p:nvSpPr>
          <p:spPr bwMode="auto">
            <a:xfrm flipH="1">
              <a:off x="864" y="1008"/>
              <a:ext cx="480"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8" name="Line 6"/>
            <p:cNvSpPr>
              <a:spLocks noChangeShapeType="1"/>
            </p:cNvSpPr>
            <p:nvPr/>
          </p:nvSpPr>
          <p:spPr bwMode="auto">
            <a:xfrm>
              <a:off x="768"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9" name="Line 7"/>
            <p:cNvSpPr>
              <a:spLocks noChangeShapeType="1"/>
            </p:cNvSpPr>
            <p:nvPr/>
          </p:nvSpPr>
          <p:spPr bwMode="auto">
            <a:xfrm>
              <a:off x="1392" y="1008"/>
              <a:ext cx="24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0" name="Line 8"/>
            <p:cNvSpPr>
              <a:spLocks noChangeShapeType="1"/>
            </p:cNvSpPr>
            <p:nvPr/>
          </p:nvSpPr>
          <p:spPr bwMode="auto">
            <a:xfrm>
              <a:off x="2352" y="480"/>
              <a:ext cx="1104"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1" name="Line 9"/>
            <p:cNvSpPr>
              <a:spLocks noChangeShapeType="1"/>
            </p:cNvSpPr>
            <p:nvPr/>
          </p:nvSpPr>
          <p:spPr bwMode="auto">
            <a:xfrm>
              <a:off x="2304" y="480"/>
              <a:ext cx="96"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2" name="Line 10"/>
            <p:cNvSpPr>
              <a:spLocks noChangeShapeType="1"/>
            </p:cNvSpPr>
            <p:nvPr/>
          </p:nvSpPr>
          <p:spPr bwMode="auto">
            <a:xfrm>
              <a:off x="4656"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3" name="Line 11"/>
            <p:cNvSpPr>
              <a:spLocks noChangeShapeType="1"/>
            </p:cNvSpPr>
            <p:nvPr/>
          </p:nvSpPr>
          <p:spPr bwMode="auto">
            <a:xfrm flipH="1">
              <a:off x="2736" y="1008"/>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4" name="Line 12"/>
            <p:cNvSpPr>
              <a:spLocks noChangeShapeType="1"/>
            </p:cNvSpPr>
            <p:nvPr/>
          </p:nvSpPr>
          <p:spPr bwMode="auto">
            <a:xfrm>
              <a:off x="3552" y="1008"/>
              <a:ext cx="100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5" name="Line 13"/>
            <p:cNvSpPr>
              <a:spLocks noChangeShapeType="1"/>
            </p:cNvSpPr>
            <p:nvPr/>
          </p:nvSpPr>
          <p:spPr bwMode="auto">
            <a:xfrm>
              <a:off x="1680"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6" name="Line 14"/>
            <p:cNvSpPr>
              <a:spLocks noChangeShapeType="1"/>
            </p:cNvSpPr>
            <p:nvPr/>
          </p:nvSpPr>
          <p:spPr bwMode="auto">
            <a:xfrm>
              <a:off x="768" y="2064"/>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7" name="Line 15"/>
            <p:cNvSpPr>
              <a:spLocks noChangeShapeType="1"/>
            </p:cNvSpPr>
            <p:nvPr/>
          </p:nvSpPr>
          <p:spPr bwMode="auto">
            <a:xfrm flipH="1">
              <a:off x="2496" y="1536"/>
              <a:ext cx="192"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8" name="Line 16"/>
            <p:cNvSpPr>
              <a:spLocks noChangeShapeType="1"/>
            </p:cNvSpPr>
            <p:nvPr/>
          </p:nvSpPr>
          <p:spPr bwMode="auto">
            <a:xfrm>
              <a:off x="2736" y="1536"/>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49" name="Line 17"/>
            <p:cNvSpPr>
              <a:spLocks noChangeShapeType="1"/>
            </p:cNvSpPr>
            <p:nvPr/>
          </p:nvSpPr>
          <p:spPr bwMode="auto">
            <a:xfrm>
              <a:off x="254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50" name="Line 18"/>
            <p:cNvSpPr>
              <a:spLocks noChangeShapeType="1"/>
            </p:cNvSpPr>
            <p:nvPr/>
          </p:nvSpPr>
          <p:spPr bwMode="auto">
            <a:xfrm>
              <a:off x="350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51" name="Line 19"/>
            <p:cNvSpPr>
              <a:spLocks noChangeShapeType="1"/>
            </p:cNvSpPr>
            <p:nvPr/>
          </p:nvSpPr>
          <p:spPr bwMode="auto">
            <a:xfrm>
              <a:off x="2544" y="2640"/>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580628" name="Group 20"/>
          <p:cNvGrpSpPr>
            <a:grpSpLocks/>
          </p:cNvGrpSpPr>
          <p:nvPr/>
        </p:nvGrpSpPr>
        <p:grpSpPr bwMode="auto">
          <a:xfrm>
            <a:off x="990600" y="2235200"/>
            <a:ext cx="4267200" cy="2362200"/>
            <a:chOff x="624" y="960"/>
            <a:chExt cx="2688" cy="1488"/>
          </a:xfrm>
        </p:grpSpPr>
        <p:sp>
          <p:nvSpPr>
            <p:cNvPr id="21529" name="Line 21"/>
            <p:cNvSpPr>
              <a:spLocks noChangeShapeType="1"/>
            </p:cNvSpPr>
            <p:nvPr/>
          </p:nvSpPr>
          <p:spPr bwMode="auto">
            <a:xfrm flipH="1">
              <a:off x="672" y="1008"/>
              <a:ext cx="528"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0" name="Line 22"/>
            <p:cNvSpPr>
              <a:spLocks noChangeShapeType="1"/>
            </p:cNvSpPr>
            <p:nvPr/>
          </p:nvSpPr>
          <p:spPr bwMode="auto">
            <a:xfrm>
              <a:off x="624" y="1536"/>
              <a:ext cx="0"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1" name="Line 23"/>
            <p:cNvSpPr>
              <a:spLocks noChangeShapeType="1"/>
            </p:cNvSpPr>
            <p:nvPr/>
          </p:nvSpPr>
          <p:spPr bwMode="auto">
            <a:xfrm>
              <a:off x="1296" y="1008"/>
              <a:ext cx="192"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2" name="Line 24"/>
            <p:cNvSpPr>
              <a:spLocks noChangeShapeType="1"/>
            </p:cNvSpPr>
            <p:nvPr/>
          </p:nvSpPr>
          <p:spPr bwMode="auto">
            <a:xfrm flipH="1">
              <a:off x="2640" y="960"/>
              <a:ext cx="672"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3" name="Line 25"/>
            <p:cNvSpPr>
              <a:spLocks noChangeShapeType="1"/>
            </p:cNvSpPr>
            <p:nvPr/>
          </p:nvSpPr>
          <p:spPr bwMode="auto">
            <a:xfrm>
              <a:off x="2400" y="2064"/>
              <a:ext cx="0" cy="384"/>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34" name="Line 26"/>
            <p:cNvSpPr>
              <a:spLocks noChangeShapeType="1"/>
            </p:cNvSpPr>
            <p:nvPr/>
          </p:nvSpPr>
          <p:spPr bwMode="auto">
            <a:xfrm flipH="1">
              <a:off x="2400" y="1537"/>
              <a:ext cx="144" cy="24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80635" name="Group 27"/>
          <p:cNvGrpSpPr>
            <a:grpSpLocks/>
          </p:cNvGrpSpPr>
          <p:nvPr/>
        </p:nvGrpSpPr>
        <p:grpSpPr bwMode="auto">
          <a:xfrm>
            <a:off x="3810000" y="3149600"/>
            <a:ext cx="3276600" cy="990600"/>
            <a:chOff x="2400" y="1536"/>
            <a:chExt cx="2064" cy="624"/>
          </a:xfrm>
        </p:grpSpPr>
        <p:sp>
          <p:nvSpPr>
            <p:cNvPr id="21525" name="Freeform 28"/>
            <p:cNvSpPr>
              <a:spLocks/>
            </p:cNvSpPr>
            <p:nvPr/>
          </p:nvSpPr>
          <p:spPr bwMode="auto">
            <a:xfrm>
              <a:off x="2400" y="2064"/>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26" name="Line 29"/>
            <p:cNvSpPr>
              <a:spLocks noChangeShapeType="1"/>
            </p:cNvSpPr>
            <p:nvPr/>
          </p:nvSpPr>
          <p:spPr bwMode="auto">
            <a:xfrm flipV="1">
              <a:off x="2736" y="1536"/>
              <a:ext cx="144" cy="384"/>
            </a:xfrm>
            <a:prstGeom prst="line">
              <a:avLst/>
            </a:prstGeom>
            <a:noFill/>
            <a:ln w="254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7" name="Freeform 30"/>
            <p:cNvSpPr>
              <a:spLocks/>
            </p:cNvSpPr>
            <p:nvPr/>
          </p:nvSpPr>
          <p:spPr bwMode="auto">
            <a:xfrm>
              <a:off x="2928" y="1536"/>
              <a:ext cx="1536" cy="144"/>
            </a:xfrm>
            <a:custGeom>
              <a:avLst/>
              <a:gdLst>
                <a:gd name="T0" fmla="*/ 0 w 1536"/>
                <a:gd name="T1" fmla="*/ 0 h 144"/>
                <a:gd name="T2" fmla="*/ 768 w 1536"/>
                <a:gd name="T3" fmla="*/ 144 h 144"/>
                <a:gd name="T4" fmla="*/ 1536 w 1536"/>
                <a:gd name="T5" fmla="*/ 0 h 144"/>
                <a:gd name="T6" fmla="*/ 0 60000 65536"/>
                <a:gd name="T7" fmla="*/ 0 60000 65536"/>
                <a:gd name="T8" fmla="*/ 0 60000 65536"/>
              </a:gdLst>
              <a:ahLst/>
              <a:cxnLst>
                <a:cxn ang="T6">
                  <a:pos x="T0" y="T1"/>
                </a:cxn>
                <a:cxn ang="T7">
                  <a:pos x="T2" y="T3"/>
                </a:cxn>
                <a:cxn ang="T8">
                  <a:pos x="T4" y="T5"/>
                </a:cxn>
              </a:cxnLst>
              <a:rect l="0" t="0" r="r" b="b"/>
              <a:pathLst>
                <a:path w="1536" h="144">
                  <a:moveTo>
                    <a:pt x="0" y="0"/>
                  </a:moveTo>
                  <a:cubicBezTo>
                    <a:pt x="256" y="72"/>
                    <a:pt x="512" y="144"/>
                    <a:pt x="768" y="144"/>
                  </a:cubicBezTo>
                  <a:cubicBezTo>
                    <a:pt x="1024" y="144"/>
                    <a:pt x="1280" y="72"/>
                    <a:pt x="1536"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8" name="Freeform 31"/>
            <p:cNvSpPr>
              <a:spLocks/>
            </p:cNvSpPr>
            <p:nvPr/>
          </p:nvSpPr>
          <p:spPr bwMode="auto">
            <a:xfrm>
              <a:off x="2736" y="2064"/>
              <a:ext cx="624" cy="96"/>
            </a:xfrm>
            <a:custGeom>
              <a:avLst/>
              <a:gdLst>
                <a:gd name="T0" fmla="*/ 0 w 624"/>
                <a:gd name="T1" fmla="*/ 0 h 96"/>
                <a:gd name="T2" fmla="*/ 192 w 624"/>
                <a:gd name="T3" fmla="*/ 96 h 96"/>
                <a:gd name="T4" fmla="*/ 624 w 624"/>
                <a:gd name="T5" fmla="*/ 0 h 96"/>
                <a:gd name="T6" fmla="*/ 0 60000 65536"/>
                <a:gd name="T7" fmla="*/ 0 60000 65536"/>
                <a:gd name="T8" fmla="*/ 0 60000 65536"/>
              </a:gdLst>
              <a:ahLst/>
              <a:cxnLst>
                <a:cxn ang="T6">
                  <a:pos x="T0" y="T1"/>
                </a:cxn>
                <a:cxn ang="T7">
                  <a:pos x="T2" y="T3"/>
                </a:cxn>
                <a:cxn ang="T8">
                  <a:pos x="T4" y="T5"/>
                </a:cxn>
              </a:cxnLst>
              <a:rect l="0" t="0" r="r" b="b"/>
              <a:pathLst>
                <a:path w="624" h="96">
                  <a:moveTo>
                    <a:pt x="0" y="0"/>
                  </a:moveTo>
                  <a:cubicBezTo>
                    <a:pt x="44" y="48"/>
                    <a:pt x="88" y="96"/>
                    <a:pt x="192" y="96"/>
                  </a:cubicBezTo>
                  <a:cubicBezTo>
                    <a:pt x="296" y="96"/>
                    <a:pt x="460" y="48"/>
                    <a:pt x="624"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80640" name="Group 32"/>
          <p:cNvGrpSpPr>
            <a:grpSpLocks/>
          </p:cNvGrpSpPr>
          <p:nvPr/>
        </p:nvGrpSpPr>
        <p:grpSpPr bwMode="auto">
          <a:xfrm>
            <a:off x="1066800" y="1473200"/>
            <a:ext cx="6553200" cy="3505200"/>
            <a:chOff x="672" y="480"/>
            <a:chExt cx="4128" cy="2208"/>
          </a:xfrm>
        </p:grpSpPr>
        <p:sp>
          <p:nvSpPr>
            <p:cNvPr id="21511" name="Freeform 33"/>
            <p:cNvSpPr>
              <a:spLocks/>
            </p:cNvSpPr>
            <p:nvPr/>
          </p:nvSpPr>
          <p:spPr bwMode="auto">
            <a:xfrm>
              <a:off x="672" y="2064"/>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2" name="Freeform 34"/>
            <p:cNvSpPr>
              <a:spLocks/>
            </p:cNvSpPr>
            <p:nvPr/>
          </p:nvSpPr>
          <p:spPr bwMode="auto">
            <a:xfrm>
              <a:off x="2400" y="2592"/>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3" name="Freeform 35"/>
            <p:cNvSpPr>
              <a:spLocks/>
            </p:cNvSpPr>
            <p:nvPr/>
          </p:nvSpPr>
          <p:spPr bwMode="auto">
            <a:xfrm>
              <a:off x="3408" y="2064"/>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4" name="Freeform 36"/>
            <p:cNvSpPr>
              <a:spLocks/>
            </p:cNvSpPr>
            <p:nvPr/>
          </p:nvSpPr>
          <p:spPr bwMode="auto">
            <a:xfrm>
              <a:off x="4464" y="1536"/>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5" name="Line 37"/>
            <p:cNvSpPr>
              <a:spLocks noChangeShapeType="1"/>
            </p:cNvSpPr>
            <p:nvPr/>
          </p:nvSpPr>
          <p:spPr bwMode="auto">
            <a:xfrm flipV="1">
              <a:off x="1008" y="1537"/>
              <a:ext cx="0"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6" name="Line 38"/>
            <p:cNvSpPr>
              <a:spLocks noChangeShapeType="1"/>
            </p:cNvSpPr>
            <p:nvPr/>
          </p:nvSpPr>
          <p:spPr bwMode="auto">
            <a:xfrm flipV="1">
              <a:off x="1056" y="1008"/>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7" name="Line 39"/>
            <p:cNvSpPr>
              <a:spLocks noChangeShapeType="1"/>
            </p:cNvSpPr>
            <p:nvPr/>
          </p:nvSpPr>
          <p:spPr bwMode="auto">
            <a:xfrm flipH="1" flipV="1">
              <a:off x="1632" y="1056"/>
              <a:ext cx="240" cy="288"/>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8" name="Line 40"/>
            <p:cNvSpPr>
              <a:spLocks noChangeShapeType="1"/>
            </p:cNvSpPr>
            <p:nvPr/>
          </p:nvSpPr>
          <p:spPr bwMode="auto">
            <a:xfrm flipV="1">
              <a:off x="2928" y="1536"/>
              <a:ext cx="192"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9" name="Line 41"/>
            <p:cNvSpPr>
              <a:spLocks noChangeShapeType="1"/>
            </p:cNvSpPr>
            <p:nvPr/>
          </p:nvSpPr>
          <p:spPr bwMode="auto">
            <a:xfrm flipV="1">
              <a:off x="2784" y="2064"/>
              <a:ext cx="14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0" name="Line 42"/>
            <p:cNvSpPr>
              <a:spLocks noChangeShapeType="1"/>
            </p:cNvSpPr>
            <p:nvPr/>
          </p:nvSpPr>
          <p:spPr bwMode="auto">
            <a:xfrm flipH="1" flipV="1">
              <a:off x="3168" y="1536"/>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1" name="Line 43"/>
            <p:cNvSpPr>
              <a:spLocks noChangeShapeType="1"/>
            </p:cNvSpPr>
            <p:nvPr/>
          </p:nvSpPr>
          <p:spPr bwMode="auto">
            <a:xfrm flipV="1">
              <a:off x="3168" y="1008"/>
              <a:ext cx="62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2" name="Line 44"/>
            <p:cNvSpPr>
              <a:spLocks noChangeShapeType="1"/>
            </p:cNvSpPr>
            <p:nvPr/>
          </p:nvSpPr>
          <p:spPr bwMode="auto">
            <a:xfrm flipH="1" flipV="1">
              <a:off x="3888" y="960"/>
              <a:ext cx="912" cy="432"/>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3" name="Line 45"/>
            <p:cNvSpPr>
              <a:spLocks noChangeShapeType="1"/>
            </p:cNvSpPr>
            <p:nvPr/>
          </p:nvSpPr>
          <p:spPr bwMode="auto">
            <a:xfrm flipV="1">
              <a:off x="1728" y="528"/>
              <a:ext cx="768"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4" name="Line 46"/>
            <p:cNvSpPr>
              <a:spLocks noChangeShapeType="1"/>
            </p:cNvSpPr>
            <p:nvPr/>
          </p:nvSpPr>
          <p:spPr bwMode="auto">
            <a:xfrm flipH="1" flipV="1">
              <a:off x="2640" y="480"/>
              <a:ext cx="1200"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8"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0628"/>
                                        </p:tgtEl>
                                        <p:attrNameLst>
                                          <p:attrName>style.visibility</p:attrName>
                                        </p:attrNameLst>
                                      </p:cBhvr>
                                      <p:to>
                                        <p:strVal val="visible"/>
                                      </p:to>
                                    </p:set>
                                    <p:animEffect transition="in" filter="wipe(up)">
                                      <p:cBhvr>
                                        <p:cTn id="7" dur="500"/>
                                        <p:tgtEl>
                                          <p:spTgt spid="580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80635"/>
                                        </p:tgtEl>
                                        <p:attrNameLst>
                                          <p:attrName>style.visibility</p:attrName>
                                        </p:attrNameLst>
                                      </p:cBhvr>
                                      <p:to>
                                        <p:strVal val="visible"/>
                                      </p:to>
                                    </p:set>
                                    <p:animEffect transition="in" filter="wipe(down)">
                                      <p:cBhvr>
                                        <p:cTn id="12" dur="500"/>
                                        <p:tgtEl>
                                          <p:spTgt spid="580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80640"/>
                                        </p:tgtEl>
                                        <p:attrNameLst>
                                          <p:attrName>style.visibility</p:attrName>
                                        </p:attrNameLst>
                                      </p:cBhvr>
                                      <p:to>
                                        <p:strVal val="visible"/>
                                      </p:to>
                                    </p:set>
                                    <p:animEffect transition="in" filter="wipe(down)">
                                      <p:cBhvr>
                                        <p:cTn id="17" dur="500"/>
                                        <p:tgtEl>
                                          <p:spTgt spid="580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AADCAE98-20F6-42D6-9418-F1DCF8A0C986}" type="slidenum">
              <a:rPr lang="en-US" altLang="zh-CN" sz="1400" smtClean="0"/>
              <a:pPr eaLnBrk="1" hangingPunct="1"/>
              <a:t>22</a:t>
            </a:fld>
            <a:endParaRPr lang="en-US" altLang="zh-CN" sz="1400" smtClean="0"/>
          </a:p>
        </p:txBody>
      </p:sp>
      <p:grpSp>
        <p:nvGrpSpPr>
          <p:cNvPr id="22531" name="Group 2"/>
          <p:cNvGrpSpPr>
            <a:grpSpLocks/>
          </p:cNvGrpSpPr>
          <p:nvPr/>
        </p:nvGrpSpPr>
        <p:grpSpPr bwMode="auto">
          <a:xfrm>
            <a:off x="914400" y="1016000"/>
            <a:ext cx="6875463" cy="4789488"/>
            <a:chOff x="576" y="192"/>
            <a:chExt cx="4331" cy="3017"/>
          </a:xfrm>
        </p:grpSpPr>
        <p:sp>
          <p:nvSpPr>
            <p:cNvPr id="22579" name="Text Box 3"/>
            <p:cNvSpPr txBox="1">
              <a:spLocks noChangeArrowheads="1"/>
            </p:cNvSpPr>
            <p:nvPr/>
          </p:nvSpPr>
          <p:spPr bwMode="auto">
            <a:xfrm>
              <a:off x="576" y="192"/>
              <a:ext cx="4331"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kumimoji="1" lang="zh-CN" altLang="en-US" sz="2800">
                  <a:latin typeface="Times New Roman" pitchFamily="18" charset="0"/>
                </a:rPr>
                <a:t>                             </a:t>
              </a:r>
              <a:r>
                <a:rPr kumimoji="1" lang="en-US" altLang="zh-CN" sz="2800">
                  <a:latin typeface="Times New Roman" pitchFamily="18" charset="0"/>
                </a:rPr>
                <a:t>S </a:t>
              </a:r>
              <a:r>
                <a:rPr kumimoji="1" lang="en-US" altLang="zh-CN" sz="2800" i="1">
                  <a:solidFill>
                    <a:srgbClr val="FF6600"/>
                  </a:solidFill>
                  <a:latin typeface="Times New Roman" pitchFamily="18" charset="0"/>
                </a:rPr>
                <a:t>val</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a:latin typeface="Times New Roman" pitchFamily="18" charset="0"/>
                </a:rPr>
                <a:t>            </a:t>
              </a:r>
              <a:r>
                <a:rPr kumimoji="1" lang="en-US" altLang="zh-CN" sz="2800" i="1">
                  <a:latin typeface="Times New Roman" pitchFamily="18" charset="0"/>
                </a:rPr>
                <a:t>. </a:t>
              </a:r>
              <a:r>
                <a:rPr kumimoji="1" lang="en-US" altLang="zh-CN" sz="2800" i="1">
                  <a:solidFill>
                    <a:schemeClr val="accent2"/>
                  </a:solidFill>
                  <a:latin typeface="Times New Roman" pitchFamily="18" charset="0"/>
                </a:rPr>
                <a:t>               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endParaRPr kumimoji="1" lang="en-US" altLang="zh-CN" sz="2800" i="1">
                <a:latin typeface="Times New Roman" pitchFamily="18" charset="0"/>
              </a:endParaRPr>
            </a:p>
            <a:p>
              <a:pPr eaLnBrk="1" hangingPunct="1"/>
              <a:endParaRPr kumimoji="1" lang="en-US" altLang="zh-CN" sz="2800">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a:latin typeface="Times New Roman" pitchFamily="18" charset="0"/>
                </a:rPr>
                <a:t>                       </a:t>
              </a:r>
              <a:r>
                <a:rPr kumimoji="1" lang="en-US" altLang="zh-CN" sz="2800" i="1">
                  <a:solidFill>
                    <a:schemeClr val="accent2"/>
                  </a:solidFill>
                  <a:latin typeface="Times New Roman" pitchFamily="18" charset="0"/>
                </a:rPr>
                <a:t>i</a:t>
              </a:r>
              <a:r>
                <a:rPr kumimoji="1" lang="en-US" altLang="zh-CN" sz="2800" i="1">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endParaRPr kumimoji="1" lang="en-US" altLang="zh-CN" sz="2800" i="1">
                <a:solidFill>
                  <a:srgbClr val="33CC33"/>
                </a:solidFill>
                <a:latin typeface="Times New Roman" pitchFamily="18" charset="0"/>
              </a:endParaRPr>
            </a:p>
            <a:p>
              <a:pPr eaLnBrk="1" hangingPunct="1"/>
              <a:endParaRPr kumimoji="1" lang="en-US" altLang="zh-CN" sz="2800" i="1">
                <a:latin typeface="Times New Roman" pitchFamily="18" charset="0"/>
              </a:endParaRPr>
            </a:p>
            <a:p>
              <a:pPr eaLnBrk="1" hangingPunct="1"/>
              <a:r>
                <a:rPr kumimoji="1" lang="en-US" altLang="zh-CN" sz="2800" i="1">
                  <a:solidFill>
                    <a:schemeClr val="accent2"/>
                  </a:solidFill>
                  <a:latin typeface="Times New Roman" pitchFamily="18" charset="0"/>
                </a:rPr>
                <a:t>i</a:t>
              </a:r>
              <a:r>
                <a:rPr kumimoji="1" lang="en-US" altLang="zh-CN" sz="2800">
                  <a:latin typeface="Times New Roman" pitchFamily="18" charset="0"/>
                </a:rPr>
                <a:t> 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0          </a:t>
              </a:r>
              <a:r>
                <a:rPr kumimoji="1" lang="en-US" altLang="zh-CN" sz="2800" i="1">
                  <a:solidFill>
                    <a:schemeClr val="accent2"/>
                  </a:solidFill>
                  <a:latin typeface="Times New Roman" pitchFamily="18" charset="0"/>
                </a:rPr>
                <a:t>i</a:t>
              </a:r>
              <a:r>
                <a:rPr kumimoji="1" lang="en-US" altLang="zh-CN" sz="2800">
                  <a:latin typeface="Times New Roman" pitchFamily="18" charset="0"/>
                </a:rPr>
                <a:t> L </a:t>
              </a:r>
              <a:r>
                <a:rPr kumimoji="1" lang="en-US" altLang="zh-CN" sz="2800" i="1">
                  <a:latin typeface="Times New Roman" pitchFamily="18" charset="0"/>
                </a:rPr>
                <a:t>s  </a:t>
              </a:r>
              <a:r>
                <a:rPr kumimoji="1" lang="en-US" altLang="zh-CN" sz="2800" i="1">
                  <a:solidFill>
                    <a:srgbClr val="FF6600"/>
                  </a:solidFill>
                  <a:latin typeface="Times New Roman" pitchFamily="18" charset="0"/>
                </a:rPr>
                <a:t>v</a:t>
              </a:r>
              <a:r>
                <a:rPr kumimoji="1" lang="en-US" altLang="zh-CN" sz="2800" i="1">
                  <a:latin typeface="Times New Roman" pitchFamily="18" charset="0"/>
                </a:rPr>
                <a:t>       </a:t>
              </a:r>
              <a:r>
                <a:rPr kumimoji="1" lang="en-US" altLang="zh-CN" sz="2800" i="1">
                  <a:solidFill>
                    <a:schemeClr val="accent2"/>
                  </a:solidFill>
                  <a:latin typeface="Times New Roman" pitchFamily="18" charset="0"/>
                </a:rPr>
                <a:t>i</a:t>
              </a:r>
              <a:r>
                <a:rPr kumimoji="1" lang="en-US" altLang="zh-CN" sz="2800">
                  <a:solidFill>
                    <a:schemeClr val="accent2"/>
                  </a:solidFill>
                  <a:latin typeface="Times New Roman" pitchFamily="18" charset="0"/>
                </a:rPr>
                <a:t>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latin typeface="Times New Roman" pitchFamily="18" charset="0"/>
                </a:rPr>
                <a:t>  </a:t>
              </a:r>
              <a:r>
                <a:rPr kumimoji="1" lang="en-US" altLang="zh-CN" sz="2800">
                  <a:latin typeface="Times New Roman" pitchFamily="18" charset="0"/>
                </a:rPr>
                <a:t>             1</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                           </a:t>
              </a:r>
              <a:r>
                <a:rPr kumimoji="1" lang="en-US" altLang="zh-CN" sz="2800" i="1">
                  <a:solidFill>
                    <a:schemeClr val="accent2"/>
                  </a:solidFill>
                  <a:latin typeface="Times New Roman" pitchFamily="18" charset="0"/>
                </a:rPr>
                <a:t>i </a:t>
              </a:r>
              <a:r>
                <a:rPr kumimoji="1" lang="en-US" altLang="zh-CN" sz="2800">
                  <a:latin typeface="Times New Roman" pitchFamily="18" charset="0"/>
                </a:rPr>
                <a:t>B </a:t>
              </a:r>
              <a:r>
                <a:rPr kumimoji="1" lang="en-US" altLang="zh-CN" sz="2800" i="1">
                  <a:solidFill>
                    <a:srgbClr val="FF6600"/>
                  </a:solidFill>
                  <a:latin typeface="Times New Roman" pitchFamily="18" charset="0"/>
                </a:rPr>
                <a:t>c</a:t>
              </a:r>
              <a:r>
                <a:rPr kumimoji="1" lang="en-US" altLang="zh-CN" sz="2800" i="1">
                  <a:solidFill>
                    <a:srgbClr val="33CC33"/>
                  </a:solidFill>
                  <a:latin typeface="Times New Roman" pitchFamily="18" charset="0"/>
                </a:rPr>
                <a:t> </a:t>
              </a:r>
              <a:r>
                <a:rPr kumimoji="1" lang="en-US" altLang="zh-CN" sz="2800">
                  <a:latin typeface="Times New Roman" pitchFamily="18" charset="0"/>
                </a:rPr>
                <a:t>           0 </a:t>
              </a:r>
            </a:p>
            <a:p>
              <a:pPr eaLnBrk="1" hangingPunct="1"/>
              <a:endParaRPr kumimoji="1" lang="en-US" altLang="zh-CN" sz="2800">
                <a:latin typeface="Times New Roman" pitchFamily="18" charset="0"/>
              </a:endParaRPr>
            </a:p>
            <a:p>
              <a:pPr eaLnBrk="1" hangingPunct="1"/>
              <a:r>
                <a:rPr kumimoji="1" lang="en-US" altLang="zh-CN" sz="2800">
                  <a:latin typeface="Times New Roman" pitchFamily="18" charset="0"/>
                </a:rPr>
                <a:t>                                 1</a:t>
              </a:r>
            </a:p>
          </p:txBody>
        </p:sp>
        <p:sp>
          <p:nvSpPr>
            <p:cNvPr id="22580" name="Line 4"/>
            <p:cNvSpPr>
              <a:spLocks noChangeShapeType="1"/>
            </p:cNvSpPr>
            <p:nvPr/>
          </p:nvSpPr>
          <p:spPr bwMode="auto">
            <a:xfrm flipH="1">
              <a:off x="1392" y="480"/>
              <a:ext cx="864"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1" name="Line 5"/>
            <p:cNvSpPr>
              <a:spLocks noChangeShapeType="1"/>
            </p:cNvSpPr>
            <p:nvPr/>
          </p:nvSpPr>
          <p:spPr bwMode="auto">
            <a:xfrm flipH="1">
              <a:off x="864" y="1008"/>
              <a:ext cx="480"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2" name="Line 6"/>
            <p:cNvSpPr>
              <a:spLocks noChangeShapeType="1"/>
            </p:cNvSpPr>
            <p:nvPr/>
          </p:nvSpPr>
          <p:spPr bwMode="auto">
            <a:xfrm>
              <a:off x="768"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3" name="Line 7"/>
            <p:cNvSpPr>
              <a:spLocks noChangeShapeType="1"/>
            </p:cNvSpPr>
            <p:nvPr/>
          </p:nvSpPr>
          <p:spPr bwMode="auto">
            <a:xfrm>
              <a:off x="1392" y="1008"/>
              <a:ext cx="24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4" name="Line 8"/>
            <p:cNvSpPr>
              <a:spLocks noChangeShapeType="1"/>
            </p:cNvSpPr>
            <p:nvPr/>
          </p:nvSpPr>
          <p:spPr bwMode="auto">
            <a:xfrm>
              <a:off x="2352" y="480"/>
              <a:ext cx="1104"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5" name="Line 9"/>
            <p:cNvSpPr>
              <a:spLocks noChangeShapeType="1"/>
            </p:cNvSpPr>
            <p:nvPr/>
          </p:nvSpPr>
          <p:spPr bwMode="auto">
            <a:xfrm>
              <a:off x="2304" y="480"/>
              <a:ext cx="96" cy="38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6" name="Line 10"/>
            <p:cNvSpPr>
              <a:spLocks noChangeShapeType="1"/>
            </p:cNvSpPr>
            <p:nvPr/>
          </p:nvSpPr>
          <p:spPr bwMode="auto">
            <a:xfrm>
              <a:off x="4656"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7" name="Line 11"/>
            <p:cNvSpPr>
              <a:spLocks noChangeShapeType="1"/>
            </p:cNvSpPr>
            <p:nvPr/>
          </p:nvSpPr>
          <p:spPr bwMode="auto">
            <a:xfrm flipH="1">
              <a:off x="2736" y="1008"/>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8" name="Line 12"/>
            <p:cNvSpPr>
              <a:spLocks noChangeShapeType="1"/>
            </p:cNvSpPr>
            <p:nvPr/>
          </p:nvSpPr>
          <p:spPr bwMode="auto">
            <a:xfrm>
              <a:off x="3552" y="1008"/>
              <a:ext cx="100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89" name="Line 13"/>
            <p:cNvSpPr>
              <a:spLocks noChangeShapeType="1"/>
            </p:cNvSpPr>
            <p:nvPr/>
          </p:nvSpPr>
          <p:spPr bwMode="auto">
            <a:xfrm>
              <a:off x="1680" y="153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0" name="Line 14"/>
            <p:cNvSpPr>
              <a:spLocks noChangeShapeType="1"/>
            </p:cNvSpPr>
            <p:nvPr/>
          </p:nvSpPr>
          <p:spPr bwMode="auto">
            <a:xfrm>
              <a:off x="768" y="2064"/>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1" name="Line 15"/>
            <p:cNvSpPr>
              <a:spLocks noChangeShapeType="1"/>
            </p:cNvSpPr>
            <p:nvPr/>
          </p:nvSpPr>
          <p:spPr bwMode="auto">
            <a:xfrm flipH="1">
              <a:off x="2496" y="1536"/>
              <a:ext cx="192"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2" name="Line 16"/>
            <p:cNvSpPr>
              <a:spLocks noChangeShapeType="1"/>
            </p:cNvSpPr>
            <p:nvPr/>
          </p:nvSpPr>
          <p:spPr bwMode="auto">
            <a:xfrm>
              <a:off x="2736" y="1536"/>
              <a:ext cx="768" cy="33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3" name="Line 17"/>
            <p:cNvSpPr>
              <a:spLocks noChangeShapeType="1"/>
            </p:cNvSpPr>
            <p:nvPr/>
          </p:nvSpPr>
          <p:spPr bwMode="auto">
            <a:xfrm>
              <a:off x="254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4" name="Line 18"/>
            <p:cNvSpPr>
              <a:spLocks noChangeShapeType="1"/>
            </p:cNvSpPr>
            <p:nvPr/>
          </p:nvSpPr>
          <p:spPr bwMode="auto">
            <a:xfrm>
              <a:off x="3504" y="2112"/>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95" name="Line 19"/>
            <p:cNvSpPr>
              <a:spLocks noChangeShapeType="1"/>
            </p:cNvSpPr>
            <p:nvPr/>
          </p:nvSpPr>
          <p:spPr bwMode="auto">
            <a:xfrm>
              <a:off x="2544" y="2640"/>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581652" name="Group 20"/>
          <p:cNvGrpSpPr>
            <a:grpSpLocks/>
          </p:cNvGrpSpPr>
          <p:nvPr/>
        </p:nvGrpSpPr>
        <p:grpSpPr bwMode="auto">
          <a:xfrm>
            <a:off x="381000" y="1919288"/>
            <a:ext cx="5097463" cy="3124200"/>
            <a:chOff x="240" y="1056"/>
            <a:chExt cx="3211" cy="1968"/>
          </a:xfrm>
        </p:grpSpPr>
        <p:sp>
          <p:nvSpPr>
            <p:cNvPr id="22565" name="Line 21"/>
            <p:cNvSpPr>
              <a:spLocks noChangeShapeType="1"/>
            </p:cNvSpPr>
            <p:nvPr/>
          </p:nvSpPr>
          <p:spPr bwMode="auto">
            <a:xfrm flipH="1">
              <a:off x="672" y="1303"/>
              <a:ext cx="528"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6" name="Line 22"/>
            <p:cNvSpPr>
              <a:spLocks noChangeShapeType="1"/>
            </p:cNvSpPr>
            <p:nvPr/>
          </p:nvSpPr>
          <p:spPr bwMode="auto">
            <a:xfrm>
              <a:off x="624" y="1831"/>
              <a:ext cx="0"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7" name="Line 23"/>
            <p:cNvSpPr>
              <a:spLocks noChangeShapeType="1"/>
            </p:cNvSpPr>
            <p:nvPr/>
          </p:nvSpPr>
          <p:spPr bwMode="auto">
            <a:xfrm>
              <a:off x="1296" y="1303"/>
              <a:ext cx="192" cy="2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8" name="Line 24"/>
            <p:cNvSpPr>
              <a:spLocks noChangeShapeType="1"/>
            </p:cNvSpPr>
            <p:nvPr/>
          </p:nvSpPr>
          <p:spPr bwMode="auto">
            <a:xfrm flipH="1">
              <a:off x="2640" y="1255"/>
              <a:ext cx="672"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69" name="Line 25"/>
            <p:cNvSpPr>
              <a:spLocks noChangeShapeType="1"/>
            </p:cNvSpPr>
            <p:nvPr/>
          </p:nvSpPr>
          <p:spPr bwMode="auto">
            <a:xfrm>
              <a:off x="2400" y="2359"/>
              <a:ext cx="0" cy="384"/>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70" name="Line 26"/>
            <p:cNvSpPr>
              <a:spLocks noChangeShapeType="1"/>
            </p:cNvSpPr>
            <p:nvPr/>
          </p:nvSpPr>
          <p:spPr bwMode="auto">
            <a:xfrm flipH="1">
              <a:off x="2400" y="1832"/>
              <a:ext cx="144" cy="24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71" name="Rectangle 27"/>
            <p:cNvSpPr>
              <a:spLocks noChangeArrowheads="1"/>
            </p:cNvSpPr>
            <p:nvPr/>
          </p:nvSpPr>
          <p:spPr bwMode="auto">
            <a:xfrm>
              <a:off x="864" y="1056"/>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0 </a:t>
              </a:r>
              <a:endParaRPr kumimoji="1" lang="en-US" altLang="zh-CN" sz="2400" i="1" baseline="30000">
                <a:latin typeface="Times New Roman" pitchFamily="18" charset="0"/>
                <a:sym typeface="Symbol" pitchFamily="18" charset="2"/>
              </a:endParaRPr>
            </a:p>
          </p:txBody>
        </p:sp>
        <p:sp>
          <p:nvSpPr>
            <p:cNvPr id="22572" name="Rectangle 28"/>
            <p:cNvSpPr>
              <a:spLocks noChangeArrowheads="1"/>
            </p:cNvSpPr>
            <p:nvPr/>
          </p:nvSpPr>
          <p:spPr bwMode="auto">
            <a:xfrm>
              <a:off x="2970" y="1056"/>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3" name="Rectangle 29"/>
            <p:cNvSpPr>
              <a:spLocks noChangeArrowheads="1"/>
            </p:cNvSpPr>
            <p:nvPr/>
          </p:nvSpPr>
          <p:spPr bwMode="auto">
            <a:xfrm>
              <a:off x="240" y="1632"/>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4" name="Rectangle 30"/>
            <p:cNvSpPr>
              <a:spLocks noChangeArrowheads="1"/>
            </p:cNvSpPr>
            <p:nvPr/>
          </p:nvSpPr>
          <p:spPr bwMode="auto">
            <a:xfrm>
              <a:off x="1104" y="1632"/>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0 </a:t>
              </a:r>
              <a:endParaRPr kumimoji="1" lang="en-US" altLang="zh-CN" sz="2400" i="1" baseline="30000">
                <a:latin typeface="Times New Roman" pitchFamily="18" charset="0"/>
                <a:sym typeface="Symbol" pitchFamily="18" charset="2"/>
              </a:endParaRPr>
            </a:p>
          </p:txBody>
        </p:sp>
        <p:sp>
          <p:nvSpPr>
            <p:cNvPr id="22575" name="Rectangle 31"/>
            <p:cNvSpPr>
              <a:spLocks noChangeArrowheads="1"/>
            </p:cNvSpPr>
            <p:nvPr/>
          </p:nvSpPr>
          <p:spPr bwMode="auto">
            <a:xfrm>
              <a:off x="282" y="2208"/>
              <a:ext cx="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6" name="Rectangle 32"/>
            <p:cNvSpPr>
              <a:spLocks noChangeArrowheads="1"/>
            </p:cNvSpPr>
            <p:nvPr/>
          </p:nvSpPr>
          <p:spPr bwMode="auto">
            <a:xfrm>
              <a:off x="2112" y="1632"/>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7" name="Rectangle 33"/>
            <p:cNvSpPr>
              <a:spLocks noChangeArrowheads="1"/>
            </p:cNvSpPr>
            <p:nvPr/>
          </p:nvSpPr>
          <p:spPr bwMode="auto">
            <a:xfrm>
              <a:off x="1968" y="2208"/>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sp>
          <p:nvSpPr>
            <p:cNvPr id="22578" name="Rectangle 34"/>
            <p:cNvSpPr>
              <a:spLocks noChangeArrowheads="1"/>
            </p:cNvSpPr>
            <p:nvPr/>
          </p:nvSpPr>
          <p:spPr bwMode="auto">
            <a:xfrm>
              <a:off x="1968" y="2736"/>
              <a:ext cx="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sym typeface="Symbol" pitchFamily="18" charset="2"/>
                </a:rPr>
                <a:t>=2</a:t>
              </a:r>
              <a:r>
                <a:rPr kumimoji="1" lang="en-US" altLang="zh-CN" sz="2400" i="1" baseline="30000">
                  <a:solidFill>
                    <a:srgbClr val="0000FF"/>
                  </a:solidFill>
                  <a:latin typeface="Times New Roman" pitchFamily="18" charset="0"/>
                  <a:sym typeface="Symbol" pitchFamily="18" charset="2"/>
                </a:rPr>
                <a:t>-1 </a:t>
              </a:r>
              <a:endParaRPr kumimoji="1" lang="en-US" altLang="zh-CN" sz="2400" i="1" baseline="30000">
                <a:latin typeface="Times New Roman" pitchFamily="18" charset="0"/>
                <a:sym typeface="Symbol" pitchFamily="18" charset="2"/>
              </a:endParaRPr>
            </a:p>
          </p:txBody>
        </p:sp>
      </p:grpSp>
      <p:grpSp>
        <p:nvGrpSpPr>
          <p:cNvPr id="581667" name="Group 35"/>
          <p:cNvGrpSpPr>
            <a:grpSpLocks/>
          </p:cNvGrpSpPr>
          <p:nvPr/>
        </p:nvGrpSpPr>
        <p:grpSpPr bwMode="auto">
          <a:xfrm>
            <a:off x="3810000" y="2224088"/>
            <a:ext cx="3548063" cy="2209800"/>
            <a:chOff x="2400" y="1248"/>
            <a:chExt cx="2235" cy="1392"/>
          </a:xfrm>
        </p:grpSpPr>
        <p:sp>
          <p:nvSpPr>
            <p:cNvPr id="22556" name="Freeform 36"/>
            <p:cNvSpPr>
              <a:spLocks/>
            </p:cNvSpPr>
            <p:nvPr/>
          </p:nvSpPr>
          <p:spPr bwMode="auto">
            <a:xfrm>
              <a:off x="2400" y="2359"/>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57" name="Line 37"/>
            <p:cNvSpPr>
              <a:spLocks noChangeShapeType="1"/>
            </p:cNvSpPr>
            <p:nvPr/>
          </p:nvSpPr>
          <p:spPr bwMode="auto">
            <a:xfrm flipV="1">
              <a:off x="2736" y="1831"/>
              <a:ext cx="144" cy="384"/>
            </a:xfrm>
            <a:prstGeom prst="line">
              <a:avLst/>
            </a:prstGeom>
            <a:noFill/>
            <a:ln w="254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58" name="Freeform 38"/>
            <p:cNvSpPr>
              <a:spLocks/>
            </p:cNvSpPr>
            <p:nvPr/>
          </p:nvSpPr>
          <p:spPr bwMode="auto">
            <a:xfrm>
              <a:off x="2928" y="1831"/>
              <a:ext cx="1536" cy="144"/>
            </a:xfrm>
            <a:custGeom>
              <a:avLst/>
              <a:gdLst>
                <a:gd name="T0" fmla="*/ 0 w 1536"/>
                <a:gd name="T1" fmla="*/ 0 h 144"/>
                <a:gd name="T2" fmla="*/ 768 w 1536"/>
                <a:gd name="T3" fmla="*/ 144 h 144"/>
                <a:gd name="T4" fmla="*/ 1536 w 1536"/>
                <a:gd name="T5" fmla="*/ 0 h 144"/>
                <a:gd name="T6" fmla="*/ 0 60000 65536"/>
                <a:gd name="T7" fmla="*/ 0 60000 65536"/>
                <a:gd name="T8" fmla="*/ 0 60000 65536"/>
              </a:gdLst>
              <a:ahLst/>
              <a:cxnLst>
                <a:cxn ang="T6">
                  <a:pos x="T0" y="T1"/>
                </a:cxn>
                <a:cxn ang="T7">
                  <a:pos x="T2" y="T3"/>
                </a:cxn>
                <a:cxn ang="T8">
                  <a:pos x="T4" y="T5"/>
                </a:cxn>
              </a:cxnLst>
              <a:rect l="0" t="0" r="r" b="b"/>
              <a:pathLst>
                <a:path w="1536" h="144">
                  <a:moveTo>
                    <a:pt x="0" y="0"/>
                  </a:moveTo>
                  <a:cubicBezTo>
                    <a:pt x="256" y="72"/>
                    <a:pt x="512" y="144"/>
                    <a:pt x="768" y="144"/>
                  </a:cubicBezTo>
                  <a:cubicBezTo>
                    <a:pt x="1024" y="144"/>
                    <a:pt x="1280" y="72"/>
                    <a:pt x="1536"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59" name="Freeform 39"/>
            <p:cNvSpPr>
              <a:spLocks/>
            </p:cNvSpPr>
            <p:nvPr/>
          </p:nvSpPr>
          <p:spPr bwMode="auto">
            <a:xfrm>
              <a:off x="2736" y="2359"/>
              <a:ext cx="624" cy="96"/>
            </a:xfrm>
            <a:custGeom>
              <a:avLst/>
              <a:gdLst>
                <a:gd name="T0" fmla="*/ 0 w 624"/>
                <a:gd name="T1" fmla="*/ 0 h 96"/>
                <a:gd name="T2" fmla="*/ 192 w 624"/>
                <a:gd name="T3" fmla="*/ 96 h 96"/>
                <a:gd name="T4" fmla="*/ 624 w 624"/>
                <a:gd name="T5" fmla="*/ 0 h 96"/>
                <a:gd name="T6" fmla="*/ 0 60000 65536"/>
                <a:gd name="T7" fmla="*/ 0 60000 65536"/>
                <a:gd name="T8" fmla="*/ 0 60000 65536"/>
              </a:gdLst>
              <a:ahLst/>
              <a:cxnLst>
                <a:cxn ang="T6">
                  <a:pos x="T0" y="T1"/>
                </a:cxn>
                <a:cxn ang="T7">
                  <a:pos x="T2" y="T3"/>
                </a:cxn>
                <a:cxn ang="T8">
                  <a:pos x="T4" y="T5"/>
                </a:cxn>
              </a:cxnLst>
              <a:rect l="0" t="0" r="r" b="b"/>
              <a:pathLst>
                <a:path w="624" h="96">
                  <a:moveTo>
                    <a:pt x="0" y="0"/>
                  </a:moveTo>
                  <a:cubicBezTo>
                    <a:pt x="44" y="48"/>
                    <a:pt x="88" y="96"/>
                    <a:pt x="192" y="96"/>
                  </a:cubicBezTo>
                  <a:cubicBezTo>
                    <a:pt x="296" y="96"/>
                    <a:pt x="460" y="48"/>
                    <a:pt x="624" y="0"/>
                  </a:cubicBezTo>
                </a:path>
              </a:pathLst>
            </a:custGeom>
            <a:noFill/>
            <a:ln w="254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60" name="Rectangle 40"/>
            <p:cNvSpPr>
              <a:spLocks noChangeArrowheads="1"/>
            </p:cNvSpPr>
            <p:nvPr/>
          </p:nvSpPr>
          <p:spPr bwMode="auto">
            <a:xfrm>
              <a:off x="2496" y="235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-2</a:t>
              </a:r>
            </a:p>
          </p:txBody>
        </p:sp>
        <p:sp>
          <p:nvSpPr>
            <p:cNvPr id="22561" name="Rectangle 41"/>
            <p:cNvSpPr>
              <a:spLocks noChangeArrowheads="1"/>
            </p:cNvSpPr>
            <p:nvPr/>
          </p:nvSpPr>
          <p:spPr bwMode="auto">
            <a:xfrm>
              <a:off x="3072" y="235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-2</a:t>
              </a:r>
            </a:p>
          </p:txBody>
        </p:sp>
        <p:sp>
          <p:nvSpPr>
            <p:cNvPr id="22562" name="Rectangle 42"/>
            <p:cNvSpPr>
              <a:spLocks noChangeArrowheads="1"/>
            </p:cNvSpPr>
            <p:nvPr/>
          </p:nvSpPr>
          <p:spPr bwMode="auto">
            <a:xfrm>
              <a:off x="2736" y="1824"/>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-3</a:t>
              </a:r>
            </a:p>
          </p:txBody>
        </p:sp>
        <p:sp>
          <p:nvSpPr>
            <p:cNvPr id="22563" name="Rectangle 43"/>
            <p:cNvSpPr>
              <a:spLocks noChangeArrowheads="1"/>
            </p:cNvSpPr>
            <p:nvPr/>
          </p:nvSpPr>
          <p:spPr bwMode="auto">
            <a:xfrm>
              <a:off x="4207" y="1824"/>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-3</a:t>
              </a:r>
            </a:p>
          </p:txBody>
        </p:sp>
        <p:sp>
          <p:nvSpPr>
            <p:cNvPr id="22564" name="Rectangle 44"/>
            <p:cNvSpPr>
              <a:spLocks noChangeArrowheads="1"/>
            </p:cNvSpPr>
            <p:nvPr/>
          </p:nvSpPr>
          <p:spPr bwMode="auto">
            <a:xfrm>
              <a:off x="3343" y="124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33CC33"/>
                  </a:solidFill>
                  <a:latin typeface="Times New Roman" pitchFamily="18" charset="0"/>
                  <a:sym typeface="Symbol" pitchFamily="18" charset="2"/>
                </a:rPr>
                <a:t>=2</a:t>
              </a:r>
              <a:r>
                <a:rPr kumimoji="1" lang="en-US" altLang="zh-CN" sz="2400" b="1" i="1" baseline="30000">
                  <a:solidFill>
                    <a:srgbClr val="33CC33"/>
                  </a:solidFill>
                  <a:latin typeface="Times New Roman" pitchFamily="18" charset="0"/>
                  <a:sym typeface="Symbol" pitchFamily="18" charset="2"/>
                </a:rPr>
                <a:t>-4</a:t>
              </a:r>
            </a:p>
          </p:txBody>
        </p:sp>
      </p:grpSp>
      <p:grpSp>
        <p:nvGrpSpPr>
          <p:cNvPr id="581677" name="Group 45"/>
          <p:cNvGrpSpPr>
            <a:grpSpLocks/>
          </p:cNvGrpSpPr>
          <p:nvPr/>
        </p:nvGrpSpPr>
        <p:grpSpPr bwMode="auto">
          <a:xfrm>
            <a:off x="1066800" y="1081088"/>
            <a:ext cx="7820025" cy="4403725"/>
            <a:chOff x="672" y="528"/>
            <a:chExt cx="4926" cy="2774"/>
          </a:xfrm>
        </p:grpSpPr>
        <p:sp>
          <p:nvSpPr>
            <p:cNvPr id="22535" name="Freeform 46"/>
            <p:cNvSpPr>
              <a:spLocks/>
            </p:cNvSpPr>
            <p:nvPr/>
          </p:nvSpPr>
          <p:spPr bwMode="auto">
            <a:xfrm>
              <a:off x="672" y="2359"/>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6" name="Freeform 47"/>
            <p:cNvSpPr>
              <a:spLocks/>
            </p:cNvSpPr>
            <p:nvPr/>
          </p:nvSpPr>
          <p:spPr bwMode="auto">
            <a:xfrm>
              <a:off x="2400" y="2887"/>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7" name="Freeform 48"/>
            <p:cNvSpPr>
              <a:spLocks/>
            </p:cNvSpPr>
            <p:nvPr/>
          </p:nvSpPr>
          <p:spPr bwMode="auto">
            <a:xfrm>
              <a:off x="3408" y="2359"/>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8" name="Freeform 49"/>
            <p:cNvSpPr>
              <a:spLocks/>
            </p:cNvSpPr>
            <p:nvPr/>
          </p:nvSpPr>
          <p:spPr bwMode="auto">
            <a:xfrm>
              <a:off x="4464" y="1831"/>
              <a:ext cx="336" cy="96"/>
            </a:xfrm>
            <a:custGeom>
              <a:avLst/>
              <a:gdLst>
                <a:gd name="T0" fmla="*/ 0 w 192"/>
                <a:gd name="T1" fmla="*/ 0 h 48"/>
                <a:gd name="T2" fmla="*/ 901 w 192"/>
                <a:gd name="T3" fmla="*/ 768 h 48"/>
                <a:gd name="T4" fmla="*/ 1801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76" y="8"/>
                    <a:pt x="192" y="0"/>
                  </a:cubicBezTo>
                </a:path>
              </a:pathLst>
            </a:custGeom>
            <a:noFill/>
            <a:ln w="444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539" name="Line 50"/>
            <p:cNvSpPr>
              <a:spLocks noChangeShapeType="1"/>
            </p:cNvSpPr>
            <p:nvPr/>
          </p:nvSpPr>
          <p:spPr bwMode="auto">
            <a:xfrm flipV="1">
              <a:off x="1008" y="1832"/>
              <a:ext cx="0"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0" name="Line 51"/>
            <p:cNvSpPr>
              <a:spLocks noChangeShapeType="1"/>
            </p:cNvSpPr>
            <p:nvPr/>
          </p:nvSpPr>
          <p:spPr bwMode="auto">
            <a:xfrm flipV="1">
              <a:off x="1056" y="1303"/>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1" name="Line 52"/>
            <p:cNvSpPr>
              <a:spLocks noChangeShapeType="1"/>
            </p:cNvSpPr>
            <p:nvPr/>
          </p:nvSpPr>
          <p:spPr bwMode="auto">
            <a:xfrm flipH="1" flipV="1">
              <a:off x="1632" y="1351"/>
              <a:ext cx="240" cy="288"/>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2" name="Line 53"/>
            <p:cNvSpPr>
              <a:spLocks noChangeShapeType="1"/>
            </p:cNvSpPr>
            <p:nvPr/>
          </p:nvSpPr>
          <p:spPr bwMode="auto">
            <a:xfrm flipV="1">
              <a:off x="2928" y="1831"/>
              <a:ext cx="192"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3" name="Line 54"/>
            <p:cNvSpPr>
              <a:spLocks noChangeShapeType="1"/>
            </p:cNvSpPr>
            <p:nvPr/>
          </p:nvSpPr>
          <p:spPr bwMode="auto">
            <a:xfrm flipV="1">
              <a:off x="2784" y="2359"/>
              <a:ext cx="14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4" name="Line 55"/>
            <p:cNvSpPr>
              <a:spLocks noChangeShapeType="1"/>
            </p:cNvSpPr>
            <p:nvPr/>
          </p:nvSpPr>
          <p:spPr bwMode="auto">
            <a:xfrm flipH="1" flipV="1">
              <a:off x="3168" y="1831"/>
              <a:ext cx="528"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5" name="Line 56"/>
            <p:cNvSpPr>
              <a:spLocks noChangeShapeType="1"/>
            </p:cNvSpPr>
            <p:nvPr/>
          </p:nvSpPr>
          <p:spPr bwMode="auto">
            <a:xfrm flipV="1">
              <a:off x="3168" y="1303"/>
              <a:ext cx="624" cy="38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6" name="Line 57"/>
            <p:cNvSpPr>
              <a:spLocks noChangeShapeType="1"/>
            </p:cNvSpPr>
            <p:nvPr/>
          </p:nvSpPr>
          <p:spPr bwMode="auto">
            <a:xfrm flipH="1" flipV="1">
              <a:off x="3888" y="1255"/>
              <a:ext cx="912" cy="432"/>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7" name="Line 58"/>
            <p:cNvSpPr>
              <a:spLocks noChangeShapeType="1"/>
            </p:cNvSpPr>
            <p:nvPr/>
          </p:nvSpPr>
          <p:spPr bwMode="auto">
            <a:xfrm flipV="1">
              <a:off x="1728" y="823"/>
              <a:ext cx="768"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8" name="Line 59"/>
            <p:cNvSpPr>
              <a:spLocks noChangeShapeType="1"/>
            </p:cNvSpPr>
            <p:nvPr/>
          </p:nvSpPr>
          <p:spPr bwMode="auto">
            <a:xfrm flipH="1" flipV="1">
              <a:off x="2640" y="775"/>
              <a:ext cx="1200" cy="33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9" name="Rectangle 60"/>
            <p:cNvSpPr>
              <a:spLocks noChangeArrowheads="1"/>
            </p:cNvSpPr>
            <p:nvPr/>
          </p:nvSpPr>
          <p:spPr bwMode="auto">
            <a:xfrm>
              <a:off x="2688" y="2784"/>
              <a:ext cx="5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=2</a:t>
              </a:r>
              <a:r>
                <a:rPr kumimoji="1" lang="en-US" altLang="zh-CN" sz="2400" i="1" baseline="30000">
                  <a:solidFill>
                    <a:srgbClr val="FF3300"/>
                  </a:solidFill>
                  <a:latin typeface="Times New Roman" pitchFamily="18" charset="0"/>
                  <a:sym typeface="Symbol" pitchFamily="18" charset="2"/>
                </a:rPr>
                <a:t>-1</a:t>
              </a:r>
            </a:p>
            <a:p>
              <a:r>
                <a:rPr kumimoji="1" lang="en-US" altLang="zh-CN" sz="2400">
                  <a:solidFill>
                    <a:srgbClr val="FF3300"/>
                  </a:solidFill>
                  <a:latin typeface="Times New Roman" pitchFamily="18" charset="0"/>
                  <a:sym typeface="Symbol" pitchFamily="18" charset="2"/>
                </a:rPr>
                <a:t>= 0.5</a:t>
              </a:r>
            </a:p>
          </p:txBody>
        </p:sp>
        <p:sp>
          <p:nvSpPr>
            <p:cNvPr id="22550" name="Rectangle 61"/>
            <p:cNvSpPr>
              <a:spLocks noChangeArrowheads="1"/>
            </p:cNvSpPr>
            <p:nvPr/>
          </p:nvSpPr>
          <p:spPr bwMode="auto">
            <a:xfrm>
              <a:off x="2784" y="2208"/>
              <a:ext cx="4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0.5</a:t>
              </a:r>
              <a:endParaRPr kumimoji="1" lang="en-US" altLang="zh-CN" sz="2400" baseline="30000">
                <a:solidFill>
                  <a:srgbClr val="FF3300"/>
                </a:solidFill>
                <a:latin typeface="Times New Roman" pitchFamily="18" charset="0"/>
                <a:sym typeface="Symbol" pitchFamily="18" charset="2"/>
              </a:endParaRPr>
            </a:p>
          </p:txBody>
        </p:sp>
        <p:sp>
          <p:nvSpPr>
            <p:cNvPr id="22551" name="Rectangle 62"/>
            <p:cNvSpPr>
              <a:spLocks noChangeArrowheads="1"/>
            </p:cNvSpPr>
            <p:nvPr/>
          </p:nvSpPr>
          <p:spPr bwMode="auto">
            <a:xfrm>
              <a:off x="3727" y="2208"/>
              <a:ext cx="6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=2</a:t>
              </a:r>
              <a:r>
                <a:rPr kumimoji="1" lang="en-US" altLang="zh-CN" sz="2400" i="1" baseline="30000">
                  <a:solidFill>
                    <a:srgbClr val="FF3300"/>
                  </a:solidFill>
                  <a:latin typeface="Times New Roman" pitchFamily="18" charset="0"/>
                  <a:sym typeface="Symbol" pitchFamily="18" charset="2"/>
                </a:rPr>
                <a:t>-2</a:t>
              </a:r>
              <a:r>
                <a:rPr kumimoji="1" lang="en-US" altLang="zh-CN" sz="2400">
                  <a:solidFill>
                    <a:srgbClr val="FF3300"/>
                  </a:solidFill>
                  <a:latin typeface="Times New Roman" pitchFamily="18" charset="0"/>
                  <a:sym typeface="Symbol" pitchFamily="18" charset="2"/>
                </a:rPr>
                <a:t>*0</a:t>
              </a:r>
            </a:p>
            <a:p>
              <a:r>
                <a:rPr kumimoji="1" lang="en-US" altLang="zh-CN" sz="2400">
                  <a:solidFill>
                    <a:srgbClr val="FF3300"/>
                  </a:solidFill>
                  <a:latin typeface="Times New Roman" pitchFamily="18" charset="0"/>
                  <a:sym typeface="Symbol" pitchFamily="18" charset="2"/>
                </a:rPr>
                <a:t>= 0</a:t>
              </a:r>
            </a:p>
          </p:txBody>
        </p:sp>
        <p:sp>
          <p:nvSpPr>
            <p:cNvPr id="22552" name="Rectangle 63"/>
            <p:cNvSpPr>
              <a:spLocks noChangeArrowheads="1"/>
            </p:cNvSpPr>
            <p:nvPr/>
          </p:nvSpPr>
          <p:spPr bwMode="auto">
            <a:xfrm>
              <a:off x="4800" y="1632"/>
              <a:ext cx="7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=2</a:t>
              </a:r>
              <a:r>
                <a:rPr kumimoji="1" lang="en-US" altLang="zh-CN" sz="2400" i="1" baseline="30000">
                  <a:solidFill>
                    <a:srgbClr val="FF3300"/>
                  </a:solidFill>
                  <a:latin typeface="Times New Roman" pitchFamily="18" charset="0"/>
                  <a:sym typeface="Symbol" pitchFamily="18" charset="2"/>
                </a:rPr>
                <a:t>-3</a:t>
              </a:r>
              <a:r>
                <a:rPr kumimoji="1" lang="en-US" altLang="zh-CN" sz="2400">
                  <a:solidFill>
                    <a:srgbClr val="FF3300"/>
                  </a:solidFill>
                  <a:latin typeface="Times New Roman" pitchFamily="18" charset="0"/>
                  <a:sym typeface="Symbol" pitchFamily="18" charset="2"/>
                </a:rPr>
                <a:t>*1</a:t>
              </a:r>
            </a:p>
            <a:p>
              <a:r>
                <a:rPr kumimoji="1" lang="en-US" altLang="zh-CN" sz="2400">
                  <a:solidFill>
                    <a:srgbClr val="FF3300"/>
                  </a:solidFill>
                  <a:latin typeface="Times New Roman" pitchFamily="18" charset="0"/>
                  <a:sym typeface="Symbol" pitchFamily="18" charset="2"/>
                </a:rPr>
                <a:t>= 0.125</a:t>
              </a:r>
            </a:p>
          </p:txBody>
        </p:sp>
        <p:sp>
          <p:nvSpPr>
            <p:cNvPr id="22553" name="Rectangle 64"/>
            <p:cNvSpPr>
              <a:spLocks noChangeArrowheads="1"/>
            </p:cNvSpPr>
            <p:nvPr/>
          </p:nvSpPr>
          <p:spPr bwMode="auto">
            <a:xfrm>
              <a:off x="3066" y="1632"/>
              <a:ext cx="4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0.5</a:t>
              </a:r>
              <a:endParaRPr kumimoji="1" lang="en-US" altLang="zh-CN" sz="2400" baseline="30000">
                <a:solidFill>
                  <a:srgbClr val="FF3300"/>
                </a:solidFill>
                <a:latin typeface="Times New Roman" pitchFamily="18" charset="0"/>
                <a:sym typeface="Symbol" pitchFamily="18" charset="2"/>
              </a:endParaRPr>
            </a:p>
          </p:txBody>
        </p:sp>
        <p:sp>
          <p:nvSpPr>
            <p:cNvPr id="22554" name="Rectangle 65"/>
            <p:cNvSpPr>
              <a:spLocks noChangeArrowheads="1"/>
            </p:cNvSpPr>
            <p:nvPr/>
          </p:nvSpPr>
          <p:spPr bwMode="auto">
            <a:xfrm>
              <a:off x="3840" y="1056"/>
              <a:ext cx="1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0.5 + 0.125 = 0.625</a:t>
              </a:r>
              <a:endParaRPr kumimoji="1" lang="en-US" altLang="zh-CN" sz="2400" baseline="30000">
                <a:solidFill>
                  <a:srgbClr val="FF3300"/>
                </a:solidFill>
                <a:latin typeface="Times New Roman" pitchFamily="18" charset="0"/>
                <a:sym typeface="Symbol" pitchFamily="18" charset="2"/>
              </a:endParaRPr>
            </a:p>
          </p:txBody>
        </p:sp>
        <p:sp>
          <p:nvSpPr>
            <p:cNvPr id="22555" name="Rectangle 66"/>
            <p:cNvSpPr>
              <a:spLocks noChangeArrowheads="1"/>
            </p:cNvSpPr>
            <p:nvPr/>
          </p:nvSpPr>
          <p:spPr bwMode="auto">
            <a:xfrm>
              <a:off x="2736" y="52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3300"/>
                  </a:solidFill>
                  <a:latin typeface="Times New Roman" pitchFamily="18" charset="0"/>
                  <a:sym typeface="Symbol" pitchFamily="18" charset="2"/>
                </a:rPr>
                <a:t>=</a:t>
              </a:r>
              <a:r>
                <a:rPr kumimoji="1" lang="en-US" altLang="zh-CN" sz="2400">
                  <a:solidFill>
                    <a:srgbClr val="FF3300"/>
                  </a:solidFill>
                  <a:latin typeface="Times New Roman" pitchFamily="18" charset="0"/>
                  <a:sym typeface="Symbol" pitchFamily="18" charset="2"/>
                </a:rPr>
                <a:t> 2.625</a:t>
              </a:r>
              <a:endParaRPr kumimoji="1" lang="en-US" altLang="zh-CN" sz="2400" baseline="30000">
                <a:solidFill>
                  <a:srgbClr val="FF3300"/>
                </a:solidFill>
                <a:latin typeface="Times New Roman" pitchFamily="18" charset="0"/>
                <a:sym typeface="Symbol" pitchFamily="18" charset="2"/>
              </a:endParaRPr>
            </a:p>
          </p:txBody>
        </p:sp>
      </p:grpSp>
      <p:sp>
        <p:nvSpPr>
          <p:cNvPr id="68" name="Rectangle 3"/>
          <p:cNvSpPr txBox="1">
            <a:spLocks noChangeArrowheads="1"/>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4.9</a:t>
            </a:r>
            <a:endParaRPr lang="zh-CN" altLang="en-US" dirty="0" smtClean="0">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81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1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1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p:spPr>
        <p:txBody>
          <a:bodyPr/>
          <a:lstStyle/>
          <a:p>
            <a:r>
              <a:rPr lang="zh-CN" altLang="en-US" dirty="0"/>
              <a:t>或该题的另一种做法</a:t>
            </a:r>
            <a:endParaRPr lang="zh-CN" altLang="en-US" b="1" dirty="0" smtClean="0"/>
          </a:p>
        </p:txBody>
      </p:sp>
      <p:sp>
        <p:nvSpPr>
          <p:cNvPr id="843779" name="Rectangle 3"/>
          <p:cNvSpPr>
            <a:spLocks noGrp="1" noChangeArrowheads="1"/>
          </p:cNvSpPr>
          <p:nvPr>
            <p:ph idx="1"/>
          </p:nvPr>
        </p:nvSpPr>
        <p:spPr>
          <a:noFill/>
        </p:spPr>
        <p:txBody>
          <a:bodyPr/>
          <a:lstStyle/>
          <a:p>
            <a:pPr algn="just">
              <a:spcBef>
                <a:spcPct val="0"/>
              </a:spcBef>
              <a:buFontTx/>
              <a:buNone/>
            </a:pPr>
            <a:r>
              <a:rPr lang="zh-CN" altLang="en-US" sz="2800" b="1" dirty="0" smtClean="0"/>
              <a:t>为下面文法写一个语法制导的定义，用</a:t>
            </a:r>
            <a:r>
              <a:rPr lang="en-US" altLang="zh-CN" sz="2800" b="1" dirty="0" smtClean="0"/>
              <a:t>S</a:t>
            </a:r>
            <a:r>
              <a:rPr lang="zh-CN" altLang="en-US" sz="2800" b="1" dirty="0" smtClean="0"/>
              <a:t>的综合属性</a:t>
            </a:r>
            <a:r>
              <a:rPr lang="en-US" altLang="zh-CN" sz="2800" b="1" i="1" dirty="0" err="1" smtClean="0"/>
              <a:t>val</a:t>
            </a:r>
            <a:r>
              <a:rPr lang="zh-CN" altLang="en-US" sz="2800" b="1" dirty="0" smtClean="0"/>
              <a:t>给出下面文法中</a:t>
            </a:r>
            <a:r>
              <a:rPr lang="en-US" altLang="zh-CN" sz="2800" b="1" dirty="0" smtClean="0"/>
              <a:t>S</a:t>
            </a:r>
            <a:r>
              <a:rPr lang="zh-CN" altLang="en-US" sz="2800" b="1" dirty="0" smtClean="0"/>
              <a:t>产生的二进制数的值。例如，输入101.101时，</a:t>
            </a:r>
            <a:r>
              <a:rPr lang="en-US" altLang="zh-CN" sz="2800" b="1" dirty="0" err="1" smtClean="0"/>
              <a:t>S.</a:t>
            </a:r>
            <a:r>
              <a:rPr lang="en-US" altLang="zh-CN" sz="2800" b="1" i="1" dirty="0" err="1" smtClean="0"/>
              <a:t>val</a:t>
            </a:r>
            <a:r>
              <a:rPr lang="en-US" altLang="zh-CN" sz="2800" b="1" dirty="0" smtClean="0"/>
              <a:t> = 5.625</a:t>
            </a:r>
            <a:r>
              <a:rPr lang="zh-CN" altLang="en-US" sz="2800" b="1" dirty="0" smtClean="0"/>
              <a:t>（可以修改文法）</a:t>
            </a:r>
          </a:p>
          <a:p>
            <a:pPr algn="just">
              <a:spcBef>
                <a:spcPct val="0"/>
              </a:spcBef>
              <a:buFontTx/>
              <a:buNone/>
            </a:pPr>
            <a:r>
              <a:rPr lang="zh-CN" altLang="en-US" sz="2800" b="1" dirty="0" smtClean="0">
                <a:solidFill>
                  <a:srgbClr val="C00000"/>
                </a:solidFill>
              </a:rPr>
              <a:t>若按</a:t>
            </a:r>
            <a:r>
              <a:rPr lang="en-US" altLang="zh-CN" sz="2800" b="1" dirty="0" smtClean="0">
                <a:solidFill>
                  <a:srgbClr val="C00000"/>
                </a:solidFill>
              </a:rPr>
              <a:t>2</a:t>
            </a:r>
            <a:r>
              <a:rPr lang="en-US" altLang="zh-CN" sz="2800" b="1" baseline="30000" dirty="0" smtClean="0">
                <a:solidFill>
                  <a:srgbClr val="C00000"/>
                </a:solidFill>
              </a:rPr>
              <a:t>2</a:t>
            </a:r>
            <a:r>
              <a:rPr lang="en-US" altLang="zh-CN" sz="2800" b="1" dirty="0" smtClean="0">
                <a:solidFill>
                  <a:srgbClr val="C00000"/>
                </a:solidFill>
              </a:rPr>
              <a:t>+ 0 + 2</a:t>
            </a:r>
            <a:r>
              <a:rPr lang="en-US" altLang="zh-CN" sz="2800" b="1" baseline="30000" dirty="0" smtClean="0">
                <a:solidFill>
                  <a:srgbClr val="C00000"/>
                </a:solidFill>
              </a:rPr>
              <a:t>0</a:t>
            </a:r>
            <a:r>
              <a:rPr lang="en-US" altLang="zh-CN" sz="2800" b="1" dirty="0" smtClean="0">
                <a:solidFill>
                  <a:srgbClr val="C00000"/>
                </a:solidFill>
              </a:rPr>
              <a:t> + 2</a:t>
            </a:r>
            <a:r>
              <a:rPr lang="en-US" altLang="zh-CN" sz="2800" b="1" baseline="30000" dirty="0" smtClean="0">
                <a:solidFill>
                  <a:srgbClr val="C00000"/>
                </a:solidFill>
              </a:rPr>
              <a:t>-1</a:t>
            </a:r>
            <a:r>
              <a:rPr lang="en-US" altLang="zh-CN" sz="2800" b="1" dirty="0" smtClean="0">
                <a:solidFill>
                  <a:srgbClr val="C00000"/>
                </a:solidFill>
              </a:rPr>
              <a:t> + 0 + 2</a:t>
            </a:r>
            <a:r>
              <a:rPr lang="en-US" altLang="zh-CN" sz="2800" b="1" baseline="30000" dirty="0" smtClean="0">
                <a:solidFill>
                  <a:srgbClr val="C00000"/>
                </a:solidFill>
              </a:rPr>
              <a:t>-3</a:t>
            </a:r>
            <a:r>
              <a:rPr lang="zh-CN" altLang="en-US" sz="2800" b="1" dirty="0" smtClean="0">
                <a:solidFill>
                  <a:srgbClr val="C00000"/>
                </a:solidFill>
              </a:rPr>
              <a:t>来计算，该文法对小数点左边部分的计算不利，因为需要继承属性来确定每个</a:t>
            </a:r>
            <a:r>
              <a:rPr lang="en-US" altLang="zh-CN" sz="2800" b="1" dirty="0" smtClean="0">
                <a:solidFill>
                  <a:srgbClr val="C00000"/>
                </a:solidFill>
              </a:rPr>
              <a:t>B</a:t>
            </a:r>
            <a:r>
              <a:rPr lang="zh-CN" altLang="en-US" sz="2800" b="1" dirty="0" smtClean="0">
                <a:solidFill>
                  <a:srgbClr val="C00000"/>
                </a:solidFill>
              </a:rPr>
              <a:t>离开小数点的距离</a:t>
            </a:r>
          </a:p>
          <a:p>
            <a:pPr algn="just">
              <a:spcBef>
                <a:spcPct val="0"/>
              </a:spcBef>
              <a:buFontTx/>
              <a:buNone/>
            </a:pPr>
            <a:endParaRPr lang="en-US" altLang="zh-CN" sz="2800" b="1" dirty="0" smtClean="0"/>
          </a:p>
          <a:p>
            <a:pPr algn="just">
              <a:spcBef>
                <a:spcPct val="0"/>
              </a:spcBef>
              <a:buFontTx/>
              <a:buNone/>
            </a:pPr>
            <a:r>
              <a:rPr lang="en-US" altLang="zh-CN" sz="2800" b="1" dirty="0" smtClean="0"/>
              <a:t>	S </a:t>
            </a:r>
            <a:r>
              <a:rPr lang="en-US" altLang="zh-CN" sz="2800" b="1" dirty="0" smtClean="0">
                <a:sym typeface="Symbol" panose="05050102010706020507" pitchFamily="18" charset="2"/>
              </a:rPr>
              <a:t></a:t>
            </a:r>
            <a:r>
              <a:rPr lang="en-US" altLang="zh-CN" sz="2800" b="1" dirty="0" smtClean="0"/>
              <a:t> L . L | L</a:t>
            </a:r>
          </a:p>
          <a:p>
            <a:pPr algn="just">
              <a:spcBef>
                <a:spcPct val="0"/>
              </a:spcBef>
              <a:buFontTx/>
              <a:buNone/>
            </a:pPr>
            <a:r>
              <a:rPr lang="en-US" altLang="zh-CN" sz="2800" b="1" dirty="0" smtClean="0"/>
              <a:t>	L </a:t>
            </a:r>
            <a:r>
              <a:rPr lang="en-US" altLang="zh-CN" sz="2800" b="1" dirty="0" smtClean="0">
                <a:sym typeface="Symbol" panose="05050102010706020507" pitchFamily="18" charset="2"/>
              </a:rPr>
              <a:t></a:t>
            </a:r>
            <a:r>
              <a:rPr lang="en-US" altLang="zh-CN" sz="2800" b="1" dirty="0" smtClean="0"/>
              <a:t> L B | B</a:t>
            </a:r>
          </a:p>
          <a:p>
            <a:pPr algn="just">
              <a:spcBef>
                <a:spcPct val="0"/>
              </a:spcBef>
              <a:buFontTx/>
              <a:buNone/>
            </a:pPr>
            <a:r>
              <a:rPr lang="en-US" altLang="zh-CN" sz="2800" b="1" dirty="0" smtClean="0"/>
              <a:t>	B </a:t>
            </a:r>
            <a:r>
              <a:rPr lang="en-US" altLang="zh-CN" sz="2800" b="1" dirty="0" smtClean="0">
                <a:sym typeface="Symbol" panose="05050102010706020507" pitchFamily="18" charset="2"/>
              </a:rPr>
              <a:t></a:t>
            </a:r>
            <a:r>
              <a:rPr lang="en-US" altLang="zh-CN" sz="2800" b="1" dirty="0" smtClean="0"/>
              <a:t> 0 | 1</a:t>
            </a:r>
          </a:p>
          <a:p>
            <a:pPr algn="just">
              <a:spcBef>
                <a:spcPct val="0"/>
              </a:spcBef>
              <a:buFontTx/>
              <a:buNone/>
            </a:pPr>
            <a:r>
              <a:rPr lang="en-US" altLang="zh-CN" sz="2800" b="1" dirty="0" smtClean="0"/>
              <a:t>	</a:t>
            </a:r>
          </a:p>
          <a:p>
            <a:pPr algn="just">
              <a:spcBef>
                <a:spcPct val="0"/>
              </a:spcBef>
              <a:buFontTx/>
              <a:buNone/>
            </a:pPr>
            <a:endParaRPr lang="en-US" altLang="zh-CN" sz="2800" b="1" dirty="0" smtClean="0"/>
          </a:p>
        </p:txBody>
      </p:sp>
      <p:grpSp>
        <p:nvGrpSpPr>
          <p:cNvPr id="101380" name="Group 44"/>
          <p:cNvGrpSpPr>
            <a:grpSpLocks/>
          </p:cNvGrpSpPr>
          <p:nvPr/>
        </p:nvGrpSpPr>
        <p:grpSpPr bwMode="auto">
          <a:xfrm>
            <a:off x="3779838" y="3579813"/>
            <a:ext cx="4632325" cy="3278187"/>
            <a:chOff x="2112" y="2255"/>
            <a:chExt cx="2918" cy="2065"/>
          </a:xfrm>
        </p:grpSpPr>
        <p:sp>
          <p:nvSpPr>
            <p:cNvPr id="101381" name="Rectangle 5"/>
            <p:cNvSpPr>
              <a:spLocks noChangeArrowheads="1"/>
            </p:cNvSpPr>
            <p:nvPr/>
          </p:nvSpPr>
          <p:spPr bwMode="auto">
            <a:xfrm>
              <a:off x="3861" y="225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S</a:t>
              </a:r>
            </a:p>
          </p:txBody>
        </p:sp>
        <p:sp>
          <p:nvSpPr>
            <p:cNvPr id="101382" name="Rectangle 6"/>
            <p:cNvSpPr>
              <a:spLocks noChangeArrowheads="1"/>
            </p:cNvSpPr>
            <p:nvPr/>
          </p:nvSpPr>
          <p:spPr bwMode="auto">
            <a:xfrm>
              <a:off x="3923" y="2659"/>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101383" name="Line 7"/>
            <p:cNvSpPr>
              <a:spLocks noChangeShapeType="1"/>
            </p:cNvSpPr>
            <p:nvPr/>
          </p:nvSpPr>
          <p:spPr bwMode="auto">
            <a:xfrm>
              <a:off x="4146" y="2539"/>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4" name="Rectangle 8"/>
            <p:cNvSpPr>
              <a:spLocks noChangeArrowheads="1"/>
            </p:cNvSpPr>
            <p:nvPr/>
          </p:nvSpPr>
          <p:spPr bwMode="auto">
            <a:xfrm>
              <a:off x="2871" y="26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85" name="Rectangle 9"/>
            <p:cNvSpPr>
              <a:spLocks noChangeArrowheads="1"/>
            </p:cNvSpPr>
            <p:nvPr/>
          </p:nvSpPr>
          <p:spPr bwMode="auto">
            <a:xfrm>
              <a:off x="2496" y="3023"/>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86" name="Line 10"/>
            <p:cNvSpPr>
              <a:spLocks noChangeShapeType="1"/>
            </p:cNvSpPr>
            <p:nvPr/>
          </p:nvSpPr>
          <p:spPr bwMode="auto">
            <a:xfrm>
              <a:off x="3984" y="2591"/>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7" name="Rectangle 11"/>
            <p:cNvSpPr>
              <a:spLocks noChangeArrowheads="1"/>
            </p:cNvSpPr>
            <p:nvPr/>
          </p:nvSpPr>
          <p:spPr bwMode="auto">
            <a:xfrm>
              <a:off x="3120" y="3071"/>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388" name="Rectangle 12"/>
            <p:cNvSpPr>
              <a:spLocks noChangeArrowheads="1"/>
            </p:cNvSpPr>
            <p:nvPr/>
          </p:nvSpPr>
          <p:spPr bwMode="auto">
            <a:xfrm>
              <a:off x="2112" y="340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89" name="Rectangle 13"/>
            <p:cNvSpPr>
              <a:spLocks noChangeArrowheads="1"/>
            </p:cNvSpPr>
            <p:nvPr/>
          </p:nvSpPr>
          <p:spPr bwMode="auto">
            <a:xfrm>
              <a:off x="2766" y="3411"/>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390" name="Rectangle 14"/>
            <p:cNvSpPr>
              <a:spLocks noChangeArrowheads="1"/>
            </p:cNvSpPr>
            <p:nvPr/>
          </p:nvSpPr>
          <p:spPr bwMode="auto">
            <a:xfrm>
              <a:off x="2112" y="388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391" name="Line 26"/>
            <p:cNvSpPr>
              <a:spLocks noChangeShapeType="1"/>
            </p:cNvSpPr>
            <p:nvPr/>
          </p:nvSpPr>
          <p:spPr bwMode="auto">
            <a:xfrm flipH="1">
              <a:off x="3096" y="2486"/>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2" name="Line 27"/>
            <p:cNvSpPr>
              <a:spLocks noChangeShapeType="1"/>
            </p:cNvSpPr>
            <p:nvPr/>
          </p:nvSpPr>
          <p:spPr bwMode="auto">
            <a:xfrm flipH="1">
              <a:off x="2736" y="2931"/>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3" name="Line 28"/>
            <p:cNvSpPr>
              <a:spLocks noChangeShapeType="1"/>
            </p:cNvSpPr>
            <p:nvPr/>
          </p:nvSpPr>
          <p:spPr bwMode="auto">
            <a:xfrm>
              <a:off x="3081" y="2948"/>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4" name="Line 29"/>
            <p:cNvSpPr>
              <a:spLocks noChangeShapeType="1"/>
            </p:cNvSpPr>
            <p:nvPr/>
          </p:nvSpPr>
          <p:spPr bwMode="auto">
            <a:xfrm flipH="1">
              <a:off x="2304" y="3263"/>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5" name="Line 30"/>
            <p:cNvSpPr>
              <a:spLocks noChangeShapeType="1"/>
            </p:cNvSpPr>
            <p:nvPr/>
          </p:nvSpPr>
          <p:spPr bwMode="auto">
            <a:xfrm>
              <a:off x="2640" y="3311"/>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6" name="Line 31"/>
            <p:cNvSpPr>
              <a:spLocks noChangeShapeType="1"/>
            </p:cNvSpPr>
            <p:nvPr/>
          </p:nvSpPr>
          <p:spPr bwMode="auto">
            <a:xfrm flipH="1">
              <a:off x="2256" y="3695"/>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97" name="Rectangle 8"/>
            <p:cNvSpPr>
              <a:spLocks noChangeArrowheads="1"/>
            </p:cNvSpPr>
            <p:nvPr/>
          </p:nvSpPr>
          <p:spPr bwMode="auto">
            <a:xfrm>
              <a:off x="4445" y="2723"/>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98" name="Rectangle 9"/>
            <p:cNvSpPr>
              <a:spLocks noChangeArrowheads="1"/>
            </p:cNvSpPr>
            <p:nvPr/>
          </p:nvSpPr>
          <p:spPr bwMode="auto">
            <a:xfrm>
              <a:off x="4070" y="3118"/>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399" name="Rectangle 11"/>
            <p:cNvSpPr>
              <a:spLocks noChangeArrowheads="1"/>
            </p:cNvSpPr>
            <p:nvPr/>
          </p:nvSpPr>
          <p:spPr bwMode="auto">
            <a:xfrm>
              <a:off x="4694" y="3166"/>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400" name="Rectangle 12"/>
            <p:cNvSpPr>
              <a:spLocks noChangeArrowheads="1"/>
            </p:cNvSpPr>
            <p:nvPr/>
          </p:nvSpPr>
          <p:spPr bwMode="auto">
            <a:xfrm>
              <a:off x="3686" y="350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1401" name="Rectangle 13"/>
            <p:cNvSpPr>
              <a:spLocks noChangeArrowheads="1"/>
            </p:cNvSpPr>
            <p:nvPr/>
          </p:nvSpPr>
          <p:spPr bwMode="auto">
            <a:xfrm>
              <a:off x="4340" y="3506"/>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402" name="Rectangle 14"/>
            <p:cNvSpPr>
              <a:spLocks noChangeArrowheads="1"/>
            </p:cNvSpPr>
            <p:nvPr/>
          </p:nvSpPr>
          <p:spPr bwMode="auto">
            <a:xfrm>
              <a:off x="3686" y="398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1403" name="Line 27"/>
            <p:cNvSpPr>
              <a:spLocks noChangeShapeType="1"/>
            </p:cNvSpPr>
            <p:nvPr/>
          </p:nvSpPr>
          <p:spPr bwMode="auto">
            <a:xfrm flipH="1">
              <a:off x="4310" y="3026"/>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4" name="Line 28"/>
            <p:cNvSpPr>
              <a:spLocks noChangeShapeType="1"/>
            </p:cNvSpPr>
            <p:nvPr/>
          </p:nvSpPr>
          <p:spPr bwMode="auto">
            <a:xfrm>
              <a:off x="4655" y="3043"/>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5" name="Line 29"/>
            <p:cNvSpPr>
              <a:spLocks noChangeShapeType="1"/>
            </p:cNvSpPr>
            <p:nvPr/>
          </p:nvSpPr>
          <p:spPr bwMode="auto">
            <a:xfrm flipH="1">
              <a:off x="3878" y="335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6" name="Line 30"/>
            <p:cNvSpPr>
              <a:spLocks noChangeShapeType="1"/>
            </p:cNvSpPr>
            <p:nvPr/>
          </p:nvSpPr>
          <p:spPr bwMode="auto">
            <a:xfrm>
              <a:off x="4214" y="3406"/>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07" name="Line 31"/>
            <p:cNvSpPr>
              <a:spLocks noChangeShapeType="1"/>
            </p:cNvSpPr>
            <p:nvPr/>
          </p:nvSpPr>
          <p:spPr bwMode="auto">
            <a:xfrm flipH="1">
              <a:off x="3830" y="3790"/>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92445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3779">
                                            <p:txEl>
                                              <p:pRg st="1" end="1"/>
                                            </p:txEl>
                                          </p:spTgt>
                                        </p:tgtEl>
                                        <p:attrNameLst>
                                          <p:attrName>style.visibility</p:attrName>
                                        </p:attrNameLst>
                                      </p:cBhvr>
                                      <p:to>
                                        <p:strVal val="visible"/>
                                      </p:to>
                                    </p:set>
                                    <p:animEffect transition="in" filter="fade">
                                      <p:cBhvr>
                                        <p:cTn id="7" dur="500"/>
                                        <p:tgtEl>
                                          <p:spTgt spid="843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zh-CN" altLang="en-US" b="1" smtClean="0">
                <a:latin typeface="宋体" panose="02010600030101010101" pitchFamily="2" charset="-122"/>
              </a:rPr>
              <a:t>例   题   </a:t>
            </a:r>
            <a:r>
              <a:rPr lang="zh-CN" altLang="en-US" b="1" smtClean="0"/>
              <a:t>2</a:t>
            </a:r>
          </a:p>
        </p:txBody>
      </p:sp>
      <p:sp>
        <p:nvSpPr>
          <p:cNvPr id="102403" name="Rectangle 3"/>
          <p:cNvSpPr>
            <a:spLocks noGrp="1" noChangeArrowheads="1"/>
          </p:cNvSpPr>
          <p:nvPr>
            <p:ph idx="1"/>
          </p:nvPr>
        </p:nvSpPr>
        <p:spPr>
          <a:noFill/>
        </p:spPr>
        <p:txBody>
          <a:bodyPr/>
          <a:lstStyle/>
          <a:p>
            <a:pPr algn="just">
              <a:spcBef>
                <a:spcPct val="0"/>
              </a:spcBef>
              <a:buFontTx/>
              <a:buNone/>
            </a:pPr>
            <a:r>
              <a:rPr lang="zh-CN" altLang="en-US" sz="2800" b="1" dirty="0" smtClean="0"/>
              <a:t>为下面文法写一个语法制导的定义，用</a:t>
            </a:r>
            <a:r>
              <a:rPr lang="en-US" altLang="zh-CN" sz="2800" b="1" dirty="0" smtClean="0"/>
              <a:t>S</a:t>
            </a:r>
            <a:r>
              <a:rPr lang="zh-CN" altLang="en-US" sz="2800" b="1" dirty="0" smtClean="0"/>
              <a:t>的综合属性</a:t>
            </a:r>
            <a:r>
              <a:rPr lang="en-US" altLang="zh-CN" sz="2800" b="1" i="1" dirty="0" err="1" smtClean="0"/>
              <a:t>val</a:t>
            </a:r>
            <a:r>
              <a:rPr lang="zh-CN" altLang="en-US" sz="2800" b="1" dirty="0" smtClean="0"/>
              <a:t>给出下面文法中</a:t>
            </a:r>
            <a:r>
              <a:rPr lang="en-US" altLang="zh-CN" sz="2800" b="1" dirty="0" smtClean="0"/>
              <a:t>S</a:t>
            </a:r>
            <a:r>
              <a:rPr lang="zh-CN" altLang="en-US" sz="2800" b="1" dirty="0" smtClean="0"/>
              <a:t>产生的二进制数的值。例如，输入101.101时，</a:t>
            </a:r>
            <a:r>
              <a:rPr lang="en-US" altLang="zh-CN" sz="2800" b="1" dirty="0" err="1" smtClean="0"/>
              <a:t>S.</a:t>
            </a:r>
            <a:r>
              <a:rPr lang="en-US" altLang="zh-CN" sz="2800" b="1" i="1" dirty="0" err="1" smtClean="0"/>
              <a:t>val</a:t>
            </a:r>
            <a:r>
              <a:rPr lang="en-US" altLang="zh-CN" sz="2800" b="1" dirty="0" smtClean="0"/>
              <a:t> = 5.625</a:t>
            </a:r>
            <a:r>
              <a:rPr lang="zh-CN" altLang="en-US" sz="2800" b="1" dirty="0" smtClean="0"/>
              <a:t>（可以修改文法）</a:t>
            </a:r>
          </a:p>
          <a:p>
            <a:pPr algn="just">
              <a:spcBef>
                <a:spcPct val="0"/>
              </a:spcBef>
              <a:buFontTx/>
              <a:buNone/>
            </a:pPr>
            <a:r>
              <a:rPr lang="zh-CN" altLang="en-US" sz="2800" b="1" dirty="0" smtClean="0">
                <a:solidFill>
                  <a:srgbClr val="C00000"/>
                </a:solidFill>
              </a:rPr>
              <a:t>若小数点左边按</a:t>
            </a:r>
            <a:r>
              <a:rPr lang="en-US" altLang="zh-CN" sz="2800" b="1" dirty="0" smtClean="0">
                <a:solidFill>
                  <a:srgbClr val="C00000"/>
                </a:solidFill>
              </a:rPr>
              <a:t>(1 </a:t>
            </a:r>
            <a:r>
              <a:rPr lang="en-US" altLang="zh-CN" sz="2800" b="1" dirty="0" smtClean="0">
                <a:solidFill>
                  <a:srgbClr val="C00000"/>
                </a:solidFill>
                <a:sym typeface="Symbol" panose="05050102010706020507" pitchFamily="18" charset="2"/>
              </a:rPr>
              <a:t> 2 + 0)  2 + 1</a:t>
            </a:r>
            <a:r>
              <a:rPr lang="zh-CN" altLang="en-US" sz="2800" b="1" dirty="0" smtClean="0">
                <a:solidFill>
                  <a:srgbClr val="C00000"/>
                </a:solidFill>
                <a:sym typeface="Symbol" panose="05050102010706020507" pitchFamily="18" charset="2"/>
              </a:rPr>
              <a:t>计算。该办法不能直接用于小数点右边，需改成</a:t>
            </a:r>
            <a:r>
              <a:rPr lang="en-US" altLang="zh-CN" sz="2800" b="1" dirty="0" smtClean="0">
                <a:solidFill>
                  <a:srgbClr val="C00000"/>
                </a:solidFill>
              </a:rPr>
              <a:t>((1 </a:t>
            </a:r>
            <a:r>
              <a:rPr lang="en-US" altLang="zh-CN" sz="2800" b="1" dirty="0" smtClean="0">
                <a:solidFill>
                  <a:srgbClr val="C00000"/>
                </a:solidFill>
                <a:sym typeface="Symbol" panose="05050102010706020507" pitchFamily="18" charset="2"/>
              </a:rPr>
              <a:t> 2 + 0)  2 + 1)/2</a:t>
            </a:r>
            <a:r>
              <a:rPr lang="en-US" altLang="zh-CN" sz="2800" b="1" baseline="30000" dirty="0" smtClean="0">
                <a:solidFill>
                  <a:srgbClr val="C00000"/>
                </a:solidFill>
                <a:sym typeface="Symbol" panose="05050102010706020507" pitchFamily="18" charset="2"/>
              </a:rPr>
              <a:t>3</a:t>
            </a:r>
            <a:r>
              <a:rPr lang="zh-CN" altLang="en-US" sz="2800" b="1" dirty="0" smtClean="0">
                <a:solidFill>
                  <a:srgbClr val="C00000"/>
                </a:solidFill>
                <a:sym typeface="Symbol" panose="05050102010706020507" pitchFamily="18" charset="2"/>
              </a:rPr>
              <a:t>，这时需要综合属性来统计</a:t>
            </a:r>
            <a:r>
              <a:rPr lang="en-US" altLang="zh-CN" sz="2800" b="1" dirty="0" smtClean="0">
                <a:solidFill>
                  <a:srgbClr val="C00000"/>
                </a:solidFill>
                <a:sym typeface="Symbol" panose="05050102010706020507" pitchFamily="18" charset="2"/>
              </a:rPr>
              <a:t>B</a:t>
            </a:r>
            <a:r>
              <a:rPr lang="zh-CN" altLang="en-US" sz="2800" b="1" dirty="0" smtClean="0">
                <a:solidFill>
                  <a:srgbClr val="C00000"/>
                </a:solidFill>
                <a:sym typeface="Symbol" panose="05050102010706020507" pitchFamily="18" charset="2"/>
              </a:rPr>
              <a:t>的个数</a:t>
            </a:r>
            <a:endParaRPr lang="en-US" altLang="zh-CN" sz="2800" b="1" dirty="0" smtClean="0">
              <a:solidFill>
                <a:srgbClr val="C00000"/>
              </a:solidFill>
              <a:sym typeface="Symbol" panose="05050102010706020507" pitchFamily="18" charset="2"/>
            </a:endParaRPr>
          </a:p>
          <a:p>
            <a:pPr algn="just">
              <a:spcBef>
                <a:spcPct val="0"/>
              </a:spcBef>
              <a:buFontTx/>
              <a:buNone/>
            </a:pPr>
            <a:endParaRPr lang="en-US" altLang="zh-CN" sz="2800" b="1" dirty="0" smtClean="0"/>
          </a:p>
          <a:p>
            <a:pPr algn="just">
              <a:spcBef>
                <a:spcPct val="0"/>
              </a:spcBef>
              <a:buFontTx/>
              <a:buNone/>
            </a:pPr>
            <a:r>
              <a:rPr lang="en-US" altLang="zh-CN" sz="2800" b="1" dirty="0" smtClean="0"/>
              <a:t>	S </a:t>
            </a:r>
            <a:r>
              <a:rPr lang="en-US" altLang="zh-CN" sz="2800" b="1" dirty="0" smtClean="0">
                <a:sym typeface="Symbol" panose="05050102010706020507" pitchFamily="18" charset="2"/>
              </a:rPr>
              <a:t></a:t>
            </a:r>
            <a:r>
              <a:rPr lang="en-US" altLang="zh-CN" sz="2800" b="1" dirty="0" smtClean="0"/>
              <a:t> L . L | L</a:t>
            </a:r>
          </a:p>
          <a:p>
            <a:pPr algn="just">
              <a:spcBef>
                <a:spcPct val="0"/>
              </a:spcBef>
              <a:buFontTx/>
              <a:buNone/>
            </a:pPr>
            <a:r>
              <a:rPr lang="en-US" altLang="zh-CN" sz="2800" b="1" dirty="0" smtClean="0"/>
              <a:t>	L </a:t>
            </a:r>
            <a:r>
              <a:rPr lang="en-US" altLang="zh-CN" sz="2800" b="1" dirty="0" smtClean="0">
                <a:sym typeface="Symbol" panose="05050102010706020507" pitchFamily="18" charset="2"/>
              </a:rPr>
              <a:t></a:t>
            </a:r>
            <a:r>
              <a:rPr lang="en-US" altLang="zh-CN" sz="2800" b="1" dirty="0" smtClean="0"/>
              <a:t> L B | B</a:t>
            </a:r>
          </a:p>
          <a:p>
            <a:pPr algn="just">
              <a:spcBef>
                <a:spcPct val="0"/>
              </a:spcBef>
              <a:buFontTx/>
              <a:buNone/>
            </a:pPr>
            <a:r>
              <a:rPr lang="en-US" altLang="zh-CN" sz="2800" b="1" dirty="0" smtClean="0"/>
              <a:t>	B </a:t>
            </a:r>
            <a:r>
              <a:rPr lang="en-US" altLang="zh-CN" sz="2800" b="1" dirty="0" smtClean="0">
                <a:sym typeface="Symbol" panose="05050102010706020507" pitchFamily="18" charset="2"/>
              </a:rPr>
              <a:t></a:t>
            </a:r>
            <a:r>
              <a:rPr lang="en-US" altLang="zh-CN" sz="2800" b="1" dirty="0" smtClean="0"/>
              <a:t> 0 | 1</a:t>
            </a:r>
          </a:p>
          <a:p>
            <a:pPr algn="just">
              <a:spcBef>
                <a:spcPct val="0"/>
              </a:spcBef>
              <a:buFontTx/>
              <a:buNone/>
            </a:pPr>
            <a:r>
              <a:rPr lang="en-US" altLang="zh-CN" sz="2800" b="1" dirty="0" smtClean="0"/>
              <a:t>	</a:t>
            </a:r>
          </a:p>
          <a:p>
            <a:pPr algn="just">
              <a:spcBef>
                <a:spcPct val="0"/>
              </a:spcBef>
              <a:buFontTx/>
              <a:buNone/>
            </a:pPr>
            <a:endParaRPr lang="en-US" altLang="zh-CN" sz="2800" b="1" dirty="0" smtClean="0"/>
          </a:p>
        </p:txBody>
      </p:sp>
      <p:grpSp>
        <p:nvGrpSpPr>
          <p:cNvPr id="102404" name="Group 33"/>
          <p:cNvGrpSpPr>
            <a:grpSpLocks/>
          </p:cNvGrpSpPr>
          <p:nvPr/>
        </p:nvGrpSpPr>
        <p:grpSpPr bwMode="auto">
          <a:xfrm>
            <a:off x="3779838" y="3579813"/>
            <a:ext cx="4632325" cy="3278187"/>
            <a:chOff x="2112" y="2255"/>
            <a:chExt cx="2918" cy="2065"/>
          </a:xfrm>
        </p:grpSpPr>
        <p:sp>
          <p:nvSpPr>
            <p:cNvPr id="102405" name="Rectangle 5"/>
            <p:cNvSpPr>
              <a:spLocks noChangeArrowheads="1"/>
            </p:cNvSpPr>
            <p:nvPr/>
          </p:nvSpPr>
          <p:spPr bwMode="auto">
            <a:xfrm>
              <a:off x="3861" y="225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S</a:t>
              </a:r>
            </a:p>
          </p:txBody>
        </p:sp>
        <p:sp>
          <p:nvSpPr>
            <p:cNvPr id="102406" name="Rectangle 6"/>
            <p:cNvSpPr>
              <a:spLocks noChangeArrowheads="1"/>
            </p:cNvSpPr>
            <p:nvPr/>
          </p:nvSpPr>
          <p:spPr bwMode="auto">
            <a:xfrm>
              <a:off x="3923" y="2659"/>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102407" name="Line 7"/>
            <p:cNvSpPr>
              <a:spLocks noChangeShapeType="1"/>
            </p:cNvSpPr>
            <p:nvPr/>
          </p:nvSpPr>
          <p:spPr bwMode="auto">
            <a:xfrm>
              <a:off x="4146" y="2539"/>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08" name="Rectangle 8"/>
            <p:cNvSpPr>
              <a:spLocks noChangeArrowheads="1"/>
            </p:cNvSpPr>
            <p:nvPr/>
          </p:nvSpPr>
          <p:spPr bwMode="auto">
            <a:xfrm>
              <a:off x="2871" y="26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09" name="Rectangle 9"/>
            <p:cNvSpPr>
              <a:spLocks noChangeArrowheads="1"/>
            </p:cNvSpPr>
            <p:nvPr/>
          </p:nvSpPr>
          <p:spPr bwMode="auto">
            <a:xfrm>
              <a:off x="2496" y="3023"/>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10" name="Line 10"/>
            <p:cNvSpPr>
              <a:spLocks noChangeShapeType="1"/>
            </p:cNvSpPr>
            <p:nvPr/>
          </p:nvSpPr>
          <p:spPr bwMode="auto">
            <a:xfrm>
              <a:off x="3984" y="2591"/>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1" name="Rectangle 11"/>
            <p:cNvSpPr>
              <a:spLocks noChangeArrowheads="1"/>
            </p:cNvSpPr>
            <p:nvPr/>
          </p:nvSpPr>
          <p:spPr bwMode="auto">
            <a:xfrm>
              <a:off x="3120" y="3071"/>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12" name="Rectangle 12"/>
            <p:cNvSpPr>
              <a:spLocks noChangeArrowheads="1"/>
            </p:cNvSpPr>
            <p:nvPr/>
          </p:nvSpPr>
          <p:spPr bwMode="auto">
            <a:xfrm>
              <a:off x="2112" y="340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13" name="Rectangle 13"/>
            <p:cNvSpPr>
              <a:spLocks noChangeArrowheads="1"/>
            </p:cNvSpPr>
            <p:nvPr/>
          </p:nvSpPr>
          <p:spPr bwMode="auto">
            <a:xfrm>
              <a:off x="2766" y="3411"/>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14" name="Rectangle 14"/>
            <p:cNvSpPr>
              <a:spLocks noChangeArrowheads="1"/>
            </p:cNvSpPr>
            <p:nvPr/>
          </p:nvSpPr>
          <p:spPr bwMode="auto">
            <a:xfrm>
              <a:off x="2112" y="3887"/>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15" name="Line 26"/>
            <p:cNvSpPr>
              <a:spLocks noChangeShapeType="1"/>
            </p:cNvSpPr>
            <p:nvPr/>
          </p:nvSpPr>
          <p:spPr bwMode="auto">
            <a:xfrm flipH="1">
              <a:off x="3096" y="2486"/>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6" name="Line 27"/>
            <p:cNvSpPr>
              <a:spLocks noChangeShapeType="1"/>
            </p:cNvSpPr>
            <p:nvPr/>
          </p:nvSpPr>
          <p:spPr bwMode="auto">
            <a:xfrm flipH="1">
              <a:off x="2736" y="2931"/>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7" name="Line 28"/>
            <p:cNvSpPr>
              <a:spLocks noChangeShapeType="1"/>
            </p:cNvSpPr>
            <p:nvPr/>
          </p:nvSpPr>
          <p:spPr bwMode="auto">
            <a:xfrm>
              <a:off x="3081" y="2948"/>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8" name="Line 29"/>
            <p:cNvSpPr>
              <a:spLocks noChangeShapeType="1"/>
            </p:cNvSpPr>
            <p:nvPr/>
          </p:nvSpPr>
          <p:spPr bwMode="auto">
            <a:xfrm flipH="1">
              <a:off x="2304" y="3263"/>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19" name="Line 30"/>
            <p:cNvSpPr>
              <a:spLocks noChangeShapeType="1"/>
            </p:cNvSpPr>
            <p:nvPr/>
          </p:nvSpPr>
          <p:spPr bwMode="auto">
            <a:xfrm>
              <a:off x="2640" y="3311"/>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0" name="Line 31"/>
            <p:cNvSpPr>
              <a:spLocks noChangeShapeType="1"/>
            </p:cNvSpPr>
            <p:nvPr/>
          </p:nvSpPr>
          <p:spPr bwMode="auto">
            <a:xfrm flipH="1">
              <a:off x="2256" y="3695"/>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1" name="Rectangle 8"/>
            <p:cNvSpPr>
              <a:spLocks noChangeArrowheads="1"/>
            </p:cNvSpPr>
            <p:nvPr/>
          </p:nvSpPr>
          <p:spPr bwMode="auto">
            <a:xfrm>
              <a:off x="4445" y="2723"/>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22" name="Rectangle 9"/>
            <p:cNvSpPr>
              <a:spLocks noChangeArrowheads="1"/>
            </p:cNvSpPr>
            <p:nvPr/>
          </p:nvSpPr>
          <p:spPr bwMode="auto">
            <a:xfrm>
              <a:off x="4070" y="3118"/>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23" name="Rectangle 11"/>
            <p:cNvSpPr>
              <a:spLocks noChangeArrowheads="1"/>
            </p:cNvSpPr>
            <p:nvPr/>
          </p:nvSpPr>
          <p:spPr bwMode="auto">
            <a:xfrm>
              <a:off x="4694" y="3166"/>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24" name="Rectangle 12"/>
            <p:cNvSpPr>
              <a:spLocks noChangeArrowheads="1"/>
            </p:cNvSpPr>
            <p:nvPr/>
          </p:nvSpPr>
          <p:spPr bwMode="auto">
            <a:xfrm>
              <a:off x="3686" y="350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2425" name="Rectangle 13"/>
            <p:cNvSpPr>
              <a:spLocks noChangeArrowheads="1"/>
            </p:cNvSpPr>
            <p:nvPr/>
          </p:nvSpPr>
          <p:spPr bwMode="auto">
            <a:xfrm>
              <a:off x="4340" y="3506"/>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26" name="Rectangle 14"/>
            <p:cNvSpPr>
              <a:spLocks noChangeArrowheads="1"/>
            </p:cNvSpPr>
            <p:nvPr/>
          </p:nvSpPr>
          <p:spPr bwMode="auto">
            <a:xfrm>
              <a:off x="3686" y="398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2427" name="Line 27"/>
            <p:cNvSpPr>
              <a:spLocks noChangeShapeType="1"/>
            </p:cNvSpPr>
            <p:nvPr/>
          </p:nvSpPr>
          <p:spPr bwMode="auto">
            <a:xfrm flipH="1">
              <a:off x="4310" y="3026"/>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8" name="Line 28"/>
            <p:cNvSpPr>
              <a:spLocks noChangeShapeType="1"/>
            </p:cNvSpPr>
            <p:nvPr/>
          </p:nvSpPr>
          <p:spPr bwMode="auto">
            <a:xfrm>
              <a:off x="4655" y="3043"/>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9" name="Line 29"/>
            <p:cNvSpPr>
              <a:spLocks noChangeShapeType="1"/>
            </p:cNvSpPr>
            <p:nvPr/>
          </p:nvSpPr>
          <p:spPr bwMode="auto">
            <a:xfrm flipH="1">
              <a:off x="3878" y="335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30" name="Line 30"/>
            <p:cNvSpPr>
              <a:spLocks noChangeShapeType="1"/>
            </p:cNvSpPr>
            <p:nvPr/>
          </p:nvSpPr>
          <p:spPr bwMode="auto">
            <a:xfrm>
              <a:off x="4214" y="3406"/>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31" name="Line 31"/>
            <p:cNvSpPr>
              <a:spLocks noChangeShapeType="1"/>
            </p:cNvSpPr>
            <p:nvPr/>
          </p:nvSpPr>
          <p:spPr bwMode="auto">
            <a:xfrm flipH="1">
              <a:off x="3830" y="3790"/>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336358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p:spPr>
        <p:txBody>
          <a:bodyPr/>
          <a:lstStyle/>
          <a:p>
            <a:r>
              <a:rPr lang="zh-CN" altLang="en-US" b="1" smtClean="0">
                <a:latin typeface="宋体" panose="02010600030101010101" pitchFamily="2" charset="-122"/>
              </a:rPr>
              <a:t>例   题   </a:t>
            </a:r>
            <a:r>
              <a:rPr lang="zh-CN" altLang="en-US" b="1" smtClean="0"/>
              <a:t>2</a:t>
            </a:r>
          </a:p>
        </p:txBody>
      </p:sp>
      <p:sp>
        <p:nvSpPr>
          <p:cNvPr id="103427" name="Rectangle 3"/>
          <p:cNvSpPr>
            <a:spLocks noGrp="1" noChangeArrowheads="1"/>
          </p:cNvSpPr>
          <p:nvPr>
            <p:ph idx="1"/>
          </p:nvPr>
        </p:nvSpPr>
        <p:spPr>
          <a:noFill/>
        </p:spPr>
        <p:txBody>
          <a:bodyPr/>
          <a:lstStyle/>
          <a:p>
            <a:pPr algn="just">
              <a:spcBef>
                <a:spcPct val="0"/>
              </a:spcBef>
              <a:buFontTx/>
              <a:buNone/>
            </a:pPr>
            <a:r>
              <a:rPr lang="zh-CN" altLang="en-US" sz="2800" b="1" dirty="0" smtClean="0"/>
              <a:t>为下面文法写一个语法制导的定义，用</a:t>
            </a:r>
            <a:r>
              <a:rPr lang="en-US" altLang="zh-CN" sz="2800" b="1" dirty="0" smtClean="0"/>
              <a:t>S</a:t>
            </a:r>
            <a:r>
              <a:rPr lang="zh-CN" altLang="en-US" sz="2800" b="1" dirty="0" smtClean="0"/>
              <a:t>的综合属性</a:t>
            </a:r>
            <a:r>
              <a:rPr lang="en-US" altLang="zh-CN" sz="2800" b="1" i="1" dirty="0" err="1" smtClean="0"/>
              <a:t>val</a:t>
            </a:r>
            <a:r>
              <a:rPr lang="zh-CN" altLang="en-US" sz="2800" b="1" dirty="0" smtClean="0"/>
              <a:t>给出下面文法中</a:t>
            </a:r>
            <a:r>
              <a:rPr lang="en-US" altLang="zh-CN" sz="2800" b="1" dirty="0" smtClean="0"/>
              <a:t>S</a:t>
            </a:r>
            <a:r>
              <a:rPr lang="zh-CN" altLang="en-US" sz="2800" b="1" dirty="0" smtClean="0"/>
              <a:t>产生的二进制数的值。例如，输入101.101时，</a:t>
            </a:r>
            <a:r>
              <a:rPr lang="en-US" altLang="zh-CN" sz="2800" b="1" dirty="0" err="1" smtClean="0"/>
              <a:t>S.</a:t>
            </a:r>
            <a:r>
              <a:rPr lang="en-US" altLang="zh-CN" sz="2800" b="1" i="1" dirty="0" err="1" smtClean="0"/>
              <a:t>val</a:t>
            </a:r>
            <a:r>
              <a:rPr lang="en-US" altLang="zh-CN" sz="2800" b="1" dirty="0" smtClean="0"/>
              <a:t> = 5.625</a:t>
            </a:r>
            <a:r>
              <a:rPr lang="zh-CN" altLang="en-US" sz="2800" b="1" dirty="0" smtClean="0"/>
              <a:t>（可以修改文法）</a:t>
            </a:r>
          </a:p>
          <a:p>
            <a:pPr algn="just">
              <a:spcBef>
                <a:spcPct val="0"/>
              </a:spcBef>
              <a:buFontTx/>
              <a:buNone/>
            </a:pPr>
            <a:r>
              <a:rPr lang="en-US" altLang="zh-CN" sz="2800" b="1" dirty="0" smtClean="0">
                <a:solidFill>
                  <a:srgbClr val="C00000"/>
                </a:solidFill>
              </a:rPr>
              <a:t>	</a:t>
            </a:r>
            <a:r>
              <a:rPr lang="zh-CN" altLang="en-US" sz="2800" b="1" dirty="0" smtClean="0">
                <a:solidFill>
                  <a:srgbClr val="C00000"/>
                </a:solidFill>
              </a:rPr>
              <a:t>更清楚的办法是将文法改成下面的形式</a:t>
            </a:r>
          </a:p>
          <a:p>
            <a:pPr algn="just">
              <a:spcBef>
                <a:spcPct val="0"/>
              </a:spcBef>
              <a:buFontTx/>
              <a:buNone/>
            </a:pPr>
            <a:endParaRPr lang="en-US" altLang="zh-CN" sz="2800" b="1" dirty="0" smtClean="0"/>
          </a:p>
          <a:p>
            <a:pPr algn="just">
              <a:spcBef>
                <a:spcPct val="0"/>
              </a:spcBef>
              <a:buFontTx/>
              <a:buNone/>
            </a:pPr>
            <a:r>
              <a:rPr lang="en-US" altLang="zh-CN" sz="2800" b="1" dirty="0" smtClean="0"/>
              <a:t>	</a:t>
            </a:r>
          </a:p>
          <a:p>
            <a:pPr algn="just">
              <a:spcBef>
                <a:spcPct val="0"/>
              </a:spcBef>
              <a:buFontTx/>
              <a:buNone/>
            </a:pPr>
            <a:r>
              <a:rPr lang="en-US" altLang="zh-CN" sz="2800" b="1" dirty="0" smtClean="0"/>
              <a:t>	S </a:t>
            </a:r>
            <a:r>
              <a:rPr lang="en-US" altLang="zh-CN" sz="2800" b="1" dirty="0" smtClean="0">
                <a:sym typeface="Symbol" panose="05050102010706020507" pitchFamily="18" charset="2"/>
              </a:rPr>
              <a:t></a:t>
            </a:r>
            <a:r>
              <a:rPr lang="en-US" altLang="zh-CN" sz="2800" b="1" dirty="0" smtClean="0"/>
              <a:t> L . </a:t>
            </a:r>
            <a:r>
              <a:rPr lang="en-US" altLang="zh-CN" sz="2800" b="1" dirty="0" smtClean="0">
                <a:solidFill>
                  <a:srgbClr val="C00000"/>
                </a:solidFill>
              </a:rPr>
              <a:t>R</a:t>
            </a:r>
            <a:r>
              <a:rPr lang="en-US" altLang="zh-CN" sz="2800" b="1" dirty="0" smtClean="0"/>
              <a:t> | L</a:t>
            </a:r>
          </a:p>
          <a:p>
            <a:pPr algn="just">
              <a:spcBef>
                <a:spcPct val="0"/>
              </a:spcBef>
              <a:buFontTx/>
              <a:buNone/>
            </a:pPr>
            <a:r>
              <a:rPr lang="en-US" altLang="zh-CN" sz="2800" b="1" dirty="0" smtClean="0"/>
              <a:t>	L </a:t>
            </a:r>
            <a:r>
              <a:rPr lang="en-US" altLang="zh-CN" sz="2800" b="1" dirty="0" smtClean="0">
                <a:sym typeface="Symbol" panose="05050102010706020507" pitchFamily="18" charset="2"/>
              </a:rPr>
              <a:t></a:t>
            </a:r>
            <a:r>
              <a:rPr lang="en-US" altLang="zh-CN" sz="2800" b="1" dirty="0" smtClean="0"/>
              <a:t> L B | B</a:t>
            </a:r>
          </a:p>
          <a:p>
            <a:pPr algn="just">
              <a:spcBef>
                <a:spcPct val="0"/>
              </a:spcBef>
              <a:buFontTx/>
              <a:buNone/>
            </a:pPr>
            <a:r>
              <a:rPr lang="en-US" altLang="zh-CN" sz="2800" b="1" dirty="0" smtClean="0">
                <a:solidFill>
                  <a:srgbClr val="C00000"/>
                </a:solidFill>
              </a:rPr>
              <a:t>	R </a:t>
            </a:r>
            <a:r>
              <a:rPr lang="en-US" altLang="zh-CN" sz="2800" b="1" dirty="0" smtClean="0">
                <a:solidFill>
                  <a:srgbClr val="C00000"/>
                </a:solidFill>
                <a:sym typeface="Symbol" panose="05050102010706020507" pitchFamily="18" charset="2"/>
              </a:rPr>
              <a:t></a:t>
            </a:r>
            <a:r>
              <a:rPr lang="en-US" altLang="zh-CN" sz="2800" b="1" dirty="0" smtClean="0">
                <a:solidFill>
                  <a:srgbClr val="C00000"/>
                </a:solidFill>
              </a:rPr>
              <a:t> B R | B</a:t>
            </a:r>
          </a:p>
          <a:p>
            <a:pPr algn="just">
              <a:spcBef>
                <a:spcPct val="0"/>
              </a:spcBef>
              <a:buFontTx/>
              <a:buNone/>
            </a:pPr>
            <a:r>
              <a:rPr lang="en-US" altLang="zh-CN" sz="2800" b="1" dirty="0" smtClean="0"/>
              <a:t>	B </a:t>
            </a:r>
            <a:r>
              <a:rPr lang="en-US" altLang="zh-CN" sz="2800" b="1" dirty="0" smtClean="0">
                <a:sym typeface="Symbol" panose="05050102010706020507" pitchFamily="18" charset="2"/>
              </a:rPr>
              <a:t></a:t>
            </a:r>
            <a:r>
              <a:rPr lang="en-US" altLang="zh-CN" sz="2800" b="1" dirty="0" smtClean="0"/>
              <a:t> 0 | 1</a:t>
            </a:r>
          </a:p>
          <a:p>
            <a:pPr algn="just">
              <a:spcBef>
                <a:spcPct val="0"/>
              </a:spcBef>
              <a:buFontTx/>
              <a:buNone/>
            </a:pPr>
            <a:endParaRPr lang="en-US" altLang="zh-CN" sz="2800" b="1" dirty="0" smtClean="0"/>
          </a:p>
        </p:txBody>
      </p:sp>
      <p:grpSp>
        <p:nvGrpSpPr>
          <p:cNvPr id="103428" name="Group 34"/>
          <p:cNvGrpSpPr>
            <a:grpSpLocks/>
          </p:cNvGrpSpPr>
          <p:nvPr/>
        </p:nvGrpSpPr>
        <p:grpSpPr bwMode="auto">
          <a:xfrm>
            <a:off x="3352800" y="3579813"/>
            <a:ext cx="5395913" cy="3203575"/>
            <a:chOff x="2112" y="2112"/>
            <a:chExt cx="3399" cy="2018"/>
          </a:xfrm>
        </p:grpSpPr>
        <p:sp>
          <p:nvSpPr>
            <p:cNvPr id="103429" name="Rectangle 5"/>
            <p:cNvSpPr>
              <a:spLocks noChangeArrowheads="1"/>
            </p:cNvSpPr>
            <p:nvPr/>
          </p:nvSpPr>
          <p:spPr bwMode="auto">
            <a:xfrm>
              <a:off x="3861" y="21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S</a:t>
              </a:r>
            </a:p>
          </p:txBody>
        </p:sp>
        <p:sp>
          <p:nvSpPr>
            <p:cNvPr id="103430" name="Rectangle 6"/>
            <p:cNvSpPr>
              <a:spLocks noChangeArrowheads="1"/>
            </p:cNvSpPr>
            <p:nvPr/>
          </p:nvSpPr>
          <p:spPr bwMode="auto">
            <a:xfrm>
              <a:off x="3923" y="2523"/>
              <a:ext cx="2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103431" name="Line 7"/>
            <p:cNvSpPr>
              <a:spLocks noChangeShapeType="1"/>
            </p:cNvSpPr>
            <p:nvPr/>
          </p:nvSpPr>
          <p:spPr bwMode="auto">
            <a:xfrm>
              <a:off x="4146" y="2396"/>
              <a:ext cx="36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32" name="Rectangle 8"/>
            <p:cNvSpPr>
              <a:spLocks noChangeArrowheads="1"/>
            </p:cNvSpPr>
            <p:nvPr/>
          </p:nvSpPr>
          <p:spPr bwMode="auto">
            <a:xfrm>
              <a:off x="2871" y="2485"/>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3433" name="Rectangle 9"/>
            <p:cNvSpPr>
              <a:spLocks noChangeArrowheads="1"/>
            </p:cNvSpPr>
            <p:nvPr/>
          </p:nvSpPr>
          <p:spPr bwMode="auto">
            <a:xfrm>
              <a:off x="2496" y="2880"/>
              <a:ext cx="38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3434" name="Line 10"/>
            <p:cNvSpPr>
              <a:spLocks noChangeShapeType="1"/>
            </p:cNvSpPr>
            <p:nvPr/>
          </p:nvSpPr>
          <p:spPr bwMode="auto">
            <a:xfrm>
              <a:off x="3984" y="2448"/>
              <a:ext cx="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35" name="Rectangle 11"/>
            <p:cNvSpPr>
              <a:spLocks noChangeArrowheads="1"/>
            </p:cNvSpPr>
            <p:nvPr/>
          </p:nvSpPr>
          <p:spPr bwMode="auto">
            <a:xfrm>
              <a:off x="3120" y="2928"/>
              <a:ext cx="33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36" name="Rectangle 12"/>
            <p:cNvSpPr>
              <a:spLocks noChangeArrowheads="1"/>
            </p:cNvSpPr>
            <p:nvPr/>
          </p:nvSpPr>
          <p:spPr bwMode="auto">
            <a:xfrm>
              <a:off x="2112" y="3264"/>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L</a:t>
              </a:r>
            </a:p>
          </p:txBody>
        </p:sp>
        <p:sp>
          <p:nvSpPr>
            <p:cNvPr id="103437" name="Rectangle 13"/>
            <p:cNvSpPr>
              <a:spLocks noChangeArrowheads="1"/>
            </p:cNvSpPr>
            <p:nvPr/>
          </p:nvSpPr>
          <p:spPr bwMode="auto">
            <a:xfrm>
              <a:off x="2766" y="3268"/>
              <a:ext cx="37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38" name="Rectangle 14"/>
            <p:cNvSpPr>
              <a:spLocks noChangeArrowheads="1"/>
            </p:cNvSpPr>
            <p:nvPr/>
          </p:nvSpPr>
          <p:spPr bwMode="auto">
            <a:xfrm>
              <a:off x="2112" y="3744"/>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39" name="Rectangle 15"/>
            <p:cNvSpPr>
              <a:spLocks noChangeArrowheads="1"/>
            </p:cNvSpPr>
            <p:nvPr/>
          </p:nvSpPr>
          <p:spPr bwMode="auto">
            <a:xfrm>
              <a:off x="4461" y="2521"/>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R</a:t>
              </a:r>
            </a:p>
          </p:txBody>
        </p:sp>
        <p:sp>
          <p:nvSpPr>
            <p:cNvPr id="103440" name="Rectangle 16"/>
            <p:cNvSpPr>
              <a:spLocks noChangeArrowheads="1"/>
            </p:cNvSpPr>
            <p:nvPr/>
          </p:nvSpPr>
          <p:spPr bwMode="auto">
            <a:xfrm>
              <a:off x="4752" y="29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R</a:t>
              </a:r>
            </a:p>
          </p:txBody>
        </p:sp>
        <p:sp>
          <p:nvSpPr>
            <p:cNvPr id="103441" name="Rectangle 17"/>
            <p:cNvSpPr>
              <a:spLocks noChangeArrowheads="1"/>
            </p:cNvSpPr>
            <p:nvPr/>
          </p:nvSpPr>
          <p:spPr bwMode="auto">
            <a:xfrm>
              <a:off x="4080" y="2928"/>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42" name="Line 18"/>
            <p:cNvSpPr>
              <a:spLocks noChangeShapeType="1"/>
            </p:cNvSpPr>
            <p:nvPr/>
          </p:nvSpPr>
          <p:spPr bwMode="auto">
            <a:xfrm flipH="1">
              <a:off x="4296" y="2823"/>
              <a:ext cx="210"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3" name="Line 19"/>
            <p:cNvSpPr>
              <a:spLocks noChangeShapeType="1"/>
            </p:cNvSpPr>
            <p:nvPr/>
          </p:nvSpPr>
          <p:spPr bwMode="auto">
            <a:xfrm>
              <a:off x="4686" y="2823"/>
              <a:ext cx="165"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4" name="Rectangle 20"/>
            <p:cNvSpPr>
              <a:spLocks noChangeArrowheads="1"/>
            </p:cNvSpPr>
            <p:nvPr/>
          </p:nvSpPr>
          <p:spPr bwMode="auto">
            <a:xfrm>
              <a:off x="5136" y="33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R</a:t>
              </a:r>
            </a:p>
          </p:txBody>
        </p:sp>
        <p:sp>
          <p:nvSpPr>
            <p:cNvPr id="103445" name="Rectangle 21"/>
            <p:cNvSpPr>
              <a:spLocks noChangeArrowheads="1"/>
            </p:cNvSpPr>
            <p:nvPr/>
          </p:nvSpPr>
          <p:spPr bwMode="auto">
            <a:xfrm>
              <a:off x="4368" y="331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46" name="Line 22"/>
            <p:cNvSpPr>
              <a:spLocks noChangeShapeType="1"/>
            </p:cNvSpPr>
            <p:nvPr/>
          </p:nvSpPr>
          <p:spPr bwMode="auto">
            <a:xfrm flipH="1">
              <a:off x="4560" y="3168"/>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7" name="Line 23"/>
            <p:cNvSpPr>
              <a:spLocks noChangeShapeType="1"/>
            </p:cNvSpPr>
            <p:nvPr/>
          </p:nvSpPr>
          <p:spPr bwMode="auto">
            <a:xfrm>
              <a:off x="4992" y="3168"/>
              <a:ext cx="210" cy="19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48" name="Rectangle 24"/>
            <p:cNvSpPr>
              <a:spLocks noChangeArrowheads="1"/>
            </p:cNvSpPr>
            <p:nvPr/>
          </p:nvSpPr>
          <p:spPr bwMode="auto">
            <a:xfrm>
              <a:off x="5136" y="3792"/>
              <a:ext cx="37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B</a:t>
              </a:r>
            </a:p>
          </p:txBody>
        </p:sp>
        <p:sp>
          <p:nvSpPr>
            <p:cNvPr id="103449" name="Line 25"/>
            <p:cNvSpPr>
              <a:spLocks noChangeShapeType="1"/>
            </p:cNvSpPr>
            <p:nvPr/>
          </p:nvSpPr>
          <p:spPr bwMode="auto">
            <a:xfrm flipH="1">
              <a:off x="5280" y="360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0" name="Line 26"/>
            <p:cNvSpPr>
              <a:spLocks noChangeShapeType="1"/>
            </p:cNvSpPr>
            <p:nvPr/>
          </p:nvSpPr>
          <p:spPr bwMode="auto">
            <a:xfrm flipH="1">
              <a:off x="3096" y="2343"/>
              <a:ext cx="84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1" name="Line 27"/>
            <p:cNvSpPr>
              <a:spLocks noChangeShapeType="1"/>
            </p:cNvSpPr>
            <p:nvPr/>
          </p:nvSpPr>
          <p:spPr bwMode="auto">
            <a:xfrm flipH="1">
              <a:off x="2736" y="2788"/>
              <a:ext cx="195"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2" name="Line 28"/>
            <p:cNvSpPr>
              <a:spLocks noChangeShapeType="1"/>
            </p:cNvSpPr>
            <p:nvPr/>
          </p:nvSpPr>
          <p:spPr bwMode="auto">
            <a:xfrm>
              <a:off x="3081" y="2805"/>
              <a:ext cx="105"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3" name="Line 29"/>
            <p:cNvSpPr>
              <a:spLocks noChangeShapeType="1"/>
            </p:cNvSpPr>
            <p:nvPr/>
          </p:nvSpPr>
          <p:spPr bwMode="auto">
            <a:xfrm flipH="1">
              <a:off x="2304" y="3120"/>
              <a:ext cx="225" cy="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4" name="Line 30"/>
            <p:cNvSpPr>
              <a:spLocks noChangeShapeType="1"/>
            </p:cNvSpPr>
            <p:nvPr/>
          </p:nvSpPr>
          <p:spPr bwMode="auto">
            <a:xfrm>
              <a:off x="2640" y="3168"/>
              <a:ext cx="120"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55" name="Line 31"/>
            <p:cNvSpPr>
              <a:spLocks noChangeShapeType="1"/>
            </p:cNvSpPr>
            <p:nvPr/>
          </p:nvSpPr>
          <p:spPr bwMode="auto">
            <a:xfrm flipH="1">
              <a:off x="2256" y="3552"/>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386268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p:spPr>
        <p:txBody>
          <a:bodyPr/>
          <a:lstStyle/>
          <a:p>
            <a:r>
              <a:rPr lang="zh-CN" altLang="en-US" b="1" smtClean="0">
                <a:latin typeface="宋体" panose="02010600030101010101" pitchFamily="2" charset="-122"/>
              </a:rPr>
              <a:t>例   题   </a:t>
            </a:r>
            <a:r>
              <a:rPr lang="zh-CN" altLang="en-US" b="1" smtClean="0"/>
              <a:t>2</a:t>
            </a:r>
          </a:p>
        </p:txBody>
      </p:sp>
      <p:sp>
        <p:nvSpPr>
          <p:cNvPr id="104451" name="Rectangle 3"/>
          <p:cNvSpPr>
            <a:spLocks noGrp="1" noChangeArrowheads="1"/>
          </p:cNvSpPr>
          <p:nvPr>
            <p:ph idx="1"/>
          </p:nvPr>
        </p:nvSpPr>
        <p:spPr>
          <a:noFill/>
        </p:spPr>
        <p:txBody>
          <a:bodyPr/>
          <a:lstStyle/>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S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L . R		S.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L.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R.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S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L		S.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L.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L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L</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B		L.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L</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2 + B.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L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B		L.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B. </a:t>
            </a:r>
            <a:r>
              <a:rPr lang="en-US" altLang="zh-CN" sz="3200" b="1" i="1" dirty="0" err="1" smtClean="0">
                <a:latin typeface="Times New Roman" panose="02020603050405020304" pitchFamily="18" charset="0"/>
                <a:cs typeface="Times New Roman" panose="02020603050405020304" pitchFamily="18" charset="0"/>
              </a:rPr>
              <a:t>val</a:t>
            </a:r>
            <a:endParaRPr lang="en-US" altLang="zh-CN" sz="3200" b="1" dirty="0" smtClean="0">
              <a:latin typeface="Times New Roman" panose="02020603050405020304" pitchFamily="18" charset="0"/>
              <a:cs typeface="Times New Roman" panose="02020603050405020304" pitchFamily="18" charset="0"/>
            </a:endParaRP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R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B R</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R.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R</a:t>
            </a:r>
            <a:r>
              <a:rPr lang="en-US" altLang="zh-CN" sz="3200" b="1" baseline="-30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2 +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2</a:t>
            </a: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R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B		R.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i="1" dirty="0" smtClean="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2</a:t>
            </a: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B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0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0</a:t>
            </a:r>
          </a:p>
          <a:p>
            <a:pPr algn="just">
              <a:spcBef>
                <a:spcPct val="0"/>
              </a:spcBef>
              <a:buFontTx/>
              <a:buNone/>
            </a:pPr>
            <a:r>
              <a:rPr lang="en-US" altLang="zh-CN" sz="3200" b="1" dirty="0" smtClean="0">
                <a:latin typeface="Times New Roman" panose="02020603050405020304" pitchFamily="18" charset="0"/>
                <a:cs typeface="Times New Roman" panose="02020603050405020304" pitchFamily="18" charset="0"/>
              </a:rPr>
              <a:t>B </a:t>
            </a:r>
            <a:r>
              <a:rPr lang="en-US" altLang="zh-C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cs typeface="Times New Roman" panose="02020603050405020304" pitchFamily="18" charset="0"/>
              </a:rPr>
              <a:t> 1		B. </a:t>
            </a:r>
            <a:r>
              <a:rPr lang="en-US" altLang="zh-CN" sz="3200" b="1" i="1" dirty="0" err="1" smtClean="0">
                <a:latin typeface="Times New Roman" panose="02020603050405020304" pitchFamily="18" charset="0"/>
                <a:cs typeface="Times New Roman" panose="02020603050405020304" pitchFamily="18" charset="0"/>
              </a:rPr>
              <a:t>val</a:t>
            </a:r>
            <a:r>
              <a:rPr lang="en-US" altLang="zh-CN" sz="3200" b="1" dirty="0" smtClean="0">
                <a:latin typeface="Times New Roman" panose="02020603050405020304" pitchFamily="18" charset="0"/>
                <a:cs typeface="Times New Roman" panose="02020603050405020304" pitchFamily="18" charset="0"/>
              </a:rPr>
              <a:t> = 1</a:t>
            </a:r>
            <a:endParaRPr lang="zh-CN" altLang="en-US" sz="3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979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charset="-122"/>
              </a:rPr>
              <a:t>扩展阅读</a:t>
            </a:r>
          </a:p>
        </p:txBody>
      </p:sp>
      <p:sp>
        <p:nvSpPr>
          <p:cNvPr id="23556" name="Rectangle 3"/>
          <p:cNvSpPr>
            <a:spLocks noGrp="1" noChangeArrowheads="1"/>
          </p:cNvSpPr>
          <p:nvPr>
            <p:ph idx="1"/>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p>
        </p:txBody>
      </p:sp>
      <p:sp>
        <p:nvSpPr>
          <p:cNvPr id="2355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2279682-0B26-4EC0-838F-3C63B39E9FDF}" type="slidenum">
              <a:rPr lang="en-US" altLang="zh-CN" sz="1400" smtClean="0"/>
              <a:pPr eaLnBrk="1" hangingPunct="1"/>
              <a:t>27</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p>
        </p:txBody>
      </p:sp>
      <p:sp>
        <p:nvSpPr>
          <p:cNvPr id="24580" name="Rectangle 3"/>
          <p:cNvSpPr>
            <a:spLocks noGrp="1" noChangeArrowheads="1"/>
          </p:cNvSpPr>
          <p:nvPr>
            <p:ph idx="1"/>
          </p:nvPr>
        </p:nvSpPr>
        <p:spPr/>
        <p:txBody>
          <a:bodyPr/>
          <a:lstStyle/>
          <a:p>
            <a:pPr>
              <a:buFontTx/>
              <a:buNone/>
            </a:pPr>
            <a:r>
              <a:rPr lang="en-US" altLang="zh-CN" sz="3200" dirty="0" smtClean="0">
                <a:latin typeface="Times New Roman" pitchFamily="18" charset="0"/>
                <a:ea typeface="宋体" charset="-122"/>
              </a:rPr>
              <a:t>⑴ </a:t>
            </a:r>
            <a:r>
              <a:rPr lang="zh-CN" altLang="en-US" sz="3200" dirty="0" smtClean="0">
                <a:latin typeface="Times New Roman" pitchFamily="18" charset="0"/>
                <a:ea typeface="宋体" charset="-122"/>
              </a:rPr>
              <a:t>首先构造翻译模式，将计算继承属性的动作嵌入在非终结符的前面，而将计算综合属性的动作放在产生式的末尾。</a:t>
            </a:r>
          </a:p>
          <a:p>
            <a:pPr>
              <a:buFontTx/>
              <a:buNone/>
            </a:pPr>
            <a:r>
              <a:rPr lang="zh-CN" altLang="en-US" sz="3200" dirty="0" smtClean="0">
                <a:latin typeface="Times New Roman" pitchFamily="18" charset="0"/>
                <a:ea typeface="宋体" charset="-122"/>
              </a:rPr>
              <a:t>⑵ 在每个嵌入动作处引入一个标记性非终结符</a:t>
            </a:r>
            <a:r>
              <a:rPr lang="en-US" altLang="zh-CN" sz="3200" dirty="0" smtClean="0">
                <a:latin typeface="Times New Roman" pitchFamily="18" charset="0"/>
                <a:ea typeface="宋体" charset="-122"/>
              </a:rPr>
              <a:t>(marker </a:t>
            </a:r>
            <a:r>
              <a:rPr lang="en-US" altLang="zh-CN" sz="3200" dirty="0" err="1" smtClean="0">
                <a:latin typeface="Times New Roman" pitchFamily="18" charset="0"/>
                <a:ea typeface="宋体" charset="-122"/>
              </a:rPr>
              <a:t>nonterminals</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。不同位置所对应的标记是不同的，每个标记性非终结符</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都有一个形如</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ε</a:t>
            </a:r>
            <a:r>
              <a:rPr lang="zh-CN" altLang="en-US" sz="3200" dirty="0" smtClean="0">
                <a:latin typeface="Times New Roman" pitchFamily="18" charset="0"/>
                <a:ea typeface="宋体" charset="-122"/>
              </a:rPr>
              <a:t>的产生式。</a:t>
            </a:r>
          </a:p>
        </p:txBody>
      </p:sp>
      <p:sp>
        <p:nvSpPr>
          <p:cNvPr id="2457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C9474AF5-C404-43F2-9609-F42D97246491}" type="slidenum">
              <a:rPr lang="en-US" altLang="zh-CN" sz="1400" smtClean="0"/>
              <a:pPr eaLnBrk="1" hangingPunct="1"/>
              <a:t>28</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5604" name="Rectangle 3"/>
          <p:cNvSpPr>
            <a:spLocks noGrp="1" noChangeArrowheads="1"/>
          </p:cNvSpPr>
          <p:nvPr>
            <p:ph idx="1"/>
          </p:nvPr>
        </p:nvSpPr>
        <p:spPr/>
        <p:txBody>
          <a:bodyPr/>
          <a:lstStyle/>
          <a:p>
            <a:pPr>
              <a:buFontTx/>
              <a:buNone/>
            </a:pPr>
            <a:r>
              <a:rPr lang="en-US" altLang="zh-CN" sz="3200" dirty="0" smtClean="0">
                <a:latin typeface="Times New Roman" pitchFamily="18" charset="0"/>
                <a:ea typeface="宋体" charset="-122"/>
              </a:rPr>
              <a:t>⑶ </a:t>
            </a:r>
            <a:r>
              <a:rPr lang="zh-CN" altLang="en-US" sz="3200" dirty="0" smtClean="0">
                <a:latin typeface="Times New Roman" pitchFamily="18" charset="0"/>
                <a:ea typeface="宋体" charset="-122"/>
              </a:rPr>
              <a:t>如果标记性非终结符</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取代了某个产生式</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α</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β</a:t>
            </a:r>
            <a:r>
              <a:rPr lang="zh-CN" altLang="en-US" sz="3200" dirty="0" smtClean="0">
                <a:latin typeface="Times New Roman" pitchFamily="18" charset="0"/>
                <a:ea typeface="宋体" charset="-122"/>
              </a:rPr>
              <a:t>中的动作</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，则按如下方式将</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修改为</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，并将动作</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放在产生式</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ε</a:t>
            </a:r>
            <a:r>
              <a:rPr lang="zh-CN" altLang="en-US" sz="3200" dirty="0" smtClean="0">
                <a:latin typeface="Times New Roman" pitchFamily="18" charset="0"/>
                <a:ea typeface="宋体" charset="-122"/>
              </a:rPr>
              <a:t>的末尾。</a:t>
            </a:r>
          </a:p>
          <a:p>
            <a:pPr>
              <a:buFontTx/>
              <a:buNone/>
            </a:pPr>
            <a:r>
              <a:rPr lang="zh-CN" altLang="en-US" sz="3200" dirty="0" smtClean="0">
                <a:latin typeface="Times New Roman" pitchFamily="18" charset="0"/>
                <a:ea typeface="宋体" charset="-122"/>
              </a:rPr>
              <a:t>    ①为</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设置继承属性来复制动作</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所需要的</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或</a:t>
            </a:r>
            <a:r>
              <a:rPr lang="en-US" altLang="zh-CN" sz="3200" i="1" dirty="0" smtClean="0">
                <a:latin typeface="Times New Roman" pitchFamily="18" charset="0"/>
                <a:ea typeface="宋体" charset="-122"/>
              </a:rPr>
              <a:t>α</a:t>
            </a:r>
            <a:r>
              <a:rPr lang="zh-CN" altLang="en-US" sz="3200" dirty="0" smtClean="0">
                <a:latin typeface="Times New Roman" pitchFamily="18" charset="0"/>
                <a:ea typeface="宋体" charset="-122"/>
              </a:rPr>
              <a:t>中符号的继承属性；</a:t>
            </a:r>
          </a:p>
          <a:p>
            <a:pPr>
              <a:buFontTx/>
              <a:buNone/>
            </a:pPr>
            <a:r>
              <a:rPr lang="zh-CN" altLang="en-US" sz="3200" dirty="0" smtClean="0">
                <a:latin typeface="Times New Roman" pitchFamily="18" charset="0"/>
                <a:ea typeface="宋体" charset="-122"/>
              </a:rPr>
              <a:t>	 ②以与动作</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相同的方式计算属性，只不过要将这些属性置为</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的综合属性。</a:t>
            </a:r>
          </a:p>
        </p:txBody>
      </p:sp>
      <p:sp>
        <p:nvSpPr>
          <p:cNvPr id="256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45BC26F8-F4B3-45FB-BBD7-FCD25606FAB8}" type="slidenum">
              <a:rPr lang="en-US" altLang="zh-CN" sz="1400" smtClean="0"/>
              <a:pPr eaLnBrk="1" hangingPunct="1"/>
              <a:t>29</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宋体" pitchFamily="2" charset="-122"/>
                <a:ea typeface="宋体" pitchFamily="2" charset="-122"/>
              </a:rPr>
              <a:t>习题</a:t>
            </a:r>
            <a:r>
              <a:rPr lang="en-US" altLang="zh-CN" dirty="0" smtClean="0">
                <a:effectLst>
                  <a:outerShdw blurRad="38100" dist="38100" dir="2700000" algn="tl">
                    <a:srgbClr val="C0C0C0"/>
                  </a:outerShdw>
                </a:effectLst>
                <a:latin typeface="宋体" pitchFamily="2" charset="-122"/>
                <a:ea typeface="宋体" pitchFamily="2" charset="-122"/>
              </a:rPr>
              <a:t>4.3</a:t>
            </a:r>
            <a:r>
              <a:rPr lang="zh-CN" altLang="en-US" dirty="0" smtClean="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smtClean="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69347" name="Rectangle 3"/>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3200" b="1" dirty="0" smtClean="0">
              <a:effectLst>
                <a:outerShdw blurRad="38100" dist="38100" dir="2700000" algn="tl">
                  <a:srgbClr val="C0C0C0"/>
                </a:outerShdw>
              </a:effectLst>
              <a:ea typeface="宋体" pitchFamily="2" charset="-122"/>
            </a:endParaRP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分析问题</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1</a:t>
            </a:r>
            <a:r>
              <a:rPr lang="zh-CN" altLang="en-US" sz="2800" b="1" dirty="0" smtClean="0">
                <a:solidFill>
                  <a:schemeClr val="accent2"/>
                </a:solidFill>
                <a:effectLst>
                  <a:outerShdw blurRad="38100" dist="38100" dir="2700000" algn="tl">
                    <a:srgbClr val="C0C0C0"/>
                  </a:outerShdw>
                </a:effectLst>
                <a:ea typeface="宋体" pitchFamily="2" charset="-122"/>
              </a:rPr>
              <a:t>）需要定义哪些属性值	</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属性</a:t>
            </a:r>
            <a:r>
              <a:rPr lang="en-US" altLang="zh-CN" sz="2800" b="1" dirty="0" err="1" smtClean="0">
                <a:solidFill>
                  <a:schemeClr val="accent2"/>
                </a:solidFill>
                <a:effectLst>
                  <a:outerShdw blurRad="38100" dist="38100" dir="2700000" algn="tl">
                    <a:srgbClr val="C0C0C0"/>
                  </a:outerShdw>
                </a:effectLst>
                <a:ea typeface="宋体" pitchFamily="2" charset="-122"/>
              </a:rPr>
              <a:t>num</a:t>
            </a:r>
            <a:r>
              <a:rPr lang="zh-CN" altLang="en-US" sz="2800" b="1" dirty="0" smtClean="0">
                <a:solidFill>
                  <a:schemeClr val="accent2"/>
                </a:solidFill>
                <a:effectLst>
                  <a:outerShdw blurRad="38100" dist="38100" dir="2700000" algn="tl">
                    <a:srgbClr val="C0C0C0"/>
                  </a:outerShdw>
                </a:effectLst>
                <a:ea typeface="宋体" pitchFamily="2" charset="-122"/>
              </a:rPr>
              <a:t>，表示相应符号中括号的对数	</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2</a:t>
            </a:r>
            <a:r>
              <a:rPr lang="zh-CN" altLang="en-US" sz="2800" b="1" dirty="0" smtClean="0">
                <a:solidFill>
                  <a:schemeClr val="accent2"/>
                </a:solidFill>
                <a:effectLst>
                  <a:outerShdw blurRad="38100" dist="38100" dir="2700000" algn="tl">
                    <a:srgbClr val="C0C0C0"/>
                  </a:outerShdw>
                </a:effectLst>
                <a:ea typeface="宋体" pitchFamily="2" charset="-122"/>
              </a:rPr>
              <a:t>）属性值为哪些符号定义？</a:t>
            </a:r>
          </a:p>
          <a:p>
            <a:pPr lvl="1"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L, S</a:t>
            </a:r>
          </a:p>
          <a:p>
            <a:pPr lvl="1" algn="just">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3</a:t>
            </a: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dirty="0" err="1" smtClean="0">
                <a:solidFill>
                  <a:schemeClr val="accent2"/>
                </a:solidFill>
                <a:effectLst>
                  <a:outerShdw blurRad="38100" dist="38100" dir="2700000" algn="tl">
                    <a:srgbClr val="C0C0C0"/>
                  </a:outerShdw>
                </a:effectLst>
                <a:ea typeface="宋体" pitchFamily="2" charset="-122"/>
              </a:rPr>
              <a:t>num</a:t>
            </a:r>
            <a:r>
              <a:rPr lang="zh-CN" altLang="en-US" sz="2800" b="1" dirty="0" smtClean="0">
                <a:solidFill>
                  <a:schemeClr val="accent2"/>
                </a:solidFill>
                <a:effectLst>
                  <a:outerShdw blurRad="38100" dist="38100" dir="2700000" algn="tl">
                    <a:srgbClr val="C0C0C0"/>
                  </a:outerShdw>
                </a:effectLst>
                <a:ea typeface="宋体" pitchFamily="2" charset="-122"/>
              </a:rPr>
              <a:t>属性属于综合属性还是继承属性？</a:t>
            </a:r>
            <a:endParaRPr lang="zh-CN" altLang="en-US" sz="2800" dirty="0" smtClean="0">
              <a:ea typeface="宋体" pitchFamily="2" charset="-122"/>
            </a:endParaRPr>
          </a:p>
        </p:txBody>
      </p:sp>
      <p:sp>
        <p:nvSpPr>
          <p:cNvPr id="409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190D16F-318F-4DC9-BCBC-3F0DF6805EFF}" type="slidenum">
              <a:rPr lang="en-US" altLang="zh-CN" sz="1400" smtClean="0"/>
              <a:pPr eaLnBrk="1" hangingPunct="1"/>
              <a:t>3</a:t>
            </a:fld>
            <a:endParaRPr lang="en-US" altLang="zh-CN" sz="1400" smtClean="0"/>
          </a:p>
        </p:txBody>
      </p:sp>
      <p:sp>
        <p:nvSpPr>
          <p:cNvPr id="569348" name="AutoShape 4" descr="Green marble"/>
          <p:cNvSpPr>
            <a:spLocks noChangeArrowheads="1"/>
          </p:cNvSpPr>
          <p:nvPr/>
        </p:nvSpPr>
        <p:spPr bwMode="auto">
          <a:xfrm>
            <a:off x="4140200" y="2997200"/>
            <a:ext cx="4679950" cy="1366838"/>
          </a:xfrm>
          <a:prstGeom prst="cloudCallout">
            <a:avLst>
              <a:gd name="adj1" fmla="val -38333"/>
              <a:gd name="adj2" fmla="val 173111"/>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宋体" pitchFamily="2" charset="-122"/>
              </a:rPr>
              <a:t>综合属性！因为产生式左部符号的</a:t>
            </a:r>
            <a:r>
              <a:rPr lang="en-US" altLang="zh-CN" sz="1800" b="1">
                <a:solidFill>
                  <a:srgbClr val="996633"/>
                </a:solidFill>
                <a:effectLst>
                  <a:outerShdw blurRad="38100" dist="38100" dir="2700000" algn="tl">
                    <a:srgbClr val="000000"/>
                  </a:outerShdw>
                </a:effectLst>
                <a:latin typeface="Tahoma" pitchFamily="34" charset="0"/>
                <a:ea typeface="宋体" pitchFamily="2" charset="-122"/>
              </a:rPr>
              <a:t>num</a:t>
            </a:r>
            <a:r>
              <a:rPr lang="zh-CN" altLang="en-US" sz="1800" b="1">
                <a:solidFill>
                  <a:srgbClr val="996633"/>
                </a:solidFill>
                <a:effectLst>
                  <a:outerShdw blurRad="38100" dist="38100" dir="2700000" algn="tl">
                    <a:srgbClr val="000000"/>
                  </a:outerShdw>
                </a:effectLst>
                <a:latin typeface="Tahoma" pitchFamily="34" charset="0"/>
                <a:ea typeface="宋体" pitchFamily="2" charset="-122"/>
              </a:rPr>
              <a:t>值要依赖于产生式右部每个符号的属性值</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9347">
                                            <p:txEl>
                                              <p:pRg st="7" end="7"/>
                                            </p:txEl>
                                          </p:spTgt>
                                        </p:tgtEl>
                                        <p:attrNameLst>
                                          <p:attrName>style.visibility</p:attrName>
                                        </p:attrNameLst>
                                      </p:cBhvr>
                                      <p:to>
                                        <p:strVal val="visible"/>
                                      </p:to>
                                    </p:set>
                                    <p:animEffect transition="in" filter="fade">
                                      <p:cBhvr>
                                        <p:cTn id="7" dur="250"/>
                                        <p:tgtEl>
                                          <p:spTgt spid="56934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9347">
                                            <p:txEl>
                                              <p:pRg st="9" end="9"/>
                                            </p:txEl>
                                          </p:spTgt>
                                        </p:tgtEl>
                                        <p:attrNameLst>
                                          <p:attrName>style.visibility</p:attrName>
                                        </p:attrNameLst>
                                      </p:cBhvr>
                                      <p:to>
                                        <p:strVal val="visible"/>
                                      </p:to>
                                    </p:set>
                                    <p:animEffect transition="in" filter="fade">
                                      <p:cBhvr>
                                        <p:cTn id="12" dur="250"/>
                                        <p:tgtEl>
                                          <p:spTgt spid="569347">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9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6628" name="Rectangle 3"/>
          <p:cNvSpPr>
            <a:spLocks noGrp="1" noChangeArrowheads="1"/>
          </p:cNvSpPr>
          <p:nvPr>
            <p:ph idx="1"/>
          </p:nvPr>
        </p:nvSpPr>
        <p:spPr/>
        <p:txBody>
          <a:bodyPr/>
          <a:lstStyle/>
          <a:p>
            <a:r>
              <a:rPr lang="zh-CN" altLang="en-US" sz="3200" dirty="0" smtClean="0">
                <a:latin typeface="Times New Roman" pitchFamily="18" charset="0"/>
                <a:ea typeface="宋体" charset="-122"/>
              </a:rPr>
              <a:t>与</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ε</a:t>
            </a:r>
            <a:r>
              <a:rPr lang="zh-CN" altLang="en-US" sz="3200" dirty="0" smtClean="0">
                <a:latin typeface="Times New Roman" pitchFamily="18" charset="0"/>
                <a:ea typeface="宋体" charset="-122"/>
              </a:rPr>
              <a:t>相关联的语义动作可能需要用到没出现在该产生式中的文法符号的属性。不过，由于要在</a:t>
            </a:r>
            <a:r>
              <a:rPr lang="en-US" altLang="zh-CN" sz="3200" i="1" dirty="0" smtClean="0">
                <a:latin typeface="Times New Roman" pitchFamily="18" charset="0"/>
                <a:ea typeface="宋体" charset="-122"/>
              </a:rPr>
              <a:t>LR</a:t>
            </a:r>
            <a:r>
              <a:rPr lang="zh-CN" altLang="en-US" sz="3200" dirty="0" smtClean="0">
                <a:latin typeface="Times New Roman" pitchFamily="18" charset="0"/>
                <a:ea typeface="宋体" charset="-122"/>
              </a:rPr>
              <a:t>分析栈中实现所有的语义动作，所以在分析栈中</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下面的某个已知位置总能找到所需的属性。 </a:t>
            </a:r>
          </a:p>
          <a:p>
            <a:r>
              <a:rPr lang="zh-CN" altLang="en-US" sz="3200" dirty="0" smtClean="0">
                <a:latin typeface="Times New Roman" pitchFamily="18" charset="0"/>
                <a:ea typeface="宋体" charset="-122"/>
              </a:rPr>
              <a:t>例如，假设在某个</a:t>
            </a:r>
            <a:r>
              <a:rPr lang="en-US" altLang="zh-CN" sz="3200" i="1" dirty="0" smtClean="0">
                <a:latin typeface="Times New Roman" pitchFamily="18" charset="0"/>
                <a:ea typeface="宋体" charset="-122"/>
              </a:rPr>
              <a:t>LL</a:t>
            </a:r>
            <a:r>
              <a:rPr lang="en-US" altLang="zh-CN" sz="3200" dirty="0" smtClean="0">
                <a:latin typeface="Times New Roman" pitchFamily="18" charset="0"/>
                <a:ea typeface="宋体" charset="-122"/>
              </a:rPr>
              <a:t>(1)</a:t>
            </a:r>
            <a:r>
              <a:rPr lang="zh-CN" altLang="en-US" sz="3200" dirty="0" smtClean="0">
                <a:latin typeface="Times New Roman" pitchFamily="18" charset="0"/>
                <a:ea typeface="宋体" charset="-122"/>
              </a:rPr>
              <a:t>文法中有一个形如</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BC</a:t>
            </a:r>
            <a:r>
              <a:rPr lang="zh-CN" altLang="en-US" sz="3200" dirty="0" smtClean="0">
                <a:latin typeface="Times New Roman" pitchFamily="18" charset="0"/>
                <a:ea typeface="宋体" charset="-122"/>
              </a:rPr>
              <a:t>的产生式，</a:t>
            </a:r>
            <a:r>
              <a:rPr lang="en-US" altLang="zh-CN" sz="3200" i="1" dirty="0" smtClean="0">
                <a:latin typeface="Times New Roman" pitchFamily="18" charset="0"/>
                <a:ea typeface="宋体" charset="-122"/>
              </a:rPr>
              <a:t>B</a:t>
            </a:r>
            <a:r>
              <a:rPr lang="zh-CN" altLang="en-US" sz="3200" dirty="0" smtClean="0">
                <a:latin typeface="Times New Roman" pitchFamily="18" charset="0"/>
                <a:ea typeface="宋体" charset="-122"/>
              </a:rPr>
              <a:t>的继承属性</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是从</a:t>
            </a:r>
            <a:r>
              <a:rPr lang="en-US" altLang="zh-CN" sz="3200" i="1" dirty="0" smtClean="0">
                <a:latin typeface="Times New Roman" pitchFamily="18" charset="0"/>
                <a:ea typeface="宋体" charset="-122"/>
              </a:rPr>
              <a:t>A</a:t>
            </a:r>
            <a:r>
              <a:rPr lang="zh-CN" altLang="en-US" sz="3200" dirty="0" smtClean="0">
                <a:latin typeface="Times New Roman" pitchFamily="18" charset="0"/>
                <a:ea typeface="宋体" charset="-122"/>
              </a:rPr>
              <a:t>的继承属性</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按照公式</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i="1" dirty="0" smtClean="0">
                <a:latin typeface="Times New Roman" pitchFamily="18" charset="0"/>
                <a:ea typeface="宋体" charset="-122"/>
              </a:rPr>
              <a:t> </a:t>
            </a:r>
            <a:r>
              <a:rPr lang="en-US" altLang="zh-CN" sz="3200" dirty="0" smtClean="0">
                <a:latin typeface="Times New Roman" pitchFamily="18" charset="0"/>
                <a:ea typeface="宋体" charset="-122"/>
              </a:rPr>
              <a:t>:= </a:t>
            </a:r>
            <a:r>
              <a:rPr lang="en-US" altLang="zh-CN" sz="3200" i="1" dirty="0" smtClean="0">
                <a:latin typeface="Times New Roman" pitchFamily="18" charset="0"/>
                <a:ea typeface="宋体" charset="-122"/>
              </a:rPr>
              <a:t>f</a:t>
            </a:r>
            <a:r>
              <a:rPr lang="en-US" altLang="zh-CN" sz="3200" dirty="0" smtClean="0">
                <a:latin typeface="Times New Roman" pitchFamily="18" charset="0"/>
                <a:ea typeface="宋体" charset="-122"/>
              </a:rPr>
              <a:t>(</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dirty="0" smtClean="0">
                <a:latin typeface="Times New Roman" pitchFamily="18" charset="0"/>
                <a:ea typeface="宋体" charset="-122"/>
              </a:rPr>
              <a:t>)</a:t>
            </a:r>
            <a:r>
              <a:rPr lang="zh-CN" altLang="en-US" sz="3200" dirty="0" smtClean="0">
                <a:latin typeface="Times New Roman" pitchFamily="18" charset="0"/>
                <a:ea typeface="宋体" charset="-122"/>
              </a:rPr>
              <a:t>来计算的，亦即翻译模式可能包含如下片断：</a:t>
            </a:r>
            <a:endParaRPr lang="zh-CN" altLang="en-US" sz="3200" i="1" dirty="0" smtClean="0">
              <a:latin typeface="Times New Roman" pitchFamily="18" charset="0"/>
              <a:ea typeface="宋体" charset="-122"/>
            </a:endParaRPr>
          </a:p>
          <a:p>
            <a:pPr>
              <a:buFontTx/>
              <a:buNone/>
            </a:pPr>
            <a:r>
              <a:rPr lang="zh-CN" altLang="en-US" sz="3200" i="1" dirty="0" smtClean="0">
                <a:latin typeface="Times New Roman" pitchFamily="18" charset="0"/>
                <a:ea typeface="宋体" charset="-122"/>
              </a:rPr>
              <a:t>         </a:t>
            </a:r>
            <a:r>
              <a:rPr lang="en-US" altLang="zh-CN" sz="3200" i="1" dirty="0" smtClean="0">
                <a:latin typeface="Times New Roman" pitchFamily="18" charset="0"/>
                <a:ea typeface="宋体" charset="-122"/>
              </a:rPr>
              <a:t>A</a:t>
            </a:r>
            <a:r>
              <a:rPr lang="en-US" altLang="zh-CN" sz="3200" dirty="0" smtClean="0">
                <a:latin typeface="Times New Roman" pitchFamily="18" charset="0"/>
                <a:ea typeface="宋体" charset="-122"/>
              </a:rPr>
              <a:t>→{</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dirty="0" smtClean="0">
                <a:latin typeface="Times New Roman" pitchFamily="18" charset="0"/>
                <a:ea typeface="宋体" charset="-122"/>
              </a:rPr>
              <a:t> := </a:t>
            </a:r>
            <a:r>
              <a:rPr lang="en-US" altLang="zh-CN" sz="3200" i="1" dirty="0" smtClean="0">
                <a:latin typeface="Times New Roman" pitchFamily="18" charset="0"/>
                <a:ea typeface="宋体" charset="-122"/>
              </a:rPr>
              <a:t>f</a:t>
            </a:r>
            <a:r>
              <a:rPr lang="en-US" altLang="zh-CN" sz="3200" dirty="0" smtClean="0">
                <a:latin typeface="Times New Roman" pitchFamily="18" charset="0"/>
                <a:ea typeface="宋体" charset="-122"/>
              </a:rPr>
              <a:t>(</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en-US" altLang="zh-CN" sz="3200" dirty="0" smtClean="0">
                <a:latin typeface="Times New Roman" pitchFamily="18" charset="0"/>
                <a:ea typeface="宋体" charset="-122"/>
              </a:rPr>
              <a:t>);}</a:t>
            </a:r>
            <a:r>
              <a:rPr lang="en-US" altLang="zh-CN" sz="3200" i="1" dirty="0" smtClean="0">
                <a:latin typeface="Times New Roman" pitchFamily="18" charset="0"/>
                <a:ea typeface="宋体" charset="-122"/>
              </a:rPr>
              <a:t>BC</a:t>
            </a:r>
            <a:endParaRPr lang="en-US" altLang="zh-CN" sz="3200" dirty="0" smtClean="0">
              <a:latin typeface="Times New Roman" pitchFamily="18" charset="0"/>
              <a:ea typeface="宋体" charset="-122"/>
            </a:endParaRPr>
          </a:p>
          <a:p>
            <a:endParaRPr lang="zh-CN" altLang="en-US" sz="3200" dirty="0" smtClean="0">
              <a:ea typeface="宋体" charset="-122"/>
            </a:endParaRPr>
          </a:p>
        </p:txBody>
      </p:sp>
      <p:sp>
        <p:nvSpPr>
          <p:cNvPr id="2662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390A128-B5C5-4544-9221-B40C17E28648}" type="slidenum">
              <a:rPr lang="en-US" altLang="zh-CN" sz="1400" smtClean="0"/>
              <a:pPr eaLnBrk="1" hangingPunct="1"/>
              <a:t>30</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7652" name="Rectangle 3"/>
          <p:cNvSpPr>
            <a:spLocks noGrp="1" noChangeArrowheads="1"/>
          </p:cNvSpPr>
          <p:nvPr>
            <p:ph idx="1"/>
          </p:nvPr>
        </p:nvSpPr>
        <p:spPr/>
        <p:txBody>
          <a:bodyPr/>
          <a:lstStyle/>
          <a:p>
            <a:r>
              <a:rPr lang="zh-CN" altLang="en-US" sz="3100" smtClean="0">
                <a:latin typeface="Times New Roman" pitchFamily="18" charset="0"/>
                <a:ea typeface="宋体" charset="-122"/>
              </a:rPr>
              <a:t>根据上面的论述，为了在自底向上的分析过程中计算</a:t>
            </a:r>
            <a:r>
              <a:rPr lang="en-US" altLang="zh-CN" sz="3100" i="1" smtClean="0">
                <a:latin typeface="Times New Roman" pitchFamily="18" charset="0"/>
                <a:ea typeface="宋体" charset="-122"/>
              </a:rPr>
              <a:t>B</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 </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f</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A</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a:t>
            </a:r>
            <a:r>
              <a:rPr lang="zh-CN" altLang="en-US" sz="3100" smtClean="0">
                <a:latin typeface="Times New Roman" pitchFamily="18" charset="0"/>
                <a:ea typeface="宋体" charset="-122"/>
              </a:rPr>
              <a:t>，需要引入一个标记性非终结符</a:t>
            </a:r>
            <a:r>
              <a:rPr lang="en-US" altLang="zh-CN" sz="3100" i="1" smtClean="0">
                <a:latin typeface="Times New Roman" pitchFamily="18" charset="0"/>
                <a:ea typeface="宋体" charset="-122"/>
              </a:rPr>
              <a:t>M</a:t>
            </a:r>
            <a:r>
              <a:rPr lang="zh-CN" altLang="en-US" sz="3100" smtClean="0">
                <a:latin typeface="Times New Roman" pitchFamily="18" charset="0"/>
                <a:ea typeface="宋体" charset="-122"/>
              </a:rPr>
              <a:t>，并为其设置一个继承属性</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zh-CN" altLang="en-US" sz="3100" smtClean="0">
                <a:latin typeface="Times New Roman" pitchFamily="18" charset="0"/>
                <a:ea typeface="宋体" charset="-122"/>
              </a:rPr>
              <a:t>用来复制</a:t>
            </a:r>
            <a:r>
              <a:rPr lang="en-US" altLang="zh-CN" sz="3100" i="1" smtClean="0">
                <a:latin typeface="Times New Roman" pitchFamily="18" charset="0"/>
                <a:ea typeface="宋体" charset="-122"/>
              </a:rPr>
              <a:t>A</a:t>
            </a:r>
            <a:r>
              <a:rPr lang="zh-CN" altLang="en-US" sz="3100" smtClean="0">
                <a:latin typeface="Times New Roman" pitchFamily="18" charset="0"/>
                <a:ea typeface="宋体" charset="-122"/>
              </a:rPr>
              <a:t>的继承属性</a:t>
            </a:r>
            <a:r>
              <a:rPr lang="zh-CN" altLang="en-US" sz="3100" i="1" smtClean="0">
                <a:latin typeface="Times New Roman" pitchFamily="18" charset="0"/>
                <a:ea typeface="宋体" charset="-122"/>
              </a:rPr>
              <a:t>，</a:t>
            </a:r>
            <a:r>
              <a:rPr lang="zh-CN" altLang="en-US" sz="3100" smtClean="0">
                <a:latin typeface="Times New Roman" pitchFamily="18" charset="0"/>
                <a:ea typeface="宋体" charset="-122"/>
              </a:rPr>
              <a:t>而且还要用</a:t>
            </a:r>
            <a:r>
              <a:rPr lang="en-US" altLang="zh-CN" sz="3100" i="1" smtClean="0">
                <a:latin typeface="Times New Roman" pitchFamily="18" charset="0"/>
                <a:ea typeface="宋体" charset="-122"/>
              </a:rPr>
              <a:t>M</a:t>
            </a:r>
            <a:r>
              <a:rPr lang="zh-CN" altLang="en-US" sz="3100" smtClean="0">
                <a:latin typeface="Times New Roman" pitchFamily="18" charset="0"/>
                <a:ea typeface="宋体" charset="-122"/>
              </a:rPr>
              <a:t>的综合属性</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syn</a:t>
            </a:r>
            <a:r>
              <a:rPr lang="zh-CN" altLang="en-US" sz="3100" smtClean="0">
                <a:latin typeface="Times New Roman" pitchFamily="18" charset="0"/>
                <a:ea typeface="宋体" charset="-122"/>
              </a:rPr>
              <a:t>代替</a:t>
            </a:r>
            <a:r>
              <a:rPr lang="en-US" altLang="zh-CN" sz="3100" i="1" smtClean="0">
                <a:latin typeface="Times New Roman" pitchFamily="18" charset="0"/>
                <a:ea typeface="宋体" charset="-122"/>
              </a:rPr>
              <a:t>B</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zh-CN" altLang="en-US" sz="3100" smtClean="0">
                <a:latin typeface="Times New Roman" pitchFamily="18" charset="0"/>
                <a:ea typeface="宋体" charset="-122"/>
              </a:rPr>
              <a:t>，于是，该翻译模式片段将被修改为如下形式：</a:t>
            </a:r>
            <a:endParaRPr lang="zh-CN" altLang="en-US" sz="3100" i="1" smtClean="0">
              <a:latin typeface="Times New Roman" pitchFamily="18" charset="0"/>
              <a:ea typeface="宋体" charset="-122"/>
            </a:endParaRPr>
          </a:p>
          <a:p>
            <a:pPr>
              <a:buFontTx/>
              <a:buNone/>
            </a:pPr>
            <a:r>
              <a:rPr lang="zh-CN" altLang="en-US" sz="3100" i="1" smtClean="0">
                <a:latin typeface="Times New Roman" pitchFamily="18" charset="0"/>
                <a:ea typeface="宋体" charset="-122"/>
              </a:rPr>
              <a:t>		</a:t>
            </a:r>
            <a:r>
              <a:rPr lang="en-US" altLang="zh-CN" sz="3100" i="1" smtClean="0">
                <a:latin typeface="Times New Roman" pitchFamily="18" charset="0"/>
                <a:ea typeface="宋体" charset="-122"/>
              </a:rPr>
              <a:t>A</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MBC</a:t>
            </a:r>
          </a:p>
          <a:p>
            <a:pPr>
              <a:buFontTx/>
              <a:buNone/>
            </a:pPr>
            <a:r>
              <a:rPr lang="en-US" altLang="zh-CN" sz="3100" i="1" smtClean="0">
                <a:latin typeface="Times New Roman" pitchFamily="18" charset="0"/>
                <a:ea typeface="宋体" charset="-122"/>
              </a:rPr>
              <a:t>		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ε</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 := </a:t>
            </a:r>
            <a:r>
              <a:rPr lang="en-US" altLang="zh-CN" sz="3100" i="1" smtClean="0">
                <a:latin typeface="Times New Roman" pitchFamily="18" charset="0"/>
                <a:ea typeface="宋体" charset="-122"/>
              </a:rPr>
              <a:t>A</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syn </a:t>
            </a:r>
            <a:r>
              <a:rPr lang="en-US" altLang="zh-CN" sz="3100" smtClean="0">
                <a:latin typeface="Times New Roman" pitchFamily="18" charset="0"/>
                <a:ea typeface="宋体" charset="-122"/>
              </a:rPr>
              <a:t>:= </a:t>
            </a:r>
            <a:r>
              <a:rPr lang="en-US" altLang="zh-CN" sz="3100" i="1" smtClean="0">
                <a:latin typeface="Times New Roman" pitchFamily="18" charset="0"/>
                <a:ea typeface="宋体" charset="-122"/>
              </a:rPr>
              <a:t>f</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M</a:t>
            </a:r>
            <a:r>
              <a:rPr lang="en-US" altLang="zh-CN" sz="3100" smtClean="0">
                <a:latin typeface="Times New Roman" pitchFamily="18" charset="0"/>
                <a:ea typeface="宋体" charset="-122"/>
              </a:rPr>
              <a:t>.</a:t>
            </a:r>
            <a:r>
              <a:rPr lang="en-US" altLang="zh-CN" sz="3100" i="1" smtClean="0">
                <a:latin typeface="Times New Roman" pitchFamily="18" charset="0"/>
                <a:ea typeface="宋体" charset="-122"/>
              </a:rPr>
              <a:t>inh</a:t>
            </a:r>
            <a:r>
              <a:rPr lang="en-US" altLang="zh-CN" sz="3100" smtClean="0">
                <a:latin typeface="Times New Roman" pitchFamily="18" charset="0"/>
                <a:ea typeface="宋体" charset="-122"/>
              </a:rPr>
              <a:t>)}</a:t>
            </a:r>
          </a:p>
          <a:p>
            <a:endParaRPr lang="zh-CN" altLang="en-US" sz="2800" smtClean="0">
              <a:ea typeface="宋体" charset="-122"/>
            </a:endParaRPr>
          </a:p>
        </p:txBody>
      </p:sp>
      <p:sp>
        <p:nvSpPr>
          <p:cNvPr id="276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94CB99A-9725-44D0-A800-29ACA5F38884}" type="slidenum">
              <a:rPr lang="en-US" altLang="zh-CN" sz="1400" smtClean="0"/>
              <a:pPr eaLnBrk="1" hangingPunct="1"/>
              <a:t>31</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8676" name="Rectangle 3"/>
          <p:cNvSpPr>
            <a:spLocks noGrp="1" noChangeArrowheads="1"/>
          </p:cNvSpPr>
          <p:nvPr>
            <p:ph idx="1"/>
          </p:nvPr>
        </p:nvSpPr>
        <p:spPr/>
        <p:txBody>
          <a:bodyPr/>
          <a:lstStyle/>
          <a:p>
            <a:r>
              <a:rPr lang="zh-CN" altLang="en-US" sz="3200" dirty="0" smtClean="0">
                <a:latin typeface="Times New Roman" pitchFamily="18" charset="0"/>
                <a:ea typeface="宋体" charset="-122"/>
              </a:rPr>
              <a:t>注意，执行</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的语义规则时，</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是不可用的，但实际上，实现时会把每个非终结符</a:t>
            </a:r>
            <a:r>
              <a:rPr lang="en-US" altLang="zh-CN" sz="3200" i="1" dirty="0" smtClean="0">
                <a:latin typeface="Times New Roman" pitchFamily="18" charset="0"/>
                <a:ea typeface="宋体" charset="-122"/>
              </a:rPr>
              <a:t>X</a:t>
            </a:r>
            <a:r>
              <a:rPr lang="zh-CN" altLang="en-US" sz="3200" dirty="0" smtClean="0">
                <a:latin typeface="Times New Roman" pitchFamily="18" charset="0"/>
                <a:ea typeface="宋体" charset="-122"/>
              </a:rPr>
              <a:t>的继承属性都放在堆栈中紧靠在</a:t>
            </a:r>
            <a:r>
              <a:rPr lang="en-US" altLang="zh-CN" sz="3200" i="1" dirty="0" smtClean="0">
                <a:latin typeface="Times New Roman" pitchFamily="18" charset="0"/>
                <a:ea typeface="宋体" charset="-122"/>
              </a:rPr>
              <a:t>X</a:t>
            </a:r>
            <a:r>
              <a:rPr lang="zh-CN" altLang="en-US" sz="3200" dirty="0" smtClean="0">
                <a:latin typeface="Times New Roman" pitchFamily="18" charset="0"/>
                <a:ea typeface="宋体" charset="-122"/>
              </a:rPr>
              <a:t>将被归约出来的位置之下。于是，当将</a:t>
            </a:r>
            <a:r>
              <a:rPr lang="en-US" altLang="zh-CN" sz="3200" i="1" dirty="0" smtClean="0">
                <a:latin typeface="Times New Roman" pitchFamily="18" charset="0"/>
                <a:ea typeface="宋体" charset="-122"/>
              </a:rPr>
              <a:t>ε</a:t>
            </a:r>
            <a:r>
              <a:rPr lang="zh-CN" altLang="en-US" sz="3200" dirty="0" smtClean="0">
                <a:latin typeface="Times New Roman" pitchFamily="18" charset="0"/>
                <a:ea typeface="宋体" charset="-122"/>
              </a:rPr>
              <a:t>归约为</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时，</a:t>
            </a:r>
            <a:r>
              <a:rPr lang="en-US" altLang="zh-CN" sz="3200" i="1" dirty="0" err="1" smtClean="0">
                <a:latin typeface="Times New Roman" pitchFamily="18" charset="0"/>
                <a:ea typeface="宋体" charset="-122"/>
              </a:rPr>
              <a:t>A</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恰好就在它的下面。随</a:t>
            </a:r>
            <a:r>
              <a:rPr lang="en-US" altLang="zh-CN" sz="3200" i="1" dirty="0" smtClean="0">
                <a:latin typeface="Times New Roman" pitchFamily="18" charset="0"/>
                <a:ea typeface="宋体" charset="-122"/>
              </a:rPr>
              <a:t>M</a:t>
            </a:r>
            <a:r>
              <a:rPr lang="zh-CN" altLang="en-US" sz="3200" dirty="0" smtClean="0">
                <a:latin typeface="Times New Roman" pitchFamily="18" charset="0"/>
                <a:ea typeface="宋体" charset="-122"/>
              </a:rPr>
              <a:t>保存在栈中的</a:t>
            </a:r>
            <a:r>
              <a:rPr lang="en-US" altLang="zh-CN" sz="3200" i="1" dirty="0" err="1" smtClean="0">
                <a:latin typeface="Times New Roman" pitchFamily="18" charset="0"/>
                <a:ea typeface="宋体" charset="-122"/>
              </a:rPr>
              <a:t>M</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syn</a:t>
            </a:r>
            <a:r>
              <a:rPr lang="zh-CN" altLang="en-US" sz="3200" dirty="0" smtClean="0">
                <a:latin typeface="Times New Roman" pitchFamily="18" charset="0"/>
                <a:ea typeface="宋体" charset="-122"/>
              </a:rPr>
              <a:t>的值，也就是</a:t>
            </a:r>
            <a:r>
              <a:rPr lang="en-US" altLang="zh-CN" sz="3200" i="1" dirty="0" err="1" smtClean="0">
                <a:latin typeface="Times New Roman" pitchFamily="18" charset="0"/>
                <a:ea typeface="宋体" charset="-122"/>
              </a:rPr>
              <a:t>B</a:t>
            </a:r>
            <a:r>
              <a:rPr lang="en-US" altLang="zh-CN" sz="3200" dirty="0" err="1" smtClean="0">
                <a:latin typeface="Times New Roman" pitchFamily="18" charset="0"/>
                <a:ea typeface="宋体" charset="-122"/>
              </a:rPr>
              <a:t>.</a:t>
            </a:r>
            <a:r>
              <a:rPr lang="en-US" altLang="zh-CN" sz="3200" i="1" dirty="0" err="1" smtClean="0">
                <a:latin typeface="Times New Roman" pitchFamily="18" charset="0"/>
                <a:ea typeface="宋体" charset="-122"/>
              </a:rPr>
              <a:t>inh</a:t>
            </a:r>
            <a:r>
              <a:rPr lang="zh-CN" altLang="en-US" sz="3200" dirty="0" smtClean="0">
                <a:latin typeface="Times New Roman" pitchFamily="18" charset="0"/>
                <a:ea typeface="宋体" charset="-122"/>
              </a:rPr>
              <a:t>的值，亦将被放在紧靠在</a:t>
            </a:r>
            <a:r>
              <a:rPr lang="en-US" altLang="zh-CN" sz="3200" i="1" dirty="0" smtClean="0">
                <a:latin typeface="Times New Roman" pitchFamily="18" charset="0"/>
                <a:ea typeface="宋体" charset="-122"/>
              </a:rPr>
              <a:t>B</a:t>
            </a:r>
            <a:r>
              <a:rPr lang="zh-CN" altLang="en-US" sz="3200" dirty="0" smtClean="0">
                <a:latin typeface="Times New Roman" pitchFamily="18" charset="0"/>
                <a:ea typeface="宋体" charset="-122"/>
              </a:rPr>
              <a:t>将被归约出来的位置之下，需要的时候同样是可用的。</a:t>
            </a:r>
          </a:p>
        </p:txBody>
      </p:sp>
      <p:sp>
        <p:nvSpPr>
          <p:cNvPr id="286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FEFF8F46-72FC-4EEE-91E7-B130CAE12569}" type="slidenum">
              <a:rPr lang="en-US" altLang="zh-CN" sz="1400" smtClean="0"/>
              <a:pPr eaLnBrk="1" hangingPunct="1"/>
              <a:t>32</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latin typeface="Times New Roman" pitchFamily="18" charset="0"/>
                <a:ea typeface="宋体" charset="-122"/>
              </a:rPr>
              <a:t>L-</a:t>
            </a:r>
            <a:r>
              <a:rPr lang="zh-CN" altLang="en-US" smtClean="0">
                <a:latin typeface="Times New Roman" pitchFamily="18" charset="0"/>
                <a:ea typeface="宋体" charset="-122"/>
              </a:rPr>
              <a:t>属性定义的自底向上翻译</a:t>
            </a:r>
            <a:r>
              <a:rPr lang="en-US" altLang="zh-CN" smtClean="0">
                <a:latin typeface="Times New Roman" pitchFamily="18" charset="0"/>
                <a:ea typeface="宋体" charset="-122"/>
              </a:rPr>
              <a:t>(</a:t>
            </a:r>
            <a:r>
              <a:rPr lang="zh-CN" altLang="en-US" smtClean="0">
                <a:latin typeface="Times New Roman" pitchFamily="18" charset="0"/>
                <a:ea typeface="宋体" charset="-122"/>
              </a:rPr>
              <a:t>续</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p:txBody>
      </p:sp>
      <p:sp>
        <p:nvSpPr>
          <p:cNvPr id="29700" name="Rectangle 3"/>
          <p:cNvSpPr>
            <a:spLocks noGrp="1" noChangeArrowheads="1"/>
          </p:cNvSpPr>
          <p:nvPr>
            <p:ph idx="1"/>
          </p:nvPr>
        </p:nvSpPr>
        <p:spPr/>
        <p:txBody>
          <a:bodyPr/>
          <a:lstStyle/>
          <a:p>
            <a:r>
              <a:rPr lang="zh-CN" altLang="en-US" sz="3200" dirty="0" smtClean="0">
                <a:latin typeface="Times New Roman" pitchFamily="18" charset="0"/>
                <a:ea typeface="宋体" charset="-122"/>
              </a:rPr>
              <a:t>下面的化简可以减少标记性非终结符的个数，其中第</a:t>
            </a:r>
            <a:r>
              <a:rPr lang="en-US" altLang="zh-CN" sz="3200" dirty="0" smtClean="0">
                <a:latin typeface="Times New Roman" pitchFamily="18" charset="0"/>
                <a:ea typeface="宋体" charset="-122"/>
              </a:rPr>
              <a:t>2</a:t>
            </a:r>
            <a:r>
              <a:rPr lang="zh-CN" altLang="en-US" sz="3200" dirty="0" smtClean="0">
                <a:latin typeface="Times New Roman" pitchFamily="18" charset="0"/>
                <a:ea typeface="宋体" charset="-122"/>
              </a:rPr>
              <a:t>条还可以避免左递归文法中的分析冲突：</a:t>
            </a:r>
          </a:p>
          <a:p>
            <a:pPr>
              <a:buFontTx/>
              <a:buNone/>
            </a:pPr>
            <a:r>
              <a:rPr lang="zh-CN" altLang="en-US" sz="2800" dirty="0" smtClean="0">
                <a:latin typeface="Times New Roman" pitchFamily="18" charset="0"/>
                <a:ea typeface="宋体" charset="-122"/>
              </a:rPr>
              <a:t>    ⑴ 如果</a:t>
            </a:r>
            <a:r>
              <a:rPr lang="en-US" altLang="zh-CN" sz="2800" i="1" dirty="0" err="1" smtClean="0">
                <a:latin typeface="Times New Roman" pitchFamily="18" charset="0"/>
                <a:ea typeface="宋体" charset="-122"/>
              </a:rPr>
              <a:t>X</a:t>
            </a:r>
            <a:r>
              <a:rPr lang="en-US" altLang="zh-CN" sz="2800" i="1" baseline="-25000" dirty="0" err="1" smtClean="0">
                <a:latin typeface="Times New Roman" pitchFamily="18" charset="0"/>
                <a:ea typeface="宋体" charset="-122"/>
              </a:rPr>
              <a:t>j</a:t>
            </a:r>
            <a:r>
              <a:rPr lang="zh-CN" altLang="en-US" sz="2800" dirty="0" smtClean="0">
                <a:latin typeface="Times New Roman" pitchFamily="18" charset="0"/>
                <a:ea typeface="宋体" charset="-122"/>
              </a:rPr>
              <a:t>没有继承属性，则不需要使用标记</a:t>
            </a:r>
            <a:r>
              <a:rPr lang="en-US" altLang="zh-CN" sz="2800" i="1" dirty="0" err="1" smtClean="0">
                <a:latin typeface="Times New Roman" pitchFamily="18" charset="0"/>
                <a:ea typeface="宋体" charset="-122"/>
              </a:rPr>
              <a:t>M</a:t>
            </a:r>
            <a:r>
              <a:rPr lang="en-US" altLang="zh-CN" sz="2800" i="1" baseline="-25000" dirty="0" err="1" smtClean="0">
                <a:latin typeface="Times New Roman" pitchFamily="18" charset="0"/>
                <a:ea typeface="宋体" charset="-122"/>
              </a:rPr>
              <a:t>j</a:t>
            </a:r>
            <a:r>
              <a:rPr lang="zh-CN" altLang="en-US" sz="2800" dirty="0" smtClean="0">
                <a:latin typeface="Times New Roman" pitchFamily="18" charset="0"/>
                <a:ea typeface="宋体" charset="-122"/>
              </a:rPr>
              <a:t>。当然，如果省略了</a:t>
            </a:r>
            <a:r>
              <a:rPr lang="en-US" altLang="zh-CN" sz="2800" i="1" dirty="0" err="1" smtClean="0">
                <a:latin typeface="Times New Roman" pitchFamily="18" charset="0"/>
                <a:ea typeface="宋体" charset="-122"/>
              </a:rPr>
              <a:t>M</a:t>
            </a:r>
            <a:r>
              <a:rPr lang="en-US" altLang="zh-CN" sz="2800" i="1" baseline="-25000" dirty="0" err="1" smtClean="0">
                <a:latin typeface="Times New Roman" pitchFamily="18" charset="0"/>
                <a:ea typeface="宋体" charset="-122"/>
              </a:rPr>
              <a:t>j</a:t>
            </a:r>
            <a:r>
              <a:rPr lang="zh-CN" altLang="en-US" sz="2800" dirty="0" smtClean="0">
                <a:latin typeface="Times New Roman" pitchFamily="18" charset="0"/>
                <a:ea typeface="宋体" charset="-122"/>
              </a:rPr>
              <a:t>，属性在栈中的预期位置就会改变，但是分析器可以很容易地适应这种变化。</a:t>
            </a:r>
          </a:p>
          <a:p>
            <a:pPr>
              <a:buFontTx/>
              <a:buNone/>
            </a:pPr>
            <a:r>
              <a:rPr lang="zh-CN" altLang="en-US" sz="2800" dirty="0" smtClean="0">
                <a:latin typeface="Times New Roman" pitchFamily="18" charset="0"/>
                <a:ea typeface="宋体" charset="-122"/>
              </a:rPr>
              <a:t>    ⑵ 如果</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en-US" altLang="zh-CN" sz="2800" dirty="0" smtClean="0">
                <a:latin typeface="Times New Roman" pitchFamily="18" charset="0"/>
                <a:ea typeface="宋体" charset="-122"/>
              </a:rPr>
              <a:t>.</a:t>
            </a:r>
            <a:r>
              <a:rPr lang="en-US" altLang="zh-CN" sz="2800" i="1" dirty="0" smtClean="0">
                <a:latin typeface="Times New Roman" pitchFamily="18" charset="0"/>
                <a:ea typeface="宋体" charset="-122"/>
              </a:rPr>
              <a:t>inh</a:t>
            </a:r>
            <a:r>
              <a:rPr lang="zh-CN" altLang="en-US" sz="2800" dirty="0" smtClean="0">
                <a:latin typeface="Times New Roman" pitchFamily="18" charset="0"/>
                <a:ea typeface="宋体" charset="-122"/>
              </a:rPr>
              <a:t>存在，但它是由复制规则</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en-US" altLang="zh-CN" sz="2800" dirty="0" smtClean="0">
                <a:latin typeface="Times New Roman" pitchFamily="18" charset="0"/>
                <a:ea typeface="宋体" charset="-122"/>
              </a:rPr>
              <a:t>.</a:t>
            </a:r>
            <a:r>
              <a:rPr lang="en-US" altLang="zh-CN" sz="2800" i="1" dirty="0" smtClean="0">
                <a:latin typeface="Times New Roman" pitchFamily="18" charset="0"/>
                <a:ea typeface="宋体" charset="-122"/>
              </a:rPr>
              <a:t>inh</a:t>
            </a:r>
            <a:r>
              <a:rPr lang="en-US" altLang="zh-CN" sz="2800" dirty="0" smtClean="0">
                <a:latin typeface="Times New Roman" pitchFamily="18" charset="0"/>
                <a:ea typeface="宋体" charset="-122"/>
              </a:rPr>
              <a:t> :=</a:t>
            </a:r>
            <a:r>
              <a:rPr lang="en-US" altLang="zh-CN" sz="2800" i="1" dirty="0" smtClean="0">
                <a:latin typeface="Times New Roman" pitchFamily="18" charset="0"/>
                <a:ea typeface="宋体" charset="-122"/>
              </a:rPr>
              <a:t> </a:t>
            </a:r>
            <a:r>
              <a:rPr lang="en-US" altLang="zh-CN" sz="2800" i="1" dirty="0" err="1" smtClean="0">
                <a:latin typeface="Times New Roman" pitchFamily="18" charset="0"/>
                <a:ea typeface="宋体" charset="-122"/>
              </a:rPr>
              <a:t>A</a:t>
            </a:r>
            <a:r>
              <a:rPr lang="en-US" altLang="zh-CN" sz="2800" dirty="0" err="1" smtClean="0">
                <a:latin typeface="Times New Roman" pitchFamily="18" charset="0"/>
                <a:ea typeface="宋体" charset="-122"/>
              </a:rPr>
              <a:t>.</a:t>
            </a:r>
            <a:r>
              <a:rPr lang="en-US" altLang="zh-CN" sz="2800" i="1" dirty="0" err="1" smtClean="0">
                <a:latin typeface="Times New Roman" pitchFamily="18" charset="0"/>
                <a:ea typeface="宋体" charset="-122"/>
              </a:rPr>
              <a:t>inh</a:t>
            </a:r>
            <a:r>
              <a:rPr lang="zh-CN" altLang="en-US" sz="2800" dirty="0" smtClean="0">
                <a:latin typeface="Times New Roman" pitchFamily="18" charset="0"/>
                <a:ea typeface="宋体" charset="-122"/>
              </a:rPr>
              <a:t>计算的，此时可以省略</a:t>
            </a:r>
            <a:r>
              <a:rPr lang="en-US" altLang="zh-CN" sz="2800" i="1" dirty="0" smtClean="0">
                <a:latin typeface="Times New Roman" pitchFamily="18" charset="0"/>
                <a:ea typeface="宋体" charset="-122"/>
              </a:rPr>
              <a:t>M</a:t>
            </a:r>
            <a:r>
              <a:rPr lang="en-US" altLang="zh-CN" sz="2800" baseline="-25000" dirty="0" smtClean="0">
                <a:latin typeface="Times New Roman" pitchFamily="18" charset="0"/>
                <a:ea typeface="宋体" charset="-122"/>
              </a:rPr>
              <a:t>1</a:t>
            </a:r>
            <a:r>
              <a:rPr lang="zh-CN" altLang="en-US" sz="2800" dirty="0" smtClean="0">
                <a:latin typeface="Times New Roman" pitchFamily="18" charset="0"/>
                <a:ea typeface="宋体" charset="-122"/>
              </a:rPr>
              <a:t>。因为</a:t>
            </a:r>
            <a:r>
              <a:rPr lang="en-US" altLang="zh-CN" sz="2800" i="1" dirty="0" err="1" smtClean="0">
                <a:latin typeface="Times New Roman" pitchFamily="18" charset="0"/>
                <a:ea typeface="宋体" charset="-122"/>
              </a:rPr>
              <a:t>A</a:t>
            </a:r>
            <a:r>
              <a:rPr lang="en-US" altLang="zh-CN" sz="2800" dirty="0" err="1" smtClean="0">
                <a:latin typeface="Times New Roman" pitchFamily="18" charset="0"/>
                <a:ea typeface="宋体" charset="-122"/>
              </a:rPr>
              <a:t>.</a:t>
            </a:r>
            <a:r>
              <a:rPr lang="en-US" altLang="zh-CN" sz="2800" i="1" dirty="0" err="1" smtClean="0">
                <a:latin typeface="Times New Roman" pitchFamily="18" charset="0"/>
                <a:ea typeface="宋体" charset="-122"/>
              </a:rPr>
              <a:t>inh</a:t>
            </a:r>
            <a:r>
              <a:rPr lang="zh-CN" altLang="en-US" sz="2800" dirty="0" smtClean="0">
                <a:latin typeface="Times New Roman" pitchFamily="18" charset="0"/>
                <a:ea typeface="宋体" charset="-122"/>
              </a:rPr>
              <a:t>存放在栈中紧挨在</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zh-CN" altLang="en-US" sz="2800" dirty="0" smtClean="0">
                <a:latin typeface="Times New Roman" pitchFamily="18" charset="0"/>
                <a:ea typeface="宋体" charset="-122"/>
              </a:rPr>
              <a:t>下面的地方，所以该值也可同时作为</a:t>
            </a:r>
            <a:r>
              <a:rPr lang="en-US" altLang="zh-CN" sz="2800" i="1" dirty="0" smtClean="0">
                <a:latin typeface="Times New Roman" pitchFamily="18" charset="0"/>
                <a:ea typeface="宋体" charset="-122"/>
              </a:rPr>
              <a:t>X</a:t>
            </a:r>
            <a:r>
              <a:rPr lang="en-US" altLang="zh-CN" sz="2800" baseline="-25000" dirty="0" smtClean="0">
                <a:latin typeface="Times New Roman" pitchFamily="18" charset="0"/>
                <a:ea typeface="宋体" charset="-122"/>
              </a:rPr>
              <a:t>1</a:t>
            </a:r>
            <a:r>
              <a:rPr lang="en-US" altLang="zh-CN" sz="2800" dirty="0" smtClean="0">
                <a:latin typeface="Times New Roman" pitchFamily="18" charset="0"/>
                <a:ea typeface="宋体" charset="-122"/>
              </a:rPr>
              <a:t>.</a:t>
            </a:r>
            <a:r>
              <a:rPr lang="en-US" altLang="zh-CN" sz="2800" i="1" dirty="0" smtClean="0">
                <a:latin typeface="Times New Roman" pitchFamily="18" charset="0"/>
                <a:ea typeface="宋体" charset="-122"/>
              </a:rPr>
              <a:t>inh</a:t>
            </a:r>
            <a:r>
              <a:rPr lang="zh-CN" altLang="en-US" sz="2800" dirty="0" smtClean="0">
                <a:latin typeface="Times New Roman" pitchFamily="18" charset="0"/>
                <a:ea typeface="宋体" charset="-122"/>
              </a:rPr>
              <a:t>的值。 </a:t>
            </a:r>
          </a:p>
          <a:p>
            <a:endParaRPr lang="zh-CN" altLang="en-US" sz="2800" dirty="0" smtClean="0">
              <a:ea typeface="宋体" charset="-122"/>
            </a:endParaRPr>
          </a:p>
        </p:txBody>
      </p:sp>
      <p:sp>
        <p:nvSpPr>
          <p:cNvPr id="2969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7CEF7A22-F8BE-4F5C-9B17-84323C05BB62}" type="slidenum">
              <a:rPr lang="en-US" altLang="zh-CN" sz="1400" smtClean="0"/>
              <a:pPr eaLnBrk="1" hangingPunct="1"/>
              <a:t>33</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endParaRPr lang="zh-CN" altLang="en-US" smtClean="0">
              <a:ea typeface="宋体" charset="-122"/>
            </a:endParaRPr>
          </a:p>
        </p:txBody>
      </p:sp>
      <p:sp>
        <p:nvSpPr>
          <p:cNvPr id="30724" name="Rectangle 3"/>
          <p:cNvSpPr>
            <a:spLocks noGrp="1" noChangeArrowheads="1"/>
          </p:cNvSpPr>
          <p:nvPr>
            <p:ph idx="1"/>
          </p:nvPr>
        </p:nvSpPr>
        <p:spPr/>
        <p:txBody>
          <a:bodyPr/>
          <a:lstStyle/>
          <a:p>
            <a:r>
              <a:rPr lang="zh-CN" altLang="en-US" smtClean="0">
                <a:ea typeface="宋体" charset="-122"/>
              </a:rPr>
              <a:t>祝学习愉快！</a:t>
            </a:r>
          </a:p>
        </p:txBody>
      </p:sp>
      <p:sp>
        <p:nvSpPr>
          <p:cNvPr id="307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27A3C7DC-29F2-441B-947F-FFFC47ED7A90}" type="slidenum">
              <a:rPr lang="en-US" altLang="zh-CN" sz="1400" smtClean="0"/>
              <a:pPr eaLnBrk="1" hangingPunct="1"/>
              <a:t>34</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70371" name="Rectangle 3"/>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ea typeface="宋体" pitchFamily="2" charset="-122"/>
            </a:endParaRPr>
          </a:p>
          <a:p>
            <a:pPr algn="just">
              <a:spcBef>
                <a:spcPct val="0"/>
              </a:spcBef>
              <a:buFontTx/>
              <a:buNone/>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+ 1 </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0 </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zh-CN" altLang="en-US"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lvl="1" algn="just">
              <a:spcBef>
                <a:spcPct val="0"/>
              </a:spcBef>
              <a:buFontTx/>
              <a:buNone/>
              <a:defRPr/>
            </a:pPr>
            <a:r>
              <a:rPr lang="zh-CN" altLang="en-US" sz="2800" b="1" dirty="0" smtClean="0">
                <a:effectLst>
                  <a:outerShdw blurRad="38100" dist="38100" dir="2700000" algn="tl">
                    <a:srgbClr val="C0C0C0"/>
                  </a:outerShdw>
                </a:effectLst>
                <a:ea typeface="宋体" pitchFamily="2" charset="-122"/>
              </a:rPr>
              <a:t>	</a:t>
            </a:r>
            <a:endParaRPr lang="zh-CN" altLang="en-US" sz="2800" dirty="0" smtClean="0">
              <a:ea typeface="宋体" pitchFamily="2" charset="-122"/>
            </a:endParaRPr>
          </a:p>
        </p:txBody>
      </p:sp>
      <p:sp>
        <p:nvSpPr>
          <p:cNvPr id="51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6B2EEDC4-A9AD-4B21-9C1D-26AA57F9C116}" type="slidenum">
              <a:rPr lang="en-US" altLang="zh-CN" sz="1400" smtClean="0"/>
              <a:pPr eaLnBrk="1" hangingPunct="1"/>
              <a:t>4</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54" name="Rectangle 2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0473" name="Rectangle 41"/>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构建翻译方案对应的代码段：</a:t>
            </a: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+ 1 </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0 </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zh-CN" altLang="en-US"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614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CADDA0C2-4254-41B4-8F2B-AC69B3BF13AC}" type="slidenum">
              <a:rPr lang="en-US" altLang="zh-CN" sz="1400" smtClean="0"/>
              <a:pPr eaLnBrk="1" hangingPunct="1"/>
              <a:t>5</a:t>
            </a:fld>
            <a:endParaRPr lang="en-US" altLang="zh-CN" sz="1400" smtClean="0"/>
          </a:p>
        </p:txBody>
      </p:sp>
      <p:sp>
        <p:nvSpPr>
          <p:cNvPr id="530450" name="Rectangle 18"/>
          <p:cNvSpPr>
            <a:spLocks noChangeArrowheads="1"/>
          </p:cNvSpPr>
          <p:nvPr/>
        </p:nvSpPr>
        <p:spPr bwMode="auto">
          <a:xfrm>
            <a:off x="6300788" y="2060575"/>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6149" name="Text Box 23"/>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0456" name="Group 24"/>
          <p:cNvGraphicFramePr>
            <a:graphicFrameLocks noGrp="1"/>
          </p:cNvGraphicFramePr>
          <p:nvPr/>
        </p:nvGraphicFramePr>
        <p:xfrm>
          <a:off x="7092950" y="215900"/>
          <a:ext cx="1762125" cy="1690689"/>
        </p:xfrm>
        <a:graphic>
          <a:graphicData uri="http://schemas.openxmlformats.org/drawingml/2006/table">
            <a:tbl>
              <a:tblPr/>
              <a:tblGrid>
                <a:gridCol w="738188">
                  <a:extLst>
                    <a:ext uri="{9D8B030D-6E8A-4147-A177-3AD203B41FA5}">
                      <a16:colId xmlns:a16="http://schemas.microsoft.com/office/drawing/2014/main" val="20000"/>
                    </a:ext>
                  </a:extLst>
                </a:gridCol>
                <a:gridCol w="1023937">
                  <a:extLst>
                    <a:ext uri="{9D8B030D-6E8A-4147-A177-3AD203B41FA5}">
                      <a16:colId xmlns:a16="http://schemas.microsoft.com/office/drawing/2014/main" val="20001"/>
                    </a:ext>
                  </a:extLst>
                </a:gridCol>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64" name="Line 38"/>
          <p:cNvSpPr>
            <a:spLocks noChangeShapeType="1"/>
          </p:cNvSpPr>
          <p:nvPr/>
        </p:nvSpPr>
        <p:spPr bwMode="auto">
          <a:xfrm>
            <a:off x="6372225" y="1052513"/>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71" name="Rectangle 39"/>
          <p:cNvSpPr>
            <a:spLocks noChangeArrowheads="1"/>
          </p:cNvSpPr>
          <p:nvPr/>
        </p:nvSpPr>
        <p:spPr bwMode="auto">
          <a:xfrm>
            <a:off x="6372225" y="47625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6166" name="Line 40"/>
          <p:cNvSpPr>
            <a:spLocks noChangeShapeType="1"/>
          </p:cNvSpPr>
          <p:nvPr/>
        </p:nvSpPr>
        <p:spPr bwMode="auto">
          <a:xfrm flipH="1" flipV="1">
            <a:off x="6652419" y="1124299"/>
            <a:ext cx="15875" cy="1036637"/>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5" name="Rectangle 2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2526" name="Rectangle 46"/>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lgn="just">
              <a:spcBef>
                <a:spcPct val="0"/>
              </a:spcBef>
              <a:buFontTx/>
              <a:buNone/>
              <a:defRPr/>
            </a:pP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stack[</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+1</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0</a:t>
            </a: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zh-CN" altLang="en-US"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defRPr/>
            </a:pPr>
            <a:endParaRPr lang="zh-CN" altLang="en-US" sz="3200" dirty="0" smtClean="0">
              <a:ea typeface="宋体" pitchFamily="2" charset="-122"/>
            </a:endParaRPr>
          </a:p>
        </p:txBody>
      </p:sp>
      <p:sp>
        <p:nvSpPr>
          <p:cNvPr id="717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ABD58BF-121A-460E-A125-2C2E28F551EF}" type="slidenum">
              <a:rPr lang="en-US" altLang="zh-CN" sz="1400" smtClean="0"/>
              <a:pPr eaLnBrk="1" hangingPunct="1"/>
              <a:t>6</a:t>
            </a:fld>
            <a:endParaRPr lang="en-US" altLang="zh-CN" sz="1400" smtClean="0"/>
          </a:p>
        </p:txBody>
      </p:sp>
      <p:sp>
        <p:nvSpPr>
          <p:cNvPr id="532501" name="Rectangle 21"/>
          <p:cNvSpPr>
            <a:spLocks noChangeArrowheads="1"/>
          </p:cNvSpPr>
          <p:nvPr/>
        </p:nvSpPr>
        <p:spPr bwMode="auto">
          <a:xfrm>
            <a:off x="6372225" y="2133600"/>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7172" name="Line 22"/>
          <p:cNvSpPr>
            <a:spLocks noChangeShapeType="1"/>
          </p:cNvSpPr>
          <p:nvPr/>
        </p:nvSpPr>
        <p:spPr bwMode="auto">
          <a:xfrm>
            <a:off x="6443663" y="549275"/>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Text Box 26"/>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2507" name="Group 27"/>
          <p:cNvGraphicFramePr>
            <a:graphicFrameLocks noGrp="1"/>
          </p:cNvGraphicFramePr>
          <p:nvPr>
            <p:extLst>
              <p:ext uri="{D42A27DB-BD31-4B8C-83A1-F6EECF244321}">
                <p14:modId xmlns:p14="http://schemas.microsoft.com/office/powerpoint/2010/main" val="2526127039"/>
              </p:ext>
            </p:extLst>
          </p:nvPr>
        </p:nvGraphicFramePr>
        <p:xfrm>
          <a:off x="7075488" y="333375"/>
          <a:ext cx="1600200" cy="1727200"/>
        </p:xfrm>
        <a:graphic>
          <a:graphicData uri="http://schemas.openxmlformats.org/drawingml/2006/table">
            <a:tbl>
              <a:tblPr/>
              <a:tblGrid>
                <a:gridCol w="576262">
                  <a:extLst>
                    <a:ext uri="{9D8B030D-6E8A-4147-A177-3AD203B41FA5}">
                      <a16:colId xmlns:a16="http://schemas.microsoft.com/office/drawing/2014/main" val="20000"/>
                    </a:ext>
                  </a:extLst>
                </a:gridCol>
                <a:gridCol w="1023938">
                  <a:extLst>
                    <a:ext uri="{9D8B030D-6E8A-4147-A177-3AD203B41FA5}">
                      <a16:colId xmlns:a16="http://schemas.microsoft.com/office/drawing/2014/main" val="20001"/>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.num</a:t>
                      </a:r>
                      <a:endPar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524" name="Rectangle 44"/>
          <p:cNvSpPr>
            <a:spLocks noChangeArrowheads="1"/>
          </p:cNvSpPr>
          <p:nvPr/>
        </p:nvSpPr>
        <p:spPr bwMode="auto">
          <a:xfrm>
            <a:off x="6405563" y="283221"/>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dirty="0">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7193" name="Line 45"/>
          <p:cNvSpPr>
            <a:spLocks noChangeShapeType="1"/>
          </p:cNvSpPr>
          <p:nvPr/>
        </p:nvSpPr>
        <p:spPr bwMode="auto">
          <a:xfrm flipV="1">
            <a:off x="6643688" y="909638"/>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8"/>
          <p:cNvSpPr>
            <a:spLocks noChangeShapeType="1"/>
          </p:cNvSpPr>
          <p:nvPr/>
        </p:nvSpPr>
        <p:spPr bwMode="auto">
          <a:xfrm>
            <a:off x="6389688" y="572146"/>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47" name="Rectangle 1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4563" name="Rectangle 35"/>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lgn="just">
              <a:spcBef>
                <a:spcPct val="0"/>
              </a:spcBef>
              <a:buFontTx/>
              <a:buNone/>
              <a:defRPr/>
            </a:pP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stack[</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+1</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0</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endPar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a:defRPr/>
            </a:pPr>
            <a:endParaRPr lang="zh-CN" altLang="en-US" sz="2400" dirty="0" smtClean="0">
              <a:ea typeface="宋体" pitchFamily="2" charset="-122"/>
            </a:endParaRPr>
          </a:p>
        </p:txBody>
      </p:sp>
      <p:sp>
        <p:nvSpPr>
          <p:cNvPr id="819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DFD80810-E7CB-4827-BCF8-CBD5491CFCEF}" type="slidenum">
              <a:rPr lang="en-US" altLang="zh-CN" sz="1400" smtClean="0"/>
              <a:pPr eaLnBrk="1" hangingPunct="1"/>
              <a:t>7</a:t>
            </a:fld>
            <a:endParaRPr lang="en-US" altLang="zh-CN" sz="1400" smtClean="0"/>
          </a:p>
        </p:txBody>
      </p:sp>
      <p:sp>
        <p:nvSpPr>
          <p:cNvPr id="534543" name="Rectangle 15"/>
          <p:cNvSpPr>
            <a:spLocks noChangeArrowheads="1"/>
          </p:cNvSpPr>
          <p:nvPr/>
        </p:nvSpPr>
        <p:spPr bwMode="auto">
          <a:xfrm>
            <a:off x="6372225" y="1196975"/>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8197" name="Text Box 20"/>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4549" name="Group 21"/>
          <p:cNvGraphicFramePr>
            <a:graphicFrameLocks noGrp="1"/>
          </p:cNvGraphicFramePr>
          <p:nvPr/>
        </p:nvGraphicFramePr>
        <p:xfrm>
          <a:off x="7148513" y="333375"/>
          <a:ext cx="1600200" cy="863600"/>
        </p:xfrm>
        <a:graphic>
          <a:graphicData uri="http://schemas.openxmlformats.org/drawingml/2006/table">
            <a:tbl>
              <a:tblPr/>
              <a:tblGrid>
                <a:gridCol w="576262">
                  <a:extLst>
                    <a:ext uri="{9D8B030D-6E8A-4147-A177-3AD203B41FA5}">
                      <a16:colId xmlns:a16="http://schemas.microsoft.com/office/drawing/2014/main" val="20000"/>
                    </a:ext>
                  </a:extLst>
                </a:gridCol>
                <a:gridCol w="1023938">
                  <a:extLst>
                    <a:ext uri="{9D8B030D-6E8A-4147-A177-3AD203B41FA5}">
                      <a16:colId xmlns:a16="http://schemas.microsoft.com/office/drawing/2014/main" val="20001"/>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209" name="Line 32"/>
          <p:cNvSpPr>
            <a:spLocks noChangeShapeType="1"/>
          </p:cNvSpPr>
          <p:nvPr/>
        </p:nvSpPr>
        <p:spPr bwMode="auto">
          <a:xfrm>
            <a:off x="6427788" y="693738"/>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1" name="Rectangle 33"/>
          <p:cNvSpPr>
            <a:spLocks noChangeArrowheads="1"/>
          </p:cNvSpPr>
          <p:nvPr/>
        </p:nvSpPr>
        <p:spPr bwMode="auto">
          <a:xfrm>
            <a:off x="6462713" y="404813"/>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8211" name="Line 34"/>
          <p:cNvSpPr>
            <a:spLocks noChangeShapeType="1"/>
          </p:cNvSpPr>
          <p:nvPr/>
        </p:nvSpPr>
        <p:spPr bwMode="auto">
          <a:xfrm flipV="1">
            <a:off x="6716713" y="909638"/>
            <a:ext cx="0" cy="360362"/>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601" name="Rectangle 2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6623" name="Rectangle 47"/>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lgn="just">
              <a:spcBef>
                <a:spcPct val="0"/>
              </a:spcBef>
              <a:buFontTx/>
              <a:buNone/>
              <a:defRPr/>
            </a:pP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endPar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lgn="just">
              <a:spcBef>
                <a:spcPct val="0"/>
              </a:spcBef>
              <a:buFontTx/>
              <a:buNone/>
              <a:defRPr/>
            </a:pP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stack[</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+1</a:t>
            </a: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 0</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stack</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endPar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num</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a:defRPr/>
            </a:pPr>
            <a:endParaRPr lang="zh-CN" altLang="en-US" sz="3200" dirty="0" smtClean="0">
              <a:ea typeface="宋体" pitchFamily="2" charset="-122"/>
            </a:endParaRPr>
          </a:p>
        </p:txBody>
      </p:sp>
      <p:sp>
        <p:nvSpPr>
          <p:cNvPr id="92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1C87FE8D-6DBC-409F-83F8-7E35CBAC21FE}" type="slidenum">
              <a:rPr lang="en-US" altLang="zh-CN" sz="1400" smtClean="0"/>
              <a:pPr eaLnBrk="1" hangingPunct="1"/>
              <a:t>8</a:t>
            </a:fld>
            <a:endParaRPr lang="en-US" altLang="zh-CN" sz="1400" smtClean="0"/>
          </a:p>
        </p:txBody>
      </p:sp>
      <p:sp>
        <p:nvSpPr>
          <p:cNvPr id="536597" name="Rectangle 21"/>
          <p:cNvSpPr>
            <a:spLocks noChangeArrowheads="1"/>
          </p:cNvSpPr>
          <p:nvPr/>
        </p:nvSpPr>
        <p:spPr bwMode="auto">
          <a:xfrm>
            <a:off x="6372225" y="2133600"/>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9221" name="Text Box 26"/>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6603" name="Group 27"/>
          <p:cNvGraphicFramePr>
            <a:graphicFrameLocks noGrp="1"/>
          </p:cNvGraphicFramePr>
          <p:nvPr/>
        </p:nvGraphicFramePr>
        <p:xfrm>
          <a:off x="7021513" y="404813"/>
          <a:ext cx="1800225" cy="1727200"/>
        </p:xfrm>
        <a:graphic>
          <a:graphicData uri="http://schemas.openxmlformats.org/drawingml/2006/table">
            <a:tbl>
              <a:tblPr/>
              <a:tblGrid>
                <a:gridCol w="576262">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000" b="1" i="1" u="none" strike="noStrike" cap="none" normalizeH="0" baseline="-25000" smtClean="0">
                          <a:ln>
                            <a:noFill/>
                          </a:ln>
                          <a:solidFill>
                            <a:schemeClr val="accent2"/>
                          </a:solidFill>
                          <a:effectLst>
                            <a:outerShdw blurRad="38100" dist="38100" dir="2700000" algn="tl">
                              <a:srgbClr val="C0C0C0"/>
                            </a:outerShdw>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000" b="1" i="1" u="none" strike="noStrike" cap="none" normalizeH="0" baseline="-25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39" name="Line 44"/>
          <p:cNvSpPr>
            <a:spLocks noChangeShapeType="1"/>
          </p:cNvSpPr>
          <p:nvPr/>
        </p:nvSpPr>
        <p:spPr bwMode="auto">
          <a:xfrm>
            <a:off x="6300788" y="765175"/>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621" name="Rectangle 45"/>
          <p:cNvSpPr>
            <a:spLocks noChangeArrowheads="1"/>
          </p:cNvSpPr>
          <p:nvPr/>
        </p:nvSpPr>
        <p:spPr bwMode="auto">
          <a:xfrm>
            <a:off x="6335713" y="476250"/>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9241" name="Line 46"/>
          <p:cNvSpPr>
            <a:spLocks noChangeShapeType="1"/>
          </p:cNvSpPr>
          <p:nvPr/>
        </p:nvSpPr>
        <p:spPr bwMode="auto">
          <a:xfrm flipV="1">
            <a:off x="6589713" y="981075"/>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43" name="Rectangle 1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宋体" pitchFamily="2" charset="-122"/>
                <a:ea typeface="宋体" pitchFamily="2" charset="-122"/>
              </a:rPr>
              <a:t>习题</a:t>
            </a:r>
            <a:r>
              <a:rPr lang="en-US" altLang="zh-CN" dirty="0">
                <a:effectLst>
                  <a:outerShdw blurRad="38100" dist="38100" dir="2700000" algn="tl">
                    <a:srgbClr val="C0C0C0"/>
                  </a:outerShdw>
                </a:effectLst>
                <a:latin typeface="宋体" pitchFamily="2" charset="-122"/>
                <a:ea typeface="宋体" pitchFamily="2" charset="-122"/>
              </a:rPr>
              <a:t>4.3</a:t>
            </a:r>
            <a:r>
              <a:rPr lang="zh-CN" altLang="en-US" dirty="0">
                <a:effectLst>
                  <a:outerShdw blurRad="38100" dist="38100" dir="2700000" algn="tl">
                    <a:srgbClr val="C0C0C0"/>
                  </a:outerShdw>
                </a:effectLst>
                <a:latin typeface="宋体" pitchFamily="2" charset="-122"/>
                <a:ea typeface="宋体" pitchFamily="2" charset="-122"/>
              </a:rPr>
              <a:t>（</a:t>
            </a:r>
            <a:r>
              <a:rPr lang="en-US" altLang="zh-CN" dirty="0">
                <a:effectLst>
                  <a:outerShdw blurRad="38100" dist="38100" dir="2700000" algn="tl">
                    <a:srgbClr val="C0C0C0"/>
                  </a:outerShdw>
                </a:effectLst>
                <a:latin typeface="宋体" pitchFamily="2" charset="-122"/>
                <a:ea typeface="宋体" pitchFamily="2" charset="-122"/>
              </a:rPr>
              <a:t>a</a:t>
            </a:r>
            <a:r>
              <a:rPr lang="zh-CN" altLang="en-US" dirty="0">
                <a:effectLst>
                  <a:outerShdw blurRad="38100" dist="38100" dir="2700000" algn="tl">
                    <a:srgbClr val="C0C0C0"/>
                  </a:outerShdw>
                </a:effectLst>
                <a:latin typeface="宋体" pitchFamily="2" charset="-122"/>
                <a:ea typeface="宋体" pitchFamily="2" charset="-122"/>
              </a:rPr>
              <a:t>）</a:t>
            </a:r>
            <a:endParaRPr lang="zh-CN" altLang="en-US" dirty="0" smtClean="0">
              <a:effectLst>
                <a:outerShdw blurRad="38100" dist="38100" dir="2700000" algn="tl">
                  <a:srgbClr val="C0C0C0"/>
                </a:outerShdw>
              </a:effectLst>
              <a:ea typeface="宋体" pitchFamily="2" charset="-122"/>
            </a:endParaRPr>
          </a:p>
        </p:txBody>
      </p:sp>
      <p:sp>
        <p:nvSpPr>
          <p:cNvPr id="538660" name="Rectangle 36"/>
          <p:cNvSpPr>
            <a:spLocks noGrp="1" noChangeArrowheads="1"/>
          </p:cNvSpPr>
          <p:nvPr>
            <p:ph idx="1"/>
          </p:nvPr>
        </p:nvSpPr>
        <p:spPr/>
        <p:txBody>
          <a:bodyPr/>
          <a:lstStyle/>
          <a:p>
            <a:pPr algn="just">
              <a:spcBef>
                <a:spcPct val="0"/>
              </a:spcBef>
              <a:defRPr/>
            </a:pPr>
            <a:r>
              <a:rPr lang="zh-CN" altLang="en-US" sz="3200" b="1" dirty="0" smtClean="0">
                <a:effectLst>
                  <a:outerShdw blurRad="38100" dist="38100" dir="2700000" algn="tl">
                    <a:srgbClr val="C0C0C0"/>
                  </a:outerShdw>
                </a:effectLst>
                <a:ea typeface="宋体" pitchFamily="2" charset="-122"/>
              </a:rPr>
              <a:t>为文法</a:t>
            </a:r>
          </a:p>
          <a:p>
            <a:pPr algn="just">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 </a:t>
            </a:r>
            <a:r>
              <a:rPr lang="en-US" altLang="zh-CN" sz="3200" b="1" i="1" dirty="0" smtClean="0">
                <a:effectLst>
                  <a:outerShdw blurRad="38100" dist="38100" dir="2700000" algn="tl">
                    <a:srgbClr val="C0C0C0"/>
                  </a:outerShdw>
                </a:effectLst>
                <a:ea typeface="宋体" pitchFamily="2" charset="-122"/>
              </a:rPr>
              <a:t>a</a:t>
            </a:r>
          </a:p>
          <a:p>
            <a:pPr algn="just">
              <a:spcBef>
                <a:spcPct val="0"/>
              </a:spcBef>
              <a:buFontTx/>
              <a:buNone/>
              <a:defRPr/>
            </a:pP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a:t>
            </a:r>
            <a:r>
              <a:rPr lang="en-US" altLang="zh-CN" sz="3200" b="1" dirty="0" smtClean="0">
                <a:effectLst>
                  <a:outerShdw blurRad="38100" dist="38100" dir="2700000" algn="tl">
                    <a:srgbClr val="C0C0C0"/>
                  </a:outerShdw>
                </a:effectLst>
                <a:ea typeface="宋体" pitchFamily="2" charset="-122"/>
                <a:sym typeface="Symbol" pitchFamily="18" charset="2"/>
              </a:rPr>
              <a:t></a:t>
            </a:r>
            <a:r>
              <a:rPr lang="en-US" altLang="zh-CN" sz="3200" b="1" dirty="0" smtClean="0">
                <a:effectLst>
                  <a:outerShdw blurRad="38100" dist="38100" dir="2700000" algn="tl">
                    <a:srgbClr val="C0C0C0"/>
                  </a:outerShdw>
                </a:effectLst>
                <a:ea typeface="宋体" pitchFamily="2" charset="-122"/>
              </a:rPr>
              <a:t> </a:t>
            </a:r>
            <a:r>
              <a:rPr lang="en-US" altLang="zh-CN" sz="3200" b="1" i="1" dirty="0" smtClean="0">
                <a:effectLst>
                  <a:outerShdw blurRad="38100" dist="38100" dir="2700000" algn="tl">
                    <a:srgbClr val="C0C0C0"/>
                  </a:outerShdw>
                </a:effectLst>
                <a:ea typeface="宋体" pitchFamily="2" charset="-122"/>
              </a:rPr>
              <a:t>L</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r>
              <a:rPr lang="en-US" altLang="zh-CN" sz="3200" b="1" dirty="0" smtClean="0">
                <a:effectLst>
                  <a:outerShdw blurRad="38100" dist="38100" dir="2700000" algn="tl">
                    <a:srgbClr val="C0C0C0"/>
                  </a:outerShdw>
                </a:effectLst>
                <a:ea typeface="宋体" pitchFamily="2" charset="-122"/>
              </a:rPr>
              <a:t> | </a:t>
            </a:r>
            <a:r>
              <a:rPr lang="en-US" altLang="zh-CN" sz="3200" b="1" i="1" dirty="0" smtClean="0">
                <a:effectLst>
                  <a:outerShdw blurRad="38100" dist="38100" dir="2700000" algn="tl">
                    <a:srgbClr val="C0C0C0"/>
                  </a:outerShdw>
                </a:effectLst>
                <a:ea typeface="宋体" pitchFamily="2" charset="-122"/>
              </a:rPr>
              <a:t>S</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写一个语法制导定义，它输出括号的对数。</a:t>
            </a:r>
          </a:p>
          <a:p>
            <a:pPr>
              <a:spcBef>
                <a:spcPct val="0"/>
              </a:spcBef>
              <a:buFontTx/>
              <a:buNone/>
              <a:defRPr/>
            </a:pPr>
            <a:endParaRPr lang="zh-CN" altLang="en-US" sz="2800" b="1" dirty="0" smtClean="0">
              <a:effectLst>
                <a:outerShdw blurRad="38100" dist="38100" dir="2700000" algn="tl">
                  <a:srgbClr val="C0C0C0"/>
                </a:outerShdw>
              </a:effectLst>
              <a:ea typeface="宋体" pitchFamily="2" charset="-122"/>
            </a:endParaRPr>
          </a:p>
          <a:p>
            <a:pPr algn="just">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print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lgn="just">
              <a:spcBef>
                <a:spcPct val="0"/>
              </a:spcBef>
              <a:buFontTx/>
              <a:buNone/>
              <a:defRPr/>
            </a:pP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top-1</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+1</a:t>
            </a:r>
            <a:endPar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rPr>
              <a:t>:= 0</a:t>
            </a:r>
            <a:endPar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aseline="-300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i="1"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dirty="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p>
          <a:p>
            <a:pPr algn="just">
              <a:spcBef>
                <a:spcPct val="0"/>
              </a:spcBef>
              <a:buFontTx/>
              <a:buNone/>
              <a:defRPr/>
            </a:pP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stack</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top-2</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i="1" dirty="0" err="1">
                <a:effectLst>
                  <a:outerShdw blurRad="38100" dist="38100" dir="2700000" algn="tl">
                    <a:srgbClr val="C0C0C0"/>
                  </a:outerShdw>
                </a:effectLst>
                <a:latin typeface="Times New Roman" pitchFamily="18" charset="0"/>
                <a:ea typeface="宋体" pitchFamily="2" charset="-122"/>
                <a:cs typeface="Times New Roman" pitchFamily="18" charset="0"/>
              </a:rPr>
              <a:t>val</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top</a:t>
            </a:r>
            <a:r>
              <a:rPr lang="en-US" altLang="zh-CN" sz="2800"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val</a:t>
            </a:r>
            <a:endParaRPr lang="en-US" altLang="zh-CN" sz="2800" dirty="0">
              <a:effectLst>
                <a:outerShdw blurRad="38100" dist="38100" dir="2700000" algn="tl">
                  <a:srgbClr val="C0C0C0"/>
                </a:outerShdw>
              </a:effectLst>
              <a:latin typeface="Times New Roman" pitchFamily="18" charset="0"/>
              <a:ea typeface="宋体" pitchFamily="2" charset="-122"/>
              <a:cs typeface="Times New Roman" pitchFamily="18" charset="0"/>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L</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zh-CN" altLang="en-US"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defRPr/>
            </a:pPr>
            <a:endParaRPr lang="zh-CN" altLang="en-US" sz="2400" dirty="0" smtClean="0">
              <a:ea typeface="宋体" pitchFamily="2" charset="-122"/>
            </a:endParaRPr>
          </a:p>
        </p:txBody>
      </p:sp>
      <p:sp>
        <p:nvSpPr>
          <p:cNvPr id="102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FD79EF1-C1D4-44DE-B793-47E4C1BB894C}" type="slidenum">
              <a:rPr lang="en-US" altLang="zh-CN" sz="1400" smtClean="0"/>
              <a:pPr eaLnBrk="1" hangingPunct="1"/>
              <a:t>9</a:t>
            </a:fld>
            <a:endParaRPr lang="en-US" altLang="zh-CN" sz="1400" smtClean="0"/>
          </a:p>
        </p:txBody>
      </p:sp>
      <p:sp>
        <p:nvSpPr>
          <p:cNvPr id="10244" name="Text Box 20"/>
          <p:cNvSpPr txBox="1">
            <a:spLocks noChangeArrowheads="1"/>
          </p:cNvSpPr>
          <p:nvPr/>
        </p:nvSpPr>
        <p:spPr bwMode="auto">
          <a:xfrm>
            <a:off x="6227763" y="188913"/>
            <a:ext cx="2916237" cy="865187"/>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endParaRPr lang="zh-CN" altLang="en-US"/>
          </a:p>
        </p:txBody>
      </p:sp>
      <p:graphicFrame>
        <p:nvGraphicFramePr>
          <p:cNvPr id="538645" name="Group 21"/>
          <p:cNvGraphicFramePr>
            <a:graphicFrameLocks noGrp="1"/>
          </p:cNvGraphicFramePr>
          <p:nvPr/>
        </p:nvGraphicFramePr>
        <p:xfrm>
          <a:off x="7237413" y="404813"/>
          <a:ext cx="1600200" cy="863600"/>
        </p:xfrm>
        <a:graphic>
          <a:graphicData uri="http://schemas.openxmlformats.org/drawingml/2006/table">
            <a:tbl>
              <a:tblPr/>
              <a:tblGrid>
                <a:gridCol w="576262">
                  <a:extLst>
                    <a:ext uri="{9D8B030D-6E8A-4147-A177-3AD203B41FA5}">
                      <a16:colId xmlns:a16="http://schemas.microsoft.com/office/drawing/2014/main" val="20000"/>
                    </a:ext>
                  </a:extLst>
                </a:gridCol>
                <a:gridCol w="1023938">
                  <a:extLst>
                    <a:ext uri="{9D8B030D-6E8A-4147-A177-3AD203B41FA5}">
                      <a16:colId xmlns:a16="http://schemas.microsoft.com/office/drawing/2014/main" val="20001"/>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8656" name="Rectangle 32"/>
          <p:cNvSpPr>
            <a:spLocks noChangeArrowheads="1"/>
          </p:cNvSpPr>
          <p:nvPr/>
        </p:nvSpPr>
        <p:spPr bwMode="auto">
          <a:xfrm>
            <a:off x="6588125" y="1412875"/>
            <a:ext cx="2590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10257" name="Line 33"/>
          <p:cNvSpPr>
            <a:spLocks noChangeShapeType="1"/>
          </p:cNvSpPr>
          <p:nvPr/>
        </p:nvSpPr>
        <p:spPr bwMode="auto">
          <a:xfrm>
            <a:off x="6516688" y="765175"/>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58" name="Rectangle 34"/>
          <p:cNvSpPr>
            <a:spLocks noChangeArrowheads="1"/>
          </p:cNvSpPr>
          <p:nvPr/>
        </p:nvSpPr>
        <p:spPr bwMode="auto">
          <a:xfrm>
            <a:off x="6551613" y="476250"/>
            <a:ext cx="6096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10259" name="Line 35"/>
          <p:cNvSpPr>
            <a:spLocks noChangeShapeType="1"/>
          </p:cNvSpPr>
          <p:nvPr/>
        </p:nvSpPr>
        <p:spPr bwMode="auto">
          <a:xfrm flipV="1">
            <a:off x="6805613" y="981075"/>
            <a:ext cx="0" cy="360363"/>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第12讲-语法分析-VIII-浅色</Template>
  <TotalTime>13938</TotalTime>
  <Words>2005</Words>
  <Application>Microsoft Office PowerPoint</Application>
  <PresentationFormat>全屏显示(4:3)</PresentationFormat>
  <Paragraphs>481</Paragraphs>
  <Slides>34</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楷体</vt:lpstr>
      <vt:lpstr>宋体</vt:lpstr>
      <vt:lpstr>Arial</vt:lpstr>
      <vt:lpstr>Courier New</vt:lpstr>
      <vt:lpstr>Symbol</vt:lpstr>
      <vt:lpstr>Tahoma</vt:lpstr>
      <vt:lpstr>Times New Roman</vt:lpstr>
      <vt:lpstr>Verdana</vt:lpstr>
      <vt:lpstr>Wingdings</vt:lpstr>
      <vt:lpstr>sample</vt:lpstr>
      <vt:lpstr>本章使用的两类方法</vt:lpstr>
      <vt:lpstr>语法制导翻译    要点</vt:lpstr>
      <vt:lpstr>习题4.3（a）</vt:lpstr>
      <vt:lpstr>习题4.3（a）</vt:lpstr>
      <vt:lpstr>习题4.3（a）</vt:lpstr>
      <vt:lpstr>习题4.3（a）</vt:lpstr>
      <vt:lpstr>习题4.3（a）</vt:lpstr>
      <vt:lpstr>习题4.3（a）</vt:lpstr>
      <vt:lpstr>习题4.3（a）</vt:lpstr>
      <vt:lpstr>习题4.12（a）</vt:lpstr>
      <vt:lpstr>习题4.12（b）</vt:lpstr>
      <vt:lpstr>例   题   1</vt:lpstr>
      <vt:lpstr>习题4.7</vt:lpstr>
      <vt:lpstr>习题4.7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或该题的另一种做法</vt:lpstr>
      <vt:lpstr>例   题   2</vt:lpstr>
      <vt:lpstr>例   题   2</vt:lpstr>
      <vt:lpstr>例   题   2</vt:lpstr>
      <vt:lpstr>扩展阅读</vt:lpstr>
      <vt:lpstr>L-属性定义的自底向上翻译</vt:lpstr>
      <vt:lpstr>L-属性定义的自底向上翻译(续)</vt:lpstr>
      <vt:lpstr>L-属性定义的自底向上翻译(续)</vt:lpstr>
      <vt:lpstr>L-属性定义的自底向上翻译(续)</vt:lpstr>
      <vt:lpstr>L-属性定义的自底向上翻译(续)</vt:lpstr>
      <vt:lpstr>L-属性定义的自底向上翻译(续)</vt:lpstr>
      <vt:lpstr>PowerPoint 演示文稿</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blue</cp:lastModifiedBy>
  <cp:revision>689</cp:revision>
  <dcterms:created xsi:type="dcterms:W3CDTF">2000-08-08T16:59:41Z</dcterms:created>
  <dcterms:modified xsi:type="dcterms:W3CDTF">2019-12-10T07:08:13Z</dcterms:modified>
</cp:coreProperties>
</file>