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v" ContentType="video/x-ms-wm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2" r:id="rId1"/>
    <p:sldMasterId id="2147483731" r:id="rId2"/>
  </p:sldMasterIdLst>
  <p:notesMasterIdLst>
    <p:notesMasterId r:id="rId62"/>
  </p:notesMasterIdLst>
  <p:handoutMasterIdLst>
    <p:handoutMasterId r:id="rId63"/>
  </p:handoutMasterIdLst>
  <p:sldIdLst>
    <p:sldId id="872" r:id="rId3"/>
    <p:sldId id="876" r:id="rId4"/>
    <p:sldId id="873" r:id="rId5"/>
    <p:sldId id="874" r:id="rId6"/>
    <p:sldId id="806" r:id="rId7"/>
    <p:sldId id="807" r:id="rId8"/>
    <p:sldId id="808" r:id="rId9"/>
    <p:sldId id="809" r:id="rId10"/>
    <p:sldId id="810" r:id="rId11"/>
    <p:sldId id="811" r:id="rId12"/>
    <p:sldId id="812" r:id="rId13"/>
    <p:sldId id="813" r:id="rId14"/>
    <p:sldId id="814" r:id="rId15"/>
    <p:sldId id="815" r:id="rId16"/>
    <p:sldId id="816" r:id="rId17"/>
    <p:sldId id="817" r:id="rId18"/>
    <p:sldId id="818" r:id="rId19"/>
    <p:sldId id="819" r:id="rId20"/>
    <p:sldId id="820" r:id="rId21"/>
    <p:sldId id="821" r:id="rId22"/>
    <p:sldId id="822" r:id="rId23"/>
    <p:sldId id="823" r:id="rId24"/>
    <p:sldId id="824" r:id="rId25"/>
    <p:sldId id="825" r:id="rId26"/>
    <p:sldId id="826" r:id="rId27"/>
    <p:sldId id="827" r:id="rId28"/>
    <p:sldId id="828" r:id="rId29"/>
    <p:sldId id="829" r:id="rId30"/>
    <p:sldId id="830" r:id="rId31"/>
    <p:sldId id="831" r:id="rId32"/>
    <p:sldId id="832" r:id="rId33"/>
    <p:sldId id="833" r:id="rId34"/>
    <p:sldId id="834" r:id="rId35"/>
    <p:sldId id="835" r:id="rId36"/>
    <p:sldId id="836" r:id="rId37"/>
    <p:sldId id="837" r:id="rId38"/>
    <p:sldId id="838" r:id="rId39"/>
    <p:sldId id="839" r:id="rId40"/>
    <p:sldId id="840" r:id="rId41"/>
    <p:sldId id="841" r:id="rId42"/>
    <p:sldId id="842" r:id="rId43"/>
    <p:sldId id="843" r:id="rId44"/>
    <p:sldId id="844" r:id="rId45"/>
    <p:sldId id="845" r:id="rId46"/>
    <p:sldId id="846" r:id="rId47"/>
    <p:sldId id="847" r:id="rId48"/>
    <p:sldId id="848" r:id="rId49"/>
    <p:sldId id="849" r:id="rId50"/>
    <p:sldId id="850" r:id="rId51"/>
    <p:sldId id="851" r:id="rId52"/>
    <p:sldId id="852" r:id="rId53"/>
    <p:sldId id="853" r:id="rId54"/>
    <p:sldId id="854" r:id="rId55"/>
    <p:sldId id="855" r:id="rId56"/>
    <p:sldId id="856" r:id="rId57"/>
    <p:sldId id="857" r:id="rId58"/>
    <p:sldId id="858" r:id="rId59"/>
    <p:sldId id="859" r:id="rId60"/>
    <p:sldId id="877" r:id="rId61"/>
  </p:sldIdLst>
  <p:sldSz cx="9144000" cy="6858000" type="screen4x3"/>
  <p:notesSz cx="6858000" cy="9144000"/>
  <p:defaultTextStyle>
    <a:defPPr>
      <a:defRPr lang="en-US"/>
    </a:defPPr>
    <a:lvl1pPr algn="l" rtl="0" fontAlgn="base">
      <a:spcBef>
        <a:spcPct val="0"/>
      </a:spcBef>
      <a:spcAft>
        <a:spcPct val="0"/>
      </a:spcAft>
      <a:defRPr sz="2000" kern="1200">
        <a:solidFill>
          <a:schemeClr val="tx1"/>
        </a:solidFill>
        <a:latin typeface="Arial" charset="0"/>
        <a:ea typeface="宋体" pitchFamily="2" charset="-122"/>
        <a:cs typeface="+mn-cs"/>
      </a:defRPr>
    </a:lvl1pPr>
    <a:lvl2pPr marL="457200" algn="l" rtl="0" fontAlgn="base">
      <a:spcBef>
        <a:spcPct val="0"/>
      </a:spcBef>
      <a:spcAft>
        <a:spcPct val="0"/>
      </a:spcAft>
      <a:defRPr sz="2000" kern="1200">
        <a:solidFill>
          <a:schemeClr val="tx1"/>
        </a:solidFill>
        <a:latin typeface="Arial" charset="0"/>
        <a:ea typeface="宋体" pitchFamily="2" charset="-122"/>
        <a:cs typeface="+mn-cs"/>
      </a:defRPr>
    </a:lvl2pPr>
    <a:lvl3pPr marL="914400" algn="l" rtl="0" fontAlgn="base">
      <a:spcBef>
        <a:spcPct val="0"/>
      </a:spcBef>
      <a:spcAft>
        <a:spcPct val="0"/>
      </a:spcAft>
      <a:defRPr sz="2000" kern="1200">
        <a:solidFill>
          <a:schemeClr val="tx1"/>
        </a:solidFill>
        <a:latin typeface="Arial" charset="0"/>
        <a:ea typeface="宋体" pitchFamily="2" charset="-122"/>
        <a:cs typeface="+mn-cs"/>
      </a:defRPr>
    </a:lvl3pPr>
    <a:lvl4pPr marL="1371600" algn="l" rtl="0" fontAlgn="base">
      <a:spcBef>
        <a:spcPct val="0"/>
      </a:spcBef>
      <a:spcAft>
        <a:spcPct val="0"/>
      </a:spcAft>
      <a:defRPr sz="2000" kern="1200">
        <a:solidFill>
          <a:schemeClr val="tx1"/>
        </a:solidFill>
        <a:latin typeface="Arial" charset="0"/>
        <a:ea typeface="宋体" pitchFamily="2" charset="-122"/>
        <a:cs typeface="+mn-cs"/>
      </a:defRPr>
    </a:lvl4pPr>
    <a:lvl5pPr marL="1828800" algn="l" rtl="0" fontAlgn="base">
      <a:spcBef>
        <a:spcPct val="0"/>
      </a:spcBef>
      <a:spcAft>
        <a:spcPct val="0"/>
      </a:spcAft>
      <a:defRPr sz="2000" kern="1200">
        <a:solidFill>
          <a:schemeClr val="tx1"/>
        </a:solidFill>
        <a:latin typeface="Arial" charset="0"/>
        <a:ea typeface="宋体" pitchFamily="2" charset="-122"/>
        <a:cs typeface="+mn-cs"/>
      </a:defRPr>
    </a:lvl5pPr>
    <a:lvl6pPr marL="2286000" algn="l" defTabSz="914400" rtl="0" eaLnBrk="1" latinLnBrk="0" hangingPunct="1">
      <a:defRPr sz="2000" kern="1200">
        <a:solidFill>
          <a:schemeClr val="tx1"/>
        </a:solidFill>
        <a:latin typeface="Arial" charset="0"/>
        <a:ea typeface="宋体" pitchFamily="2" charset="-122"/>
        <a:cs typeface="+mn-cs"/>
      </a:defRPr>
    </a:lvl6pPr>
    <a:lvl7pPr marL="2743200" algn="l" defTabSz="914400" rtl="0" eaLnBrk="1" latinLnBrk="0" hangingPunct="1">
      <a:defRPr sz="2000" kern="1200">
        <a:solidFill>
          <a:schemeClr val="tx1"/>
        </a:solidFill>
        <a:latin typeface="Arial" charset="0"/>
        <a:ea typeface="宋体" pitchFamily="2" charset="-122"/>
        <a:cs typeface="+mn-cs"/>
      </a:defRPr>
    </a:lvl7pPr>
    <a:lvl8pPr marL="3200400" algn="l" defTabSz="914400" rtl="0" eaLnBrk="1" latinLnBrk="0" hangingPunct="1">
      <a:defRPr sz="2000" kern="1200">
        <a:solidFill>
          <a:schemeClr val="tx1"/>
        </a:solidFill>
        <a:latin typeface="Arial" charset="0"/>
        <a:ea typeface="宋体" pitchFamily="2" charset="-122"/>
        <a:cs typeface="+mn-cs"/>
      </a:defRPr>
    </a:lvl8pPr>
    <a:lvl9pPr marL="3657600" algn="l" defTabSz="914400" rtl="0" eaLnBrk="1" latinLnBrk="0" hangingPunct="1">
      <a:defRPr sz="2000"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6479C"/>
    <a:srgbClr val="FF3399"/>
    <a:srgbClr val="FF3300"/>
    <a:srgbClr val="00FF00"/>
    <a:srgbClr val="1D2653"/>
    <a:srgbClr val="A50021"/>
    <a:srgbClr val="996633"/>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53" autoAdjust="0"/>
    <p:restoredTop sz="91092" autoAdjust="0"/>
  </p:normalViewPr>
  <p:slideViewPr>
    <p:cSldViewPr>
      <p:cViewPr varScale="1">
        <p:scale>
          <a:sx n="74" d="100"/>
          <a:sy n="74" d="100"/>
        </p:scale>
        <p:origin x="1867"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2" d="100"/>
          <a:sy n="32" d="100"/>
        </p:scale>
        <p:origin x="-1872" y="-7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87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spcBef>
                <a:spcPct val="20000"/>
              </a:spcBef>
              <a:buFontTx/>
              <a:buChar char="•"/>
              <a:defRPr sz="1200" i="1">
                <a:latin typeface="Courier New" pitchFamily="49" charset="0"/>
              </a:defRPr>
            </a:lvl1pPr>
          </a:lstStyle>
          <a:p>
            <a:pPr>
              <a:defRPr/>
            </a:pPr>
            <a:endParaRPr lang="zh-CN" altLang="en-US" dirty="0">
              <a:latin typeface="Arial" panose="020B0604020202020204" pitchFamily="34" charset="0"/>
              <a:ea typeface="楷体" panose="02010609060101010101" pitchFamily="49" charset="-122"/>
            </a:endParaRPr>
          </a:p>
        </p:txBody>
      </p:sp>
      <p:sp>
        <p:nvSpPr>
          <p:cNvPr id="28877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spcBef>
                <a:spcPct val="20000"/>
              </a:spcBef>
              <a:buFontTx/>
              <a:buChar char="•"/>
              <a:defRPr sz="1200" i="1">
                <a:latin typeface="Courier New" pitchFamily="49" charset="0"/>
              </a:defRPr>
            </a:lvl1pPr>
          </a:lstStyle>
          <a:p>
            <a:pPr>
              <a:defRPr/>
            </a:pPr>
            <a:endParaRPr lang="en-US" altLang="zh-CN" dirty="0">
              <a:latin typeface="Arial" panose="020B0604020202020204" pitchFamily="34" charset="0"/>
              <a:ea typeface="楷体" panose="02010609060101010101" pitchFamily="49" charset="-122"/>
            </a:endParaRPr>
          </a:p>
        </p:txBody>
      </p:sp>
      <p:sp>
        <p:nvSpPr>
          <p:cNvPr id="28877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spcBef>
                <a:spcPct val="20000"/>
              </a:spcBef>
              <a:buFontTx/>
              <a:buChar char="•"/>
              <a:defRPr sz="1200" i="1">
                <a:latin typeface="Courier New" pitchFamily="49" charset="0"/>
              </a:defRPr>
            </a:lvl1pPr>
          </a:lstStyle>
          <a:p>
            <a:pPr>
              <a:defRPr/>
            </a:pPr>
            <a:endParaRPr lang="en-US" altLang="zh-CN" dirty="0">
              <a:latin typeface="Arial" panose="020B0604020202020204" pitchFamily="34" charset="0"/>
              <a:ea typeface="楷体" panose="02010609060101010101" pitchFamily="49" charset="-122"/>
            </a:endParaRPr>
          </a:p>
        </p:txBody>
      </p:sp>
      <p:sp>
        <p:nvSpPr>
          <p:cNvPr id="28877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spcBef>
                <a:spcPct val="20000"/>
              </a:spcBef>
              <a:buFontTx/>
              <a:buChar char="•"/>
              <a:defRPr sz="1200" i="1">
                <a:latin typeface="Courier New" pitchFamily="49" charset="0"/>
              </a:defRPr>
            </a:lvl1pPr>
          </a:lstStyle>
          <a:p>
            <a:pPr>
              <a:defRPr/>
            </a:pPr>
            <a:fld id="{25E6A27E-A7E7-49BC-BBAA-DA2BB0A77F5F}" type="slidenum">
              <a:rPr lang="zh-CN" altLang="en-US">
                <a:latin typeface="Arial" panose="020B0604020202020204" pitchFamily="34" charset="0"/>
                <a:ea typeface="楷体" panose="02010609060101010101" pitchFamily="49" charset="-122"/>
              </a:rPr>
              <a:pPr>
                <a:defRPr/>
              </a:pPr>
              <a:t>‹#›</a:t>
            </a:fld>
            <a:endParaRPr lang="en-US" altLang="zh-CN" dirty="0">
              <a:latin typeface="Arial" panose="020B0604020202020204" pitchFamily="34" charset="0"/>
              <a:ea typeface="楷体" panose="02010609060101010101" pitchFamily="49" charset="-122"/>
            </a:endParaRPr>
          </a:p>
        </p:txBody>
      </p:sp>
    </p:spTree>
    <p:extLst>
      <p:ext uri="{BB962C8B-B14F-4D97-AF65-F5344CB8AC3E}">
        <p14:creationId xmlns:p14="http://schemas.microsoft.com/office/powerpoint/2010/main" val="30087575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b="1">
                <a:latin typeface="Arial" panose="020B0604020202020204" pitchFamily="34" charset="0"/>
                <a:ea typeface="楷体" panose="02010609060101010101" pitchFamily="49" charset="-122"/>
              </a:defRPr>
            </a:lvl1pPr>
          </a:lstStyle>
          <a:p>
            <a:pPr>
              <a:defRPr/>
            </a:pPr>
            <a:endParaRPr lang="zh-CN" altLang="en-US" dirty="0"/>
          </a:p>
        </p:txBody>
      </p:sp>
      <p:sp>
        <p:nvSpPr>
          <p:cNvPr id="5222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b="1">
                <a:latin typeface="Arial" panose="020B0604020202020204" pitchFamily="34" charset="0"/>
                <a:ea typeface="楷体" panose="02010609060101010101" pitchFamily="49" charset="-122"/>
              </a:defRPr>
            </a:lvl1pPr>
          </a:lstStyle>
          <a:p>
            <a:pPr>
              <a:defRPr/>
            </a:pPr>
            <a:endParaRPr lang="en-US" altLang="zh-CN" dirty="0"/>
          </a:p>
        </p:txBody>
      </p:sp>
      <p:sp>
        <p:nvSpPr>
          <p:cNvPr id="512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222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noProof="0" dirty="0"/>
              <a:t>Click to edit Master text styles</a:t>
            </a:r>
          </a:p>
          <a:p>
            <a:pPr lvl="1"/>
            <a:r>
              <a:rPr lang="en-US" altLang="zh-CN" noProof="0" dirty="0"/>
              <a:t>Second level</a:t>
            </a:r>
          </a:p>
          <a:p>
            <a:pPr lvl="2"/>
            <a:r>
              <a:rPr lang="en-US" altLang="zh-CN" noProof="0" dirty="0"/>
              <a:t>Third level</a:t>
            </a:r>
          </a:p>
          <a:p>
            <a:pPr lvl="3"/>
            <a:r>
              <a:rPr lang="en-US" altLang="zh-CN" noProof="0" dirty="0"/>
              <a:t>Fourth level</a:t>
            </a:r>
          </a:p>
          <a:p>
            <a:pPr lvl="4"/>
            <a:r>
              <a:rPr lang="en-US" altLang="zh-CN" noProof="0" dirty="0"/>
              <a:t>Fifth level</a:t>
            </a:r>
          </a:p>
        </p:txBody>
      </p:sp>
      <p:sp>
        <p:nvSpPr>
          <p:cNvPr id="5223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b="1">
                <a:latin typeface="Arial" panose="020B0604020202020204" pitchFamily="34" charset="0"/>
                <a:ea typeface="楷体" panose="02010609060101010101" pitchFamily="49" charset="-122"/>
              </a:defRPr>
            </a:lvl1pPr>
          </a:lstStyle>
          <a:p>
            <a:pPr>
              <a:defRPr/>
            </a:pPr>
            <a:endParaRPr lang="en-US" altLang="zh-CN" dirty="0"/>
          </a:p>
        </p:txBody>
      </p:sp>
      <p:sp>
        <p:nvSpPr>
          <p:cNvPr id="5223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b="1">
                <a:latin typeface="Arial" panose="020B0604020202020204" pitchFamily="34" charset="0"/>
                <a:ea typeface="楷体" panose="02010609060101010101" pitchFamily="49" charset="-122"/>
              </a:defRPr>
            </a:lvl1pPr>
          </a:lstStyle>
          <a:p>
            <a:pPr>
              <a:defRPr/>
            </a:pPr>
            <a:fld id="{BFDC9F1E-0983-46AB-9114-EFC1E92C9E41}" type="slidenum">
              <a:rPr lang="zh-CN" altLang="en-US" smtClean="0"/>
              <a:pPr>
                <a:defRPr/>
              </a:pPr>
              <a:t>‹#›</a:t>
            </a:fld>
            <a:endParaRPr lang="en-US" altLang="zh-CN" dirty="0"/>
          </a:p>
        </p:txBody>
      </p:sp>
    </p:spTree>
    <p:extLst>
      <p:ext uri="{BB962C8B-B14F-4D97-AF65-F5344CB8AC3E}">
        <p14:creationId xmlns:p14="http://schemas.microsoft.com/office/powerpoint/2010/main" val="18854595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楷体" panose="02010609060101010101" pitchFamily="49"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楷体" panose="02010609060101010101" pitchFamily="49"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楷体" panose="02010609060101010101" pitchFamily="49"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楷体" panose="02010609060101010101" pitchFamily="49"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楷体" panose="02010609060101010101" pitchFamily="49"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刀的真意在藏，不在杀</a:t>
            </a:r>
            <a:endParaRPr lang="en-US" altLang="zh-CN" dirty="0"/>
          </a:p>
          <a:p>
            <a:r>
              <a:rPr lang="zh-CN" altLang="en-US" b="1" dirty="0"/>
              <a:t>第一境界（立）</a:t>
            </a:r>
            <a:endParaRPr lang="zh-CN" altLang="en-US" dirty="0"/>
          </a:p>
          <a:p>
            <a:r>
              <a:rPr lang="zh-CN" altLang="en-US" dirty="0"/>
              <a:t>昨夜西风凋碧树，独上高楼，望尽天涯路。（晏殊</a:t>
            </a:r>
            <a:r>
              <a:rPr lang="en-US" altLang="zh-CN" dirty="0"/>
              <a:t>《</a:t>
            </a:r>
            <a:r>
              <a:rPr lang="zh-CN" altLang="en-US" dirty="0"/>
              <a:t>蝶恋花</a:t>
            </a:r>
            <a:r>
              <a:rPr lang="en-US" altLang="zh-CN" dirty="0"/>
              <a:t>》</a:t>
            </a:r>
            <a:r>
              <a:rPr lang="zh-CN" altLang="en-US" dirty="0"/>
              <a:t>）</a:t>
            </a:r>
          </a:p>
          <a:p>
            <a:r>
              <a:rPr lang="zh-CN" altLang="en-US" dirty="0"/>
              <a:t>解析：第一境界以西风刮得绿树落叶凋谢，表示当前形势相当恶劣，但在乱世之中，也只有他能真正爬上高楼，居高临下高瞻远瞩，清晰地看到远方，看到天涯海角尽头，看到别人看不到的地方。说明他能排除干扰，不为暂时的烟雾所迷惑。他能看到形势发展的主要方向，能抓住斗争的主要矛盾。这是能取得成功的基础。这一境界是立志、是下决心，只有具备了这个条件才会有第二、第三境界。</a:t>
            </a:r>
          </a:p>
          <a:p>
            <a:r>
              <a:rPr lang="zh-CN" altLang="en-US" b="1" dirty="0"/>
              <a:t>第二境界（守）</a:t>
            </a:r>
            <a:endParaRPr lang="zh-CN" altLang="en-US" dirty="0"/>
          </a:p>
          <a:p>
            <a:r>
              <a:rPr lang="zh-CN" altLang="en-US" dirty="0"/>
              <a:t>衣带渐宽终不悔，为伊消得人憔悴。（柳永</a:t>
            </a:r>
            <a:r>
              <a:rPr lang="en-US" altLang="zh-CN" dirty="0"/>
              <a:t>《</a:t>
            </a:r>
            <a:r>
              <a:rPr lang="zh-CN" altLang="en-US" dirty="0"/>
              <a:t>蝶恋花</a:t>
            </a:r>
            <a:r>
              <a:rPr lang="en-US" altLang="zh-CN" dirty="0"/>
              <a:t>》</a:t>
            </a:r>
            <a:r>
              <a:rPr lang="zh-CN" altLang="en-US" dirty="0"/>
              <a:t>）</a:t>
            </a:r>
          </a:p>
          <a:p>
            <a:r>
              <a:rPr lang="zh-CN" altLang="en-US" dirty="0"/>
              <a:t>解析：第二境界概括了一种锲而不舍的坚毅性格和执着态度。描述了如何为此下决心而努力奋斗。人瘦了、憔悴了，但仍“终不悔”。就是说尽管遇到各式各样的困难，还要坚持奋斗，继续前进，为了事业一切在所不惜。在这个世界上干什么都没有平坦大道，要敢于创新，也要善于等待。这是执着地追求，忘我地奋斗。</a:t>
            </a:r>
          </a:p>
          <a:p>
            <a:r>
              <a:rPr lang="zh-CN" altLang="en-US" b="1" dirty="0"/>
              <a:t>第三境界（得）</a:t>
            </a:r>
            <a:endParaRPr lang="zh-CN" altLang="en-US" dirty="0"/>
          </a:p>
          <a:p>
            <a:r>
              <a:rPr lang="zh-CN" altLang="en-US" dirty="0"/>
              <a:t>众里寻他千百度，蓦然回首，那人却在灯火阑珊处。（辛弃疾</a:t>
            </a:r>
            <a:r>
              <a:rPr lang="en-US" altLang="zh-CN" dirty="0"/>
              <a:t>《</a:t>
            </a:r>
            <a:r>
              <a:rPr lang="zh-CN" altLang="en-US" dirty="0"/>
              <a:t>青玉案</a:t>
            </a:r>
            <a:r>
              <a:rPr lang="en-US" altLang="zh-CN" dirty="0"/>
              <a:t>----</a:t>
            </a:r>
            <a:r>
              <a:rPr lang="zh-CN" altLang="en-US" dirty="0"/>
              <a:t>元夕</a:t>
            </a:r>
            <a:r>
              <a:rPr lang="en-US" altLang="zh-CN" dirty="0"/>
              <a:t>》</a:t>
            </a:r>
            <a:r>
              <a:rPr lang="zh-CN" altLang="en-US" dirty="0"/>
              <a:t>）</a:t>
            </a:r>
          </a:p>
          <a:p>
            <a:r>
              <a:rPr lang="zh-CN" altLang="en-US" dirty="0"/>
              <a:t>解析：第三境界是指在经过多次周折，经过多次的磨练之后，逐渐成熟起来，别人看不到的东西他也能明察秋毫，别人不理解的事物他也会突然豁然领悟贯通。这时他在事业上就会有创造性的独特的贡献。这是功到事成。这是用血汗浇灌出来的鲜花，是用毕生精力铸造的大厦。</a:t>
            </a:r>
          </a:p>
          <a:p>
            <a:endParaRPr lang="zh-CN" altLang="en-US" dirty="0"/>
          </a:p>
        </p:txBody>
      </p:sp>
      <p:sp>
        <p:nvSpPr>
          <p:cNvPr id="4" name="灯片编号占位符 3"/>
          <p:cNvSpPr>
            <a:spLocks noGrp="1"/>
          </p:cNvSpPr>
          <p:nvPr>
            <p:ph type="sldNum" sz="quarter" idx="10"/>
          </p:nvPr>
        </p:nvSpPr>
        <p:spPr/>
        <p:txBody>
          <a:bodyPr/>
          <a:lstStyle/>
          <a:p>
            <a:pPr>
              <a:defRPr/>
            </a:pPr>
            <a:fld id="{BFDC9F1E-0983-46AB-9114-EFC1E92C9E41}" type="slidenum">
              <a:rPr lang="zh-CN" altLang="en-US" smtClean="0"/>
              <a:pPr>
                <a:defRPr/>
              </a:pPr>
              <a:t>1</a:t>
            </a:fld>
            <a:endParaRPr lang="en-US" altLang="zh-CN"/>
          </a:p>
        </p:txBody>
      </p:sp>
    </p:spTree>
    <p:extLst>
      <p:ext uri="{BB962C8B-B14F-4D97-AF65-F5344CB8AC3E}">
        <p14:creationId xmlns:p14="http://schemas.microsoft.com/office/powerpoint/2010/main" val="2102333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A686AFF0-329B-4278-94C8-131BD0E7FCEC}" type="slidenum">
              <a:rPr lang="zh-CN" altLang="en-US" sz="1200">
                <a:latin typeface="Arial" panose="020B0604020202020204" pitchFamily="34" charset="0"/>
                <a:ea typeface="楷体" panose="02010609060101010101" pitchFamily="49" charset="-122"/>
              </a:rPr>
              <a:pPr/>
              <a:t>16</a:t>
            </a:fld>
            <a:endParaRPr lang="en-US" altLang="zh-CN" sz="1200" dirty="0">
              <a:latin typeface="Arial" panose="020B0604020202020204" pitchFamily="34" charset="0"/>
              <a:ea typeface="楷体" panose="02010609060101010101" pitchFamily="49" charset="-122"/>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p:spPr>
        <p:txBody>
          <a:bodyPr/>
          <a:lstStyle/>
          <a:p>
            <a:pPr algn="just" eaLnBrk="1" hangingPunct="1"/>
            <a:endParaRPr lang="zh-CN" altLang="en-US"/>
          </a:p>
        </p:txBody>
      </p:sp>
    </p:spTree>
    <p:extLst>
      <p:ext uri="{BB962C8B-B14F-4D97-AF65-F5344CB8AC3E}">
        <p14:creationId xmlns:p14="http://schemas.microsoft.com/office/powerpoint/2010/main" val="27447080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312E8E12-3B17-4AA2-96DA-A34961A37048}" type="slidenum">
              <a:rPr lang="zh-CN" altLang="en-US" sz="1200">
                <a:latin typeface="Arial" panose="020B0604020202020204" pitchFamily="34" charset="0"/>
                <a:ea typeface="楷体" panose="02010609060101010101" pitchFamily="49" charset="-122"/>
              </a:rPr>
              <a:pPr/>
              <a:t>23</a:t>
            </a:fld>
            <a:endParaRPr lang="en-US" altLang="zh-CN" sz="1200" dirty="0">
              <a:latin typeface="Arial" panose="020B0604020202020204" pitchFamily="34" charset="0"/>
              <a:ea typeface="楷体" panose="02010609060101010101" pitchFamily="49" charset="-122"/>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p:spPr>
        <p:txBody>
          <a:bodyPr/>
          <a:lstStyle/>
          <a:p>
            <a:pPr algn="just" eaLnBrk="1" hangingPunct="1"/>
            <a:endParaRPr lang="zh-CN" altLang="en-US"/>
          </a:p>
        </p:txBody>
      </p:sp>
    </p:spTree>
    <p:extLst>
      <p:ext uri="{BB962C8B-B14F-4D97-AF65-F5344CB8AC3E}">
        <p14:creationId xmlns:p14="http://schemas.microsoft.com/office/powerpoint/2010/main" val="16457856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巴克斯从小就不爱读书，成绩平平，没有什么过人之处。后来依照父亲的要求，他在维吉尼亚大学修读化学，成绩也不好。第二次世界大战爆发，他索性参加美国陆军。退伍后因为没有一技之长，跑去参加了修理收音机的课程。后来，授课的老师建议他去哥伦比亚读数学系，这改变了他的一生</a:t>
            </a:r>
            <a:r>
              <a:rPr lang="en-US" altLang="zh-CN" dirty="0"/>
              <a:t>——</a:t>
            </a:r>
            <a:r>
              <a:rPr lang="zh-CN" altLang="en-US" dirty="0"/>
              <a:t>他不但顺利的从大学毕业，还获得了数学硕士学位。毕业后，他得到了</a:t>
            </a:r>
            <a:r>
              <a:rPr lang="en-US" altLang="zh-CN" dirty="0"/>
              <a:t>IBM</a:t>
            </a:r>
            <a:r>
              <a:rPr lang="zh-CN" altLang="en-US" dirty="0"/>
              <a:t>的工作机会，被录用成为程式设计师。当时的程式都还是机器语言，也就是必须直接描述电脑硬件的二进位位址，而且所有的指令只能用</a:t>
            </a:r>
            <a:r>
              <a:rPr lang="en-US" altLang="zh-CN" dirty="0"/>
              <a:t>0</a:t>
            </a:r>
            <a:r>
              <a:rPr lang="zh-CN" altLang="en-US" dirty="0"/>
              <a:t>与</a:t>
            </a:r>
            <a:r>
              <a:rPr lang="en-US" altLang="zh-CN" dirty="0"/>
              <a:t>1</a:t>
            </a:r>
            <a:r>
              <a:rPr lang="zh-CN" altLang="en-US" dirty="0"/>
              <a:t>的排列组合来表示，这使得写程式、除错、修改程式都相当的浪费时间。</a:t>
            </a:r>
            <a:endParaRPr lang="en-US" altLang="zh-CN" dirty="0"/>
          </a:p>
          <a:p>
            <a:r>
              <a:rPr lang="zh-CN" altLang="en-US" dirty="0"/>
              <a:t>巴克斯干了三年后深觉这实在太没效率，于是在</a:t>
            </a:r>
            <a:r>
              <a:rPr lang="en-US" altLang="zh-CN" dirty="0"/>
              <a:t>1953</a:t>
            </a:r>
            <a:r>
              <a:rPr lang="zh-CN" altLang="en-US" dirty="0"/>
              <a:t>年向主管提议发展比较接近人类语言的高阶语言，结果获得老板大力支持。经过三年多的努力，巴克斯领导的小组终于在</a:t>
            </a:r>
            <a:r>
              <a:rPr lang="en-US" altLang="zh-CN" dirty="0"/>
              <a:t>1957</a:t>
            </a:r>
            <a:r>
              <a:rPr lang="zh-CN" altLang="en-US" dirty="0"/>
              <a:t>年推出全世界第一套高阶语言</a:t>
            </a:r>
            <a:r>
              <a:rPr lang="en-US" altLang="zh-CN" dirty="0"/>
              <a:t>Fortran</a:t>
            </a:r>
            <a:r>
              <a:rPr lang="zh-CN" altLang="en-US" dirty="0"/>
              <a:t>，以及将之转译成机器语言的编译器。</a:t>
            </a:r>
            <a:r>
              <a:rPr lang="en-US" altLang="zh-CN" dirty="0"/>
              <a:t>Fortran</a:t>
            </a:r>
            <a:r>
              <a:rPr lang="zh-CN" altLang="en-US" dirty="0"/>
              <a:t>开启了许多现代程序仍在使用的观念，例如</a:t>
            </a:r>
            <a:r>
              <a:rPr lang="en-US" altLang="zh-CN" dirty="0"/>
              <a:t>DO loop</a:t>
            </a:r>
            <a:r>
              <a:rPr lang="zh-CN" altLang="en-US" dirty="0"/>
              <a:t>、子程序等等，更重要的是它开启了程序语言独立于电脑硬件之外的可能性，而在此之前的机器语言都只能依附于专属的电脑。巴克斯在</a:t>
            </a:r>
            <a:r>
              <a:rPr lang="en-US" altLang="zh-CN" dirty="0"/>
              <a:t>IBM</a:t>
            </a:r>
            <a:r>
              <a:rPr lang="zh-CN" altLang="en-US" dirty="0"/>
              <a:t>工作了几年，他对于机械式的程式设计感到厌烦，他希望能设计一套新式语言。</a:t>
            </a:r>
            <a:r>
              <a:rPr lang="en-US" altLang="zh-CN" dirty="0"/>
              <a:t>1953</a:t>
            </a:r>
            <a:r>
              <a:rPr lang="zh-CN" altLang="en-US" dirty="0"/>
              <a:t>年巴克斯向当时</a:t>
            </a:r>
            <a:r>
              <a:rPr lang="en-US" altLang="zh-CN" dirty="0"/>
              <a:t>IBM</a:t>
            </a:r>
            <a:r>
              <a:rPr lang="zh-CN" altLang="en-US" dirty="0"/>
              <a:t>董事长卡斯伯特</a:t>
            </a:r>
            <a:r>
              <a:rPr lang="en-US" altLang="zh-CN" dirty="0"/>
              <a:t>·</a:t>
            </a:r>
            <a:r>
              <a:rPr lang="zh-CN" altLang="en-US" dirty="0"/>
              <a:t>赫德提交了一分备忘录，建议设计一种接近人类语言的编程语言代替机器语言，后来赫德批准了这项计划。</a:t>
            </a:r>
            <a:r>
              <a:rPr lang="en-US" altLang="zh-CN" dirty="0"/>
              <a:t>1957</a:t>
            </a:r>
            <a:r>
              <a:rPr lang="zh-CN" altLang="en-US" dirty="0"/>
              <a:t>年</a:t>
            </a:r>
            <a:r>
              <a:rPr lang="en-US" altLang="zh-CN" dirty="0"/>
              <a:t>4</a:t>
            </a:r>
            <a:r>
              <a:rPr lang="zh-CN" altLang="en-US" dirty="0"/>
              <a:t>月他所领导</a:t>
            </a:r>
            <a:r>
              <a:rPr lang="en-US" altLang="zh-CN" dirty="0"/>
              <a:t>13</a:t>
            </a:r>
            <a:r>
              <a:rPr lang="zh-CN" altLang="en-US" dirty="0"/>
              <a:t>人小组推出全世界第一套高阶电脑语言</a:t>
            </a:r>
            <a:r>
              <a:rPr lang="en-US" altLang="zh-CN" dirty="0"/>
              <a:t>FORTRAN</a:t>
            </a:r>
            <a:r>
              <a:rPr lang="zh-CN" altLang="en-US" dirty="0"/>
              <a:t>，首次用在</a:t>
            </a:r>
            <a:r>
              <a:rPr lang="en-US" altLang="zh-CN" dirty="0"/>
              <a:t>IBM 704</a:t>
            </a:r>
            <a:r>
              <a:rPr lang="zh-CN" altLang="en-US" dirty="0"/>
              <a:t>计算机上面，</a:t>
            </a:r>
            <a:r>
              <a:rPr lang="en-US" altLang="zh-CN" dirty="0"/>
              <a:t>1958</a:t>
            </a:r>
            <a:r>
              <a:rPr lang="zh-CN" altLang="en-US" dirty="0"/>
              <a:t>年推出</a:t>
            </a:r>
            <a:r>
              <a:rPr lang="en-US" altLang="zh-CN" dirty="0"/>
              <a:t>FORTRAN Ⅱ</a:t>
            </a:r>
            <a:r>
              <a:rPr lang="zh-CN" altLang="en-US" dirty="0"/>
              <a:t>，几年后又推出</a:t>
            </a:r>
            <a:r>
              <a:rPr lang="en-US" altLang="zh-CN" dirty="0"/>
              <a:t>FORTRAN Ⅲ</a:t>
            </a:r>
            <a:r>
              <a:rPr lang="zh-CN" altLang="en-US" dirty="0"/>
              <a:t>，</a:t>
            </a:r>
            <a:r>
              <a:rPr lang="en-US" altLang="zh-CN" dirty="0"/>
              <a:t>1962</a:t>
            </a:r>
            <a:r>
              <a:rPr lang="zh-CN" altLang="en-US" dirty="0"/>
              <a:t>年推出</a:t>
            </a:r>
            <a:r>
              <a:rPr lang="en-US" altLang="zh-CN" dirty="0"/>
              <a:t>FORTRAN Ⅳ</a:t>
            </a:r>
            <a:r>
              <a:rPr lang="zh-CN" altLang="en-US" dirty="0"/>
              <a:t>，被称为</a:t>
            </a:r>
            <a:r>
              <a:rPr lang="en-US" altLang="zh-CN" dirty="0"/>
              <a:t>FORTRAN</a:t>
            </a:r>
            <a:r>
              <a:rPr lang="zh-CN" altLang="en-US" dirty="0"/>
              <a:t>语言之父。六十年代巴克斯转到沃森研究中心，参加了</a:t>
            </a:r>
            <a:r>
              <a:rPr lang="en-US" altLang="zh-CN" dirty="0"/>
              <a:t>ALGOL</a:t>
            </a:r>
            <a:r>
              <a:rPr lang="zh-CN" altLang="en-US" dirty="0"/>
              <a:t>语言的设计。</a:t>
            </a:r>
            <a:r>
              <a:rPr lang="en-US" altLang="zh-CN" dirty="0"/>
              <a:t>1977</a:t>
            </a:r>
            <a:r>
              <a:rPr lang="zh-CN" altLang="en-US" dirty="0"/>
              <a:t>年</a:t>
            </a:r>
            <a:r>
              <a:rPr lang="en-US" altLang="zh-CN" dirty="0"/>
              <a:t>10</a:t>
            </a:r>
            <a:r>
              <a:rPr lang="zh-CN" altLang="en-US" dirty="0"/>
              <a:t>月</a:t>
            </a:r>
            <a:r>
              <a:rPr lang="en-US" altLang="zh-CN" dirty="0"/>
              <a:t>17</a:t>
            </a:r>
            <a:r>
              <a:rPr lang="zh-CN" altLang="en-US" dirty="0"/>
              <a:t>日在西雅图举行的</a:t>
            </a:r>
            <a:r>
              <a:rPr lang="en-US" altLang="zh-CN" dirty="0"/>
              <a:t>ACM</a:t>
            </a:r>
            <a:r>
              <a:rPr lang="zh-CN" altLang="en-US" dirty="0"/>
              <a:t>年会上获得计算机界最高奖图灵奖，会中他发表了“程序设计能从冯</a:t>
            </a:r>
            <a:r>
              <a:rPr lang="en-US" altLang="zh-CN" dirty="0"/>
              <a:t>·</a:t>
            </a:r>
            <a:r>
              <a:rPr lang="zh-CN" altLang="en-US" dirty="0"/>
              <a:t>伊曼形式中解脱出来吗？函数式风格及其程序的代数”（</a:t>
            </a:r>
            <a:r>
              <a:rPr lang="en-US" altLang="zh-CN" dirty="0"/>
              <a:t>Can Programming be </a:t>
            </a:r>
            <a:r>
              <a:rPr lang="en-US" altLang="zh-CN" dirty="0" err="1"/>
              <a:t>Literated</a:t>
            </a:r>
            <a:r>
              <a:rPr lang="en-US" altLang="zh-CN" dirty="0"/>
              <a:t> from the von Neumann Style? A Functional Style and Its Algebra of Programs</a:t>
            </a:r>
            <a:r>
              <a:rPr lang="zh-CN" altLang="en-US" dirty="0"/>
              <a:t>）演说。</a:t>
            </a:r>
            <a:r>
              <a:rPr lang="en-US" altLang="zh-CN" dirty="0"/>
              <a:t>1991</a:t>
            </a:r>
            <a:r>
              <a:rPr lang="zh-CN" altLang="en-US" dirty="0"/>
              <a:t>年退休。</a:t>
            </a:r>
            <a:r>
              <a:rPr lang="en-US" altLang="zh-CN" dirty="0"/>
              <a:t>1994</a:t>
            </a:r>
            <a:r>
              <a:rPr lang="zh-CN" altLang="en-US" dirty="0"/>
              <a:t>年美国工程院授予他</a:t>
            </a:r>
            <a:r>
              <a:rPr lang="en-US" altLang="zh-CN" dirty="0"/>
              <a:t>Charles Stark Draper</a:t>
            </a:r>
            <a:r>
              <a:rPr lang="zh-CN" altLang="en-US" dirty="0"/>
              <a:t>奖。</a:t>
            </a:r>
            <a:r>
              <a:rPr lang="en-US" altLang="zh-CN" dirty="0"/>
              <a:t>2007</a:t>
            </a:r>
            <a:r>
              <a:rPr lang="zh-CN" altLang="en-US" dirty="0"/>
              <a:t>年</a:t>
            </a:r>
            <a:r>
              <a:rPr lang="en-US" altLang="zh-CN" dirty="0"/>
              <a:t>3</a:t>
            </a:r>
            <a:r>
              <a:rPr lang="zh-CN" altLang="en-US" dirty="0"/>
              <a:t>月</a:t>
            </a:r>
            <a:r>
              <a:rPr lang="en-US" altLang="zh-CN" dirty="0"/>
              <a:t>17</a:t>
            </a:r>
            <a:r>
              <a:rPr lang="zh-CN" altLang="en-US" dirty="0"/>
              <a:t>日在美国俄勒冈州的家中去世，享年</a:t>
            </a:r>
            <a:r>
              <a:rPr lang="en-US" altLang="zh-CN" dirty="0"/>
              <a:t>82</a:t>
            </a:r>
            <a:r>
              <a:rPr lang="zh-CN" altLang="en-US" dirty="0"/>
              <a:t>岁。</a:t>
            </a:r>
          </a:p>
        </p:txBody>
      </p:sp>
      <p:sp>
        <p:nvSpPr>
          <p:cNvPr id="4" name="灯片编号占位符 3"/>
          <p:cNvSpPr>
            <a:spLocks noGrp="1"/>
          </p:cNvSpPr>
          <p:nvPr>
            <p:ph type="sldNum" sz="quarter" idx="10"/>
          </p:nvPr>
        </p:nvSpPr>
        <p:spPr/>
        <p:txBody>
          <a:bodyPr/>
          <a:lstStyle/>
          <a:p>
            <a:pPr>
              <a:defRPr/>
            </a:pPr>
            <a:fld id="{BFDC9F1E-0983-46AB-9114-EFC1E92C9E41}" type="slidenum">
              <a:rPr lang="zh-CN" altLang="en-US" smtClean="0"/>
              <a:pPr>
                <a:defRPr/>
              </a:pPr>
              <a:t>24</a:t>
            </a:fld>
            <a:endParaRPr lang="en-US" altLang="zh-CN" dirty="0"/>
          </a:p>
        </p:txBody>
      </p:sp>
    </p:spTree>
    <p:extLst>
      <p:ext uri="{BB962C8B-B14F-4D97-AF65-F5344CB8AC3E}">
        <p14:creationId xmlns:p14="http://schemas.microsoft.com/office/powerpoint/2010/main" val="20860515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D81ADE0B-38A9-481C-842D-EB451AC87533}" type="slidenum">
              <a:rPr lang="zh-CN" altLang="en-US" sz="1200">
                <a:latin typeface="Arial" panose="020B0604020202020204" pitchFamily="34" charset="0"/>
                <a:ea typeface="楷体" panose="02010609060101010101" pitchFamily="49" charset="-122"/>
              </a:rPr>
              <a:pPr/>
              <a:t>25</a:t>
            </a:fld>
            <a:endParaRPr lang="en-US" altLang="zh-CN" sz="1200" dirty="0">
              <a:latin typeface="Arial" panose="020B0604020202020204" pitchFamily="34" charset="0"/>
              <a:ea typeface="楷体" panose="02010609060101010101" pitchFamily="49" charset="-122"/>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p:spPr>
        <p:txBody>
          <a:bodyPr/>
          <a:lstStyle/>
          <a:p>
            <a:pPr algn="just" eaLnBrk="1" hangingPunct="1"/>
            <a:endParaRPr lang="zh-CN" altLang="en-US"/>
          </a:p>
        </p:txBody>
      </p:sp>
    </p:spTree>
    <p:extLst>
      <p:ext uri="{BB962C8B-B14F-4D97-AF65-F5344CB8AC3E}">
        <p14:creationId xmlns:p14="http://schemas.microsoft.com/office/powerpoint/2010/main" val="26607701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4464651A-026C-4BA5-BF27-C9D7117B98F9}" type="slidenum">
              <a:rPr lang="zh-CN" altLang="en-US" sz="1200">
                <a:latin typeface="Arial" panose="020B0604020202020204" pitchFamily="34" charset="0"/>
                <a:ea typeface="楷体" panose="02010609060101010101" pitchFamily="49" charset="-122"/>
              </a:rPr>
              <a:pPr/>
              <a:t>26</a:t>
            </a:fld>
            <a:endParaRPr lang="en-US" altLang="zh-CN" sz="1200" dirty="0">
              <a:latin typeface="Arial" panose="020B0604020202020204" pitchFamily="34" charset="0"/>
              <a:ea typeface="楷体" panose="02010609060101010101" pitchFamily="49" charset="-122"/>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p:spPr>
        <p:txBody>
          <a:bodyPr/>
          <a:lstStyle/>
          <a:p>
            <a:pPr algn="just" eaLnBrk="1" hangingPunct="1"/>
            <a:endParaRPr lang="zh-CN" altLang="en-US"/>
          </a:p>
        </p:txBody>
      </p:sp>
    </p:spTree>
    <p:extLst>
      <p:ext uri="{BB962C8B-B14F-4D97-AF65-F5344CB8AC3E}">
        <p14:creationId xmlns:p14="http://schemas.microsoft.com/office/powerpoint/2010/main" val="31346387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DBAE0AE2-7BC5-449E-BD25-80B7DA2BA773}" type="slidenum">
              <a:rPr lang="zh-CN" altLang="en-US" sz="1200">
                <a:latin typeface="Arial" panose="020B0604020202020204" pitchFamily="34" charset="0"/>
                <a:ea typeface="楷体" panose="02010609060101010101" pitchFamily="49" charset="-122"/>
              </a:rPr>
              <a:pPr/>
              <a:t>27</a:t>
            </a:fld>
            <a:endParaRPr lang="en-US" altLang="zh-CN" sz="1200" dirty="0">
              <a:latin typeface="Arial" panose="020B0604020202020204" pitchFamily="34" charset="0"/>
              <a:ea typeface="楷体" panose="02010609060101010101" pitchFamily="49" charset="-122"/>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algn="just" eaLnBrk="1" hangingPunct="1"/>
            <a:endParaRPr lang="zh-CN" altLang="en-US"/>
          </a:p>
        </p:txBody>
      </p:sp>
    </p:spTree>
    <p:extLst>
      <p:ext uri="{BB962C8B-B14F-4D97-AF65-F5344CB8AC3E}">
        <p14:creationId xmlns:p14="http://schemas.microsoft.com/office/powerpoint/2010/main" val="12359580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34743A23-5008-4C40-80E1-4C0D55FCCA49}" type="slidenum">
              <a:rPr lang="zh-CN" altLang="en-US" sz="1200">
                <a:latin typeface="Arial" panose="020B0604020202020204" pitchFamily="34" charset="0"/>
                <a:ea typeface="楷体" panose="02010609060101010101" pitchFamily="49" charset="-122"/>
              </a:rPr>
              <a:pPr/>
              <a:t>28</a:t>
            </a:fld>
            <a:endParaRPr lang="en-US" altLang="zh-CN" sz="1200" dirty="0">
              <a:latin typeface="Arial" panose="020B0604020202020204" pitchFamily="34" charset="0"/>
              <a:ea typeface="楷体" panose="02010609060101010101" pitchFamily="49" charset="-122"/>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p:spPr>
        <p:txBody>
          <a:bodyPr/>
          <a:lstStyle/>
          <a:p>
            <a:pPr algn="just" eaLnBrk="1" hangingPunct="1"/>
            <a:endParaRPr lang="zh-CN" altLang="en-US"/>
          </a:p>
        </p:txBody>
      </p:sp>
    </p:spTree>
    <p:extLst>
      <p:ext uri="{BB962C8B-B14F-4D97-AF65-F5344CB8AC3E}">
        <p14:creationId xmlns:p14="http://schemas.microsoft.com/office/powerpoint/2010/main" val="733679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23521720-6460-4C5E-864D-5A3BA67E42EC}" type="slidenum">
              <a:rPr lang="zh-CN" altLang="en-US" sz="1200">
                <a:latin typeface="Arial" panose="020B0604020202020204" pitchFamily="34" charset="0"/>
                <a:ea typeface="楷体" panose="02010609060101010101" pitchFamily="49" charset="-122"/>
              </a:rPr>
              <a:pPr/>
              <a:t>29</a:t>
            </a:fld>
            <a:endParaRPr lang="en-US" altLang="zh-CN" sz="1200" dirty="0">
              <a:latin typeface="Arial" panose="020B0604020202020204" pitchFamily="34" charset="0"/>
              <a:ea typeface="楷体" panose="02010609060101010101" pitchFamily="49" charset="-122"/>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p:spPr>
        <p:txBody>
          <a:bodyPr/>
          <a:lstStyle/>
          <a:p>
            <a:pPr algn="just" eaLnBrk="1" hangingPunct="1"/>
            <a:endParaRPr lang="zh-CN" altLang="en-US"/>
          </a:p>
        </p:txBody>
      </p:sp>
    </p:spTree>
    <p:extLst>
      <p:ext uri="{BB962C8B-B14F-4D97-AF65-F5344CB8AC3E}">
        <p14:creationId xmlns:p14="http://schemas.microsoft.com/office/powerpoint/2010/main" val="25175822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99BB143C-247B-4598-9383-FDF3BFC8A2DA}" type="slidenum">
              <a:rPr lang="zh-CN" altLang="en-US" sz="1200">
                <a:latin typeface="Arial" panose="020B0604020202020204" pitchFamily="34" charset="0"/>
                <a:ea typeface="楷体" panose="02010609060101010101" pitchFamily="49" charset="-122"/>
              </a:rPr>
              <a:pPr/>
              <a:t>30</a:t>
            </a:fld>
            <a:endParaRPr lang="en-US" altLang="zh-CN" sz="1200" dirty="0">
              <a:latin typeface="Arial" panose="020B0604020202020204" pitchFamily="34" charset="0"/>
              <a:ea typeface="楷体" panose="02010609060101010101" pitchFamily="49" charset="-122"/>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p:spPr>
        <p:txBody>
          <a:bodyPr/>
          <a:lstStyle/>
          <a:p>
            <a:pPr algn="just" eaLnBrk="1" hangingPunct="1"/>
            <a:endParaRPr lang="zh-CN" altLang="en-US"/>
          </a:p>
        </p:txBody>
      </p:sp>
    </p:spTree>
    <p:extLst>
      <p:ext uri="{BB962C8B-B14F-4D97-AF65-F5344CB8AC3E}">
        <p14:creationId xmlns:p14="http://schemas.microsoft.com/office/powerpoint/2010/main" val="8759880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3B254AA5-F681-42F5-8D75-552A676683FA}" type="slidenum">
              <a:rPr lang="zh-CN" altLang="en-US" sz="1200">
                <a:latin typeface="Arial" panose="020B0604020202020204" pitchFamily="34" charset="0"/>
                <a:ea typeface="楷体" panose="02010609060101010101" pitchFamily="49" charset="-122"/>
              </a:rPr>
              <a:pPr/>
              <a:t>31</a:t>
            </a:fld>
            <a:endParaRPr lang="en-US" altLang="zh-CN" sz="1200" dirty="0">
              <a:latin typeface="Arial" panose="020B0604020202020204" pitchFamily="34" charset="0"/>
              <a:ea typeface="楷体" panose="02010609060101010101" pitchFamily="49" charset="-122"/>
            </a:endParaRPr>
          </a:p>
        </p:txBody>
      </p:sp>
      <p:sp>
        <p:nvSpPr>
          <p:cNvPr id="88067" name="Rectangle 2"/>
          <p:cNvSpPr>
            <a:spLocks noGrp="1" noRot="1" noChangeAspect="1" noChangeArrowheads="1" noTextEdit="1"/>
          </p:cNvSpPr>
          <p:nvPr>
            <p:ph type="sldImg"/>
          </p:nvPr>
        </p:nvSpPr>
        <p:spPr>
          <a:xfrm>
            <a:off x="1150938" y="692150"/>
            <a:ext cx="4556125" cy="3416300"/>
          </a:xfrm>
          <a:ln/>
        </p:spPr>
      </p:sp>
      <p:sp>
        <p:nvSpPr>
          <p:cNvPr id="88068" name="Rectangle 3"/>
          <p:cNvSpPr>
            <a:spLocks noGrp="1" noChangeArrowheads="1"/>
          </p:cNvSpPr>
          <p:nvPr>
            <p:ph type="body" idx="1"/>
          </p:nvPr>
        </p:nvSpPr>
        <p:spPr>
          <a:noFill/>
        </p:spPr>
        <p:txBody>
          <a:bodyPr/>
          <a:lstStyle/>
          <a:p>
            <a:pPr eaLnBrk="1" hangingPunct="1"/>
            <a:r>
              <a:rPr lang="en-US" altLang="zh-CN" sz="1000"/>
              <a:t>2</a:t>
            </a:r>
            <a:r>
              <a:rPr lang="zh-CN" altLang="en-US" sz="1000"/>
              <a:t>。根据编译程序在完成翻译任务过程中需要对源程序或其中间等价物扫描的遍数，可把编译程序分为单遍扫描和多遍扫描的编译程序。</a:t>
            </a:r>
          </a:p>
          <a:p>
            <a:pPr eaLnBrk="1" hangingPunct="1"/>
            <a:r>
              <a:rPr lang="en-US" altLang="zh-CN" sz="1000"/>
              <a:t>3</a:t>
            </a:r>
            <a:r>
              <a:rPr lang="zh-CN" altLang="en-US" sz="1000"/>
              <a:t>。一般说来，一个多遍的编译程序可以较之一遍的编译程序少占内存（因一遍完成后，它所占的存储空间大部分释放）。遍数多一点，整个编译程序的逻辑结构可能清晰些，但遍数多即意味着增加读写中间文件的次数，时间较多，显然比一遍的编译要慢。</a:t>
            </a:r>
          </a:p>
          <a:p>
            <a:pPr eaLnBrk="1" hangingPunct="1"/>
            <a:r>
              <a:rPr lang="zh-CN" altLang="en-US" sz="1000"/>
              <a:t>比如源语言的结构直接影响编译的遍的划分：如有些语言允许名字的说明出现在名字的使用之后（如</a:t>
            </a:r>
            <a:r>
              <a:rPr lang="en-US" altLang="zh-CN" sz="1000"/>
              <a:t>ALGOL68</a:t>
            </a:r>
            <a:r>
              <a:rPr lang="zh-CN" altLang="en-US" sz="1000"/>
              <a:t>），那么在看到名字说明之前是不便为包含该名字的表达式生成代码的，对于此语言的编译至少需要两遍。</a:t>
            </a:r>
          </a:p>
          <a:p>
            <a:pPr eaLnBrk="1" hangingPunct="1"/>
            <a:endParaRPr lang="zh-CN" altLang="en-US" sz="1000"/>
          </a:p>
        </p:txBody>
      </p:sp>
    </p:spTree>
    <p:extLst>
      <p:ext uri="{BB962C8B-B14F-4D97-AF65-F5344CB8AC3E}">
        <p14:creationId xmlns:p14="http://schemas.microsoft.com/office/powerpoint/2010/main" val="2346341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喜欢一个女生，她对我说她经常把电脑用出问题，所以要找一个会修电脑的程序员。</a:t>
            </a:r>
          </a:p>
          <a:p>
            <a:r>
              <a:rPr lang="zh-CN" altLang="en-US" dirty="0"/>
              <a:t>于是我苦练编程，过了一个月，我就把那女生忘的一干二净了。</a:t>
            </a:r>
          </a:p>
        </p:txBody>
      </p:sp>
      <p:sp>
        <p:nvSpPr>
          <p:cNvPr id="4" name="灯片编号占位符 3"/>
          <p:cNvSpPr>
            <a:spLocks noGrp="1"/>
          </p:cNvSpPr>
          <p:nvPr>
            <p:ph type="sldNum" sz="quarter" idx="10"/>
          </p:nvPr>
        </p:nvSpPr>
        <p:spPr/>
        <p:txBody>
          <a:bodyPr/>
          <a:lstStyle/>
          <a:p>
            <a:pPr>
              <a:defRPr/>
            </a:pPr>
            <a:fld id="{BFDC9F1E-0983-46AB-9114-EFC1E92C9E41}" type="slidenum">
              <a:rPr lang="zh-CN" altLang="en-US" smtClean="0"/>
              <a:pPr>
                <a:defRPr/>
              </a:pPr>
              <a:t>5</a:t>
            </a:fld>
            <a:endParaRPr lang="en-US" altLang="zh-CN"/>
          </a:p>
        </p:txBody>
      </p:sp>
    </p:spTree>
    <p:extLst>
      <p:ext uri="{BB962C8B-B14F-4D97-AF65-F5344CB8AC3E}">
        <p14:creationId xmlns:p14="http://schemas.microsoft.com/office/powerpoint/2010/main" val="35217182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E0DA9D6F-0131-4629-A2CB-7CA4E21C0276}" type="slidenum">
              <a:rPr lang="zh-CN" altLang="en-US" sz="1200">
                <a:latin typeface="Arial" panose="020B0604020202020204" pitchFamily="34" charset="0"/>
                <a:ea typeface="楷体" panose="02010609060101010101" pitchFamily="49" charset="-122"/>
              </a:rPr>
              <a:pPr/>
              <a:t>32</a:t>
            </a:fld>
            <a:endParaRPr lang="en-US" altLang="zh-CN" sz="1200" dirty="0">
              <a:latin typeface="Arial" panose="020B0604020202020204" pitchFamily="34" charset="0"/>
              <a:ea typeface="楷体" panose="02010609060101010101" pitchFamily="49" charset="-122"/>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p:spPr>
        <p:txBody>
          <a:bodyPr/>
          <a:lstStyle/>
          <a:p>
            <a:pPr algn="just" eaLnBrk="1" hangingPunct="1"/>
            <a:endParaRPr lang="zh-CN" altLang="en-US"/>
          </a:p>
        </p:txBody>
      </p:sp>
    </p:spTree>
    <p:extLst>
      <p:ext uri="{BB962C8B-B14F-4D97-AF65-F5344CB8AC3E}">
        <p14:creationId xmlns:p14="http://schemas.microsoft.com/office/powerpoint/2010/main" val="42915696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E1811DF3-48FF-4CD7-8F27-EF2D2DCBA689}" type="slidenum">
              <a:rPr lang="zh-CN" altLang="en-US" sz="1200">
                <a:latin typeface="Arial" panose="020B0604020202020204" pitchFamily="34" charset="0"/>
                <a:ea typeface="楷体" panose="02010609060101010101" pitchFamily="49" charset="-122"/>
              </a:rPr>
              <a:pPr/>
              <a:t>33</a:t>
            </a:fld>
            <a:endParaRPr lang="en-US" altLang="zh-CN" sz="1200" dirty="0">
              <a:latin typeface="Arial" panose="020B0604020202020204" pitchFamily="34" charset="0"/>
              <a:ea typeface="楷体" panose="02010609060101010101" pitchFamily="49" charset="-122"/>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p:spPr>
        <p:txBody>
          <a:bodyPr/>
          <a:lstStyle/>
          <a:p>
            <a:pPr algn="just" eaLnBrk="1" hangingPunct="1"/>
            <a:r>
              <a:rPr lang="zh-CN" altLang="en-US"/>
              <a:t>先介绍语法，然后才介绍语法分析。</a:t>
            </a:r>
          </a:p>
        </p:txBody>
      </p:sp>
    </p:spTree>
    <p:extLst>
      <p:ext uri="{BB962C8B-B14F-4D97-AF65-F5344CB8AC3E}">
        <p14:creationId xmlns:p14="http://schemas.microsoft.com/office/powerpoint/2010/main" val="39444475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EBC78D68-8A06-4198-B9AD-11AFF59B7600}" type="slidenum">
              <a:rPr lang="zh-CN" altLang="en-US" sz="1200">
                <a:latin typeface="Arial" panose="020B0604020202020204" pitchFamily="34" charset="0"/>
                <a:ea typeface="楷体" panose="02010609060101010101" pitchFamily="49" charset="-122"/>
              </a:rPr>
              <a:pPr/>
              <a:t>34</a:t>
            </a:fld>
            <a:endParaRPr lang="en-US" altLang="zh-CN" sz="1200" dirty="0">
              <a:latin typeface="Arial" panose="020B0604020202020204" pitchFamily="34" charset="0"/>
              <a:ea typeface="楷体" panose="02010609060101010101" pitchFamily="49" charset="-122"/>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p:spPr>
        <p:txBody>
          <a:bodyPr/>
          <a:lstStyle/>
          <a:p>
            <a:pPr algn="just" eaLnBrk="1" hangingPunct="1"/>
            <a:endParaRPr lang="zh-CN" altLang="en-US"/>
          </a:p>
        </p:txBody>
      </p:sp>
    </p:spTree>
    <p:extLst>
      <p:ext uri="{BB962C8B-B14F-4D97-AF65-F5344CB8AC3E}">
        <p14:creationId xmlns:p14="http://schemas.microsoft.com/office/powerpoint/2010/main" val="33352452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225BEA82-C50D-4D7F-AD2A-FCBD365A7A2F}" type="slidenum">
              <a:rPr lang="zh-CN" altLang="en-US" sz="1200">
                <a:latin typeface="Arial" panose="020B0604020202020204" pitchFamily="34" charset="0"/>
                <a:ea typeface="楷体" panose="02010609060101010101" pitchFamily="49" charset="-122"/>
              </a:rPr>
              <a:pPr/>
              <a:t>35</a:t>
            </a:fld>
            <a:endParaRPr lang="en-US" altLang="zh-CN" sz="1200" dirty="0">
              <a:latin typeface="Arial" panose="020B0604020202020204" pitchFamily="34" charset="0"/>
              <a:ea typeface="楷体" panose="02010609060101010101" pitchFamily="49" charset="-122"/>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p:spPr>
        <p:txBody>
          <a:bodyPr/>
          <a:lstStyle/>
          <a:p>
            <a:pPr algn="just" eaLnBrk="1" hangingPunct="1"/>
            <a:endParaRPr lang="zh-CN" altLang="en-US"/>
          </a:p>
        </p:txBody>
      </p:sp>
    </p:spTree>
    <p:extLst>
      <p:ext uri="{BB962C8B-B14F-4D97-AF65-F5344CB8AC3E}">
        <p14:creationId xmlns:p14="http://schemas.microsoft.com/office/powerpoint/2010/main" val="6226795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C6B9CAE5-0C41-4FD6-93AC-0FC3F34404FE}" type="slidenum">
              <a:rPr lang="zh-CN" altLang="en-US" sz="1200">
                <a:latin typeface="Arial" panose="020B0604020202020204" pitchFamily="34" charset="0"/>
                <a:ea typeface="楷体" panose="02010609060101010101" pitchFamily="49" charset="-122"/>
              </a:rPr>
              <a:pPr/>
              <a:t>36</a:t>
            </a:fld>
            <a:endParaRPr lang="en-US" altLang="zh-CN" sz="1200" dirty="0">
              <a:latin typeface="Arial" panose="020B0604020202020204" pitchFamily="34" charset="0"/>
              <a:ea typeface="楷体" panose="02010609060101010101" pitchFamily="49" charset="-122"/>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p:spPr>
        <p:txBody>
          <a:bodyPr/>
          <a:lstStyle/>
          <a:p>
            <a:pPr algn="just" eaLnBrk="1" hangingPunct="1"/>
            <a:endParaRPr lang="zh-CN" altLang="en-US"/>
          </a:p>
        </p:txBody>
      </p:sp>
    </p:spTree>
    <p:extLst>
      <p:ext uri="{BB962C8B-B14F-4D97-AF65-F5344CB8AC3E}">
        <p14:creationId xmlns:p14="http://schemas.microsoft.com/office/powerpoint/2010/main" val="27128286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899C7D2C-6BCC-4AA1-86A8-36A38C63D364}" type="slidenum">
              <a:rPr lang="zh-CN" altLang="en-US" sz="1200">
                <a:latin typeface="Arial" panose="020B0604020202020204" pitchFamily="34" charset="0"/>
                <a:ea typeface="楷体" panose="02010609060101010101" pitchFamily="49" charset="-122"/>
              </a:rPr>
              <a:pPr/>
              <a:t>37</a:t>
            </a:fld>
            <a:endParaRPr lang="en-US" altLang="zh-CN" sz="1200" dirty="0">
              <a:latin typeface="Arial" panose="020B0604020202020204" pitchFamily="34" charset="0"/>
              <a:ea typeface="楷体" panose="02010609060101010101" pitchFamily="49" charset="-122"/>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p:spPr>
        <p:txBody>
          <a:bodyPr/>
          <a:lstStyle/>
          <a:p>
            <a:pPr algn="just" eaLnBrk="1" hangingPunct="1"/>
            <a:endParaRPr lang="zh-CN" altLang="en-US"/>
          </a:p>
        </p:txBody>
      </p:sp>
    </p:spTree>
    <p:extLst>
      <p:ext uri="{BB962C8B-B14F-4D97-AF65-F5344CB8AC3E}">
        <p14:creationId xmlns:p14="http://schemas.microsoft.com/office/powerpoint/2010/main" val="5618265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657D64CE-A4A3-4D97-B4DE-01163E34101A}" type="slidenum">
              <a:rPr lang="zh-CN" altLang="en-US" sz="1200">
                <a:latin typeface="Arial" panose="020B0604020202020204" pitchFamily="34" charset="0"/>
                <a:ea typeface="楷体" panose="02010609060101010101" pitchFamily="49" charset="-122"/>
              </a:rPr>
              <a:pPr/>
              <a:t>38</a:t>
            </a:fld>
            <a:endParaRPr lang="en-US" altLang="zh-CN" sz="1200" dirty="0">
              <a:latin typeface="Arial" panose="020B0604020202020204" pitchFamily="34" charset="0"/>
              <a:ea typeface="楷体" panose="02010609060101010101" pitchFamily="49" charset="-122"/>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p:spPr>
        <p:txBody>
          <a:bodyPr/>
          <a:lstStyle/>
          <a:p>
            <a:pPr algn="just" eaLnBrk="1" hangingPunct="1"/>
            <a:endParaRPr lang="zh-CN" altLang="en-US"/>
          </a:p>
        </p:txBody>
      </p:sp>
    </p:spTree>
    <p:extLst>
      <p:ext uri="{BB962C8B-B14F-4D97-AF65-F5344CB8AC3E}">
        <p14:creationId xmlns:p14="http://schemas.microsoft.com/office/powerpoint/2010/main" val="36446306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CDA890FF-84E4-40C1-89C3-9395DB314C6A}" type="slidenum">
              <a:rPr lang="zh-CN" altLang="en-US" sz="1200">
                <a:latin typeface="Arial" panose="020B0604020202020204" pitchFamily="34" charset="0"/>
                <a:ea typeface="楷体" panose="02010609060101010101" pitchFamily="49" charset="-122"/>
              </a:rPr>
              <a:pPr/>
              <a:t>39</a:t>
            </a:fld>
            <a:endParaRPr lang="en-US" altLang="zh-CN" sz="1200" dirty="0">
              <a:latin typeface="Arial" panose="020B0604020202020204" pitchFamily="34" charset="0"/>
              <a:ea typeface="楷体" panose="02010609060101010101" pitchFamily="49" charset="-122"/>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p:spPr>
        <p:txBody>
          <a:bodyPr/>
          <a:lstStyle/>
          <a:p>
            <a:pPr algn="just" eaLnBrk="1" hangingPunct="1"/>
            <a:endParaRPr lang="zh-CN" altLang="en-US"/>
          </a:p>
        </p:txBody>
      </p:sp>
    </p:spTree>
    <p:extLst>
      <p:ext uri="{BB962C8B-B14F-4D97-AF65-F5344CB8AC3E}">
        <p14:creationId xmlns:p14="http://schemas.microsoft.com/office/powerpoint/2010/main" val="17578494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0A78A051-6B53-41D1-843D-935EEA901E2B}" type="slidenum">
              <a:rPr lang="zh-CN" altLang="en-US" sz="1200">
                <a:latin typeface="Arial" panose="020B0604020202020204" pitchFamily="34" charset="0"/>
                <a:ea typeface="楷体" panose="02010609060101010101" pitchFamily="49" charset="-122"/>
              </a:rPr>
              <a:pPr/>
              <a:t>40</a:t>
            </a:fld>
            <a:endParaRPr lang="en-US" altLang="zh-CN" sz="1200" dirty="0">
              <a:latin typeface="Arial" panose="020B0604020202020204" pitchFamily="34" charset="0"/>
              <a:ea typeface="楷体" panose="02010609060101010101" pitchFamily="49" charset="-122"/>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p:spPr>
        <p:txBody>
          <a:bodyPr/>
          <a:lstStyle/>
          <a:p>
            <a:pPr algn="just" eaLnBrk="1" hangingPunct="1"/>
            <a:endParaRPr lang="zh-CN" altLang="en-US"/>
          </a:p>
        </p:txBody>
      </p:sp>
    </p:spTree>
    <p:extLst>
      <p:ext uri="{BB962C8B-B14F-4D97-AF65-F5344CB8AC3E}">
        <p14:creationId xmlns:p14="http://schemas.microsoft.com/office/powerpoint/2010/main" val="3764238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936D65A6-A0A7-420C-868F-061CD77D151E}" type="slidenum">
              <a:rPr lang="zh-CN" altLang="en-US" sz="1200">
                <a:latin typeface="Arial" panose="020B0604020202020204" pitchFamily="34" charset="0"/>
                <a:ea typeface="楷体" panose="02010609060101010101" pitchFamily="49" charset="-122"/>
              </a:rPr>
              <a:pPr/>
              <a:t>41</a:t>
            </a:fld>
            <a:endParaRPr lang="en-US" altLang="zh-CN" sz="1200" dirty="0">
              <a:latin typeface="Arial" panose="020B0604020202020204" pitchFamily="34" charset="0"/>
              <a:ea typeface="楷体" panose="02010609060101010101" pitchFamily="49" charset="-122"/>
            </a:endParaRPr>
          </a:p>
        </p:txBody>
      </p:sp>
      <p:sp>
        <p:nvSpPr>
          <p:cNvPr id="98307" name="Rectangle 2"/>
          <p:cNvSpPr>
            <a:spLocks noGrp="1" noRot="1" noChangeAspect="1" noChangeArrowheads="1" noTextEdit="1"/>
          </p:cNvSpPr>
          <p:nvPr>
            <p:ph type="sldImg"/>
          </p:nvPr>
        </p:nvSpPr>
        <p:spPr>
          <a:solidFill>
            <a:srgbClr val="FFFFFF"/>
          </a:solidFill>
          <a:ln/>
        </p:spPr>
      </p:sp>
      <p:sp>
        <p:nvSpPr>
          <p:cNvPr id="98308"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eaLnBrk="1" hangingPunct="1"/>
            <a:endParaRPr lang="zh-CN" altLang="en-US"/>
          </a:p>
        </p:txBody>
      </p:sp>
    </p:spTree>
    <p:extLst>
      <p:ext uri="{BB962C8B-B14F-4D97-AF65-F5344CB8AC3E}">
        <p14:creationId xmlns:p14="http://schemas.microsoft.com/office/powerpoint/2010/main" val="1823290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9606CBB0-7219-4750-9EE3-DB206DF71828}" type="slidenum">
              <a:rPr lang="zh-CN" altLang="en-US" sz="1200">
                <a:latin typeface="Arial" panose="020B0604020202020204" pitchFamily="34" charset="0"/>
                <a:ea typeface="楷体" panose="02010609060101010101" pitchFamily="49" charset="-122"/>
              </a:rPr>
              <a:pPr/>
              <a:t>7</a:t>
            </a:fld>
            <a:endParaRPr lang="en-US" altLang="zh-CN" sz="1200" dirty="0">
              <a:latin typeface="Arial" panose="020B0604020202020204" pitchFamily="34" charset="0"/>
              <a:ea typeface="楷体" panose="02010609060101010101" pitchFamily="49" charset="-122"/>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p:spPr>
        <p:txBody>
          <a:bodyPr/>
          <a:lstStyle/>
          <a:p>
            <a:pPr algn="just" eaLnBrk="1" hangingPunct="1"/>
            <a:r>
              <a:rPr lang="zh-CN" altLang="en-US" dirty="0"/>
              <a:t> 	1．本课程介绍编译器构造的一般原理和基本实现方法，主要介绍编译器的各个阶段：词法分析、语法分析、语义分析、中间代码生成、代码优化和目标代码生成。反映直至20世纪末的一些重要成果</a:t>
            </a:r>
            <a:r>
              <a:rPr lang="zh-CN" altLang="en-US" dirty="0">
                <a:latin typeface="楷体" panose="02010609060101010101" pitchFamily="49" charset="-122"/>
              </a:rPr>
              <a:t>，如有关类型制导的编译思想。</a:t>
            </a:r>
            <a:r>
              <a:rPr lang="zh-CN" altLang="en-US" dirty="0"/>
              <a:t> </a:t>
            </a:r>
          </a:p>
          <a:p>
            <a:pPr algn="just" eaLnBrk="1" hangingPunct="1"/>
            <a:r>
              <a:rPr lang="zh-CN" altLang="en-US" dirty="0"/>
              <a:t>	2．本课程在介绍命令式程序设计语言实现技术的同时，强调一些相关的理论知识，如形式语言和自动机理论、语法制导的定义和属性文法、类型论等。它们是计算机专业理论知识的重要一部分，在本书中结合应用来介绍这些知识，有助于学生较快领会和掌握。</a:t>
            </a:r>
          </a:p>
          <a:p>
            <a:pPr algn="just" eaLnBrk="1" hangingPunct="1"/>
            <a:r>
              <a:rPr lang="zh-CN" altLang="en-US" dirty="0"/>
              <a:t>	3．本课程强调形式化描述技术，并以语法制导定义作为翻译的主要描述工具。</a:t>
            </a:r>
          </a:p>
          <a:p>
            <a:pPr algn="just" eaLnBrk="1" hangingPunct="1"/>
            <a:r>
              <a:rPr lang="zh-CN" altLang="en-US" dirty="0"/>
              <a:t>	4．本课程强调对编译原理和技术在宏观上的理解，而不把读者的注意力分散到一些枝节的算法上，如计算开始符号集合和后继符号集合的算法，回填技术等。作为原理性的教材，本书介绍基本的理论和方法，而不偏向于某种源语言或目标机器。</a:t>
            </a:r>
          </a:p>
        </p:txBody>
      </p:sp>
    </p:spTree>
    <p:extLst>
      <p:ext uri="{BB962C8B-B14F-4D97-AF65-F5344CB8AC3E}">
        <p14:creationId xmlns:p14="http://schemas.microsoft.com/office/powerpoint/2010/main" val="12205246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AF2CD1D2-05CE-4DFE-B868-F2988DB134D5}" type="slidenum">
              <a:rPr lang="zh-CN" altLang="en-US" sz="1200">
                <a:latin typeface="Arial" panose="020B0604020202020204" pitchFamily="34" charset="0"/>
                <a:ea typeface="楷体" panose="02010609060101010101" pitchFamily="49" charset="-122"/>
              </a:rPr>
              <a:pPr/>
              <a:t>42</a:t>
            </a:fld>
            <a:endParaRPr lang="en-US" altLang="zh-CN" sz="1200" dirty="0">
              <a:latin typeface="Arial" panose="020B0604020202020204" pitchFamily="34" charset="0"/>
              <a:ea typeface="楷体" panose="02010609060101010101" pitchFamily="49" charset="-122"/>
            </a:endParaRPr>
          </a:p>
        </p:txBody>
      </p:sp>
      <p:sp>
        <p:nvSpPr>
          <p:cNvPr id="99331" name="Rectangle 2"/>
          <p:cNvSpPr>
            <a:spLocks noGrp="1" noRot="1" noChangeAspect="1" noChangeArrowheads="1" noTextEdit="1"/>
          </p:cNvSpPr>
          <p:nvPr>
            <p:ph type="sldImg"/>
          </p:nvPr>
        </p:nvSpPr>
        <p:spPr>
          <a:solidFill>
            <a:srgbClr val="FFFFFF"/>
          </a:solidFill>
          <a:ln/>
        </p:spPr>
      </p:sp>
      <p:sp>
        <p:nvSpPr>
          <p:cNvPr id="99332"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eaLnBrk="1" hangingPunct="1"/>
            <a:endParaRPr lang="zh-CN" altLang="en-US"/>
          </a:p>
        </p:txBody>
      </p:sp>
    </p:spTree>
    <p:extLst>
      <p:ext uri="{BB962C8B-B14F-4D97-AF65-F5344CB8AC3E}">
        <p14:creationId xmlns:p14="http://schemas.microsoft.com/office/powerpoint/2010/main" val="2414403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DBA66C84-31C2-4686-8ED4-4CC090A8F130}" type="slidenum">
              <a:rPr lang="zh-CN" altLang="en-US" sz="1200">
                <a:latin typeface="Arial" panose="020B0604020202020204" pitchFamily="34" charset="0"/>
                <a:ea typeface="楷体" panose="02010609060101010101" pitchFamily="49" charset="-122"/>
              </a:rPr>
              <a:pPr/>
              <a:t>44</a:t>
            </a:fld>
            <a:endParaRPr lang="en-US" altLang="zh-CN" sz="1200" dirty="0">
              <a:latin typeface="Arial" panose="020B0604020202020204" pitchFamily="34" charset="0"/>
              <a:ea typeface="楷体" panose="02010609060101010101" pitchFamily="49" charset="-122"/>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p:spPr>
        <p:txBody>
          <a:bodyPr/>
          <a:lstStyle/>
          <a:p>
            <a:pPr algn="just" eaLnBrk="1" hangingPunct="1"/>
            <a:endParaRPr lang="zh-CN" altLang="en-US"/>
          </a:p>
        </p:txBody>
      </p:sp>
    </p:spTree>
    <p:extLst>
      <p:ext uri="{BB962C8B-B14F-4D97-AF65-F5344CB8AC3E}">
        <p14:creationId xmlns:p14="http://schemas.microsoft.com/office/powerpoint/2010/main" val="39465923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0306D43C-04A0-44A9-8E48-D6F56A54D627}" type="slidenum">
              <a:rPr lang="zh-CN" altLang="en-US" sz="1200">
                <a:latin typeface="Arial" panose="020B0604020202020204" pitchFamily="34" charset="0"/>
                <a:ea typeface="楷体" panose="02010609060101010101" pitchFamily="49" charset="-122"/>
              </a:rPr>
              <a:pPr/>
              <a:t>45</a:t>
            </a:fld>
            <a:endParaRPr lang="en-US" altLang="zh-CN" sz="1200" dirty="0">
              <a:latin typeface="Arial" panose="020B0604020202020204" pitchFamily="34" charset="0"/>
              <a:ea typeface="楷体" panose="02010609060101010101" pitchFamily="49" charset="-122"/>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p:spPr>
        <p:txBody>
          <a:bodyPr/>
          <a:lstStyle/>
          <a:p>
            <a:pPr algn="just" eaLnBrk="1" hangingPunct="1"/>
            <a:endParaRPr lang="zh-CN" altLang="en-US"/>
          </a:p>
        </p:txBody>
      </p:sp>
    </p:spTree>
    <p:extLst>
      <p:ext uri="{BB962C8B-B14F-4D97-AF65-F5344CB8AC3E}">
        <p14:creationId xmlns:p14="http://schemas.microsoft.com/office/powerpoint/2010/main" val="8758873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C91801C2-16E0-46E7-9F4D-DEC53EEF2586}" type="slidenum">
              <a:rPr lang="zh-CN" altLang="en-US" sz="1200">
                <a:latin typeface="Arial" panose="020B0604020202020204" pitchFamily="34" charset="0"/>
                <a:ea typeface="楷体" panose="02010609060101010101" pitchFamily="49" charset="-122"/>
              </a:rPr>
              <a:pPr/>
              <a:t>46</a:t>
            </a:fld>
            <a:endParaRPr lang="en-US" altLang="zh-CN" sz="1200" dirty="0">
              <a:latin typeface="Arial" panose="020B0604020202020204" pitchFamily="34" charset="0"/>
              <a:ea typeface="楷体" panose="02010609060101010101" pitchFamily="49" charset="-122"/>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algn="just" eaLnBrk="1" hangingPunct="1"/>
            <a:endParaRPr lang="zh-CN" altLang="en-US"/>
          </a:p>
        </p:txBody>
      </p:sp>
    </p:spTree>
    <p:extLst>
      <p:ext uri="{BB962C8B-B14F-4D97-AF65-F5344CB8AC3E}">
        <p14:creationId xmlns:p14="http://schemas.microsoft.com/office/powerpoint/2010/main" val="8777795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78D38AB6-4F53-4CF0-9E59-EFB9FCB498EA}" type="slidenum">
              <a:rPr lang="zh-CN" altLang="en-US" sz="1200">
                <a:latin typeface="Arial" panose="020B0604020202020204" pitchFamily="34" charset="0"/>
                <a:ea typeface="楷体" panose="02010609060101010101" pitchFamily="49" charset="-122"/>
              </a:rPr>
              <a:pPr/>
              <a:t>47</a:t>
            </a:fld>
            <a:endParaRPr lang="en-US" altLang="zh-CN" sz="1200" dirty="0">
              <a:latin typeface="Arial" panose="020B0604020202020204" pitchFamily="34" charset="0"/>
              <a:ea typeface="楷体" panose="02010609060101010101" pitchFamily="49" charset="-122"/>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p:spPr>
        <p:txBody>
          <a:bodyPr/>
          <a:lstStyle/>
          <a:p>
            <a:pPr eaLnBrk="1" hangingPunct="1"/>
            <a:r>
              <a:rPr lang="zh-CN" altLang="en-US" b="1"/>
              <a:t>数据流分析推导的是数据沿着程序执行路径流动的信息</a:t>
            </a:r>
          </a:p>
          <a:p>
            <a:pPr algn="just" eaLnBrk="1" hangingPunct="1"/>
            <a:endParaRPr lang="zh-CN" altLang="en-US"/>
          </a:p>
        </p:txBody>
      </p:sp>
    </p:spTree>
    <p:extLst>
      <p:ext uri="{BB962C8B-B14F-4D97-AF65-F5344CB8AC3E}">
        <p14:creationId xmlns:p14="http://schemas.microsoft.com/office/powerpoint/2010/main" val="36877417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ACF790B9-5849-43AB-B858-CACA4A9EC24C}" type="slidenum">
              <a:rPr lang="zh-CN" altLang="en-US" sz="1200">
                <a:latin typeface="Arial" panose="020B0604020202020204" pitchFamily="34" charset="0"/>
                <a:ea typeface="楷体" panose="02010609060101010101" pitchFamily="49" charset="-122"/>
              </a:rPr>
              <a:pPr/>
              <a:t>54</a:t>
            </a:fld>
            <a:endParaRPr lang="en-US" altLang="zh-CN" sz="1200" dirty="0">
              <a:latin typeface="Arial" panose="020B0604020202020204" pitchFamily="34" charset="0"/>
              <a:ea typeface="楷体" panose="02010609060101010101" pitchFamily="49" charset="-122"/>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p:spPr>
        <p:txBody>
          <a:bodyPr/>
          <a:lstStyle/>
          <a:p>
            <a:pPr algn="just" eaLnBrk="1" hangingPunct="1"/>
            <a:endParaRPr lang="zh-CN" altLang="en-US"/>
          </a:p>
        </p:txBody>
      </p:sp>
    </p:spTree>
    <p:extLst>
      <p:ext uri="{BB962C8B-B14F-4D97-AF65-F5344CB8AC3E}">
        <p14:creationId xmlns:p14="http://schemas.microsoft.com/office/powerpoint/2010/main" val="3548579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595C34B2-7F65-4EED-92F1-8D87568230B7}" type="slidenum">
              <a:rPr lang="zh-CN" altLang="en-US" sz="1200">
                <a:latin typeface="Arial" panose="020B0604020202020204" pitchFamily="34" charset="0"/>
                <a:ea typeface="楷体" panose="02010609060101010101" pitchFamily="49" charset="-122"/>
              </a:rPr>
              <a:pPr/>
              <a:t>56</a:t>
            </a:fld>
            <a:endParaRPr lang="en-US" altLang="zh-CN" sz="1200" dirty="0">
              <a:latin typeface="Arial" panose="020B0604020202020204" pitchFamily="34" charset="0"/>
              <a:ea typeface="楷体" panose="02010609060101010101" pitchFamily="49" charset="-122"/>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p:spPr>
        <p:txBody>
          <a:bodyPr/>
          <a:lstStyle/>
          <a:p>
            <a:pPr algn="just" eaLnBrk="1" hangingPunct="1"/>
            <a:endParaRPr lang="zh-CN" altLang="en-US"/>
          </a:p>
        </p:txBody>
      </p:sp>
    </p:spTree>
    <p:extLst>
      <p:ext uri="{BB962C8B-B14F-4D97-AF65-F5344CB8AC3E}">
        <p14:creationId xmlns:p14="http://schemas.microsoft.com/office/powerpoint/2010/main" val="14877018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943D862F-D531-44DD-9971-3F7728873F2E}" type="slidenum">
              <a:rPr lang="zh-CN" altLang="en-US" sz="1200">
                <a:latin typeface="Arial" panose="020B0604020202020204" pitchFamily="34" charset="0"/>
                <a:ea typeface="楷体" panose="02010609060101010101" pitchFamily="49" charset="-122"/>
              </a:rPr>
              <a:pPr/>
              <a:t>57</a:t>
            </a:fld>
            <a:endParaRPr lang="en-US" altLang="zh-CN" sz="1200" dirty="0">
              <a:latin typeface="Arial" panose="020B0604020202020204" pitchFamily="34" charset="0"/>
              <a:ea typeface="楷体" panose="02010609060101010101" pitchFamily="49" charset="-122"/>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p:spPr>
        <p:txBody>
          <a:bodyPr/>
          <a:lstStyle/>
          <a:p>
            <a:pPr algn="just" eaLnBrk="1" hangingPunct="1"/>
            <a:endParaRPr lang="zh-CN" altLang="en-US"/>
          </a:p>
        </p:txBody>
      </p:sp>
    </p:spTree>
    <p:extLst>
      <p:ext uri="{BB962C8B-B14F-4D97-AF65-F5344CB8AC3E}">
        <p14:creationId xmlns:p14="http://schemas.microsoft.com/office/powerpoint/2010/main" val="31848730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176A2525-68E0-4554-9261-5B7382B15FA8}" type="slidenum">
              <a:rPr lang="zh-CN" altLang="en-US" sz="1200">
                <a:latin typeface="Arial" panose="020B0604020202020204" pitchFamily="34" charset="0"/>
                <a:ea typeface="楷体" panose="02010609060101010101" pitchFamily="49" charset="-122"/>
              </a:rPr>
              <a:pPr/>
              <a:t>58</a:t>
            </a:fld>
            <a:endParaRPr lang="en-US" altLang="zh-CN" sz="1200" dirty="0">
              <a:latin typeface="Arial" panose="020B0604020202020204" pitchFamily="34" charset="0"/>
              <a:ea typeface="楷体" panose="02010609060101010101" pitchFamily="49" charset="-122"/>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p:spPr>
        <p:txBody>
          <a:bodyPr/>
          <a:lstStyle/>
          <a:p>
            <a:pPr algn="just" eaLnBrk="1" hangingPunct="1"/>
            <a:endParaRPr lang="zh-CN" altLang="en-US"/>
          </a:p>
        </p:txBody>
      </p:sp>
    </p:spTree>
    <p:extLst>
      <p:ext uri="{BB962C8B-B14F-4D97-AF65-F5344CB8AC3E}">
        <p14:creationId xmlns:p14="http://schemas.microsoft.com/office/powerpoint/2010/main" val="19575349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D9BDBE72-91F0-4966-8920-BD08C54A86FB}" type="slidenum">
              <a:rPr lang="zh-CN" altLang="en-US" sz="1200">
                <a:latin typeface="Arial" panose="020B0604020202020204" pitchFamily="34" charset="0"/>
                <a:ea typeface="楷体" panose="02010609060101010101" pitchFamily="49" charset="-122"/>
              </a:rPr>
              <a:pPr/>
              <a:t>8</a:t>
            </a:fld>
            <a:endParaRPr lang="en-US" altLang="zh-CN" sz="1200" dirty="0">
              <a:latin typeface="Arial" panose="020B0604020202020204" pitchFamily="34" charset="0"/>
              <a:ea typeface="楷体" panose="02010609060101010101" pitchFamily="49" charset="-122"/>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p:spPr>
        <p:txBody>
          <a:bodyPr/>
          <a:lstStyle/>
          <a:p>
            <a:pPr algn="just" eaLnBrk="1" hangingPunct="1"/>
            <a:endParaRPr lang="zh-CN" altLang="en-US"/>
          </a:p>
        </p:txBody>
      </p:sp>
    </p:spTree>
    <p:extLst>
      <p:ext uri="{BB962C8B-B14F-4D97-AF65-F5344CB8AC3E}">
        <p14:creationId xmlns:p14="http://schemas.microsoft.com/office/powerpoint/2010/main" val="2130121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D3F0FC1A-7418-479E-AA75-DC2149B22DF2}" type="slidenum">
              <a:rPr lang="zh-CN" altLang="en-US" sz="1200">
                <a:latin typeface="Arial" panose="020B0604020202020204" pitchFamily="34" charset="0"/>
                <a:ea typeface="楷体" panose="02010609060101010101" pitchFamily="49" charset="-122"/>
              </a:rPr>
              <a:pPr/>
              <a:t>10</a:t>
            </a:fld>
            <a:endParaRPr lang="en-US" altLang="zh-CN" sz="1200" dirty="0">
              <a:latin typeface="Arial" panose="020B0604020202020204" pitchFamily="34" charset="0"/>
              <a:ea typeface="楷体" panose="02010609060101010101" pitchFamily="49" charset="-122"/>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p:spPr>
        <p:txBody>
          <a:bodyPr/>
          <a:lstStyle/>
          <a:p>
            <a:pPr algn="just" eaLnBrk="1" hangingPunct="1"/>
            <a:r>
              <a:rPr lang="zh-CN" altLang="en-US" dirty="0"/>
              <a:t>	虽然只有少数人从事构造或维护程序设计语言的编译器，但是本课程对本科生来说是一门重要课程。</a:t>
            </a:r>
          </a:p>
          <a:p>
            <a:pPr algn="just" eaLnBrk="1" hangingPunct="1"/>
            <a:r>
              <a:rPr lang="zh-CN" altLang="en-US" dirty="0"/>
              <a:t>	1．本课程能使学生对编程语言的设计和实现有深刻的理解，对和编程语言有关的理论（形式语言和自动机理论、类型论等）有所了解，对宏观上把握编程语言来说，起一个奠基的作用。</a:t>
            </a:r>
          </a:p>
          <a:p>
            <a:pPr algn="just" eaLnBrk="1" hangingPunct="1"/>
            <a:r>
              <a:rPr lang="zh-CN" altLang="en-US" dirty="0"/>
              <a:t>	2．对软件工程来说，编译器是一个很好的实例（基本设计、模块划分等），也是本科期间能碰到的唯一的大型例子，学生从本课程的学习也能了解到软件工程中的一些技术（如基于事件驱动的编程）。本课程所介绍的概念和技术能应用到一般的软件设计之中。</a:t>
            </a:r>
          </a:p>
          <a:p>
            <a:pPr algn="just" eaLnBrk="1" hangingPunct="1"/>
            <a:r>
              <a:rPr lang="zh-CN" altLang="en-US" dirty="0"/>
              <a:t>	3．大多数程序员同时是语言的设计者，虽然是一些简单的语言（如输入输出），本课程的学习有助于提高对这些语言的设计水平。</a:t>
            </a:r>
          </a:p>
          <a:p>
            <a:pPr algn="just" eaLnBrk="1" hangingPunct="1"/>
            <a:r>
              <a:rPr lang="zh-CN" altLang="en-US" dirty="0"/>
              <a:t>	4．编译技术在软件逆向工程、程序理解和软件安全等方面有着广泛的应用</a:t>
            </a:r>
          </a:p>
          <a:p>
            <a:pPr algn="just" eaLnBrk="1" hangingPunct="1"/>
            <a:r>
              <a:rPr lang="zh-CN" altLang="en-US" dirty="0"/>
              <a:t>	软件</a:t>
            </a:r>
            <a:r>
              <a:rPr lang="zh-CN" altLang="en-US" dirty="0">
                <a:latin typeface="楷体" panose="02010609060101010101" pitchFamily="49" charset="-122"/>
              </a:rPr>
              <a:t>逆向工程：</a:t>
            </a:r>
            <a:r>
              <a:rPr lang="zh-CN" altLang="en-US" dirty="0">
                <a:latin typeface="楷体" panose="02010609060101010101" pitchFamily="49" charset="-122"/>
                <a:cs typeface="Arial" panose="020B0604020202020204" pitchFamily="34" charset="0"/>
              </a:rPr>
              <a:t>以另外一种形式创建系统同一层次的表示或者更高层次的抽象</a:t>
            </a:r>
            <a:r>
              <a:rPr lang="zh-CN" altLang="en-US" dirty="0">
                <a:latin typeface="楷体" panose="02010609060101010101" pitchFamily="49" charset="-122"/>
              </a:rPr>
              <a:t>， 应用：技术仿造、软件维护。</a:t>
            </a:r>
            <a:endParaRPr lang="zh-CN" altLang="en-US" dirty="0"/>
          </a:p>
          <a:p>
            <a:pPr algn="just" eaLnBrk="1" hangingPunct="1"/>
            <a:r>
              <a:rPr lang="zh-CN" altLang="en-US" dirty="0"/>
              <a:t>	程序理解：</a:t>
            </a:r>
            <a:r>
              <a:rPr lang="zh-CN" altLang="en-US" dirty="0">
                <a:latin typeface="楷体" panose="02010609060101010101" pitchFamily="49" charset="-122"/>
              </a:rPr>
              <a:t>通过分析、抽象和一般化来获取软件知识的演绎过程。</a:t>
            </a:r>
            <a:r>
              <a:rPr lang="zh-CN" altLang="en-US" dirty="0">
                <a:latin typeface="楷体" panose="02010609060101010101" pitchFamily="49" charset="-122"/>
                <a:cs typeface="Arial" panose="020B0604020202020204" pitchFamily="34" charset="0"/>
              </a:rPr>
              <a:t>（1）基于机器代码和中间代码层的理解，需要借助于反汇编和反编译技术；（2）基于源代码的理解；（3）基于语法层的理解，程序分段、程序切片和程序分析等技术就是其中的最典型代表；（4）基于程序语义层的理解，模式匹配</a:t>
            </a:r>
            <a:r>
              <a:rPr lang="en-US" altLang="zh-CN" dirty="0">
                <a:latin typeface="楷体" panose="02010609060101010101" pitchFamily="49" charset="-122"/>
                <a:cs typeface="Arial" panose="020B0604020202020204" pitchFamily="34" charset="0"/>
              </a:rPr>
              <a:t>、</a:t>
            </a:r>
            <a:r>
              <a:rPr lang="zh-CN" altLang="en-US" dirty="0">
                <a:latin typeface="楷体" panose="02010609060101010101" pitchFamily="49" charset="-122"/>
                <a:cs typeface="Arial" panose="020B0604020202020204" pitchFamily="34" charset="0"/>
              </a:rPr>
              <a:t>格局识别(</a:t>
            </a:r>
            <a:r>
              <a:rPr lang="en-US" altLang="zh-CN" dirty="0">
                <a:latin typeface="楷体" panose="02010609060101010101" pitchFamily="49" charset="-122"/>
                <a:cs typeface="Arial" panose="020B0604020202020204" pitchFamily="34" charset="0"/>
              </a:rPr>
              <a:t>plan recognition)、</a:t>
            </a:r>
            <a:r>
              <a:rPr lang="zh-CN" altLang="en-US" dirty="0">
                <a:latin typeface="楷体" panose="02010609060101010101" pitchFamily="49" charset="-122"/>
                <a:cs typeface="Arial" panose="020B0604020202020204" pitchFamily="34" charset="0"/>
              </a:rPr>
              <a:t>概念赋值（</a:t>
            </a:r>
            <a:r>
              <a:rPr lang="en-US" altLang="zh-CN" dirty="0">
                <a:latin typeface="楷体" panose="02010609060101010101" pitchFamily="49" charset="-122"/>
                <a:cs typeface="Arial" panose="020B0604020202020204" pitchFamily="34" charset="0"/>
              </a:rPr>
              <a:t>concept assigned）</a:t>
            </a:r>
            <a:r>
              <a:rPr lang="zh-CN" altLang="en-US" dirty="0">
                <a:latin typeface="楷体" panose="02010609060101010101" pitchFamily="49" charset="-122"/>
                <a:cs typeface="Arial" panose="020B0604020202020204" pitchFamily="34" charset="0"/>
              </a:rPr>
              <a:t>和概念分析(</a:t>
            </a:r>
            <a:r>
              <a:rPr lang="en-US" altLang="zh-CN" dirty="0">
                <a:latin typeface="楷体" panose="02010609060101010101" pitchFamily="49" charset="-122"/>
                <a:cs typeface="Arial" panose="020B0604020202020204" pitchFamily="34" charset="0"/>
              </a:rPr>
              <a:t>concept analysis)</a:t>
            </a:r>
            <a:r>
              <a:rPr lang="zh-CN" altLang="en-US" dirty="0">
                <a:latin typeface="楷体" panose="02010609060101010101" pitchFamily="49" charset="-122"/>
                <a:cs typeface="Arial" panose="020B0604020202020204" pitchFamily="34" charset="0"/>
              </a:rPr>
              <a:t>等都是进行语义级的软件理解和分析技术</a:t>
            </a:r>
            <a:r>
              <a:rPr lang="zh-CN" altLang="en-US" dirty="0">
                <a:latin typeface="楷体" panose="02010609060101010101" pitchFamily="49" charset="-122"/>
              </a:rPr>
              <a:t>。</a:t>
            </a:r>
          </a:p>
          <a:p>
            <a:pPr algn="just" eaLnBrk="1" hangingPunct="1"/>
            <a:r>
              <a:rPr lang="zh-CN" altLang="en-US" dirty="0"/>
              <a:t>	软件安全：满足安全策略。基本安全策略：类性安全、控制流安全和内存安全。还有信息流安全。用到词法、语法和语义分析、类性系统和类性检查、控制流分析和数据流分析等。编译器将走向类型制导的编译器。</a:t>
            </a:r>
          </a:p>
          <a:p>
            <a:pPr algn="just" eaLnBrk="1" hangingPunct="1"/>
            <a:r>
              <a:rPr lang="zh-CN" altLang="en-US" dirty="0"/>
              <a:t>	美国的名牌大学：都有编程语言和编译器方面的课程，80%有这方面的研究。国内对这方面的人才需求将增加。</a:t>
            </a:r>
          </a:p>
        </p:txBody>
      </p:sp>
    </p:spTree>
    <p:extLst>
      <p:ext uri="{BB962C8B-B14F-4D97-AF65-F5344CB8AC3E}">
        <p14:creationId xmlns:p14="http://schemas.microsoft.com/office/powerpoint/2010/main" val="28090780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B80BD118-C592-4059-9413-FF41A5531FED}" type="slidenum">
              <a:rPr lang="zh-CN" altLang="en-US" sz="1200">
                <a:latin typeface="Arial" panose="020B0604020202020204" pitchFamily="34" charset="0"/>
                <a:ea typeface="楷体" panose="02010609060101010101" pitchFamily="49" charset="-122"/>
              </a:rPr>
              <a:pPr/>
              <a:t>11</a:t>
            </a:fld>
            <a:endParaRPr lang="en-US" altLang="zh-CN" sz="1200" dirty="0">
              <a:latin typeface="Arial" panose="020B0604020202020204" pitchFamily="34" charset="0"/>
              <a:ea typeface="楷体" panose="02010609060101010101" pitchFamily="49" charset="-122"/>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p:spPr>
        <p:txBody>
          <a:bodyPr/>
          <a:lstStyle/>
          <a:p>
            <a:pPr algn="just" eaLnBrk="1" hangingPunct="1"/>
            <a:r>
              <a:rPr lang="zh-CN" altLang="en-US" dirty="0"/>
              <a:t>	虽然只有少数人从事构造或维护程序设计语言的编译器，但是本课程对本科生来说是一门重要课程。</a:t>
            </a:r>
          </a:p>
          <a:p>
            <a:pPr algn="just" eaLnBrk="1" hangingPunct="1"/>
            <a:r>
              <a:rPr lang="zh-CN" altLang="en-US" dirty="0"/>
              <a:t>	1．本课程能使学生对编程语言的设计和实现有深刻的理解，对和编程语言有关的理论（形式语言和自动机理论、类型论等）有所了解，对宏观上把握编程语言来说，起一个奠基的作用。</a:t>
            </a:r>
          </a:p>
          <a:p>
            <a:pPr algn="just" eaLnBrk="1" hangingPunct="1"/>
            <a:r>
              <a:rPr lang="zh-CN" altLang="en-US" dirty="0"/>
              <a:t>	2．对软件工程来说，编译器是一个很好的实例（基本设计、模块划分等），也是本科期间能碰到的唯一的大型例子，学生从本课程的学习也能了解到软件工程中的一些技术（如基于事件驱动的编程）。本课程所介绍的概念和技术能应用到一般的软件设计之中。</a:t>
            </a:r>
          </a:p>
          <a:p>
            <a:pPr algn="just" eaLnBrk="1" hangingPunct="1"/>
            <a:r>
              <a:rPr lang="zh-CN" altLang="en-US" dirty="0"/>
              <a:t>	3．大多数程序员同时是语言的设计者，虽然是一些简单的语言（如输入输出），本课程的学习有助于提高对这些语言的设计水平。</a:t>
            </a:r>
          </a:p>
          <a:p>
            <a:pPr algn="just" eaLnBrk="1" hangingPunct="1"/>
            <a:r>
              <a:rPr lang="zh-CN" altLang="en-US" dirty="0"/>
              <a:t>	4．编译技术在软件逆向工程、程序理解和软件安全等方面有着广泛的应用</a:t>
            </a:r>
          </a:p>
          <a:p>
            <a:pPr algn="just" eaLnBrk="1" hangingPunct="1"/>
            <a:r>
              <a:rPr lang="zh-CN" altLang="en-US" dirty="0"/>
              <a:t>	软件</a:t>
            </a:r>
            <a:r>
              <a:rPr lang="zh-CN" altLang="en-US" dirty="0">
                <a:latin typeface="楷体" panose="02010609060101010101" pitchFamily="49" charset="-122"/>
              </a:rPr>
              <a:t>逆向工程：</a:t>
            </a:r>
            <a:r>
              <a:rPr lang="zh-CN" altLang="en-US" dirty="0">
                <a:latin typeface="楷体" panose="02010609060101010101" pitchFamily="49" charset="-122"/>
                <a:cs typeface="Arial" panose="020B0604020202020204" pitchFamily="34" charset="0"/>
              </a:rPr>
              <a:t>以另外一种形式创建系统同一层次的表示或者更高层次的抽象</a:t>
            </a:r>
            <a:r>
              <a:rPr lang="zh-CN" altLang="en-US" dirty="0">
                <a:latin typeface="楷体" panose="02010609060101010101" pitchFamily="49" charset="-122"/>
              </a:rPr>
              <a:t>， 应用：技术仿造、软件维护。</a:t>
            </a:r>
            <a:endParaRPr lang="zh-CN" altLang="en-US" dirty="0"/>
          </a:p>
          <a:p>
            <a:pPr algn="just" eaLnBrk="1" hangingPunct="1"/>
            <a:r>
              <a:rPr lang="zh-CN" altLang="en-US" dirty="0"/>
              <a:t>	程序理解：</a:t>
            </a:r>
            <a:r>
              <a:rPr lang="zh-CN" altLang="en-US" dirty="0">
                <a:latin typeface="楷体" panose="02010609060101010101" pitchFamily="49" charset="-122"/>
              </a:rPr>
              <a:t>通过分析、抽象和一般化来获取软件知识的演绎过程。</a:t>
            </a:r>
            <a:r>
              <a:rPr lang="zh-CN" altLang="en-US" dirty="0">
                <a:latin typeface="楷体" panose="02010609060101010101" pitchFamily="49" charset="-122"/>
                <a:cs typeface="Arial" panose="020B0604020202020204" pitchFamily="34" charset="0"/>
              </a:rPr>
              <a:t>（1）基于机器代码和中间代码层的理解，需要借助于反汇编和反编译技术；（2）基于源代码的理解；（3）基于语法层的理解，程序分段、程序切片和程序分析等技术就是其中的最典型代表；（4）基于程序语义层的理解，模式匹配</a:t>
            </a:r>
            <a:r>
              <a:rPr lang="en-US" altLang="zh-CN" dirty="0">
                <a:latin typeface="楷体" panose="02010609060101010101" pitchFamily="49" charset="-122"/>
                <a:cs typeface="Arial" panose="020B0604020202020204" pitchFamily="34" charset="0"/>
              </a:rPr>
              <a:t>、</a:t>
            </a:r>
            <a:r>
              <a:rPr lang="zh-CN" altLang="en-US" dirty="0">
                <a:latin typeface="楷体" panose="02010609060101010101" pitchFamily="49" charset="-122"/>
                <a:cs typeface="Arial" panose="020B0604020202020204" pitchFamily="34" charset="0"/>
              </a:rPr>
              <a:t>格局识别(</a:t>
            </a:r>
            <a:r>
              <a:rPr lang="en-US" altLang="zh-CN" dirty="0">
                <a:latin typeface="楷体" panose="02010609060101010101" pitchFamily="49" charset="-122"/>
                <a:cs typeface="Arial" panose="020B0604020202020204" pitchFamily="34" charset="0"/>
              </a:rPr>
              <a:t>plan recognition)、</a:t>
            </a:r>
            <a:r>
              <a:rPr lang="zh-CN" altLang="en-US" dirty="0">
                <a:latin typeface="楷体" panose="02010609060101010101" pitchFamily="49" charset="-122"/>
                <a:cs typeface="Arial" panose="020B0604020202020204" pitchFamily="34" charset="0"/>
              </a:rPr>
              <a:t>概念赋值（</a:t>
            </a:r>
            <a:r>
              <a:rPr lang="en-US" altLang="zh-CN" dirty="0">
                <a:latin typeface="楷体" panose="02010609060101010101" pitchFamily="49" charset="-122"/>
                <a:cs typeface="Arial" panose="020B0604020202020204" pitchFamily="34" charset="0"/>
              </a:rPr>
              <a:t>concept assigned）</a:t>
            </a:r>
            <a:r>
              <a:rPr lang="zh-CN" altLang="en-US" dirty="0">
                <a:latin typeface="楷体" panose="02010609060101010101" pitchFamily="49" charset="-122"/>
                <a:cs typeface="Arial" panose="020B0604020202020204" pitchFamily="34" charset="0"/>
              </a:rPr>
              <a:t>和概念分析(</a:t>
            </a:r>
            <a:r>
              <a:rPr lang="en-US" altLang="zh-CN" dirty="0">
                <a:latin typeface="楷体" panose="02010609060101010101" pitchFamily="49" charset="-122"/>
                <a:cs typeface="Arial" panose="020B0604020202020204" pitchFamily="34" charset="0"/>
              </a:rPr>
              <a:t>concept analysis)</a:t>
            </a:r>
            <a:r>
              <a:rPr lang="zh-CN" altLang="en-US" dirty="0">
                <a:latin typeface="楷体" panose="02010609060101010101" pitchFamily="49" charset="-122"/>
                <a:cs typeface="Arial" panose="020B0604020202020204" pitchFamily="34" charset="0"/>
              </a:rPr>
              <a:t>等都是进行语义级的软件理解和分析技术</a:t>
            </a:r>
            <a:r>
              <a:rPr lang="zh-CN" altLang="en-US" dirty="0">
                <a:latin typeface="楷体" panose="02010609060101010101" pitchFamily="49" charset="-122"/>
              </a:rPr>
              <a:t>。</a:t>
            </a:r>
          </a:p>
          <a:p>
            <a:pPr algn="just" eaLnBrk="1" hangingPunct="1"/>
            <a:r>
              <a:rPr lang="zh-CN" altLang="en-US" dirty="0"/>
              <a:t>	软件安全：满足安全策略。基本安全策略：类性安全、控制流安全和内存安全。还有信息流安全。用到词法、语法和语义分析、类性系统和类性检查、控制流分析和数据流分析等。编译器将走向类型制导的编译器。</a:t>
            </a:r>
          </a:p>
          <a:p>
            <a:pPr algn="just" eaLnBrk="1" hangingPunct="1"/>
            <a:r>
              <a:rPr lang="zh-CN" altLang="en-US" dirty="0"/>
              <a:t>	美国的名牌大学：都有编程语言和编译器方面的课程，80%有这方面的研究。国内对这方面的人才需求将增加。</a:t>
            </a:r>
          </a:p>
        </p:txBody>
      </p:sp>
    </p:spTree>
    <p:extLst>
      <p:ext uri="{BB962C8B-B14F-4D97-AF65-F5344CB8AC3E}">
        <p14:creationId xmlns:p14="http://schemas.microsoft.com/office/powerpoint/2010/main" val="984158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5F7CB177-2268-4EA8-9980-DCCD78DB6097}" type="slidenum">
              <a:rPr lang="zh-CN" altLang="en-US" sz="1200">
                <a:latin typeface="Arial" panose="020B0604020202020204" pitchFamily="34" charset="0"/>
                <a:ea typeface="楷体" panose="02010609060101010101" pitchFamily="49" charset="-122"/>
              </a:rPr>
              <a:pPr/>
              <a:t>12</a:t>
            </a:fld>
            <a:endParaRPr lang="en-US" altLang="zh-CN" sz="1200" dirty="0">
              <a:latin typeface="Arial" panose="020B0604020202020204" pitchFamily="34" charset="0"/>
              <a:ea typeface="楷体" panose="02010609060101010101" pitchFamily="49" charset="-122"/>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p:spPr>
        <p:txBody>
          <a:bodyPr/>
          <a:lstStyle/>
          <a:p>
            <a:pPr algn="just" eaLnBrk="1" hangingPunct="1"/>
            <a:r>
              <a:rPr lang="zh-CN" altLang="en-US" dirty="0"/>
              <a:t>	虽然只有少数人从事构造或维护程序设计语言的编译器，但是本课程对本科生来说是一门重要课程。</a:t>
            </a:r>
          </a:p>
          <a:p>
            <a:pPr algn="just" eaLnBrk="1" hangingPunct="1"/>
            <a:r>
              <a:rPr lang="zh-CN" altLang="en-US" dirty="0"/>
              <a:t>	1．本课程能使学生对编程语言的设计和实现有深刻的理解，对和编程语言有关的理论（形式语言和自动机理论、类型论等）有所了解，对宏观上把握编程语言来说，起一个奠基的作用。</a:t>
            </a:r>
          </a:p>
          <a:p>
            <a:pPr algn="just" eaLnBrk="1" hangingPunct="1"/>
            <a:r>
              <a:rPr lang="zh-CN" altLang="en-US" dirty="0"/>
              <a:t>	2．对软件工程来说，编译器是一个很好的实例（基本设计、模块划分等），也是本科期间能碰到的唯一的大型例子，学生从本课程的学习也能了解到软件工程中的一些技术（如基于事件驱动的编程）。本课程所介绍的概念和技术能应用到一般的软件设计之中。</a:t>
            </a:r>
          </a:p>
          <a:p>
            <a:pPr algn="just" eaLnBrk="1" hangingPunct="1"/>
            <a:r>
              <a:rPr lang="zh-CN" altLang="en-US" dirty="0"/>
              <a:t>	3．大多数程序员同时是语言的设计者，虽然是一些简单的语言（如输入输出），本课程的学习有助于提高对这些语言的设计水平。</a:t>
            </a:r>
          </a:p>
          <a:p>
            <a:pPr algn="just" eaLnBrk="1" hangingPunct="1"/>
            <a:r>
              <a:rPr lang="zh-CN" altLang="en-US" dirty="0"/>
              <a:t>	4．编译技术在软件逆向工程、程序理解和软件安全等方面有着广泛的应用</a:t>
            </a:r>
          </a:p>
          <a:p>
            <a:pPr algn="just" eaLnBrk="1" hangingPunct="1"/>
            <a:r>
              <a:rPr lang="zh-CN" altLang="en-US" dirty="0"/>
              <a:t>	软件</a:t>
            </a:r>
            <a:r>
              <a:rPr lang="zh-CN" altLang="en-US" dirty="0">
                <a:latin typeface="楷体" panose="02010609060101010101" pitchFamily="49" charset="-122"/>
              </a:rPr>
              <a:t>逆向工程：</a:t>
            </a:r>
            <a:r>
              <a:rPr lang="zh-CN" altLang="en-US" dirty="0">
                <a:latin typeface="楷体" panose="02010609060101010101" pitchFamily="49" charset="-122"/>
                <a:cs typeface="Arial" panose="020B0604020202020204" pitchFamily="34" charset="0"/>
              </a:rPr>
              <a:t>以另外一种形式创建系统同一层次的表示或者更高层次的抽象</a:t>
            </a:r>
            <a:r>
              <a:rPr lang="zh-CN" altLang="en-US" dirty="0">
                <a:latin typeface="楷体" panose="02010609060101010101" pitchFamily="49" charset="-122"/>
              </a:rPr>
              <a:t>， 应用：技术仿造、软件维护。</a:t>
            </a:r>
            <a:endParaRPr lang="zh-CN" altLang="en-US" dirty="0"/>
          </a:p>
          <a:p>
            <a:pPr algn="just" eaLnBrk="1" hangingPunct="1"/>
            <a:r>
              <a:rPr lang="zh-CN" altLang="en-US" dirty="0"/>
              <a:t>	程序理解：</a:t>
            </a:r>
            <a:r>
              <a:rPr lang="zh-CN" altLang="en-US" dirty="0">
                <a:latin typeface="楷体" panose="02010609060101010101" pitchFamily="49" charset="-122"/>
              </a:rPr>
              <a:t>通过分析、抽象和一般化来获取软件知识的演绎过程。</a:t>
            </a:r>
            <a:r>
              <a:rPr lang="zh-CN" altLang="en-US" dirty="0">
                <a:latin typeface="楷体" panose="02010609060101010101" pitchFamily="49" charset="-122"/>
                <a:cs typeface="Arial" panose="020B0604020202020204" pitchFamily="34" charset="0"/>
              </a:rPr>
              <a:t>（1）基于机器代码和中间代码层的理解，需要借助于反汇编和反编译技术；（2）基于源代码的理解；（3）基于语法层的理解，程序分段、程序切片和程序分析等技术就是其中的最典型代表；（4）基于程序语义层的理解，模式匹配</a:t>
            </a:r>
            <a:r>
              <a:rPr lang="en-US" altLang="zh-CN" dirty="0">
                <a:latin typeface="楷体" panose="02010609060101010101" pitchFamily="49" charset="-122"/>
                <a:cs typeface="Arial" panose="020B0604020202020204" pitchFamily="34" charset="0"/>
              </a:rPr>
              <a:t>、</a:t>
            </a:r>
            <a:r>
              <a:rPr lang="zh-CN" altLang="en-US" dirty="0">
                <a:latin typeface="楷体" panose="02010609060101010101" pitchFamily="49" charset="-122"/>
                <a:cs typeface="Arial" panose="020B0604020202020204" pitchFamily="34" charset="0"/>
              </a:rPr>
              <a:t>格局识别(</a:t>
            </a:r>
            <a:r>
              <a:rPr lang="en-US" altLang="zh-CN" dirty="0">
                <a:latin typeface="楷体" panose="02010609060101010101" pitchFamily="49" charset="-122"/>
                <a:cs typeface="Arial" panose="020B0604020202020204" pitchFamily="34" charset="0"/>
              </a:rPr>
              <a:t>plan recognition)、</a:t>
            </a:r>
            <a:r>
              <a:rPr lang="zh-CN" altLang="en-US" dirty="0">
                <a:latin typeface="楷体" panose="02010609060101010101" pitchFamily="49" charset="-122"/>
                <a:cs typeface="Arial" panose="020B0604020202020204" pitchFamily="34" charset="0"/>
              </a:rPr>
              <a:t>概念赋值（</a:t>
            </a:r>
            <a:r>
              <a:rPr lang="en-US" altLang="zh-CN" dirty="0">
                <a:latin typeface="楷体" panose="02010609060101010101" pitchFamily="49" charset="-122"/>
                <a:cs typeface="Arial" panose="020B0604020202020204" pitchFamily="34" charset="0"/>
              </a:rPr>
              <a:t>concept assigned）</a:t>
            </a:r>
            <a:r>
              <a:rPr lang="zh-CN" altLang="en-US" dirty="0">
                <a:latin typeface="楷体" panose="02010609060101010101" pitchFamily="49" charset="-122"/>
                <a:cs typeface="Arial" panose="020B0604020202020204" pitchFamily="34" charset="0"/>
              </a:rPr>
              <a:t>和概念分析(</a:t>
            </a:r>
            <a:r>
              <a:rPr lang="en-US" altLang="zh-CN" dirty="0">
                <a:latin typeface="楷体" panose="02010609060101010101" pitchFamily="49" charset="-122"/>
                <a:cs typeface="Arial" panose="020B0604020202020204" pitchFamily="34" charset="0"/>
              </a:rPr>
              <a:t>concept analysis)</a:t>
            </a:r>
            <a:r>
              <a:rPr lang="zh-CN" altLang="en-US" dirty="0">
                <a:latin typeface="楷体" panose="02010609060101010101" pitchFamily="49" charset="-122"/>
                <a:cs typeface="Arial" panose="020B0604020202020204" pitchFamily="34" charset="0"/>
              </a:rPr>
              <a:t>等都是进行语义级的软件理解和分析技术</a:t>
            </a:r>
            <a:r>
              <a:rPr lang="zh-CN" altLang="en-US" dirty="0">
                <a:latin typeface="楷体" panose="02010609060101010101" pitchFamily="49" charset="-122"/>
              </a:rPr>
              <a:t>。</a:t>
            </a:r>
          </a:p>
          <a:p>
            <a:pPr algn="just" eaLnBrk="1" hangingPunct="1"/>
            <a:r>
              <a:rPr lang="zh-CN" altLang="en-US" dirty="0"/>
              <a:t>	软件安全：满足安全策略。基本安全策略：类性安全、控制流安全和内存安全。还有信息流安全。用到词法、语法和语义分析、类性系统和类性检查、控制流分析和数据流分析等。编译器将走向类型制导的编译器。</a:t>
            </a:r>
          </a:p>
          <a:p>
            <a:pPr algn="just" eaLnBrk="1" hangingPunct="1"/>
            <a:r>
              <a:rPr lang="zh-CN" altLang="en-US" dirty="0"/>
              <a:t>	美国的名牌大学：都有编程语言和编译器方面的课程，80%有这方面的研究。国内对这方面的人才需求将增加。</a:t>
            </a:r>
          </a:p>
        </p:txBody>
      </p:sp>
    </p:spTree>
    <p:extLst>
      <p:ext uri="{BB962C8B-B14F-4D97-AF65-F5344CB8AC3E}">
        <p14:creationId xmlns:p14="http://schemas.microsoft.com/office/powerpoint/2010/main" val="17242383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4B5559C3-62D6-4DD2-BC1C-96AD68863755}" type="slidenum">
              <a:rPr lang="zh-CN" altLang="en-US" sz="1200">
                <a:latin typeface="Arial" panose="020B0604020202020204" pitchFamily="34" charset="0"/>
                <a:ea typeface="楷体" panose="02010609060101010101" pitchFamily="49" charset="-122"/>
              </a:rPr>
              <a:pPr/>
              <a:t>13</a:t>
            </a:fld>
            <a:endParaRPr lang="en-US" altLang="zh-CN" sz="1200" dirty="0">
              <a:latin typeface="Arial" panose="020B0604020202020204" pitchFamily="34" charset="0"/>
              <a:ea typeface="楷体" panose="02010609060101010101" pitchFamily="49" charset="-122"/>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p:spPr>
        <p:txBody>
          <a:bodyPr/>
          <a:lstStyle/>
          <a:p>
            <a:pPr algn="just" eaLnBrk="1" hangingPunct="1"/>
            <a:r>
              <a:rPr lang="zh-CN" altLang="en-US" dirty="0"/>
              <a:t>	虽然只有少数人从事构造或维护程序设计语言的编译器，但是本课程对本科生来说是一门重要课程。</a:t>
            </a:r>
          </a:p>
          <a:p>
            <a:pPr algn="just" eaLnBrk="1" hangingPunct="1"/>
            <a:r>
              <a:rPr lang="zh-CN" altLang="en-US" dirty="0"/>
              <a:t>	1．本课程能使学生对编程语言的设计和实现有深刻的理解，对和编程语言有关的理论（形式语言和自动机理论、类型论等）有所了解，对宏观上把握编程语言来说，起一个奠基的作用。</a:t>
            </a:r>
          </a:p>
          <a:p>
            <a:pPr algn="just" eaLnBrk="1" hangingPunct="1"/>
            <a:r>
              <a:rPr lang="zh-CN" altLang="en-US" dirty="0"/>
              <a:t>	2．对软件工程来说，编译器是一个很好的实例（基本设计、模块划分等），也是本科期间能碰到的唯一的大型例子，学生从本课程的学习也能了解到软件工程中的一些技术（如基于事件驱动的编程）。本课程所介绍的概念和技术能应用到一般的软件设计之中。</a:t>
            </a:r>
          </a:p>
          <a:p>
            <a:pPr algn="just" eaLnBrk="1" hangingPunct="1"/>
            <a:r>
              <a:rPr lang="zh-CN" altLang="en-US" dirty="0"/>
              <a:t>	3．大多数程序员同时是语言的设计者，虽然是一些简单的语言（如输入输出），本课程的学习有助于提高对这些语言的设计水平。</a:t>
            </a:r>
          </a:p>
          <a:p>
            <a:pPr algn="just" eaLnBrk="1" hangingPunct="1"/>
            <a:r>
              <a:rPr lang="zh-CN" altLang="en-US" dirty="0"/>
              <a:t>	4．编译技术在软件逆向工程、程序理解和软件安全等方面有着广泛的应用</a:t>
            </a:r>
          </a:p>
          <a:p>
            <a:pPr algn="just" eaLnBrk="1" hangingPunct="1"/>
            <a:r>
              <a:rPr lang="zh-CN" altLang="en-US" dirty="0"/>
              <a:t>	软件</a:t>
            </a:r>
            <a:r>
              <a:rPr lang="zh-CN" altLang="en-US" dirty="0">
                <a:latin typeface="楷体" panose="02010609060101010101" pitchFamily="49" charset="-122"/>
              </a:rPr>
              <a:t>逆向工程：</a:t>
            </a:r>
            <a:r>
              <a:rPr lang="zh-CN" altLang="en-US" dirty="0">
                <a:latin typeface="楷体" panose="02010609060101010101" pitchFamily="49" charset="-122"/>
                <a:cs typeface="Arial" panose="020B0604020202020204" pitchFamily="34" charset="0"/>
              </a:rPr>
              <a:t>以另外一种形式创建系统同一层次的表示或者更高层次的抽象</a:t>
            </a:r>
            <a:r>
              <a:rPr lang="zh-CN" altLang="en-US" dirty="0">
                <a:latin typeface="楷体" panose="02010609060101010101" pitchFamily="49" charset="-122"/>
              </a:rPr>
              <a:t>， 应用：技术仿造、软件维护。</a:t>
            </a:r>
            <a:endParaRPr lang="zh-CN" altLang="en-US" dirty="0"/>
          </a:p>
          <a:p>
            <a:pPr algn="just" eaLnBrk="1" hangingPunct="1"/>
            <a:r>
              <a:rPr lang="zh-CN" altLang="en-US" dirty="0"/>
              <a:t>	程序理解：</a:t>
            </a:r>
            <a:r>
              <a:rPr lang="zh-CN" altLang="en-US" dirty="0">
                <a:latin typeface="楷体" panose="02010609060101010101" pitchFamily="49" charset="-122"/>
              </a:rPr>
              <a:t>通过分析、抽象和一般化来获取软件知识的演绎过程。</a:t>
            </a:r>
            <a:r>
              <a:rPr lang="zh-CN" altLang="en-US" dirty="0">
                <a:latin typeface="楷体" panose="02010609060101010101" pitchFamily="49" charset="-122"/>
                <a:cs typeface="Arial" panose="020B0604020202020204" pitchFamily="34" charset="0"/>
              </a:rPr>
              <a:t>（1）基于机器代码和中间代码层的理解，需要借助于反汇编和反编译技术；（2）基于源代码的理解；（3）基于语法层的理解，程序分段、程序切片和程序分析等技术就是其中的最典型代表；（4）基于程序语义层的理解，模式匹配</a:t>
            </a:r>
            <a:r>
              <a:rPr lang="en-US" altLang="zh-CN" dirty="0">
                <a:latin typeface="楷体" panose="02010609060101010101" pitchFamily="49" charset="-122"/>
                <a:cs typeface="Arial" panose="020B0604020202020204" pitchFamily="34" charset="0"/>
              </a:rPr>
              <a:t>、</a:t>
            </a:r>
            <a:r>
              <a:rPr lang="zh-CN" altLang="en-US" dirty="0">
                <a:latin typeface="楷体" panose="02010609060101010101" pitchFamily="49" charset="-122"/>
                <a:cs typeface="Arial" panose="020B0604020202020204" pitchFamily="34" charset="0"/>
              </a:rPr>
              <a:t>格局识别(</a:t>
            </a:r>
            <a:r>
              <a:rPr lang="en-US" altLang="zh-CN" dirty="0">
                <a:latin typeface="楷体" panose="02010609060101010101" pitchFamily="49" charset="-122"/>
                <a:cs typeface="Arial" panose="020B0604020202020204" pitchFamily="34" charset="0"/>
              </a:rPr>
              <a:t>plan recognition)、</a:t>
            </a:r>
            <a:r>
              <a:rPr lang="zh-CN" altLang="en-US" dirty="0">
                <a:latin typeface="楷体" panose="02010609060101010101" pitchFamily="49" charset="-122"/>
                <a:cs typeface="Arial" panose="020B0604020202020204" pitchFamily="34" charset="0"/>
              </a:rPr>
              <a:t>概念赋值（</a:t>
            </a:r>
            <a:r>
              <a:rPr lang="en-US" altLang="zh-CN" dirty="0">
                <a:latin typeface="楷体" panose="02010609060101010101" pitchFamily="49" charset="-122"/>
                <a:cs typeface="Arial" panose="020B0604020202020204" pitchFamily="34" charset="0"/>
              </a:rPr>
              <a:t>concept assigned）</a:t>
            </a:r>
            <a:r>
              <a:rPr lang="zh-CN" altLang="en-US" dirty="0">
                <a:latin typeface="楷体" panose="02010609060101010101" pitchFamily="49" charset="-122"/>
                <a:cs typeface="Arial" panose="020B0604020202020204" pitchFamily="34" charset="0"/>
              </a:rPr>
              <a:t>和概念分析(</a:t>
            </a:r>
            <a:r>
              <a:rPr lang="en-US" altLang="zh-CN" dirty="0">
                <a:latin typeface="楷体" panose="02010609060101010101" pitchFamily="49" charset="-122"/>
                <a:cs typeface="Arial" panose="020B0604020202020204" pitchFamily="34" charset="0"/>
              </a:rPr>
              <a:t>concept analysis)</a:t>
            </a:r>
            <a:r>
              <a:rPr lang="zh-CN" altLang="en-US" dirty="0">
                <a:latin typeface="楷体" panose="02010609060101010101" pitchFamily="49" charset="-122"/>
                <a:cs typeface="Arial" panose="020B0604020202020204" pitchFamily="34" charset="0"/>
              </a:rPr>
              <a:t>等都是进行语义级的软件理解和分析技术</a:t>
            </a:r>
            <a:r>
              <a:rPr lang="zh-CN" altLang="en-US" dirty="0">
                <a:latin typeface="楷体" panose="02010609060101010101" pitchFamily="49" charset="-122"/>
              </a:rPr>
              <a:t>。</a:t>
            </a:r>
          </a:p>
          <a:p>
            <a:pPr algn="just" eaLnBrk="1" hangingPunct="1"/>
            <a:r>
              <a:rPr lang="zh-CN" altLang="en-US" dirty="0"/>
              <a:t>	软件安全：满足安全策略。基本安全策略：类性安全、控制流安全和内存安全。还有信息流安全。用到词法、语法和语义分析、类性系统和类性检查、控制流分析和数据流分析等。编译器将走向类型制导的编译器。</a:t>
            </a:r>
          </a:p>
          <a:p>
            <a:pPr algn="just" eaLnBrk="1" hangingPunct="1"/>
            <a:r>
              <a:rPr lang="zh-CN" altLang="en-US" dirty="0"/>
              <a:t>	美国的名牌大学：都有编程语言和编译器方面的课程，80%有这方面的研究。国内对这方面的人才需求将增加。</a:t>
            </a:r>
          </a:p>
        </p:txBody>
      </p:sp>
    </p:spTree>
    <p:extLst>
      <p:ext uri="{BB962C8B-B14F-4D97-AF65-F5344CB8AC3E}">
        <p14:creationId xmlns:p14="http://schemas.microsoft.com/office/powerpoint/2010/main" val="12021302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B8F6FD89-2264-49AD-B011-8A274C98BE79}" type="slidenum">
              <a:rPr lang="zh-CN" altLang="en-US" sz="1200">
                <a:latin typeface="Arial" panose="020B0604020202020204" pitchFamily="34" charset="0"/>
                <a:ea typeface="楷体" panose="02010609060101010101" pitchFamily="49" charset="-122"/>
              </a:rPr>
              <a:pPr/>
              <a:t>15</a:t>
            </a:fld>
            <a:endParaRPr lang="en-US" altLang="zh-CN" sz="1200" dirty="0">
              <a:latin typeface="Arial" panose="020B0604020202020204" pitchFamily="34" charset="0"/>
              <a:ea typeface="楷体" panose="02010609060101010101" pitchFamily="49" charset="-122"/>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p:spPr>
        <p:txBody>
          <a:bodyPr/>
          <a:lstStyle/>
          <a:p>
            <a:pPr eaLnBrk="1" hangingPunct="1"/>
            <a:endParaRPr lang="zh-CN" altLang="en-US"/>
          </a:p>
        </p:txBody>
      </p:sp>
    </p:spTree>
    <p:extLst>
      <p:ext uri="{BB962C8B-B14F-4D97-AF65-F5344CB8AC3E}">
        <p14:creationId xmlns:p14="http://schemas.microsoft.com/office/powerpoint/2010/main" val="1350938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4000">
                <a:solidFill>
                  <a:schemeClr val="tx1">
                    <a:lumMod val="50000"/>
                  </a:schemeClr>
                </a:solidFill>
                <a:latin typeface="楷体" pitchFamily="49" charset="-122"/>
                <a:ea typeface="楷体" pitchFamily="49" charset="-122"/>
              </a:defRPr>
            </a:lvl1pPr>
          </a:lstStyle>
          <a:p>
            <a:r>
              <a:rPr lang="zh-CN" altLang="en-US" dirty="0"/>
              <a:t>单击此处编辑母版标题样式</a:t>
            </a:r>
          </a:p>
        </p:txBody>
      </p:sp>
      <p:sp>
        <p:nvSpPr>
          <p:cNvPr id="3" name="页脚占位符 2"/>
          <p:cNvSpPr>
            <a:spLocks noGrp="1"/>
          </p:cNvSpPr>
          <p:nvPr>
            <p:ph type="ftr" sz="quarter" idx="10"/>
          </p:nvPr>
        </p:nvSpPr>
        <p:spPr/>
        <p:txBody>
          <a:bodyPr/>
          <a:lstStyle/>
          <a:p>
            <a:pPr>
              <a:defRPr/>
            </a:pPr>
            <a:r>
              <a:rPr lang="zh-CN" altLang="en-US" dirty="0">
                <a:latin typeface="Arial" panose="020B0604020202020204" pitchFamily="34" charset="0"/>
                <a:ea typeface="楷体" panose="02010609060101010101" pitchFamily="49" charset="-122"/>
              </a:rPr>
              <a:t>大连理工大学</a:t>
            </a:r>
            <a:r>
              <a:rPr lang="en-US" altLang="zh-CN" dirty="0">
                <a:latin typeface="Arial" panose="020B0604020202020204" pitchFamily="34" charset="0"/>
                <a:ea typeface="楷体" panose="02010609060101010101" pitchFamily="49" charset="-122"/>
              </a:rPr>
              <a:t>Copyright © 2013, Software School</a:t>
            </a:r>
          </a:p>
        </p:txBody>
      </p:sp>
      <p:sp>
        <p:nvSpPr>
          <p:cNvPr id="4" name="灯片编号占位符 3"/>
          <p:cNvSpPr>
            <a:spLocks noGrp="1"/>
          </p:cNvSpPr>
          <p:nvPr>
            <p:ph type="sldNum" sz="quarter" idx="11"/>
          </p:nvPr>
        </p:nvSpPr>
        <p:spPr/>
        <p:txBody>
          <a:bodyPr/>
          <a:lstStyle/>
          <a:p>
            <a:pPr>
              <a:defRPr/>
            </a:pPr>
            <a:fld id="{E380EAE9-AED1-4B64-B0D6-B912A6E2AD11}" type="slidenum">
              <a:rPr lang="en-US" altLang="zh-CN" smtClean="0"/>
              <a:pPr>
                <a:defRPr/>
              </a:pPr>
              <a:t>‹#›</a:t>
            </a:fld>
            <a:endParaRPr lang="en-US" altLang="zh-CN" dirty="0"/>
          </a:p>
        </p:txBody>
      </p:sp>
      <p:sp>
        <p:nvSpPr>
          <p:cNvPr id="5" name="日期占位符 4"/>
          <p:cNvSpPr>
            <a:spLocks noGrp="1"/>
          </p:cNvSpPr>
          <p:nvPr>
            <p:ph type="dt" sz="half" idx="12"/>
          </p:nvPr>
        </p:nvSpPr>
        <p:spPr>
          <a:xfrm>
            <a:off x="0" y="6595957"/>
            <a:ext cx="8458200" cy="228600"/>
          </a:xfrm>
        </p:spPr>
        <p:txBody>
          <a:bodyPr/>
          <a:lstStyle>
            <a:lvl1pPr>
              <a:defRPr>
                <a:solidFill>
                  <a:schemeClr val="tx1"/>
                </a:solidFill>
              </a:defRPr>
            </a:lvl1pPr>
          </a:lstStyle>
          <a:p>
            <a:pPr>
              <a:defRPr/>
            </a:pPr>
            <a:fld id="{57B50198-7536-4CC3-8760-B8F35A0A5D84}" type="datetime1">
              <a:rPr lang="zh-CN" altLang="en-US" smtClean="0"/>
              <a:pPr>
                <a:defRPr/>
              </a:pPr>
              <a:t>2019/9/12</a:t>
            </a:fld>
            <a:endParaRPr lang="en-US" altLang="zh-CN" dirty="0"/>
          </a:p>
        </p:txBody>
      </p:sp>
    </p:spTree>
    <p:extLst>
      <p:ext uri="{BB962C8B-B14F-4D97-AF65-F5344CB8AC3E}">
        <p14:creationId xmlns:p14="http://schemas.microsoft.com/office/powerpoint/2010/main" val="3594683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090" name="Rectangle 18"/>
          <p:cNvSpPr>
            <a:spLocks noChangeArrowheads="1"/>
          </p:cNvSpPr>
          <p:nvPr/>
        </p:nvSpPr>
        <p:spPr bwMode="ltGray">
          <a:xfrm>
            <a:off x="0" y="6611938"/>
            <a:ext cx="9144000" cy="260350"/>
          </a:xfrm>
          <a:prstGeom prst="rect">
            <a:avLst/>
          </a:prstGeom>
          <a:solidFill>
            <a:schemeClr val="accent2"/>
          </a:solidFill>
          <a:ln w="9525">
            <a:noFill/>
            <a:miter lim="800000"/>
            <a:headEnd/>
            <a:tailEnd/>
          </a:ln>
          <a:effectLst/>
        </p:spPr>
        <p:txBody>
          <a:bodyPr wrap="none" anchor="ctr"/>
          <a:lstStyle/>
          <a:p>
            <a:endParaRPr lang="zh-CN" altLang="en-US" dirty="0">
              <a:latin typeface="楷体" panose="02010609060101010101" pitchFamily="49" charset="-122"/>
              <a:ea typeface="楷体" panose="02010609060101010101" pitchFamily="49" charset="-122"/>
            </a:endParaRPr>
          </a:p>
        </p:txBody>
      </p:sp>
      <p:sp>
        <p:nvSpPr>
          <p:cNvPr id="3075" name="Rectangle 3"/>
          <p:cNvSpPr>
            <a:spLocks noGrp="1" noChangeArrowheads="1"/>
          </p:cNvSpPr>
          <p:nvPr>
            <p:ph type="subTitle" idx="1"/>
          </p:nvPr>
        </p:nvSpPr>
        <p:spPr bwMode="gray">
          <a:xfrm>
            <a:off x="1619672" y="3212976"/>
            <a:ext cx="6553200" cy="533400"/>
          </a:xfrm>
        </p:spPr>
        <p:txBody>
          <a:bodyPr/>
          <a:lstStyle>
            <a:lvl1pPr marL="0" indent="0" algn="ctr">
              <a:buFont typeface="Wingdings" pitchFamily="2" charset="2"/>
              <a:buNone/>
              <a:defRPr sz="1800" b="1">
                <a:solidFill>
                  <a:schemeClr val="tx2"/>
                </a:solidFill>
                <a:latin typeface="Arial" panose="020B0604020202020204" pitchFamily="34" charset="0"/>
              </a:defRPr>
            </a:lvl1pPr>
          </a:lstStyle>
          <a:p>
            <a:r>
              <a:rPr lang="zh-CN" altLang="en-US" dirty="0"/>
              <a:t>单击此处编辑母版副标题样式</a:t>
            </a:r>
            <a:endParaRPr lang="en-US" altLang="zh-CN" dirty="0"/>
          </a:p>
        </p:txBody>
      </p:sp>
      <p:sp>
        <p:nvSpPr>
          <p:cNvPr id="3093" name="Rectangle 21"/>
          <p:cNvSpPr>
            <a:spLocks noGrp="1" noChangeArrowheads="1"/>
          </p:cNvSpPr>
          <p:nvPr>
            <p:ph type="ctrTitle" sz="quarter"/>
          </p:nvPr>
        </p:nvSpPr>
        <p:spPr bwMode="gray">
          <a:xfrm>
            <a:off x="0" y="1700808"/>
            <a:ext cx="9144000" cy="720725"/>
          </a:xfrm>
          <a:gradFill rotWithShape="1">
            <a:gsLst>
              <a:gs pos="0">
                <a:schemeClr val="tx1">
                  <a:gamma/>
                  <a:shade val="46275"/>
                  <a:invGamma/>
                </a:schemeClr>
              </a:gs>
              <a:gs pos="50000">
                <a:schemeClr val="tx1"/>
              </a:gs>
              <a:gs pos="100000">
                <a:schemeClr val="tx1">
                  <a:gamma/>
                  <a:shade val="46275"/>
                  <a:invGamma/>
                </a:schemeClr>
              </a:gs>
            </a:gsLst>
            <a:lin ang="0" scaled="1"/>
          </a:gradFill>
        </p:spPr>
        <p:txBody>
          <a:bodyPr/>
          <a:lstStyle>
            <a:lvl1pPr>
              <a:defRPr sz="4000"/>
            </a:lvl1pPr>
          </a:lstStyle>
          <a:p>
            <a:r>
              <a:rPr lang="zh-CN" altLang="en-US"/>
              <a:t>单击此处编辑母版标题样式</a:t>
            </a:r>
            <a:endParaRPr lang="en-US" altLang="ko-KR"/>
          </a:p>
        </p:txBody>
      </p:sp>
      <p:pic>
        <p:nvPicPr>
          <p:cNvPr id="7" name="Picture 2" descr="D:\2012-03-01-work\软件学院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60648"/>
            <a:ext cx="1008112" cy="956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lIns="9000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页脚占位符 3"/>
          <p:cNvSpPr>
            <a:spLocks noGrp="1"/>
          </p:cNvSpPr>
          <p:nvPr>
            <p:ph type="ftr" sz="quarter" idx="10"/>
          </p:nvPr>
        </p:nvSpPr>
        <p:spPr>
          <a:xfrm>
            <a:off x="395536" y="6484912"/>
            <a:ext cx="4896544" cy="328464"/>
          </a:xfrm>
        </p:spPr>
        <p:txBody>
          <a:bodyPr/>
          <a:lstStyle>
            <a:lvl1pPr algn="l">
              <a:defRPr/>
            </a:lvl1pPr>
          </a:lstStyle>
          <a:p>
            <a:pPr>
              <a:defRPr/>
            </a:pPr>
            <a:r>
              <a:rPr lang="zh-CN" altLang="en-US" dirty="0">
                <a:latin typeface="Arial" panose="020B0604020202020204" pitchFamily="34" charset="0"/>
                <a:ea typeface="楷体" panose="02010609060101010101" pitchFamily="49" charset="-122"/>
              </a:rPr>
              <a:t>大连理工大学</a:t>
            </a:r>
            <a:r>
              <a:rPr lang="en-US" altLang="zh-CN" dirty="0">
                <a:latin typeface="Arial" panose="020B0604020202020204" pitchFamily="34" charset="0"/>
                <a:ea typeface="楷体" panose="02010609060101010101" pitchFamily="49" charset="-122"/>
              </a:rPr>
              <a:t>Copyright © 2013, Software School</a:t>
            </a:r>
          </a:p>
        </p:txBody>
      </p:sp>
      <p:sp>
        <p:nvSpPr>
          <p:cNvPr id="5" name="灯片编号占位符 4"/>
          <p:cNvSpPr>
            <a:spLocks noGrp="1"/>
          </p:cNvSpPr>
          <p:nvPr>
            <p:ph type="sldNum" sz="quarter" idx="11"/>
          </p:nvPr>
        </p:nvSpPr>
        <p:spPr>
          <a:xfrm>
            <a:off x="7524328" y="5517232"/>
            <a:ext cx="1619672" cy="1296144"/>
          </a:xfrm>
        </p:spPr>
        <p:txBody>
          <a:bodyPr/>
          <a:lstStyle>
            <a:lvl1pPr>
              <a:defRPr sz="7200">
                <a:solidFill>
                  <a:schemeClr val="bg2">
                    <a:lumMod val="40000"/>
                    <a:lumOff val="60000"/>
                  </a:schemeClr>
                </a:solidFill>
                <a:latin typeface="楷体" panose="02010609060101010101" pitchFamily="49" charset="-122"/>
              </a:defRPr>
            </a:lvl1pPr>
          </a:lstStyle>
          <a:p>
            <a:pPr>
              <a:defRPr/>
            </a:pPr>
            <a:fld id="{DFBC3225-936E-454F-B1BD-7DECEF46658D}" type="slidenum">
              <a:rPr lang="en-US" altLang="zh-CN" smtClean="0"/>
              <a:pPr>
                <a:defRPr/>
              </a:pPr>
              <a:t>‹#›</a:t>
            </a:fld>
            <a:endParaRPr lang="en-US" altLang="zh-CN" dirty="0"/>
          </a:p>
        </p:txBody>
      </p:sp>
      <p:sp>
        <p:nvSpPr>
          <p:cNvPr id="6" name="日期占位符 5"/>
          <p:cNvSpPr>
            <a:spLocks noGrp="1"/>
          </p:cNvSpPr>
          <p:nvPr>
            <p:ph type="dt" sz="half" idx="12"/>
          </p:nvPr>
        </p:nvSpPr>
        <p:spPr/>
        <p:txBody>
          <a:bodyPr/>
          <a:lstStyle>
            <a:lvl1pPr>
              <a:defRPr/>
            </a:lvl1pPr>
          </a:lstStyle>
          <a:p>
            <a:pPr>
              <a:defRPr/>
            </a:pPr>
            <a:fld id="{6DF5305D-22FF-47ED-9581-D6840E45532A}" type="datetime1">
              <a:rPr lang="zh-CN" altLang="en-US" smtClean="0"/>
              <a:t>2019/9/12</a:t>
            </a:fld>
            <a:r>
              <a:rPr lang="en-US" altLang="zh-CN" dirty="0"/>
              <a:t> </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547813" y="381000"/>
            <a:ext cx="7010400" cy="685800"/>
          </a:xfrm>
        </p:spPr>
        <p:txBody>
          <a:bodyPr/>
          <a:lstStyle/>
          <a:p>
            <a:r>
              <a:rPr lang="zh-CN" altLang="en-US"/>
              <a:t>单击此处编辑母版标题样式</a:t>
            </a:r>
          </a:p>
        </p:txBody>
      </p:sp>
      <p:sp>
        <p:nvSpPr>
          <p:cNvPr id="3" name="文本占位符 2"/>
          <p:cNvSpPr>
            <a:spLocks noGrp="1"/>
          </p:cNvSpPr>
          <p:nvPr>
            <p:ph type="body" sz="half" idx="1"/>
          </p:nvPr>
        </p:nvSpPr>
        <p:spPr>
          <a:xfrm>
            <a:off x="250825" y="1125538"/>
            <a:ext cx="4208463" cy="51117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11688" y="1125538"/>
            <a:ext cx="4208462" cy="2479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11688" y="3757613"/>
            <a:ext cx="4208462" cy="2479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7"/>
          <p:cNvSpPr>
            <a:spLocks noGrp="1" noChangeArrowheads="1"/>
          </p:cNvSpPr>
          <p:nvPr>
            <p:ph type="dt" sz="half" idx="10"/>
          </p:nvPr>
        </p:nvSpPr>
        <p:spPr>
          <a:ln/>
        </p:spPr>
        <p:txBody>
          <a:bodyPr/>
          <a:lstStyle>
            <a:lvl1pPr>
              <a:defRPr/>
            </a:lvl1pPr>
          </a:lstStyle>
          <a:p>
            <a:pPr>
              <a:defRPr/>
            </a:pPr>
            <a:fld id="{513A398C-DAA4-4384-9717-68558D04FFA7}" type="datetime1">
              <a:rPr lang="zh-CN" altLang="en-US"/>
              <a:pPr>
                <a:defRPr/>
              </a:pPr>
              <a:t>2019/9/12</a:t>
            </a:fld>
            <a:r>
              <a:rPr lang="en-US" altLang="zh-CN"/>
              <a:t>Monday, Sep 7</a:t>
            </a:r>
            <a:r>
              <a:rPr lang="en-US" altLang="zh-CN" baseline="30000"/>
              <a:t>th</a:t>
            </a:r>
            <a:r>
              <a:rPr lang="en-US" altLang="zh-CN"/>
              <a:t>, 2009</a:t>
            </a:r>
          </a:p>
        </p:txBody>
      </p:sp>
      <p:sp>
        <p:nvSpPr>
          <p:cNvPr id="7" name="Rectangle 8"/>
          <p:cNvSpPr>
            <a:spLocks noGrp="1" noChangeArrowheads="1"/>
          </p:cNvSpPr>
          <p:nvPr>
            <p:ph type="ftr" sz="quarter" idx="11"/>
          </p:nvPr>
        </p:nvSpPr>
        <p:spPr>
          <a:ln/>
        </p:spPr>
        <p:txBody>
          <a:bodyPr/>
          <a:lstStyle>
            <a:lvl1pPr>
              <a:defRPr>
                <a:ea typeface="微软雅黑" panose="020B0503020204020204" pitchFamily="34" charset="-122"/>
              </a:defRPr>
            </a:lvl1pPr>
          </a:lstStyle>
          <a:p>
            <a:pPr>
              <a:defRPr/>
            </a:pPr>
            <a:r>
              <a:rPr lang="en-US" altLang="zh-CN" dirty="0" err="1">
                <a:latin typeface="Arial" panose="020B0604020202020204" pitchFamily="34" charset="0"/>
                <a:ea typeface="楷体" panose="02010609060101010101" pitchFamily="49" charset="-122"/>
              </a:rPr>
              <a:t>中国科大Copyright</a:t>
            </a:r>
            <a:r>
              <a:rPr lang="en-US" altLang="zh-CN" dirty="0">
                <a:latin typeface="Arial" panose="020B0604020202020204" pitchFamily="34" charset="0"/>
                <a:ea typeface="楷体" panose="02010609060101010101" pitchFamily="49" charset="-122"/>
              </a:rPr>
              <a:t> © 2009, Software School</a:t>
            </a:r>
          </a:p>
        </p:txBody>
      </p:sp>
      <p:sp>
        <p:nvSpPr>
          <p:cNvPr id="8" name="Rectangle 9"/>
          <p:cNvSpPr>
            <a:spLocks noGrp="1" noChangeArrowheads="1"/>
          </p:cNvSpPr>
          <p:nvPr>
            <p:ph type="sldNum" sz="quarter" idx="12"/>
          </p:nvPr>
        </p:nvSpPr>
        <p:spPr>
          <a:ln/>
        </p:spPr>
        <p:txBody>
          <a:bodyPr/>
          <a:lstStyle>
            <a:lvl1pPr>
              <a:defRPr/>
            </a:lvl1pPr>
          </a:lstStyle>
          <a:p>
            <a:pPr>
              <a:defRPr/>
            </a:pPr>
            <a:fld id="{DE25EB4D-DFFA-489B-BDF9-59A1EE2A47F9}" type="slidenum">
              <a:rPr lang="en-US" altLang="zh-CN"/>
              <a:pPr>
                <a:defRPr/>
              </a:pPr>
              <a:t>‹#›</a:t>
            </a:fld>
            <a:endParaRPr lang="en-US" altLang="zh-CN"/>
          </a:p>
        </p:txBody>
      </p:sp>
    </p:spTree>
    <p:extLst>
      <p:ext uri="{BB962C8B-B14F-4D97-AF65-F5344CB8AC3E}">
        <p14:creationId xmlns:p14="http://schemas.microsoft.com/office/powerpoint/2010/main" val="1668588613"/>
      </p:ext>
    </p:extLst>
  </p:cSld>
  <p:clrMapOvr>
    <a:masterClrMapping/>
  </p:clrMapOvr>
  <p:transition advClick="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lIns="9000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页脚占位符 3"/>
          <p:cNvSpPr>
            <a:spLocks noGrp="1"/>
          </p:cNvSpPr>
          <p:nvPr>
            <p:ph type="ftr" sz="quarter" idx="10"/>
          </p:nvPr>
        </p:nvSpPr>
        <p:spPr>
          <a:xfrm>
            <a:off x="395536" y="6484912"/>
            <a:ext cx="4896544" cy="328464"/>
          </a:xfrm>
        </p:spPr>
        <p:txBody>
          <a:bodyPr/>
          <a:lstStyle>
            <a:lvl1pPr algn="l">
              <a:defRPr>
                <a:ea typeface="楷体" panose="02010609060101010101" pitchFamily="49" charset="-122"/>
              </a:defRPr>
            </a:lvl1pPr>
          </a:lstStyle>
          <a:p>
            <a:pPr>
              <a:defRPr/>
            </a:pPr>
            <a:r>
              <a:rPr lang="en-US" altLang="zh-CN" dirty="0" err="1">
                <a:latin typeface="Arial" panose="020B0604020202020204" pitchFamily="34" charset="0"/>
              </a:rPr>
              <a:t>中国科大Copyright</a:t>
            </a:r>
            <a:r>
              <a:rPr lang="en-US" altLang="zh-CN" dirty="0">
                <a:latin typeface="Arial" panose="020B0604020202020204" pitchFamily="34" charset="0"/>
              </a:rPr>
              <a:t> © 2009, Software School</a:t>
            </a:r>
          </a:p>
        </p:txBody>
      </p:sp>
      <p:sp>
        <p:nvSpPr>
          <p:cNvPr id="5" name="灯片编号占位符 4"/>
          <p:cNvSpPr>
            <a:spLocks noGrp="1"/>
          </p:cNvSpPr>
          <p:nvPr>
            <p:ph type="sldNum" sz="quarter" idx="11"/>
          </p:nvPr>
        </p:nvSpPr>
        <p:spPr>
          <a:xfrm>
            <a:off x="7524328" y="5517232"/>
            <a:ext cx="1619672" cy="1296144"/>
          </a:xfrm>
        </p:spPr>
        <p:txBody>
          <a:bodyPr/>
          <a:lstStyle>
            <a:lvl1pPr>
              <a:defRPr sz="6600">
                <a:solidFill>
                  <a:schemeClr val="bg2">
                    <a:lumMod val="40000"/>
                    <a:lumOff val="60000"/>
                  </a:schemeClr>
                </a:solidFill>
                <a:latin typeface="+mn-lt"/>
              </a:defRPr>
            </a:lvl1pPr>
          </a:lstStyle>
          <a:p>
            <a:pPr>
              <a:defRPr/>
            </a:pPr>
            <a:fld id="{DFBC3225-936E-454F-B1BD-7DECEF46658D}" type="slidenum">
              <a:rPr lang="en-US" altLang="zh-CN" smtClean="0">
                <a:solidFill>
                  <a:srgbClr val="FFFFFF"/>
                </a:solidFill>
              </a:rPr>
              <a:pPr>
                <a:defRPr/>
              </a:pPr>
              <a:t>‹#›</a:t>
            </a:fld>
            <a:endParaRPr lang="en-US" altLang="zh-CN" dirty="0">
              <a:solidFill>
                <a:srgbClr val="FFFFFF"/>
              </a:solidFill>
            </a:endParaRPr>
          </a:p>
        </p:txBody>
      </p:sp>
      <p:sp>
        <p:nvSpPr>
          <p:cNvPr id="6" name="日期占位符 5"/>
          <p:cNvSpPr>
            <a:spLocks noGrp="1"/>
          </p:cNvSpPr>
          <p:nvPr>
            <p:ph type="dt" sz="half" idx="12"/>
          </p:nvPr>
        </p:nvSpPr>
        <p:spPr/>
        <p:txBody>
          <a:bodyPr/>
          <a:lstStyle>
            <a:lvl1pPr>
              <a:defRPr/>
            </a:lvl1pPr>
          </a:lstStyle>
          <a:p>
            <a:pPr>
              <a:defRPr/>
            </a:pPr>
            <a:fld id="{6DF5305D-22FF-47ED-9581-D6840E45532A}" type="datetime1">
              <a:rPr lang="zh-CN" altLang="en-US" smtClean="0">
                <a:solidFill>
                  <a:srgbClr val="000000"/>
                </a:solidFill>
              </a:rPr>
              <a:pPr>
                <a:defRPr/>
              </a:pPr>
              <a:t>2019/9/12</a:t>
            </a:fld>
            <a:r>
              <a:rPr lang="en-US" altLang="zh-CN">
                <a:solidFill>
                  <a:srgbClr val="000000"/>
                </a:solidFill>
              </a:rPr>
              <a:t> </a:t>
            </a:r>
            <a:endParaRPr lang="en-US" altLang="zh-CN" dirty="0">
              <a:solidFill>
                <a:srgbClr val="000000"/>
              </a:solidFill>
            </a:endParaRPr>
          </a:p>
        </p:txBody>
      </p:sp>
    </p:spTree>
    <p:extLst>
      <p:ext uri="{BB962C8B-B14F-4D97-AF65-F5344CB8AC3E}">
        <p14:creationId xmlns:p14="http://schemas.microsoft.com/office/powerpoint/2010/main" val="1970693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346200" y="1828800"/>
            <a:ext cx="3556000" cy="4465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54600" y="1828800"/>
            <a:ext cx="3556000" cy="4465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pPr>
              <a:defRPr/>
            </a:pPr>
            <a:fld id="{57B50198-7536-4CC3-8760-B8F35A0A5D84}" type="datetime1">
              <a:rPr lang="zh-CN" altLang="en-US" smtClean="0">
                <a:solidFill>
                  <a:srgbClr val="000000"/>
                </a:solidFill>
              </a:rPr>
              <a:pPr>
                <a:defRPr/>
              </a:pPr>
              <a:t>2019/9/12</a:t>
            </a:fld>
            <a:endParaRPr lang="en-US" altLang="zh-CN" dirty="0">
              <a:solidFill>
                <a:srgbClr val="000000"/>
              </a:solidFill>
            </a:endParaRPr>
          </a:p>
        </p:txBody>
      </p:sp>
      <p:sp>
        <p:nvSpPr>
          <p:cNvPr id="6" name="灯片编号占位符 5"/>
          <p:cNvSpPr>
            <a:spLocks noGrp="1"/>
          </p:cNvSpPr>
          <p:nvPr>
            <p:ph type="sldNum" sz="quarter" idx="11"/>
          </p:nvPr>
        </p:nvSpPr>
        <p:spPr/>
        <p:txBody>
          <a:bodyPr/>
          <a:lstStyle>
            <a:lvl1pPr>
              <a:defRPr/>
            </a:lvl1pPr>
          </a:lstStyle>
          <a:p>
            <a:pPr>
              <a:defRPr/>
            </a:pPr>
            <a:fld id="{E380EAE9-AED1-4B64-B0D6-B912A6E2AD11}" type="slidenum">
              <a:rPr lang="en-US" altLang="zh-CN" smtClean="0">
                <a:solidFill>
                  <a:srgbClr val="FFFFFF"/>
                </a:solidFill>
              </a:rPr>
              <a:pPr>
                <a:defRPr/>
              </a:pPr>
              <a:t>‹#›</a:t>
            </a:fld>
            <a:endParaRPr lang="en-US" altLang="zh-CN" dirty="0">
              <a:solidFill>
                <a:srgbClr val="FFFFFF"/>
              </a:solidFill>
            </a:endParaRPr>
          </a:p>
        </p:txBody>
      </p:sp>
    </p:spTree>
    <p:extLst>
      <p:ext uri="{BB962C8B-B14F-4D97-AF65-F5344CB8AC3E}">
        <p14:creationId xmlns:p14="http://schemas.microsoft.com/office/powerpoint/2010/main" val="2358724265"/>
      </p:ext>
    </p:extLst>
  </p:cSld>
  <p:clrMapOvr>
    <a:masterClrMapping/>
  </p:clrMapOvr>
  <p:transition/>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47813" y="381000"/>
            <a:ext cx="7010400" cy="685800"/>
          </a:xfrm>
        </p:spPr>
        <p:txBody>
          <a:bodyPr/>
          <a:lstStyle/>
          <a:p>
            <a:r>
              <a:rPr lang="zh-CN" altLang="en-US"/>
              <a:t>单击此处编辑母版标题样式</a:t>
            </a:r>
          </a:p>
        </p:txBody>
      </p:sp>
      <p:sp>
        <p:nvSpPr>
          <p:cNvPr id="3" name="文本占位符 2"/>
          <p:cNvSpPr>
            <a:spLocks noGrp="1"/>
          </p:cNvSpPr>
          <p:nvPr>
            <p:ph type="body" sz="half" idx="1"/>
          </p:nvPr>
        </p:nvSpPr>
        <p:spPr>
          <a:xfrm>
            <a:off x="250825" y="1125538"/>
            <a:ext cx="4208463" cy="51117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11688" y="1125538"/>
            <a:ext cx="4208462" cy="51117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7"/>
          <p:cNvSpPr>
            <a:spLocks noGrp="1" noChangeArrowheads="1"/>
          </p:cNvSpPr>
          <p:nvPr>
            <p:ph type="dt" sz="half" idx="10"/>
          </p:nvPr>
        </p:nvSpPr>
        <p:spPr>
          <a:ln/>
        </p:spPr>
        <p:txBody>
          <a:bodyPr/>
          <a:lstStyle>
            <a:lvl1pPr>
              <a:defRPr/>
            </a:lvl1pPr>
          </a:lstStyle>
          <a:p>
            <a:pPr>
              <a:defRPr/>
            </a:pPr>
            <a:fld id="{57B50198-7536-4CC3-8760-B8F35A0A5D84}" type="datetime1">
              <a:rPr lang="zh-CN" altLang="en-US" smtClean="0">
                <a:solidFill>
                  <a:srgbClr val="000000"/>
                </a:solidFill>
              </a:rPr>
              <a:pPr>
                <a:defRPr/>
              </a:pPr>
              <a:t>2019/9/12</a:t>
            </a:fld>
            <a:endParaRPr lang="en-US" altLang="zh-CN" dirty="0">
              <a:solidFill>
                <a:srgbClr val="000000"/>
              </a:solidFill>
            </a:endParaRPr>
          </a:p>
        </p:txBody>
      </p:sp>
      <p:sp>
        <p:nvSpPr>
          <p:cNvPr id="6" name="Rectangle 8"/>
          <p:cNvSpPr>
            <a:spLocks noGrp="1" noChangeArrowheads="1"/>
          </p:cNvSpPr>
          <p:nvPr>
            <p:ph type="ftr" sz="quarter" idx="11"/>
          </p:nvPr>
        </p:nvSpPr>
        <p:spPr>
          <a:xfrm>
            <a:off x="3124200" y="6416675"/>
            <a:ext cx="2895600" cy="365125"/>
          </a:xfrm>
          <a:prstGeom prst="rect">
            <a:avLst/>
          </a:prstGeom>
          <a:ln/>
        </p:spPr>
        <p:txBody>
          <a:bodyPr/>
          <a:lstStyle>
            <a:lvl1pPr>
              <a:defRPr>
                <a:ea typeface="楷体" panose="02010609060101010101" pitchFamily="49" charset="-122"/>
              </a:defRPr>
            </a:lvl1pPr>
          </a:lstStyle>
          <a:p>
            <a:pPr>
              <a:defRPr/>
            </a:pPr>
            <a:r>
              <a:rPr lang="en-US" altLang="zh-CN" dirty="0" err="1">
                <a:latin typeface="Arial" panose="020B0604020202020204" pitchFamily="34" charset="0"/>
              </a:rPr>
              <a:t>中国科大Copyright</a:t>
            </a:r>
            <a:r>
              <a:rPr lang="en-US" altLang="zh-CN" dirty="0">
                <a:latin typeface="Arial" panose="020B0604020202020204" pitchFamily="34" charset="0"/>
              </a:rPr>
              <a:t> © 2009, Software School</a:t>
            </a:r>
          </a:p>
        </p:txBody>
      </p:sp>
      <p:sp>
        <p:nvSpPr>
          <p:cNvPr id="7" name="Rectangle 9"/>
          <p:cNvSpPr>
            <a:spLocks noGrp="1" noChangeArrowheads="1"/>
          </p:cNvSpPr>
          <p:nvPr>
            <p:ph type="sldNum" sz="quarter" idx="12"/>
          </p:nvPr>
        </p:nvSpPr>
        <p:spPr>
          <a:ln/>
        </p:spPr>
        <p:txBody>
          <a:bodyPr/>
          <a:lstStyle>
            <a:lvl1pPr>
              <a:defRPr/>
            </a:lvl1pPr>
          </a:lstStyle>
          <a:p>
            <a:pPr>
              <a:defRPr/>
            </a:pPr>
            <a:fld id="{E380EAE9-AED1-4B64-B0D6-B912A6E2AD11}" type="slidenum">
              <a:rPr lang="en-US" altLang="zh-CN" smtClean="0">
                <a:solidFill>
                  <a:srgbClr val="FFFFFF"/>
                </a:solidFill>
              </a:rPr>
              <a:pPr>
                <a:defRPr/>
              </a:pPr>
              <a:t>‹#›</a:t>
            </a:fld>
            <a:endParaRPr lang="en-US" altLang="zh-CN" dirty="0">
              <a:solidFill>
                <a:srgbClr val="FFFFFF"/>
              </a:solidFill>
            </a:endParaRPr>
          </a:p>
        </p:txBody>
      </p:sp>
    </p:spTree>
    <p:extLst>
      <p:ext uri="{BB962C8B-B14F-4D97-AF65-F5344CB8AC3E}">
        <p14:creationId xmlns:p14="http://schemas.microsoft.com/office/powerpoint/2010/main" val="3402659820"/>
      </p:ext>
    </p:extLst>
  </p:cSld>
  <p:clrMapOvr>
    <a:masterClrMapping/>
  </p:clrMapOvr>
  <p:transition/>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fld id="{530820CF-B880-4189-942D-D702A7CBA730}" type="datetimeFigureOut">
              <a:rPr lang="zh-CN" altLang="en-US" smtClean="0">
                <a:solidFill>
                  <a:srgbClr val="000000"/>
                </a:solidFill>
              </a:rPr>
              <a:pPr/>
              <a:t>2019/9/12</a:t>
            </a:fld>
            <a:endParaRPr lang="zh-CN" altLang="en-US">
              <a:solidFill>
                <a:srgbClr val="000000"/>
              </a:solidFill>
            </a:endParaRPr>
          </a:p>
        </p:txBody>
      </p:sp>
      <p:sp>
        <p:nvSpPr>
          <p:cNvPr id="5" name="灯片编号占位符 4"/>
          <p:cNvSpPr>
            <a:spLocks noGrp="1"/>
          </p:cNvSpPr>
          <p:nvPr>
            <p:ph type="sldNum" sz="quarter" idx="11"/>
          </p:nvPr>
        </p:nvSpPr>
        <p:spPr/>
        <p:txBody>
          <a:bodyPr/>
          <a:lstStyle>
            <a:lvl1pPr>
              <a:defRPr/>
            </a:lvl1pPr>
          </a:lstStyle>
          <a:p>
            <a:fld id="{0C913308-F349-4B6D-A68A-DD1791B4A57B}" type="slidenum">
              <a:rPr lang="zh-CN" altLang="en-US" smtClean="0">
                <a:solidFill>
                  <a:srgbClr val="FFFFFF"/>
                </a:solidFill>
              </a:rPr>
              <a:pPr/>
              <a:t>‹#›</a:t>
            </a:fld>
            <a:endParaRPr lang="zh-CN" altLang="en-US">
              <a:solidFill>
                <a:srgbClr val="FFFFFF"/>
              </a:solidFill>
            </a:endParaRPr>
          </a:p>
        </p:txBody>
      </p:sp>
    </p:spTree>
    <p:extLst>
      <p:ext uri="{BB962C8B-B14F-4D97-AF65-F5344CB8AC3E}">
        <p14:creationId xmlns:p14="http://schemas.microsoft.com/office/powerpoint/2010/main" val="318607255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4000">
                <a:solidFill>
                  <a:schemeClr val="tx1">
                    <a:lumMod val="50000"/>
                  </a:schemeClr>
                </a:solidFill>
                <a:latin typeface="楷体" pitchFamily="49" charset="-122"/>
                <a:ea typeface="楷体" pitchFamily="49" charset="-122"/>
              </a:defRPr>
            </a:lvl1pPr>
          </a:lstStyle>
          <a:p>
            <a:r>
              <a:rPr lang="zh-CN" altLang="en-US" dirty="0"/>
              <a:t>单击此处编辑母版标题样式</a:t>
            </a:r>
          </a:p>
        </p:txBody>
      </p:sp>
      <p:sp>
        <p:nvSpPr>
          <p:cNvPr id="3" name="页脚占位符 2"/>
          <p:cNvSpPr>
            <a:spLocks noGrp="1"/>
          </p:cNvSpPr>
          <p:nvPr>
            <p:ph type="ftr" sz="quarter" idx="10"/>
          </p:nvPr>
        </p:nvSpPr>
        <p:spPr>
          <a:xfrm>
            <a:off x="5867400" y="6461125"/>
            <a:ext cx="2895600" cy="320675"/>
          </a:xfrm>
          <a:prstGeom prst="rect">
            <a:avLst/>
          </a:prstGeom>
        </p:spPr>
        <p:txBody>
          <a:bodyPr/>
          <a:lstStyle/>
          <a:p>
            <a:pPr>
              <a:defRPr/>
            </a:pPr>
            <a:r>
              <a:rPr lang="zh-CN" altLang="en-US" dirty="0">
                <a:solidFill>
                  <a:srgbClr val="000000"/>
                </a:solidFill>
                <a:latin typeface="楷体" panose="02010609060101010101" pitchFamily="49" charset="-122"/>
                <a:ea typeface="楷体" panose="02010609060101010101" pitchFamily="49" charset="-122"/>
              </a:rPr>
              <a:t>大连理工大学</a:t>
            </a:r>
            <a:r>
              <a:rPr lang="en-US" altLang="zh-CN" dirty="0">
                <a:solidFill>
                  <a:srgbClr val="000000"/>
                </a:solidFill>
                <a:latin typeface="楷体" panose="02010609060101010101" pitchFamily="49" charset="-122"/>
                <a:ea typeface="楷体" panose="02010609060101010101" pitchFamily="49" charset="-122"/>
              </a:rPr>
              <a:t>Copyright © 2013, Software School</a:t>
            </a:r>
          </a:p>
        </p:txBody>
      </p:sp>
      <p:sp>
        <p:nvSpPr>
          <p:cNvPr id="4" name="灯片编号占位符 3"/>
          <p:cNvSpPr>
            <a:spLocks noGrp="1"/>
          </p:cNvSpPr>
          <p:nvPr>
            <p:ph type="sldNum" sz="quarter" idx="11"/>
          </p:nvPr>
        </p:nvSpPr>
        <p:spPr/>
        <p:txBody>
          <a:bodyPr/>
          <a:lstStyle/>
          <a:p>
            <a:pPr>
              <a:defRPr/>
            </a:pPr>
            <a:fld id="{E380EAE9-AED1-4B64-B0D6-B912A6E2AD11}" type="slidenum">
              <a:rPr lang="en-US" altLang="zh-CN" smtClean="0">
                <a:solidFill>
                  <a:srgbClr val="FFFFFF"/>
                </a:solidFill>
              </a:rPr>
              <a:pPr>
                <a:defRPr/>
              </a:pPr>
              <a:t>‹#›</a:t>
            </a:fld>
            <a:endParaRPr lang="en-US" altLang="zh-CN" dirty="0">
              <a:solidFill>
                <a:srgbClr val="FFFFFF"/>
              </a:solidFill>
            </a:endParaRPr>
          </a:p>
        </p:txBody>
      </p:sp>
      <p:sp>
        <p:nvSpPr>
          <p:cNvPr id="5" name="日期占位符 4"/>
          <p:cNvSpPr>
            <a:spLocks noGrp="1"/>
          </p:cNvSpPr>
          <p:nvPr>
            <p:ph type="dt" sz="half" idx="12"/>
          </p:nvPr>
        </p:nvSpPr>
        <p:spPr>
          <a:xfrm>
            <a:off x="0" y="6595957"/>
            <a:ext cx="8458200" cy="228600"/>
          </a:xfrm>
        </p:spPr>
        <p:txBody>
          <a:bodyPr/>
          <a:lstStyle>
            <a:lvl1pPr>
              <a:defRPr>
                <a:solidFill>
                  <a:schemeClr val="tx1"/>
                </a:solidFill>
              </a:defRPr>
            </a:lvl1pPr>
          </a:lstStyle>
          <a:p>
            <a:pPr>
              <a:defRPr/>
            </a:pPr>
            <a:fld id="{57B50198-7536-4CC3-8760-B8F35A0A5D84}" type="datetime1">
              <a:rPr lang="zh-CN" altLang="en-US" smtClean="0">
                <a:solidFill>
                  <a:srgbClr val="000000"/>
                </a:solidFill>
              </a:rPr>
              <a:pPr>
                <a:defRPr/>
              </a:pPr>
              <a:t>2019/9/12</a:t>
            </a:fld>
            <a:endParaRPr lang="en-US" altLang="zh-CN" dirty="0">
              <a:solidFill>
                <a:srgbClr val="000000"/>
              </a:solidFill>
            </a:endParaRPr>
          </a:p>
        </p:txBody>
      </p:sp>
    </p:spTree>
    <p:extLst>
      <p:ext uri="{BB962C8B-B14F-4D97-AF65-F5344CB8AC3E}">
        <p14:creationId xmlns:p14="http://schemas.microsoft.com/office/powerpoint/2010/main" val="22697434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2.png"/><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theme" Target="../theme/theme2.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Rectangle 15"/>
          <p:cNvSpPr>
            <a:spLocks noChangeArrowheads="1"/>
          </p:cNvSpPr>
          <p:nvPr/>
        </p:nvSpPr>
        <p:spPr bwMode="ltGray">
          <a:xfrm>
            <a:off x="0" y="0"/>
            <a:ext cx="9144000" cy="836613"/>
          </a:xfrm>
          <a:prstGeom prst="rect">
            <a:avLst/>
          </a:prstGeom>
          <a:gradFill>
            <a:gsLst>
              <a:gs pos="0">
                <a:srgbClr val="000000"/>
              </a:gs>
              <a:gs pos="0">
                <a:srgbClr val="0A128C"/>
              </a:gs>
              <a:gs pos="0">
                <a:srgbClr val="181CC7"/>
              </a:gs>
              <a:gs pos="88000">
                <a:srgbClr val="7005D4"/>
              </a:gs>
              <a:gs pos="100000">
                <a:srgbClr val="8C3D91"/>
              </a:gs>
            </a:gsLst>
            <a:lin ang="0" scaled="0"/>
          </a:gradFill>
          <a:ln w="9525">
            <a:noFill/>
            <a:miter lim="800000"/>
            <a:headEnd/>
            <a:tailEnd/>
          </a:ln>
          <a:effectLst/>
        </p:spPr>
        <p:txBody>
          <a:bodyPr wrap="none" anchor="ctr"/>
          <a:lstStyle/>
          <a:p>
            <a:endParaRPr lang="zh-CN" altLang="en-US" dirty="0">
              <a:latin typeface="楷体" pitchFamily="49" charset="-122"/>
              <a:ea typeface="楷体" pitchFamily="49" charset="-122"/>
            </a:endParaRPr>
          </a:p>
        </p:txBody>
      </p:sp>
      <p:sp>
        <p:nvSpPr>
          <p:cNvPr id="1027" name="Rectangle 3"/>
          <p:cNvSpPr>
            <a:spLocks noGrp="1" noChangeArrowheads="1"/>
          </p:cNvSpPr>
          <p:nvPr>
            <p:ph type="body" idx="1"/>
          </p:nvPr>
        </p:nvSpPr>
        <p:spPr bwMode="auto">
          <a:xfrm>
            <a:off x="457200" y="980728"/>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1029" name="Rectangle 5"/>
          <p:cNvSpPr>
            <a:spLocks noGrp="1" noChangeArrowheads="1"/>
          </p:cNvSpPr>
          <p:nvPr>
            <p:ph type="ftr" sz="quarter" idx="3"/>
          </p:nvPr>
        </p:nvSpPr>
        <p:spPr bwMode="auto">
          <a:xfrm>
            <a:off x="5867400" y="6461125"/>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atin typeface="+mj-lt"/>
                <a:ea typeface="宋体" charset="-122"/>
              </a:defRPr>
            </a:lvl1pPr>
          </a:lstStyle>
          <a:p>
            <a:pPr>
              <a:defRPr/>
            </a:pPr>
            <a:r>
              <a:rPr lang="zh-CN" altLang="en-US" dirty="0">
                <a:latin typeface="Arial" panose="020B0604020202020204" pitchFamily="34" charset="0"/>
                <a:ea typeface="楷体" panose="02010609060101010101" pitchFamily="49" charset="-122"/>
              </a:rPr>
              <a:t>大连理工大学</a:t>
            </a:r>
            <a:r>
              <a:rPr lang="en-US" altLang="zh-CN" dirty="0">
                <a:latin typeface="Arial" panose="020B0604020202020204" pitchFamily="34" charset="0"/>
                <a:ea typeface="楷体" panose="02010609060101010101" pitchFamily="49" charset="-122"/>
              </a:rPr>
              <a:t>Copyright © 2013, Software School</a:t>
            </a:r>
          </a:p>
        </p:txBody>
      </p:sp>
      <p:sp>
        <p:nvSpPr>
          <p:cNvPr id="1030" name="Rectangle 6"/>
          <p:cNvSpPr>
            <a:spLocks noGrp="1" noChangeArrowheads="1"/>
          </p:cNvSpPr>
          <p:nvPr>
            <p:ph type="sldNum" sz="quarter" idx="4"/>
          </p:nvPr>
        </p:nvSpPr>
        <p:spPr bwMode="auto">
          <a:xfrm>
            <a:off x="3505200" y="646112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atin typeface="Arial" panose="020B0604020202020204" pitchFamily="34" charset="0"/>
                <a:ea typeface="楷体" panose="02010609060101010101" pitchFamily="49" charset="-122"/>
              </a:defRPr>
            </a:lvl1pPr>
          </a:lstStyle>
          <a:p>
            <a:pPr>
              <a:defRPr/>
            </a:pPr>
            <a:fld id="{E380EAE9-AED1-4B64-B0D6-B912A6E2AD11}" type="slidenum">
              <a:rPr lang="en-US" altLang="zh-CN" smtClean="0"/>
              <a:pPr>
                <a:defRPr/>
              </a:pPr>
              <a:t>‹#›</a:t>
            </a:fld>
            <a:endParaRPr lang="en-US" altLang="zh-CN" dirty="0"/>
          </a:p>
        </p:txBody>
      </p:sp>
      <p:sp>
        <p:nvSpPr>
          <p:cNvPr id="1026" name="Rectangle 2"/>
          <p:cNvSpPr>
            <a:spLocks noGrp="1" noChangeArrowheads="1"/>
          </p:cNvSpPr>
          <p:nvPr>
            <p:ph type="title"/>
          </p:nvPr>
        </p:nvSpPr>
        <p:spPr bwMode="white">
          <a:xfrm>
            <a:off x="304800" y="152400"/>
            <a:ext cx="8458200" cy="5635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endParaRPr lang="en-US" altLang="zh-CN" dirty="0"/>
          </a:p>
        </p:txBody>
      </p:sp>
      <p:sp>
        <p:nvSpPr>
          <p:cNvPr id="1040" name="Text Box 16"/>
          <p:cNvSpPr txBox="1">
            <a:spLocks noChangeArrowheads="1"/>
          </p:cNvSpPr>
          <p:nvPr/>
        </p:nvSpPr>
        <p:spPr bwMode="gray">
          <a:xfrm>
            <a:off x="-36512" y="6613525"/>
            <a:ext cx="9180512" cy="244475"/>
          </a:xfrm>
          <a:prstGeom prst="rect">
            <a:avLst/>
          </a:prstGeom>
          <a:solidFill>
            <a:schemeClr val="accent2"/>
          </a:solidFill>
          <a:ln w="9525">
            <a:noFill/>
            <a:miter lim="800000"/>
            <a:headEnd/>
            <a:tailEnd/>
          </a:ln>
          <a:effectLst/>
        </p:spPr>
        <p:txBody>
          <a:bodyPr wrap="square">
            <a:spAutoFit/>
          </a:bodyPr>
          <a:lstStyle/>
          <a:p>
            <a:pPr>
              <a:spcBef>
                <a:spcPct val="50000"/>
              </a:spcBef>
            </a:pPr>
            <a:endParaRPr lang="zh-CN" altLang="zh-CN" sz="1000" b="1" dirty="0">
              <a:solidFill>
                <a:schemeClr val="bg1"/>
              </a:solidFill>
              <a:latin typeface="Arial" panose="020B0604020202020204" pitchFamily="34" charset="0"/>
              <a:ea typeface="楷体" panose="02010609060101010101" pitchFamily="49" charset="-122"/>
            </a:endParaRPr>
          </a:p>
        </p:txBody>
      </p:sp>
      <p:sp>
        <p:nvSpPr>
          <p:cNvPr id="1028" name="Rectangle 4"/>
          <p:cNvSpPr>
            <a:spLocks noGrp="1" noChangeArrowheads="1"/>
          </p:cNvSpPr>
          <p:nvPr>
            <p:ph type="dt" sz="half" idx="2"/>
          </p:nvPr>
        </p:nvSpPr>
        <p:spPr bwMode="gray">
          <a:xfrm>
            <a:off x="0" y="6656784"/>
            <a:ext cx="84582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b="1">
                <a:solidFill>
                  <a:schemeClr val="bg1"/>
                </a:solidFill>
                <a:latin typeface="Arial" panose="020B0604020202020204" pitchFamily="34" charset="0"/>
                <a:ea typeface="楷体" panose="02010609060101010101" pitchFamily="49" charset="-122"/>
              </a:defRPr>
            </a:lvl1pPr>
          </a:lstStyle>
          <a:p>
            <a:pPr>
              <a:defRPr/>
            </a:pPr>
            <a:fld id="{57B50198-7536-4CC3-8760-B8F35A0A5D84}" type="datetime1">
              <a:rPr lang="zh-CN" altLang="en-US" smtClean="0"/>
              <a:pPr>
                <a:defRPr/>
              </a:pPr>
              <a:t>2019/9/12</a:t>
            </a:fld>
            <a:endParaRPr lang="en-US" altLang="zh-CN" dirty="0"/>
          </a:p>
        </p:txBody>
      </p:sp>
    </p:spTree>
  </p:cSld>
  <p:clrMap bg1="lt1" tx1="dk1" bg2="lt2" tx2="dk2" accent1="accent1" accent2="accent2" accent3="accent3" accent4="accent4" accent5="accent5" accent6="accent6" hlink="hlink" folHlink="folHlink"/>
  <p:sldLayoutIdLst>
    <p:sldLayoutId id="2147483715" r:id="rId1"/>
    <p:sldLayoutId id="2147483713" r:id="rId2"/>
    <p:sldLayoutId id="2147483714" r:id="rId3"/>
    <p:sldLayoutId id="2147483716" r:id="rId4"/>
  </p:sldLayoutIdLst>
  <p:hf hdr="0" ftr="0"/>
  <p:txStyles>
    <p:titleStyle>
      <a:lvl1pPr algn="ctr" rtl="0" eaLnBrk="1" fontAlgn="base" hangingPunct="1">
        <a:spcBef>
          <a:spcPct val="0"/>
        </a:spcBef>
        <a:spcAft>
          <a:spcPct val="0"/>
        </a:spcAft>
        <a:defRPr sz="4000" b="1">
          <a:solidFill>
            <a:schemeClr val="bg1"/>
          </a:solidFill>
          <a:latin typeface="楷体" pitchFamily="49" charset="-122"/>
          <a:ea typeface="楷体" pitchFamily="49" charset="-122"/>
          <a:cs typeface="+mj-cs"/>
        </a:defRPr>
      </a:lvl1pPr>
      <a:lvl2pPr algn="ctr" rtl="0" eaLnBrk="1" fontAlgn="base" hangingPunct="1">
        <a:spcBef>
          <a:spcPct val="0"/>
        </a:spcBef>
        <a:spcAft>
          <a:spcPct val="0"/>
        </a:spcAft>
        <a:defRPr sz="3200" b="1">
          <a:solidFill>
            <a:schemeClr val="bg1"/>
          </a:solidFill>
          <a:latin typeface="Verdana" pitchFamily="34" charset="0"/>
        </a:defRPr>
      </a:lvl2pPr>
      <a:lvl3pPr algn="ctr" rtl="0" eaLnBrk="1" fontAlgn="base" hangingPunct="1">
        <a:spcBef>
          <a:spcPct val="0"/>
        </a:spcBef>
        <a:spcAft>
          <a:spcPct val="0"/>
        </a:spcAft>
        <a:defRPr sz="3200" b="1">
          <a:solidFill>
            <a:schemeClr val="bg1"/>
          </a:solidFill>
          <a:latin typeface="Verdana" pitchFamily="34" charset="0"/>
        </a:defRPr>
      </a:lvl3pPr>
      <a:lvl4pPr algn="ctr" rtl="0" eaLnBrk="1" fontAlgn="base" hangingPunct="1">
        <a:spcBef>
          <a:spcPct val="0"/>
        </a:spcBef>
        <a:spcAft>
          <a:spcPct val="0"/>
        </a:spcAft>
        <a:defRPr sz="3200" b="1">
          <a:solidFill>
            <a:schemeClr val="bg1"/>
          </a:solidFill>
          <a:latin typeface="Verdana" pitchFamily="34" charset="0"/>
        </a:defRPr>
      </a:lvl4pPr>
      <a:lvl5pPr algn="ctr" rtl="0" eaLnBrk="1" fontAlgn="base" hangingPunct="1">
        <a:spcBef>
          <a:spcPct val="0"/>
        </a:spcBef>
        <a:spcAft>
          <a:spcPct val="0"/>
        </a:spcAft>
        <a:defRPr sz="3200" b="1">
          <a:solidFill>
            <a:schemeClr val="bg1"/>
          </a:solidFill>
          <a:latin typeface="Verdana" pitchFamily="34"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3600" b="1">
          <a:solidFill>
            <a:schemeClr val="tx1"/>
          </a:solidFill>
          <a:latin typeface="楷体" pitchFamily="49" charset="-122"/>
          <a:ea typeface="楷体" pitchFamily="49" charset="-122"/>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3200" b="1">
          <a:solidFill>
            <a:schemeClr val="tx1"/>
          </a:solidFill>
          <a:latin typeface="楷体" pitchFamily="49" charset="-122"/>
          <a:ea typeface="楷体" pitchFamily="49" charset="-122"/>
        </a:defRPr>
      </a:lvl2pPr>
      <a:lvl3pPr marL="1143000" indent="-228600" algn="l" rtl="0" eaLnBrk="1" fontAlgn="base" hangingPunct="1">
        <a:spcBef>
          <a:spcPct val="20000"/>
        </a:spcBef>
        <a:spcAft>
          <a:spcPct val="0"/>
        </a:spcAft>
        <a:buClr>
          <a:schemeClr val="tx1"/>
        </a:buClr>
        <a:buChar char="•"/>
        <a:defRPr sz="2800" b="1">
          <a:solidFill>
            <a:schemeClr val="tx1"/>
          </a:solidFill>
          <a:latin typeface="楷体" pitchFamily="49" charset="-122"/>
          <a:ea typeface="楷体" pitchFamily="49" charset="-122"/>
        </a:defRPr>
      </a:lvl3pPr>
      <a:lvl4pPr marL="1600200" indent="-228600" algn="l" rtl="0" eaLnBrk="1" fontAlgn="base" hangingPunct="1">
        <a:spcBef>
          <a:spcPct val="20000"/>
        </a:spcBef>
        <a:spcAft>
          <a:spcPct val="0"/>
        </a:spcAft>
        <a:buChar char="–"/>
        <a:defRPr sz="2400" b="1">
          <a:solidFill>
            <a:schemeClr val="tx1"/>
          </a:solidFill>
          <a:latin typeface="楷体" pitchFamily="49" charset="-122"/>
          <a:ea typeface="楷体" pitchFamily="49" charset="-122"/>
        </a:defRPr>
      </a:lvl4pPr>
      <a:lvl5pPr marL="2057400" indent="-228600" algn="l" rtl="0" eaLnBrk="1" fontAlgn="base" hangingPunct="1">
        <a:spcBef>
          <a:spcPct val="20000"/>
        </a:spcBef>
        <a:spcAft>
          <a:spcPct val="0"/>
        </a:spcAft>
        <a:buChar char="»"/>
        <a:defRPr sz="2400" b="1">
          <a:solidFill>
            <a:schemeClr val="tx1"/>
          </a:solidFill>
          <a:latin typeface="楷体" pitchFamily="49" charset="-122"/>
          <a:ea typeface="楷体" pitchFamily="49" charset="-122"/>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Rectangle 15"/>
          <p:cNvSpPr>
            <a:spLocks noChangeArrowheads="1"/>
          </p:cNvSpPr>
          <p:nvPr/>
        </p:nvSpPr>
        <p:spPr bwMode="ltGray">
          <a:xfrm>
            <a:off x="0" y="0"/>
            <a:ext cx="9144000" cy="836613"/>
          </a:xfrm>
          <a:prstGeom prst="rect">
            <a:avLst/>
          </a:prstGeom>
          <a:gradFill>
            <a:gsLst>
              <a:gs pos="0">
                <a:srgbClr val="000000"/>
              </a:gs>
              <a:gs pos="0">
                <a:srgbClr val="0A128C"/>
              </a:gs>
              <a:gs pos="0">
                <a:srgbClr val="181CC7"/>
              </a:gs>
              <a:gs pos="88000">
                <a:srgbClr val="7005D4"/>
              </a:gs>
              <a:gs pos="100000">
                <a:srgbClr val="8C3D91"/>
              </a:gs>
            </a:gsLst>
            <a:lin ang="0" scaled="0"/>
          </a:gradFill>
          <a:ln w="9525">
            <a:noFill/>
            <a:miter lim="800000"/>
            <a:headEnd/>
            <a:tailEnd/>
          </a:ln>
          <a:effectLst/>
        </p:spPr>
        <p:txBody>
          <a:bodyPr wrap="none" anchor="ctr"/>
          <a:lstStyle/>
          <a:p>
            <a:endParaRPr lang="zh-CN" altLang="en-US" dirty="0">
              <a:latin typeface="楷体" pitchFamily="49" charset="-122"/>
              <a:ea typeface="楷体" pitchFamily="49" charset="-122"/>
            </a:endParaRPr>
          </a:p>
        </p:txBody>
      </p:sp>
      <p:sp>
        <p:nvSpPr>
          <p:cNvPr id="1027" name="Rectangle 3"/>
          <p:cNvSpPr>
            <a:spLocks noGrp="1" noChangeArrowheads="1"/>
          </p:cNvSpPr>
          <p:nvPr>
            <p:ph type="body" idx="1"/>
          </p:nvPr>
        </p:nvSpPr>
        <p:spPr bwMode="auto">
          <a:xfrm>
            <a:off x="457200" y="980728"/>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1029" name="Rectangle 5"/>
          <p:cNvSpPr>
            <a:spLocks noGrp="1" noChangeArrowheads="1"/>
          </p:cNvSpPr>
          <p:nvPr>
            <p:ph type="ftr" sz="quarter" idx="3"/>
          </p:nvPr>
        </p:nvSpPr>
        <p:spPr bwMode="auto">
          <a:xfrm>
            <a:off x="5867400" y="6461125"/>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atin typeface="+mj-lt"/>
                <a:ea typeface="宋体" charset="-122"/>
              </a:defRPr>
            </a:lvl1pPr>
          </a:lstStyle>
          <a:p>
            <a:pPr>
              <a:defRPr/>
            </a:pPr>
            <a:r>
              <a:rPr lang="zh-CN" altLang="en-US" dirty="0">
                <a:latin typeface="Arial" panose="020B0604020202020204" pitchFamily="34" charset="0"/>
                <a:ea typeface="楷体" panose="02010609060101010101" pitchFamily="49" charset="-122"/>
              </a:rPr>
              <a:t>大连理工大学</a:t>
            </a:r>
            <a:r>
              <a:rPr lang="en-US" altLang="zh-CN" dirty="0">
                <a:latin typeface="Arial" panose="020B0604020202020204" pitchFamily="34" charset="0"/>
                <a:ea typeface="楷体" panose="02010609060101010101" pitchFamily="49" charset="-122"/>
              </a:rPr>
              <a:t>Copyright © 2013, Software School</a:t>
            </a:r>
          </a:p>
        </p:txBody>
      </p:sp>
      <p:sp>
        <p:nvSpPr>
          <p:cNvPr id="1030" name="Rectangle 6"/>
          <p:cNvSpPr>
            <a:spLocks noGrp="1" noChangeArrowheads="1"/>
          </p:cNvSpPr>
          <p:nvPr>
            <p:ph type="sldNum" sz="quarter" idx="4"/>
          </p:nvPr>
        </p:nvSpPr>
        <p:spPr bwMode="auto">
          <a:xfrm>
            <a:off x="3505200" y="646112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atin typeface="Arial" panose="020B0604020202020204" pitchFamily="34" charset="0"/>
                <a:ea typeface="楷体" panose="02010609060101010101" pitchFamily="49" charset="-122"/>
              </a:defRPr>
            </a:lvl1pPr>
          </a:lstStyle>
          <a:p>
            <a:pPr>
              <a:defRPr/>
            </a:pPr>
            <a:fld id="{E380EAE9-AED1-4B64-B0D6-B912A6E2AD11}" type="slidenum">
              <a:rPr lang="en-US" altLang="zh-CN" smtClean="0"/>
              <a:pPr>
                <a:defRPr/>
              </a:pPr>
              <a:t>‹#›</a:t>
            </a:fld>
            <a:endParaRPr lang="en-US" altLang="zh-CN" dirty="0"/>
          </a:p>
        </p:txBody>
      </p:sp>
      <p:sp>
        <p:nvSpPr>
          <p:cNvPr id="1026" name="Rectangle 2"/>
          <p:cNvSpPr>
            <a:spLocks noGrp="1" noChangeArrowheads="1"/>
          </p:cNvSpPr>
          <p:nvPr>
            <p:ph type="title"/>
          </p:nvPr>
        </p:nvSpPr>
        <p:spPr bwMode="white">
          <a:xfrm>
            <a:off x="304800" y="152400"/>
            <a:ext cx="8458200" cy="5635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endParaRPr lang="en-US" altLang="zh-CN" dirty="0"/>
          </a:p>
        </p:txBody>
      </p:sp>
      <p:sp>
        <p:nvSpPr>
          <p:cNvPr id="1040" name="Text Box 16"/>
          <p:cNvSpPr txBox="1">
            <a:spLocks noChangeArrowheads="1"/>
          </p:cNvSpPr>
          <p:nvPr/>
        </p:nvSpPr>
        <p:spPr bwMode="gray">
          <a:xfrm>
            <a:off x="-36512" y="6613525"/>
            <a:ext cx="9180512" cy="244475"/>
          </a:xfrm>
          <a:prstGeom prst="rect">
            <a:avLst/>
          </a:prstGeom>
          <a:solidFill>
            <a:schemeClr val="accent2"/>
          </a:solidFill>
          <a:ln w="9525">
            <a:noFill/>
            <a:miter lim="800000"/>
            <a:headEnd/>
            <a:tailEnd/>
          </a:ln>
          <a:effectLst/>
        </p:spPr>
        <p:txBody>
          <a:bodyPr wrap="square">
            <a:spAutoFit/>
          </a:bodyPr>
          <a:lstStyle/>
          <a:p>
            <a:pPr>
              <a:spcBef>
                <a:spcPct val="50000"/>
              </a:spcBef>
            </a:pPr>
            <a:endParaRPr lang="zh-CN" altLang="zh-CN" sz="1000" b="1" dirty="0">
              <a:solidFill>
                <a:schemeClr val="bg1"/>
              </a:solidFill>
              <a:latin typeface="Arial" panose="020B0604020202020204" pitchFamily="34" charset="0"/>
              <a:ea typeface="楷体" panose="02010609060101010101" pitchFamily="49" charset="-122"/>
            </a:endParaRPr>
          </a:p>
        </p:txBody>
      </p:sp>
      <p:sp>
        <p:nvSpPr>
          <p:cNvPr id="1028" name="Rectangle 4"/>
          <p:cNvSpPr>
            <a:spLocks noGrp="1" noChangeArrowheads="1"/>
          </p:cNvSpPr>
          <p:nvPr>
            <p:ph type="dt" sz="half" idx="2"/>
          </p:nvPr>
        </p:nvSpPr>
        <p:spPr bwMode="gray">
          <a:xfrm>
            <a:off x="0" y="6656784"/>
            <a:ext cx="84582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b="1">
                <a:solidFill>
                  <a:schemeClr val="bg1"/>
                </a:solidFill>
                <a:latin typeface="Arial" panose="020B0604020202020204" pitchFamily="34" charset="0"/>
                <a:ea typeface="楷体" panose="02010609060101010101" pitchFamily="49" charset="-122"/>
              </a:defRPr>
            </a:lvl1pPr>
          </a:lstStyle>
          <a:p>
            <a:pPr>
              <a:defRPr/>
            </a:pPr>
            <a:fld id="{57B50198-7536-4CC3-8760-B8F35A0A5D84}" type="datetime1">
              <a:rPr lang="zh-CN" altLang="en-US" smtClean="0"/>
              <a:pPr>
                <a:defRPr/>
              </a:pPr>
              <a:t>2019/9/12</a:t>
            </a:fld>
            <a:endParaRPr lang="en-US" altLang="zh-CN" dirty="0"/>
          </a:p>
        </p:txBody>
      </p:sp>
      <p:pic>
        <p:nvPicPr>
          <p:cNvPr id="9"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504" y="773112"/>
            <a:ext cx="8352928" cy="65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cap="flat" cmpd="sng" algn="ctr">
                <a:solidFill>
                  <a:schemeClr val="tx1"/>
                </a:solidFill>
                <a:prstDash val="solid"/>
                <a:miter lim="800000"/>
                <a:headEnd type="none" w="med" len="me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pic>
    </p:spTree>
    <p:extLst>
      <p:ext uri="{BB962C8B-B14F-4D97-AF65-F5344CB8AC3E}">
        <p14:creationId xmlns:p14="http://schemas.microsoft.com/office/powerpoint/2010/main" val="4110837869"/>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0" r:id="rId5"/>
  </p:sldLayoutIdLst>
  <p:hf hdr="0" ftr="0"/>
  <p:txStyles>
    <p:titleStyle>
      <a:lvl1pPr algn="ctr" rtl="0" eaLnBrk="1" fontAlgn="base" hangingPunct="1">
        <a:spcBef>
          <a:spcPct val="0"/>
        </a:spcBef>
        <a:spcAft>
          <a:spcPct val="0"/>
        </a:spcAft>
        <a:defRPr sz="4000" b="1">
          <a:solidFill>
            <a:schemeClr val="bg1"/>
          </a:solidFill>
          <a:latin typeface="楷体" pitchFamily="49" charset="-122"/>
          <a:ea typeface="楷体" pitchFamily="49" charset="-122"/>
          <a:cs typeface="+mj-cs"/>
        </a:defRPr>
      </a:lvl1pPr>
      <a:lvl2pPr algn="ctr" rtl="0" eaLnBrk="1" fontAlgn="base" hangingPunct="1">
        <a:spcBef>
          <a:spcPct val="0"/>
        </a:spcBef>
        <a:spcAft>
          <a:spcPct val="0"/>
        </a:spcAft>
        <a:defRPr sz="3200" b="1">
          <a:solidFill>
            <a:schemeClr val="bg1"/>
          </a:solidFill>
          <a:latin typeface="Verdana" pitchFamily="34" charset="0"/>
        </a:defRPr>
      </a:lvl2pPr>
      <a:lvl3pPr algn="ctr" rtl="0" eaLnBrk="1" fontAlgn="base" hangingPunct="1">
        <a:spcBef>
          <a:spcPct val="0"/>
        </a:spcBef>
        <a:spcAft>
          <a:spcPct val="0"/>
        </a:spcAft>
        <a:defRPr sz="3200" b="1">
          <a:solidFill>
            <a:schemeClr val="bg1"/>
          </a:solidFill>
          <a:latin typeface="Verdana" pitchFamily="34" charset="0"/>
        </a:defRPr>
      </a:lvl3pPr>
      <a:lvl4pPr algn="ctr" rtl="0" eaLnBrk="1" fontAlgn="base" hangingPunct="1">
        <a:spcBef>
          <a:spcPct val="0"/>
        </a:spcBef>
        <a:spcAft>
          <a:spcPct val="0"/>
        </a:spcAft>
        <a:defRPr sz="3200" b="1">
          <a:solidFill>
            <a:schemeClr val="bg1"/>
          </a:solidFill>
          <a:latin typeface="Verdana" pitchFamily="34" charset="0"/>
        </a:defRPr>
      </a:lvl4pPr>
      <a:lvl5pPr algn="ctr" rtl="0" eaLnBrk="1" fontAlgn="base" hangingPunct="1">
        <a:spcBef>
          <a:spcPct val="0"/>
        </a:spcBef>
        <a:spcAft>
          <a:spcPct val="0"/>
        </a:spcAft>
        <a:defRPr sz="3200" b="1">
          <a:solidFill>
            <a:schemeClr val="bg1"/>
          </a:solidFill>
          <a:latin typeface="Verdana" pitchFamily="34"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3600" b="1">
          <a:solidFill>
            <a:schemeClr val="tx1"/>
          </a:solidFill>
          <a:latin typeface="楷体" pitchFamily="49" charset="-122"/>
          <a:ea typeface="楷体" pitchFamily="49" charset="-122"/>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3200" b="1">
          <a:solidFill>
            <a:schemeClr val="tx1"/>
          </a:solidFill>
          <a:latin typeface="楷体" pitchFamily="49" charset="-122"/>
          <a:ea typeface="楷体" pitchFamily="49" charset="-122"/>
        </a:defRPr>
      </a:lvl2pPr>
      <a:lvl3pPr marL="1143000" indent="-228600" algn="l" rtl="0" eaLnBrk="1" fontAlgn="base" hangingPunct="1">
        <a:spcBef>
          <a:spcPct val="20000"/>
        </a:spcBef>
        <a:spcAft>
          <a:spcPct val="0"/>
        </a:spcAft>
        <a:buClr>
          <a:schemeClr val="tx1"/>
        </a:buClr>
        <a:buChar char="•"/>
        <a:defRPr sz="2800" b="1">
          <a:solidFill>
            <a:schemeClr val="tx1"/>
          </a:solidFill>
          <a:latin typeface="楷体" pitchFamily="49" charset="-122"/>
          <a:ea typeface="楷体" pitchFamily="49" charset="-122"/>
        </a:defRPr>
      </a:lvl3pPr>
      <a:lvl4pPr marL="1600200" indent="-228600" algn="l" rtl="0" eaLnBrk="1" fontAlgn="base" hangingPunct="1">
        <a:spcBef>
          <a:spcPct val="20000"/>
        </a:spcBef>
        <a:spcAft>
          <a:spcPct val="0"/>
        </a:spcAft>
        <a:buChar char="–"/>
        <a:defRPr sz="2400" b="1">
          <a:solidFill>
            <a:schemeClr val="tx1"/>
          </a:solidFill>
          <a:latin typeface="楷体" pitchFamily="49" charset="-122"/>
          <a:ea typeface="楷体" pitchFamily="49" charset="-122"/>
        </a:defRPr>
      </a:lvl4pPr>
      <a:lvl5pPr marL="2057400" indent="-228600" algn="l" rtl="0" eaLnBrk="1" fontAlgn="base" hangingPunct="1">
        <a:spcBef>
          <a:spcPct val="20000"/>
        </a:spcBef>
        <a:spcAft>
          <a:spcPct val="0"/>
        </a:spcAft>
        <a:buChar char="»"/>
        <a:defRPr sz="2400" b="1">
          <a:solidFill>
            <a:schemeClr val="tx1"/>
          </a:solidFill>
          <a:latin typeface="楷体" pitchFamily="49" charset="-122"/>
          <a:ea typeface="楷体" pitchFamily="49" charset="-122"/>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notesSlide" Target="../notesSlides/notesSlide6.xml"/><Relationship Id="rId7"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14.png"/><Relationship Id="rId11" Type="http://schemas.openxmlformats.org/officeDocument/2006/relationships/image" Target="../media/image8.emf"/><Relationship Id="rId5" Type="http://schemas.openxmlformats.org/officeDocument/2006/relationships/oleObject" Target="../embeddings/oleObject1.bin"/><Relationship Id="rId10" Type="http://schemas.openxmlformats.org/officeDocument/2006/relationships/image" Target="../media/image16.png"/><Relationship Id="rId4" Type="http://schemas.openxmlformats.org/officeDocument/2006/relationships/image" Target="../media/image17.png"/><Relationship Id="rId9" Type="http://schemas.openxmlformats.org/officeDocument/2006/relationships/oleObject" Target="../embeddings/oleObject3.bin"/></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8.emf"/></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1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5" Type="http://schemas.openxmlformats.org/officeDocument/2006/relationships/image" Target="../media/image6.jpeg"/><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microsoft.com/office/2007/relationships/media" Target="../media/media1.wmv"/><Relationship Id="rId1" Type="http://schemas.openxmlformats.org/officeDocument/2006/relationships/video" Target="NULL" TargetMode="External"/><Relationship Id="rId5" Type="http://schemas.openxmlformats.org/officeDocument/2006/relationships/image" Target="../media/image8.emf"/><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10.jpeg"/><Relationship Id="rId7"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5.xml"/><Relationship Id="rId6" Type="http://schemas.openxmlformats.org/officeDocument/2006/relationships/image" Target="../media/image12.png"/><Relationship Id="rId5" Type="http://schemas.microsoft.com/office/2007/relationships/hdphoto" Target="../media/hdphoto1.wdp"/><Relationship Id="rId4" Type="http://schemas.openxmlformats.org/officeDocument/2006/relationships/image" Target="../media/image11.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2"/>
          <p:cNvSpPr txBox="1">
            <a:spLocks/>
          </p:cNvSpPr>
          <p:nvPr/>
        </p:nvSpPr>
        <p:spPr bwMode="white">
          <a:xfrm>
            <a:off x="-19599" y="2924944"/>
            <a:ext cx="9144000" cy="7207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Verdana" pitchFamily="34" charset="0"/>
              </a:defRPr>
            </a:lvl2pPr>
            <a:lvl3pPr algn="ctr" rtl="0" eaLnBrk="1" fontAlgn="base" hangingPunct="1">
              <a:spcBef>
                <a:spcPct val="0"/>
              </a:spcBef>
              <a:spcAft>
                <a:spcPct val="0"/>
              </a:spcAft>
              <a:defRPr sz="3200" b="1">
                <a:solidFill>
                  <a:schemeClr val="bg1"/>
                </a:solidFill>
                <a:latin typeface="Verdana" pitchFamily="34" charset="0"/>
              </a:defRPr>
            </a:lvl3pPr>
            <a:lvl4pPr algn="ctr" rtl="0" eaLnBrk="1" fontAlgn="base" hangingPunct="1">
              <a:spcBef>
                <a:spcPct val="0"/>
              </a:spcBef>
              <a:spcAft>
                <a:spcPct val="0"/>
              </a:spcAft>
              <a:defRPr sz="3200" b="1">
                <a:solidFill>
                  <a:schemeClr val="bg1"/>
                </a:solidFill>
                <a:latin typeface="Verdana" pitchFamily="34" charset="0"/>
              </a:defRPr>
            </a:lvl4pPr>
            <a:lvl5pPr algn="ctr" rtl="0" eaLnBrk="1" fontAlgn="base" hangingPunct="1">
              <a:spcBef>
                <a:spcPct val="0"/>
              </a:spcBef>
              <a:spcAft>
                <a:spcPct val="0"/>
              </a:spcAft>
              <a:defRPr sz="3200" b="1">
                <a:solidFill>
                  <a:schemeClr val="bg1"/>
                </a:solidFill>
                <a:latin typeface="Verdana" pitchFamily="34"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a:lstStyle>
          <a:p>
            <a:pPr marL="0" indent="0">
              <a:buClr>
                <a:srgbClr val="CCCCFF"/>
              </a:buClr>
              <a:buFont typeface="Wingdings" pitchFamily="2" charset="2"/>
              <a:buNone/>
            </a:pPr>
            <a:r>
              <a:rPr lang="zh-CN" altLang="en-US" sz="5400" dirty="0">
                <a:solidFill>
                  <a:schemeClr val="tx2"/>
                </a:solidFill>
                <a:latin typeface="楷体" pitchFamily="49" charset="-122"/>
                <a:ea typeface="楷体" pitchFamily="49" charset="-122"/>
              </a:rPr>
              <a:t>编译原理</a:t>
            </a:r>
            <a:endParaRPr lang="en-US" altLang="zh-CN" sz="5400" dirty="0">
              <a:solidFill>
                <a:schemeClr val="tx2"/>
              </a:solidFill>
              <a:latin typeface="楷体" pitchFamily="49" charset="-122"/>
              <a:ea typeface="楷体" pitchFamily="49" charset="-122"/>
            </a:endParaRPr>
          </a:p>
        </p:txBody>
      </p:sp>
      <p:sp>
        <p:nvSpPr>
          <p:cNvPr id="7" name="副标题 1"/>
          <p:cNvSpPr txBox="1">
            <a:spLocks/>
          </p:cNvSpPr>
          <p:nvPr/>
        </p:nvSpPr>
        <p:spPr bwMode="auto">
          <a:xfrm>
            <a:off x="251520" y="0"/>
            <a:ext cx="5868888" cy="1066105"/>
          </a:xfrm>
          <a:prstGeom prst="rect">
            <a:avLst/>
          </a:prstGeom>
          <a:noFill/>
          <a:ln w="9525">
            <a:noFill/>
            <a:miter lim="800000"/>
            <a:headEnd/>
            <a:tailEnd/>
          </a:ln>
          <a:effectLst/>
        </p:spPr>
        <p:txBody>
          <a:bodyPr vert="horz" wrap="square" lIns="9000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Clr>
                <a:srgbClr val="CCCCFF"/>
              </a:buClr>
              <a:buNone/>
            </a:pPr>
            <a:r>
              <a:rPr lang="en-US" altLang="zh-CN" sz="4400" dirty="0">
                <a:solidFill>
                  <a:srgbClr val="FFFFFF"/>
                </a:solidFill>
                <a:latin typeface="Arial" panose="020B0604020202020204" pitchFamily="34" charset="0"/>
                <a:ea typeface="Tahoma" pitchFamily="34" charset="0"/>
                <a:cs typeface="Arial" panose="020B0604020202020204" pitchFamily="34" charset="0"/>
              </a:rPr>
              <a:t>Principles of Compiling</a:t>
            </a:r>
          </a:p>
        </p:txBody>
      </p:sp>
      <p:sp>
        <p:nvSpPr>
          <p:cNvPr id="8" name="副标题 1"/>
          <p:cNvSpPr txBox="1">
            <a:spLocks/>
          </p:cNvSpPr>
          <p:nvPr/>
        </p:nvSpPr>
        <p:spPr bwMode="auto">
          <a:xfrm>
            <a:off x="1403648" y="5029344"/>
            <a:ext cx="4860776" cy="1368152"/>
          </a:xfrm>
          <a:prstGeom prst="rect">
            <a:avLst/>
          </a:prstGeom>
          <a:noFill/>
          <a:ln w="9525">
            <a:noFill/>
            <a:miter lim="800000"/>
            <a:headEnd/>
            <a:tailEnd/>
          </a:ln>
          <a:effectLst/>
        </p:spPr>
        <p:txBody>
          <a:bodyPr vert="horz" wrap="square" lIns="9000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lgn="r">
              <a:buClr>
                <a:srgbClr val="CCCCFF"/>
              </a:buClr>
              <a:buFont typeface="Wingdings" pitchFamily="2" charset="2"/>
              <a:buNone/>
            </a:pPr>
            <a:r>
              <a:rPr lang="zh-CN" altLang="en-US" b="1" dirty="0">
                <a:solidFill>
                  <a:schemeClr val="tx2"/>
                </a:solidFill>
                <a:latin typeface="楷体" pitchFamily="49" charset="-122"/>
                <a:ea typeface="楷体" pitchFamily="49" charset="-122"/>
              </a:rPr>
              <a:t>大连理工大学软件学院</a:t>
            </a:r>
            <a:endParaRPr lang="en-US" altLang="zh-CN" b="1" dirty="0">
              <a:solidFill>
                <a:schemeClr val="tx2"/>
              </a:solidFill>
              <a:latin typeface="楷体" pitchFamily="49" charset="-122"/>
              <a:ea typeface="楷体" pitchFamily="49" charset="-122"/>
            </a:endParaRPr>
          </a:p>
        </p:txBody>
      </p:sp>
    </p:spTree>
    <p:extLst>
      <p:ext uri="{BB962C8B-B14F-4D97-AF65-F5344CB8AC3E}">
        <p14:creationId xmlns:p14="http://schemas.microsoft.com/office/powerpoint/2010/main" val="325946326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fld id="{108078CA-80F6-4D5D-B145-5F83CD1C66CD}" type="slidenum">
              <a:rPr lang="en-US" altLang="zh-CN" sz="1400" smtClean="0">
                <a:latin typeface="楷体" panose="02010609060101010101" pitchFamily="49" charset="-122"/>
                <a:ea typeface="楷体" panose="02010609060101010101" pitchFamily="49" charset="-122"/>
              </a:rPr>
              <a:pPr eaLnBrk="1" hangingPunct="1"/>
              <a:t>10</a:t>
            </a:fld>
            <a:endParaRPr lang="en-US" altLang="zh-CN" sz="1400" dirty="0">
              <a:latin typeface="楷体" panose="02010609060101010101" pitchFamily="49" charset="-122"/>
              <a:ea typeface="楷体" panose="02010609060101010101" pitchFamily="49" charset="-122"/>
            </a:endParaRPr>
          </a:p>
        </p:txBody>
      </p:sp>
      <p:sp>
        <p:nvSpPr>
          <p:cNvPr id="8196" name="Rectangle 3"/>
          <p:cNvSpPr>
            <a:spLocks noGrp="1" noChangeArrowheads="1"/>
          </p:cNvSpPr>
          <p:nvPr>
            <p:ph type="body" idx="1"/>
          </p:nvPr>
        </p:nvSpPr>
        <p:spPr/>
        <p:txBody>
          <a:bodyPr/>
          <a:lstStyle/>
          <a:p>
            <a:r>
              <a:rPr lang="zh-CN" altLang="en-US" b="0" dirty="0"/>
              <a:t>学习的意义</a:t>
            </a:r>
          </a:p>
          <a:p>
            <a:pPr lvl="1"/>
            <a:r>
              <a:rPr lang="zh-CN" altLang="en-US" b="0" dirty="0"/>
              <a:t>可以肯定地说，你们中的</a:t>
            </a:r>
            <a:r>
              <a:rPr lang="en-US" altLang="zh-CN" b="0" dirty="0"/>
              <a:t>95%</a:t>
            </a:r>
            <a:r>
              <a:rPr lang="zh-CN" altLang="en-US" b="0" dirty="0"/>
              <a:t>以上的人在一辈子的生涯中都没有机会去实现一个真正的复杂语言的编译器。但是每一个人都绝对遇到需要使用编译技术的项目。</a:t>
            </a:r>
          </a:p>
          <a:p>
            <a:endParaRPr lang="zh-CN" altLang="en-US" b="0" dirty="0"/>
          </a:p>
          <a:p>
            <a:pPr lvl="1"/>
            <a:r>
              <a:rPr lang="zh-CN" altLang="en-US" b="0" dirty="0"/>
              <a:t>以下就是一些小的“编译器”</a:t>
            </a:r>
            <a:r>
              <a:rPr lang="en-US" altLang="zh-CN" b="0" dirty="0"/>
              <a:t>.</a:t>
            </a:r>
          </a:p>
          <a:p>
            <a:endParaRPr lang="zh-CN" altLang="en-US" b="0" dirty="0"/>
          </a:p>
        </p:txBody>
      </p:sp>
      <p:grpSp>
        <p:nvGrpSpPr>
          <p:cNvPr id="6" name="组合 5"/>
          <p:cNvGrpSpPr/>
          <p:nvPr/>
        </p:nvGrpSpPr>
        <p:grpSpPr>
          <a:xfrm>
            <a:off x="307975" y="7937"/>
            <a:ext cx="5709593" cy="860693"/>
            <a:chOff x="307975" y="7937"/>
            <a:chExt cx="5709593" cy="860693"/>
          </a:xfrm>
        </p:grpSpPr>
        <p:sp>
          <p:nvSpPr>
            <p:cNvPr id="7" name="AutoShape 13" descr="http://t2.baidu.com/it/u=3391121962,2332629517&amp;fm=23&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dirty="0">
                <a:latin typeface="楷体" panose="02010609060101010101" pitchFamily="49" charset="-122"/>
                <a:ea typeface="楷体" panose="02010609060101010101" pitchFamily="49" charset="-122"/>
              </a:endParaRPr>
            </a:p>
          </p:txBody>
        </p:sp>
        <p:sp>
          <p:nvSpPr>
            <p:cNvPr id="8" name="AutoShape 15" descr="http://t2.baidu.com/it/u=3391121962,2332629517&amp;fm=21&amp;gp=0.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dirty="0">
                <a:latin typeface="楷体" panose="02010609060101010101" pitchFamily="49" charset="-122"/>
                <a:ea typeface="楷体" panose="02010609060101010101" pitchFamily="49" charset="-122"/>
              </a:endParaRPr>
            </a:p>
          </p:txBody>
        </p:sp>
        <p:sp>
          <p:nvSpPr>
            <p:cNvPr id="9" name="AutoShape 18" descr="http://t2.baidu.com/it/u=2814427109,2301171438&amp;fm=23&amp;gp=0.jp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dirty="0">
                <a:latin typeface="楷体" panose="02010609060101010101" pitchFamily="49" charset="-122"/>
                <a:ea typeface="楷体" panose="02010609060101010101" pitchFamily="49" charset="-122"/>
              </a:endParaRPr>
            </a:p>
          </p:txBody>
        </p:sp>
        <p:grpSp>
          <p:nvGrpSpPr>
            <p:cNvPr id="10" name="组合 9"/>
            <p:cNvGrpSpPr/>
            <p:nvPr/>
          </p:nvGrpSpPr>
          <p:grpSpPr>
            <a:xfrm>
              <a:off x="683568" y="43200"/>
              <a:ext cx="5334000" cy="825430"/>
              <a:chOff x="1905000" y="-4375"/>
              <a:chExt cx="5334000" cy="825430"/>
            </a:xfrm>
          </p:grpSpPr>
          <p:sp>
            <p:nvSpPr>
              <p:cNvPr id="11" name="AutoShape 56"/>
              <p:cNvSpPr>
                <a:spLocks noChangeArrowheads="1"/>
              </p:cNvSpPr>
              <p:nvPr/>
            </p:nvSpPr>
            <p:spPr bwMode="gray">
              <a:xfrm>
                <a:off x="2270125" y="58980"/>
                <a:ext cx="4968875" cy="762075"/>
              </a:xfrm>
              <a:prstGeom prst="roundRect">
                <a:avLst>
                  <a:gd name="adj" fmla="val 50000"/>
                </a:avLst>
              </a:prstGeom>
              <a:solidFill>
                <a:srgbClr val="8064A2">
                  <a:lumMod val="20000"/>
                  <a:lumOff val="80000"/>
                </a:srgbClr>
              </a:solidFill>
              <a:ln w="38100" algn="ctr">
                <a:solidFill>
                  <a:srgbClr val="8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 lastClr="FFFFFF"/>
                  </a:solidFill>
                  <a:effectLst/>
                  <a:uLnTx/>
                  <a:uFillTx/>
                  <a:latin typeface="楷体" panose="02010609060101010101" pitchFamily="49" charset="-122"/>
                  <a:ea typeface="楷体" panose="02010609060101010101" pitchFamily="49" charset="-122"/>
                </a:endParaRPr>
              </a:p>
            </p:txBody>
          </p:sp>
          <p:sp>
            <p:nvSpPr>
              <p:cNvPr id="12" name="Oval 59"/>
              <p:cNvSpPr>
                <a:spLocks noChangeArrowheads="1"/>
              </p:cNvSpPr>
              <p:nvPr/>
            </p:nvSpPr>
            <p:spPr bwMode="gray">
              <a:xfrm rot="1758052">
                <a:off x="1905000" y="-4375"/>
                <a:ext cx="896938" cy="820000"/>
              </a:xfrm>
              <a:prstGeom prst="ellipse">
                <a:avLst/>
              </a:prstGeom>
              <a:gradFill rotWithShape="1">
                <a:gsLst>
                  <a:gs pos="0">
                    <a:srgbClr val="800080"/>
                  </a:gs>
                  <a:gs pos="100000">
                    <a:srgbClr val="800080">
                      <a:gamma/>
                      <a:shade val="46275"/>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endParaRPr>
              </a:p>
            </p:txBody>
          </p:sp>
          <p:sp>
            <p:nvSpPr>
              <p:cNvPr id="13" name="Text Box 61"/>
              <p:cNvSpPr txBox="1">
                <a:spLocks noChangeArrowheads="1"/>
              </p:cNvSpPr>
              <p:nvPr/>
            </p:nvSpPr>
            <p:spPr bwMode="gray">
              <a:xfrm>
                <a:off x="2916000" y="132425"/>
                <a:ext cx="245291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0" fontAlgn="auto">
                  <a:spcBef>
                    <a:spcPts val="0"/>
                  </a:spcBef>
                  <a:spcAft>
                    <a:spcPts val="0"/>
                  </a:spcAft>
                  <a:defRPr/>
                </a:pPr>
                <a:r>
                  <a:rPr lang="zh-CN" altLang="en-US" sz="3200" b="1" kern="0" dirty="0">
                    <a:solidFill>
                      <a:sysClr val="windowText" lastClr="000000"/>
                    </a:solidFill>
                    <a:effectLst>
                      <a:outerShdw blurRad="38100" dist="38100" dir="2700000" algn="tl">
                        <a:srgbClr val="000000">
                          <a:alpha val="43137"/>
                        </a:srgbClr>
                      </a:outerShdw>
                    </a:effectLst>
                    <a:latin typeface="楷体" pitchFamily="49" charset="-122"/>
                    <a:ea typeface="楷体" pitchFamily="49" charset="-122"/>
                  </a:rPr>
                  <a:t>课 程 简 介</a:t>
                </a:r>
              </a:p>
            </p:txBody>
          </p:sp>
          <p:sp>
            <p:nvSpPr>
              <p:cNvPr id="14" name="Text Box 62"/>
              <p:cNvSpPr txBox="1">
                <a:spLocks noChangeArrowheads="1"/>
              </p:cNvSpPr>
              <p:nvPr/>
            </p:nvSpPr>
            <p:spPr bwMode="gray">
              <a:xfrm>
                <a:off x="2303171" y="82512"/>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ヒラギノ角ゴ Pro W3" pitchFamily="-1" charset="-128"/>
                  </a:defRPr>
                </a:lvl1pPr>
                <a:lvl2pPr marL="742950" indent="-285750" eaLnBrk="0" hangingPunct="0">
                  <a:defRPr>
                    <a:solidFill>
                      <a:schemeClr val="tx1"/>
                    </a:solidFill>
                    <a:latin typeface="Arial" pitchFamily="34" charset="0"/>
                    <a:ea typeface="ヒラギノ角ゴ Pro W3" pitchFamily="-1" charset="-128"/>
                  </a:defRPr>
                </a:lvl2pPr>
                <a:lvl3pPr marL="1143000" indent="-228600" eaLnBrk="0" hangingPunct="0">
                  <a:defRPr>
                    <a:solidFill>
                      <a:schemeClr val="tx1"/>
                    </a:solidFill>
                    <a:latin typeface="Arial" pitchFamily="34" charset="0"/>
                    <a:ea typeface="ヒラギノ角ゴ Pro W3" pitchFamily="-1" charset="-128"/>
                  </a:defRPr>
                </a:lvl3pPr>
                <a:lvl4pPr marL="1600200" indent="-228600" eaLnBrk="0" hangingPunct="0">
                  <a:defRPr>
                    <a:solidFill>
                      <a:schemeClr val="tx1"/>
                    </a:solidFill>
                    <a:latin typeface="Arial" pitchFamily="34" charset="0"/>
                    <a:ea typeface="ヒラギノ角ゴ Pro W3" pitchFamily="-1" charset="-128"/>
                  </a:defRPr>
                </a:lvl4pPr>
                <a:lvl5pPr marL="2057400" indent="-228600" eaLnBrk="0" hangingPunct="0">
                  <a:defRPr>
                    <a:solidFill>
                      <a:schemeClr val="tx1"/>
                    </a:solidFill>
                    <a:latin typeface="Arial" pitchFamily="34" charset="0"/>
                    <a:ea typeface="ヒラギノ角ゴ Pro W3" pitchFamily="-1"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pitchFamily="-1"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pitchFamily="-1"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pitchFamily="-1"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pitchFamily="-1" charset="-128"/>
                  </a:defRPr>
                </a:lvl9pP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en-US" altLang="zh-CN" sz="3200" b="1" i="0" u="none" strike="noStrike" kern="0" cap="none" spc="0" normalizeH="0" baseline="0" noProof="0" dirty="0">
                  <a:ln>
                    <a:noFill/>
                  </a:ln>
                  <a:solidFill>
                    <a:sysClr val="window" lastClr="FFFFFF"/>
                  </a:solidFill>
                  <a:effectLst/>
                  <a:uLnTx/>
                  <a:uFillTx/>
                  <a:latin typeface="楷体" panose="02010609060101010101" pitchFamily="49" charset="-122"/>
                  <a:ea typeface="楷体" panose="02010609060101010101" pitchFamily="49" charset="-122"/>
                </a:endParaRPr>
              </a:p>
            </p:txBody>
          </p:sp>
          <p:pic>
            <p:nvPicPr>
              <p:cNvPr id="15" name="Picture 88" descr="Picture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16125" y="86133"/>
                <a:ext cx="379413" cy="439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extLst>
      <p:ext uri="{BB962C8B-B14F-4D97-AF65-F5344CB8AC3E}">
        <p14:creationId xmlns:p14="http://schemas.microsoft.com/office/powerpoint/2010/main" val="395017100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fld id="{AE9F50B8-B2BF-4F81-A10F-F4C7F7CC6A19}" type="slidenum">
              <a:rPr lang="en-US" altLang="zh-CN" sz="1400" smtClean="0">
                <a:latin typeface="楷体" panose="02010609060101010101" pitchFamily="49" charset="-122"/>
                <a:ea typeface="楷体" panose="02010609060101010101" pitchFamily="49" charset="-122"/>
              </a:rPr>
              <a:pPr eaLnBrk="1" hangingPunct="1"/>
              <a:t>11</a:t>
            </a:fld>
            <a:endParaRPr lang="en-US" altLang="zh-CN" sz="1400" dirty="0">
              <a:latin typeface="楷体" panose="02010609060101010101" pitchFamily="49" charset="-122"/>
              <a:ea typeface="楷体" panose="02010609060101010101" pitchFamily="49" charset="-122"/>
            </a:endParaRPr>
          </a:p>
        </p:txBody>
      </p:sp>
      <p:pic>
        <p:nvPicPr>
          <p:cNvPr id="9219" name="Picture 2" descr="Green marble"/>
          <p:cNvPicPr>
            <a:picLocks noGrp="1" noChangeAspect="1" noChangeArrowheads="1"/>
          </p:cNvPicPr>
          <p:nvPr>
            <p:ph sz="quarter" idx="3"/>
          </p:nvPr>
        </p:nvPicPr>
        <p:blipFill>
          <a:blip r:embed="rId4">
            <a:extLst>
              <a:ext uri="{28A0092B-C50C-407E-A947-70E740481C1C}">
                <a14:useLocalDpi xmlns:a14="http://schemas.microsoft.com/office/drawing/2010/main" val="0"/>
              </a:ext>
            </a:extLst>
          </a:blip>
          <a:srcRect/>
          <a:stretch>
            <a:fillRect/>
          </a:stretch>
        </p:blipFill>
        <p:spPr>
          <a:xfrm>
            <a:off x="1150938" y="2590800"/>
            <a:ext cx="2571750" cy="262731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9220" name="Object 3" descr="Green marble"/>
          <p:cNvGraphicFramePr>
            <a:graphicFrameLocks noChangeAspect="1"/>
          </p:cNvGraphicFramePr>
          <p:nvPr/>
        </p:nvGraphicFramePr>
        <p:xfrm>
          <a:off x="4787900" y="3141663"/>
          <a:ext cx="2476500" cy="2333625"/>
        </p:xfrm>
        <a:graphic>
          <a:graphicData uri="http://schemas.openxmlformats.org/presentationml/2006/ole">
            <mc:AlternateContent xmlns:mc="http://schemas.openxmlformats.org/markup-compatibility/2006">
              <mc:Choice xmlns:v="urn:schemas-microsoft-com:vml" Requires="v">
                <p:oleObj spid="_x0000_s1170" name="位图图像" r:id="rId5" imgW="2476190" imgH="2333333" progId="Paint.Picture">
                  <p:embed/>
                </p:oleObj>
              </mc:Choice>
              <mc:Fallback>
                <p:oleObj name="位图图像" r:id="rId5" imgW="2476190" imgH="2333333"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7900" y="3141663"/>
                        <a:ext cx="2476500" cy="23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1348" name="Text Box 4" descr="Green marble"/>
          <p:cNvSpPr txBox="1">
            <a:spLocks noChangeArrowheads="1"/>
          </p:cNvSpPr>
          <p:nvPr/>
        </p:nvSpPr>
        <p:spPr bwMode="auto">
          <a:xfrm>
            <a:off x="900113" y="2133600"/>
            <a:ext cx="1728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b="1" dirty="0">
                <a:solidFill>
                  <a:schemeClr val="hlink"/>
                </a:solidFill>
                <a:effectLst>
                  <a:outerShdw blurRad="38100" dist="38100" dir="2700000" algn="tl">
                    <a:srgbClr val="C0C0C0"/>
                  </a:outerShdw>
                </a:effectLst>
                <a:latin typeface="Arial" panose="020B0604020202020204" pitchFamily="34" charset="0"/>
                <a:ea typeface="楷体" panose="02010609060101010101" pitchFamily="49" charset="-122"/>
              </a:rPr>
              <a:t>普通计算器</a:t>
            </a:r>
          </a:p>
        </p:txBody>
      </p:sp>
      <p:sp>
        <p:nvSpPr>
          <p:cNvPr id="441349" name="Text Box 5" descr="Green marble"/>
          <p:cNvSpPr txBox="1">
            <a:spLocks noChangeArrowheads="1"/>
          </p:cNvSpPr>
          <p:nvPr/>
        </p:nvSpPr>
        <p:spPr bwMode="auto">
          <a:xfrm>
            <a:off x="4498975" y="2708275"/>
            <a:ext cx="1728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b="1" dirty="0">
                <a:solidFill>
                  <a:schemeClr val="hlink"/>
                </a:solidFill>
                <a:effectLst>
                  <a:outerShdw blurRad="38100" dist="38100" dir="2700000" algn="tl">
                    <a:srgbClr val="C0C0C0"/>
                  </a:outerShdw>
                </a:effectLst>
                <a:latin typeface="Arial" panose="020B0604020202020204" pitchFamily="34" charset="0"/>
                <a:ea typeface="楷体" panose="02010609060101010101" pitchFamily="49" charset="-122"/>
              </a:rPr>
              <a:t>可编程计算器</a:t>
            </a:r>
          </a:p>
        </p:txBody>
      </p:sp>
      <p:sp>
        <p:nvSpPr>
          <p:cNvPr id="9223" name="Oval 6"/>
          <p:cNvSpPr>
            <a:spLocks noChangeArrowheads="1"/>
          </p:cNvSpPr>
          <p:nvPr/>
        </p:nvSpPr>
        <p:spPr bwMode="auto">
          <a:xfrm>
            <a:off x="2987675" y="3500438"/>
            <a:ext cx="647700" cy="433387"/>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楷体" panose="02010609060101010101" pitchFamily="49" charset="-122"/>
              <a:ea typeface="楷体" panose="02010609060101010101" pitchFamily="49" charset="-122"/>
            </a:endParaRPr>
          </a:p>
        </p:txBody>
      </p:sp>
      <p:graphicFrame>
        <p:nvGraphicFramePr>
          <p:cNvPr id="9224" name="Object 7" descr="Green marble"/>
          <p:cNvGraphicFramePr>
            <a:graphicFrameLocks noGrp="1" noChangeAspect="1"/>
          </p:cNvGraphicFramePr>
          <p:nvPr>
            <p:ph sz="quarter" idx="2"/>
          </p:nvPr>
        </p:nvGraphicFramePr>
        <p:xfrm>
          <a:off x="6300788" y="2060575"/>
          <a:ext cx="2592387" cy="873125"/>
        </p:xfrm>
        <a:graphic>
          <a:graphicData uri="http://schemas.openxmlformats.org/presentationml/2006/ole">
            <mc:AlternateContent xmlns:mc="http://schemas.openxmlformats.org/markup-compatibility/2006">
              <mc:Choice xmlns:v="urn:schemas-microsoft-com:vml" Requires="v">
                <p:oleObj spid="_x0000_s1171" name="位图图像" r:id="rId7" imgW="933580" imgH="314286" progId="Paint.Picture">
                  <p:embed/>
                </p:oleObj>
              </mc:Choice>
              <mc:Fallback>
                <p:oleObj name="位图图像" r:id="rId7" imgW="933580" imgH="314286" progId="Paint.Picture">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00788" y="2060575"/>
                        <a:ext cx="2592387" cy="87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1352" name="AutoShape 8"/>
          <p:cNvSpPr>
            <a:spLocks noChangeArrowheads="1"/>
          </p:cNvSpPr>
          <p:nvPr/>
        </p:nvSpPr>
        <p:spPr bwMode="auto">
          <a:xfrm>
            <a:off x="6300788" y="2060575"/>
            <a:ext cx="2519362" cy="863600"/>
          </a:xfrm>
          <a:prstGeom prst="wedgeRectCallout">
            <a:avLst>
              <a:gd name="adj1" fmla="val -35509"/>
              <a:gd name="adj2" fmla="val 131065"/>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endParaRPr lang="zh-CN" altLang="en-US" sz="1800" b="1"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9226" name="Oval 9"/>
          <p:cNvSpPr>
            <a:spLocks noChangeArrowheads="1"/>
          </p:cNvSpPr>
          <p:nvPr/>
        </p:nvSpPr>
        <p:spPr bwMode="auto">
          <a:xfrm>
            <a:off x="6227763" y="3644900"/>
            <a:ext cx="1008062" cy="215900"/>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楷体" panose="02010609060101010101" pitchFamily="49" charset="-122"/>
              <a:ea typeface="楷体" panose="02010609060101010101" pitchFamily="49" charset="-122"/>
            </a:endParaRPr>
          </a:p>
        </p:txBody>
      </p:sp>
      <p:graphicFrame>
        <p:nvGraphicFramePr>
          <p:cNvPr id="9227" name="Object 10" descr="Green marble"/>
          <p:cNvGraphicFramePr>
            <a:graphicFrameLocks noChangeAspect="1"/>
          </p:cNvGraphicFramePr>
          <p:nvPr/>
        </p:nvGraphicFramePr>
        <p:xfrm>
          <a:off x="2987675" y="2133600"/>
          <a:ext cx="1439863" cy="669925"/>
        </p:xfrm>
        <a:graphic>
          <a:graphicData uri="http://schemas.openxmlformats.org/presentationml/2006/ole">
            <mc:AlternateContent xmlns:mc="http://schemas.openxmlformats.org/markup-compatibility/2006">
              <mc:Choice xmlns:v="urn:schemas-microsoft-com:vml" Requires="v">
                <p:oleObj spid="_x0000_s1172" name="位图图像" r:id="rId9" imgW="552527" imgH="257007" progId="Paint.Picture">
                  <p:embed/>
                </p:oleObj>
              </mc:Choice>
              <mc:Fallback>
                <p:oleObj name="位图图像" r:id="rId9" imgW="552527" imgH="257007" progId="Paint.Picture">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87675" y="2133600"/>
                        <a:ext cx="1439863"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1355" name="AutoShape 11"/>
          <p:cNvSpPr>
            <a:spLocks noChangeArrowheads="1"/>
          </p:cNvSpPr>
          <p:nvPr/>
        </p:nvSpPr>
        <p:spPr bwMode="auto">
          <a:xfrm>
            <a:off x="2987675" y="2060575"/>
            <a:ext cx="1439863" cy="792163"/>
          </a:xfrm>
          <a:prstGeom prst="wedgeRectCallout">
            <a:avLst>
              <a:gd name="adj1" fmla="val -27838"/>
              <a:gd name="adj2" fmla="val 141181"/>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endParaRPr lang="zh-CN" altLang="en-US" sz="1800" b="1"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9230" name="Rectangle 13"/>
          <p:cNvSpPr>
            <a:spLocks noGrp="1" noChangeArrowheads="1"/>
          </p:cNvSpPr>
          <p:nvPr>
            <p:ph type="body" sz="half" idx="1"/>
          </p:nvPr>
        </p:nvSpPr>
        <p:spPr>
          <a:noFill/>
        </p:spPr>
        <p:txBody>
          <a:bodyPr/>
          <a:lstStyle/>
          <a:p>
            <a:r>
              <a:rPr lang="zh-CN" altLang="en-US" dirty="0"/>
              <a:t>学习的意义</a:t>
            </a:r>
          </a:p>
        </p:txBody>
      </p:sp>
      <p:grpSp>
        <p:nvGrpSpPr>
          <p:cNvPr id="16" name="组合 15"/>
          <p:cNvGrpSpPr/>
          <p:nvPr/>
        </p:nvGrpSpPr>
        <p:grpSpPr>
          <a:xfrm>
            <a:off x="307975" y="7937"/>
            <a:ext cx="5709593" cy="860693"/>
            <a:chOff x="307975" y="7937"/>
            <a:chExt cx="5709593" cy="860693"/>
          </a:xfrm>
        </p:grpSpPr>
        <p:sp>
          <p:nvSpPr>
            <p:cNvPr id="17" name="AutoShape 13" descr="http://t2.baidu.com/it/u=3391121962,2332629517&amp;fm=23&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dirty="0">
                <a:latin typeface="楷体" panose="02010609060101010101" pitchFamily="49" charset="-122"/>
                <a:ea typeface="楷体" panose="02010609060101010101" pitchFamily="49" charset="-122"/>
              </a:endParaRPr>
            </a:p>
          </p:txBody>
        </p:sp>
        <p:sp>
          <p:nvSpPr>
            <p:cNvPr id="18" name="AutoShape 15" descr="http://t2.baidu.com/it/u=3391121962,2332629517&amp;fm=21&amp;gp=0.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dirty="0">
                <a:latin typeface="楷体" panose="02010609060101010101" pitchFamily="49" charset="-122"/>
                <a:ea typeface="楷体" panose="02010609060101010101" pitchFamily="49" charset="-122"/>
              </a:endParaRPr>
            </a:p>
          </p:txBody>
        </p:sp>
        <p:sp>
          <p:nvSpPr>
            <p:cNvPr id="19" name="AutoShape 18" descr="http://t2.baidu.com/it/u=2814427109,2301171438&amp;fm=23&amp;gp=0.jp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dirty="0">
                <a:latin typeface="楷体" panose="02010609060101010101" pitchFamily="49" charset="-122"/>
                <a:ea typeface="楷体" panose="02010609060101010101" pitchFamily="49" charset="-122"/>
              </a:endParaRPr>
            </a:p>
          </p:txBody>
        </p:sp>
        <p:grpSp>
          <p:nvGrpSpPr>
            <p:cNvPr id="20" name="组合 19"/>
            <p:cNvGrpSpPr/>
            <p:nvPr/>
          </p:nvGrpSpPr>
          <p:grpSpPr>
            <a:xfrm>
              <a:off x="683568" y="43200"/>
              <a:ext cx="5334000" cy="825430"/>
              <a:chOff x="1905000" y="-4375"/>
              <a:chExt cx="5334000" cy="825430"/>
            </a:xfrm>
          </p:grpSpPr>
          <p:sp>
            <p:nvSpPr>
              <p:cNvPr id="21" name="AutoShape 56"/>
              <p:cNvSpPr>
                <a:spLocks noChangeArrowheads="1"/>
              </p:cNvSpPr>
              <p:nvPr/>
            </p:nvSpPr>
            <p:spPr bwMode="gray">
              <a:xfrm>
                <a:off x="2270125" y="58980"/>
                <a:ext cx="4968875" cy="762075"/>
              </a:xfrm>
              <a:prstGeom prst="roundRect">
                <a:avLst>
                  <a:gd name="adj" fmla="val 50000"/>
                </a:avLst>
              </a:prstGeom>
              <a:solidFill>
                <a:srgbClr val="8064A2">
                  <a:lumMod val="20000"/>
                  <a:lumOff val="80000"/>
                </a:srgbClr>
              </a:solidFill>
              <a:ln w="38100" algn="ctr">
                <a:solidFill>
                  <a:srgbClr val="8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 lastClr="FFFFFF"/>
                  </a:solidFill>
                  <a:effectLst/>
                  <a:uLnTx/>
                  <a:uFillTx/>
                  <a:latin typeface="楷体" panose="02010609060101010101" pitchFamily="49" charset="-122"/>
                  <a:ea typeface="楷体" panose="02010609060101010101" pitchFamily="49" charset="-122"/>
                </a:endParaRPr>
              </a:p>
            </p:txBody>
          </p:sp>
          <p:sp>
            <p:nvSpPr>
              <p:cNvPr id="22" name="Oval 59"/>
              <p:cNvSpPr>
                <a:spLocks noChangeArrowheads="1"/>
              </p:cNvSpPr>
              <p:nvPr/>
            </p:nvSpPr>
            <p:spPr bwMode="gray">
              <a:xfrm rot="1758052">
                <a:off x="1905000" y="-4375"/>
                <a:ext cx="896938" cy="820000"/>
              </a:xfrm>
              <a:prstGeom prst="ellipse">
                <a:avLst/>
              </a:prstGeom>
              <a:gradFill rotWithShape="1">
                <a:gsLst>
                  <a:gs pos="0">
                    <a:srgbClr val="800080"/>
                  </a:gs>
                  <a:gs pos="100000">
                    <a:srgbClr val="800080">
                      <a:gamma/>
                      <a:shade val="46275"/>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endParaRPr>
              </a:p>
            </p:txBody>
          </p:sp>
          <p:sp>
            <p:nvSpPr>
              <p:cNvPr id="23" name="Text Box 61"/>
              <p:cNvSpPr txBox="1">
                <a:spLocks noChangeArrowheads="1"/>
              </p:cNvSpPr>
              <p:nvPr/>
            </p:nvSpPr>
            <p:spPr bwMode="gray">
              <a:xfrm>
                <a:off x="2916000" y="132425"/>
                <a:ext cx="245291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0" fontAlgn="auto">
                  <a:spcBef>
                    <a:spcPts val="0"/>
                  </a:spcBef>
                  <a:spcAft>
                    <a:spcPts val="0"/>
                  </a:spcAft>
                  <a:defRPr/>
                </a:pPr>
                <a:r>
                  <a:rPr lang="zh-CN" altLang="en-US" sz="3200" b="1" kern="0" dirty="0">
                    <a:solidFill>
                      <a:sysClr val="windowText" lastClr="000000"/>
                    </a:solidFill>
                    <a:effectLst>
                      <a:outerShdw blurRad="38100" dist="38100" dir="2700000" algn="tl">
                        <a:srgbClr val="000000">
                          <a:alpha val="43137"/>
                        </a:srgbClr>
                      </a:outerShdw>
                    </a:effectLst>
                    <a:latin typeface="楷体" pitchFamily="49" charset="-122"/>
                    <a:ea typeface="楷体" pitchFamily="49" charset="-122"/>
                  </a:rPr>
                  <a:t>课 程 简 介</a:t>
                </a:r>
              </a:p>
            </p:txBody>
          </p:sp>
          <p:sp>
            <p:nvSpPr>
              <p:cNvPr id="24" name="Text Box 62"/>
              <p:cNvSpPr txBox="1">
                <a:spLocks noChangeArrowheads="1"/>
              </p:cNvSpPr>
              <p:nvPr/>
            </p:nvSpPr>
            <p:spPr bwMode="gray">
              <a:xfrm>
                <a:off x="2303171" y="82512"/>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ヒラギノ角ゴ Pro W3" pitchFamily="-1" charset="-128"/>
                  </a:defRPr>
                </a:lvl1pPr>
                <a:lvl2pPr marL="742950" indent="-285750" eaLnBrk="0" hangingPunct="0">
                  <a:defRPr>
                    <a:solidFill>
                      <a:schemeClr val="tx1"/>
                    </a:solidFill>
                    <a:latin typeface="Arial" pitchFamily="34" charset="0"/>
                    <a:ea typeface="ヒラギノ角ゴ Pro W3" pitchFamily="-1" charset="-128"/>
                  </a:defRPr>
                </a:lvl2pPr>
                <a:lvl3pPr marL="1143000" indent="-228600" eaLnBrk="0" hangingPunct="0">
                  <a:defRPr>
                    <a:solidFill>
                      <a:schemeClr val="tx1"/>
                    </a:solidFill>
                    <a:latin typeface="Arial" pitchFamily="34" charset="0"/>
                    <a:ea typeface="ヒラギノ角ゴ Pro W3" pitchFamily="-1" charset="-128"/>
                  </a:defRPr>
                </a:lvl3pPr>
                <a:lvl4pPr marL="1600200" indent="-228600" eaLnBrk="0" hangingPunct="0">
                  <a:defRPr>
                    <a:solidFill>
                      <a:schemeClr val="tx1"/>
                    </a:solidFill>
                    <a:latin typeface="Arial" pitchFamily="34" charset="0"/>
                    <a:ea typeface="ヒラギノ角ゴ Pro W3" pitchFamily="-1" charset="-128"/>
                  </a:defRPr>
                </a:lvl4pPr>
                <a:lvl5pPr marL="2057400" indent="-228600" eaLnBrk="0" hangingPunct="0">
                  <a:defRPr>
                    <a:solidFill>
                      <a:schemeClr val="tx1"/>
                    </a:solidFill>
                    <a:latin typeface="Arial" pitchFamily="34" charset="0"/>
                    <a:ea typeface="ヒラギノ角ゴ Pro W3" pitchFamily="-1"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pitchFamily="-1"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pitchFamily="-1"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pitchFamily="-1"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pitchFamily="-1" charset="-128"/>
                  </a:defRPr>
                </a:lvl9pP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en-US" altLang="zh-CN" sz="3200" b="1" i="0" u="none" strike="noStrike" kern="0" cap="none" spc="0" normalizeH="0" baseline="0" noProof="0" dirty="0">
                  <a:ln>
                    <a:noFill/>
                  </a:ln>
                  <a:solidFill>
                    <a:sysClr val="window" lastClr="FFFFFF"/>
                  </a:solidFill>
                  <a:effectLst/>
                  <a:uLnTx/>
                  <a:uFillTx/>
                  <a:latin typeface="楷体" panose="02010609060101010101" pitchFamily="49" charset="-122"/>
                  <a:ea typeface="楷体" panose="02010609060101010101" pitchFamily="49" charset="-122"/>
                </a:endParaRPr>
              </a:p>
            </p:txBody>
          </p:sp>
          <p:pic>
            <p:nvPicPr>
              <p:cNvPr id="25" name="Picture 88" descr="Picture1"/>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016125" y="86133"/>
                <a:ext cx="379413" cy="439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extLst>
      <p:ext uri="{BB962C8B-B14F-4D97-AF65-F5344CB8AC3E}">
        <p14:creationId xmlns:p14="http://schemas.microsoft.com/office/powerpoint/2010/main" val="2617835477"/>
      </p:ext>
    </p:extLst>
  </p:cSld>
  <p:clrMapOvr>
    <a:masterClrMapping/>
  </p:clrMapOvr>
  <p:transition advClick="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fld id="{A6BD706A-7D88-4F20-B725-D1823AAB609A}" type="slidenum">
              <a:rPr lang="en-US" altLang="zh-CN" sz="1400" smtClean="0">
                <a:latin typeface="楷体" panose="02010609060101010101" pitchFamily="49" charset="-122"/>
                <a:ea typeface="楷体" panose="02010609060101010101" pitchFamily="49" charset="-122"/>
              </a:rPr>
              <a:pPr eaLnBrk="1" hangingPunct="1"/>
              <a:t>12</a:t>
            </a:fld>
            <a:endParaRPr lang="en-US" altLang="zh-CN" sz="1400" dirty="0">
              <a:latin typeface="楷体" panose="02010609060101010101" pitchFamily="49" charset="-122"/>
              <a:ea typeface="楷体" panose="02010609060101010101" pitchFamily="49" charset="-122"/>
            </a:endParaRPr>
          </a:p>
        </p:txBody>
      </p:sp>
      <p:sp>
        <p:nvSpPr>
          <p:cNvPr id="10244" name="Text Box 3" descr="Green marble"/>
          <p:cNvSpPr txBox="1">
            <a:spLocks noChangeArrowheads="1"/>
          </p:cNvSpPr>
          <p:nvPr/>
        </p:nvSpPr>
        <p:spPr bwMode="auto">
          <a:xfrm>
            <a:off x="1042988" y="2708275"/>
            <a:ext cx="2736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spcBef>
                <a:spcPct val="50000"/>
              </a:spcBef>
            </a:pPr>
            <a:r>
              <a:rPr lang="zh-CN" altLang="en-US" sz="2800" b="1" dirty="0">
                <a:solidFill>
                  <a:srgbClr val="FF3300"/>
                </a:solidFill>
                <a:latin typeface="Arial" panose="020B0604020202020204" pitchFamily="34" charset="0"/>
                <a:ea typeface="楷体" panose="02010609060101010101" pitchFamily="49" charset="-122"/>
              </a:rPr>
              <a:t>自动聊天机器人</a:t>
            </a:r>
          </a:p>
        </p:txBody>
      </p:sp>
      <p:pic>
        <p:nvPicPr>
          <p:cNvPr id="1024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8400" y="1125538"/>
            <a:ext cx="4175125" cy="537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3397" name="Rectangle 5"/>
          <p:cNvSpPr>
            <a:spLocks noGrp="1" noChangeArrowheads="1"/>
          </p:cNvSpPr>
          <p:nvPr>
            <p:ph type="body" sz="half" idx="1"/>
          </p:nvPr>
        </p:nvSpPr>
        <p:spPr/>
        <p:txBody>
          <a:bodyPr/>
          <a:lstStyle/>
          <a:p>
            <a:pPr>
              <a:defRPr/>
            </a:pPr>
            <a:r>
              <a:rPr lang="zh-CN" altLang="en-US" dirty="0">
                <a:effectLst>
                  <a:outerShdw blurRad="38100" dist="38100" dir="2700000" algn="tl">
                    <a:srgbClr val="C0C0C0"/>
                  </a:outerShdw>
                </a:effectLst>
              </a:rPr>
              <a:t>学习的意义</a:t>
            </a:r>
          </a:p>
        </p:txBody>
      </p:sp>
      <p:grpSp>
        <p:nvGrpSpPr>
          <p:cNvPr id="8" name="组合 7"/>
          <p:cNvGrpSpPr/>
          <p:nvPr/>
        </p:nvGrpSpPr>
        <p:grpSpPr>
          <a:xfrm>
            <a:off x="307975" y="7937"/>
            <a:ext cx="5709593" cy="860693"/>
            <a:chOff x="307975" y="7937"/>
            <a:chExt cx="5709593" cy="860693"/>
          </a:xfrm>
        </p:grpSpPr>
        <p:sp>
          <p:nvSpPr>
            <p:cNvPr id="9" name="AutoShape 13" descr="http://t2.baidu.com/it/u=3391121962,2332629517&amp;fm=23&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dirty="0">
                <a:latin typeface="楷体" panose="02010609060101010101" pitchFamily="49" charset="-122"/>
                <a:ea typeface="楷体" panose="02010609060101010101" pitchFamily="49" charset="-122"/>
              </a:endParaRPr>
            </a:p>
          </p:txBody>
        </p:sp>
        <p:sp>
          <p:nvSpPr>
            <p:cNvPr id="10" name="AutoShape 15" descr="http://t2.baidu.com/it/u=3391121962,2332629517&amp;fm=21&amp;gp=0.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dirty="0">
                <a:latin typeface="楷体" panose="02010609060101010101" pitchFamily="49" charset="-122"/>
                <a:ea typeface="楷体" panose="02010609060101010101" pitchFamily="49" charset="-122"/>
              </a:endParaRPr>
            </a:p>
          </p:txBody>
        </p:sp>
        <p:sp>
          <p:nvSpPr>
            <p:cNvPr id="11" name="AutoShape 18" descr="http://t2.baidu.com/it/u=2814427109,2301171438&amp;fm=23&amp;gp=0.jp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dirty="0">
                <a:latin typeface="楷体" panose="02010609060101010101" pitchFamily="49" charset="-122"/>
                <a:ea typeface="楷体" panose="02010609060101010101" pitchFamily="49" charset="-122"/>
              </a:endParaRPr>
            </a:p>
          </p:txBody>
        </p:sp>
        <p:grpSp>
          <p:nvGrpSpPr>
            <p:cNvPr id="12" name="组合 11"/>
            <p:cNvGrpSpPr/>
            <p:nvPr/>
          </p:nvGrpSpPr>
          <p:grpSpPr>
            <a:xfrm>
              <a:off x="683568" y="43200"/>
              <a:ext cx="5334000" cy="825430"/>
              <a:chOff x="1905000" y="-4375"/>
              <a:chExt cx="5334000" cy="825430"/>
            </a:xfrm>
          </p:grpSpPr>
          <p:sp>
            <p:nvSpPr>
              <p:cNvPr id="13" name="AutoShape 56"/>
              <p:cNvSpPr>
                <a:spLocks noChangeArrowheads="1"/>
              </p:cNvSpPr>
              <p:nvPr/>
            </p:nvSpPr>
            <p:spPr bwMode="gray">
              <a:xfrm>
                <a:off x="2270125" y="58980"/>
                <a:ext cx="4968875" cy="762075"/>
              </a:xfrm>
              <a:prstGeom prst="roundRect">
                <a:avLst>
                  <a:gd name="adj" fmla="val 50000"/>
                </a:avLst>
              </a:prstGeom>
              <a:solidFill>
                <a:srgbClr val="8064A2">
                  <a:lumMod val="20000"/>
                  <a:lumOff val="80000"/>
                </a:srgbClr>
              </a:solidFill>
              <a:ln w="38100" algn="ctr">
                <a:solidFill>
                  <a:srgbClr val="8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 lastClr="FFFFFF"/>
                  </a:solidFill>
                  <a:effectLst/>
                  <a:uLnTx/>
                  <a:uFillTx/>
                  <a:latin typeface="楷体" panose="02010609060101010101" pitchFamily="49" charset="-122"/>
                  <a:ea typeface="楷体" panose="02010609060101010101" pitchFamily="49" charset="-122"/>
                </a:endParaRPr>
              </a:p>
            </p:txBody>
          </p:sp>
          <p:sp>
            <p:nvSpPr>
              <p:cNvPr id="14" name="Oval 59"/>
              <p:cNvSpPr>
                <a:spLocks noChangeArrowheads="1"/>
              </p:cNvSpPr>
              <p:nvPr/>
            </p:nvSpPr>
            <p:spPr bwMode="gray">
              <a:xfrm rot="1758052">
                <a:off x="1905000" y="-4375"/>
                <a:ext cx="896938" cy="820000"/>
              </a:xfrm>
              <a:prstGeom prst="ellipse">
                <a:avLst/>
              </a:prstGeom>
              <a:gradFill rotWithShape="1">
                <a:gsLst>
                  <a:gs pos="0">
                    <a:srgbClr val="800080"/>
                  </a:gs>
                  <a:gs pos="100000">
                    <a:srgbClr val="800080">
                      <a:gamma/>
                      <a:shade val="46275"/>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endParaRPr>
              </a:p>
            </p:txBody>
          </p:sp>
          <p:sp>
            <p:nvSpPr>
              <p:cNvPr id="15" name="Text Box 61"/>
              <p:cNvSpPr txBox="1">
                <a:spLocks noChangeArrowheads="1"/>
              </p:cNvSpPr>
              <p:nvPr/>
            </p:nvSpPr>
            <p:spPr bwMode="gray">
              <a:xfrm>
                <a:off x="2916000" y="132425"/>
                <a:ext cx="245291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0" fontAlgn="auto">
                  <a:spcBef>
                    <a:spcPts val="0"/>
                  </a:spcBef>
                  <a:spcAft>
                    <a:spcPts val="0"/>
                  </a:spcAft>
                  <a:defRPr/>
                </a:pPr>
                <a:r>
                  <a:rPr lang="zh-CN" altLang="en-US" sz="3200" b="1" kern="0" dirty="0">
                    <a:solidFill>
                      <a:sysClr val="windowText" lastClr="000000"/>
                    </a:solidFill>
                    <a:effectLst>
                      <a:outerShdw blurRad="38100" dist="38100" dir="2700000" algn="tl">
                        <a:srgbClr val="000000">
                          <a:alpha val="43137"/>
                        </a:srgbClr>
                      </a:outerShdw>
                    </a:effectLst>
                    <a:latin typeface="楷体" pitchFamily="49" charset="-122"/>
                    <a:ea typeface="楷体" pitchFamily="49" charset="-122"/>
                  </a:rPr>
                  <a:t>课 程 简 介</a:t>
                </a:r>
              </a:p>
            </p:txBody>
          </p:sp>
          <p:sp>
            <p:nvSpPr>
              <p:cNvPr id="16" name="Text Box 62"/>
              <p:cNvSpPr txBox="1">
                <a:spLocks noChangeArrowheads="1"/>
              </p:cNvSpPr>
              <p:nvPr/>
            </p:nvSpPr>
            <p:spPr bwMode="gray">
              <a:xfrm>
                <a:off x="2303171" y="82512"/>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ヒラギノ角ゴ Pro W3" pitchFamily="-1" charset="-128"/>
                  </a:defRPr>
                </a:lvl1pPr>
                <a:lvl2pPr marL="742950" indent="-285750" eaLnBrk="0" hangingPunct="0">
                  <a:defRPr>
                    <a:solidFill>
                      <a:schemeClr val="tx1"/>
                    </a:solidFill>
                    <a:latin typeface="Arial" pitchFamily="34" charset="0"/>
                    <a:ea typeface="ヒラギノ角ゴ Pro W3" pitchFamily="-1" charset="-128"/>
                  </a:defRPr>
                </a:lvl2pPr>
                <a:lvl3pPr marL="1143000" indent="-228600" eaLnBrk="0" hangingPunct="0">
                  <a:defRPr>
                    <a:solidFill>
                      <a:schemeClr val="tx1"/>
                    </a:solidFill>
                    <a:latin typeface="Arial" pitchFamily="34" charset="0"/>
                    <a:ea typeface="ヒラギノ角ゴ Pro W3" pitchFamily="-1" charset="-128"/>
                  </a:defRPr>
                </a:lvl3pPr>
                <a:lvl4pPr marL="1600200" indent="-228600" eaLnBrk="0" hangingPunct="0">
                  <a:defRPr>
                    <a:solidFill>
                      <a:schemeClr val="tx1"/>
                    </a:solidFill>
                    <a:latin typeface="Arial" pitchFamily="34" charset="0"/>
                    <a:ea typeface="ヒラギノ角ゴ Pro W3" pitchFamily="-1" charset="-128"/>
                  </a:defRPr>
                </a:lvl4pPr>
                <a:lvl5pPr marL="2057400" indent="-228600" eaLnBrk="0" hangingPunct="0">
                  <a:defRPr>
                    <a:solidFill>
                      <a:schemeClr val="tx1"/>
                    </a:solidFill>
                    <a:latin typeface="Arial" pitchFamily="34" charset="0"/>
                    <a:ea typeface="ヒラギノ角ゴ Pro W3" pitchFamily="-1"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pitchFamily="-1"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pitchFamily="-1"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pitchFamily="-1"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pitchFamily="-1" charset="-128"/>
                  </a:defRPr>
                </a:lvl9pP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en-US" altLang="zh-CN" sz="3200" b="1" i="0" u="none" strike="noStrike" kern="0" cap="none" spc="0" normalizeH="0" baseline="0" noProof="0" dirty="0">
                  <a:ln>
                    <a:noFill/>
                  </a:ln>
                  <a:solidFill>
                    <a:sysClr val="window" lastClr="FFFFFF"/>
                  </a:solidFill>
                  <a:effectLst/>
                  <a:uLnTx/>
                  <a:uFillTx/>
                  <a:latin typeface="楷体" panose="02010609060101010101" pitchFamily="49" charset="-122"/>
                  <a:ea typeface="楷体" panose="02010609060101010101" pitchFamily="49" charset="-122"/>
                </a:endParaRPr>
              </a:p>
            </p:txBody>
          </p:sp>
          <p:pic>
            <p:nvPicPr>
              <p:cNvPr id="17" name="Picture 88" descr="Picture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16125" y="86133"/>
                <a:ext cx="379413" cy="439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extLst>
      <p:ext uri="{BB962C8B-B14F-4D97-AF65-F5344CB8AC3E}">
        <p14:creationId xmlns:p14="http://schemas.microsoft.com/office/powerpoint/2010/main" val="590615166"/>
      </p:ext>
    </p:extLst>
  </p:cSld>
  <p:clrMapOvr>
    <a:masterClrMapping/>
  </p:clrMapOvr>
  <p:transition advClick="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fld id="{7B6DB07B-A1CA-44FE-928F-2128D7C7E255}" type="slidenum">
              <a:rPr lang="en-US" altLang="zh-CN" sz="1400" smtClean="0">
                <a:latin typeface="楷体" panose="02010609060101010101" pitchFamily="49" charset="-122"/>
                <a:ea typeface="楷体" panose="02010609060101010101" pitchFamily="49" charset="-122"/>
              </a:rPr>
              <a:pPr eaLnBrk="1" hangingPunct="1"/>
              <a:t>13</a:t>
            </a:fld>
            <a:endParaRPr lang="en-US" altLang="zh-CN" sz="1400" dirty="0">
              <a:latin typeface="楷体" panose="02010609060101010101" pitchFamily="49" charset="-122"/>
              <a:ea typeface="楷体" panose="02010609060101010101" pitchFamily="49" charset="-122"/>
            </a:endParaRPr>
          </a:p>
        </p:txBody>
      </p:sp>
      <p:sp>
        <p:nvSpPr>
          <p:cNvPr id="445442" name="Text Box 2" descr="Green marble"/>
          <p:cNvSpPr txBox="1">
            <a:spLocks noChangeArrowheads="1"/>
          </p:cNvSpPr>
          <p:nvPr/>
        </p:nvSpPr>
        <p:spPr bwMode="auto">
          <a:xfrm>
            <a:off x="1042988" y="2708275"/>
            <a:ext cx="4681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400" b="1" dirty="0">
                <a:solidFill>
                  <a:schemeClr val="accent2"/>
                </a:solidFill>
                <a:effectLst>
                  <a:outerShdw blurRad="38100" dist="38100" dir="2700000" algn="tl">
                    <a:srgbClr val="C0C0C0"/>
                  </a:outerShdw>
                </a:effectLst>
                <a:latin typeface="Arial" panose="020B0604020202020204" pitchFamily="34" charset="0"/>
                <a:ea typeface="楷体" panose="02010609060101010101" pitchFamily="49" charset="-122"/>
              </a:rPr>
              <a:t>各种数据库查询语言及专家系统</a:t>
            </a:r>
          </a:p>
        </p:txBody>
      </p:sp>
      <p:sp>
        <p:nvSpPr>
          <p:cNvPr id="445443" name="Text Box 3" descr="Green marble"/>
          <p:cNvSpPr txBox="1">
            <a:spLocks noChangeArrowheads="1"/>
          </p:cNvSpPr>
          <p:nvPr/>
        </p:nvSpPr>
        <p:spPr bwMode="auto">
          <a:xfrm>
            <a:off x="1239838" y="3860800"/>
            <a:ext cx="6696075"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2400" b="1" dirty="0">
                <a:solidFill>
                  <a:srgbClr val="996633"/>
                </a:solidFill>
                <a:effectLst>
                  <a:outerShdw blurRad="38100" dist="38100" dir="2700000" algn="tl">
                    <a:srgbClr val="C0C0C0"/>
                  </a:outerShdw>
                </a:effectLst>
                <a:latin typeface="楷体" panose="02010609060101010101" pitchFamily="49" charset="-122"/>
                <a:ea typeface="楷体" panose="02010609060101010101" pitchFamily="49" charset="-122"/>
              </a:rPr>
              <a:t>select </a:t>
            </a:r>
            <a:r>
              <a:rPr lang="zh-CN" altLang="en-US" sz="2400" b="1" dirty="0">
                <a:solidFill>
                  <a:srgbClr val="996633"/>
                </a:solidFill>
                <a:effectLst>
                  <a:outerShdw blurRad="38100" dist="38100" dir="2700000" algn="tl">
                    <a:srgbClr val="C0C0C0"/>
                  </a:outerShdw>
                </a:effectLst>
                <a:latin typeface="楷体" panose="02010609060101010101" pitchFamily="49" charset="-122"/>
                <a:ea typeface="楷体" panose="02010609060101010101" pitchFamily="49" charset="-122"/>
              </a:rPr>
              <a:t>课程 </a:t>
            </a:r>
          </a:p>
          <a:p>
            <a:pPr>
              <a:spcBef>
                <a:spcPct val="50000"/>
              </a:spcBef>
              <a:defRPr/>
            </a:pPr>
            <a:r>
              <a:rPr lang="en-US" altLang="zh-CN" sz="2400" b="1" dirty="0">
                <a:solidFill>
                  <a:srgbClr val="996633"/>
                </a:solidFill>
                <a:effectLst>
                  <a:outerShdw blurRad="38100" dist="38100" dir="2700000" algn="tl">
                    <a:srgbClr val="C0C0C0"/>
                  </a:outerShdw>
                </a:effectLst>
                <a:latin typeface="楷体" panose="02010609060101010101" pitchFamily="49" charset="-122"/>
                <a:ea typeface="楷体" panose="02010609060101010101" pitchFamily="49" charset="-122"/>
              </a:rPr>
              <a:t>from table </a:t>
            </a:r>
            <a:r>
              <a:rPr lang="zh-CN" altLang="en-US" sz="2400" b="1" dirty="0">
                <a:solidFill>
                  <a:srgbClr val="996633"/>
                </a:solidFill>
                <a:effectLst>
                  <a:outerShdw blurRad="38100" dist="38100" dir="2700000" algn="tl">
                    <a:srgbClr val="C0C0C0"/>
                  </a:outerShdw>
                </a:effectLst>
                <a:latin typeface="楷体" panose="02010609060101010101" pitchFamily="49" charset="-122"/>
                <a:ea typeface="楷体" panose="02010609060101010101" pitchFamily="49" charset="-122"/>
              </a:rPr>
              <a:t>课程表 </a:t>
            </a:r>
          </a:p>
          <a:p>
            <a:pPr>
              <a:spcBef>
                <a:spcPct val="50000"/>
              </a:spcBef>
              <a:defRPr/>
            </a:pPr>
            <a:r>
              <a:rPr lang="en-US" altLang="zh-CN" sz="2400" b="1" dirty="0">
                <a:solidFill>
                  <a:srgbClr val="996633"/>
                </a:solidFill>
                <a:effectLst>
                  <a:outerShdw blurRad="38100" dist="38100" dir="2700000" algn="tl">
                    <a:srgbClr val="C0C0C0"/>
                  </a:outerShdw>
                </a:effectLst>
                <a:latin typeface="楷体" panose="02010609060101010101" pitchFamily="49" charset="-122"/>
                <a:ea typeface="楷体" panose="02010609060101010101" pitchFamily="49" charset="-122"/>
              </a:rPr>
              <a:t>where </a:t>
            </a:r>
            <a:r>
              <a:rPr lang="zh-CN" altLang="en-US" sz="2400" b="1" dirty="0">
                <a:solidFill>
                  <a:srgbClr val="996633"/>
                </a:solidFill>
                <a:effectLst>
                  <a:outerShdw blurRad="38100" dist="38100" dir="2700000" algn="tl">
                    <a:srgbClr val="C0C0C0"/>
                  </a:outerShdw>
                </a:effectLst>
                <a:latin typeface="楷体" panose="02010609060101010101" pitchFamily="49" charset="-122"/>
                <a:ea typeface="楷体" panose="02010609060101010101" pitchFamily="49" charset="-122"/>
              </a:rPr>
              <a:t>任课老师</a:t>
            </a:r>
            <a:r>
              <a:rPr lang="en-US" altLang="zh-CN" sz="2400" b="1" dirty="0">
                <a:solidFill>
                  <a:srgbClr val="996633"/>
                </a:solidFill>
                <a:effectLst>
                  <a:outerShdw blurRad="38100" dist="38100" dir="2700000" algn="tl">
                    <a:srgbClr val="C0C0C0"/>
                  </a:outerShdw>
                </a:effectLst>
                <a:latin typeface="楷体" panose="02010609060101010101" pitchFamily="49" charset="-122"/>
                <a:ea typeface="楷体" panose="02010609060101010101" pitchFamily="49" charset="-122"/>
              </a:rPr>
              <a:t>=</a:t>
            </a:r>
            <a:r>
              <a:rPr lang="zh-CN" altLang="en-US" sz="2400" dirty="0">
                <a:effectLst>
                  <a:outerShdw blurRad="38100" dist="38100" dir="2700000" algn="tl">
                    <a:srgbClr val="C0C0C0"/>
                  </a:outerShdw>
                </a:effectLst>
                <a:latin typeface="楷体" panose="02010609060101010101" pitchFamily="49" charset="-122"/>
                <a:ea typeface="楷体" panose="02010609060101010101" pitchFamily="49" charset="-122"/>
              </a:rPr>
              <a:t>陈意云</a:t>
            </a:r>
            <a:endParaRPr lang="zh-CN" altLang="en-US" sz="2400" b="1" dirty="0">
              <a:solidFill>
                <a:srgbClr val="996633"/>
              </a:solidFill>
              <a:effectLst>
                <a:outerShdw blurRad="38100" dist="38100" dir="2700000" algn="tl">
                  <a:srgbClr val="C0C0C0"/>
                </a:outerShdw>
              </a:effectLst>
              <a:latin typeface="楷体" panose="02010609060101010101" pitchFamily="49" charset="-122"/>
              <a:ea typeface="楷体" panose="02010609060101010101" pitchFamily="49" charset="-122"/>
            </a:endParaRPr>
          </a:p>
        </p:txBody>
      </p:sp>
      <p:sp>
        <p:nvSpPr>
          <p:cNvPr id="445445" name="Rectangle 5"/>
          <p:cNvSpPr>
            <a:spLocks noGrp="1" noChangeArrowheads="1"/>
          </p:cNvSpPr>
          <p:nvPr>
            <p:ph type="body" sz="half" idx="1"/>
          </p:nvPr>
        </p:nvSpPr>
        <p:spPr/>
        <p:txBody>
          <a:bodyPr/>
          <a:lstStyle/>
          <a:p>
            <a:pPr>
              <a:defRPr/>
            </a:pPr>
            <a:r>
              <a:rPr lang="zh-CN" altLang="en-US" dirty="0">
                <a:effectLst>
                  <a:outerShdw blurRad="38100" dist="38100" dir="2700000" algn="tl">
                    <a:srgbClr val="C0C0C0"/>
                  </a:outerShdw>
                </a:effectLst>
              </a:rPr>
              <a:t>学习的意义</a:t>
            </a:r>
          </a:p>
        </p:txBody>
      </p:sp>
      <p:grpSp>
        <p:nvGrpSpPr>
          <p:cNvPr id="8" name="组合 7"/>
          <p:cNvGrpSpPr/>
          <p:nvPr/>
        </p:nvGrpSpPr>
        <p:grpSpPr>
          <a:xfrm>
            <a:off x="307975" y="7937"/>
            <a:ext cx="5709593" cy="860693"/>
            <a:chOff x="307975" y="7937"/>
            <a:chExt cx="5709593" cy="860693"/>
          </a:xfrm>
        </p:grpSpPr>
        <p:sp>
          <p:nvSpPr>
            <p:cNvPr id="9" name="AutoShape 13" descr="http://t2.baidu.com/it/u=3391121962,2332629517&amp;fm=23&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dirty="0">
                <a:latin typeface="楷体" panose="02010609060101010101" pitchFamily="49" charset="-122"/>
                <a:ea typeface="楷体" panose="02010609060101010101" pitchFamily="49" charset="-122"/>
              </a:endParaRPr>
            </a:p>
          </p:txBody>
        </p:sp>
        <p:sp>
          <p:nvSpPr>
            <p:cNvPr id="10" name="AutoShape 15" descr="http://t2.baidu.com/it/u=3391121962,2332629517&amp;fm=21&amp;gp=0.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dirty="0">
                <a:latin typeface="楷体" panose="02010609060101010101" pitchFamily="49" charset="-122"/>
                <a:ea typeface="楷体" panose="02010609060101010101" pitchFamily="49" charset="-122"/>
              </a:endParaRPr>
            </a:p>
          </p:txBody>
        </p:sp>
        <p:sp>
          <p:nvSpPr>
            <p:cNvPr id="11" name="AutoShape 18" descr="http://t2.baidu.com/it/u=2814427109,2301171438&amp;fm=23&amp;gp=0.jp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dirty="0">
                <a:latin typeface="楷体" panose="02010609060101010101" pitchFamily="49" charset="-122"/>
                <a:ea typeface="楷体" panose="02010609060101010101" pitchFamily="49" charset="-122"/>
              </a:endParaRPr>
            </a:p>
          </p:txBody>
        </p:sp>
        <p:grpSp>
          <p:nvGrpSpPr>
            <p:cNvPr id="12" name="组合 11"/>
            <p:cNvGrpSpPr/>
            <p:nvPr/>
          </p:nvGrpSpPr>
          <p:grpSpPr>
            <a:xfrm>
              <a:off x="683568" y="43200"/>
              <a:ext cx="5334000" cy="825430"/>
              <a:chOff x="1905000" y="-4375"/>
              <a:chExt cx="5334000" cy="825430"/>
            </a:xfrm>
          </p:grpSpPr>
          <p:sp>
            <p:nvSpPr>
              <p:cNvPr id="13" name="AutoShape 56"/>
              <p:cNvSpPr>
                <a:spLocks noChangeArrowheads="1"/>
              </p:cNvSpPr>
              <p:nvPr/>
            </p:nvSpPr>
            <p:spPr bwMode="gray">
              <a:xfrm>
                <a:off x="2270125" y="58980"/>
                <a:ext cx="4968875" cy="762075"/>
              </a:xfrm>
              <a:prstGeom prst="roundRect">
                <a:avLst>
                  <a:gd name="adj" fmla="val 50000"/>
                </a:avLst>
              </a:prstGeom>
              <a:solidFill>
                <a:srgbClr val="8064A2">
                  <a:lumMod val="20000"/>
                  <a:lumOff val="80000"/>
                </a:srgbClr>
              </a:solidFill>
              <a:ln w="38100" algn="ctr">
                <a:solidFill>
                  <a:srgbClr val="8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 lastClr="FFFFFF"/>
                  </a:solidFill>
                  <a:effectLst/>
                  <a:uLnTx/>
                  <a:uFillTx/>
                  <a:latin typeface="楷体" panose="02010609060101010101" pitchFamily="49" charset="-122"/>
                  <a:ea typeface="楷体" panose="02010609060101010101" pitchFamily="49" charset="-122"/>
                </a:endParaRPr>
              </a:p>
            </p:txBody>
          </p:sp>
          <p:sp>
            <p:nvSpPr>
              <p:cNvPr id="14" name="Oval 59"/>
              <p:cNvSpPr>
                <a:spLocks noChangeArrowheads="1"/>
              </p:cNvSpPr>
              <p:nvPr/>
            </p:nvSpPr>
            <p:spPr bwMode="gray">
              <a:xfrm rot="1758052">
                <a:off x="1905000" y="-4375"/>
                <a:ext cx="896938" cy="820000"/>
              </a:xfrm>
              <a:prstGeom prst="ellipse">
                <a:avLst/>
              </a:prstGeom>
              <a:gradFill rotWithShape="1">
                <a:gsLst>
                  <a:gs pos="0">
                    <a:srgbClr val="800080"/>
                  </a:gs>
                  <a:gs pos="100000">
                    <a:srgbClr val="800080">
                      <a:gamma/>
                      <a:shade val="46275"/>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endParaRPr>
              </a:p>
            </p:txBody>
          </p:sp>
          <p:sp>
            <p:nvSpPr>
              <p:cNvPr id="15" name="Text Box 61"/>
              <p:cNvSpPr txBox="1">
                <a:spLocks noChangeArrowheads="1"/>
              </p:cNvSpPr>
              <p:nvPr/>
            </p:nvSpPr>
            <p:spPr bwMode="gray">
              <a:xfrm>
                <a:off x="2916000" y="132425"/>
                <a:ext cx="245291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0" fontAlgn="auto">
                  <a:spcBef>
                    <a:spcPts val="0"/>
                  </a:spcBef>
                  <a:spcAft>
                    <a:spcPts val="0"/>
                  </a:spcAft>
                  <a:defRPr/>
                </a:pPr>
                <a:r>
                  <a:rPr lang="zh-CN" altLang="en-US" sz="3200" b="1" kern="0" dirty="0">
                    <a:solidFill>
                      <a:sysClr val="windowText" lastClr="000000"/>
                    </a:solidFill>
                    <a:effectLst>
                      <a:outerShdw blurRad="38100" dist="38100" dir="2700000" algn="tl">
                        <a:srgbClr val="000000">
                          <a:alpha val="43137"/>
                        </a:srgbClr>
                      </a:outerShdw>
                    </a:effectLst>
                    <a:latin typeface="楷体" pitchFamily="49" charset="-122"/>
                    <a:ea typeface="楷体" pitchFamily="49" charset="-122"/>
                  </a:rPr>
                  <a:t>课 程 简 介</a:t>
                </a:r>
              </a:p>
            </p:txBody>
          </p:sp>
          <p:sp>
            <p:nvSpPr>
              <p:cNvPr id="16" name="Text Box 62"/>
              <p:cNvSpPr txBox="1">
                <a:spLocks noChangeArrowheads="1"/>
              </p:cNvSpPr>
              <p:nvPr/>
            </p:nvSpPr>
            <p:spPr bwMode="gray">
              <a:xfrm>
                <a:off x="2303171" y="82512"/>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ヒラギノ角ゴ Pro W3" pitchFamily="-1" charset="-128"/>
                  </a:defRPr>
                </a:lvl1pPr>
                <a:lvl2pPr marL="742950" indent="-285750" eaLnBrk="0" hangingPunct="0">
                  <a:defRPr>
                    <a:solidFill>
                      <a:schemeClr val="tx1"/>
                    </a:solidFill>
                    <a:latin typeface="Arial" pitchFamily="34" charset="0"/>
                    <a:ea typeface="ヒラギノ角ゴ Pro W3" pitchFamily="-1" charset="-128"/>
                  </a:defRPr>
                </a:lvl2pPr>
                <a:lvl3pPr marL="1143000" indent="-228600" eaLnBrk="0" hangingPunct="0">
                  <a:defRPr>
                    <a:solidFill>
                      <a:schemeClr val="tx1"/>
                    </a:solidFill>
                    <a:latin typeface="Arial" pitchFamily="34" charset="0"/>
                    <a:ea typeface="ヒラギノ角ゴ Pro W3" pitchFamily="-1" charset="-128"/>
                  </a:defRPr>
                </a:lvl3pPr>
                <a:lvl4pPr marL="1600200" indent="-228600" eaLnBrk="0" hangingPunct="0">
                  <a:defRPr>
                    <a:solidFill>
                      <a:schemeClr val="tx1"/>
                    </a:solidFill>
                    <a:latin typeface="Arial" pitchFamily="34" charset="0"/>
                    <a:ea typeface="ヒラギノ角ゴ Pro W3" pitchFamily="-1" charset="-128"/>
                  </a:defRPr>
                </a:lvl4pPr>
                <a:lvl5pPr marL="2057400" indent="-228600" eaLnBrk="0" hangingPunct="0">
                  <a:defRPr>
                    <a:solidFill>
                      <a:schemeClr val="tx1"/>
                    </a:solidFill>
                    <a:latin typeface="Arial" pitchFamily="34" charset="0"/>
                    <a:ea typeface="ヒラギノ角ゴ Pro W3" pitchFamily="-1"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pitchFamily="-1"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pitchFamily="-1"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pitchFamily="-1"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pitchFamily="-1" charset="-128"/>
                  </a:defRPr>
                </a:lvl9pP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en-US" altLang="zh-CN" sz="3200" b="1" i="0" u="none" strike="noStrike" kern="0" cap="none" spc="0" normalizeH="0" baseline="0" noProof="0" dirty="0">
                  <a:ln>
                    <a:noFill/>
                  </a:ln>
                  <a:solidFill>
                    <a:sysClr val="window" lastClr="FFFFFF"/>
                  </a:solidFill>
                  <a:effectLst/>
                  <a:uLnTx/>
                  <a:uFillTx/>
                  <a:latin typeface="楷体" panose="02010609060101010101" pitchFamily="49" charset="-122"/>
                  <a:ea typeface="楷体" panose="02010609060101010101" pitchFamily="49" charset="-122"/>
                </a:endParaRPr>
              </a:p>
            </p:txBody>
          </p:sp>
          <p:pic>
            <p:nvPicPr>
              <p:cNvPr id="17" name="Picture 88" descr="Picture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16125" y="86133"/>
                <a:ext cx="379413" cy="439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extLst>
      <p:ext uri="{BB962C8B-B14F-4D97-AF65-F5344CB8AC3E}">
        <p14:creationId xmlns:p14="http://schemas.microsoft.com/office/powerpoint/2010/main" val="769185731"/>
      </p:ext>
    </p:extLst>
  </p:cSld>
  <p:clrMapOvr>
    <a:masterClrMapping/>
  </p:clrMapOvr>
  <p:transition advClick="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fld id="{39DA2E21-9EEA-466B-A1F4-EED760186B5C}" type="slidenum">
              <a:rPr lang="en-US" altLang="zh-CN" sz="1400" smtClean="0">
                <a:latin typeface="楷体" panose="02010609060101010101" pitchFamily="49" charset="-122"/>
                <a:ea typeface="楷体" panose="02010609060101010101" pitchFamily="49" charset="-122"/>
              </a:rPr>
              <a:pPr eaLnBrk="1" hangingPunct="1"/>
              <a:t>14</a:t>
            </a:fld>
            <a:endParaRPr lang="en-US" altLang="zh-CN" sz="1400" dirty="0">
              <a:latin typeface="楷体" panose="02010609060101010101" pitchFamily="49" charset="-122"/>
              <a:ea typeface="楷体" panose="02010609060101010101" pitchFamily="49" charset="-122"/>
            </a:endParaRPr>
          </a:p>
        </p:txBody>
      </p:sp>
      <p:sp>
        <p:nvSpPr>
          <p:cNvPr id="12291" name="Rectangle 2"/>
          <p:cNvSpPr>
            <a:spLocks noGrp="1" noChangeArrowheads="1"/>
          </p:cNvSpPr>
          <p:nvPr>
            <p:ph type="title"/>
          </p:nvPr>
        </p:nvSpPr>
        <p:spPr/>
        <p:txBody>
          <a:bodyPr/>
          <a:lstStyle/>
          <a:p>
            <a:r>
              <a:rPr lang="zh-CN" altLang="en-US" dirty="0"/>
              <a:t>本讲纲要</a:t>
            </a:r>
          </a:p>
        </p:txBody>
      </p:sp>
      <p:sp>
        <p:nvSpPr>
          <p:cNvPr id="417795" name="Rectangle 3"/>
          <p:cNvSpPr>
            <a:spLocks noGrp="1" noChangeArrowheads="1"/>
          </p:cNvSpPr>
          <p:nvPr>
            <p:ph type="body" idx="1"/>
          </p:nvPr>
        </p:nvSpPr>
        <p:spPr/>
        <p:txBody>
          <a:bodyPr/>
          <a:lstStyle/>
          <a:p>
            <a:r>
              <a:rPr lang="zh-CN" altLang="en-US" b="0" dirty="0"/>
              <a:t>课程简介</a:t>
            </a:r>
          </a:p>
          <a:p>
            <a:r>
              <a:rPr lang="zh-CN" altLang="en-US" b="0" dirty="0"/>
              <a:t>编译技术概述</a:t>
            </a:r>
          </a:p>
          <a:p>
            <a:endParaRPr lang="zh-CN" altLang="en-US" b="0" dirty="0"/>
          </a:p>
        </p:txBody>
      </p:sp>
    </p:spTree>
    <p:extLst>
      <p:ext uri="{BB962C8B-B14F-4D97-AF65-F5344CB8AC3E}">
        <p14:creationId xmlns:p14="http://schemas.microsoft.com/office/powerpoint/2010/main" val="232513410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mph" presetSubtype="0" fill="hold" nodeType="clickEffect">
                                  <p:stCondLst>
                                    <p:cond delay="0"/>
                                  </p:stCondLst>
                                  <p:childTnLst>
                                    <p:animRot by="21600000">
                                      <p:cBhvr>
                                        <p:cTn id="6" dur="1000" fill="hold"/>
                                        <p:tgtEl>
                                          <p:spTgt spid="417795">
                                            <p:txEl>
                                              <p:pRg st="1" end="1"/>
                                            </p:txEl>
                                          </p:spTgt>
                                        </p:tgtEl>
                                        <p:attrNameLst>
                                          <p:attrName>r</p:attrName>
                                        </p:attrNameLst>
                                      </p:cBhvr>
                                    </p:animRo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mph" presetSubtype="2" fill="hold" nodeType="clickEffect">
                                  <p:stCondLst>
                                    <p:cond delay="0"/>
                                  </p:stCondLst>
                                  <p:childTnLst>
                                    <p:animClr clrSpc="rgb" dir="cw">
                                      <p:cBhvr override="childStyle">
                                        <p:cTn id="10" dur="1000" fill="hold"/>
                                        <p:tgtEl>
                                          <p:spTgt spid="417795">
                                            <p:txEl>
                                              <p:pRg st="1" end="1"/>
                                            </p:txEl>
                                          </p:spTgt>
                                        </p:tgtEl>
                                        <p:attrNameLst>
                                          <p:attrName>style.color</p:attrName>
                                        </p:attrNameLst>
                                      </p:cBhvr>
                                      <p:to>
                                        <a:srgbClr val="FF33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fld id="{F9536748-6634-4419-8C24-03D5D331D95D}" type="slidenum">
              <a:rPr lang="en-US" altLang="zh-CN" sz="1400" smtClean="0">
                <a:latin typeface="楷体" panose="02010609060101010101" pitchFamily="49" charset="-122"/>
                <a:ea typeface="楷体" panose="02010609060101010101" pitchFamily="49" charset="-122"/>
              </a:rPr>
              <a:pPr eaLnBrk="1" hangingPunct="1"/>
              <a:t>15</a:t>
            </a:fld>
            <a:endParaRPr lang="en-US" altLang="zh-CN" sz="1400" dirty="0">
              <a:latin typeface="楷体" panose="02010609060101010101" pitchFamily="49" charset="-122"/>
              <a:ea typeface="楷体" panose="02010609060101010101" pitchFamily="49" charset="-122"/>
            </a:endParaRPr>
          </a:p>
        </p:txBody>
      </p:sp>
      <p:sp>
        <p:nvSpPr>
          <p:cNvPr id="13315" name="Line 4"/>
          <p:cNvSpPr>
            <a:spLocks noChangeShapeType="1"/>
          </p:cNvSpPr>
          <p:nvPr/>
        </p:nvSpPr>
        <p:spPr bwMode="auto">
          <a:xfrm>
            <a:off x="1404938" y="2708275"/>
            <a:ext cx="792162" cy="0"/>
          </a:xfrm>
          <a:prstGeom prst="line">
            <a:avLst/>
          </a:prstGeom>
          <a:noFill/>
          <a:ln w="25400">
            <a:solidFill>
              <a:schemeClr val="tx1"/>
            </a:solidFill>
            <a:round/>
            <a:headEnd type="none" w="sm" len="sm"/>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62501" name="Text Box 5" descr="Green marble"/>
          <p:cNvSpPr txBox="1">
            <a:spLocks noChangeArrowheads="1"/>
          </p:cNvSpPr>
          <p:nvPr/>
        </p:nvSpPr>
        <p:spPr bwMode="auto">
          <a:xfrm>
            <a:off x="2197100" y="2060575"/>
            <a:ext cx="503238" cy="120015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4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编辑器</a:t>
            </a:r>
          </a:p>
        </p:txBody>
      </p:sp>
      <p:sp>
        <p:nvSpPr>
          <p:cNvPr id="13317" name="Line 6"/>
          <p:cNvSpPr>
            <a:spLocks noChangeShapeType="1"/>
          </p:cNvSpPr>
          <p:nvPr/>
        </p:nvSpPr>
        <p:spPr bwMode="auto">
          <a:xfrm>
            <a:off x="2700338" y="2708275"/>
            <a:ext cx="1008062" cy="0"/>
          </a:xfrm>
          <a:prstGeom prst="line">
            <a:avLst/>
          </a:prstGeom>
          <a:noFill/>
          <a:ln w="25400">
            <a:solidFill>
              <a:schemeClr val="tx1"/>
            </a:solidFill>
            <a:round/>
            <a:headEnd type="none" w="sm" len="sm"/>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62503" name="Text Box 7" descr="Green marble"/>
          <p:cNvSpPr txBox="1">
            <a:spLocks noChangeArrowheads="1"/>
          </p:cNvSpPr>
          <p:nvPr/>
        </p:nvSpPr>
        <p:spPr bwMode="auto">
          <a:xfrm>
            <a:off x="2773363" y="2276475"/>
            <a:ext cx="10810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b="1" dirty="0">
                <a:solidFill>
                  <a:schemeClr val="hlink"/>
                </a:solidFill>
                <a:effectLst>
                  <a:outerShdw blurRad="38100" dist="38100" dir="2700000" algn="tl">
                    <a:srgbClr val="C0C0C0"/>
                  </a:outerShdw>
                </a:effectLst>
                <a:latin typeface="Arial" panose="020B0604020202020204" pitchFamily="34" charset="0"/>
                <a:ea typeface="楷体" panose="02010609060101010101" pitchFamily="49" charset="-122"/>
              </a:rPr>
              <a:t>源程序</a:t>
            </a:r>
          </a:p>
        </p:txBody>
      </p:sp>
      <p:sp>
        <p:nvSpPr>
          <p:cNvPr id="362504" name="Text Box 8" descr="Green marble"/>
          <p:cNvSpPr txBox="1">
            <a:spLocks noChangeArrowheads="1"/>
          </p:cNvSpPr>
          <p:nvPr/>
        </p:nvSpPr>
        <p:spPr bwMode="auto">
          <a:xfrm>
            <a:off x="3708400" y="2060575"/>
            <a:ext cx="503238" cy="120015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4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编译器</a:t>
            </a:r>
          </a:p>
        </p:txBody>
      </p:sp>
      <p:sp>
        <p:nvSpPr>
          <p:cNvPr id="362505" name="Text Box 9" descr="Green marble"/>
          <p:cNvSpPr txBox="1">
            <a:spLocks noChangeArrowheads="1"/>
          </p:cNvSpPr>
          <p:nvPr/>
        </p:nvSpPr>
        <p:spPr bwMode="auto">
          <a:xfrm>
            <a:off x="6373813" y="1844675"/>
            <a:ext cx="503237" cy="1565275"/>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4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操作系统</a:t>
            </a:r>
          </a:p>
        </p:txBody>
      </p:sp>
      <p:sp>
        <p:nvSpPr>
          <p:cNvPr id="13321" name="Line 10"/>
          <p:cNvSpPr>
            <a:spLocks noChangeShapeType="1"/>
          </p:cNvSpPr>
          <p:nvPr/>
        </p:nvSpPr>
        <p:spPr bwMode="auto">
          <a:xfrm>
            <a:off x="4213225" y="2708275"/>
            <a:ext cx="2160588" cy="0"/>
          </a:xfrm>
          <a:prstGeom prst="line">
            <a:avLst/>
          </a:prstGeom>
          <a:noFill/>
          <a:ln w="25400">
            <a:solidFill>
              <a:schemeClr val="tx1"/>
            </a:solidFill>
            <a:round/>
            <a:headEnd type="none" w="sm" len="sm"/>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62507" name="Text Box 11" descr="Green marble"/>
          <p:cNvSpPr txBox="1">
            <a:spLocks noChangeArrowheads="1"/>
          </p:cNvSpPr>
          <p:nvPr/>
        </p:nvSpPr>
        <p:spPr bwMode="auto">
          <a:xfrm>
            <a:off x="4573588" y="2060575"/>
            <a:ext cx="15843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55000"/>
              </a:lnSpc>
              <a:spcBef>
                <a:spcPct val="50000"/>
              </a:spcBef>
              <a:defRPr/>
            </a:pPr>
            <a:r>
              <a:rPr lang="zh-CN" altLang="en-US" b="1" dirty="0">
                <a:solidFill>
                  <a:schemeClr val="hlink"/>
                </a:solidFill>
                <a:effectLst>
                  <a:outerShdw blurRad="38100" dist="38100" dir="2700000" algn="tl">
                    <a:srgbClr val="C0C0C0"/>
                  </a:outerShdw>
                </a:effectLst>
                <a:latin typeface="Arial" panose="020B0604020202020204" pitchFamily="34" charset="0"/>
                <a:ea typeface="楷体" panose="02010609060101010101" pitchFamily="49" charset="-122"/>
              </a:rPr>
              <a:t>可执行程序</a:t>
            </a:r>
          </a:p>
          <a:p>
            <a:pPr>
              <a:lnSpc>
                <a:spcPct val="55000"/>
              </a:lnSpc>
              <a:spcBef>
                <a:spcPct val="50000"/>
              </a:spcBef>
              <a:defRPr/>
            </a:pPr>
            <a:r>
              <a:rPr lang="en-US" altLang="zh-CN" b="1" dirty="0">
                <a:solidFill>
                  <a:schemeClr val="hlink"/>
                </a:solidFill>
                <a:effectLst>
                  <a:outerShdw blurRad="38100" dist="38100" dir="2700000" algn="tl">
                    <a:srgbClr val="C0C0C0"/>
                  </a:outerShdw>
                </a:effectLst>
                <a:latin typeface="Arial" panose="020B0604020202020204" pitchFamily="34" charset="0"/>
                <a:ea typeface="楷体" panose="02010609060101010101" pitchFamily="49" charset="-122"/>
              </a:rPr>
              <a:t>.exe</a:t>
            </a:r>
          </a:p>
        </p:txBody>
      </p:sp>
      <p:sp>
        <p:nvSpPr>
          <p:cNvPr id="13323" name="Line 12"/>
          <p:cNvSpPr>
            <a:spLocks noChangeShapeType="1"/>
          </p:cNvSpPr>
          <p:nvPr/>
        </p:nvSpPr>
        <p:spPr bwMode="auto">
          <a:xfrm>
            <a:off x="3924300" y="3284538"/>
            <a:ext cx="792163" cy="720725"/>
          </a:xfrm>
          <a:prstGeom prst="line">
            <a:avLst/>
          </a:prstGeom>
          <a:noFill/>
          <a:ln w="25400">
            <a:solidFill>
              <a:schemeClr val="tx1"/>
            </a:solidFill>
            <a:round/>
            <a:headEnd type="none" w="sm" len="sm"/>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62509" name="Text Box 13" descr="Green marble"/>
          <p:cNvSpPr txBox="1">
            <a:spLocks noChangeArrowheads="1"/>
          </p:cNvSpPr>
          <p:nvPr/>
        </p:nvSpPr>
        <p:spPr bwMode="auto">
          <a:xfrm>
            <a:off x="4789488" y="3355975"/>
            <a:ext cx="503237" cy="120015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4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解释器</a:t>
            </a:r>
          </a:p>
        </p:txBody>
      </p:sp>
      <p:sp>
        <p:nvSpPr>
          <p:cNvPr id="362510" name="Text Box 14" descr="Green marble"/>
          <p:cNvSpPr txBox="1">
            <a:spLocks noChangeArrowheads="1"/>
          </p:cNvSpPr>
          <p:nvPr/>
        </p:nvSpPr>
        <p:spPr bwMode="auto">
          <a:xfrm rot="2700000">
            <a:off x="3406775" y="3721436"/>
            <a:ext cx="1584325" cy="278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55000"/>
              </a:lnSpc>
              <a:spcBef>
                <a:spcPct val="50000"/>
              </a:spcBef>
              <a:defRPr/>
            </a:pPr>
            <a:r>
              <a:rPr lang="zh-CN" altLang="en-US" b="1" dirty="0">
                <a:solidFill>
                  <a:schemeClr val="hlink"/>
                </a:solidFill>
                <a:effectLst>
                  <a:outerShdw blurRad="38100" dist="38100" dir="2700000" algn="tl">
                    <a:srgbClr val="C0C0C0"/>
                  </a:outerShdw>
                </a:effectLst>
                <a:latin typeface="Arial" panose="020B0604020202020204" pitchFamily="34" charset="0"/>
                <a:ea typeface="楷体" panose="02010609060101010101" pitchFamily="49" charset="-122"/>
              </a:rPr>
              <a:t>中间代码</a:t>
            </a:r>
          </a:p>
        </p:txBody>
      </p:sp>
      <p:sp>
        <p:nvSpPr>
          <p:cNvPr id="13326" name="Line 15"/>
          <p:cNvSpPr>
            <a:spLocks noChangeShapeType="1"/>
          </p:cNvSpPr>
          <p:nvPr/>
        </p:nvSpPr>
        <p:spPr bwMode="auto">
          <a:xfrm flipV="1">
            <a:off x="5292725" y="3429000"/>
            <a:ext cx="1296988" cy="576263"/>
          </a:xfrm>
          <a:prstGeom prst="line">
            <a:avLst/>
          </a:prstGeom>
          <a:noFill/>
          <a:ln w="25400">
            <a:solidFill>
              <a:schemeClr val="tx1"/>
            </a:solidFill>
            <a:round/>
            <a:headEnd type="none" w="sm" len="sm"/>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62512" name="Text Box 16" descr="Green marble"/>
          <p:cNvSpPr txBox="1">
            <a:spLocks noChangeArrowheads="1"/>
          </p:cNvSpPr>
          <p:nvPr/>
        </p:nvSpPr>
        <p:spPr bwMode="auto">
          <a:xfrm rot="-1468188">
            <a:off x="5437188" y="3787775"/>
            <a:ext cx="15843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55000"/>
              </a:lnSpc>
              <a:spcBef>
                <a:spcPct val="50000"/>
              </a:spcBef>
              <a:defRPr/>
            </a:pPr>
            <a:r>
              <a:rPr lang="zh-CN" altLang="en-US" b="1" dirty="0">
                <a:solidFill>
                  <a:schemeClr val="hlink"/>
                </a:solidFill>
                <a:effectLst>
                  <a:outerShdw blurRad="38100" dist="38100" dir="2700000" algn="tl">
                    <a:srgbClr val="C0C0C0"/>
                  </a:outerShdw>
                </a:effectLst>
                <a:latin typeface="Arial" panose="020B0604020202020204" pitchFamily="34" charset="0"/>
                <a:ea typeface="楷体" panose="02010609060101010101" pitchFamily="49" charset="-122"/>
              </a:rPr>
              <a:t>可执行程序</a:t>
            </a:r>
          </a:p>
          <a:p>
            <a:pPr>
              <a:lnSpc>
                <a:spcPct val="55000"/>
              </a:lnSpc>
              <a:spcBef>
                <a:spcPct val="50000"/>
              </a:spcBef>
              <a:defRPr/>
            </a:pPr>
            <a:r>
              <a:rPr lang="en-US" altLang="zh-CN" b="1" dirty="0">
                <a:solidFill>
                  <a:schemeClr val="hlink"/>
                </a:solidFill>
                <a:effectLst>
                  <a:outerShdw blurRad="38100" dist="38100" dir="2700000" algn="tl">
                    <a:srgbClr val="C0C0C0"/>
                  </a:outerShdw>
                </a:effectLst>
                <a:latin typeface="Arial" panose="020B0604020202020204" pitchFamily="34" charset="0"/>
                <a:ea typeface="楷体" panose="02010609060101010101" pitchFamily="49" charset="-122"/>
              </a:rPr>
              <a:t>.exe</a:t>
            </a:r>
          </a:p>
        </p:txBody>
      </p:sp>
      <p:grpSp>
        <p:nvGrpSpPr>
          <p:cNvPr id="362520" name="Group 24"/>
          <p:cNvGrpSpPr>
            <a:grpSpLocks/>
          </p:cNvGrpSpPr>
          <p:nvPr/>
        </p:nvGrpSpPr>
        <p:grpSpPr bwMode="auto">
          <a:xfrm>
            <a:off x="1476375" y="1268413"/>
            <a:ext cx="6192838" cy="431800"/>
            <a:chOff x="385" y="1389"/>
            <a:chExt cx="3901" cy="272"/>
          </a:xfrm>
        </p:grpSpPr>
        <p:sp>
          <p:nvSpPr>
            <p:cNvPr id="13338" name="Line 17"/>
            <p:cNvSpPr>
              <a:spLocks noChangeShapeType="1"/>
            </p:cNvSpPr>
            <p:nvPr/>
          </p:nvSpPr>
          <p:spPr bwMode="auto">
            <a:xfrm>
              <a:off x="385" y="1661"/>
              <a:ext cx="3493" cy="0"/>
            </a:xfrm>
            <a:prstGeom prst="line">
              <a:avLst/>
            </a:prstGeom>
            <a:noFill/>
            <a:ln w="25400">
              <a:solidFill>
                <a:srgbClr val="FF6600"/>
              </a:solidFill>
              <a:round/>
              <a:headEnd type="none" w="sm" len="sm"/>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62514" name="Text Box 18" descr="Green marble"/>
            <p:cNvSpPr txBox="1">
              <a:spLocks noChangeArrowheads="1"/>
            </p:cNvSpPr>
            <p:nvPr/>
          </p:nvSpPr>
          <p:spPr bwMode="auto">
            <a:xfrm>
              <a:off x="1973" y="1389"/>
              <a:ext cx="231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1800" b="1" dirty="0">
                  <a:effectLst>
                    <a:outerShdw blurRad="38100" dist="38100" dir="2700000" algn="tl">
                      <a:srgbClr val="C0C0C0"/>
                    </a:outerShdw>
                  </a:effectLst>
                  <a:latin typeface="Arial" panose="020B0604020202020204" pitchFamily="34" charset="0"/>
                  <a:ea typeface="楷体" panose="02010609060101010101" pitchFamily="49" charset="-122"/>
                </a:rPr>
                <a:t>C, C++, Pascal, Delphi, VC, BC</a:t>
              </a:r>
              <a:endParaRPr lang="zh-CN" altLang="en-US" sz="1800" b="1"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grpSp>
      <p:grpSp>
        <p:nvGrpSpPr>
          <p:cNvPr id="362521" name="Group 25"/>
          <p:cNvGrpSpPr>
            <a:grpSpLocks/>
          </p:cNvGrpSpPr>
          <p:nvPr/>
        </p:nvGrpSpPr>
        <p:grpSpPr bwMode="auto">
          <a:xfrm>
            <a:off x="1404938" y="3116263"/>
            <a:ext cx="3168650" cy="1608137"/>
            <a:chOff x="340" y="2553"/>
            <a:chExt cx="1996" cy="1013"/>
          </a:xfrm>
        </p:grpSpPr>
        <p:sp>
          <p:nvSpPr>
            <p:cNvPr id="13336" name="Freeform 19" descr="Green marble"/>
            <p:cNvSpPr>
              <a:spLocks/>
            </p:cNvSpPr>
            <p:nvPr/>
          </p:nvSpPr>
          <p:spPr bwMode="auto">
            <a:xfrm>
              <a:off x="340" y="2553"/>
              <a:ext cx="1996" cy="1013"/>
            </a:xfrm>
            <a:custGeom>
              <a:avLst/>
              <a:gdLst>
                <a:gd name="T0" fmla="*/ 0 w 1996"/>
                <a:gd name="T1" fmla="*/ 106 h 1013"/>
                <a:gd name="T2" fmla="*/ 1179 w 1996"/>
                <a:gd name="T3" fmla="*/ 151 h 1013"/>
                <a:gd name="T4" fmla="*/ 1996 w 1996"/>
                <a:gd name="T5" fmla="*/ 1013 h 1013"/>
                <a:gd name="T6" fmla="*/ 0 60000 65536"/>
                <a:gd name="T7" fmla="*/ 0 60000 65536"/>
                <a:gd name="T8" fmla="*/ 0 60000 65536"/>
              </a:gdLst>
              <a:ahLst/>
              <a:cxnLst>
                <a:cxn ang="T6">
                  <a:pos x="T0" y="T1"/>
                </a:cxn>
                <a:cxn ang="T7">
                  <a:pos x="T2" y="T3"/>
                </a:cxn>
                <a:cxn ang="T8">
                  <a:pos x="T4" y="T5"/>
                </a:cxn>
              </a:cxnLst>
              <a:rect l="0" t="0" r="r" b="b"/>
              <a:pathLst>
                <a:path w="1996" h="1013">
                  <a:moveTo>
                    <a:pt x="0" y="106"/>
                  </a:moveTo>
                  <a:cubicBezTo>
                    <a:pt x="423" y="53"/>
                    <a:pt x="846" y="0"/>
                    <a:pt x="1179" y="151"/>
                  </a:cubicBezTo>
                  <a:cubicBezTo>
                    <a:pt x="1512" y="302"/>
                    <a:pt x="1754" y="657"/>
                    <a:pt x="1996" y="1013"/>
                  </a:cubicBezTo>
                </a:path>
              </a:pathLst>
            </a:custGeom>
            <a:noFill/>
            <a:ln w="25400" cap="flat" cmpd="sng">
              <a:solidFill>
                <a:srgbClr val="FF6600"/>
              </a:solidFill>
              <a:prstDash val="solid"/>
              <a:round/>
              <a:headEnd type="none" w="sm" len="sm"/>
              <a:tailEnd type="stealth" w="lg"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62516" name="Text Box 20" descr="Green marble"/>
            <p:cNvSpPr txBox="1">
              <a:spLocks noChangeArrowheads="1"/>
            </p:cNvSpPr>
            <p:nvPr/>
          </p:nvSpPr>
          <p:spPr bwMode="auto">
            <a:xfrm rot="2070370">
              <a:off x="930" y="2886"/>
              <a:ext cx="127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1800" b="1" dirty="0">
                  <a:effectLst>
                    <a:outerShdw blurRad="38100" dist="38100" dir="2700000" algn="tl">
                      <a:srgbClr val="C0C0C0"/>
                    </a:outerShdw>
                  </a:effectLst>
                  <a:latin typeface="Arial" panose="020B0604020202020204" pitchFamily="34" charset="0"/>
                  <a:ea typeface="楷体" panose="02010609060101010101" pitchFamily="49" charset="-122"/>
                </a:rPr>
                <a:t>Java, VB, Basic</a:t>
              </a:r>
            </a:p>
          </p:txBody>
        </p:sp>
      </p:grpSp>
      <p:sp>
        <p:nvSpPr>
          <p:cNvPr id="362517" name="AutoShape 21" descr="Green marble"/>
          <p:cNvSpPr>
            <a:spLocks noChangeArrowheads="1"/>
          </p:cNvSpPr>
          <p:nvPr/>
        </p:nvSpPr>
        <p:spPr bwMode="auto">
          <a:xfrm>
            <a:off x="1116013" y="3932238"/>
            <a:ext cx="1657350" cy="1439862"/>
          </a:xfrm>
          <a:prstGeom prst="cloudCallout">
            <a:avLst>
              <a:gd name="adj1" fmla="val 21361"/>
              <a:gd name="adj2" fmla="val -116815"/>
            </a:avLst>
          </a:prstGeom>
          <a:solidFill>
            <a:schemeClr val="accent1">
              <a:alpha val="20000"/>
            </a:schemeClr>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defRPr/>
            </a:pPr>
            <a:r>
              <a:rPr lang="en-US" altLang="zh-CN" sz="1800" b="1" dirty="0">
                <a:effectLst>
                  <a:outerShdw blurRad="38100" dist="38100" dir="2700000" algn="tl">
                    <a:srgbClr val="FFFFFF"/>
                  </a:outerShdw>
                </a:effectLst>
                <a:latin typeface="Arial" panose="020B0604020202020204" pitchFamily="34" charset="0"/>
                <a:ea typeface="楷体" panose="02010609060101010101" pitchFamily="49" charset="-122"/>
              </a:rPr>
              <a:t>Edit, Word, Notepad, Vi</a:t>
            </a:r>
          </a:p>
        </p:txBody>
      </p:sp>
      <p:sp>
        <p:nvSpPr>
          <p:cNvPr id="362518" name="AutoShape 22" descr="Green marble"/>
          <p:cNvSpPr>
            <a:spLocks noChangeArrowheads="1"/>
          </p:cNvSpPr>
          <p:nvPr/>
        </p:nvSpPr>
        <p:spPr bwMode="auto">
          <a:xfrm>
            <a:off x="2989263" y="4364038"/>
            <a:ext cx="1655762" cy="1008062"/>
          </a:xfrm>
          <a:prstGeom prst="cloudCallout">
            <a:avLst>
              <a:gd name="adj1" fmla="val -1773"/>
              <a:gd name="adj2" fmla="val -204958"/>
            </a:avLst>
          </a:prstGeom>
          <a:solidFill>
            <a:schemeClr val="accent1">
              <a:alpha val="20000"/>
            </a:schemeClr>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gn="ctr">
              <a:defRPr/>
            </a:pPr>
            <a:r>
              <a:rPr lang="en-US" altLang="zh-CN" sz="1800" b="1" dirty="0" err="1">
                <a:effectLst>
                  <a:outerShdw blurRad="38100" dist="38100" dir="2700000" algn="tl">
                    <a:srgbClr val="FFFFFF"/>
                  </a:outerShdw>
                </a:effectLst>
                <a:latin typeface="Arial" panose="020B0604020202020204" pitchFamily="34" charset="0"/>
                <a:ea typeface="楷体" panose="02010609060101010101" pitchFamily="49" charset="-122"/>
              </a:rPr>
              <a:t>gcc</a:t>
            </a:r>
            <a:r>
              <a:rPr lang="en-US" altLang="zh-CN" sz="1800" b="1" dirty="0">
                <a:effectLst>
                  <a:outerShdw blurRad="38100" dist="38100" dir="2700000" algn="tl">
                    <a:srgbClr val="FFFFFF"/>
                  </a:outerShdw>
                </a:effectLst>
                <a:latin typeface="Arial" panose="020B0604020202020204" pitchFamily="34" charset="0"/>
                <a:ea typeface="楷体" panose="02010609060101010101" pitchFamily="49" charset="-122"/>
              </a:rPr>
              <a:t>, </a:t>
            </a:r>
            <a:r>
              <a:rPr lang="en-US" altLang="zh-CN" sz="1800" b="1" dirty="0" err="1">
                <a:effectLst>
                  <a:outerShdw blurRad="38100" dist="38100" dir="2700000" algn="tl">
                    <a:srgbClr val="FFFFFF"/>
                  </a:outerShdw>
                </a:effectLst>
                <a:latin typeface="Arial" panose="020B0604020202020204" pitchFamily="34" charset="0"/>
                <a:ea typeface="楷体" panose="02010609060101010101" pitchFamily="49" charset="-122"/>
              </a:rPr>
              <a:t>vc</a:t>
            </a:r>
            <a:r>
              <a:rPr lang="en-US" altLang="zh-CN" sz="1800" b="1" dirty="0">
                <a:effectLst>
                  <a:outerShdw blurRad="38100" dist="38100" dir="2700000" algn="tl">
                    <a:srgbClr val="FFFFFF"/>
                  </a:outerShdw>
                </a:effectLst>
                <a:latin typeface="Arial" panose="020B0604020202020204" pitchFamily="34" charset="0"/>
                <a:ea typeface="楷体" panose="02010609060101010101" pitchFamily="49" charset="-122"/>
              </a:rPr>
              <a:t>, bc31</a:t>
            </a:r>
          </a:p>
        </p:txBody>
      </p:sp>
      <p:sp>
        <p:nvSpPr>
          <p:cNvPr id="362519" name="AutoShape 23" descr="Green marble"/>
          <p:cNvSpPr>
            <a:spLocks noChangeArrowheads="1"/>
          </p:cNvSpPr>
          <p:nvPr/>
        </p:nvSpPr>
        <p:spPr bwMode="auto">
          <a:xfrm>
            <a:off x="5581650" y="4724400"/>
            <a:ext cx="1584325" cy="936625"/>
          </a:xfrm>
          <a:prstGeom prst="cloudCallout">
            <a:avLst>
              <a:gd name="adj1" fmla="val -80060"/>
              <a:gd name="adj2" fmla="val -119829"/>
            </a:avLst>
          </a:prstGeom>
          <a:solidFill>
            <a:schemeClr val="accent1">
              <a:alpha val="20000"/>
            </a:schemeClr>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800" b="1" dirty="0">
                <a:latin typeface="Arial" panose="020B0604020202020204" pitchFamily="34" charset="0"/>
                <a:ea typeface="楷体" panose="02010609060101010101" pitchFamily="49" charset="-122"/>
              </a:rPr>
              <a:t>虚拟机</a:t>
            </a:r>
          </a:p>
        </p:txBody>
      </p:sp>
      <p:sp>
        <p:nvSpPr>
          <p:cNvPr id="13333" name="Rectangle 26"/>
          <p:cNvSpPr>
            <a:spLocks noChangeArrowheads="1"/>
          </p:cNvSpPr>
          <p:nvPr/>
        </p:nvSpPr>
        <p:spPr bwMode="auto">
          <a:xfrm>
            <a:off x="2052638" y="1916113"/>
            <a:ext cx="2376487" cy="1512887"/>
          </a:xfrm>
          <a:prstGeom prst="rect">
            <a:avLst/>
          </a:prstGeom>
          <a:noFill/>
          <a:ln w="25400">
            <a:solidFill>
              <a:srgbClr val="FF00FF"/>
            </a:solidFill>
            <a:prstDash val="dash"/>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楷体" panose="02010609060101010101" pitchFamily="49" charset="-122"/>
              <a:ea typeface="楷体" panose="02010609060101010101" pitchFamily="49" charset="-122"/>
            </a:endParaRPr>
          </a:p>
        </p:txBody>
      </p:sp>
      <p:sp>
        <p:nvSpPr>
          <p:cNvPr id="362523" name="Text Box 27" descr="Green marble"/>
          <p:cNvSpPr txBox="1">
            <a:spLocks noChangeArrowheads="1"/>
          </p:cNvSpPr>
          <p:nvPr/>
        </p:nvSpPr>
        <p:spPr bwMode="auto">
          <a:xfrm>
            <a:off x="2773363" y="1771650"/>
            <a:ext cx="15843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defRPr/>
            </a:pPr>
            <a:r>
              <a:rPr lang="zh-CN" altLang="en-US" sz="1800" b="1" dirty="0">
                <a:solidFill>
                  <a:srgbClr val="FF3399"/>
                </a:solidFill>
                <a:effectLst>
                  <a:outerShdw blurRad="38100" dist="38100" dir="2700000" algn="tl">
                    <a:srgbClr val="C0C0C0"/>
                  </a:outerShdw>
                </a:effectLst>
                <a:latin typeface="Arial" panose="020B0604020202020204" pitchFamily="34" charset="0"/>
                <a:ea typeface="楷体" panose="02010609060101010101" pitchFamily="49" charset="-122"/>
              </a:rPr>
              <a:t>集成开发环境</a:t>
            </a:r>
          </a:p>
        </p:txBody>
      </p:sp>
      <p:sp>
        <p:nvSpPr>
          <p:cNvPr id="362527" name="Rectangle 31"/>
          <p:cNvSpPr>
            <a:spLocks noGrp="1" noChangeArrowheads="1"/>
          </p:cNvSpPr>
          <p:nvPr>
            <p:ph type="title"/>
          </p:nvPr>
        </p:nvSpPr>
        <p:spPr>
          <a:xfrm>
            <a:off x="559594" y="116632"/>
            <a:ext cx="8332886" cy="685800"/>
          </a:xfrm>
        </p:spPr>
        <p:txBody>
          <a:bodyPr/>
          <a:lstStyle/>
          <a:p>
            <a:pPr>
              <a:defRPr/>
            </a:pPr>
            <a:r>
              <a:rPr lang="zh-CN" altLang="en-US" sz="3200" dirty="0">
                <a:effectLst>
                  <a:outerShdw blurRad="38100" dist="38100" dir="2700000" algn="tl">
                    <a:srgbClr val="C0C0C0"/>
                  </a:outerShdw>
                </a:effectLst>
              </a:rPr>
              <a:t>编译技术研究对象：编译器的构造与分析</a:t>
            </a:r>
          </a:p>
        </p:txBody>
      </p:sp>
    </p:spTree>
    <p:custDataLst>
      <p:tags r:id="rId1"/>
    </p:custDataLst>
    <p:extLst>
      <p:ext uri="{BB962C8B-B14F-4D97-AF65-F5344CB8AC3E}">
        <p14:creationId xmlns:p14="http://schemas.microsoft.com/office/powerpoint/2010/main" val="101448822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62520"/>
                                        </p:tgtEl>
                                        <p:attrNameLst>
                                          <p:attrName>style.visibility</p:attrName>
                                        </p:attrNameLst>
                                      </p:cBhvr>
                                      <p:to>
                                        <p:strVal val="visible"/>
                                      </p:to>
                                    </p:set>
                                    <p:animEffect transition="in" filter="blinds(horizontal)">
                                      <p:cBhvr>
                                        <p:cTn id="7" dur="500"/>
                                        <p:tgtEl>
                                          <p:spTgt spid="3625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62521"/>
                                        </p:tgtEl>
                                        <p:attrNameLst>
                                          <p:attrName>style.visibility</p:attrName>
                                        </p:attrNameLst>
                                      </p:cBhvr>
                                      <p:to>
                                        <p:strVal val="visible"/>
                                      </p:to>
                                    </p:set>
                                    <p:animEffect transition="in" filter="blinds(horizontal)">
                                      <p:cBhvr>
                                        <p:cTn id="12" dur="500"/>
                                        <p:tgtEl>
                                          <p:spTgt spid="36252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62517"/>
                                        </p:tgtEl>
                                        <p:attrNameLst>
                                          <p:attrName>style.visibility</p:attrName>
                                        </p:attrNameLst>
                                      </p:cBhvr>
                                      <p:to>
                                        <p:strVal val="visible"/>
                                      </p:to>
                                    </p:set>
                                    <p:animEffect transition="in" filter="blinds(horizontal)">
                                      <p:cBhvr>
                                        <p:cTn id="17" dur="500"/>
                                        <p:tgtEl>
                                          <p:spTgt spid="3625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62518"/>
                                        </p:tgtEl>
                                        <p:attrNameLst>
                                          <p:attrName>style.visibility</p:attrName>
                                        </p:attrNameLst>
                                      </p:cBhvr>
                                      <p:to>
                                        <p:strVal val="visible"/>
                                      </p:to>
                                    </p:set>
                                    <p:animEffect transition="in" filter="blinds(horizontal)">
                                      <p:cBhvr>
                                        <p:cTn id="22" dur="500"/>
                                        <p:tgtEl>
                                          <p:spTgt spid="36251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62519"/>
                                        </p:tgtEl>
                                        <p:attrNameLst>
                                          <p:attrName>style.visibility</p:attrName>
                                        </p:attrNameLst>
                                      </p:cBhvr>
                                      <p:to>
                                        <p:strVal val="visible"/>
                                      </p:to>
                                    </p:set>
                                    <p:animEffect transition="in" filter="blinds(horizontal)">
                                      <p:cBhvr>
                                        <p:cTn id="27" dur="500"/>
                                        <p:tgtEl>
                                          <p:spTgt spid="3625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517" grpId="0" animBg="1"/>
      <p:bldP spid="362518" grpId="0" animBg="1"/>
      <p:bldP spid="3625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fld id="{5F5463B4-A2F7-4455-96CB-DAA3A0F1D2D4}" type="slidenum">
              <a:rPr lang="en-US" altLang="zh-CN" sz="1400" smtClean="0">
                <a:latin typeface="楷体" panose="02010609060101010101" pitchFamily="49" charset="-122"/>
                <a:ea typeface="楷体" panose="02010609060101010101" pitchFamily="49" charset="-122"/>
              </a:rPr>
              <a:pPr eaLnBrk="1" hangingPunct="1"/>
              <a:t>16</a:t>
            </a:fld>
            <a:endParaRPr lang="en-US" altLang="zh-CN" sz="1400" dirty="0">
              <a:latin typeface="楷体" panose="02010609060101010101" pitchFamily="49" charset="-122"/>
              <a:ea typeface="楷体" panose="02010609060101010101" pitchFamily="49" charset="-122"/>
            </a:endParaRPr>
          </a:p>
        </p:txBody>
      </p:sp>
      <p:sp>
        <p:nvSpPr>
          <p:cNvPr id="455682" name="Rectangle 2"/>
          <p:cNvSpPr>
            <a:spLocks noGrp="1" noChangeArrowheads="1"/>
          </p:cNvSpPr>
          <p:nvPr>
            <p:ph type="body" idx="1"/>
          </p:nvPr>
        </p:nvSpPr>
        <p:spPr/>
        <p:txBody>
          <a:bodyPr/>
          <a:lstStyle/>
          <a:p>
            <a:r>
              <a:rPr lang="en-US" altLang="zh-CN" sz="3200" b="0" dirty="0"/>
              <a:t>BASIC</a:t>
            </a:r>
            <a:r>
              <a:rPr lang="zh-CN" altLang="en-US" sz="3200" b="0" dirty="0"/>
              <a:t>年代的解释器</a:t>
            </a:r>
          </a:p>
          <a:p>
            <a:pPr lvl="1"/>
            <a:r>
              <a:rPr lang="zh-CN" altLang="en-US" sz="2800" b="0" dirty="0"/>
              <a:t>功能：它将高级语言的源程序翻译成一种中间语言程序，然后对中间语言程序进行解释执行</a:t>
            </a:r>
          </a:p>
          <a:p>
            <a:pPr lvl="1"/>
            <a:r>
              <a:rPr lang="zh-CN" altLang="en-US" sz="2800" b="0" dirty="0"/>
              <a:t>在那个年代，编译和解释两个功能是合在一个程序中，该程序被称为解释器</a:t>
            </a:r>
          </a:p>
          <a:p>
            <a:r>
              <a:rPr lang="en-US" altLang="zh-CN" sz="3200" b="0" dirty="0"/>
              <a:t>Java</a:t>
            </a:r>
            <a:r>
              <a:rPr lang="zh-CN" altLang="en-US" sz="3200" b="0" dirty="0"/>
              <a:t>年代的解释器</a:t>
            </a:r>
          </a:p>
          <a:p>
            <a:pPr lvl="1"/>
            <a:r>
              <a:rPr lang="zh-CN" altLang="en-US" sz="2800" b="0" dirty="0"/>
              <a:t>解释器的上述两个功能分在两个程序中</a:t>
            </a:r>
          </a:p>
          <a:p>
            <a:pPr lvl="1"/>
            <a:r>
              <a:rPr lang="zh-CN" altLang="en-US" sz="2800" b="0" dirty="0"/>
              <a:t>前一个叫做</a:t>
            </a:r>
            <a:r>
              <a:rPr lang="zh-CN" altLang="en-US" sz="2800" b="0" dirty="0">
                <a:solidFill>
                  <a:srgbClr val="FF3300"/>
                </a:solidFill>
              </a:rPr>
              <a:t>编译器</a:t>
            </a:r>
            <a:r>
              <a:rPr lang="zh-CN" altLang="en-US" sz="2800" b="0" dirty="0"/>
              <a:t>，它把源程序翻译成一种叫做字节码的中间语言程序</a:t>
            </a:r>
          </a:p>
          <a:p>
            <a:pPr lvl="1"/>
            <a:r>
              <a:rPr lang="zh-CN" altLang="en-US" sz="2800" b="0" dirty="0"/>
              <a:t>后一个叫做</a:t>
            </a:r>
            <a:r>
              <a:rPr lang="zh-CN" altLang="en-US" sz="2800" b="0" dirty="0">
                <a:solidFill>
                  <a:srgbClr val="FF3300"/>
                </a:solidFill>
              </a:rPr>
              <a:t>解释器</a:t>
            </a:r>
            <a:r>
              <a:rPr lang="zh-CN" altLang="en-US" sz="2800" b="0" dirty="0"/>
              <a:t>，它对字节码程序进行解释执行</a:t>
            </a:r>
          </a:p>
        </p:txBody>
      </p:sp>
      <p:grpSp>
        <p:nvGrpSpPr>
          <p:cNvPr id="6" name="组合 5"/>
          <p:cNvGrpSpPr/>
          <p:nvPr/>
        </p:nvGrpSpPr>
        <p:grpSpPr>
          <a:xfrm>
            <a:off x="307975" y="7937"/>
            <a:ext cx="5709593" cy="860693"/>
            <a:chOff x="307975" y="7937"/>
            <a:chExt cx="5709593" cy="860693"/>
          </a:xfrm>
        </p:grpSpPr>
        <p:sp>
          <p:nvSpPr>
            <p:cNvPr id="7" name="AutoShape 13" descr="http://t2.baidu.com/it/u=3391121962,2332629517&amp;fm=23&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dirty="0">
                <a:latin typeface="楷体" panose="02010609060101010101" pitchFamily="49" charset="-122"/>
                <a:ea typeface="楷体" panose="02010609060101010101" pitchFamily="49" charset="-122"/>
              </a:endParaRPr>
            </a:p>
          </p:txBody>
        </p:sp>
        <p:sp>
          <p:nvSpPr>
            <p:cNvPr id="8" name="AutoShape 15" descr="http://t2.baidu.com/it/u=3391121962,2332629517&amp;fm=21&amp;gp=0.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dirty="0">
                <a:latin typeface="楷体" panose="02010609060101010101" pitchFamily="49" charset="-122"/>
                <a:ea typeface="楷体" panose="02010609060101010101" pitchFamily="49" charset="-122"/>
              </a:endParaRPr>
            </a:p>
          </p:txBody>
        </p:sp>
        <p:sp>
          <p:nvSpPr>
            <p:cNvPr id="9" name="AutoShape 18" descr="http://t2.baidu.com/it/u=2814427109,2301171438&amp;fm=23&amp;gp=0.jp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dirty="0">
                <a:latin typeface="楷体" panose="02010609060101010101" pitchFamily="49" charset="-122"/>
                <a:ea typeface="楷体" panose="02010609060101010101" pitchFamily="49" charset="-122"/>
              </a:endParaRPr>
            </a:p>
          </p:txBody>
        </p:sp>
        <p:grpSp>
          <p:nvGrpSpPr>
            <p:cNvPr id="10" name="组合 9"/>
            <p:cNvGrpSpPr/>
            <p:nvPr/>
          </p:nvGrpSpPr>
          <p:grpSpPr>
            <a:xfrm>
              <a:off x="683568" y="43200"/>
              <a:ext cx="5334000" cy="825430"/>
              <a:chOff x="1905000" y="-4375"/>
              <a:chExt cx="5334000" cy="825430"/>
            </a:xfrm>
          </p:grpSpPr>
          <p:sp>
            <p:nvSpPr>
              <p:cNvPr id="11" name="AutoShape 56"/>
              <p:cNvSpPr>
                <a:spLocks noChangeArrowheads="1"/>
              </p:cNvSpPr>
              <p:nvPr/>
            </p:nvSpPr>
            <p:spPr bwMode="gray">
              <a:xfrm>
                <a:off x="2270125" y="58980"/>
                <a:ext cx="4968875" cy="762075"/>
              </a:xfrm>
              <a:prstGeom prst="roundRect">
                <a:avLst>
                  <a:gd name="adj" fmla="val 50000"/>
                </a:avLst>
              </a:prstGeom>
              <a:solidFill>
                <a:srgbClr val="8064A2">
                  <a:lumMod val="20000"/>
                  <a:lumOff val="80000"/>
                </a:srgbClr>
              </a:solidFill>
              <a:ln w="38100" algn="ctr">
                <a:solidFill>
                  <a:srgbClr val="8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 lastClr="FFFFFF"/>
                  </a:solidFill>
                  <a:effectLst/>
                  <a:uLnTx/>
                  <a:uFillTx/>
                  <a:latin typeface="楷体" panose="02010609060101010101" pitchFamily="49" charset="-122"/>
                  <a:ea typeface="楷体" panose="02010609060101010101" pitchFamily="49" charset="-122"/>
                </a:endParaRPr>
              </a:p>
            </p:txBody>
          </p:sp>
          <p:sp>
            <p:nvSpPr>
              <p:cNvPr id="12" name="Oval 59"/>
              <p:cNvSpPr>
                <a:spLocks noChangeArrowheads="1"/>
              </p:cNvSpPr>
              <p:nvPr/>
            </p:nvSpPr>
            <p:spPr bwMode="gray">
              <a:xfrm rot="1758052">
                <a:off x="1905000" y="-4375"/>
                <a:ext cx="896938" cy="820000"/>
              </a:xfrm>
              <a:prstGeom prst="ellipse">
                <a:avLst/>
              </a:prstGeom>
              <a:gradFill rotWithShape="1">
                <a:gsLst>
                  <a:gs pos="0">
                    <a:srgbClr val="800080"/>
                  </a:gs>
                  <a:gs pos="100000">
                    <a:srgbClr val="800080">
                      <a:gamma/>
                      <a:shade val="46275"/>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endParaRPr>
              </a:p>
            </p:txBody>
          </p:sp>
          <p:sp>
            <p:nvSpPr>
              <p:cNvPr id="13" name="Text Box 61"/>
              <p:cNvSpPr txBox="1">
                <a:spLocks noChangeArrowheads="1"/>
              </p:cNvSpPr>
              <p:nvPr/>
            </p:nvSpPr>
            <p:spPr bwMode="gray">
              <a:xfrm>
                <a:off x="2916000" y="132425"/>
                <a:ext cx="245291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0" fontAlgn="auto">
                  <a:spcBef>
                    <a:spcPts val="0"/>
                  </a:spcBef>
                  <a:spcAft>
                    <a:spcPts val="0"/>
                  </a:spcAft>
                  <a:defRPr/>
                </a:pPr>
                <a:r>
                  <a:rPr lang="zh-CN" altLang="en-US" sz="3200" b="1" kern="0" dirty="0">
                    <a:solidFill>
                      <a:sysClr val="windowText" lastClr="000000"/>
                    </a:solidFill>
                    <a:effectLst>
                      <a:outerShdw blurRad="38100" dist="38100" dir="2700000" algn="tl">
                        <a:srgbClr val="000000">
                          <a:alpha val="43137"/>
                        </a:srgbClr>
                      </a:outerShdw>
                    </a:effectLst>
                    <a:latin typeface="楷体" pitchFamily="49" charset="-122"/>
                    <a:ea typeface="楷体" pitchFamily="49" charset="-122"/>
                  </a:rPr>
                  <a:t>课 程 简 介</a:t>
                </a:r>
              </a:p>
            </p:txBody>
          </p:sp>
          <p:sp>
            <p:nvSpPr>
              <p:cNvPr id="14" name="Text Box 62"/>
              <p:cNvSpPr txBox="1">
                <a:spLocks noChangeArrowheads="1"/>
              </p:cNvSpPr>
              <p:nvPr/>
            </p:nvSpPr>
            <p:spPr bwMode="gray">
              <a:xfrm>
                <a:off x="2303171" y="82512"/>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ヒラギノ角ゴ Pro W3" pitchFamily="-1" charset="-128"/>
                  </a:defRPr>
                </a:lvl1pPr>
                <a:lvl2pPr marL="742950" indent="-285750" eaLnBrk="0" hangingPunct="0">
                  <a:defRPr>
                    <a:solidFill>
                      <a:schemeClr val="tx1"/>
                    </a:solidFill>
                    <a:latin typeface="Arial" pitchFamily="34" charset="0"/>
                    <a:ea typeface="ヒラギノ角ゴ Pro W3" pitchFamily="-1" charset="-128"/>
                  </a:defRPr>
                </a:lvl2pPr>
                <a:lvl3pPr marL="1143000" indent="-228600" eaLnBrk="0" hangingPunct="0">
                  <a:defRPr>
                    <a:solidFill>
                      <a:schemeClr val="tx1"/>
                    </a:solidFill>
                    <a:latin typeface="Arial" pitchFamily="34" charset="0"/>
                    <a:ea typeface="ヒラギノ角ゴ Pro W3" pitchFamily="-1" charset="-128"/>
                  </a:defRPr>
                </a:lvl3pPr>
                <a:lvl4pPr marL="1600200" indent="-228600" eaLnBrk="0" hangingPunct="0">
                  <a:defRPr>
                    <a:solidFill>
                      <a:schemeClr val="tx1"/>
                    </a:solidFill>
                    <a:latin typeface="Arial" pitchFamily="34" charset="0"/>
                    <a:ea typeface="ヒラギノ角ゴ Pro W3" pitchFamily="-1" charset="-128"/>
                  </a:defRPr>
                </a:lvl4pPr>
                <a:lvl5pPr marL="2057400" indent="-228600" eaLnBrk="0" hangingPunct="0">
                  <a:defRPr>
                    <a:solidFill>
                      <a:schemeClr val="tx1"/>
                    </a:solidFill>
                    <a:latin typeface="Arial" pitchFamily="34" charset="0"/>
                    <a:ea typeface="ヒラギノ角ゴ Pro W3" pitchFamily="-1"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pitchFamily="-1"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pitchFamily="-1"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pitchFamily="-1"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pitchFamily="-1" charset="-128"/>
                  </a:defRPr>
                </a:lvl9pP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en-US" altLang="zh-CN" sz="3200" b="1" i="0" u="none" strike="noStrike" kern="0" cap="none" spc="0" normalizeH="0" baseline="0" noProof="0" dirty="0">
                  <a:ln>
                    <a:noFill/>
                  </a:ln>
                  <a:solidFill>
                    <a:sysClr val="window" lastClr="FFFFFF"/>
                  </a:solidFill>
                  <a:effectLst/>
                  <a:uLnTx/>
                  <a:uFillTx/>
                  <a:latin typeface="楷体" panose="02010609060101010101" pitchFamily="49" charset="-122"/>
                  <a:ea typeface="楷体" panose="02010609060101010101" pitchFamily="49" charset="-122"/>
                </a:endParaRPr>
              </a:p>
            </p:txBody>
          </p:sp>
          <p:pic>
            <p:nvPicPr>
              <p:cNvPr id="15" name="Picture 88" descr="Picture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16125" y="86133"/>
                <a:ext cx="379413" cy="439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extLst>
      <p:ext uri="{BB962C8B-B14F-4D97-AF65-F5344CB8AC3E}">
        <p14:creationId xmlns:p14="http://schemas.microsoft.com/office/powerpoint/2010/main" val="47830469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55682">
                                            <p:txEl>
                                              <p:pRg st="3" end="3"/>
                                            </p:txEl>
                                          </p:spTgt>
                                        </p:tgtEl>
                                        <p:attrNameLst>
                                          <p:attrName>style.visibility</p:attrName>
                                        </p:attrNameLst>
                                      </p:cBhvr>
                                      <p:to>
                                        <p:strVal val="visible"/>
                                      </p:to>
                                    </p:set>
                                    <p:animEffect transition="in" filter="blinds(horizontal)">
                                      <p:cBhvr>
                                        <p:cTn id="7" dur="500"/>
                                        <p:tgtEl>
                                          <p:spTgt spid="455682">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55682">
                                            <p:txEl>
                                              <p:pRg st="4" end="4"/>
                                            </p:txEl>
                                          </p:spTgt>
                                        </p:tgtEl>
                                        <p:attrNameLst>
                                          <p:attrName>style.visibility</p:attrName>
                                        </p:attrNameLst>
                                      </p:cBhvr>
                                      <p:to>
                                        <p:strVal val="visible"/>
                                      </p:to>
                                    </p:set>
                                    <p:animEffect transition="in" filter="blinds(horizontal)">
                                      <p:cBhvr>
                                        <p:cTn id="10" dur="500"/>
                                        <p:tgtEl>
                                          <p:spTgt spid="455682">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55682">
                                            <p:txEl>
                                              <p:pRg st="5" end="5"/>
                                            </p:txEl>
                                          </p:spTgt>
                                        </p:tgtEl>
                                        <p:attrNameLst>
                                          <p:attrName>style.visibility</p:attrName>
                                        </p:attrNameLst>
                                      </p:cBhvr>
                                      <p:to>
                                        <p:strVal val="visible"/>
                                      </p:to>
                                    </p:set>
                                    <p:animEffect transition="in" filter="blinds(horizontal)">
                                      <p:cBhvr>
                                        <p:cTn id="13" dur="500"/>
                                        <p:tgtEl>
                                          <p:spTgt spid="455682">
                                            <p:txEl>
                                              <p:pRg st="5" end="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55682">
                                            <p:txEl>
                                              <p:pRg st="6" end="6"/>
                                            </p:txEl>
                                          </p:spTgt>
                                        </p:tgtEl>
                                        <p:attrNameLst>
                                          <p:attrName>style.visibility</p:attrName>
                                        </p:attrNameLst>
                                      </p:cBhvr>
                                      <p:to>
                                        <p:strVal val="visible"/>
                                      </p:to>
                                    </p:set>
                                    <p:animEffect transition="in" filter="blinds(horizontal)">
                                      <p:cBhvr>
                                        <p:cTn id="16" dur="500"/>
                                        <p:tgtEl>
                                          <p:spTgt spid="45568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fld id="{93054200-66AB-4CA1-9270-2A6710CFE296}" type="slidenum">
              <a:rPr lang="en-US" altLang="zh-CN" sz="1400" smtClean="0">
                <a:latin typeface="楷体" panose="02010609060101010101" pitchFamily="49" charset="-122"/>
                <a:ea typeface="楷体" panose="02010609060101010101" pitchFamily="49" charset="-122"/>
              </a:rPr>
              <a:pPr eaLnBrk="1" hangingPunct="1"/>
              <a:t>17</a:t>
            </a:fld>
            <a:endParaRPr lang="en-US" altLang="zh-CN" sz="1400" dirty="0">
              <a:latin typeface="楷体" panose="02010609060101010101" pitchFamily="49" charset="-122"/>
              <a:ea typeface="楷体" panose="02010609060101010101" pitchFamily="49" charset="-122"/>
            </a:endParaRPr>
          </a:p>
        </p:txBody>
      </p:sp>
      <p:sp>
        <p:nvSpPr>
          <p:cNvPr id="462850" name="Rectangle 2"/>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rPr>
              <a:t>第一章     引论</a:t>
            </a:r>
          </a:p>
        </p:txBody>
      </p:sp>
      <p:sp>
        <p:nvSpPr>
          <p:cNvPr id="462851" name="Rectangle 3"/>
          <p:cNvSpPr>
            <a:spLocks noGrp="1" noChangeArrowheads="1"/>
          </p:cNvSpPr>
          <p:nvPr>
            <p:ph type="body" idx="1"/>
          </p:nvPr>
        </p:nvSpPr>
        <p:spPr/>
        <p:txBody>
          <a:bodyPr/>
          <a:lstStyle/>
          <a:p>
            <a:pPr>
              <a:defRPr/>
            </a:pPr>
            <a:r>
              <a:rPr lang="zh-CN" altLang="en-US" sz="3200" b="0" dirty="0">
                <a:effectLst>
                  <a:outerShdw blurRad="38100" dist="38100" dir="2700000" algn="tl">
                    <a:srgbClr val="C0C0C0"/>
                  </a:outerShdw>
                </a:effectLst>
              </a:rPr>
              <a:t>翻译器：把一种语言变换到另外一种语言的软件。这两种语言分别称为</a:t>
            </a:r>
            <a:r>
              <a:rPr lang="zh-CN" altLang="en-US" sz="3200" b="0" dirty="0">
                <a:solidFill>
                  <a:schemeClr val="hlink"/>
                </a:solidFill>
                <a:effectLst>
                  <a:outerShdw blurRad="38100" dist="38100" dir="2700000" algn="tl">
                    <a:srgbClr val="C0C0C0"/>
                  </a:outerShdw>
                </a:effectLst>
              </a:rPr>
              <a:t>源语言</a:t>
            </a:r>
            <a:r>
              <a:rPr lang="zh-CN" altLang="en-US" sz="3200" b="0" dirty="0">
                <a:effectLst>
                  <a:outerShdw blurRad="38100" dist="38100" dir="2700000" algn="tl">
                    <a:srgbClr val="C0C0C0"/>
                  </a:outerShdw>
                </a:effectLst>
              </a:rPr>
              <a:t>和</a:t>
            </a:r>
            <a:r>
              <a:rPr lang="zh-CN" altLang="en-US" sz="3200" b="0" dirty="0">
                <a:solidFill>
                  <a:schemeClr val="hlink"/>
                </a:solidFill>
                <a:effectLst>
                  <a:outerShdw blurRad="38100" dist="38100" dir="2700000" algn="tl">
                    <a:srgbClr val="C0C0C0"/>
                  </a:outerShdw>
                </a:effectLst>
              </a:rPr>
              <a:t>目标语言</a:t>
            </a:r>
            <a:r>
              <a:rPr lang="zh-CN" altLang="en-US" sz="3200" b="0" dirty="0">
                <a:effectLst>
                  <a:outerShdw blurRad="38100" dist="38100" dir="2700000" algn="tl">
                    <a:srgbClr val="C0C0C0"/>
                  </a:outerShdw>
                </a:effectLst>
              </a:rPr>
              <a:t>。</a:t>
            </a:r>
          </a:p>
          <a:p>
            <a:pPr>
              <a:defRPr/>
            </a:pPr>
            <a:r>
              <a:rPr lang="zh-CN" altLang="en-US" sz="3200" b="0" dirty="0">
                <a:effectLst>
                  <a:outerShdw blurRad="38100" dist="38100" dir="2700000" algn="tl">
                    <a:srgbClr val="C0C0C0"/>
                  </a:outerShdw>
                </a:effectLst>
              </a:rPr>
              <a:t>编译器：一种翻译器，它的</a:t>
            </a:r>
            <a:r>
              <a:rPr lang="zh-CN" altLang="en-US" sz="3200" b="0" dirty="0">
                <a:solidFill>
                  <a:schemeClr val="hlink"/>
                </a:solidFill>
                <a:effectLst>
                  <a:outerShdw blurRad="38100" dist="38100" dir="2700000" algn="tl">
                    <a:srgbClr val="C0C0C0"/>
                  </a:outerShdw>
                </a:effectLst>
              </a:rPr>
              <a:t>目标语言</a:t>
            </a:r>
            <a:r>
              <a:rPr lang="zh-CN" altLang="en-US" sz="3200" b="0" dirty="0">
                <a:effectLst>
                  <a:outerShdw blurRad="38100" dist="38100" dir="2700000" algn="tl">
                    <a:srgbClr val="C0C0C0"/>
                  </a:outerShdw>
                </a:effectLst>
              </a:rPr>
              <a:t>比</a:t>
            </a:r>
            <a:r>
              <a:rPr lang="zh-CN" altLang="en-US" sz="3200" b="0" dirty="0">
                <a:solidFill>
                  <a:schemeClr val="hlink"/>
                </a:solidFill>
                <a:effectLst>
                  <a:outerShdw blurRad="38100" dist="38100" dir="2700000" algn="tl">
                    <a:srgbClr val="C0C0C0"/>
                  </a:outerShdw>
                </a:effectLst>
              </a:rPr>
              <a:t>源语言</a:t>
            </a:r>
            <a:r>
              <a:rPr lang="zh-CN" altLang="en-US" sz="3200" b="0" dirty="0">
                <a:effectLst>
                  <a:outerShdw blurRad="38100" dist="38100" dir="2700000" algn="tl">
                    <a:srgbClr val="C0C0C0"/>
                  </a:outerShdw>
                </a:effectLst>
              </a:rPr>
              <a:t>低级。</a:t>
            </a:r>
          </a:p>
          <a:p>
            <a:pPr lvl="1">
              <a:defRPr/>
            </a:pPr>
            <a:r>
              <a:rPr lang="zh-CN" altLang="en-US" sz="2800" b="0" dirty="0">
                <a:effectLst>
                  <a:outerShdw blurRad="38100" dist="38100" dir="2700000" algn="tl">
                    <a:srgbClr val="C0C0C0"/>
                  </a:outerShdw>
                </a:effectLst>
              </a:rPr>
              <a:t>编译器处理的对象：编程语言</a:t>
            </a:r>
          </a:p>
        </p:txBody>
      </p:sp>
    </p:spTree>
    <p:extLst>
      <p:ext uri="{BB962C8B-B14F-4D97-AF65-F5344CB8AC3E}">
        <p14:creationId xmlns:p14="http://schemas.microsoft.com/office/powerpoint/2010/main" val="320973633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fld id="{A53C154A-0FE1-4C0F-8D8C-4B33DE76B251}" type="slidenum">
              <a:rPr lang="en-US" altLang="zh-CN" sz="1400" smtClean="0">
                <a:latin typeface="楷体" panose="02010609060101010101" pitchFamily="49" charset="-122"/>
                <a:ea typeface="楷体" panose="02010609060101010101" pitchFamily="49" charset="-122"/>
              </a:rPr>
              <a:pPr eaLnBrk="1" hangingPunct="1"/>
              <a:t>18</a:t>
            </a:fld>
            <a:endParaRPr lang="en-US" altLang="zh-CN" sz="1400" dirty="0">
              <a:latin typeface="楷体" panose="02010609060101010101" pitchFamily="49" charset="-122"/>
              <a:ea typeface="楷体" panose="02010609060101010101" pitchFamily="49" charset="-122"/>
            </a:endParaRPr>
          </a:p>
        </p:txBody>
      </p:sp>
      <p:sp>
        <p:nvSpPr>
          <p:cNvPr id="16387" name="Rectangle 2"/>
          <p:cNvSpPr>
            <a:spLocks noGrp="1" noChangeArrowheads="1"/>
          </p:cNvSpPr>
          <p:nvPr>
            <p:ph type="title"/>
          </p:nvPr>
        </p:nvSpPr>
        <p:spPr/>
        <p:txBody>
          <a:bodyPr/>
          <a:lstStyle/>
          <a:p>
            <a:r>
              <a:rPr lang="zh-CN" altLang="en-US" dirty="0"/>
              <a:t>编程语言演义</a:t>
            </a:r>
          </a:p>
        </p:txBody>
      </p:sp>
      <p:sp>
        <p:nvSpPr>
          <p:cNvPr id="16388" name="Rectangle 3"/>
          <p:cNvSpPr>
            <a:spLocks noGrp="1" noChangeArrowheads="1"/>
          </p:cNvSpPr>
          <p:nvPr>
            <p:ph type="body" idx="1"/>
          </p:nvPr>
        </p:nvSpPr>
        <p:spPr/>
        <p:txBody>
          <a:bodyPr/>
          <a:lstStyle/>
          <a:p>
            <a:r>
              <a:rPr lang="zh-CN" altLang="en-US" b="0" dirty="0"/>
              <a:t>编程语言</a:t>
            </a:r>
          </a:p>
          <a:p>
            <a:pPr lvl="1"/>
            <a:r>
              <a:rPr lang="zh-CN" altLang="en-US" b="0" dirty="0"/>
              <a:t>机器语言</a:t>
            </a:r>
          </a:p>
          <a:p>
            <a:pPr lvl="1"/>
            <a:r>
              <a:rPr lang="zh-CN" altLang="en-US" b="0" dirty="0"/>
              <a:t>汇编语言</a:t>
            </a:r>
          </a:p>
          <a:p>
            <a:pPr lvl="1"/>
            <a:r>
              <a:rPr lang="zh-CN" altLang="en-US" b="0" dirty="0"/>
              <a:t>高级语言（</a:t>
            </a:r>
            <a:r>
              <a:rPr lang="en-US" altLang="zh-CN" b="0" dirty="0"/>
              <a:t>Fortran, C, Java, …)</a:t>
            </a:r>
          </a:p>
        </p:txBody>
      </p:sp>
    </p:spTree>
    <p:extLst>
      <p:ext uri="{BB962C8B-B14F-4D97-AF65-F5344CB8AC3E}">
        <p14:creationId xmlns:p14="http://schemas.microsoft.com/office/powerpoint/2010/main" val="189418766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fld id="{86E55222-7D72-4E27-8812-65282B63A458}" type="slidenum">
              <a:rPr lang="en-US" altLang="zh-CN" sz="1400" smtClean="0">
                <a:latin typeface="楷体" panose="02010609060101010101" pitchFamily="49" charset="-122"/>
                <a:ea typeface="楷体" panose="02010609060101010101" pitchFamily="49" charset="-122"/>
              </a:rPr>
              <a:pPr eaLnBrk="1" hangingPunct="1"/>
              <a:t>19</a:t>
            </a:fld>
            <a:endParaRPr lang="en-US" altLang="zh-CN" sz="1400" dirty="0">
              <a:latin typeface="楷体" panose="02010609060101010101" pitchFamily="49" charset="-122"/>
              <a:ea typeface="楷体" panose="02010609060101010101" pitchFamily="49" charset="-122"/>
            </a:endParaRPr>
          </a:p>
        </p:txBody>
      </p:sp>
      <p:sp>
        <p:nvSpPr>
          <p:cNvPr id="17411" name="Rectangle 2"/>
          <p:cNvSpPr>
            <a:spLocks noGrp="1" noChangeArrowheads="1"/>
          </p:cNvSpPr>
          <p:nvPr>
            <p:ph type="title"/>
          </p:nvPr>
        </p:nvSpPr>
        <p:spPr/>
        <p:txBody>
          <a:bodyPr/>
          <a:lstStyle/>
          <a:p>
            <a:r>
              <a:rPr lang="zh-CN" altLang="en-US" dirty="0"/>
              <a:t>编程语言演义</a:t>
            </a:r>
          </a:p>
        </p:txBody>
      </p:sp>
      <p:sp>
        <p:nvSpPr>
          <p:cNvPr id="422915" name="Rectangle 3"/>
          <p:cNvSpPr>
            <a:spLocks noGrp="1" noChangeArrowheads="1"/>
          </p:cNvSpPr>
          <p:nvPr>
            <p:ph type="body" idx="1"/>
          </p:nvPr>
        </p:nvSpPr>
        <p:spPr>
          <a:xfrm>
            <a:off x="1422400" y="908720"/>
            <a:ext cx="7143750" cy="5111750"/>
          </a:xfrm>
        </p:spPr>
        <p:txBody>
          <a:bodyPr/>
          <a:lstStyle/>
          <a:p>
            <a:pPr>
              <a:lnSpc>
                <a:spcPct val="90000"/>
              </a:lnSpc>
            </a:pPr>
            <a:r>
              <a:rPr lang="zh-CN" altLang="en-US" sz="3200" b="0" dirty="0"/>
              <a:t>机器语言特点</a:t>
            </a:r>
          </a:p>
          <a:p>
            <a:pPr lvl="1">
              <a:lnSpc>
                <a:spcPct val="90000"/>
              </a:lnSpc>
            </a:pPr>
            <a:r>
              <a:rPr lang="en-US" altLang="zh-CN" b="0" dirty="0"/>
              <a:t>0,1</a:t>
            </a:r>
            <a:r>
              <a:rPr lang="zh-CN" altLang="en-US" b="0" dirty="0"/>
              <a:t>串</a:t>
            </a:r>
          </a:p>
          <a:p>
            <a:pPr lvl="1">
              <a:lnSpc>
                <a:spcPct val="90000"/>
              </a:lnSpc>
            </a:pPr>
            <a:r>
              <a:rPr lang="zh-CN" altLang="en-US" b="0" dirty="0"/>
              <a:t>打卡输入</a:t>
            </a:r>
          </a:p>
          <a:p>
            <a:pPr lvl="1">
              <a:lnSpc>
                <a:spcPct val="90000"/>
              </a:lnSpc>
            </a:pPr>
            <a:r>
              <a:rPr lang="en-US" altLang="zh-CN" b="0" dirty="0"/>
              <a:t>c7 06 0000 0002 </a:t>
            </a:r>
          </a:p>
          <a:p>
            <a:pPr marL="457200" lvl="1" indent="0">
              <a:lnSpc>
                <a:spcPct val="90000"/>
              </a:lnSpc>
              <a:buNone/>
            </a:pPr>
            <a:r>
              <a:rPr lang="en-US" altLang="zh-CN" b="0" dirty="0" err="1"/>
              <a:t>mov</a:t>
            </a:r>
            <a:r>
              <a:rPr lang="en-US" altLang="zh-CN" b="0" dirty="0"/>
              <a:t> x, c </a:t>
            </a:r>
          </a:p>
          <a:p>
            <a:pPr marL="457200" lvl="1" indent="0">
              <a:lnSpc>
                <a:spcPct val="90000"/>
              </a:lnSpc>
              <a:buNone/>
            </a:pPr>
            <a:r>
              <a:rPr lang="zh-CN" altLang="en-US" b="0" dirty="0"/>
              <a:t>其中符号</a:t>
            </a:r>
            <a:r>
              <a:rPr lang="en-US" altLang="zh-CN" b="0" dirty="0"/>
              <a:t>x</a:t>
            </a:r>
            <a:r>
              <a:rPr lang="zh-CN" altLang="en-US" b="0" dirty="0"/>
              <a:t>的地址是</a:t>
            </a:r>
            <a:r>
              <a:rPr lang="en-US" altLang="zh-CN" b="0" dirty="0"/>
              <a:t>0000</a:t>
            </a:r>
            <a:r>
              <a:rPr lang="zh-CN" altLang="en-US" b="0" dirty="0"/>
              <a:t>，</a:t>
            </a:r>
            <a:r>
              <a:rPr lang="en-US" altLang="zh-CN" b="0" dirty="0"/>
              <a:t>c=2</a:t>
            </a:r>
          </a:p>
          <a:p>
            <a:pPr>
              <a:lnSpc>
                <a:spcPct val="90000"/>
              </a:lnSpc>
            </a:pPr>
            <a:r>
              <a:rPr lang="zh-CN" altLang="en-US" sz="3200" b="0" dirty="0"/>
              <a:t>计算机可以直接理解机器语言程序</a:t>
            </a:r>
          </a:p>
          <a:p>
            <a:pPr>
              <a:lnSpc>
                <a:spcPct val="90000"/>
              </a:lnSpc>
            </a:pPr>
            <a:r>
              <a:rPr lang="zh-CN" altLang="en-US" sz="3200" b="0" dirty="0"/>
              <a:t>机器语言缺点</a:t>
            </a:r>
          </a:p>
          <a:p>
            <a:pPr lvl="1">
              <a:lnSpc>
                <a:spcPct val="90000"/>
              </a:lnSpc>
            </a:pPr>
            <a:r>
              <a:rPr lang="zh-CN" altLang="en-US" b="0" dirty="0"/>
              <a:t>可读性差</a:t>
            </a:r>
          </a:p>
          <a:p>
            <a:pPr lvl="1">
              <a:lnSpc>
                <a:spcPct val="90000"/>
              </a:lnSpc>
            </a:pPr>
            <a:r>
              <a:rPr lang="zh-CN" altLang="en-US" b="0" dirty="0"/>
              <a:t>可维护性差</a:t>
            </a:r>
          </a:p>
        </p:txBody>
      </p:sp>
      <p:sp>
        <p:nvSpPr>
          <p:cNvPr id="422916" name="Text Box 4" descr="Green marble"/>
          <p:cNvSpPr txBox="1">
            <a:spLocks noChangeArrowheads="1"/>
          </p:cNvSpPr>
          <p:nvPr/>
        </p:nvSpPr>
        <p:spPr bwMode="auto">
          <a:xfrm>
            <a:off x="323850" y="1773238"/>
            <a:ext cx="111440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sz="1800" b="1" dirty="0">
                <a:effectLst>
                  <a:outerShdw blurRad="38100" dist="38100" dir="2700000" algn="tl">
                    <a:srgbClr val="C0C0C0"/>
                  </a:outerShdw>
                </a:effectLst>
                <a:latin typeface="Arial" panose="020B0604020202020204" pitchFamily="34" charset="0"/>
                <a:ea typeface="楷体" panose="02010609060101010101" pitchFamily="49" charset="-122"/>
              </a:rPr>
              <a:t>机器语言</a:t>
            </a:r>
          </a:p>
          <a:p>
            <a:pPr>
              <a:defRPr/>
            </a:pPr>
            <a:r>
              <a:rPr lang="zh-CN" altLang="en-US" sz="1800" b="1" dirty="0">
                <a:effectLst>
                  <a:outerShdw blurRad="38100" dist="38100" dir="2700000" algn="tl">
                    <a:srgbClr val="C0C0C0"/>
                  </a:outerShdw>
                </a:effectLst>
                <a:latin typeface="Arial" panose="020B0604020202020204" pitchFamily="34" charset="0"/>
                <a:ea typeface="楷体" panose="02010609060101010101" pitchFamily="49" charset="-122"/>
              </a:rPr>
              <a:t>汇编语言</a:t>
            </a:r>
          </a:p>
          <a:p>
            <a:pPr>
              <a:defRPr/>
            </a:pPr>
            <a:r>
              <a:rPr lang="zh-CN" altLang="en-US" sz="1800" b="1" dirty="0">
                <a:effectLst>
                  <a:outerShdw blurRad="38100" dist="38100" dir="2700000" algn="tl">
                    <a:srgbClr val="C0C0C0"/>
                  </a:outerShdw>
                </a:effectLst>
                <a:latin typeface="Arial" panose="020B0604020202020204" pitchFamily="34" charset="0"/>
                <a:ea typeface="楷体" panose="02010609060101010101" pitchFamily="49" charset="-122"/>
              </a:rPr>
              <a:t>高级语言</a:t>
            </a:r>
          </a:p>
        </p:txBody>
      </p:sp>
    </p:spTree>
    <p:extLst>
      <p:ext uri="{BB962C8B-B14F-4D97-AF65-F5344CB8AC3E}">
        <p14:creationId xmlns:p14="http://schemas.microsoft.com/office/powerpoint/2010/main" val="343768069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mph" presetSubtype="2" fill="hold" nodeType="afterEffect">
                                  <p:stCondLst>
                                    <p:cond delay="0"/>
                                  </p:stCondLst>
                                  <p:childTnLst>
                                    <p:animClr clrSpc="rgb" dir="cw">
                                      <p:cBhvr override="childStyle">
                                        <p:cTn id="6" dur="1000" fill="hold"/>
                                        <p:tgtEl>
                                          <p:spTgt spid="422916">
                                            <p:txEl>
                                              <p:pRg st="0" end="0"/>
                                            </p:txEl>
                                          </p:spTgt>
                                        </p:tgtEl>
                                        <p:attrNameLst>
                                          <p:attrName>style.color</p:attrName>
                                        </p:attrNameLst>
                                      </p:cBhvr>
                                      <p:to>
                                        <a:srgbClr val="FF3300"/>
                                      </p:to>
                                    </p:animClr>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nodeType="clickEffect">
                                  <p:stCondLst>
                                    <p:cond delay="0"/>
                                  </p:stCondLst>
                                  <p:childTnLst>
                                    <p:set>
                                      <p:cBhvr>
                                        <p:cTn id="10" dur="1" fill="hold">
                                          <p:stCondLst>
                                            <p:cond delay="0"/>
                                          </p:stCondLst>
                                        </p:cTn>
                                        <p:tgtEl>
                                          <p:spTgt spid="422915">
                                            <p:txEl>
                                              <p:pRg st="6" end="6"/>
                                            </p:txEl>
                                          </p:spTgt>
                                        </p:tgtEl>
                                        <p:attrNameLst>
                                          <p:attrName>style.visibility</p:attrName>
                                        </p:attrNameLst>
                                      </p:cBhvr>
                                      <p:to>
                                        <p:strVal val="visible"/>
                                      </p:to>
                                    </p:set>
                                    <p:animEffect transition="in" filter="blinds(horizontal)">
                                      <p:cBhvr>
                                        <p:cTn id="11" dur="500"/>
                                        <p:tgtEl>
                                          <p:spTgt spid="422915">
                                            <p:txEl>
                                              <p:pRg st="6" end="6"/>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422915">
                                            <p:txEl>
                                              <p:pRg st="7" end="7"/>
                                            </p:txEl>
                                          </p:spTgt>
                                        </p:tgtEl>
                                        <p:attrNameLst>
                                          <p:attrName>style.visibility</p:attrName>
                                        </p:attrNameLst>
                                      </p:cBhvr>
                                      <p:to>
                                        <p:strVal val="visible"/>
                                      </p:to>
                                    </p:set>
                                    <p:animEffect transition="in" filter="blinds(horizontal)">
                                      <p:cBhvr>
                                        <p:cTn id="16" dur="500"/>
                                        <p:tgtEl>
                                          <p:spTgt spid="422915">
                                            <p:txEl>
                                              <p:pRg st="7" end="7"/>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422915">
                                            <p:txEl>
                                              <p:pRg st="8" end="8"/>
                                            </p:txEl>
                                          </p:spTgt>
                                        </p:tgtEl>
                                        <p:attrNameLst>
                                          <p:attrName>style.visibility</p:attrName>
                                        </p:attrNameLst>
                                      </p:cBhvr>
                                      <p:to>
                                        <p:strVal val="visible"/>
                                      </p:to>
                                    </p:set>
                                    <p:animEffect transition="in" filter="blinds(horizontal)">
                                      <p:cBhvr>
                                        <p:cTn id="19" dur="500"/>
                                        <p:tgtEl>
                                          <p:spTgt spid="422915">
                                            <p:txEl>
                                              <p:pRg st="8" end="8"/>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422915">
                                            <p:txEl>
                                              <p:pRg st="9" end="9"/>
                                            </p:txEl>
                                          </p:spTgt>
                                        </p:tgtEl>
                                        <p:attrNameLst>
                                          <p:attrName>style.visibility</p:attrName>
                                        </p:attrNameLst>
                                      </p:cBhvr>
                                      <p:to>
                                        <p:strVal val="visible"/>
                                      </p:to>
                                    </p:set>
                                    <p:animEffect transition="in" filter="blinds(horizontal)">
                                      <p:cBhvr>
                                        <p:cTn id="22" dur="500"/>
                                        <p:tgtEl>
                                          <p:spTgt spid="42291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0" fontAlgn="auto" hangingPunct="0">
              <a:spcBef>
                <a:spcPts val="0"/>
              </a:spcBef>
              <a:spcAft>
                <a:spcPts val="0"/>
              </a:spcAft>
              <a:defRPr/>
            </a:pPr>
            <a:r>
              <a:rPr lang="zh-CN" altLang="en-US" b="1" dirty="0">
                <a:effectLst>
                  <a:outerShdw blurRad="38100" dist="38100" dir="2700000" algn="tl">
                    <a:srgbClr val="000000">
                      <a:alpha val="43137"/>
                    </a:srgbClr>
                  </a:outerShdw>
                </a:effectLst>
                <a:latin typeface="楷体" pitchFamily="49" charset="-122"/>
                <a:ea typeface="楷体" pitchFamily="49" charset="-122"/>
                <a:cs typeface="+mn-cs"/>
              </a:rPr>
              <a:t>什么是编译器？</a:t>
            </a:r>
          </a:p>
        </p:txBody>
      </p:sp>
      <p:sp>
        <p:nvSpPr>
          <p:cNvPr id="3" name="内容占位符 2"/>
          <p:cNvSpPr>
            <a:spLocks noGrp="1"/>
          </p:cNvSpPr>
          <p:nvPr>
            <p:ph idx="1"/>
          </p:nvPr>
        </p:nvSpPr>
        <p:spPr/>
        <p:txBody>
          <a:bodyPr/>
          <a:lstStyle/>
          <a:p>
            <a:endParaRPr lang="zh-CN" altLang="en-US"/>
          </a:p>
        </p:txBody>
      </p:sp>
      <p:sp>
        <p:nvSpPr>
          <p:cNvPr id="5" name="灯片编号占位符 4"/>
          <p:cNvSpPr>
            <a:spLocks noGrp="1"/>
          </p:cNvSpPr>
          <p:nvPr>
            <p:ph type="sldNum" sz="quarter" idx="11"/>
          </p:nvPr>
        </p:nvSpPr>
        <p:spPr/>
        <p:txBody>
          <a:bodyPr/>
          <a:lstStyle/>
          <a:p>
            <a:pPr>
              <a:defRPr/>
            </a:pPr>
            <a:fld id="{DFBC3225-936E-454F-B1BD-7DECEF46658D}" type="slidenum">
              <a:rPr lang="en-US" altLang="zh-CN" smtClean="0">
                <a:solidFill>
                  <a:srgbClr val="FFFFFF"/>
                </a:solidFill>
              </a:rPr>
              <a:pPr>
                <a:defRPr/>
              </a:pPr>
              <a:t>2</a:t>
            </a:fld>
            <a:endParaRPr lang="en-US" altLang="zh-CN" dirty="0">
              <a:solidFill>
                <a:srgbClr val="FFFFFF"/>
              </a:solidFill>
            </a:endParaRPr>
          </a:p>
        </p:txBody>
      </p:sp>
      <p:sp>
        <p:nvSpPr>
          <p:cNvPr id="4" name="日期占位符 3"/>
          <p:cNvSpPr>
            <a:spLocks noGrp="1"/>
          </p:cNvSpPr>
          <p:nvPr>
            <p:ph type="dt" sz="half" idx="12"/>
          </p:nvPr>
        </p:nvSpPr>
        <p:spPr/>
        <p:txBody>
          <a:bodyPr/>
          <a:lstStyle/>
          <a:p>
            <a:pPr>
              <a:defRPr/>
            </a:pPr>
            <a:fld id="{6DF5305D-22FF-47ED-9581-D6840E45532A}" type="datetime1">
              <a:rPr lang="zh-CN" altLang="en-US" smtClean="0">
                <a:solidFill>
                  <a:srgbClr val="000000"/>
                </a:solidFill>
              </a:rPr>
              <a:pPr>
                <a:defRPr/>
              </a:pPr>
              <a:t>2019/9/12</a:t>
            </a:fld>
            <a:r>
              <a:rPr lang="en-US" altLang="zh-CN">
                <a:solidFill>
                  <a:srgbClr val="000000"/>
                </a:solidFill>
              </a:rPr>
              <a:t> </a:t>
            </a:r>
            <a:endParaRPr lang="en-US" altLang="zh-CN" dirty="0">
              <a:solidFill>
                <a:srgbClr val="000000"/>
              </a:solidFill>
            </a:endParaRPr>
          </a:p>
        </p:txBody>
      </p:sp>
      <p:sp>
        <p:nvSpPr>
          <p:cNvPr id="6" name="AutoShape 6" descr="http://t12.baidu.com/it/u=878459918,2162410335&amp;fm=21&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dirty="0">
              <a:latin typeface="楷体" panose="02010609060101010101" pitchFamily="49" charset="-122"/>
              <a:ea typeface="楷体" panose="02010609060101010101" pitchFamily="49" charset="-122"/>
            </a:endParaRPr>
          </a:p>
        </p:txBody>
      </p:sp>
      <p:sp>
        <p:nvSpPr>
          <p:cNvPr id="7" name="AutoShape 8" descr="http://t12.baidu.com/it/u=878459918,2162410335&amp;fm=21&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dirty="0">
              <a:latin typeface="楷体" panose="02010609060101010101" pitchFamily="49" charset="-122"/>
              <a:ea typeface="楷体" panose="02010609060101010101" pitchFamily="49" charset="-122"/>
            </a:endParaRPr>
          </a:p>
        </p:txBody>
      </p:sp>
      <p:pic>
        <p:nvPicPr>
          <p:cNvPr id="2061"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415" y="1124744"/>
            <a:ext cx="5190337"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2"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7864" y="0"/>
            <a:ext cx="3563888" cy="2846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4" name="Picture 16" descr="http://b.hiphotos.baidu.com/baike/c0%3Dbaike80%2C5%2C5%2C80%2C26/sign=e79920dab7003af359b7d4325443ad39/c9fcc3cec3fdfc03430f236bd53f8794a5c27d1ed31b06d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5950" y="2668850"/>
            <a:ext cx="3625518" cy="2521612"/>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http://d.hiphotos.baidu.com/baike/c0%3Dbaike80%2C5%2C5%2C80%2C26/sign=6ef9c5e6f3deb48fef64a98c9176514c/8326cffc1e178a822a022027f603738da8773912b31b3046.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600" y="3837139"/>
            <a:ext cx="4324350" cy="2800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0993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61"/>
                                        </p:tgtEl>
                                        <p:attrNameLst>
                                          <p:attrName>style.visibility</p:attrName>
                                        </p:attrNameLst>
                                      </p:cBhvr>
                                      <p:to>
                                        <p:strVal val="visible"/>
                                      </p:to>
                                    </p:set>
                                    <p:animEffect transition="in" filter="fade">
                                      <p:cBhvr>
                                        <p:cTn id="7" dur="500"/>
                                        <p:tgtEl>
                                          <p:spTgt spid="206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2062"/>
                                        </p:tgtEl>
                                        <p:attrNameLst>
                                          <p:attrName>style.visibility</p:attrName>
                                        </p:attrNameLst>
                                      </p:cBhvr>
                                      <p:to>
                                        <p:strVal val="visible"/>
                                      </p:to>
                                    </p:set>
                                    <p:anim calcmode="lin" valueType="num">
                                      <p:cBhvr additive="base">
                                        <p:cTn id="12" dur="500" fill="hold"/>
                                        <p:tgtEl>
                                          <p:spTgt spid="2062"/>
                                        </p:tgtEl>
                                        <p:attrNameLst>
                                          <p:attrName>ppt_x</p:attrName>
                                        </p:attrNameLst>
                                      </p:cBhvr>
                                      <p:tavLst>
                                        <p:tav tm="0">
                                          <p:val>
                                            <p:strVal val="1+#ppt_w/2"/>
                                          </p:val>
                                        </p:tav>
                                        <p:tav tm="100000">
                                          <p:val>
                                            <p:strVal val="#ppt_x"/>
                                          </p:val>
                                        </p:tav>
                                      </p:tavLst>
                                    </p:anim>
                                    <p:anim calcmode="lin" valueType="num">
                                      <p:cBhvr additive="base">
                                        <p:cTn id="13" dur="500" fill="hold"/>
                                        <p:tgtEl>
                                          <p:spTgt spid="2062"/>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2" fill="hold" nodeType="afterEffect">
                                  <p:stCondLst>
                                    <p:cond delay="0"/>
                                  </p:stCondLst>
                                  <p:childTnLst>
                                    <p:set>
                                      <p:cBhvr>
                                        <p:cTn id="16" dur="1" fill="hold">
                                          <p:stCondLst>
                                            <p:cond delay="0"/>
                                          </p:stCondLst>
                                        </p:cTn>
                                        <p:tgtEl>
                                          <p:spTgt spid="2064"/>
                                        </p:tgtEl>
                                        <p:attrNameLst>
                                          <p:attrName>style.visibility</p:attrName>
                                        </p:attrNameLst>
                                      </p:cBhvr>
                                      <p:to>
                                        <p:strVal val="visible"/>
                                      </p:to>
                                    </p:set>
                                    <p:anim calcmode="lin" valueType="num">
                                      <p:cBhvr additive="base">
                                        <p:cTn id="17" dur="500" fill="hold"/>
                                        <p:tgtEl>
                                          <p:spTgt spid="2064"/>
                                        </p:tgtEl>
                                        <p:attrNameLst>
                                          <p:attrName>ppt_x</p:attrName>
                                        </p:attrNameLst>
                                      </p:cBhvr>
                                      <p:tavLst>
                                        <p:tav tm="0">
                                          <p:val>
                                            <p:strVal val="1+#ppt_w/2"/>
                                          </p:val>
                                        </p:tav>
                                        <p:tav tm="100000">
                                          <p:val>
                                            <p:strVal val="#ppt_x"/>
                                          </p:val>
                                        </p:tav>
                                      </p:tavLst>
                                    </p:anim>
                                    <p:anim calcmode="lin" valueType="num">
                                      <p:cBhvr additive="base">
                                        <p:cTn id="18" dur="500" fill="hold"/>
                                        <p:tgtEl>
                                          <p:spTgt spid="2064"/>
                                        </p:tgtEl>
                                        <p:attrNameLst>
                                          <p:attrName>ppt_y</p:attrName>
                                        </p:attrNameLst>
                                      </p:cBhvr>
                                      <p:tavLst>
                                        <p:tav tm="0">
                                          <p:val>
                                            <p:strVal val="#ppt_y"/>
                                          </p:val>
                                        </p:tav>
                                        <p:tav tm="100000">
                                          <p:val>
                                            <p:strVal val="#ppt_y"/>
                                          </p:val>
                                        </p:tav>
                                      </p:tavLst>
                                    </p:anim>
                                  </p:childTnLst>
                                </p:cTn>
                              </p:par>
                            </p:childTnLst>
                          </p:cTn>
                        </p:par>
                        <p:par>
                          <p:cTn id="19" fill="hold">
                            <p:stCondLst>
                              <p:cond delay="1000"/>
                            </p:stCondLst>
                            <p:childTnLst>
                              <p:par>
                                <p:cTn id="20" presetID="2" presetClass="entr" presetSubtype="6" fill="hold" nodeType="afterEffect">
                                  <p:stCondLst>
                                    <p:cond delay="0"/>
                                  </p:stCondLst>
                                  <p:childTnLst>
                                    <p:set>
                                      <p:cBhvr>
                                        <p:cTn id="21" dur="1" fill="hold">
                                          <p:stCondLst>
                                            <p:cond delay="0"/>
                                          </p:stCondLst>
                                        </p:cTn>
                                        <p:tgtEl>
                                          <p:spTgt spid="2066"/>
                                        </p:tgtEl>
                                        <p:attrNameLst>
                                          <p:attrName>style.visibility</p:attrName>
                                        </p:attrNameLst>
                                      </p:cBhvr>
                                      <p:to>
                                        <p:strVal val="visible"/>
                                      </p:to>
                                    </p:set>
                                    <p:anim calcmode="lin" valueType="num">
                                      <p:cBhvr additive="base">
                                        <p:cTn id="22" dur="500" fill="hold"/>
                                        <p:tgtEl>
                                          <p:spTgt spid="2066"/>
                                        </p:tgtEl>
                                        <p:attrNameLst>
                                          <p:attrName>ppt_x</p:attrName>
                                        </p:attrNameLst>
                                      </p:cBhvr>
                                      <p:tavLst>
                                        <p:tav tm="0">
                                          <p:val>
                                            <p:strVal val="1+#ppt_w/2"/>
                                          </p:val>
                                        </p:tav>
                                        <p:tav tm="100000">
                                          <p:val>
                                            <p:strVal val="#ppt_x"/>
                                          </p:val>
                                        </p:tav>
                                      </p:tavLst>
                                    </p:anim>
                                    <p:anim calcmode="lin" valueType="num">
                                      <p:cBhvr additive="base">
                                        <p:cTn id="23" dur="500" fill="hold"/>
                                        <p:tgtEl>
                                          <p:spTgt spid="20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fld id="{FC9DFE51-C42A-4EA2-A53F-AB267FB7D21D}" type="slidenum">
              <a:rPr lang="en-US" altLang="zh-CN" sz="1400" smtClean="0">
                <a:latin typeface="楷体" panose="02010609060101010101" pitchFamily="49" charset="-122"/>
                <a:ea typeface="楷体" panose="02010609060101010101" pitchFamily="49" charset="-122"/>
              </a:rPr>
              <a:pPr eaLnBrk="1" hangingPunct="1"/>
              <a:t>20</a:t>
            </a:fld>
            <a:endParaRPr lang="en-US" altLang="zh-CN" sz="1400" dirty="0">
              <a:latin typeface="楷体" panose="02010609060101010101" pitchFamily="49" charset="-122"/>
              <a:ea typeface="楷体" panose="02010609060101010101" pitchFamily="49" charset="-122"/>
            </a:endParaRPr>
          </a:p>
        </p:txBody>
      </p:sp>
      <p:sp>
        <p:nvSpPr>
          <p:cNvPr id="18435" name="Rectangle 2"/>
          <p:cNvSpPr>
            <a:spLocks noGrp="1" noChangeArrowheads="1"/>
          </p:cNvSpPr>
          <p:nvPr>
            <p:ph type="title"/>
          </p:nvPr>
        </p:nvSpPr>
        <p:spPr/>
        <p:txBody>
          <a:bodyPr/>
          <a:lstStyle/>
          <a:p>
            <a:r>
              <a:rPr lang="zh-CN" altLang="en-US" dirty="0"/>
              <a:t>编程语言演义</a:t>
            </a:r>
          </a:p>
        </p:txBody>
      </p:sp>
      <p:sp>
        <p:nvSpPr>
          <p:cNvPr id="423939" name="Rectangle 3"/>
          <p:cNvSpPr>
            <a:spLocks noGrp="1" noChangeArrowheads="1"/>
          </p:cNvSpPr>
          <p:nvPr>
            <p:ph type="body" idx="1"/>
          </p:nvPr>
        </p:nvSpPr>
        <p:spPr>
          <a:xfrm>
            <a:off x="1676400" y="1125538"/>
            <a:ext cx="7143750" cy="5111750"/>
          </a:xfrm>
        </p:spPr>
        <p:txBody>
          <a:bodyPr/>
          <a:lstStyle/>
          <a:p>
            <a:r>
              <a:rPr lang="zh-CN" altLang="en-US" b="0" dirty="0"/>
              <a:t>汇编语言形式</a:t>
            </a:r>
          </a:p>
          <a:p>
            <a:pPr lvl="1"/>
            <a:r>
              <a:rPr lang="en-US" altLang="zh-CN" b="0" dirty="0" err="1"/>
              <a:t>mov</a:t>
            </a:r>
            <a:r>
              <a:rPr lang="en-US" altLang="zh-CN" b="0" dirty="0"/>
              <a:t> x,2</a:t>
            </a:r>
            <a:endParaRPr lang="zh-CN" altLang="en-US" b="0" dirty="0"/>
          </a:p>
          <a:p>
            <a:pPr lvl="1"/>
            <a:r>
              <a:rPr lang="en-US" altLang="zh-CN" b="0" dirty="0"/>
              <a:t>c7 06 0000 0002 </a:t>
            </a:r>
          </a:p>
          <a:p>
            <a:r>
              <a:rPr lang="zh-CN" altLang="en-US" b="0" dirty="0"/>
              <a:t>变量</a:t>
            </a:r>
            <a:r>
              <a:rPr lang="en-US" altLang="zh-CN" b="0" dirty="0"/>
              <a:t>x</a:t>
            </a:r>
            <a:r>
              <a:rPr lang="zh-CN" altLang="en-US" b="0" dirty="0"/>
              <a:t>的地址可以由汇编器维护，而不需要固定到某个绝对地址</a:t>
            </a:r>
          </a:p>
        </p:txBody>
      </p:sp>
      <p:sp>
        <p:nvSpPr>
          <p:cNvPr id="423940" name="Text Box 4" descr="Green marble"/>
          <p:cNvSpPr txBox="1">
            <a:spLocks noChangeArrowheads="1"/>
          </p:cNvSpPr>
          <p:nvPr/>
        </p:nvSpPr>
        <p:spPr bwMode="auto">
          <a:xfrm>
            <a:off x="323850" y="1773238"/>
            <a:ext cx="111440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sz="1800" b="1" dirty="0">
                <a:effectLst>
                  <a:outerShdw blurRad="38100" dist="38100" dir="2700000" algn="tl">
                    <a:srgbClr val="C0C0C0"/>
                  </a:outerShdw>
                </a:effectLst>
                <a:latin typeface="Arial" panose="020B0604020202020204" pitchFamily="34" charset="0"/>
                <a:ea typeface="楷体" panose="02010609060101010101" pitchFamily="49" charset="-122"/>
              </a:rPr>
              <a:t>机器语言</a:t>
            </a:r>
          </a:p>
          <a:p>
            <a:pPr>
              <a:defRPr/>
            </a:pPr>
            <a:r>
              <a:rPr lang="zh-CN" altLang="en-US" sz="1800" b="1" dirty="0">
                <a:effectLst>
                  <a:outerShdw blurRad="38100" dist="38100" dir="2700000" algn="tl">
                    <a:srgbClr val="C0C0C0"/>
                  </a:outerShdw>
                </a:effectLst>
                <a:latin typeface="Arial" panose="020B0604020202020204" pitchFamily="34" charset="0"/>
                <a:ea typeface="楷体" panose="02010609060101010101" pitchFamily="49" charset="-122"/>
              </a:rPr>
              <a:t>汇编语言</a:t>
            </a:r>
          </a:p>
          <a:p>
            <a:pPr>
              <a:defRPr/>
            </a:pPr>
            <a:r>
              <a:rPr lang="zh-CN" altLang="en-US" sz="1800" b="1" dirty="0">
                <a:effectLst>
                  <a:outerShdw blurRad="38100" dist="38100" dir="2700000" algn="tl">
                    <a:srgbClr val="C0C0C0"/>
                  </a:outerShdw>
                </a:effectLst>
                <a:latin typeface="Arial" panose="020B0604020202020204" pitchFamily="34" charset="0"/>
                <a:ea typeface="楷体" panose="02010609060101010101" pitchFamily="49" charset="-122"/>
              </a:rPr>
              <a:t>高级语言</a:t>
            </a:r>
          </a:p>
        </p:txBody>
      </p:sp>
      <p:sp>
        <p:nvSpPr>
          <p:cNvPr id="423941" name="Rectangle 5"/>
          <p:cNvSpPr>
            <a:spLocks noChangeArrowheads="1"/>
          </p:cNvSpPr>
          <p:nvPr/>
        </p:nvSpPr>
        <p:spPr bwMode="auto">
          <a:xfrm>
            <a:off x="3347988" y="1916510"/>
            <a:ext cx="215900" cy="360362"/>
          </a:xfrm>
          <a:prstGeom prst="rect">
            <a:avLst/>
          </a:prstGeom>
          <a:noFill/>
          <a:ln w="12700">
            <a:solidFill>
              <a:srgbClr val="FF33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楷体" panose="02010609060101010101" pitchFamily="49" charset="-122"/>
              <a:ea typeface="楷体" panose="02010609060101010101" pitchFamily="49" charset="-122"/>
            </a:endParaRPr>
          </a:p>
        </p:txBody>
      </p:sp>
      <p:sp>
        <p:nvSpPr>
          <p:cNvPr id="423942" name="Rectangle 6"/>
          <p:cNvSpPr>
            <a:spLocks noChangeArrowheads="1"/>
          </p:cNvSpPr>
          <p:nvPr/>
        </p:nvSpPr>
        <p:spPr bwMode="auto">
          <a:xfrm>
            <a:off x="3706812" y="2492574"/>
            <a:ext cx="865188" cy="360362"/>
          </a:xfrm>
          <a:prstGeom prst="rect">
            <a:avLst/>
          </a:prstGeom>
          <a:noFill/>
          <a:ln w="12700">
            <a:solidFill>
              <a:srgbClr val="FF33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楷体" panose="02010609060101010101" pitchFamily="49" charset="-122"/>
              <a:ea typeface="楷体" panose="02010609060101010101" pitchFamily="49" charset="-122"/>
            </a:endParaRPr>
          </a:p>
        </p:txBody>
      </p:sp>
      <p:cxnSp>
        <p:nvCxnSpPr>
          <p:cNvPr id="423943" name="AutoShape 7"/>
          <p:cNvCxnSpPr>
            <a:cxnSpLocks noChangeShapeType="1"/>
            <a:stCxn id="423941" idx="2"/>
            <a:endCxn id="423942" idx="0"/>
          </p:cNvCxnSpPr>
          <p:nvPr/>
        </p:nvCxnSpPr>
        <p:spPr bwMode="auto">
          <a:xfrm>
            <a:off x="3455938" y="2276872"/>
            <a:ext cx="683468" cy="215702"/>
          </a:xfrm>
          <a:prstGeom prst="straightConnector1">
            <a:avLst/>
          </a:prstGeom>
          <a:noFill/>
          <a:ln w="12700">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1126343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mph" presetSubtype="2" fill="hold" nodeType="afterEffect">
                                  <p:stCondLst>
                                    <p:cond delay="0"/>
                                  </p:stCondLst>
                                  <p:childTnLst>
                                    <p:animClr clrSpc="rgb" dir="cw">
                                      <p:cBhvr override="childStyle">
                                        <p:cTn id="6" dur="1000" fill="hold"/>
                                        <p:tgtEl>
                                          <p:spTgt spid="423940">
                                            <p:txEl>
                                              <p:pRg st="1" end="1"/>
                                            </p:txEl>
                                          </p:spTgt>
                                        </p:tgtEl>
                                        <p:attrNameLst>
                                          <p:attrName>style.color</p:attrName>
                                        </p:attrNameLst>
                                      </p:cBhvr>
                                      <p:to>
                                        <a:srgbClr val="FF3300"/>
                                      </p:to>
                                    </p:animClr>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394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394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32" fill="hold" nodeType="clickEffect">
                                  <p:stCondLst>
                                    <p:cond delay="0"/>
                                  </p:stCondLst>
                                  <p:childTnLst>
                                    <p:set>
                                      <p:cBhvr>
                                        <p:cTn id="18" dur="1" fill="hold">
                                          <p:stCondLst>
                                            <p:cond delay="0"/>
                                          </p:stCondLst>
                                        </p:cTn>
                                        <p:tgtEl>
                                          <p:spTgt spid="423943"/>
                                        </p:tgtEl>
                                        <p:attrNameLst>
                                          <p:attrName>style.visibility</p:attrName>
                                        </p:attrNameLst>
                                      </p:cBhvr>
                                      <p:to>
                                        <p:strVal val="visible"/>
                                      </p:to>
                                    </p:set>
                                    <p:animEffect transition="in" filter="box(out)">
                                      <p:cBhvr>
                                        <p:cTn id="19" dur="500"/>
                                        <p:tgtEl>
                                          <p:spTgt spid="42394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mph" presetSubtype="2" fill="hold" nodeType="clickEffect">
                                  <p:stCondLst>
                                    <p:cond delay="0"/>
                                  </p:stCondLst>
                                  <p:childTnLst>
                                    <p:animClr clrSpc="rgb" dir="cw">
                                      <p:cBhvr override="childStyle">
                                        <p:cTn id="23" dur="1000" fill="hold"/>
                                        <p:tgtEl>
                                          <p:spTgt spid="423939">
                                            <p:txEl>
                                              <p:pRg st="3" end="3"/>
                                            </p:txEl>
                                          </p:spTgt>
                                        </p:tgtEl>
                                        <p:attrNameLst>
                                          <p:attrName>style.color</p:attrName>
                                        </p:attrNameLst>
                                      </p:cBhvr>
                                      <p:to>
                                        <a:srgbClr val="FF33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941" grpId="0" animBg="1"/>
      <p:bldP spid="42394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fld id="{5BF02619-1B44-40C1-B8AC-B1EDB87582C4}" type="slidenum">
              <a:rPr lang="en-US" altLang="zh-CN" sz="1400" smtClean="0">
                <a:latin typeface="楷体" panose="02010609060101010101" pitchFamily="49" charset="-122"/>
                <a:ea typeface="楷体" panose="02010609060101010101" pitchFamily="49" charset="-122"/>
              </a:rPr>
              <a:pPr eaLnBrk="1" hangingPunct="1"/>
              <a:t>21</a:t>
            </a:fld>
            <a:endParaRPr lang="en-US" altLang="zh-CN" sz="1400" dirty="0">
              <a:latin typeface="楷体" panose="02010609060101010101" pitchFamily="49" charset="-122"/>
              <a:ea typeface="楷体" panose="02010609060101010101" pitchFamily="49" charset="-122"/>
            </a:endParaRPr>
          </a:p>
        </p:txBody>
      </p:sp>
      <p:sp>
        <p:nvSpPr>
          <p:cNvPr id="19459" name="Rectangle 2"/>
          <p:cNvSpPr>
            <a:spLocks noGrp="1" noChangeArrowheads="1"/>
          </p:cNvSpPr>
          <p:nvPr>
            <p:ph type="title"/>
          </p:nvPr>
        </p:nvSpPr>
        <p:spPr/>
        <p:txBody>
          <a:bodyPr/>
          <a:lstStyle/>
          <a:p>
            <a:r>
              <a:rPr lang="zh-CN" altLang="en-US" dirty="0"/>
              <a:t>编程语言演义</a:t>
            </a:r>
          </a:p>
        </p:txBody>
      </p:sp>
      <p:sp>
        <p:nvSpPr>
          <p:cNvPr id="424963" name="Rectangle 3"/>
          <p:cNvSpPr>
            <a:spLocks noGrp="1" noChangeArrowheads="1"/>
          </p:cNvSpPr>
          <p:nvPr>
            <p:ph type="body" idx="1"/>
          </p:nvPr>
        </p:nvSpPr>
        <p:spPr>
          <a:xfrm>
            <a:off x="1676400" y="1125538"/>
            <a:ext cx="7143750" cy="5111750"/>
          </a:xfrm>
        </p:spPr>
        <p:txBody>
          <a:bodyPr/>
          <a:lstStyle/>
          <a:p>
            <a:r>
              <a:rPr lang="zh-CN" altLang="en-US" b="0" dirty="0"/>
              <a:t>高级语言形式</a:t>
            </a:r>
          </a:p>
          <a:p>
            <a:pPr lvl="1"/>
            <a:r>
              <a:rPr lang="zh-CN" altLang="en-US" b="0" dirty="0"/>
              <a:t>赋值语句：</a:t>
            </a:r>
            <a:r>
              <a:rPr lang="en-US" altLang="zh-CN" b="0" dirty="0"/>
              <a:t>x=2</a:t>
            </a:r>
          </a:p>
          <a:p>
            <a:r>
              <a:rPr lang="zh-CN" altLang="en-US" b="0" dirty="0"/>
              <a:t>贴近人类思维方式，贴近实际问题描述形式</a:t>
            </a:r>
          </a:p>
          <a:p>
            <a:pPr lvl="1"/>
            <a:r>
              <a:rPr lang="zh-CN" altLang="en-US" b="0" dirty="0"/>
              <a:t>计算机无法直接理解</a:t>
            </a:r>
          </a:p>
          <a:p>
            <a:pPr lvl="1"/>
            <a:r>
              <a:rPr lang="zh-CN" altLang="en-US" b="0" dirty="0"/>
              <a:t>需要编译器辅助，将其转换为机器语言形式</a:t>
            </a:r>
          </a:p>
        </p:txBody>
      </p:sp>
      <p:sp>
        <p:nvSpPr>
          <p:cNvPr id="424964" name="Text Box 4" descr="Green marble"/>
          <p:cNvSpPr txBox="1">
            <a:spLocks noChangeArrowheads="1"/>
          </p:cNvSpPr>
          <p:nvPr/>
        </p:nvSpPr>
        <p:spPr bwMode="auto">
          <a:xfrm>
            <a:off x="323850" y="1773238"/>
            <a:ext cx="111440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sz="1800" b="1" dirty="0">
                <a:effectLst>
                  <a:outerShdw blurRad="38100" dist="38100" dir="2700000" algn="tl">
                    <a:srgbClr val="C0C0C0"/>
                  </a:outerShdw>
                </a:effectLst>
                <a:latin typeface="Arial" panose="020B0604020202020204" pitchFamily="34" charset="0"/>
                <a:ea typeface="楷体" panose="02010609060101010101" pitchFamily="49" charset="-122"/>
              </a:rPr>
              <a:t>机器语言</a:t>
            </a:r>
          </a:p>
          <a:p>
            <a:pPr>
              <a:defRPr/>
            </a:pPr>
            <a:r>
              <a:rPr lang="zh-CN" altLang="en-US" sz="1800" b="1" dirty="0">
                <a:effectLst>
                  <a:outerShdw blurRad="38100" dist="38100" dir="2700000" algn="tl">
                    <a:srgbClr val="C0C0C0"/>
                  </a:outerShdw>
                </a:effectLst>
                <a:latin typeface="Arial" panose="020B0604020202020204" pitchFamily="34" charset="0"/>
                <a:ea typeface="楷体" panose="02010609060101010101" pitchFamily="49" charset="-122"/>
              </a:rPr>
              <a:t>汇编语言</a:t>
            </a:r>
          </a:p>
          <a:p>
            <a:pPr>
              <a:defRPr/>
            </a:pPr>
            <a:r>
              <a:rPr lang="zh-CN" altLang="en-US" sz="1800" b="1" dirty="0">
                <a:effectLst>
                  <a:outerShdw blurRad="38100" dist="38100" dir="2700000" algn="tl">
                    <a:srgbClr val="C0C0C0"/>
                  </a:outerShdw>
                </a:effectLst>
                <a:latin typeface="Arial" panose="020B0604020202020204" pitchFamily="34" charset="0"/>
                <a:ea typeface="楷体" panose="02010609060101010101" pitchFamily="49" charset="-122"/>
              </a:rPr>
              <a:t>高级语言</a:t>
            </a:r>
          </a:p>
        </p:txBody>
      </p:sp>
    </p:spTree>
    <p:extLst>
      <p:ext uri="{BB962C8B-B14F-4D97-AF65-F5344CB8AC3E}">
        <p14:creationId xmlns:p14="http://schemas.microsoft.com/office/powerpoint/2010/main" val="222312472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mph" presetSubtype="2" fill="hold" nodeType="afterEffect">
                                  <p:stCondLst>
                                    <p:cond delay="0"/>
                                  </p:stCondLst>
                                  <p:childTnLst>
                                    <p:animClr clrSpc="rgb" dir="cw">
                                      <p:cBhvr override="childStyle">
                                        <p:cTn id="6" dur="1000" fill="hold"/>
                                        <p:tgtEl>
                                          <p:spTgt spid="424964">
                                            <p:txEl>
                                              <p:pRg st="2" end="2"/>
                                            </p:txEl>
                                          </p:spTgt>
                                        </p:tgtEl>
                                        <p:attrNameLst>
                                          <p:attrName>style.color</p:attrName>
                                        </p:attrNameLst>
                                      </p:cBhvr>
                                      <p:to>
                                        <a:srgbClr val="FF3300"/>
                                      </p:to>
                                    </p:animClr>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nodeType="clickEffect">
                                  <p:stCondLst>
                                    <p:cond delay="0"/>
                                  </p:stCondLst>
                                  <p:childTnLst>
                                    <p:set>
                                      <p:cBhvr>
                                        <p:cTn id="10" dur="1" fill="hold">
                                          <p:stCondLst>
                                            <p:cond delay="0"/>
                                          </p:stCondLst>
                                        </p:cTn>
                                        <p:tgtEl>
                                          <p:spTgt spid="424963">
                                            <p:txEl>
                                              <p:pRg st="3" end="3"/>
                                            </p:txEl>
                                          </p:spTgt>
                                        </p:tgtEl>
                                        <p:attrNameLst>
                                          <p:attrName>style.visibility</p:attrName>
                                        </p:attrNameLst>
                                      </p:cBhvr>
                                      <p:to>
                                        <p:strVal val="visible"/>
                                      </p:to>
                                    </p:set>
                                    <p:animEffect transition="in" filter="blinds(horizontal)">
                                      <p:cBhvr>
                                        <p:cTn id="11" dur="500"/>
                                        <p:tgtEl>
                                          <p:spTgt spid="424963">
                                            <p:txEl>
                                              <p:pRg st="3" end="3"/>
                                            </p:txEl>
                                          </p:spTgt>
                                        </p:tgtEl>
                                      </p:cBhvr>
                                    </p:animEffect>
                                  </p:childTnLst>
                                </p:cTn>
                              </p:par>
                              <p:par>
                                <p:cTn id="12" presetID="3" presetClass="entr" presetSubtype="10" fill="hold" nodeType="withEffect">
                                  <p:stCondLst>
                                    <p:cond delay="0"/>
                                  </p:stCondLst>
                                  <p:childTnLst>
                                    <p:set>
                                      <p:cBhvr>
                                        <p:cTn id="13" dur="1" fill="hold">
                                          <p:stCondLst>
                                            <p:cond delay="0"/>
                                          </p:stCondLst>
                                        </p:cTn>
                                        <p:tgtEl>
                                          <p:spTgt spid="424963">
                                            <p:txEl>
                                              <p:pRg st="4" end="4"/>
                                            </p:txEl>
                                          </p:spTgt>
                                        </p:tgtEl>
                                        <p:attrNameLst>
                                          <p:attrName>style.visibility</p:attrName>
                                        </p:attrNameLst>
                                      </p:cBhvr>
                                      <p:to>
                                        <p:strVal val="visible"/>
                                      </p:to>
                                    </p:set>
                                    <p:animEffect transition="in" filter="blinds(horizontal)">
                                      <p:cBhvr>
                                        <p:cTn id="14" dur="500"/>
                                        <p:tgtEl>
                                          <p:spTgt spid="4249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rPr>
              <a:t>编译器功能</a:t>
            </a:r>
          </a:p>
        </p:txBody>
      </p:sp>
      <p:sp>
        <p:nvSpPr>
          <p:cNvPr id="20484" name="Rectangle 3"/>
          <p:cNvSpPr>
            <a:spLocks noGrp="1" noChangeArrowheads="1"/>
          </p:cNvSpPr>
          <p:nvPr>
            <p:ph idx="1"/>
          </p:nvPr>
        </p:nvSpPr>
        <p:spPr/>
        <p:txBody>
          <a:bodyPr/>
          <a:lstStyle/>
          <a:p>
            <a:r>
              <a:rPr lang="zh-CN" altLang="en-US" b="0" dirty="0"/>
              <a:t> 完成从源语言到目标语言的转换</a:t>
            </a:r>
          </a:p>
          <a:p>
            <a:pPr lvl="1"/>
            <a:r>
              <a:rPr lang="zh-CN" altLang="en-US" b="0" dirty="0"/>
              <a:t>源语言：通常是高级语言（</a:t>
            </a:r>
            <a:r>
              <a:rPr lang="en-US" altLang="zh-CN" b="0" dirty="0" err="1"/>
              <a:t>C,Java</a:t>
            </a:r>
            <a:r>
              <a:rPr lang="en-US" altLang="zh-CN" b="0" dirty="0"/>
              <a:t>,…</a:t>
            </a:r>
            <a:r>
              <a:rPr lang="zh-CN" altLang="en-US" b="0" dirty="0"/>
              <a:t>）</a:t>
            </a:r>
          </a:p>
          <a:p>
            <a:pPr lvl="1"/>
            <a:r>
              <a:rPr lang="zh-CN" altLang="en-US" b="0" dirty="0"/>
              <a:t>目标语言：汇编语言，或者其他形式的低级语言（如</a:t>
            </a:r>
            <a:r>
              <a:rPr lang="en-US" altLang="zh-CN" b="0" dirty="0"/>
              <a:t>Java</a:t>
            </a:r>
            <a:r>
              <a:rPr lang="zh-CN" altLang="en-US" b="0" dirty="0"/>
              <a:t>字节码）</a:t>
            </a:r>
          </a:p>
          <a:p>
            <a:r>
              <a:rPr lang="zh-CN" altLang="en-US" b="0" dirty="0"/>
              <a:t>编译器实现技术已经发展成熟，并且划分为功能相对明确的多个功能模块</a:t>
            </a:r>
          </a:p>
        </p:txBody>
      </p:sp>
      <p:sp>
        <p:nvSpPr>
          <p:cNvPr id="20482" name="灯片编号占位符 5"/>
          <p:cNvSpPr>
            <a:spLocks noGrp="1"/>
          </p:cNvSpPr>
          <p:nvPr>
            <p:ph type="sldNum" sz="quarter" idx="11"/>
          </p:nvPr>
        </p:nvSpPr>
        <p:spPr>
          <a:noFill/>
          <a:ln w="9525">
            <a:noFill/>
            <a:miter lim="800000"/>
            <a:headEnd/>
            <a:tailEnd/>
          </a:ln>
          <a:effectLst/>
        </p:spPr>
        <p:txBody>
          <a:bodyPr vert="horz" wrap="square" lIns="91440" tIns="45720" rIns="91440" bIns="45720" numCol="1" anchor="t" anchorCtr="0" compatLnSpc="1">
            <a:prstTxWarp prst="textNoShape">
              <a:avLst/>
            </a:prstTxWarp>
          </a:bodyPr>
          <a:lstStyle/>
          <a:p>
            <a:fld id="{9A246796-3FA7-4199-8383-207800AF6D45}" type="slidenum">
              <a:rPr lang="en-US" altLang="zh-CN" sz="6600">
                <a:solidFill>
                  <a:srgbClr val="C0C0C0">
                    <a:lumMod val="40000"/>
                    <a:lumOff val="60000"/>
                  </a:srgbClr>
                </a:solidFill>
                <a:latin typeface="+mn-lt"/>
                <a:ea typeface="宋体" charset="-122"/>
              </a:rPr>
              <a:pPr/>
              <a:t>22</a:t>
            </a:fld>
            <a:endParaRPr lang="en-US" altLang="zh-CN" sz="6600" dirty="0">
              <a:solidFill>
                <a:srgbClr val="C0C0C0">
                  <a:lumMod val="40000"/>
                  <a:lumOff val="60000"/>
                </a:srgbClr>
              </a:solidFill>
              <a:latin typeface="+mn-lt"/>
              <a:ea typeface="宋体" charset="-122"/>
            </a:endParaRPr>
          </a:p>
        </p:txBody>
      </p:sp>
    </p:spTree>
    <p:extLst>
      <p:ext uri="{BB962C8B-B14F-4D97-AF65-F5344CB8AC3E}">
        <p14:creationId xmlns:p14="http://schemas.microsoft.com/office/powerpoint/2010/main" val="236638998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fld id="{01BC9877-5C6B-46C9-B7F8-50531927DF1C}" type="slidenum">
              <a:rPr lang="en-US" altLang="zh-CN" sz="1400" smtClean="0">
                <a:latin typeface="楷体" panose="02010609060101010101" pitchFamily="49" charset="-122"/>
                <a:ea typeface="楷体" panose="02010609060101010101" pitchFamily="49" charset="-122"/>
              </a:rPr>
              <a:pPr eaLnBrk="1" hangingPunct="1"/>
              <a:t>23</a:t>
            </a:fld>
            <a:endParaRPr lang="en-US" altLang="zh-CN" sz="1400" dirty="0">
              <a:latin typeface="楷体" panose="02010609060101010101" pitchFamily="49" charset="-122"/>
              <a:ea typeface="楷体" panose="02010609060101010101" pitchFamily="49" charset="-122"/>
            </a:endParaRPr>
          </a:p>
        </p:txBody>
      </p:sp>
      <p:grpSp>
        <p:nvGrpSpPr>
          <p:cNvPr id="21507" name="Group 2"/>
          <p:cNvGrpSpPr>
            <a:grpSpLocks/>
          </p:cNvGrpSpPr>
          <p:nvPr/>
        </p:nvGrpSpPr>
        <p:grpSpPr bwMode="auto">
          <a:xfrm>
            <a:off x="323850" y="1196975"/>
            <a:ext cx="4103688" cy="5486400"/>
            <a:chOff x="192" y="768"/>
            <a:chExt cx="5376" cy="3456"/>
          </a:xfrm>
        </p:grpSpPr>
        <p:sp>
          <p:nvSpPr>
            <p:cNvPr id="463875" name="Rectangle 3"/>
            <p:cNvSpPr>
              <a:spLocks noChangeArrowheads="1"/>
            </p:cNvSpPr>
            <p:nvPr/>
          </p:nvSpPr>
          <p:spPr bwMode="auto">
            <a:xfrm>
              <a:off x="2089" y="1211"/>
              <a:ext cx="1583" cy="264"/>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a:lstStyle/>
            <a:p>
              <a:pPr algn="ctr" eaLnBrk="0" hangingPunct="0">
                <a:defRPr/>
              </a:pPr>
              <a:r>
                <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rPr>
                <a:t>词法分析器</a:t>
              </a:r>
            </a:p>
            <a:p>
              <a:pPr eaLnBrk="0" hangingPunct="0">
                <a:defRPr/>
              </a:pPr>
              <a:endPar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463876" name="Rectangle 4"/>
            <p:cNvSpPr>
              <a:spLocks noChangeArrowheads="1"/>
            </p:cNvSpPr>
            <p:nvPr/>
          </p:nvSpPr>
          <p:spPr bwMode="auto">
            <a:xfrm>
              <a:off x="2089" y="1672"/>
              <a:ext cx="1583" cy="264"/>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a:lstStyle/>
            <a:p>
              <a:pPr algn="ctr" eaLnBrk="0" hangingPunct="0">
                <a:defRPr/>
              </a:pPr>
              <a:r>
                <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rPr>
                <a:t>语法分析器</a:t>
              </a:r>
            </a:p>
            <a:p>
              <a:pPr eaLnBrk="0" hangingPunct="0">
                <a:defRPr/>
              </a:pPr>
              <a:endPar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463877" name="Rectangle 5"/>
            <p:cNvSpPr>
              <a:spLocks noChangeArrowheads="1"/>
            </p:cNvSpPr>
            <p:nvPr/>
          </p:nvSpPr>
          <p:spPr bwMode="auto">
            <a:xfrm>
              <a:off x="2089" y="2133"/>
              <a:ext cx="1583" cy="264"/>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a:lstStyle/>
            <a:p>
              <a:pPr algn="ctr" eaLnBrk="0" hangingPunct="0">
                <a:defRPr/>
              </a:pPr>
              <a:r>
                <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rPr>
                <a:t>语义分析器</a:t>
              </a:r>
            </a:p>
            <a:p>
              <a:pPr eaLnBrk="0" hangingPunct="0">
                <a:defRPr/>
              </a:pPr>
              <a:endPar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463878" name="Rectangle 6"/>
            <p:cNvSpPr>
              <a:spLocks noChangeArrowheads="1"/>
            </p:cNvSpPr>
            <p:nvPr/>
          </p:nvSpPr>
          <p:spPr bwMode="auto">
            <a:xfrm>
              <a:off x="2064" y="768"/>
              <a:ext cx="1583" cy="264"/>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ctr" eaLnBrk="0" hangingPunct="0">
                <a:defRPr/>
              </a:pPr>
              <a:r>
                <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rPr>
                <a:t>源程序</a:t>
              </a:r>
            </a:p>
            <a:p>
              <a:pPr eaLnBrk="0" hangingPunct="0">
                <a:defRPr/>
              </a:pPr>
              <a:endPar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463879" name="Rectangle 7"/>
            <p:cNvSpPr>
              <a:spLocks noChangeArrowheads="1"/>
            </p:cNvSpPr>
            <p:nvPr/>
          </p:nvSpPr>
          <p:spPr bwMode="auto">
            <a:xfrm>
              <a:off x="2089" y="2595"/>
              <a:ext cx="1583" cy="264"/>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tIns="0"/>
            <a:lstStyle/>
            <a:p>
              <a:pPr algn="ctr" eaLnBrk="0" hangingPunct="0">
                <a:defRPr/>
              </a:pPr>
              <a:r>
                <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rPr>
                <a:t>中间代码</a:t>
              </a:r>
            </a:p>
            <a:p>
              <a:pPr algn="ctr" eaLnBrk="0" hangingPunct="0">
                <a:defRPr/>
              </a:pPr>
              <a:r>
                <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rPr>
                <a:t>生成器</a:t>
              </a:r>
            </a:p>
            <a:p>
              <a:pPr eaLnBrk="0" hangingPunct="0">
                <a:defRPr/>
              </a:pPr>
              <a:endPar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463880" name="Rectangle 8"/>
            <p:cNvSpPr>
              <a:spLocks noChangeArrowheads="1"/>
            </p:cNvSpPr>
            <p:nvPr/>
          </p:nvSpPr>
          <p:spPr bwMode="auto">
            <a:xfrm>
              <a:off x="2089" y="3056"/>
              <a:ext cx="1583" cy="264"/>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a:lstStyle/>
            <a:p>
              <a:pPr algn="ctr" eaLnBrk="0" hangingPunct="0">
                <a:defRPr/>
              </a:pPr>
              <a:r>
                <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rPr>
                <a:t>代码优化器</a:t>
              </a:r>
            </a:p>
            <a:p>
              <a:pPr eaLnBrk="0" hangingPunct="0">
                <a:defRPr/>
              </a:pPr>
              <a:endPar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463881" name="Rectangle 9"/>
            <p:cNvSpPr>
              <a:spLocks noChangeArrowheads="1"/>
            </p:cNvSpPr>
            <p:nvPr/>
          </p:nvSpPr>
          <p:spPr bwMode="auto">
            <a:xfrm>
              <a:off x="2089" y="3517"/>
              <a:ext cx="1583" cy="264"/>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a:lstStyle/>
            <a:p>
              <a:pPr algn="ctr" eaLnBrk="0" hangingPunct="0">
                <a:defRPr/>
              </a:pPr>
              <a:r>
                <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rPr>
                <a:t>代码生成器</a:t>
              </a:r>
            </a:p>
            <a:p>
              <a:pPr eaLnBrk="0" hangingPunct="0">
                <a:defRPr/>
              </a:pPr>
              <a:endPar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463882" name="Rectangle 10"/>
            <p:cNvSpPr>
              <a:spLocks noChangeArrowheads="1"/>
            </p:cNvSpPr>
            <p:nvPr/>
          </p:nvSpPr>
          <p:spPr bwMode="auto">
            <a:xfrm>
              <a:off x="2159" y="3960"/>
              <a:ext cx="1371" cy="264"/>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ctr" eaLnBrk="0" hangingPunct="0">
                <a:defRPr/>
              </a:pPr>
              <a:r>
                <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rPr>
                <a:t>目标程序</a:t>
              </a:r>
            </a:p>
          </p:txBody>
        </p:sp>
        <p:sp>
          <p:nvSpPr>
            <p:cNvPr id="463883" name="Rectangle 11"/>
            <p:cNvSpPr>
              <a:spLocks noChangeArrowheads="1"/>
            </p:cNvSpPr>
            <p:nvPr/>
          </p:nvSpPr>
          <p:spPr bwMode="auto">
            <a:xfrm>
              <a:off x="3987" y="2331"/>
              <a:ext cx="1581" cy="264"/>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a:lstStyle/>
            <a:p>
              <a:pPr algn="ctr" eaLnBrk="0" hangingPunct="0">
                <a:defRPr/>
              </a:pPr>
              <a:r>
                <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rPr>
                <a:t>出错管理器</a:t>
              </a:r>
            </a:p>
            <a:p>
              <a:pPr eaLnBrk="0" hangingPunct="0">
                <a:defRPr/>
              </a:pPr>
              <a:endPar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463884" name="Rectangle 12"/>
            <p:cNvSpPr>
              <a:spLocks noChangeArrowheads="1"/>
            </p:cNvSpPr>
            <p:nvPr/>
          </p:nvSpPr>
          <p:spPr bwMode="auto">
            <a:xfrm>
              <a:off x="192" y="2331"/>
              <a:ext cx="1581" cy="264"/>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tIns="0"/>
            <a:lstStyle/>
            <a:p>
              <a:pPr algn="ctr" eaLnBrk="0" hangingPunct="0">
                <a:defRPr/>
              </a:pPr>
              <a:r>
                <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rPr>
                <a:t>符号表</a:t>
              </a:r>
            </a:p>
            <a:p>
              <a:pPr algn="ctr" eaLnBrk="0" hangingPunct="0">
                <a:defRPr/>
              </a:pPr>
              <a:r>
                <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rPr>
                <a:t>管理器  </a:t>
              </a:r>
            </a:p>
            <a:p>
              <a:pPr eaLnBrk="0" hangingPunct="0">
                <a:defRPr/>
              </a:pPr>
              <a:endPar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21554" name="Line 13"/>
            <p:cNvSpPr>
              <a:spLocks noChangeShapeType="1"/>
            </p:cNvSpPr>
            <p:nvPr/>
          </p:nvSpPr>
          <p:spPr bwMode="auto">
            <a:xfrm>
              <a:off x="2827" y="1013"/>
              <a:ext cx="0" cy="19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1555" name="Line 14"/>
            <p:cNvSpPr>
              <a:spLocks noChangeShapeType="1"/>
            </p:cNvSpPr>
            <p:nvPr/>
          </p:nvSpPr>
          <p:spPr bwMode="auto">
            <a:xfrm>
              <a:off x="2827" y="1475"/>
              <a:ext cx="0" cy="19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1556" name="Line 15"/>
            <p:cNvSpPr>
              <a:spLocks noChangeShapeType="1"/>
            </p:cNvSpPr>
            <p:nvPr/>
          </p:nvSpPr>
          <p:spPr bwMode="auto">
            <a:xfrm>
              <a:off x="2827" y="1936"/>
              <a:ext cx="0" cy="19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1557" name="Line 16"/>
            <p:cNvSpPr>
              <a:spLocks noChangeShapeType="1"/>
            </p:cNvSpPr>
            <p:nvPr/>
          </p:nvSpPr>
          <p:spPr bwMode="auto">
            <a:xfrm>
              <a:off x="2827" y="2397"/>
              <a:ext cx="0" cy="19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1558" name="Line 17"/>
            <p:cNvSpPr>
              <a:spLocks noChangeShapeType="1"/>
            </p:cNvSpPr>
            <p:nvPr/>
          </p:nvSpPr>
          <p:spPr bwMode="auto">
            <a:xfrm>
              <a:off x="2827" y="2859"/>
              <a:ext cx="0" cy="19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1559" name="Line 18"/>
            <p:cNvSpPr>
              <a:spLocks noChangeShapeType="1"/>
            </p:cNvSpPr>
            <p:nvPr/>
          </p:nvSpPr>
          <p:spPr bwMode="auto">
            <a:xfrm>
              <a:off x="2827" y="3320"/>
              <a:ext cx="0" cy="19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1560" name="Line 19"/>
            <p:cNvSpPr>
              <a:spLocks noChangeShapeType="1"/>
            </p:cNvSpPr>
            <p:nvPr/>
          </p:nvSpPr>
          <p:spPr bwMode="auto">
            <a:xfrm>
              <a:off x="2827" y="3781"/>
              <a:ext cx="0" cy="19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1561" name="Line 20"/>
            <p:cNvSpPr>
              <a:spLocks noChangeShapeType="1"/>
            </p:cNvSpPr>
            <p:nvPr/>
          </p:nvSpPr>
          <p:spPr bwMode="auto">
            <a:xfrm flipH="1">
              <a:off x="930" y="1343"/>
              <a:ext cx="1159" cy="9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1562" name="Line 21"/>
            <p:cNvSpPr>
              <a:spLocks noChangeShapeType="1"/>
            </p:cNvSpPr>
            <p:nvPr/>
          </p:nvSpPr>
          <p:spPr bwMode="auto">
            <a:xfrm>
              <a:off x="3671" y="1343"/>
              <a:ext cx="1159" cy="9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1563" name="Line 22"/>
            <p:cNvSpPr>
              <a:spLocks noChangeShapeType="1"/>
            </p:cNvSpPr>
            <p:nvPr/>
          </p:nvSpPr>
          <p:spPr bwMode="auto">
            <a:xfrm flipH="1">
              <a:off x="930" y="1804"/>
              <a:ext cx="1159" cy="52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1564" name="Line 23"/>
            <p:cNvSpPr>
              <a:spLocks noChangeShapeType="1"/>
            </p:cNvSpPr>
            <p:nvPr/>
          </p:nvSpPr>
          <p:spPr bwMode="auto">
            <a:xfrm>
              <a:off x="3671" y="1804"/>
              <a:ext cx="1159" cy="52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1565" name="Line 24"/>
            <p:cNvSpPr>
              <a:spLocks noChangeShapeType="1"/>
            </p:cNvSpPr>
            <p:nvPr/>
          </p:nvSpPr>
          <p:spPr bwMode="auto">
            <a:xfrm flipH="1">
              <a:off x="930" y="2200"/>
              <a:ext cx="1159" cy="13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1566" name="Line 25"/>
            <p:cNvSpPr>
              <a:spLocks noChangeShapeType="1"/>
            </p:cNvSpPr>
            <p:nvPr/>
          </p:nvSpPr>
          <p:spPr bwMode="auto">
            <a:xfrm>
              <a:off x="3671" y="2200"/>
              <a:ext cx="1159" cy="13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1567" name="Line 26"/>
            <p:cNvSpPr>
              <a:spLocks noChangeShapeType="1"/>
            </p:cNvSpPr>
            <p:nvPr/>
          </p:nvSpPr>
          <p:spPr bwMode="auto">
            <a:xfrm>
              <a:off x="930" y="2595"/>
              <a:ext cx="1159" cy="10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1568" name="Line 27"/>
            <p:cNvSpPr>
              <a:spLocks noChangeShapeType="1"/>
            </p:cNvSpPr>
            <p:nvPr/>
          </p:nvSpPr>
          <p:spPr bwMode="auto">
            <a:xfrm>
              <a:off x="930" y="2595"/>
              <a:ext cx="1159" cy="5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1569" name="Line 28"/>
            <p:cNvSpPr>
              <a:spLocks noChangeShapeType="1"/>
            </p:cNvSpPr>
            <p:nvPr/>
          </p:nvSpPr>
          <p:spPr bwMode="auto">
            <a:xfrm>
              <a:off x="930" y="2595"/>
              <a:ext cx="1159" cy="19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1570" name="Line 29"/>
            <p:cNvSpPr>
              <a:spLocks noChangeShapeType="1"/>
            </p:cNvSpPr>
            <p:nvPr/>
          </p:nvSpPr>
          <p:spPr bwMode="auto">
            <a:xfrm flipH="1">
              <a:off x="3671" y="2595"/>
              <a:ext cx="1159" cy="19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1571" name="Line 30"/>
            <p:cNvSpPr>
              <a:spLocks noChangeShapeType="1"/>
            </p:cNvSpPr>
            <p:nvPr/>
          </p:nvSpPr>
          <p:spPr bwMode="auto">
            <a:xfrm flipH="1">
              <a:off x="3671" y="2595"/>
              <a:ext cx="1159" cy="5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1572" name="Line 31"/>
            <p:cNvSpPr>
              <a:spLocks noChangeShapeType="1"/>
            </p:cNvSpPr>
            <p:nvPr/>
          </p:nvSpPr>
          <p:spPr bwMode="auto">
            <a:xfrm flipH="1">
              <a:off x="3671" y="2595"/>
              <a:ext cx="1159" cy="10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grpSp>
      <p:sp>
        <p:nvSpPr>
          <p:cNvPr id="21508" name="Rectangle 32"/>
          <p:cNvSpPr>
            <a:spLocks noChangeArrowheads="1"/>
          </p:cNvSpPr>
          <p:nvPr/>
        </p:nvSpPr>
        <p:spPr bwMode="auto">
          <a:xfrm>
            <a:off x="179388" y="1670050"/>
            <a:ext cx="4321175" cy="4464050"/>
          </a:xfrm>
          <a:prstGeom prst="rect">
            <a:avLst/>
          </a:prstGeom>
          <a:noFill/>
          <a:ln w="12700">
            <a:solidFill>
              <a:srgbClr val="FF0000"/>
            </a:solidFill>
            <a:prstDash val="dash"/>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楷体" panose="02010609060101010101" pitchFamily="49" charset="-122"/>
              <a:ea typeface="楷体" panose="02010609060101010101" pitchFamily="49" charset="-122"/>
            </a:endParaRPr>
          </a:p>
        </p:txBody>
      </p:sp>
      <p:sp>
        <p:nvSpPr>
          <p:cNvPr id="463905" name="Text Box 33" descr="Green marble"/>
          <p:cNvSpPr txBox="1">
            <a:spLocks noChangeArrowheads="1"/>
          </p:cNvSpPr>
          <p:nvPr/>
        </p:nvSpPr>
        <p:spPr bwMode="auto">
          <a:xfrm>
            <a:off x="395288" y="1885950"/>
            <a:ext cx="1511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400" b="1" dirty="0">
                <a:solidFill>
                  <a:srgbClr val="FF3300"/>
                </a:solidFill>
                <a:effectLst>
                  <a:outerShdw blurRad="38100" dist="38100" dir="2700000" algn="tl">
                    <a:srgbClr val="C0C0C0"/>
                  </a:outerShdw>
                </a:effectLst>
                <a:latin typeface="Arial" panose="020B0604020202020204" pitchFamily="34" charset="0"/>
                <a:ea typeface="楷体" panose="02010609060101010101" pitchFamily="49" charset="-122"/>
              </a:rPr>
              <a:t>编译器</a:t>
            </a:r>
          </a:p>
        </p:txBody>
      </p:sp>
      <p:sp>
        <p:nvSpPr>
          <p:cNvPr id="21511" name="Rectangle 35"/>
          <p:cNvSpPr>
            <a:spLocks noChangeArrowheads="1"/>
          </p:cNvSpPr>
          <p:nvPr/>
        </p:nvSpPr>
        <p:spPr bwMode="auto">
          <a:xfrm>
            <a:off x="4572000" y="1670050"/>
            <a:ext cx="4321175" cy="4464050"/>
          </a:xfrm>
          <a:prstGeom prst="rect">
            <a:avLst/>
          </a:prstGeom>
          <a:noFill/>
          <a:ln w="12700">
            <a:solidFill>
              <a:srgbClr val="FF0000"/>
            </a:solidFill>
            <a:prstDash val="dash"/>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楷体" panose="02010609060101010101" pitchFamily="49" charset="-122"/>
              <a:ea typeface="楷体" panose="02010609060101010101" pitchFamily="49" charset="-122"/>
            </a:endParaRPr>
          </a:p>
        </p:txBody>
      </p:sp>
      <p:sp>
        <p:nvSpPr>
          <p:cNvPr id="463908" name="Text Box 36" descr="Green marble"/>
          <p:cNvSpPr txBox="1">
            <a:spLocks noChangeArrowheads="1"/>
          </p:cNvSpPr>
          <p:nvPr/>
        </p:nvSpPr>
        <p:spPr bwMode="auto">
          <a:xfrm>
            <a:off x="4716463" y="1814513"/>
            <a:ext cx="1511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400" b="1" dirty="0">
                <a:solidFill>
                  <a:srgbClr val="FF3300"/>
                </a:solidFill>
                <a:effectLst>
                  <a:outerShdw blurRad="38100" dist="38100" dir="2700000" algn="tl">
                    <a:srgbClr val="C0C0C0"/>
                  </a:outerShdw>
                </a:effectLst>
                <a:latin typeface="Arial" panose="020B0604020202020204" pitchFamily="34" charset="0"/>
                <a:ea typeface="楷体" panose="02010609060101010101" pitchFamily="49" charset="-122"/>
              </a:rPr>
              <a:t>翻译家</a:t>
            </a:r>
          </a:p>
        </p:txBody>
      </p:sp>
      <p:grpSp>
        <p:nvGrpSpPr>
          <p:cNvPr id="21513" name="Group 37"/>
          <p:cNvGrpSpPr>
            <a:grpSpLocks/>
          </p:cNvGrpSpPr>
          <p:nvPr/>
        </p:nvGrpSpPr>
        <p:grpSpPr bwMode="auto">
          <a:xfrm>
            <a:off x="4716463" y="1196975"/>
            <a:ext cx="4103687" cy="5486400"/>
            <a:chOff x="192" y="768"/>
            <a:chExt cx="5376" cy="3456"/>
          </a:xfrm>
        </p:grpSpPr>
        <p:sp>
          <p:nvSpPr>
            <p:cNvPr id="463910" name="Rectangle 38"/>
            <p:cNvSpPr>
              <a:spLocks noChangeArrowheads="1"/>
            </p:cNvSpPr>
            <p:nvPr/>
          </p:nvSpPr>
          <p:spPr bwMode="auto">
            <a:xfrm>
              <a:off x="2089" y="1211"/>
              <a:ext cx="1583" cy="264"/>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a:lstStyle/>
            <a:p>
              <a:pPr algn="ctr" eaLnBrk="0" hangingPunct="0">
                <a:defRPr/>
              </a:pPr>
              <a:r>
                <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rPr>
                <a:t>词法分析</a:t>
              </a:r>
            </a:p>
            <a:p>
              <a:pPr eaLnBrk="0" hangingPunct="0">
                <a:defRPr/>
              </a:pPr>
              <a:endPar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463911" name="Rectangle 39"/>
            <p:cNvSpPr>
              <a:spLocks noChangeArrowheads="1"/>
            </p:cNvSpPr>
            <p:nvPr/>
          </p:nvSpPr>
          <p:spPr bwMode="auto">
            <a:xfrm>
              <a:off x="2089" y="1672"/>
              <a:ext cx="1583" cy="264"/>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a:lstStyle/>
            <a:p>
              <a:pPr algn="ctr" eaLnBrk="0" hangingPunct="0">
                <a:defRPr/>
              </a:pPr>
              <a:r>
                <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rPr>
                <a:t>语法分析</a:t>
              </a:r>
            </a:p>
            <a:p>
              <a:pPr eaLnBrk="0" hangingPunct="0">
                <a:defRPr/>
              </a:pPr>
              <a:endPar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463912" name="Rectangle 40"/>
            <p:cNvSpPr>
              <a:spLocks noChangeArrowheads="1"/>
            </p:cNvSpPr>
            <p:nvPr/>
          </p:nvSpPr>
          <p:spPr bwMode="auto">
            <a:xfrm>
              <a:off x="2089" y="2133"/>
              <a:ext cx="1583" cy="264"/>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a:lstStyle/>
            <a:p>
              <a:pPr algn="ctr" eaLnBrk="0" hangingPunct="0">
                <a:defRPr/>
              </a:pPr>
              <a:r>
                <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rPr>
                <a:t>语义分析</a:t>
              </a:r>
            </a:p>
            <a:p>
              <a:pPr eaLnBrk="0" hangingPunct="0">
                <a:defRPr/>
              </a:pPr>
              <a:endPar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463913" name="Rectangle 41"/>
            <p:cNvSpPr>
              <a:spLocks noChangeArrowheads="1"/>
            </p:cNvSpPr>
            <p:nvPr/>
          </p:nvSpPr>
          <p:spPr bwMode="auto">
            <a:xfrm>
              <a:off x="2064" y="768"/>
              <a:ext cx="1583" cy="264"/>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ctr" eaLnBrk="0" hangingPunct="0">
                <a:defRPr/>
              </a:pPr>
              <a:r>
                <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rPr>
                <a:t>汉语文本</a:t>
              </a:r>
            </a:p>
            <a:p>
              <a:pPr eaLnBrk="0" hangingPunct="0">
                <a:defRPr/>
              </a:pPr>
              <a:endPar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463914" name="Rectangle 42"/>
            <p:cNvSpPr>
              <a:spLocks noChangeArrowheads="1"/>
            </p:cNvSpPr>
            <p:nvPr/>
          </p:nvSpPr>
          <p:spPr bwMode="auto">
            <a:xfrm>
              <a:off x="2089" y="2595"/>
              <a:ext cx="1583" cy="264"/>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lIns="0" tIns="0"/>
            <a:lstStyle/>
            <a:p>
              <a:pPr algn="ctr" eaLnBrk="0" hangingPunct="0">
                <a:defRPr/>
              </a:pPr>
              <a:r>
                <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rPr>
                <a:t>英语文本生成</a:t>
              </a:r>
            </a:p>
          </p:txBody>
        </p:sp>
        <p:sp>
          <p:nvSpPr>
            <p:cNvPr id="463915" name="Rectangle 43"/>
            <p:cNvSpPr>
              <a:spLocks noChangeArrowheads="1"/>
            </p:cNvSpPr>
            <p:nvPr/>
          </p:nvSpPr>
          <p:spPr bwMode="auto">
            <a:xfrm>
              <a:off x="2089" y="3056"/>
              <a:ext cx="1583" cy="264"/>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lIns="18000"/>
            <a:lstStyle/>
            <a:p>
              <a:pPr algn="ctr" eaLnBrk="0" hangingPunct="0">
                <a:defRPr/>
              </a:pPr>
              <a:r>
                <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rPr>
                <a:t>英语文本改进</a:t>
              </a:r>
            </a:p>
            <a:p>
              <a:pPr eaLnBrk="0" hangingPunct="0">
                <a:defRPr/>
              </a:pPr>
              <a:endPar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463916" name="Rectangle 44"/>
            <p:cNvSpPr>
              <a:spLocks noChangeArrowheads="1"/>
            </p:cNvSpPr>
            <p:nvPr/>
          </p:nvSpPr>
          <p:spPr bwMode="auto">
            <a:xfrm>
              <a:off x="2089" y="3517"/>
              <a:ext cx="1583" cy="264"/>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lIns="18000" rIns="18000"/>
            <a:lstStyle/>
            <a:p>
              <a:pPr algn="ctr" eaLnBrk="0" hangingPunct="0">
                <a:defRPr/>
              </a:pPr>
              <a:r>
                <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rPr>
                <a:t>日语文本生成</a:t>
              </a:r>
            </a:p>
            <a:p>
              <a:pPr eaLnBrk="0" hangingPunct="0">
                <a:defRPr/>
              </a:pPr>
              <a:endPar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463917" name="Rectangle 45"/>
            <p:cNvSpPr>
              <a:spLocks noChangeArrowheads="1"/>
            </p:cNvSpPr>
            <p:nvPr/>
          </p:nvSpPr>
          <p:spPr bwMode="auto">
            <a:xfrm>
              <a:off x="2159" y="3960"/>
              <a:ext cx="1371" cy="264"/>
            </a:xfrm>
            <a:prstGeom prst="rect">
              <a:avLst/>
            </a:prstGeom>
            <a:solidFill>
              <a:schemeClr val="bg1"/>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pPr algn="ctr" eaLnBrk="0" hangingPunct="0">
                <a:defRPr/>
              </a:pPr>
              <a:r>
                <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rPr>
                <a:t>日语文本</a:t>
              </a:r>
            </a:p>
          </p:txBody>
        </p:sp>
        <p:sp>
          <p:nvSpPr>
            <p:cNvPr id="463918" name="Rectangle 46"/>
            <p:cNvSpPr>
              <a:spLocks noChangeArrowheads="1"/>
            </p:cNvSpPr>
            <p:nvPr/>
          </p:nvSpPr>
          <p:spPr bwMode="auto">
            <a:xfrm>
              <a:off x="3987" y="2331"/>
              <a:ext cx="1581" cy="264"/>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a:lstStyle/>
            <a:p>
              <a:pPr algn="ctr" eaLnBrk="0" hangingPunct="0">
                <a:defRPr/>
              </a:pPr>
              <a:r>
                <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rPr>
                <a:t>出错纪录</a:t>
              </a:r>
            </a:p>
            <a:p>
              <a:pPr eaLnBrk="0" hangingPunct="0">
                <a:defRPr/>
              </a:pPr>
              <a:endPar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463919" name="Rectangle 47"/>
            <p:cNvSpPr>
              <a:spLocks noChangeArrowheads="1"/>
            </p:cNvSpPr>
            <p:nvPr/>
          </p:nvSpPr>
          <p:spPr bwMode="auto">
            <a:xfrm>
              <a:off x="192" y="2331"/>
              <a:ext cx="1581" cy="264"/>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tIns="46800" anchor="ctr" anchorCtr="1"/>
            <a:lstStyle/>
            <a:p>
              <a:pPr algn="ctr" eaLnBrk="0" hangingPunct="0">
                <a:defRPr/>
              </a:pPr>
              <a:r>
                <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rPr>
                <a:t>词典</a:t>
              </a:r>
            </a:p>
          </p:txBody>
        </p:sp>
        <p:sp>
          <p:nvSpPr>
            <p:cNvPr id="21525" name="Line 48"/>
            <p:cNvSpPr>
              <a:spLocks noChangeShapeType="1"/>
            </p:cNvSpPr>
            <p:nvPr/>
          </p:nvSpPr>
          <p:spPr bwMode="auto">
            <a:xfrm>
              <a:off x="2827" y="1013"/>
              <a:ext cx="0" cy="19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1526" name="Line 49"/>
            <p:cNvSpPr>
              <a:spLocks noChangeShapeType="1"/>
            </p:cNvSpPr>
            <p:nvPr/>
          </p:nvSpPr>
          <p:spPr bwMode="auto">
            <a:xfrm>
              <a:off x="2827" y="1475"/>
              <a:ext cx="0" cy="19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1527" name="Line 50"/>
            <p:cNvSpPr>
              <a:spLocks noChangeShapeType="1"/>
            </p:cNvSpPr>
            <p:nvPr/>
          </p:nvSpPr>
          <p:spPr bwMode="auto">
            <a:xfrm>
              <a:off x="2827" y="1936"/>
              <a:ext cx="0" cy="19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1528" name="Line 51"/>
            <p:cNvSpPr>
              <a:spLocks noChangeShapeType="1"/>
            </p:cNvSpPr>
            <p:nvPr/>
          </p:nvSpPr>
          <p:spPr bwMode="auto">
            <a:xfrm>
              <a:off x="2827" y="2397"/>
              <a:ext cx="0" cy="19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1529" name="Line 52"/>
            <p:cNvSpPr>
              <a:spLocks noChangeShapeType="1"/>
            </p:cNvSpPr>
            <p:nvPr/>
          </p:nvSpPr>
          <p:spPr bwMode="auto">
            <a:xfrm>
              <a:off x="2827" y="2859"/>
              <a:ext cx="0" cy="19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1530" name="Line 53"/>
            <p:cNvSpPr>
              <a:spLocks noChangeShapeType="1"/>
            </p:cNvSpPr>
            <p:nvPr/>
          </p:nvSpPr>
          <p:spPr bwMode="auto">
            <a:xfrm>
              <a:off x="2827" y="3320"/>
              <a:ext cx="0" cy="19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1531" name="Line 54"/>
            <p:cNvSpPr>
              <a:spLocks noChangeShapeType="1"/>
            </p:cNvSpPr>
            <p:nvPr/>
          </p:nvSpPr>
          <p:spPr bwMode="auto">
            <a:xfrm>
              <a:off x="2827" y="3781"/>
              <a:ext cx="0" cy="19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1532" name="Line 55"/>
            <p:cNvSpPr>
              <a:spLocks noChangeShapeType="1"/>
            </p:cNvSpPr>
            <p:nvPr/>
          </p:nvSpPr>
          <p:spPr bwMode="auto">
            <a:xfrm flipH="1">
              <a:off x="930" y="1343"/>
              <a:ext cx="1159" cy="9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1533" name="Line 56"/>
            <p:cNvSpPr>
              <a:spLocks noChangeShapeType="1"/>
            </p:cNvSpPr>
            <p:nvPr/>
          </p:nvSpPr>
          <p:spPr bwMode="auto">
            <a:xfrm>
              <a:off x="3671" y="1343"/>
              <a:ext cx="1159" cy="9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1534" name="Line 57"/>
            <p:cNvSpPr>
              <a:spLocks noChangeShapeType="1"/>
            </p:cNvSpPr>
            <p:nvPr/>
          </p:nvSpPr>
          <p:spPr bwMode="auto">
            <a:xfrm flipH="1">
              <a:off x="930" y="1804"/>
              <a:ext cx="1159" cy="52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1535" name="Line 58"/>
            <p:cNvSpPr>
              <a:spLocks noChangeShapeType="1"/>
            </p:cNvSpPr>
            <p:nvPr/>
          </p:nvSpPr>
          <p:spPr bwMode="auto">
            <a:xfrm>
              <a:off x="3671" y="1804"/>
              <a:ext cx="1159" cy="52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1536" name="Line 59"/>
            <p:cNvSpPr>
              <a:spLocks noChangeShapeType="1"/>
            </p:cNvSpPr>
            <p:nvPr/>
          </p:nvSpPr>
          <p:spPr bwMode="auto">
            <a:xfrm flipH="1">
              <a:off x="930" y="2200"/>
              <a:ext cx="1159" cy="13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1537" name="Line 60"/>
            <p:cNvSpPr>
              <a:spLocks noChangeShapeType="1"/>
            </p:cNvSpPr>
            <p:nvPr/>
          </p:nvSpPr>
          <p:spPr bwMode="auto">
            <a:xfrm>
              <a:off x="3671" y="2200"/>
              <a:ext cx="1159" cy="13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1538" name="Line 61"/>
            <p:cNvSpPr>
              <a:spLocks noChangeShapeType="1"/>
            </p:cNvSpPr>
            <p:nvPr/>
          </p:nvSpPr>
          <p:spPr bwMode="auto">
            <a:xfrm>
              <a:off x="930" y="2595"/>
              <a:ext cx="1159" cy="10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1539" name="Line 62"/>
            <p:cNvSpPr>
              <a:spLocks noChangeShapeType="1"/>
            </p:cNvSpPr>
            <p:nvPr/>
          </p:nvSpPr>
          <p:spPr bwMode="auto">
            <a:xfrm>
              <a:off x="930" y="2595"/>
              <a:ext cx="1159" cy="5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1540" name="Line 63"/>
            <p:cNvSpPr>
              <a:spLocks noChangeShapeType="1"/>
            </p:cNvSpPr>
            <p:nvPr/>
          </p:nvSpPr>
          <p:spPr bwMode="auto">
            <a:xfrm>
              <a:off x="930" y="2595"/>
              <a:ext cx="1159" cy="19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1541" name="Line 64"/>
            <p:cNvSpPr>
              <a:spLocks noChangeShapeType="1"/>
            </p:cNvSpPr>
            <p:nvPr/>
          </p:nvSpPr>
          <p:spPr bwMode="auto">
            <a:xfrm flipH="1">
              <a:off x="3671" y="2595"/>
              <a:ext cx="1159" cy="19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1542" name="Line 65"/>
            <p:cNvSpPr>
              <a:spLocks noChangeShapeType="1"/>
            </p:cNvSpPr>
            <p:nvPr/>
          </p:nvSpPr>
          <p:spPr bwMode="auto">
            <a:xfrm flipH="1">
              <a:off x="3671" y="2595"/>
              <a:ext cx="1159" cy="5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1543" name="Line 66"/>
            <p:cNvSpPr>
              <a:spLocks noChangeShapeType="1"/>
            </p:cNvSpPr>
            <p:nvPr/>
          </p:nvSpPr>
          <p:spPr bwMode="auto">
            <a:xfrm flipH="1">
              <a:off x="3671" y="2595"/>
              <a:ext cx="1159" cy="10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grpSp>
      <p:sp>
        <p:nvSpPr>
          <p:cNvPr id="463939" name="Rectangle 67"/>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rPr>
              <a:t>第一章     引   论</a:t>
            </a:r>
          </a:p>
        </p:txBody>
      </p:sp>
      <p:sp>
        <p:nvSpPr>
          <p:cNvPr id="463906" name="Rectangle 34"/>
          <p:cNvSpPr>
            <a:spLocks noGrp="1" noChangeArrowheads="1"/>
          </p:cNvSpPr>
          <p:nvPr>
            <p:ph type="body" idx="1"/>
          </p:nvPr>
        </p:nvSpPr>
        <p:spPr>
          <a:xfrm>
            <a:off x="4500563" y="300038"/>
            <a:ext cx="4067498" cy="936625"/>
          </a:xfrm>
          <a:solidFill>
            <a:schemeClr val="bg1"/>
          </a:solid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r>
              <a:rPr lang="zh-CN" altLang="en-US" sz="1800" dirty="0">
                <a:effectLst>
                  <a:outerShdw blurRad="38100" dist="38100" dir="2700000" algn="tl">
                    <a:srgbClr val="C0C0C0"/>
                  </a:outerShdw>
                </a:effectLst>
              </a:rPr>
              <a:t>编译器从逻辑上可以分成若干阶段，每个阶段把源程序从一种表示变换成另一种表示</a:t>
            </a:r>
          </a:p>
        </p:txBody>
      </p:sp>
    </p:spTree>
    <p:extLst>
      <p:ext uri="{BB962C8B-B14F-4D97-AF65-F5344CB8AC3E}">
        <p14:creationId xmlns:p14="http://schemas.microsoft.com/office/powerpoint/2010/main" val="412988600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rPr>
              <a:t>第一章     引   论</a:t>
            </a:r>
          </a:p>
        </p:txBody>
      </p:sp>
      <p:sp>
        <p:nvSpPr>
          <p:cNvPr id="22532" name="Rectangle 3"/>
          <p:cNvSpPr>
            <a:spLocks noGrp="1" noChangeArrowheads="1"/>
          </p:cNvSpPr>
          <p:nvPr>
            <p:ph idx="1"/>
          </p:nvPr>
        </p:nvSpPr>
        <p:spPr/>
        <p:txBody>
          <a:bodyPr/>
          <a:lstStyle/>
          <a:p>
            <a:pPr>
              <a:lnSpc>
                <a:spcPct val="90000"/>
              </a:lnSpc>
            </a:pPr>
            <a:r>
              <a:rPr lang="en-US" altLang="zh-CN" sz="3200" b="0" dirty="0"/>
              <a:t> FORTRAN (</a:t>
            </a:r>
            <a:r>
              <a:rPr lang="en-US" altLang="zh-CN" sz="3200" b="0" dirty="0" err="1"/>
              <a:t>FORmula</a:t>
            </a:r>
            <a:r>
              <a:rPr lang="en-US" altLang="zh-CN" sz="3200" b="0" dirty="0"/>
              <a:t> </a:t>
            </a:r>
            <a:r>
              <a:rPr lang="en-US" altLang="zh-CN" sz="3200" b="0" dirty="0" err="1"/>
              <a:t>TRANslation</a:t>
            </a:r>
            <a:r>
              <a:rPr lang="en-US" altLang="zh-CN" sz="3200" b="0" dirty="0"/>
              <a:t>)</a:t>
            </a:r>
          </a:p>
          <a:p>
            <a:pPr lvl="1">
              <a:lnSpc>
                <a:spcPct val="90000"/>
              </a:lnSpc>
            </a:pPr>
            <a:r>
              <a:rPr lang="en-US" altLang="zh-CN" sz="2800" b="0" dirty="0"/>
              <a:t> </a:t>
            </a:r>
            <a:r>
              <a:rPr lang="zh-CN" altLang="en-US" sz="2800" b="0" dirty="0"/>
              <a:t>第一个实用的高级语言</a:t>
            </a:r>
          </a:p>
          <a:p>
            <a:pPr lvl="1">
              <a:lnSpc>
                <a:spcPct val="90000"/>
              </a:lnSpc>
            </a:pPr>
            <a:r>
              <a:rPr lang="zh-CN" altLang="en-US" sz="2800" b="0" dirty="0"/>
              <a:t> 擅长于数学函数运算</a:t>
            </a:r>
          </a:p>
          <a:p>
            <a:pPr lvl="1">
              <a:lnSpc>
                <a:spcPct val="90000"/>
              </a:lnSpc>
            </a:pPr>
            <a:r>
              <a:rPr lang="zh-CN" altLang="en-US" sz="2800" b="0" dirty="0"/>
              <a:t> 常用于科学计算中</a:t>
            </a:r>
          </a:p>
          <a:p>
            <a:pPr>
              <a:lnSpc>
                <a:spcPct val="90000"/>
              </a:lnSpc>
            </a:pPr>
            <a:r>
              <a:rPr lang="zh-CN" altLang="en-US" sz="3200" b="0" dirty="0"/>
              <a:t> 第一个编译器</a:t>
            </a:r>
          </a:p>
          <a:p>
            <a:pPr lvl="1">
              <a:lnSpc>
                <a:spcPct val="90000"/>
              </a:lnSpc>
            </a:pPr>
            <a:r>
              <a:rPr lang="zh-CN" altLang="en-US" sz="2800" b="0" dirty="0"/>
              <a:t> 历史上第一个实用的编译器</a:t>
            </a:r>
            <a:r>
              <a:rPr lang="en-US" altLang="zh-CN" sz="2800" b="0" dirty="0"/>
              <a:t>(John Backus)</a:t>
            </a:r>
            <a:r>
              <a:rPr lang="zh-CN" altLang="en-US" sz="2800" b="0" dirty="0"/>
              <a:t>：</a:t>
            </a:r>
          </a:p>
          <a:p>
            <a:pPr lvl="2">
              <a:lnSpc>
                <a:spcPct val="90000"/>
              </a:lnSpc>
              <a:buFontTx/>
              <a:buNone/>
            </a:pPr>
            <a:r>
              <a:rPr lang="en-US" altLang="zh-CN" sz="2400" b="0" dirty="0"/>
              <a:t>Fortran compiler for the IBM 704/709/7090/7094</a:t>
            </a:r>
          </a:p>
          <a:p>
            <a:pPr lvl="1">
              <a:lnSpc>
                <a:spcPct val="90000"/>
              </a:lnSpc>
            </a:pPr>
            <a:r>
              <a:rPr lang="zh-CN" altLang="en-US" sz="2800" b="0" dirty="0"/>
              <a:t> </a:t>
            </a:r>
            <a:r>
              <a:rPr lang="en-US" altLang="zh-CN" sz="2800" b="0" dirty="0"/>
              <a:t>John Backus</a:t>
            </a:r>
            <a:r>
              <a:rPr lang="zh-CN" altLang="en-US" sz="2800" b="0" dirty="0"/>
              <a:t>，引入了编译器的“</a:t>
            </a:r>
            <a:r>
              <a:rPr lang="zh-CN" altLang="en-US" sz="2800" b="0" dirty="0">
                <a:solidFill>
                  <a:srgbClr val="FF3300"/>
                </a:solidFill>
              </a:rPr>
              <a:t>阶段</a:t>
            </a:r>
            <a:r>
              <a:rPr lang="zh-CN" altLang="en-US" sz="2800" b="0" dirty="0"/>
              <a:t>”或称为“</a:t>
            </a:r>
            <a:r>
              <a:rPr lang="zh-CN" altLang="en-US" sz="2800" b="0" dirty="0">
                <a:solidFill>
                  <a:srgbClr val="FF3300"/>
                </a:solidFill>
              </a:rPr>
              <a:t>遍</a:t>
            </a:r>
            <a:r>
              <a:rPr lang="zh-CN" altLang="en-US" sz="2800" b="0" dirty="0"/>
              <a:t>”的概念，是编译设计的模块化的开始</a:t>
            </a:r>
          </a:p>
        </p:txBody>
      </p:sp>
      <p:sp>
        <p:nvSpPr>
          <p:cNvPr id="22530" name="灯片编号占位符 5"/>
          <p:cNvSpPr>
            <a:spLocks noGrp="1"/>
          </p:cNvSpPr>
          <p:nvPr>
            <p:ph type="sldNum" sz="quarter" idx="11"/>
          </p:nvPr>
        </p:nvSpPr>
        <p:spPr>
          <a:noFill/>
          <a:ln w="9525">
            <a:noFill/>
            <a:miter lim="800000"/>
            <a:headEnd/>
            <a:tailEnd/>
          </a:ln>
          <a:effectLst/>
        </p:spPr>
        <p:txBody>
          <a:bodyPr vert="horz" wrap="square" lIns="91440" tIns="45720" rIns="91440" bIns="45720" numCol="1" anchor="t" anchorCtr="0" compatLnSpc="1">
            <a:prstTxWarp prst="textNoShape">
              <a:avLst/>
            </a:prstTxWarp>
          </a:bodyPr>
          <a:lstStyle/>
          <a:p>
            <a:fld id="{B6C3CACA-D2EC-4D5E-8174-A3050F6DCA08}" type="slidenum">
              <a:rPr lang="en-US" altLang="zh-CN" sz="6600">
                <a:solidFill>
                  <a:srgbClr val="C0C0C0">
                    <a:lumMod val="40000"/>
                    <a:lumOff val="60000"/>
                  </a:srgbClr>
                </a:solidFill>
                <a:latin typeface="+mn-lt"/>
                <a:ea typeface="宋体" charset="-122"/>
              </a:rPr>
              <a:pPr/>
              <a:t>24</a:t>
            </a:fld>
            <a:endParaRPr lang="en-US" altLang="zh-CN" sz="6600" dirty="0">
              <a:solidFill>
                <a:srgbClr val="C0C0C0">
                  <a:lumMod val="40000"/>
                  <a:lumOff val="60000"/>
                </a:srgbClr>
              </a:solidFill>
              <a:latin typeface="+mn-lt"/>
              <a:ea typeface="宋体" charset="-122"/>
            </a:endParaRPr>
          </a:p>
        </p:txBody>
      </p:sp>
      <p:pic>
        <p:nvPicPr>
          <p:cNvPr id="2" name="图片 1"/>
          <p:cNvPicPr>
            <a:picLocks noChangeAspect="1"/>
          </p:cNvPicPr>
          <p:nvPr/>
        </p:nvPicPr>
        <p:blipFill>
          <a:blip r:embed="rId3"/>
          <a:stretch>
            <a:fillRect/>
          </a:stretch>
        </p:blipFill>
        <p:spPr>
          <a:xfrm>
            <a:off x="6660232" y="446385"/>
            <a:ext cx="2343150" cy="2800350"/>
          </a:xfrm>
          <a:prstGeom prst="rect">
            <a:avLst/>
          </a:prstGeom>
        </p:spPr>
      </p:pic>
      <p:sp>
        <p:nvSpPr>
          <p:cNvPr id="3" name="矩形 2"/>
          <p:cNvSpPr/>
          <p:nvPr/>
        </p:nvSpPr>
        <p:spPr>
          <a:xfrm>
            <a:off x="9468544" y="1846560"/>
            <a:ext cx="2106667" cy="400110"/>
          </a:xfrm>
          <a:prstGeom prst="rect">
            <a:avLst/>
          </a:prstGeom>
        </p:spPr>
        <p:txBody>
          <a:bodyPr wrap="none">
            <a:spAutoFit/>
          </a:bodyPr>
          <a:lstStyle/>
          <a:p>
            <a:r>
              <a:rPr lang="en-US" altLang="zh-CN" dirty="0">
                <a:ea typeface="楷体" panose="02010609060101010101" pitchFamily="49" charset="-122"/>
              </a:rPr>
              <a:t>Fortran </a:t>
            </a:r>
            <a:r>
              <a:rPr lang="zh-CN" altLang="en-US" dirty="0">
                <a:ea typeface="楷体" panose="02010609060101010101" pitchFamily="49" charset="-122"/>
              </a:rPr>
              <a:t>语言之父</a:t>
            </a:r>
          </a:p>
        </p:txBody>
      </p:sp>
    </p:spTree>
    <p:extLst>
      <p:ext uri="{BB962C8B-B14F-4D97-AF65-F5344CB8AC3E}">
        <p14:creationId xmlns:p14="http://schemas.microsoft.com/office/powerpoint/2010/main" val="182406696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fld id="{817C014D-C89A-45FB-8773-8FA9CA323C83}" type="slidenum">
              <a:rPr lang="en-US" altLang="zh-CN" sz="1400" smtClean="0">
                <a:latin typeface="楷体" panose="02010609060101010101" pitchFamily="49" charset="-122"/>
                <a:ea typeface="楷体" panose="02010609060101010101" pitchFamily="49" charset="-122"/>
              </a:rPr>
              <a:pPr eaLnBrk="1" hangingPunct="1"/>
              <a:t>25</a:t>
            </a:fld>
            <a:endParaRPr lang="en-US" altLang="zh-CN" sz="1400" dirty="0">
              <a:latin typeface="楷体" panose="02010609060101010101" pitchFamily="49" charset="-122"/>
              <a:ea typeface="楷体" panose="02010609060101010101" pitchFamily="49" charset="-122"/>
            </a:endParaRPr>
          </a:p>
        </p:txBody>
      </p:sp>
      <p:sp>
        <p:nvSpPr>
          <p:cNvPr id="544770" name="Rectangle 2" descr="Green marble"/>
          <p:cNvSpPr>
            <a:spLocks noChangeArrowheads="1"/>
          </p:cNvSpPr>
          <p:nvPr/>
        </p:nvSpPr>
        <p:spPr bwMode="auto">
          <a:xfrm>
            <a:off x="7010400" y="1143000"/>
            <a:ext cx="1600200" cy="1524000"/>
          </a:xfrm>
          <a:prstGeom prst="rect">
            <a:avLst/>
          </a:prstGeom>
          <a:noFill/>
          <a:ln w="25400">
            <a:solidFill>
              <a:srgbClr val="FF00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defRPr/>
            </a:pPr>
            <a:r>
              <a:rPr lang="zh-CN" altLang="en-US" sz="3600" b="1" dirty="0">
                <a:effectLst>
                  <a:outerShdw blurRad="38100" dist="38100" dir="2700000" algn="tl">
                    <a:srgbClr val="C0C0C0"/>
                  </a:outerShdw>
                </a:effectLst>
                <a:latin typeface="Arial" panose="020B0604020202020204" pitchFamily="34" charset="0"/>
                <a:ea typeface="楷体" panose="02010609060101010101" pitchFamily="49" charset="-122"/>
              </a:rPr>
              <a:t>遍</a:t>
            </a:r>
          </a:p>
        </p:txBody>
      </p:sp>
      <p:sp>
        <p:nvSpPr>
          <p:cNvPr id="544771" name="AutoShape 3" descr="Green marble"/>
          <p:cNvSpPr>
            <a:spLocks noChangeArrowheads="1"/>
          </p:cNvSpPr>
          <p:nvPr/>
        </p:nvSpPr>
        <p:spPr bwMode="auto">
          <a:xfrm>
            <a:off x="4284663" y="3644900"/>
            <a:ext cx="4176712" cy="2305050"/>
          </a:xfrm>
          <a:prstGeom prst="cloudCallout">
            <a:avLst>
              <a:gd name="adj1" fmla="val 32556"/>
              <a:gd name="adj2" fmla="val -109023"/>
            </a:avLst>
          </a:prstGeom>
          <a:solidFill>
            <a:schemeClr val="accent1">
              <a:alpha val="20000"/>
            </a:schemeClr>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lang="zh-CN" altLang="en-US" sz="1800" b="1" dirty="0">
                <a:solidFill>
                  <a:srgbClr val="996633"/>
                </a:solidFill>
                <a:effectLst>
                  <a:outerShdw blurRad="38100" dist="38100" dir="2700000" algn="tl">
                    <a:srgbClr val="000000"/>
                  </a:outerShdw>
                </a:effectLst>
                <a:latin typeface="Arial" panose="020B0604020202020204" pitchFamily="34" charset="0"/>
                <a:ea typeface="楷体" panose="02010609060101010101" pitchFamily="49" charset="-122"/>
              </a:rPr>
              <a:t>编译的几个阶段常用</a:t>
            </a:r>
            <a:r>
              <a:rPr lang="zh-CN" altLang="en-US" sz="1800" b="1" dirty="0">
                <a:solidFill>
                  <a:schemeClr val="hlink"/>
                </a:solidFill>
                <a:effectLst>
                  <a:outerShdw blurRad="38100" dist="38100" dir="2700000" algn="tl">
                    <a:srgbClr val="000000"/>
                  </a:outerShdw>
                </a:effectLst>
                <a:latin typeface="Arial" panose="020B0604020202020204" pitchFamily="34" charset="0"/>
                <a:ea typeface="楷体" panose="02010609060101010101" pitchFamily="49" charset="-122"/>
              </a:rPr>
              <a:t>一遍（</a:t>
            </a:r>
            <a:r>
              <a:rPr lang="en-US" altLang="zh-CN" sz="1800" b="1" dirty="0">
                <a:solidFill>
                  <a:schemeClr val="hlink"/>
                </a:solidFill>
                <a:effectLst>
                  <a:outerShdw blurRad="38100" dist="38100" dir="2700000" algn="tl">
                    <a:srgbClr val="000000"/>
                  </a:outerShdw>
                </a:effectLst>
                <a:latin typeface="Arial" panose="020B0604020202020204" pitchFamily="34" charset="0"/>
                <a:ea typeface="楷体" panose="02010609060101010101" pitchFamily="49" charset="-122"/>
              </a:rPr>
              <a:t>pass</a:t>
            </a:r>
            <a:r>
              <a:rPr lang="zh-CN" altLang="en-US" sz="1800" b="1" dirty="0">
                <a:solidFill>
                  <a:schemeClr val="hlink"/>
                </a:solidFill>
                <a:effectLst>
                  <a:outerShdw blurRad="38100" dist="38100" dir="2700000" algn="tl">
                    <a:srgbClr val="000000"/>
                  </a:outerShdw>
                </a:effectLst>
                <a:latin typeface="Arial" panose="020B0604020202020204" pitchFamily="34" charset="0"/>
                <a:ea typeface="楷体" panose="02010609060101010101" pitchFamily="49" charset="-122"/>
              </a:rPr>
              <a:t>）</a:t>
            </a:r>
            <a:r>
              <a:rPr lang="zh-CN" altLang="en-US" sz="1800" b="1" dirty="0">
                <a:solidFill>
                  <a:srgbClr val="996633"/>
                </a:solidFill>
                <a:effectLst>
                  <a:outerShdw blurRad="38100" dist="38100" dir="2700000" algn="tl">
                    <a:srgbClr val="000000"/>
                  </a:outerShdw>
                </a:effectLst>
                <a:latin typeface="Arial" panose="020B0604020202020204" pitchFamily="34" charset="0"/>
                <a:ea typeface="楷体" panose="02010609060101010101" pitchFamily="49" charset="-122"/>
              </a:rPr>
              <a:t>扫描实现，一遍扫描包括读一个输入文件和写一个输出文件。</a:t>
            </a:r>
          </a:p>
        </p:txBody>
      </p:sp>
      <p:sp>
        <p:nvSpPr>
          <p:cNvPr id="544772" name="Rectangle 4"/>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rPr>
              <a:t>第一章     引   论</a:t>
            </a:r>
          </a:p>
        </p:txBody>
      </p:sp>
      <p:grpSp>
        <p:nvGrpSpPr>
          <p:cNvPr id="23558" name="Group 5"/>
          <p:cNvGrpSpPr>
            <a:grpSpLocks/>
          </p:cNvGrpSpPr>
          <p:nvPr/>
        </p:nvGrpSpPr>
        <p:grpSpPr bwMode="auto">
          <a:xfrm>
            <a:off x="323850" y="1052513"/>
            <a:ext cx="4103688" cy="5486400"/>
            <a:chOff x="192" y="768"/>
            <a:chExt cx="5376" cy="3456"/>
          </a:xfrm>
        </p:grpSpPr>
        <p:sp>
          <p:nvSpPr>
            <p:cNvPr id="544774" name="Rectangle 6"/>
            <p:cNvSpPr>
              <a:spLocks noChangeArrowheads="1"/>
            </p:cNvSpPr>
            <p:nvPr/>
          </p:nvSpPr>
          <p:spPr bwMode="auto">
            <a:xfrm>
              <a:off x="2089" y="1211"/>
              <a:ext cx="1583" cy="264"/>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a:lstStyle/>
            <a:p>
              <a:pPr algn="ctr" eaLnBrk="0" hangingPunct="0">
                <a:defRPr/>
              </a:pPr>
              <a:r>
                <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rPr>
                <a:t>词法分析器</a:t>
              </a:r>
            </a:p>
            <a:p>
              <a:pPr eaLnBrk="0" hangingPunct="0">
                <a:defRPr/>
              </a:pPr>
              <a:endPar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544775" name="Rectangle 7"/>
            <p:cNvSpPr>
              <a:spLocks noChangeArrowheads="1"/>
            </p:cNvSpPr>
            <p:nvPr/>
          </p:nvSpPr>
          <p:spPr bwMode="auto">
            <a:xfrm>
              <a:off x="2089" y="1672"/>
              <a:ext cx="1583" cy="264"/>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a:lstStyle/>
            <a:p>
              <a:pPr algn="ctr" eaLnBrk="0" hangingPunct="0">
                <a:defRPr/>
              </a:pPr>
              <a:r>
                <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rPr>
                <a:t>语法分析器</a:t>
              </a:r>
            </a:p>
            <a:p>
              <a:pPr eaLnBrk="0" hangingPunct="0">
                <a:defRPr/>
              </a:pPr>
              <a:endPar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544776" name="Rectangle 8"/>
            <p:cNvSpPr>
              <a:spLocks noChangeArrowheads="1"/>
            </p:cNvSpPr>
            <p:nvPr/>
          </p:nvSpPr>
          <p:spPr bwMode="auto">
            <a:xfrm>
              <a:off x="2089" y="2133"/>
              <a:ext cx="1583" cy="264"/>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a:lstStyle/>
            <a:p>
              <a:pPr algn="ctr" eaLnBrk="0" hangingPunct="0">
                <a:defRPr/>
              </a:pPr>
              <a:r>
                <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rPr>
                <a:t>语义分析器</a:t>
              </a:r>
            </a:p>
            <a:p>
              <a:pPr eaLnBrk="0" hangingPunct="0">
                <a:defRPr/>
              </a:pPr>
              <a:endPar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544777" name="Rectangle 9"/>
            <p:cNvSpPr>
              <a:spLocks noChangeArrowheads="1"/>
            </p:cNvSpPr>
            <p:nvPr/>
          </p:nvSpPr>
          <p:spPr bwMode="auto">
            <a:xfrm>
              <a:off x="2064" y="768"/>
              <a:ext cx="1583" cy="264"/>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ctr" eaLnBrk="0" hangingPunct="0">
                <a:defRPr/>
              </a:pPr>
              <a:r>
                <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rPr>
                <a:t>源程序</a:t>
              </a:r>
            </a:p>
            <a:p>
              <a:pPr eaLnBrk="0" hangingPunct="0">
                <a:defRPr/>
              </a:pPr>
              <a:endPar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544778" name="Rectangle 10"/>
            <p:cNvSpPr>
              <a:spLocks noChangeArrowheads="1"/>
            </p:cNvSpPr>
            <p:nvPr/>
          </p:nvSpPr>
          <p:spPr bwMode="auto">
            <a:xfrm>
              <a:off x="2089" y="2595"/>
              <a:ext cx="1583" cy="264"/>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tIns="0"/>
            <a:lstStyle/>
            <a:p>
              <a:pPr algn="ctr" eaLnBrk="0" hangingPunct="0">
                <a:defRPr/>
              </a:pPr>
              <a:r>
                <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rPr>
                <a:t>中间代码</a:t>
              </a:r>
            </a:p>
            <a:p>
              <a:pPr algn="ctr" eaLnBrk="0" hangingPunct="0">
                <a:defRPr/>
              </a:pPr>
              <a:r>
                <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rPr>
                <a:t>生成器</a:t>
              </a:r>
            </a:p>
            <a:p>
              <a:pPr eaLnBrk="0" hangingPunct="0">
                <a:defRPr/>
              </a:pPr>
              <a:endPar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544779" name="Rectangle 11"/>
            <p:cNvSpPr>
              <a:spLocks noChangeArrowheads="1"/>
            </p:cNvSpPr>
            <p:nvPr/>
          </p:nvSpPr>
          <p:spPr bwMode="auto">
            <a:xfrm>
              <a:off x="2089" y="3056"/>
              <a:ext cx="1583" cy="264"/>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a:lstStyle/>
            <a:p>
              <a:pPr algn="ctr" eaLnBrk="0" hangingPunct="0">
                <a:defRPr/>
              </a:pPr>
              <a:r>
                <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rPr>
                <a:t>代码优化器</a:t>
              </a:r>
            </a:p>
            <a:p>
              <a:pPr eaLnBrk="0" hangingPunct="0">
                <a:defRPr/>
              </a:pPr>
              <a:endPar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544780" name="Rectangle 12"/>
            <p:cNvSpPr>
              <a:spLocks noChangeArrowheads="1"/>
            </p:cNvSpPr>
            <p:nvPr/>
          </p:nvSpPr>
          <p:spPr bwMode="auto">
            <a:xfrm>
              <a:off x="2089" y="3517"/>
              <a:ext cx="1583" cy="264"/>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a:lstStyle/>
            <a:p>
              <a:pPr algn="ctr" eaLnBrk="0" hangingPunct="0">
                <a:defRPr/>
              </a:pPr>
              <a:r>
                <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rPr>
                <a:t>代码生成器</a:t>
              </a:r>
            </a:p>
            <a:p>
              <a:pPr eaLnBrk="0" hangingPunct="0">
                <a:defRPr/>
              </a:pPr>
              <a:endPar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544781" name="Rectangle 13"/>
            <p:cNvSpPr>
              <a:spLocks noChangeArrowheads="1"/>
            </p:cNvSpPr>
            <p:nvPr/>
          </p:nvSpPr>
          <p:spPr bwMode="auto">
            <a:xfrm>
              <a:off x="2159" y="3960"/>
              <a:ext cx="1371" cy="264"/>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ctr" eaLnBrk="0" hangingPunct="0">
                <a:defRPr/>
              </a:pPr>
              <a:r>
                <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rPr>
                <a:t>目标程序</a:t>
              </a:r>
            </a:p>
          </p:txBody>
        </p:sp>
        <p:sp>
          <p:nvSpPr>
            <p:cNvPr id="544782" name="Rectangle 14"/>
            <p:cNvSpPr>
              <a:spLocks noChangeArrowheads="1"/>
            </p:cNvSpPr>
            <p:nvPr/>
          </p:nvSpPr>
          <p:spPr bwMode="auto">
            <a:xfrm>
              <a:off x="3987" y="2331"/>
              <a:ext cx="1581" cy="264"/>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a:lstStyle/>
            <a:p>
              <a:pPr algn="ctr" eaLnBrk="0" hangingPunct="0">
                <a:defRPr/>
              </a:pPr>
              <a:r>
                <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rPr>
                <a:t>出错管理器</a:t>
              </a:r>
            </a:p>
            <a:p>
              <a:pPr eaLnBrk="0" hangingPunct="0">
                <a:defRPr/>
              </a:pPr>
              <a:endPar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544783" name="Rectangle 15"/>
            <p:cNvSpPr>
              <a:spLocks noChangeArrowheads="1"/>
            </p:cNvSpPr>
            <p:nvPr/>
          </p:nvSpPr>
          <p:spPr bwMode="auto">
            <a:xfrm>
              <a:off x="192" y="2331"/>
              <a:ext cx="1581" cy="264"/>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tIns="0"/>
            <a:lstStyle/>
            <a:p>
              <a:pPr algn="ctr" eaLnBrk="0" hangingPunct="0">
                <a:defRPr/>
              </a:pPr>
              <a:r>
                <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rPr>
                <a:t>符号表</a:t>
              </a:r>
            </a:p>
            <a:p>
              <a:pPr algn="ctr" eaLnBrk="0" hangingPunct="0">
                <a:defRPr/>
              </a:pPr>
              <a:r>
                <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rPr>
                <a:t>管理器  </a:t>
              </a:r>
            </a:p>
            <a:p>
              <a:pPr eaLnBrk="0" hangingPunct="0">
                <a:defRPr/>
              </a:pPr>
              <a:endPar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23569" name="Line 16"/>
            <p:cNvSpPr>
              <a:spLocks noChangeShapeType="1"/>
            </p:cNvSpPr>
            <p:nvPr/>
          </p:nvSpPr>
          <p:spPr bwMode="auto">
            <a:xfrm>
              <a:off x="2827" y="1013"/>
              <a:ext cx="0" cy="19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3570" name="Line 17"/>
            <p:cNvSpPr>
              <a:spLocks noChangeShapeType="1"/>
            </p:cNvSpPr>
            <p:nvPr/>
          </p:nvSpPr>
          <p:spPr bwMode="auto">
            <a:xfrm>
              <a:off x="2827" y="1475"/>
              <a:ext cx="0" cy="19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3571" name="Line 18"/>
            <p:cNvSpPr>
              <a:spLocks noChangeShapeType="1"/>
            </p:cNvSpPr>
            <p:nvPr/>
          </p:nvSpPr>
          <p:spPr bwMode="auto">
            <a:xfrm>
              <a:off x="2827" y="1936"/>
              <a:ext cx="0" cy="19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3572" name="Line 19"/>
            <p:cNvSpPr>
              <a:spLocks noChangeShapeType="1"/>
            </p:cNvSpPr>
            <p:nvPr/>
          </p:nvSpPr>
          <p:spPr bwMode="auto">
            <a:xfrm>
              <a:off x="2827" y="2397"/>
              <a:ext cx="0" cy="19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3573" name="Line 20"/>
            <p:cNvSpPr>
              <a:spLocks noChangeShapeType="1"/>
            </p:cNvSpPr>
            <p:nvPr/>
          </p:nvSpPr>
          <p:spPr bwMode="auto">
            <a:xfrm>
              <a:off x="2827" y="2859"/>
              <a:ext cx="0" cy="19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3574" name="Line 21"/>
            <p:cNvSpPr>
              <a:spLocks noChangeShapeType="1"/>
            </p:cNvSpPr>
            <p:nvPr/>
          </p:nvSpPr>
          <p:spPr bwMode="auto">
            <a:xfrm>
              <a:off x="2827" y="3320"/>
              <a:ext cx="0" cy="19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3575" name="Line 22"/>
            <p:cNvSpPr>
              <a:spLocks noChangeShapeType="1"/>
            </p:cNvSpPr>
            <p:nvPr/>
          </p:nvSpPr>
          <p:spPr bwMode="auto">
            <a:xfrm>
              <a:off x="2827" y="3781"/>
              <a:ext cx="0" cy="19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3576" name="Line 23"/>
            <p:cNvSpPr>
              <a:spLocks noChangeShapeType="1"/>
            </p:cNvSpPr>
            <p:nvPr/>
          </p:nvSpPr>
          <p:spPr bwMode="auto">
            <a:xfrm flipH="1">
              <a:off x="930" y="1343"/>
              <a:ext cx="1159" cy="9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3577" name="Line 24"/>
            <p:cNvSpPr>
              <a:spLocks noChangeShapeType="1"/>
            </p:cNvSpPr>
            <p:nvPr/>
          </p:nvSpPr>
          <p:spPr bwMode="auto">
            <a:xfrm>
              <a:off x="3671" y="1343"/>
              <a:ext cx="1159" cy="9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3578" name="Line 25"/>
            <p:cNvSpPr>
              <a:spLocks noChangeShapeType="1"/>
            </p:cNvSpPr>
            <p:nvPr/>
          </p:nvSpPr>
          <p:spPr bwMode="auto">
            <a:xfrm flipH="1">
              <a:off x="930" y="1804"/>
              <a:ext cx="1159" cy="52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3579" name="Line 26"/>
            <p:cNvSpPr>
              <a:spLocks noChangeShapeType="1"/>
            </p:cNvSpPr>
            <p:nvPr/>
          </p:nvSpPr>
          <p:spPr bwMode="auto">
            <a:xfrm>
              <a:off x="3671" y="1804"/>
              <a:ext cx="1159" cy="52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3580" name="Line 27"/>
            <p:cNvSpPr>
              <a:spLocks noChangeShapeType="1"/>
            </p:cNvSpPr>
            <p:nvPr/>
          </p:nvSpPr>
          <p:spPr bwMode="auto">
            <a:xfrm flipH="1">
              <a:off x="930" y="2200"/>
              <a:ext cx="1159" cy="13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3581" name="Line 28"/>
            <p:cNvSpPr>
              <a:spLocks noChangeShapeType="1"/>
            </p:cNvSpPr>
            <p:nvPr/>
          </p:nvSpPr>
          <p:spPr bwMode="auto">
            <a:xfrm>
              <a:off x="3671" y="2200"/>
              <a:ext cx="1159" cy="13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3582" name="Line 29"/>
            <p:cNvSpPr>
              <a:spLocks noChangeShapeType="1"/>
            </p:cNvSpPr>
            <p:nvPr/>
          </p:nvSpPr>
          <p:spPr bwMode="auto">
            <a:xfrm>
              <a:off x="930" y="2595"/>
              <a:ext cx="1159" cy="10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3583" name="Line 30"/>
            <p:cNvSpPr>
              <a:spLocks noChangeShapeType="1"/>
            </p:cNvSpPr>
            <p:nvPr/>
          </p:nvSpPr>
          <p:spPr bwMode="auto">
            <a:xfrm>
              <a:off x="930" y="2595"/>
              <a:ext cx="1159" cy="5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3584" name="Line 31"/>
            <p:cNvSpPr>
              <a:spLocks noChangeShapeType="1"/>
            </p:cNvSpPr>
            <p:nvPr/>
          </p:nvSpPr>
          <p:spPr bwMode="auto">
            <a:xfrm>
              <a:off x="930" y="2595"/>
              <a:ext cx="1159" cy="19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3585" name="Line 32"/>
            <p:cNvSpPr>
              <a:spLocks noChangeShapeType="1"/>
            </p:cNvSpPr>
            <p:nvPr/>
          </p:nvSpPr>
          <p:spPr bwMode="auto">
            <a:xfrm flipH="1">
              <a:off x="3671" y="2595"/>
              <a:ext cx="1159" cy="19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3586" name="Line 33"/>
            <p:cNvSpPr>
              <a:spLocks noChangeShapeType="1"/>
            </p:cNvSpPr>
            <p:nvPr/>
          </p:nvSpPr>
          <p:spPr bwMode="auto">
            <a:xfrm flipH="1">
              <a:off x="3671" y="2595"/>
              <a:ext cx="1159" cy="5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3587" name="Line 34"/>
            <p:cNvSpPr>
              <a:spLocks noChangeShapeType="1"/>
            </p:cNvSpPr>
            <p:nvPr/>
          </p:nvSpPr>
          <p:spPr bwMode="auto">
            <a:xfrm flipH="1">
              <a:off x="3671" y="2595"/>
              <a:ext cx="1159" cy="10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grpSp>
    </p:spTree>
    <p:extLst>
      <p:ext uri="{BB962C8B-B14F-4D97-AF65-F5344CB8AC3E}">
        <p14:creationId xmlns:p14="http://schemas.microsoft.com/office/powerpoint/2010/main" val="67678357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fld id="{D5E36FEC-7BF5-445A-9BD4-0174F2706686}" type="slidenum">
              <a:rPr lang="en-US" altLang="zh-CN" sz="1400" smtClean="0">
                <a:latin typeface="楷体" panose="02010609060101010101" pitchFamily="49" charset="-122"/>
                <a:ea typeface="楷体" panose="02010609060101010101" pitchFamily="49" charset="-122"/>
              </a:rPr>
              <a:pPr eaLnBrk="1" hangingPunct="1"/>
              <a:t>26</a:t>
            </a:fld>
            <a:endParaRPr lang="en-US" altLang="zh-CN" sz="1400" dirty="0">
              <a:latin typeface="楷体" panose="02010609060101010101" pitchFamily="49" charset="-122"/>
              <a:ea typeface="楷体" panose="02010609060101010101" pitchFamily="49" charset="-122"/>
            </a:endParaRPr>
          </a:p>
        </p:txBody>
      </p:sp>
      <p:sp>
        <p:nvSpPr>
          <p:cNvPr id="546818" name="Rectangle 2" descr="Green marble"/>
          <p:cNvSpPr>
            <a:spLocks noChangeArrowheads="1"/>
          </p:cNvSpPr>
          <p:nvPr/>
        </p:nvSpPr>
        <p:spPr bwMode="auto">
          <a:xfrm>
            <a:off x="7019925" y="1125538"/>
            <a:ext cx="1600200" cy="1524000"/>
          </a:xfrm>
          <a:prstGeom prst="rect">
            <a:avLst/>
          </a:prstGeom>
          <a:noFill/>
          <a:ln w="25400">
            <a:solidFill>
              <a:srgbClr val="FF00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defRPr/>
            </a:pPr>
            <a:r>
              <a:rPr lang="zh-CN" altLang="en-US" sz="3600" b="1" dirty="0">
                <a:effectLst>
                  <a:outerShdw blurRad="38100" dist="38100" dir="2700000" algn="tl">
                    <a:srgbClr val="C0C0C0"/>
                  </a:outerShdw>
                </a:effectLst>
                <a:latin typeface="Arial" panose="020B0604020202020204" pitchFamily="34" charset="0"/>
                <a:ea typeface="楷体" panose="02010609060101010101" pitchFamily="49" charset="-122"/>
              </a:rPr>
              <a:t>遍</a:t>
            </a:r>
          </a:p>
        </p:txBody>
      </p:sp>
      <p:sp>
        <p:nvSpPr>
          <p:cNvPr id="546819" name="Text Box 3" descr="Green marble"/>
          <p:cNvSpPr txBox="1">
            <a:spLocks noChangeArrowheads="1"/>
          </p:cNvSpPr>
          <p:nvPr/>
        </p:nvSpPr>
        <p:spPr bwMode="auto">
          <a:xfrm>
            <a:off x="611188" y="1844675"/>
            <a:ext cx="4824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4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类比：刷墙艺术中的</a:t>
            </a:r>
            <a:r>
              <a:rPr lang="zh-CN" altLang="en-US" sz="2400" b="1" dirty="0">
                <a:solidFill>
                  <a:srgbClr val="996633"/>
                </a:solidFill>
                <a:effectLst>
                  <a:outerShdw blurRad="38100" dist="38100" dir="2700000" algn="tl">
                    <a:srgbClr val="C0C0C0"/>
                  </a:outerShdw>
                </a:effectLst>
                <a:latin typeface="楷体" panose="02010609060101010101" pitchFamily="49" charset="-122"/>
                <a:ea typeface="楷体" panose="02010609060101010101" pitchFamily="49" charset="-122"/>
              </a:rPr>
              <a:t>“</a:t>
            </a:r>
            <a:r>
              <a:rPr lang="zh-CN" altLang="en-US" sz="24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遍</a:t>
            </a:r>
            <a:r>
              <a:rPr lang="zh-CN" altLang="en-US" sz="2400" b="1" dirty="0">
                <a:solidFill>
                  <a:srgbClr val="996633"/>
                </a:solidFill>
                <a:effectLst>
                  <a:outerShdw blurRad="38100" dist="38100" dir="2700000" algn="tl">
                    <a:srgbClr val="C0C0C0"/>
                  </a:outerShdw>
                </a:effectLst>
                <a:latin typeface="楷体" panose="02010609060101010101" pitchFamily="49" charset="-122"/>
                <a:ea typeface="楷体" panose="02010609060101010101" pitchFamily="49" charset="-122"/>
              </a:rPr>
              <a:t>”</a:t>
            </a:r>
            <a:r>
              <a:rPr lang="zh-CN" altLang="en-US" sz="24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的概念</a:t>
            </a:r>
          </a:p>
        </p:txBody>
      </p:sp>
      <p:sp>
        <p:nvSpPr>
          <p:cNvPr id="24581" name="Line 4"/>
          <p:cNvSpPr>
            <a:spLocks noChangeShapeType="1"/>
          </p:cNvSpPr>
          <p:nvPr/>
        </p:nvSpPr>
        <p:spPr bwMode="auto">
          <a:xfrm>
            <a:off x="755650" y="3429000"/>
            <a:ext cx="28082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4582" name="Line 5"/>
          <p:cNvSpPr>
            <a:spLocks noChangeShapeType="1"/>
          </p:cNvSpPr>
          <p:nvPr/>
        </p:nvSpPr>
        <p:spPr bwMode="auto">
          <a:xfrm>
            <a:off x="755650" y="3644900"/>
            <a:ext cx="28082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4583" name="Line 6"/>
          <p:cNvSpPr>
            <a:spLocks noChangeShapeType="1"/>
          </p:cNvSpPr>
          <p:nvPr/>
        </p:nvSpPr>
        <p:spPr bwMode="auto">
          <a:xfrm>
            <a:off x="755650" y="3860800"/>
            <a:ext cx="28082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4584" name="Line 7"/>
          <p:cNvSpPr>
            <a:spLocks noChangeShapeType="1"/>
          </p:cNvSpPr>
          <p:nvPr/>
        </p:nvSpPr>
        <p:spPr bwMode="auto">
          <a:xfrm>
            <a:off x="755650" y="4076700"/>
            <a:ext cx="28082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4585" name="Line 8"/>
          <p:cNvSpPr>
            <a:spLocks noChangeShapeType="1"/>
          </p:cNvSpPr>
          <p:nvPr/>
        </p:nvSpPr>
        <p:spPr bwMode="auto">
          <a:xfrm>
            <a:off x="755650" y="4292600"/>
            <a:ext cx="28082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4586" name="Line 9"/>
          <p:cNvSpPr>
            <a:spLocks noChangeShapeType="1"/>
          </p:cNvSpPr>
          <p:nvPr/>
        </p:nvSpPr>
        <p:spPr bwMode="auto">
          <a:xfrm>
            <a:off x="755650" y="4508500"/>
            <a:ext cx="28082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4587" name="Line 10"/>
          <p:cNvSpPr>
            <a:spLocks noChangeShapeType="1"/>
          </p:cNvSpPr>
          <p:nvPr/>
        </p:nvSpPr>
        <p:spPr bwMode="auto">
          <a:xfrm>
            <a:off x="755650" y="4724400"/>
            <a:ext cx="28082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4588" name="Line 11"/>
          <p:cNvSpPr>
            <a:spLocks noChangeShapeType="1"/>
          </p:cNvSpPr>
          <p:nvPr/>
        </p:nvSpPr>
        <p:spPr bwMode="auto">
          <a:xfrm>
            <a:off x="755650" y="4940300"/>
            <a:ext cx="28082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4589" name="Line 12"/>
          <p:cNvSpPr>
            <a:spLocks noChangeShapeType="1"/>
          </p:cNvSpPr>
          <p:nvPr/>
        </p:nvSpPr>
        <p:spPr bwMode="auto">
          <a:xfrm>
            <a:off x="755650" y="5156200"/>
            <a:ext cx="28082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grpSp>
        <p:nvGrpSpPr>
          <p:cNvPr id="24590" name="Group 13"/>
          <p:cNvGrpSpPr>
            <a:grpSpLocks/>
          </p:cNvGrpSpPr>
          <p:nvPr/>
        </p:nvGrpSpPr>
        <p:grpSpPr bwMode="auto">
          <a:xfrm rot="-5400000">
            <a:off x="287337" y="4041776"/>
            <a:ext cx="1800225" cy="431800"/>
            <a:chOff x="2880" y="2478"/>
            <a:chExt cx="1769" cy="272"/>
          </a:xfrm>
        </p:grpSpPr>
        <p:sp>
          <p:nvSpPr>
            <p:cNvPr id="24614" name="Line 14"/>
            <p:cNvSpPr>
              <a:spLocks noChangeShapeType="1"/>
            </p:cNvSpPr>
            <p:nvPr/>
          </p:nvSpPr>
          <p:spPr bwMode="auto">
            <a:xfrm>
              <a:off x="2880" y="2478"/>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4615" name="Line 15"/>
            <p:cNvSpPr>
              <a:spLocks noChangeShapeType="1"/>
            </p:cNvSpPr>
            <p:nvPr/>
          </p:nvSpPr>
          <p:spPr bwMode="auto">
            <a:xfrm>
              <a:off x="2880" y="2614"/>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4616" name="Line 16"/>
            <p:cNvSpPr>
              <a:spLocks noChangeShapeType="1"/>
            </p:cNvSpPr>
            <p:nvPr/>
          </p:nvSpPr>
          <p:spPr bwMode="auto">
            <a:xfrm>
              <a:off x="2880" y="2750"/>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grpSp>
      <p:grpSp>
        <p:nvGrpSpPr>
          <p:cNvPr id="24591" name="Group 17"/>
          <p:cNvGrpSpPr>
            <a:grpSpLocks/>
          </p:cNvGrpSpPr>
          <p:nvPr/>
        </p:nvGrpSpPr>
        <p:grpSpPr bwMode="auto">
          <a:xfrm rot="-5400000">
            <a:off x="935037" y="4041776"/>
            <a:ext cx="1800225" cy="431800"/>
            <a:chOff x="2880" y="2478"/>
            <a:chExt cx="1769" cy="272"/>
          </a:xfrm>
        </p:grpSpPr>
        <p:sp>
          <p:nvSpPr>
            <p:cNvPr id="24611" name="Line 18"/>
            <p:cNvSpPr>
              <a:spLocks noChangeShapeType="1"/>
            </p:cNvSpPr>
            <p:nvPr/>
          </p:nvSpPr>
          <p:spPr bwMode="auto">
            <a:xfrm>
              <a:off x="2880" y="2478"/>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4612" name="Line 19"/>
            <p:cNvSpPr>
              <a:spLocks noChangeShapeType="1"/>
            </p:cNvSpPr>
            <p:nvPr/>
          </p:nvSpPr>
          <p:spPr bwMode="auto">
            <a:xfrm>
              <a:off x="2880" y="2614"/>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4613" name="Line 20"/>
            <p:cNvSpPr>
              <a:spLocks noChangeShapeType="1"/>
            </p:cNvSpPr>
            <p:nvPr/>
          </p:nvSpPr>
          <p:spPr bwMode="auto">
            <a:xfrm>
              <a:off x="2880" y="2750"/>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grpSp>
      <p:grpSp>
        <p:nvGrpSpPr>
          <p:cNvPr id="24592" name="Group 21"/>
          <p:cNvGrpSpPr>
            <a:grpSpLocks/>
          </p:cNvGrpSpPr>
          <p:nvPr/>
        </p:nvGrpSpPr>
        <p:grpSpPr bwMode="auto">
          <a:xfrm rot="-5400000">
            <a:off x="2232025" y="4041776"/>
            <a:ext cx="1800225" cy="431800"/>
            <a:chOff x="2880" y="2478"/>
            <a:chExt cx="1769" cy="272"/>
          </a:xfrm>
        </p:grpSpPr>
        <p:sp>
          <p:nvSpPr>
            <p:cNvPr id="24608" name="Line 22"/>
            <p:cNvSpPr>
              <a:spLocks noChangeShapeType="1"/>
            </p:cNvSpPr>
            <p:nvPr/>
          </p:nvSpPr>
          <p:spPr bwMode="auto">
            <a:xfrm>
              <a:off x="2880" y="2478"/>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4609" name="Line 23"/>
            <p:cNvSpPr>
              <a:spLocks noChangeShapeType="1"/>
            </p:cNvSpPr>
            <p:nvPr/>
          </p:nvSpPr>
          <p:spPr bwMode="auto">
            <a:xfrm>
              <a:off x="2880" y="2614"/>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4610" name="Line 24"/>
            <p:cNvSpPr>
              <a:spLocks noChangeShapeType="1"/>
            </p:cNvSpPr>
            <p:nvPr/>
          </p:nvSpPr>
          <p:spPr bwMode="auto">
            <a:xfrm>
              <a:off x="2880" y="2750"/>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grpSp>
      <p:grpSp>
        <p:nvGrpSpPr>
          <p:cNvPr id="24593" name="Group 25"/>
          <p:cNvGrpSpPr>
            <a:grpSpLocks/>
          </p:cNvGrpSpPr>
          <p:nvPr/>
        </p:nvGrpSpPr>
        <p:grpSpPr bwMode="auto">
          <a:xfrm rot="-5400000">
            <a:off x="1584325" y="4041776"/>
            <a:ext cx="1800225" cy="431800"/>
            <a:chOff x="2880" y="2478"/>
            <a:chExt cx="1769" cy="272"/>
          </a:xfrm>
        </p:grpSpPr>
        <p:sp>
          <p:nvSpPr>
            <p:cNvPr id="24605" name="Line 26"/>
            <p:cNvSpPr>
              <a:spLocks noChangeShapeType="1"/>
            </p:cNvSpPr>
            <p:nvPr/>
          </p:nvSpPr>
          <p:spPr bwMode="auto">
            <a:xfrm>
              <a:off x="2880" y="2478"/>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4606" name="Line 27"/>
            <p:cNvSpPr>
              <a:spLocks noChangeShapeType="1"/>
            </p:cNvSpPr>
            <p:nvPr/>
          </p:nvSpPr>
          <p:spPr bwMode="auto">
            <a:xfrm>
              <a:off x="2880" y="2614"/>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4607" name="Line 28"/>
            <p:cNvSpPr>
              <a:spLocks noChangeShapeType="1"/>
            </p:cNvSpPr>
            <p:nvPr/>
          </p:nvSpPr>
          <p:spPr bwMode="auto">
            <a:xfrm>
              <a:off x="2880" y="2750"/>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grpSp>
      <p:sp>
        <p:nvSpPr>
          <p:cNvPr id="24594" name="Freeform 29" descr="Green marble"/>
          <p:cNvSpPr>
            <a:spLocks/>
          </p:cNvSpPr>
          <p:nvPr/>
        </p:nvSpPr>
        <p:spPr bwMode="auto">
          <a:xfrm>
            <a:off x="4356100" y="3357563"/>
            <a:ext cx="1655763" cy="142875"/>
          </a:xfrm>
          <a:custGeom>
            <a:avLst/>
            <a:gdLst>
              <a:gd name="T0" fmla="*/ 0 w 1089"/>
              <a:gd name="T1" fmla="*/ 0 h 90"/>
              <a:gd name="T2" fmla="*/ 551921 w 1089"/>
              <a:gd name="T3" fmla="*/ 142875 h 90"/>
              <a:gd name="T4" fmla="*/ 1172262 w 1089"/>
              <a:gd name="T5" fmla="*/ 0 h 90"/>
              <a:gd name="T6" fmla="*/ 1655763 w 1089"/>
              <a:gd name="T7" fmla="*/ 142875 h 9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89" h="90">
                <a:moveTo>
                  <a:pt x="0" y="0"/>
                </a:moveTo>
                <a:cubicBezTo>
                  <a:pt x="117" y="45"/>
                  <a:pt x="235" y="90"/>
                  <a:pt x="363" y="90"/>
                </a:cubicBezTo>
                <a:cubicBezTo>
                  <a:pt x="491" y="90"/>
                  <a:pt x="650" y="0"/>
                  <a:pt x="771" y="0"/>
                </a:cubicBezTo>
                <a:cubicBezTo>
                  <a:pt x="892" y="0"/>
                  <a:pt x="990" y="45"/>
                  <a:pt x="1089" y="90"/>
                </a:cubicBezTo>
              </a:path>
            </a:pathLst>
          </a:custGeom>
          <a:noFill/>
          <a:ln w="25400" cap="flat"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4595" name="AutoShape 30" descr="Green marble"/>
          <p:cNvSpPr>
            <a:spLocks noChangeArrowheads="1"/>
          </p:cNvSpPr>
          <p:nvPr/>
        </p:nvSpPr>
        <p:spPr bwMode="auto">
          <a:xfrm>
            <a:off x="4356100" y="3789363"/>
            <a:ext cx="1655763" cy="719137"/>
          </a:xfrm>
          <a:prstGeom prst="flowChartPunchedTape">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楷体" panose="02010609060101010101" pitchFamily="49" charset="-122"/>
              <a:ea typeface="楷体" panose="02010609060101010101" pitchFamily="49" charset="-122"/>
            </a:endParaRPr>
          </a:p>
        </p:txBody>
      </p:sp>
      <p:sp>
        <p:nvSpPr>
          <p:cNvPr id="546847" name="Text Box 31" descr="Green marble"/>
          <p:cNvSpPr txBox="1">
            <a:spLocks noChangeArrowheads="1"/>
          </p:cNvSpPr>
          <p:nvPr/>
        </p:nvSpPr>
        <p:spPr bwMode="auto">
          <a:xfrm>
            <a:off x="6300788" y="3213100"/>
            <a:ext cx="15113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18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网线</a:t>
            </a:r>
          </a:p>
        </p:txBody>
      </p:sp>
      <p:sp>
        <p:nvSpPr>
          <p:cNvPr id="546848" name="Text Box 32" descr="Green marble"/>
          <p:cNvSpPr txBox="1">
            <a:spLocks noChangeArrowheads="1"/>
          </p:cNvSpPr>
          <p:nvPr/>
        </p:nvSpPr>
        <p:spPr bwMode="auto">
          <a:xfrm>
            <a:off x="6300788" y="3933825"/>
            <a:ext cx="15113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18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水泥</a:t>
            </a:r>
          </a:p>
        </p:txBody>
      </p:sp>
      <p:sp>
        <p:nvSpPr>
          <p:cNvPr id="546849" name="Text Box 33" descr="Green marble"/>
          <p:cNvSpPr txBox="1">
            <a:spLocks noChangeArrowheads="1"/>
          </p:cNvSpPr>
          <p:nvPr/>
        </p:nvSpPr>
        <p:spPr bwMode="auto">
          <a:xfrm>
            <a:off x="6300788" y="4797425"/>
            <a:ext cx="15113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18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瓷砖</a:t>
            </a:r>
          </a:p>
        </p:txBody>
      </p:sp>
      <p:grpSp>
        <p:nvGrpSpPr>
          <p:cNvPr id="24599" name="Group 34"/>
          <p:cNvGrpSpPr>
            <a:grpSpLocks/>
          </p:cNvGrpSpPr>
          <p:nvPr/>
        </p:nvGrpSpPr>
        <p:grpSpPr bwMode="auto">
          <a:xfrm>
            <a:off x="4356100" y="4797425"/>
            <a:ext cx="1655763" cy="503238"/>
            <a:chOff x="2744" y="3022"/>
            <a:chExt cx="1043" cy="317"/>
          </a:xfrm>
        </p:grpSpPr>
        <p:sp>
          <p:nvSpPr>
            <p:cNvPr id="24602" name="Rectangle 35"/>
            <p:cNvSpPr>
              <a:spLocks noChangeArrowheads="1"/>
            </p:cNvSpPr>
            <p:nvPr/>
          </p:nvSpPr>
          <p:spPr bwMode="auto">
            <a:xfrm>
              <a:off x="2744" y="3022"/>
              <a:ext cx="1043" cy="317"/>
            </a:xfrm>
            <a:prstGeom prst="rect">
              <a:avLst/>
            </a:prstGeom>
            <a:solidFill>
              <a:srgbClr val="FFCC99"/>
            </a:solidFill>
            <a:ln w="25400">
              <a:solidFill>
                <a:srgbClr val="96969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楷体" panose="02010609060101010101" pitchFamily="49" charset="-122"/>
                <a:ea typeface="楷体" panose="02010609060101010101" pitchFamily="49" charset="-122"/>
              </a:endParaRPr>
            </a:p>
          </p:txBody>
        </p:sp>
        <p:sp>
          <p:nvSpPr>
            <p:cNvPr id="24603" name="Line 36"/>
            <p:cNvSpPr>
              <a:spLocks noChangeShapeType="1"/>
            </p:cNvSpPr>
            <p:nvPr/>
          </p:nvSpPr>
          <p:spPr bwMode="auto">
            <a:xfrm>
              <a:off x="2744" y="3185"/>
              <a:ext cx="1043" cy="0"/>
            </a:xfrm>
            <a:prstGeom prst="line">
              <a:avLst/>
            </a:prstGeom>
            <a:noFill/>
            <a:ln w="25400">
              <a:solidFill>
                <a:srgbClr val="C0C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4604" name="Line 37"/>
            <p:cNvSpPr>
              <a:spLocks noChangeShapeType="1"/>
            </p:cNvSpPr>
            <p:nvPr/>
          </p:nvSpPr>
          <p:spPr bwMode="auto">
            <a:xfrm flipV="1">
              <a:off x="3288" y="3022"/>
              <a:ext cx="0" cy="317"/>
            </a:xfrm>
            <a:prstGeom prst="line">
              <a:avLst/>
            </a:prstGeom>
            <a:noFill/>
            <a:ln w="25400">
              <a:solidFill>
                <a:srgbClr val="C0C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grpSp>
      <p:sp>
        <p:nvSpPr>
          <p:cNvPr id="546854" name="Text Box 38" descr="Green marble"/>
          <p:cNvSpPr txBox="1">
            <a:spLocks noChangeArrowheads="1"/>
          </p:cNvSpPr>
          <p:nvPr/>
        </p:nvSpPr>
        <p:spPr bwMode="auto">
          <a:xfrm>
            <a:off x="684213" y="2420938"/>
            <a:ext cx="48958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b="1" dirty="0">
                <a:solidFill>
                  <a:schemeClr val="hlink"/>
                </a:solidFill>
                <a:effectLst>
                  <a:outerShdw blurRad="38100" dist="38100" dir="2700000" algn="tl">
                    <a:srgbClr val="C0C0C0"/>
                  </a:outerShdw>
                </a:effectLst>
                <a:latin typeface="Arial" panose="020B0604020202020204" pitchFamily="34" charset="0"/>
                <a:ea typeface="楷体" panose="02010609060101010101" pitchFamily="49" charset="-122"/>
              </a:rPr>
              <a:t>任务：在一面墙上布置网线，并粉刷水泥，然后贴上瓷砖</a:t>
            </a:r>
          </a:p>
        </p:txBody>
      </p:sp>
      <p:sp>
        <p:nvSpPr>
          <p:cNvPr id="546855" name="Rectangle 39"/>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rPr>
              <a:t>第一章     引   论</a:t>
            </a:r>
          </a:p>
        </p:txBody>
      </p:sp>
    </p:spTree>
    <p:extLst>
      <p:ext uri="{BB962C8B-B14F-4D97-AF65-F5344CB8AC3E}">
        <p14:creationId xmlns:p14="http://schemas.microsoft.com/office/powerpoint/2010/main" val="219871819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fld id="{CF06C194-A999-4446-A42F-F696ED9DE945}" type="slidenum">
              <a:rPr lang="en-US" altLang="zh-CN" sz="1400" smtClean="0">
                <a:latin typeface="楷体" panose="02010609060101010101" pitchFamily="49" charset="-122"/>
                <a:ea typeface="楷体" panose="02010609060101010101" pitchFamily="49" charset="-122"/>
              </a:rPr>
              <a:pPr eaLnBrk="1" hangingPunct="1"/>
              <a:t>27</a:t>
            </a:fld>
            <a:endParaRPr lang="en-US" altLang="zh-CN" sz="1400" dirty="0">
              <a:latin typeface="楷体" panose="02010609060101010101" pitchFamily="49" charset="-122"/>
              <a:ea typeface="楷体" panose="02010609060101010101" pitchFamily="49" charset="-122"/>
            </a:endParaRPr>
          </a:p>
        </p:txBody>
      </p:sp>
      <p:sp>
        <p:nvSpPr>
          <p:cNvPr id="548866" name="Rectangle 2" descr="Green marble"/>
          <p:cNvSpPr>
            <a:spLocks noChangeArrowheads="1"/>
          </p:cNvSpPr>
          <p:nvPr/>
        </p:nvSpPr>
        <p:spPr bwMode="auto">
          <a:xfrm>
            <a:off x="7019925" y="1125538"/>
            <a:ext cx="1600200" cy="1524000"/>
          </a:xfrm>
          <a:prstGeom prst="rect">
            <a:avLst/>
          </a:prstGeom>
          <a:noFill/>
          <a:ln w="25400">
            <a:solidFill>
              <a:srgbClr val="FF00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defRPr/>
            </a:pPr>
            <a:r>
              <a:rPr lang="zh-CN" altLang="en-US" sz="3600" b="1" dirty="0">
                <a:effectLst>
                  <a:outerShdw blurRad="38100" dist="38100" dir="2700000" algn="tl">
                    <a:srgbClr val="C0C0C0"/>
                  </a:outerShdw>
                </a:effectLst>
                <a:latin typeface="Arial" panose="020B0604020202020204" pitchFamily="34" charset="0"/>
                <a:ea typeface="楷体" panose="02010609060101010101" pitchFamily="49" charset="-122"/>
              </a:rPr>
              <a:t>遍</a:t>
            </a:r>
          </a:p>
        </p:txBody>
      </p:sp>
      <p:sp>
        <p:nvSpPr>
          <p:cNvPr id="548867" name="Text Box 3" descr="Green marble"/>
          <p:cNvSpPr txBox="1">
            <a:spLocks noChangeArrowheads="1"/>
          </p:cNvSpPr>
          <p:nvPr/>
        </p:nvSpPr>
        <p:spPr bwMode="auto">
          <a:xfrm>
            <a:off x="611188" y="1844675"/>
            <a:ext cx="4824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4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类比：刷墙艺术中的</a:t>
            </a:r>
            <a:r>
              <a:rPr lang="zh-CN" altLang="en-US" sz="2400" b="1" dirty="0">
                <a:solidFill>
                  <a:srgbClr val="996633"/>
                </a:solidFill>
                <a:effectLst>
                  <a:outerShdw blurRad="38100" dist="38100" dir="2700000" algn="tl">
                    <a:srgbClr val="C0C0C0"/>
                  </a:outerShdw>
                </a:effectLst>
                <a:latin typeface="楷体" panose="02010609060101010101" pitchFamily="49" charset="-122"/>
                <a:ea typeface="楷体" panose="02010609060101010101" pitchFamily="49" charset="-122"/>
              </a:rPr>
              <a:t>“</a:t>
            </a:r>
            <a:r>
              <a:rPr lang="zh-CN" altLang="en-US" sz="24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遍</a:t>
            </a:r>
            <a:r>
              <a:rPr lang="zh-CN" altLang="en-US" sz="2400" b="1" dirty="0">
                <a:solidFill>
                  <a:srgbClr val="996633"/>
                </a:solidFill>
                <a:effectLst>
                  <a:outerShdw blurRad="38100" dist="38100" dir="2700000" algn="tl">
                    <a:srgbClr val="C0C0C0"/>
                  </a:outerShdw>
                </a:effectLst>
                <a:latin typeface="楷体" panose="02010609060101010101" pitchFamily="49" charset="-122"/>
                <a:ea typeface="楷体" panose="02010609060101010101" pitchFamily="49" charset="-122"/>
              </a:rPr>
              <a:t>”</a:t>
            </a:r>
            <a:r>
              <a:rPr lang="zh-CN" altLang="en-US" sz="24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的概念</a:t>
            </a:r>
          </a:p>
        </p:txBody>
      </p:sp>
      <p:sp>
        <p:nvSpPr>
          <p:cNvPr id="25605" name="Line 4"/>
          <p:cNvSpPr>
            <a:spLocks noChangeShapeType="1"/>
          </p:cNvSpPr>
          <p:nvPr/>
        </p:nvSpPr>
        <p:spPr bwMode="auto">
          <a:xfrm>
            <a:off x="755650" y="3429000"/>
            <a:ext cx="28082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5606" name="Line 5"/>
          <p:cNvSpPr>
            <a:spLocks noChangeShapeType="1"/>
          </p:cNvSpPr>
          <p:nvPr/>
        </p:nvSpPr>
        <p:spPr bwMode="auto">
          <a:xfrm>
            <a:off x="755650" y="3644900"/>
            <a:ext cx="28082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5607" name="Line 6"/>
          <p:cNvSpPr>
            <a:spLocks noChangeShapeType="1"/>
          </p:cNvSpPr>
          <p:nvPr/>
        </p:nvSpPr>
        <p:spPr bwMode="auto">
          <a:xfrm>
            <a:off x="755650" y="3860800"/>
            <a:ext cx="28082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5608" name="Line 7"/>
          <p:cNvSpPr>
            <a:spLocks noChangeShapeType="1"/>
          </p:cNvSpPr>
          <p:nvPr/>
        </p:nvSpPr>
        <p:spPr bwMode="auto">
          <a:xfrm>
            <a:off x="755650" y="4076700"/>
            <a:ext cx="28082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5609" name="Line 8"/>
          <p:cNvSpPr>
            <a:spLocks noChangeShapeType="1"/>
          </p:cNvSpPr>
          <p:nvPr/>
        </p:nvSpPr>
        <p:spPr bwMode="auto">
          <a:xfrm>
            <a:off x="755650" y="4292600"/>
            <a:ext cx="28082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5610" name="Line 9"/>
          <p:cNvSpPr>
            <a:spLocks noChangeShapeType="1"/>
          </p:cNvSpPr>
          <p:nvPr/>
        </p:nvSpPr>
        <p:spPr bwMode="auto">
          <a:xfrm>
            <a:off x="755650" y="4508500"/>
            <a:ext cx="28082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5611" name="Line 10"/>
          <p:cNvSpPr>
            <a:spLocks noChangeShapeType="1"/>
          </p:cNvSpPr>
          <p:nvPr/>
        </p:nvSpPr>
        <p:spPr bwMode="auto">
          <a:xfrm>
            <a:off x="755650" y="4724400"/>
            <a:ext cx="28082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5612" name="Line 11"/>
          <p:cNvSpPr>
            <a:spLocks noChangeShapeType="1"/>
          </p:cNvSpPr>
          <p:nvPr/>
        </p:nvSpPr>
        <p:spPr bwMode="auto">
          <a:xfrm>
            <a:off x="755650" y="4940300"/>
            <a:ext cx="28082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5613" name="Line 12"/>
          <p:cNvSpPr>
            <a:spLocks noChangeShapeType="1"/>
          </p:cNvSpPr>
          <p:nvPr/>
        </p:nvSpPr>
        <p:spPr bwMode="auto">
          <a:xfrm>
            <a:off x="755650" y="5156200"/>
            <a:ext cx="28082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grpSp>
        <p:nvGrpSpPr>
          <p:cNvPr id="25614" name="Group 13"/>
          <p:cNvGrpSpPr>
            <a:grpSpLocks/>
          </p:cNvGrpSpPr>
          <p:nvPr/>
        </p:nvGrpSpPr>
        <p:grpSpPr bwMode="auto">
          <a:xfrm rot="-5400000">
            <a:off x="287337" y="4041776"/>
            <a:ext cx="1800225" cy="431800"/>
            <a:chOff x="2880" y="2478"/>
            <a:chExt cx="1769" cy="272"/>
          </a:xfrm>
        </p:grpSpPr>
        <p:sp>
          <p:nvSpPr>
            <p:cNvPr id="25642" name="Line 14"/>
            <p:cNvSpPr>
              <a:spLocks noChangeShapeType="1"/>
            </p:cNvSpPr>
            <p:nvPr/>
          </p:nvSpPr>
          <p:spPr bwMode="auto">
            <a:xfrm>
              <a:off x="2880" y="2478"/>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5643" name="Line 15"/>
            <p:cNvSpPr>
              <a:spLocks noChangeShapeType="1"/>
            </p:cNvSpPr>
            <p:nvPr/>
          </p:nvSpPr>
          <p:spPr bwMode="auto">
            <a:xfrm>
              <a:off x="2880" y="2614"/>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5644" name="Line 16"/>
            <p:cNvSpPr>
              <a:spLocks noChangeShapeType="1"/>
            </p:cNvSpPr>
            <p:nvPr/>
          </p:nvSpPr>
          <p:spPr bwMode="auto">
            <a:xfrm>
              <a:off x="2880" y="2750"/>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grpSp>
      <p:grpSp>
        <p:nvGrpSpPr>
          <p:cNvPr id="25615" name="Group 17"/>
          <p:cNvGrpSpPr>
            <a:grpSpLocks/>
          </p:cNvGrpSpPr>
          <p:nvPr/>
        </p:nvGrpSpPr>
        <p:grpSpPr bwMode="auto">
          <a:xfrm rot="-5400000">
            <a:off x="935037" y="4041776"/>
            <a:ext cx="1800225" cy="431800"/>
            <a:chOff x="2880" y="2478"/>
            <a:chExt cx="1769" cy="272"/>
          </a:xfrm>
        </p:grpSpPr>
        <p:sp>
          <p:nvSpPr>
            <p:cNvPr id="25639" name="Line 18"/>
            <p:cNvSpPr>
              <a:spLocks noChangeShapeType="1"/>
            </p:cNvSpPr>
            <p:nvPr/>
          </p:nvSpPr>
          <p:spPr bwMode="auto">
            <a:xfrm>
              <a:off x="2880" y="2478"/>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5640" name="Line 19"/>
            <p:cNvSpPr>
              <a:spLocks noChangeShapeType="1"/>
            </p:cNvSpPr>
            <p:nvPr/>
          </p:nvSpPr>
          <p:spPr bwMode="auto">
            <a:xfrm>
              <a:off x="2880" y="2614"/>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5641" name="Line 20"/>
            <p:cNvSpPr>
              <a:spLocks noChangeShapeType="1"/>
            </p:cNvSpPr>
            <p:nvPr/>
          </p:nvSpPr>
          <p:spPr bwMode="auto">
            <a:xfrm>
              <a:off x="2880" y="2750"/>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grpSp>
      <p:grpSp>
        <p:nvGrpSpPr>
          <p:cNvPr id="25616" name="Group 21"/>
          <p:cNvGrpSpPr>
            <a:grpSpLocks/>
          </p:cNvGrpSpPr>
          <p:nvPr/>
        </p:nvGrpSpPr>
        <p:grpSpPr bwMode="auto">
          <a:xfrm rot="-5400000">
            <a:off x="2232025" y="3968751"/>
            <a:ext cx="1800225" cy="431800"/>
            <a:chOff x="2880" y="2478"/>
            <a:chExt cx="1769" cy="272"/>
          </a:xfrm>
        </p:grpSpPr>
        <p:sp>
          <p:nvSpPr>
            <p:cNvPr id="25636" name="Line 22"/>
            <p:cNvSpPr>
              <a:spLocks noChangeShapeType="1"/>
            </p:cNvSpPr>
            <p:nvPr/>
          </p:nvSpPr>
          <p:spPr bwMode="auto">
            <a:xfrm>
              <a:off x="2880" y="2478"/>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5637" name="Line 23"/>
            <p:cNvSpPr>
              <a:spLocks noChangeShapeType="1"/>
            </p:cNvSpPr>
            <p:nvPr/>
          </p:nvSpPr>
          <p:spPr bwMode="auto">
            <a:xfrm>
              <a:off x="2880" y="2614"/>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5638" name="Line 24"/>
            <p:cNvSpPr>
              <a:spLocks noChangeShapeType="1"/>
            </p:cNvSpPr>
            <p:nvPr/>
          </p:nvSpPr>
          <p:spPr bwMode="auto">
            <a:xfrm>
              <a:off x="2880" y="2750"/>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grpSp>
      <p:grpSp>
        <p:nvGrpSpPr>
          <p:cNvPr id="25617" name="Group 25"/>
          <p:cNvGrpSpPr>
            <a:grpSpLocks/>
          </p:cNvGrpSpPr>
          <p:nvPr/>
        </p:nvGrpSpPr>
        <p:grpSpPr bwMode="auto">
          <a:xfrm rot="-5400000">
            <a:off x="1584325" y="4041776"/>
            <a:ext cx="1800225" cy="431800"/>
            <a:chOff x="2880" y="2478"/>
            <a:chExt cx="1769" cy="272"/>
          </a:xfrm>
        </p:grpSpPr>
        <p:sp>
          <p:nvSpPr>
            <p:cNvPr id="25633" name="Line 26"/>
            <p:cNvSpPr>
              <a:spLocks noChangeShapeType="1"/>
            </p:cNvSpPr>
            <p:nvPr/>
          </p:nvSpPr>
          <p:spPr bwMode="auto">
            <a:xfrm>
              <a:off x="2880" y="2478"/>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5634" name="Line 27"/>
            <p:cNvSpPr>
              <a:spLocks noChangeShapeType="1"/>
            </p:cNvSpPr>
            <p:nvPr/>
          </p:nvSpPr>
          <p:spPr bwMode="auto">
            <a:xfrm>
              <a:off x="2880" y="2614"/>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5635" name="Line 28"/>
            <p:cNvSpPr>
              <a:spLocks noChangeShapeType="1"/>
            </p:cNvSpPr>
            <p:nvPr/>
          </p:nvSpPr>
          <p:spPr bwMode="auto">
            <a:xfrm>
              <a:off x="2880" y="2750"/>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grpSp>
      <p:sp>
        <p:nvSpPr>
          <p:cNvPr id="25618" name="Freeform 29" descr="Green marble"/>
          <p:cNvSpPr>
            <a:spLocks/>
          </p:cNvSpPr>
          <p:nvPr/>
        </p:nvSpPr>
        <p:spPr bwMode="auto">
          <a:xfrm>
            <a:off x="827088" y="3573463"/>
            <a:ext cx="2665412" cy="215900"/>
          </a:xfrm>
          <a:custGeom>
            <a:avLst/>
            <a:gdLst>
              <a:gd name="T0" fmla="*/ 0 w 1089"/>
              <a:gd name="T1" fmla="*/ 0 h 90"/>
              <a:gd name="T2" fmla="*/ 888471 w 1089"/>
              <a:gd name="T3" fmla="*/ 215900 h 90"/>
              <a:gd name="T4" fmla="*/ 1887082 w 1089"/>
              <a:gd name="T5" fmla="*/ 0 h 90"/>
              <a:gd name="T6" fmla="*/ 2665412 w 1089"/>
              <a:gd name="T7" fmla="*/ 215900 h 9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89" h="90">
                <a:moveTo>
                  <a:pt x="0" y="0"/>
                </a:moveTo>
                <a:cubicBezTo>
                  <a:pt x="117" y="45"/>
                  <a:pt x="235" y="90"/>
                  <a:pt x="363" y="90"/>
                </a:cubicBezTo>
                <a:cubicBezTo>
                  <a:pt x="491" y="90"/>
                  <a:pt x="650" y="0"/>
                  <a:pt x="771" y="0"/>
                </a:cubicBezTo>
                <a:cubicBezTo>
                  <a:pt x="892" y="0"/>
                  <a:pt x="990" y="45"/>
                  <a:pt x="1089" y="90"/>
                </a:cubicBezTo>
              </a:path>
            </a:pathLst>
          </a:custGeom>
          <a:noFill/>
          <a:ln w="25400" cap="flat"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5619" name="Freeform 30" descr="Green marble"/>
          <p:cNvSpPr>
            <a:spLocks/>
          </p:cNvSpPr>
          <p:nvPr/>
        </p:nvSpPr>
        <p:spPr bwMode="auto">
          <a:xfrm>
            <a:off x="827088" y="4076700"/>
            <a:ext cx="2665412" cy="215900"/>
          </a:xfrm>
          <a:custGeom>
            <a:avLst/>
            <a:gdLst>
              <a:gd name="T0" fmla="*/ 0 w 1089"/>
              <a:gd name="T1" fmla="*/ 0 h 90"/>
              <a:gd name="T2" fmla="*/ 888471 w 1089"/>
              <a:gd name="T3" fmla="*/ 215900 h 90"/>
              <a:gd name="T4" fmla="*/ 1887082 w 1089"/>
              <a:gd name="T5" fmla="*/ 0 h 90"/>
              <a:gd name="T6" fmla="*/ 2665412 w 1089"/>
              <a:gd name="T7" fmla="*/ 215900 h 9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89" h="90">
                <a:moveTo>
                  <a:pt x="0" y="0"/>
                </a:moveTo>
                <a:cubicBezTo>
                  <a:pt x="117" y="45"/>
                  <a:pt x="235" y="90"/>
                  <a:pt x="363" y="90"/>
                </a:cubicBezTo>
                <a:cubicBezTo>
                  <a:pt x="491" y="90"/>
                  <a:pt x="650" y="0"/>
                  <a:pt x="771" y="0"/>
                </a:cubicBezTo>
                <a:cubicBezTo>
                  <a:pt x="892" y="0"/>
                  <a:pt x="990" y="45"/>
                  <a:pt x="1089" y="90"/>
                </a:cubicBezTo>
              </a:path>
            </a:pathLst>
          </a:custGeom>
          <a:noFill/>
          <a:ln w="25400" cap="flat"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5620" name="Freeform 31" descr="Green marble"/>
          <p:cNvSpPr>
            <a:spLocks/>
          </p:cNvSpPr>
          <p:nvPr/>
        </p:nvSpPr>
        <p:spPr bwMode="auto">
          <a:xfrm>
            <a:off x="827088" y="4652963"/>
            <a:ext cx="2665412" cy="215900"/>
          </a:xfrm>
          <a:custGeom>
            <a:avLst/>
            <a:gdLst>
              <a:gd name="T0" fmla="*/ 0 w 1089"/>
              <a:gd name="T1" fmla="*/ 0 h 90"/>
              <a:gd name="T2" fmla="*/ 888471 w 1089"/>
              <a:gd name="T3" fmla="*/ 215900 h 90"/>
              <a:gd name="T4" fmla="*/ 1887082 w 1089"/>
              <a:gd name="T5" fmla="*/ 0 h 90"/>
              <a:gd name="T6" fmla="*/ 2665412 w 1089"/>
              <a:gd name="T7" fmla="*/ 215900 h 9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89" h="90">
                <a:moveTo>
                  <a:pt x="0" y="0"/>
                </a:moveTo>
                <a:cubicBezTo>
                  <a:pt x="117" y="45"/>
                  <a:pt x="235" y="90"/>
                  <a:pt x="363" y="90"/>
                </a:cubicBezTo>
                <a:cubicBezTo>
                  <a:pt x="491" y="90"/>
                  <a:pt x="650" y="0"/>
                  <a:pt x="771" y="0"/>
                </a:cubicBezTo>
                <a:cubicBezTo>
                  <a:pt x="892" y="0"/>
                  <a:pt x="990" y="45"/>
                  <a:pt x="1089" y="90"/>
                </a:cubicBezTo>
              </a:path>
            </a:pathLst>
          </a:custGeom>
          <a:noFill/>
          <a:ln w="25400" cap="flat"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548896" name="Text Box 32" descr="Green marble"/>
          <p:cNvSpPr txBox="1">
            <a:spLocks noChangeArrowheads="1"/>
          </p:cNvSpPr>
          <p:nvPr/>
        </p:nvSpPr>
        <p:spPr bwMode="auto">
          <a:xfrm>
            <a:off x="684213" y="2420938"/>
            <a:ext cx="4895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b="1" dirty="0">
                <a:solidFill>
                  <a:schemeClr val="hlink"/>
                </a:solidFill>
                <a:effectLst>
                  <a:outerShdw blurRad="38100" dist="38100" dir="2700000" algn="tl">
                    <a:srgbClr val="C0C0C0"/>
                  </a:outerShdw>
                </a:effectLst>
                <a:latin typeface="Arial" panose="020B0604020202020204" pitchFamily="34" charset="0"/>
                <a:ea typeface="楷体" panose="02010609060101010101" pitchFamily="49" charset="-122"/>
              </a:rPr>
              <a:t>方法一：</a:t>
            </a:r>
          </a:p>
        </p:txBody>
      </p:sp>
      <p:sp>
        <p:nvSpPr>
          <p:cNvPr id="548897" name="Text Box 33" descr="Green marble"/>
          <p:cNvSpPr txBox="1">
            <a:spLocks noChangeArrowheads="1"/>
          </p:cNvSpPr>
          <p:nvPr/>
        </p:nvSpPr>
        <p:spPr bwMode="auto">
          <a:xfrm>
            <a:off x="1619250" y="2781300"/>
            <a:ext cx="295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1800" b="1" dirty="0">
                <a:solidFill>
                  <a:schemeClr val="hlink"/>
                </a:solidFill>
                <a:effectLst>
                  <a:outerShdw blurRad="38100" dist="38100" dir="2700000" algn="tl">
                    <a:srgbClr val="C0C0C0"/>
                  </a:outerShdw>
                </a:effectLst>
                <a:latin typeface="Arial" panose="020B0604020202020204" pitchFamily="34" charset="0"/>
                <a:ea typeface="楷体" panose="02010609060101010101" pitchFamily="49" charset="-122"/>
              </a:rPr>
              <a:t>第一遍：布上全部网线</a:t>
            </a:r>
          </a:p>
        </p:txBody>
      </p:sp>
      <p:sp>
        <p:nvSpPr>
          <p:cNvPr id="25623" name="Freeform 34" descr="Green marble"/>
          <p:cNvSpPr>
            <a:spLocks/>
          </p:cNvSpPr>
          <p:nvPr/>
        </p:nvSpPr>
        <p:spPr bwMode="auto">
          <a:xfrm>
            <a:off x="4356100" y="3357563"/>
            <a:ext cx="1655763" cy="142875"/>
          </a:xfrm>
          <a:custGeom>
            <a:avLst/>
            <a:gdLst>
              <a:gd name="T0" fmla="*/ 0 w 1089"/>
              <a:gd name="T1" fmla="*/ 0 h 90"/>
              <a:gd name="T2" fmla="*/ 551921 w 1089"/>
              <a:gd name="T3" fmla="*/ 142875 h 90"/>
              <a:gd name="T4" fmla="*/ 1172262 w 1089"/>
              <a:gd name="T5" fmla="*/ 0 h 90"/>
              <a:gd name="T6" fmla="*/ 1655763 w 1089"/>
              <a:gd name="T7" fmla="*/ 142875 h 9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89" h="90">
                <a:moveTo>
                  <a:pt x="0" y="0"/>
                </a:moveTo>
                <a:cubicBezTo>
                  <a:pt x="117" y="45"/>
                  <a:pt x="235" y="90"/>
                  <a:pt x="363" y="90"/>
                </a:cubicBezTo>
                <a:cubicBezTo>
                  <a:pt x="491" y="90"/>
                  <a:pt x="650" y="0"/>
                  <a:pt x="771" y="0"/>
                </a:cubicBezTo>
                <a:cubicBezTo>
                  <a:pt x="892" y="0"/>
                  <a:pt x="990" y="45"/>
                  <a:pt x="1089" y="90"/>
                </a:cubicBezTo>
              </a:path>
            </a:pathLst>
          </a:custGeom>
          <a:noFill/>
          <a:ln w="25400" cap="flat"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5624" name="AutoShape 35" descr="Green marble"/>
          <p:cNvSpPr>
            <a:spLocks noChangeArrowheads="1"/>
          </p:cNvSpPr>
          <p:nvPr/>
        </p:nvSpPr>
        <p:spPr bwMode="auto">
          <a:xfrm>
            <a:off x="4356100" y="3789363"/>
            <a:ext cx="1655763" cy="719137"/>
          </a:xfrm>
          <a:prstGeom prst="flowChartPunchedTape">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楷体" panose="02010609060101010101" pitchFamily="49" charset="-122"/>
              <a:ea typeface="楷体" panose="02010609060101010101" pitchFamily="49" charset="-122"/>
            </a:endParaRPr>
          </a:p>
        </p:txBody>
      </p:sp>
      <p:sp>
        <p:nvSpPr>
          <p:cNvPr id="548900" name="Text Box 36" descr="Green marble"/>
          <p:cNvSpPr txBox="1">
            <a:spLocks noChangeArrowheads="1"/>
          </p:cNvSpPr>
          <p:nvPr/>
        </p:nvSpPr>
        <p:spPr bwMode="auto">
          <a:xfrm>
            <a:off x="6300788" y="3213100"/>
            <a:ext cx="15113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18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网线</a:t>
            </a:r>
          </a:p>
        </p:txBody>
      </p:sp>
      <p:sp>
        <p:nvSpPr>
          <p:cNvPr id="548901" name="Text Box 37" descr="Green marble"/>
          <p:cNvSpPr txBox="1">
            <a:spLocks noChangeArrowheads="1"/>
          </p:cNvSpPr>
          <p:nvPr/>
        </p:nvSpPr>
        <p:spPr bwMode="auto">
          <a:xfrm>
            <a:off x="6300788" y="3933825"/>
            <a:ext cx="15113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18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水泥</a:t>
            </a:r>
          </a:p>
        </p:txBody>
      </p:sp>
      <p:sp>
        <p:nvSpPr>
          <p:cNvPr id="548902" name="Text Box 38" descr="Green marble"/>
          <p:cNvSpPr txBox="1">
            <a:spLocks noChangeArrowheads="1"/>
          </p:cNvSpPr>
          <p:nvPr/>
        </p:nvSpPr>
        <p:spPr bwMode="auto">
          <a:xfrm>
            <a:off x="6300788" y="4797425"/>
            <a:ext cx="15113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18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瓷砖</a:t>
            </a:r>
          </a:p>
        </p:txBody>
      </p:sp>
      <p:grpSp>
        <p:nvGrpSpPr>
          <p:cNvPr id="25628" name="Group 39"/>
          <p:cNvGrpSpPr>
            <a:grpSpLocks/>
          </p:cNvGrpSpPr>
          <p:nvPr/>
        </p:nvGrpSpPr>
        <p:grpSpPr bwMode="auto">
          <a:xfrm>
            <a:off x="4356100" y="4797425"/>
            <a:ext cx="1655763" cy="503238"/>
            <a:chOff x="2744" y="3022"/>
            <a:chExt cx="1043" cy="317"/>
          </a:xfrm>
        </p:grpSpPr>
        <p:sp>
          <p:nvSpPr>
            <p:cNvPr id="25630" name="Rectangle 40"/>
            <p:cNvSpPr>
              <a:spLocks noChangeArrowheads="1"/>
            </p:cNvSpPr>
            <p:nvPr/>
          </p:nvSpPr>
          <p:spPr bwMode="auto">
            <a:xfrm>
              <a:off x="2744" y="3022"/>
              <a:ext cx="1043" cy="317"/>
            </a:xfrm>
            <a:prstGeom prst="rect">
              <a:avLst/>
            </a:prstGeom>
            <a:solidFill>
              <a:srgbClr val="FFCC99"/>
            </a:solidFill>
            <a:ln w="25400">
              <a:solidFill>
                <a:srgbClr val="96969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楷体" panose="02010609060101010101" pitchFamily="49" charset="-122"/>
                <a:ea typeface="楷体" panose="02010609060101010101" pitchFamily="49" charset="-122"/>
              </a:endParaRPr>
            </a:p>
          </p:txBody>
        </p:sp>
        <p:sp>
          <p:nvSpPr>
            <p:cNvPr id="25631" name="Line 41"/>
            <p:cNvSpPr>
              <a:spLocks noChangeShapeType="1"/>
            </p:cNvSpPr>
            <p:nvPr/>
          </p:nvSpPr>
          <p:spPr bwMode="auto">
            <a:xfrm>
              <a:off x="2744" y="3185"/>
              <a:ext cx="1043" cy="0"/>
            </a:xfrm>
            <a:prstGeom prst="line">
              <a:avLst/>
            </a:prstGeom>
            <a:noFill/>
            <a:ln w="25400">
              <a:solidFill>
                <a:srgbClr val="C0C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5632" name="Line 42"/>
            <p:cNvSpPr>
              <a:spLocks noChangeShapeType="1"/>
            </p:cNvSpPr>
            <p:nvPr/>
          </p:nvSpPr>
          <p:spPr bwMode="auto">
            <a:xfrm flipV="1">
              <a:off x="3288" y="3022"/>
              <a:ext cx="0" cy="317"/>
            </a:xfrm>
            <a:prstGeom prst="line">
              <a:avLst/>
            </a:prstGeom>
            <a:noFill/>
            <a:ln w="25400">
              <a:solidFill>
                <a:srgbClr val="C0C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grpSp>
      <p:sp>
        <p:nvSpPr>
          <p:cNvPr id="548907" name="Rectangle 43"/>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rPr>
              <a:t>第一章     引   论</a:t>
            </a:r>
          </a:p>
        </p:txBody>
      </p:sp>
    </p:spTree>
    <p:extLst>
      <p:ext uri="{BB962C8B-B14F-4D97-AF65-F5344CB8AC3E}">
        <p14:creationId xmlns:p14="http://schemas.microsoft.com/office/powerpoint/2010/main" val="222445352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fld id="{708F92B3-0F03-4D93-857D-C87C15FBA843}" type="slidenum">
              <a:rPr lang="en-US" altLang="zh-CN" sz="1400" smtClean="0">
                <a:latin typeface="楷体" panose="02010609060101010101" pitchFamily="49" charset="-122"/>
                <a:ea typeface="楷体" panose="02010609060101010101" pitchFamily="49" charset="-122"/>
              </a:rPr>
              <a:pPr eaLnBrk="1" hangingPunct="1"/>
              <a:t>28</a:t>
            </a:fld>
            <a:endParaRPr lang="en-US" altLang="zh-CN" sz="1400" dirty="0">
              <a:latin typeface="楷体" panose="02010609060101010101" pitchFamily="49" charset="-122"/>
              <a:ea typeface="楷体" panose="02010609060101010101" pitchFamily="49" charset="-122"/>
            </a:endParaRPr>
          </a:p>
        </p:txBody>
      </p:sp>
      <p:sp>
        <p:nvSpPr>
          <p:cNvPr id="550914" name="Rectangle 2" descr="Green marble"/>
          <p:cNvSpPr>
            <a:spLocks noChangeArrowheads="1"/>
          </p:cNvSpPr>
          <p:nvPr/>
        </p:nvSpPr>
        <p:spPr bwMode="auto">
          <a:xfrm>
            <a:off x="7019925" y="1125538"/>
            <a:ext cx="1600200" cy="1524000"/>
          </a:xfrm>
          <a:prstGeom prst="rect">
            <a:avLst/>
          </a:prstGeom>
          <a:noFill/>
          <a:ln w="25400">
            <a:solidFill>
              <a:srgbClr val="FF00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defRPr/>
            </a:pPr>
            <a:r>
              <a:rPr lang="zh-CN" altLang="en-US" sz="3600" b="1" dirty="0">
                <a:effectLst>
                  <a:outerShdw blurRad="38100" dist="38100" dir="2700000" algn="tl">
                    <a:srgbClr val="C0C0C0"/>
                  </a:outerShdw>
                </a:effectLst>
                <a:latin typeface="Arial" panose="020B0604020202020204" pitchFamily="34" charset="0"/>
                <a:ea typeface="楷体" panose="02010609060101010101" pitchFamily="49" charset="-122"/>
              </a:rPr>
              <a:t>遍</a:t>
            </a:r>
          </a:p>
        </p:txBody>
      </p:sp>
      <p:sp>
        <p:nvSpPr>
          <p:cNvPr id="550915" name="Text Box 3" descr="Green marble"/>
          <p:cNvSpPr txBox="1">
            <a:spLocks noChangeArrowheads="1"/>
          </p:cNvSpPr>
          <p:nvPr/>
        </p:nvSpPr>
        <p:spPr bwMode="auto">
          <a:xfrm>
            <a:off x="611188" y="1844675"/>
            <a:ext cx="4824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4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类比：刷墙艺术中的</a:t>
            </a:r>
            <a:r>
              <a:rPr lang="zh-CN" altLang="en-US" sz="2400" b="1" dirty="0">
                <a:solidFill>
                  <a:srgbClr val="996633"/>
                </a:solidFill>
                <a:effectLst>
                  <a:outerShdw blurRad="38100" dist="38100" dir="2700000" algn="tl">
                    <a:srgbClr val="C0C0C0"/>
                  </a:outerShdw>
                </a:effectLst>
                <a:latin typeface="楷体" panose="02010609060101010101" pitchFamily="49" charset="-122"/>
                <a:ea typeface="楷体" panose="02010609060101010101" pitchFamily="49" charset="-122"/>
              </a:rPr>
              <a:t>“</a:t>
            </a:r>
            <a:r>
              <a:rPr lang="zh-CN" altLang="en-US" sz="24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遍</a:t>
            </a:r>
            <a:r>
              <a:rPr lang="zh-CN" altLang="en-US" sz="2400" b="1" dirty="0">
                <a:solidFill>
                  <a:srgbClr val="996633"/>
                </a:solidFill>
                <a:effectLst>
                  <a:outerShdw blurRad="38100" dist="38100" dir="2700000" algn="tl">
                    <a:srgbClr val="C0C0C0"/>
                  </a:outerShdw>
                </a:effectLst>
                <a:latin typeface="楷体" panose="02010609060101010101" pitchFamily="49" charset="-122"/>
                <a:ea typeface="楷体" panose="02010609060101010101" pitchFamily="49" charset="-122"/>
              </a:rPr>
              <a:t>”</a:t>
            </a:r>
            <a:r>
              <a:rPr lang="zh-CN" altLang="en-US" sz="24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的概念</a:t>
            </a:r>
          </a:p>
        </p:txBody>
      </p:sp>
      <p:sp>
        <p:nvSpPr>
          <p:cNvPr id="26629" name="Line 4"/>
          <p:cNvSpPr>
            <a:spLocks noChangeShapeType="1"/>
          </p:cNvSpPr>
          <p:nvPr/>
        </p:nvSpPr>
        <p:spPr bwMode="auto">
          <a:xfrm>
            <a:off x="755650" y="3429000"/>
            <a:ext cx="28082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6630" name="Line 5"/>
          <p:cNvSpPr>
            <a:spLocks noChangeShapeType="1"/>
          </p:cNvSpPr>
          <p:nvPr/>
        </p:nvSpPr>
        <p:spPr bwMode="auto">
          <a:xfrm>
            <a:off x="755650" y="3644900"/>
            <a:ext cx="28082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6631" name="Line 6"/>
          <p:cNvSpPr>
            <a:spLocks noChangeShapeType="1"/>
          </p:cNvSpPr>
          <p:nvPr/>
        </p:nvSpPr>
        <p:spPr bwMode="auto">
          <a:xfrm>
            <a:off x="755650" y="3860800"/>
            <a:ext cx="28082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6632" name="Line 7"/>
          <p:cNvSpPr>
            <a:spLocks noChangeShapeType="1"/>
          </p:cNvSpPr>
          <p:nvPr/>
        </p:nvSpPr>
        <p:spPr bwMode="auto">
          <a:xfrm>
            <a:off x="755650" y="4076700"/>
            <a:ext cx="28082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6633" name="Line 8"/>
          <p:cNvSpPr>
            <a:spLocks noChangeShapeType="1"/>
          </p:cNvSpPr>
          <p:nvPr/>
        </p:nvSpPr>
        <p:spPr bwMode="auto">
          <a:xfrm>
            <a:off x="755650" y="4292600"/>
            <a:ext cx="28082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6634" name="Line 9"/>
          <p:cNvSpPr>
            <a:spLocks noChangeShapeType="1"/>
          </p:cNvSpPr>
          <p:nvPr/>
        </p:nvSpPr>
        <p:spPr bwMode="auto">
          <a:xfrm>
            <a:off x="755650" y="4508500"/>
            <a:ext cx="28082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6635" name="Line 10"/>
          <p:cNvSpPr>
            <a:spLocks noChangeShapeType="1"/>
          </p:cNvSpPr>
          <p:nvPr/>
        </p:nvSpPr>
        <p:spPr bwMode="auto">
          <a:xfrm>
            <a:off x="755650" y="4724400"/>
            <a:ext cx="28082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6636" name="Line 11"/>
          <p:cNvSpPr>
            <a:spLocks noChangeShapeType="1"/>
          </p:cNvSpPr>
          <p:nvPr/>
        </p:nvSpPr>
        <p:spPr bwMode="auto">
          <a:xfrm>
            <a:off x="755650" y="4940300"/>
            <a:ext cx="28082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6637" name="Line 12"/>
          <p:cNvSpPr>
            <a:spLocks noChangeShapeType="1"/>
          </p:cNvSpPr>
          <p:nvPr/>
        </p:nvSpPr>
        <p:spPr bwMode="auto">
          <a:xfrm>
            <a:off x="755650" y="5156200"/>
            <a:ext cx="28082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grpSp>
        <p:nvGrpSpPr>
          <p:cNvPr id="26638" name="Group 13"/>
          <p:cNvGrpSpPr>
            <a:grpSpLocks/>
          </p:cNvGrpSpPr>
          <p:nvPr/>
        </p:nvGrpSpPr>
        <p:grpSpPr bwMode="auto">
          <a:xfrm rot="-5400000">
            <a:off x="287337" y="4041776"/>
            <a:ext cx="1800225" cy="431800"/>
            <a:chOff x="2880" y="2478"/>
            <a:chExt cx="1769" cy="272"/>
          </a:xfrm>
        </p:grpSpPr>
        <p:sp>
          <p:nvSpPr>
            <p:cNvPr id="26672" name="Line 14"/>
            <p:cNvSpPr>
              <a:spLocks noChangeShapeType="1"/>
            </p:cNvSpPr>
            <p:nvPr/>
          </p:nvSpPr>
          <p:spPr bwMode="auto">
            <a:xfrm>
              <a:off x="2880" y="2478"/>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6673" name="Line 15"/>
            <p:cNvSpPr>
              <a:spLocks noChangeShapeType="1"/>
            </p:cNvSpPr>
            <p:nvPr/>
          </p:nvSpPr>
          <p:spPr bwMode="auto">
            <a:xfrm>
              <a:off x="2880" y="2614"/>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6674" name="Line 16"/>
            <p:cNvSpPr>
              <a:spLocks noChangeShapeType="1"/>
            </p:cNvSpPr>
            <p:nvPr/>
          </p:nvSpPr>
          <p:spPr bwMode="auto">
            <a:xfrm>
              <a:off x="2880" y="2750"/>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grpSp>
      <p:grpSp>
        <p:nvGrpSpPr>
          <p:cNvPr id="26639" name="Group 17"/>
          <p:cNvGrpSpPr>
            <a:grpSpLocks/>
          </p:cNvGrpSpPr>
          <p:nvPr/>
        </p:nvGrpSpPr>
        <p:grpSpPr bwMode="auto">
          <a:xfrm rot="-5400000">
            <a:off x="935037" y="4041776"/>
            <a:ext cx="1800225" cy="431800"/>
            <a:chOff x="2880" y="2478"/>
            <a:chExt cx="1769" cy="272"/>
          </a:xfrm>
        </p:grpSpPr>
        <p:sp>
          <p:nvSpPr>
            <p:cNvPr id="26669" name="Line 18"/>
            <p:cNvSpPr>
              <a:spLocks noChangeShapeType="1"/>
            </p:cNvSpPr>
            <p:nvPr/>
          </p:nvSpPr>
          <p:spPr bwMode="auto">
            <a:xfrm>
              <a:off x="2880" y="2478"/>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6670" name="Line 19"/>
            <p:cNvSpPr>
              <a:spLocks noChangeShapeType="1"/>
            </p:cNvSpPr>
            <p:nvPr/>
          </p:nvSpPr>
          <p:spPr bwMode="auto">
            <a:xfrm>
              <a:off x="2880" y="2614"/>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6671" name="Line 20"/>
            <p:cNvSpPr>
              <a:spLocks noChangeShapeType="1"/>
            </p:cNvSpPr>
            <p:nvPr/>
          </p:nvSpPr>
          <p:spPr bwMode="auto">
            <a:xfrm>
              <a:off x="2880" y="2750"/>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grpSp>
      <p:grpSp>
        <p:nvGrpSpPr>
          <p:cNvPr id="26640" name="Group 21"/>
          <p:cNvGrpSpPr>
            <a:grpSpLocks/>
          </p:cNvGrpSpPr>
          <p:nvPr/>
        </p:nvGrpSpPr>
        <p:grpSpPr bwMode="auto">
          <a:xfrm rot="-5400000">
            <a:off x="2232025" y="3968751"/>
            <a:ext cx="1800225" cy="431800"/>
            <a:chOff x="2880" y="2478"/>
            <a:chExt cx="1769" cy="272"/>
          </a:xfrm>
        </p:grpSpPr>
        <p:sp>
          <p:nvSpPr>
            <p:cNvPr id="26666" name="Line 22"/>
            <p:cNvSpPr>
              <a:spLocks noChangeShapeType="1"/>
            </p:cNvSpPr>
            <p:nvPr/>
          </p:nvSpPr>
          <p:spPr bwMode="auto">
            <a:xfrm>
              <a:off x="2880" y="2478"/>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6667" name="Line 23"/>
            <p:cNvSpPr>
              <a:spLocks noChangeShapeType="1"/>
            </p:cNvSpPr>
            <p:nvPr/>
          </p:nvSpPr>
          <p:spPr bwMode="auto">
            <a:xfrm>
              <a:off x="2880" y="2614"/>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6668" name="Line 24"/>
            <p:cNvSpPr>
              <a:spLocks noChangeShapeType="1"/>
            </p:cNvSpPr>
            <p:nvPr/>
          </p:nvSpPr>
          <p:spPr bwMode="auto">
            <a:xfrm>
              <a:off x="2880" y="2750"/>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grpSp>
      <p:grpSp>
        <p:nvGrpSpPr>
          <p:cNvPr id="26641" name="Group 25"/>
          <p:cNvGrpSpPr>
            <a:grpSpLocks/>
          </p:cNvGrpSpPr>
          <p:nvPr/>
        </p:nvGrpSpPr>
        <p:grpSpPr bwMode="auto">
          <a:xfrm rot="-5400000">
            <a:off x="1584325" y="4041776"/>
            <a:ext cx="1800225" cy="431800"/>
            <a:chOff x="2880" y="2478"/>
            <a:chExt cx="1769" cy="272"/>
          </a:xfrm>
        </p:grpSpPr>
        <p:sp>
          <p:nvSpPr>
            <p:cNvPr id="26663" name="Line 26"/>
            <p:cNvSpPr>
              <a:spLocks noChangeShapeType="1"/>
            </p:cNvSpPr>
            <p:nvPr/>
          </p:nvSpPr>
          <p:spPr bwMode="auto">
            <a:xfrm>
              <a:off x="2880" y="2478"/>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6664" name="Line 27"/>
            <p:cNvSpPr>
              <a:spLocks noChangeShapeType="1"/>
            </p:cNvSpPr>
            <p:nvPr/>
          </p:nvSpPr>
          <p:spPr bwMode="auto">
            <a:xfrm>
              <a:off x="2880" y="2614"/>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6665" name="Line 28"/>
            <p:cNvSpPr>
              <a:spLocks noChangeShapeType="1"/>
            </p:cNvSpPr>
            <p:nvPr/>
          </p:nvSpPr>
          <p:spPr bwMode="auto">
            <a:xfrm>
              <a:off x="2880" y="2750"/>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grpSp>
      <p:sp>
        <p:nvSpPr>
          <p:cNvPr id="26642" name="Freeform 29" descr="Green marble"/>
          <p:cNvSpPr>
            <a:spLocks/>
          </p:cNvSpPr>
          <p:nvPr/>
        </p:nvSpPr>
        <p:spPr bwMode="auto">
          <a:xfrm>
            <a:off x="827088" y="3573463"/>
            <a:ext cx="2665412" cy="215900"/>
          </a:xfrm>
          <a:custGeom>
            <a:avLst/>
            <a:gdLst>
              <a:gd name="T0" fmla="*/ 0 w 1089"/>
              <a:gd name="T1" fmla="*/ 0 h 90"/>
              <a:gd name="T2" fmla="*/ 888471 w 1089"/>
              <a:gd name="T3" fmla="*/ 215900 h 90"/>
              <a:gd name="T4" fmla="*/ 1887082 w 1089"/>
              <a:gd name="T5" fmla="*/ 0 h 90"/>
              <a:gd name="T6" fmla="*/ 2665412 w 1089"/>
              <a:gd name="T7" fmla="*/ 215900 h 9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89" h="90">
                <a:moveTo>
                  <a:pt x="0" y="0"/>
                </a:moveTo>
                <a:cubicBezTo>
                  <a:pt x="117" y="45"/>
                  <a:pt x="235" y="90"/>
                  <a:pt x="363" y="90"/>
                </a:cubicBezTo>
                <a:cubicBezTo>
                  <a:pt x="491" y="90"/>
                  <a:pt x="650" y="0"/>
                  <a:pt x="771" y="0"/>
                </a:cubicBezTo>
                <a:cubicBezTo>
                  <a:pt x="892" y="0"/>
                  <a:pt x="990" y="45"/>
                  <a:pt x="1089" y="90"/>
                </a:cubicBezTo>
              </a:path>
            </a:pathLst>
          </a:custGeom>
          <a:noFill/>
          <a:ln w="25400" cap="flat"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6643" name="AutoShape 30" descr="Green marble"/>
          <p:cNvSpPr>
            <a:spLocks noChangeArrowheads="1"/>
          </p:cNvSpPr>
          <p:nvPr/>
        </p:nvSpPr>
        <p:spPr bwMode="auto">
          <a:xfrm>
            <a:off x="827088" y="3429000"/>
            <a:ext cx="1655762" cy="719138"/>
          </a:xfrm>
          <a:prstGeom prst="flowChartPunchedTape">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楷体" panose="02010609060101010101" pitchFamily="49" charset="-122"/>
              <a:ea typeface="楷体" panose="02010609060101010101" pitchFamily="49" charset="-122"/>
            </a:endParaRPr>
          </a:p>
        </p:txBody>
      </p:sp>
      <p:sp>
        <p:nvSpPr>
          <p:cNvPr id="26644" name="Freeform 31" descr="Green marble"/>
          <p:cNvSpPr>
            <a:spLocks/>
          </p:cNvSpPr>
          <p:nvPr/>
        </p:nvSpPr>
        <p:spPr bwMode="auto">
          <a:xfrm>
            <a:off x="827088" y="4076700"/>
            <a:ext cx="2665412" cy="215900"/>
          </a:xfrm>
          <a:custGeom>
            <a:avLst/>
            <a:gdLst>
              <a:gd name="T0" fmla="*/ 0 w 1089"/>
              <a:gd name="T1" fmla="*/ 0 h 90"/>
              <a:gd name="T2" fmla="*/ 888471 w 1089"/>
              <a:gd name="T3" fmla="*/ 215900 h 90"/>
              <a:gd name="T4" fmla="*/ 1887082 w 1089"/>
              <a:gd name="T5" fmla="*/ 0 h 90"/>
              <a:gd name="T6" fmla="*/ 2665412 w 1089"/>
              <a:gd name="T7" fmla="*/ 215900 h 9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89" h="90">
                <a:moveTo>
                  <a:pt x="0" y="0"/>
                </a:moveTo>
                <a:cubicBezTo>
                  <a:pt x="117" y="45"/>
                  <a:pt x="235" y="90"/>
                  <a:pt x="363" y="90"/>
                </a:cubicBezTo>
                <a:cubicBezTo>
                  <a:pt x="491" y="90"/>
                  <a:pt x="650" y="0"/>
                  <a:pt x="771" y="0"/>
                </a:cubicBezTo>
                <a:cubicBezTo>
                  <a:pt x="892" y="0"/>
                  <a:pt x="990" y="45"/>
                  <a:pt x="1089" y="90"/>
                </a:cubicBezTo>
              </a:path>
            </a:pathLst>
          </a:custGeom>
          <a:noFill/>
          <a:ln w="25400" cap="flat"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6645" name="Freeform 32" descr="Green marble"/>
          <p:cNvSpPr>
            <a:spLocks/>
          </p:cNvSpPr>
          <p:nvPr/>
        </p:nvSpPr>
        <p:spPr bwMode="auto">
          <a:xfrm>
            <a:off x="827088" y="4652963"/>
            <a:ext cx="2665412" cy="215900"/>
          </a:xfrm>
          <a:custGeom>
            <a:avLst/>
            <a:gdLst>
              <a:gd name="T0" fmla="*/ 0 w 1089"/>
              <a:gd name="T1" fmla="*/ 0 h 90"/>
              <a:gd name="T2" fmla="*/ 888471 w 1089"/>
              <a:gd name="T3" fmla="*/ 215900 h 90"/>
              <a:gd name="T4" fmla="*/ 1887082 w 1089"/>
              <a:gd name="T5" fmla="*/ 0 h 90"/>
              <a:gd name="T6" fmla="*/ 2665412 w 1089"/>
              <a:gd name="T7" fmla="*/ 215900 h 9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89" h="90">
                <a:moveTo>
                  <a:pt x="0" y="0"/>
                </a:moveTo>
                <a:cubicBezTo>
                  <a:pt x="117" y="45"/>
                  <a:pt x="235" y="90"/>
                  <a:pt x="363" y="90"/>
                </a:cubicBezTo>
                <a:cubicBezTo>
                  <a:pt x="491" y="90"/>
                  <a:pt x="650" y="0"/>
                  <a:pt x="771" y="0"/>
                </a:cubicBezTo>
                <a:cubicBezTo>
                  <a:pt x="892" y="0"/>
                  <a:pt x="990" y="45"/>
                  <a:pt x="1089" y="90"/>
                </a:cubicBezTo>
              </a:path>
            </a:pathLst>
          </a:custGeom>
          <a:noFill/>
          <a:ln w="25400" cap="flat"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6646" name="AutoShape 33" descr="Green marble"/>
          <p:cNvSpPr>
            <a:spLocks noChangeArrowheads="1"/>
          </p:cNvSpPr>
          <p:nvPr/>
        </p:nvSpPr>
        <p:spPr bwMode="auto">
          <a:xfrm>
            <a:off x="827088" y="4076700"/>
            <a:ext cx="1655762" cy="719138"/>
          </a:xfrm>
          <a:prstGeom prst="flowChartPunchedTape">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楷体" panose="02010609060101010101" pitchFamily="49" charset="-122"/>
              <a:ea typeface="楷体" panose="02010609060101010101" pitchFamily="49" charset="-122"/>
            </a:endParaRPr>
          </a:p>
        </p:txBody>
      </p:sp>
      <p:sp>
        <p:nvSpPr>
          <p:cNvPr id="26647" name="AutoShape 34" descr="Green marble"/>
          <p:cNvSpPr>
            <a:spLocks noChangeArrowheads="1"/>
          </p:cNvSpPr>
          <p:nvPr/>
        </p:nvSpPr>
        <p:spPr bwMode="auto">
          <a:xfrm>
            <a:off x="2555875" y="3429000"/>
            <a:ext cx="1655763" cy="719138"/>
          </a:xfrm>
          <a:prstGeom prst="flowChartPunchedTape">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楷体" panose="02010609060101010101" pitchFamily="49" charset="-122"/>
              <a:ea typeface="楷体" panose="02010609060101010101" pitchFamily="49" charset="-122"/>
            </a:endParaRPr>
          </a:p>
        </p:txBody>
      </p:sp>
      <p:sp>
        <p:nvSpPr>
          <p:cNvPr id="26648" name="AutoShape 35" descr="Green marble"/>
          <p:cNvSpPr>
            <a:spLocks noChangeArrowheads="1"/>
          </p:cNvSpPr>
          <p:nvPr/>
        </p:nvSpPr>
        <p:spPr bwMode="auto">
          <a:xfrm>
            <a:off x="2555875" y="4076700"/>
            <a:ext cx="1655763" cy="719138"/>
          </a:xfrm>
          <a:prstGeom prst="flowChartPunchedTape">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楷体" panose="02010609060101010101" pitchFamily="49" charset="-122"/>
              <a:ea typeface="楷体" panose="02010609060101010101" pitchFamily="49" charset="-122"/>
            </a:endParaRPr>
          </a:p>
        </p:txBody>
      </p:sp>
      <p:sp>
        <p:nvSpPr>
          <p:cNvPr id="26649" name="AutoShape 36" descr="Green marble"/>
          <p:cNvSpPr>
            <a:spLocks noChangeArrowheads="1"/>
          </p:cNvSpPr>
          <p:nvPr/>
        </p:nvSpPr>
        <p:spPr bwMode="auto">
          <a:xfrm>
            <a:off x="827088" y="4724400"/>
            <a:ext cx="1655762" cy="719138"/>
          </a:xfrm>
          <a:prstGeom prst="flowChartPunchedTape">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楷体" panose="02010609060101010101" pitchFamily="49" charset="-122"/>
              <a:ea typeface="楷体" panose="02010609060101010101" pitchFamily="49" charset="-122"/>
            </a:endParaRPr>
          </a:p>
        </p:txBody>
      </p:sp>
      <p:sp>
        <p:nvSpPr>
          <p:cNvPr id="26650" name="AutoShape 37" descr="Green marble"/>
          <p:cNvSpPr>
            <a:spLocks noChangeArrowheads="1"/>
          </p:cNvSpPr>
          <p:nvPr/>
        </p:nvSpPr>
        <p:spPr bwMode="auto">
          <a:xfrm>
            <a:off x="2555875" y="4724400"/>
            <a:ext cx="1655763" cy="719138"/>
          </a:xfrm>
          <a:prstGeom prst="flowChartPunchedTape">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楷体" panose="02010609060101010101" pitchFamily="49" charset="-122"/>
              <a:ea typeface="楷体" panose="02010609060101010101" pitchFamily="49" charset="-122"/>
            </a:endParaRPr>
          </a:p>
        </p:txBody>
      </p:sp>
      <p:sp>
        <p:nvSpPr>
          <p:cNvPr id="550950" name="Text Box 38" descr="Green marble"/>
          <p:cNvSpPr txBox="1">
            <a:spLocks noChangeArrowheads="1"/>
          </p:cNvSpPr>
          <p:nvPr/>
        </p:nvSpPr>
        <p:spPr bwMode="auto">
          <a:xfrm>
            <a:off x="684213" y="2420938"/>
            <a:ext cx="4895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b="1" dirty="0">
                <a:solidFill>
                  <a:schemeClr val="hlink"/>
                </a:solidFill>
                <a:effectLst>
                  <a:outerShdw blurRad="38100" dist="38100" dir="2700000" algn="tl">
                    <a:srgbClr val="C0C0C0"/>
                  </a:outerShdw>
                </a:effectLst>
                <a:latin typeface="Arial" panose="020B0604020202020204" pitchFamily="34" charset="0"/>
                <a:ea typeface="楷体" panose="02010609060101010101" pitchFamily="49" charset="-122"/>
              </a:rPr>
              <a:t>方法一：</a:t>
            </a:r>
          </a:p>
        </p:txBody>
      </p:sp>
      <p:sp>
        <p:nvSpPr>
          <p:cNvPr id="550951" name="Text Box 39" descr="Green marble"/>
          <p:cNvSpPr txBox="1">
            <a:spLocks noChangeArrowheads="1"/>
          </p:cNvSpPr>
          <p:nvPr/>
        </p:nvSpPr>
        <p:spPr bwMode="auto">
          <a:xfrm>
            <a:off x="1619250" y="2781300"/>
            <a:ext cx="3384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1800" b="1" dirty="0">
                <a:solidFill>
                  <a:schemeClr val="hlink"/>
                </a:solidFill>
                <a:effectLst>
                  <a:outerShdw blurRad="38100" dist="38100" dir="2700000" algn="tl">
                    <a:srgbClr val="C0C0C0"/>
                  </a:outerShdw>
                </a:effectLst>
                <a:latin typeface="Arial" panose="020B0604020202020204" pitchFamily="34" charset="0"/>
                <a:ea typeface="楷体" panose="02010609060101010101" pitchFamily="49" charset="-122"/>
              </a:rPr>
              <a:t>第二遍：粉刷全部墙面的水泥</a:t>
            </a:r>
          </a:p>
        </p:txBody>
      </p:sp>
      <p:sp>
        <p:nvSpPr>
          <p:cNvPr id="26653" name="Freeform 40" descr="Green marble"/>
          <p:cNvSpPr>
            <a:spLocks/>
          </p:cNvSpPr>
          <p:nvPr/>
        </p:nvSpPr>
        <p:spPr bwMode="auto">
          <a:xfrm>
            <a:off x="4356100" y="3357563"/>
            <a:ext cx="1655763" cy="142875"/>
          </a:xfrm>
          <a:custGeom>
            <a:avLst/>
            <a:gdLst>
              <a:gd name="T0" fmla="*/ 0 w 1089"/>
              <a:gd name="T1" fmla="*/ 0 h 90"/>
              <a:gd name="T2" fmla="*/ 551921 w 1089"/>
              <a:gd name="T3" fmla="*/ 142875 h 90"/>
              <a:gd name="T4" fmla="*/ 1172262 w 1089"/>
              <a:gd name="T5" fmla="*/ 0 h 90"/>
              <a:gd name="T6" fmla="*/ 1655763 w 1089"/>
              <a:gd name="T7" fmla="*/ 142875 h 9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89" h="90">
                <a:moveTo>
                  <a:pt x="0" y="0"/>
                </a:moveTo>
                <a:cubicBezTo>
                  <a:pt x="117" y="45"/>
                  <a:pt x="235" y="90"/>
                  <a:pt x="363" y="90"/>
                </a:cubicBezTo>
                <a:cubicBezTo>
                  <a:pt x="491" y="90"/>
                  <a:pt x="650" y="0"/>
                  <a:pt x="771" y="0"/>
                </a:cubicBezTo>
                <a:cubicBezTo>
                  <a:pt x="892" y="0"/>
                  <a:pt x="990" y="45"/>
                  <a:pt x="1089" y="90"/>
                </a:cubicBezTo>
              </a:path>
            </a:pathLst>
          </a:custGeom>
          <a:noFill/>
          <a:ln w="25400" cap="flat"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6654" name="AutoShape 41" descr="Green marble"/>
          <p:cNvSpPr>
            <a:spLocks noChangeArrowheads="1"/>
          </p:cNvSpPr>
          <p:nvPr/>
        </p:nvSpPr>
        <p:spPr bwMode="auto">
          <a:xfrm>
            <a:off x="4356100" y="3789363"/>
            <a:ext cx="1655763" cy="719137"/>
          </a:xfrm>
          <a:prstGeom prst="flowChartPunchedTape">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楷体" panose="02010609060101010101" pitchFamily="49" charset="-122"/>
              <a:ea typeface="楷体" panose="02010609060101010101" pitchFamily="49" charset="-122"/>
            </a:endParaRPr>
          </a:p>
        </p:txBody>
      </p:sp>
      <p:sp>
        <p:nvSpPr>
          <p:cNvPr id="550954" name="Text Box 42" descr="Green marble"/>
          <p:cNvSpPr txBox="1">
            <a:spLocks noChangeArrowheads="1"/>
          </p:cNvSpPr>
          <p:nvPr/>
        </p:nvSpPr>
        <p:spPr bwMode="auto">
          <a:xfrm>
            <a:off x="6300788" y="3213100"/>
            <a:ext cx="15113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18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网线</a:t>
            </a:r>
          </a:p>
        </p:txBody>
      </p:sp>
      <p:sp>
        <p:nvSpPr>
          <p:cNvPr id="550955" name="Text Box 43" descr="Green marble"/>
          <p:cNvSpPr txBox="1">
            <a:spLocks noChangeArrowheads="1"/>
          </p:cNvSpPr>
          <p:nvPr/>
        </p:nvSpPr>
        <p:spPr bwMode="auto">
          <a:xfrm>
            <a:off x="6300788" y="3933825"/>
            <a:ext cx="15113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18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水泥</a:t>
            </a:r>
          </a:p>
        </p:txBody>
      </p:sp>
      <p:sp>
        <p:nvSpPr>
          <p:cNvPr id="550956" name="Text Box 44" descr="Green marble"/>
          <p:cNvSpPr txBox="1">
            <a:spLocks noChangeArrowheads="1"/>
          </p:cNvSpPr>
          <p:nvPr/>
        </p:nvSpPr>
        <p:spPr bwMode="auto">
          <a:xfrm>
            <a:off x="6300788" y="4797425"/>
            <a:ext cx="15113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18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瓷砖</a:t>
            </a:r>
          </a:p>
        </p:txBody>
      </p:sp>
      <p:grpSp>
        <p:nvGrpSpPr>
          <p:cNvPr id="26658" name="Group 45"/>
          <p:cNvGrpSpPr>
            <a:grpSpLocks/>
          </p:cNvGrpSpPr>
          <p:nvPr/>
        </p:nvGrpSpPr>
        <p:grpSpPr bwMode="auto">
          <a:xfrm>
            <a:off x="4356100" y="4797425"/>
            <a:ext cx="1655763" cy="503238"/>
            <a:chOff x="2744" y="3022"/>
            <a:chExt cx="1043" cy="317"/>
          </a:xfrm>
        </p:grpSpPr>
        <p:sp>
          <p:nvSpPr>
            <p:cNvPr id="26660" name="Rectangle 46"/>
            <p:cNvSpPr>
              <a:spLocks noChangeArrowheads="1"/>
            </p:cNvSpPr>
            <p:nvPr/>
          </p:nvSpPr>
          <p:spPr bwMode="auto">
            <a:xfrm>
              <a:off x="2744" y="3022"/>
              <a:ext cx="1043" cy="317"/>
            </a:xfrm>
            <a:prstGeom prst="rect">
              <a:avLst/>
            </a:prstGeom>
            <a:solidFill>
              <a:srgbClr val="FFCC99"/>
            </a:solidFill>
            <a:ln w="25400">
              <a:solidFill>
                <a:srgbClr val="96969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楷体" panose="02010609060101010101" pitchFamily="49" charset="-122"/>
                <a:ea typeface="楷体" panose="02010609060101010101" pitchFamily="49" charset="-122"/>
              </a:endParaRPr>
            </a:p>
          </p:txBody>
        </p:sp>
        <p:sp>
          <p:nvSpPr>
            <p:cNvPr id="26661" name="Line 47"/>
            <p:cNvSpPr>
              <a:spLocks noChangeShapeType="1"/>
            </p:cNvSpPr>
            <p:nvPr/>
          </p:nvSpPr>
          <p:spPr bwMode="auto">
            <a:xfrm>
              <a:off x="2744" y="3185"/>
              <a:ext cx="1043" cy="0"/>
            </a:xfrm>
            <a:prstGeom prst="line">
              <a:avLst/>
            </a:prstGeom>
            <a:noFill/>
            <a:ln w="25400">
              <a:solidFill>
                <a:srgbClr val="C0C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6662" name="Line 48"/>
            <p:cNvSpPr>
              <a:spLocks noChangeShapeType="1"/>
            </p:cNvSpPr>
            <p:nvPr/>
          </p:nvSpPr>
          <p:spPr bwMode="auto">
            <a:xfrm flipV="1">
              <a:off x="3288" y="3022"/>
              <a:ext cx="0" cy="317"/>
            </a:xfrm>
            <a:prstGeom prst="line">
              <a:avLst/>
            </a:prstGeom>
            <a:noFill/>
            <a:ln w="25400">
              <a:solidFill>
                <a:srgbClr val="C0C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grpSp>
      <p:sp>
        <p:nvSpPr>
          <p:cNvPr id="550961" name="Rectangle 49"/>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rPr>
              <a:t>第一章     引   论</a:t>
            </a:r>
          </a:p>
        </p:txBody>
      </p:sp>
    </p:spTree>
    <p:extLst>
      <p:ext uri="{BB962C8B-B14F-4D97-AF65-F5344CB8AC3E}">
        <p14:creationId xmlns:p14="http://schemas.microsoft.com/office/powerpoint/2010/main" val="294254612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fld id="{16352670-44A6-46B5-8ADC-BF5AABC5D4D7}" type="slidenum">
              <a:rPr lang="en-US" altLang="zh-CN" sz="1400" smtClean="0">
                <a:latin typeface="楷体" panose="02010609060101010101" pitchFamily="49" charset="-122"/>
                <a:ea typeface="楷体" panose="02010609060101010101" pitchFamily="49" charset="-122"/>
              </a:rPr>
              <a:pPr eaLnBrk="1" hangingPunct="1"/>
              <a:t>29</a:t>
            </a:fld>
            <a:endParaRPr lang="en-US" altLang="zh-CN" sz="1400" dirty="0">
              <a:latin typeface="楷体" panose="02010609060101010101" pitchFamily="49" charset="-122"/>
              <a:ea typeface="楷体" panose="02010609060101010101" pitchFamily="49" charset="-122"/>
            </a:endParaRPr>
          </a:p>
        </p:txBody>
      </p:sp>
      <p:sp>
        <p:nvSpPr>
          <p:cNvPr id="552962" name="Rectangle 2" descr="Green marble"/>
          <p:cNvSpPr>
            <a:spLocks noChangeArrowheads="1"/>
          </p:cNvSpPr>
          <p:nvPr/>
        </p:nvSpPr>
        <p:spPr bwMode="auto">
          <a:xfrm>
            <a:off x="7019925" y="1125538"/>
            <a:ext cx="1600200" cy="1524000"/>
          </a:xfrm>
          <a:prstGeom prst="rect">
            <a:avLst/>
          </a:prstGeom>
          <a:noFill/>
          <a:ln w="25400">
            <a:solidFill>
              <a:srgbClr val="FF00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defRPr/>
            </a:pPr>
            <a:r>
              <a:rPr lang="zh-CN" altLang="en-US" sz="3600" b="1" dirty="0">
                <a:effectLst>
                  <a:outerShdw blurRad="38100" dist="38100" dir="2700000" algn="tl">
                    <a:srgbClr val="C0C0C0"/>
                  </a:outerShdw>
                </a:effectLst>
                <a:latin typeface="Arial" panose="020B0604020202020204" pitchFamily="34" charset="0"/>
                <a:ea typeface="楷体" panose="02010609060101010101" pitchFamily="49" charset="-122"/>
              </a:rPr>
              <a:t>遍</a:t>
            </a:r>
          </a:p>
        </p:txBody>
      </p:sp>
      <p:sp>
        <p:nvSpPr>
          <p:cNvPr id="552963" name="Text Box 3" descr="Green marble"/>
          <p:cNvSpPr txBox="1">
            <a:spLocks noChangeArrowheads="1"/>
          </p:cNvSpPr>
          <p:nvPr/>
        </p:nvSpPr>
        <p:spPr bwMode="auto">
          <a:xfrm>
            <a:off x="611188" y="1844675"/>
            <a:ext cx="4824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4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类比：刷墙艺术中的</a:t>
            </a:r>
            <a:r>
              <a:rPr lang="zh-CN" altLang="en-US" sz="2400" b="1" dirty="0">
                <a:solidFill>
                  <a:srgbClr val="996633"/>
                </a:solidFill>
                <a:effectLst>
                  <a:outerShdw blurRad="38100" dist="38100" dir="2700000" algn="tl">
                    <a:srgbClr val="C0C0C0"/>
                  </a:outerShdw>
                </a:effectLst>
                <a:latin typeface="楷体" panose="02010609060101010101" pitchFamily="49" charset="-122"/>
                <a:ea typeface="楷体" panose="02010609060101010101" pitchFamily="49" charset="-122"/>
              </a:rPr>
              <a:t>“</a:t>
            </a:r>
            <a:r>
              <a:rPr lang="zh-CN" altLang="en-US" sz="24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遍</a:t>
            </a:r>
            <a:r>
              <a:rPr lang="zh-CN" altLang="en-US" sz="2400" b="1" dirty="0">
                <a:solidFill>
                  <a:srgbClr val="996633"/>
                </a:solidFill>
                <a:effectLst>
                  <a:outerShdw blurRad="38100" dist="38100" dir="2700000" algn="tl">
                    <a:srgbClr val="C0C0C0"/>
                  </a:outerShdw>
                </a:effectLst>
                <a:latin typeface="楷体" panose="02010609060101010101" pitchFamily="49" charset="-122"/>
                <a:ea typeface="楷体" panose="02010609060101010101" pitchFamily="49" charset="-122"/>
              </a:rPr>
              <a:t>”</a:t>
            </a:r>
            <a:r>
              <a:rPr lang="zh-CN" altLang="en-US" sz="24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的概念</a:t>
            </a:r>
          </a:p>
        </p:txBody>
      </p:sp>
      <p:grpSp>
        <p:nvGrpSpPr>
          <p:cNvPr id="27653" name="Group 4"/>
          <p:cNvGrpSpPr>
            <a:grpSpLocks/>
          </p:cNvGrpSpPr>
          <p:nvPr/>
        </p:nvGrpSpPr>
        <p:grpSpPr bwMode="auto">
          <a:xfrm>
            <a:off x="827088" y="3284538"/>
            <a:ext cx="3455987" cy="2376487"/>
            <a:chOff x="476" y="2069"/>
            <a:chExt cx="2177" cy="1497"/>
          </a:xfrm>
        </p:grpSpPr>
        <p:sp>
          <p:nvSpPr>
            <p:cNvPr id="27666" name="Line 5"/>
            <p:cNvSpPr>
              <a:spLocks noChangeShapeType="1"/>
            </p:cNvSpPr>
            <p:nvPr/>
          </p:nvSpPr>
          <p:spPr bwMode="auto">
            <a:xfrm>
              <a:off x="476" y="2160"/>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7667" name="Line 6"/>
            <p:cNvSpPr>
              <a:spLocks noChangeShapeType="1"/>
            </p:cNvSpPr>
            <p:nvPr/>
          </p:nvSpPr>
          <p:spPr bwMode="auto">
            <a:xfrm>
              <a:off x="476" y="2296"/>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7668" name="Line 7"/>
            <p:cNvSpPr>
              <a:spLocks noChangeShapeType="1"/>
            </p:cNvSpPr>
            <p:nvPr/>
          </p:nvSpPr>
          <p:spPr bwMode="auto">
            <a:xfrm>
              <a:off x="476" y="2432"/>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7669" name="Line 8"/>
            <p:cNvSpPr>
              <a:spLocks noChangeShapeType="1"/>
            </p:cNvSpPr>
            <p:nvPr/>
          </p:nvSpPr>
          <p:spPr bwMode="auto">
            <a:xfrm>
              <a:off x="476" y="2568"/>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7670" name="Line 9"/>
            <p:cNvSpPr>
              <a:spLocks noChangeShapeType="1"/>
            </p:cNvSpPr>
            <p:nvPr/>
          </p:nvSpPr>
          <p:spPr bwMode="auto">
            <a:xfrm>
              <a:off x="476" y="2704"/>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7671" name="Line 10"/>
            <p:cNvSpPr>
              <a:spLocks noChangeShapeType="1"/>
            </p:cNvSpPr>
            <p:nvPr/>
          </p:nvSpPr>
          <p:spPr bwMode="auto">
            <a:xfrm>
              <a:off x="476" y="2840"/>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7672" name="Line 11"/>
            <p:cNvSpPr>
              <a:spLocks noChangeShapeType="1"/>
            </p:cNvSpPr>
            <p:nvPr/>
          </p:nvSpPr>
          <p:spPr bwMode="auto">
            <a:xfrm>
              <a:off x="476" y="2976"/>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7673" name="Line 12"/>
            <p:cNvSpPr>
              <a:spLocks noChangeShapeType="1"/>
            </p:cNvSpPr>
            <p:nvPr/>
          </p:nvSpPr>
          <p:spPr bwMode="auto">
            <a:xfrm>
              <a:off x="476" y="3112"/>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7674" name="Line 13"/>
            <p:cNvSpPr>
              <a:spLocks noChangeShapeType="1"/>
            </p:cNvSpPr>
            <p:nvPr/>
          </p:nvSpPr>
          <p:spPr bwMode="auto">
            <a:xfrm>
              <a:off x="476" y="3248"/>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grpSp>
          <p:nvGrpSpPr>
            <p:cNvPr id="27675" name="Group 14"/>
            <p:cNvGrpSpPr>
              <a:grpSpLocks/>
            </p:cNvGrpSpPr>
            <p:nvPr/>
          </p:nvGrpSpPr>
          <p:grpSpPr bwMode="auto">
            <a:xfrm rot="-5400000">
              <a:off x="181" y="2546"/>
              <a:ext cx="1134" cy="272"/>
              <a:chOff x="2880" y="2478"/>
              <a:chExt cx="1769" cy="272"/>
            </a:xfrm>
          </p:grpSpPr>
          <p:sp>
            <p:nvSpPr>
              <p:cNvPr id="27729" name="Line 15"/>
              <p:cNvSpPr>
                <a:spLocks noChangeShapeType="1"/>
              </p:cNvSpPr>
              <p:nvPr/>
            </p:nvSpPr>
            <p:spPr bwMode="auto">
              <a:xfrm>
                <a:off x="2880" y="2478"/>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7730" name="Line 16"/>
              <p:cNvSpPr>
                <a:spLocks noChangeShapeType="1"/>
              </p:cNvSpPr>
              <p:nvPr/>
            </p:nvSpPr>
            <p:spPr bwMode="auto">
              <a:xfrm>
                <a:off x="2880" y="2614"/>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7731" name="Line 17"/>
              <p:cNvSpPr>
                <a:spLocks noChangeShapeType="1"/>
              </p:cNvSpPr>
              <p:nvPr/>
            </p:nvSpPr>
            <p:spPr bwMode="auto">
              <a:xfrm>
                <a:off x="2880" y="2750"/>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grpSp>
        <p:grpSp>
          <p:nvGrpSpPr>
            <p:cNvPr id="27676" name="Group 18"/>
            <p:cNvGrpSpPr>
              <a:grpSpLocks/>
            </p:cNvGrpSpPr>
            <p:nvPr/>
          </p:nvGrpSpPr>
          <p:grpSpPr bwMode="auto">
            <a:xfrm rot="-5400000">
              <a:off x="589" y="2546"/>
              <a:ext cx="1134" cy="272"/>
              <a:chOff x="2880" y="2478"/>
              <a:chExt cx="1769" cy="272"/>
            </a:xfrm>
          </p:grpSpPr>
          <p:sp>
            <p:nvSpPr>
              <p:cNvPr id="27726" name="Line 19"/>
              <p:cNvSpPr>
                <a:spLocks noChangeShapeType="1"/>
              </p:cNvSpPr>
              <p:nvPr/>
            </p:nvSpPr>
            <p:spPr bwMode="auto">
              <a:xfrm>
                <a:off x="2880" y="2478"/>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7727" name="Line 20"/>
              <p:cNvSpPr>
                <a:spLocks noChangeShapeType="1"/>
              </p:cNvSpPr>
              <p:nvPr/>
            </p:nvSpPr>
            <p:spPr bwMode="auto">
              <a:xfrm>
                <a:off x="2880" y="2614"/>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7728" name="Line 21"/>
              <p:cNvSpPr>
                <a:spLocks noChangeShapeType="1"/>
              </p:cNvSpPr>
              <p:nvPr/>
            </p:nvSpPr>
            <p:spPr bwMode="auto">
              <a:xfrm>
                <a:off x="2880" y="2750"/>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grpSp>
        <p:grpSp>
          <p:nvGrpSpPr>
            <p:cNvPr id="27677" name="Group 22"/>
            <p:cNvGrpSpPr>
              <a:grpSpLocks/>
            </p:cNvGrpSpPr>
            <p:nvPr/>
          </p:nvGrpSpPr>
          <p:grpSpPr bwMode="auto">
            <a:xfrm rot="-5400000">
              <a:off x="1406" y="2500"/>
              <a:ext cx="1134" cy="272"/>
              <a:chOff x="2880" y="2478"/>
              <a:chExt cx="1769" cy="272"/>
            </a:xfrm>
          </p:grpSpPr>
          <p:sp>
            <p:nvSpPr>
              <p:cNvPr id="27723" name="Line 23"/>
              <p:cNvSpPr>
                <a:spLocks noChangeShapeType="1"/>
              </p:cNvSpPr>
              <p:nvPr/>
            </p:nvSpPr>
            <p:spPr bwMode="auto">
              <a:xfrm>
                <a:off x="2880" y="2478"/>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7724" name="Line 24"/>
              <p:cNvSpPr>
                <a:spLocks noChangeShapeType="1"/>
              </p:cNvSpPr>
              <p:nvPr/>
            </p:nvSpPr>
            <p:spPr bwMode="auto">
              <a:xfrm>
                <a:off x="2880" y="2614"/>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7725" name="Line 25"/>
              <p:cNvSpPr>
                <a:spLocks noChangeShapeType="1"/>
              </p:cNvSpPr>
              <p:nvPr/>
            </p:nvSpPr>
            <p:spPr bwMode="auto">
              <a:xfrm>
                <a:off x="2880" y="2750"/>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grpSp>
        <p:grpSp>
          <p:nvGrpSpPr>
            <p:cNvPr id="27678" name="Group 26"/>
            <p:cNvGrpSpPr>
              <a:grpSpLocks/>
            </p:cNvGrpSpPr>
            <p:nvPr/>
          </p:nvGrpSpPr>
          <p:grpSpPr bwMode="auto">
            <a:xfrm rot="-5400000">
              <a:off x="998" y="2546"/>
              <a:ext cx="1134" cy="272"/>
              <a:chOff x="2880" y="2478"/>
              <a:chExt cx="1769" cy="272"/>
            </a:xfrm>
          </p:grpSpPr>
          <p:sp>
            <p:nvSpPr>
              <p:cNvPr id="27720" name="Line 27"/>
              <p:cNvSpPr>
                <a:spLocks noChangeShapeType="1"/>
              </p:cNvSpPr>
              <p:nvPr/>
            </p:nvSpPr>
            <p:spPr bwMode="auto">
              <a:xfrm>
                <a:off x="2880" y="2478"/>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7721" name="Line 28"/>
              <p:cNvSpPr>
                <a:spLocks noChangeShapeType="1"/>
              </p:cNvSpPr>
              <p:nvPr/>
            </p:nvSpPr>
            <p:spPr bwMode="auto">
              <a:xfrm>
                <a:off x="2880" y="2614"/>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7722" name="Line 29"/>
              <p:cNvSpPr>
                <a:spLocks noChangeShapeType="1"/>
              </p:cNvSpPr>
              <p:nvPr/>
            </p:nvSpPr>
            <p:spPr bwMode="auto">
              <a:xfrm>
                <a:off x="2880" y="2750"/>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grpSp>
        <p:sp>
          <p:nvSpPr>
            <p:cNvPr id="27679" name="Freeform 30" descr="Green marble"/>
            <p:cNvSpPr>
              <a:spLocks/>
            </p:cNvSpPr>
            <p:nvPr/>
          </p:nvSpPr>
          <p:spPr bwMode="auto">
            <a:xfrm>
              <a:off x="521" y="2251"/>
              <a:ext cx="1679" cy="136"/>
            </a:xfrm>
            <a:custGeom>
              <a:avLst/>
              <a:gdLst>
                <a:gd name="T0" fmla="*/ 0 w 1089"/>
                <a:gd name="T1" fmla="*/ 0 h 90"/>
                <a:gd name="T2" fmla="*/ 560 w 1089"/>
                <a:gd name="T3" fmla="*/ 136 h 90"/>
                <a:gd name="T4" fmla="*/ 1189 w 1089"/>
                <a:gd name="T5" fmla="*/ 0 h 90"/>
                <a:gd name="T6" fmla="*/ 1679 w 1089"/>
                <a:gd name="T7" fmla="*/ 136 h 9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89" h="90">
                  <a:moveTo>
                    <a:pt x="0" y="0"/>
                  </a:moveTo>
                  <a:cubicBezTo>
                    <a:pt x="117" y="45"/>
                    <a:pt x="235" y="90"/>
                    <a:pt x="363" y="90"/>
                  </a:cubicBezTo>
                  <a:cubicBezTo>
                    <a:pt x="491" y="90"/>
                    <a:pt x="650" y="0"/>
                    <a:pt x="771" y="0"/>
                  </a:cubicBezTo>
                  <a:cubicBezTo>
                    <a:pt x="892" y="0"/>
                    <a:pt x="990" y="45"/>
                    <a:pt x="1089" y="90"/>
                  </a:cubicBezTo>
                </a:path>
              </a:pathLst>
            </a:custGeom>
            <a:noFill/>
            <a:ln w="25400" cap="flat"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7680" name="AutoShape 31" descr="Green marble"/>
            <p:cNvSpPr>
              <a:spLocks noChangeArrowheads="1"/>
            </p:cNvSpPr>
            <p:nvPr/>
          </p:nvSpPr>
          <p:spPr bwMode="auto">
            <a:xfrm>
              <a:off x="521" y="2160"/>
              <a:ext cx="1043" cy="453"/>
            </a:xfrm>
            <a:prstGeom prst="flowChartPunchedTape">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楷体" panose="02010609060101010101" pitchFamily="49" charset="-122"/>
                <a:ea typeface="楷体" panose="02010609060101010101" pitchFamily="49" charset="-122"/>
              </a:endParaRPr>
            </a:p>
          </p:txBody>
        </p:sp>
        <p:grpSp>
          <p:nvGrpSpPr>
            <p:cNvPr id="27681" name="Group 32"/>
            <p:cNvGrpSpPr>
              <a:grpSpLocks/>
            </p:cNvGrpSpPr>
            <p:nvPr/>
          </p:nvGrpSpPr>
          <p:grpSpPr bwMode="auto">
            <a:xfrm>
              <a:off x="521" y="2160"/>
              <a:ext cx="1043" cy="317"/>
              <a:chOff x="2744" y="3022"/>
              <a:chExt cx="1043" cy="317"/>
            </a:xfrm>
          </p:grpSpPr>
          <p:sp>
            <p:nvSpPr>
              <p:cNvPr id="27717" name="Rectangle 33"/>
              <p:cNvSpPr>
                <a:spLocks noChangeArrowheads="1"/>
              </p:cNvSpPr>
              <p:nvPr/>
            </p:nvSpPr>
            <p:spPr bwMode="auto">
              <a:xfrm>
                <a:off x="2744" y="3022"/>
                <a:ext cx="1043" cy="317"/>
              </a:xfrm>
              <a:prstGeom prst="rect">
                <a:avLst/>
              </a:prstGeom>
              <a:solidFill>
                <a:srgbClr val="FFCC99"/>
              </a:solidFill>
              <a:ln w="25400">
                <a:solidFill>
                  <a:srgbClr val="96969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楷体" panose="02010609060101010101" pitchFamily="49" charset="-122"/>
                  <a:ea typeface="楷体" panose="02010609060101010101" pitchFamily="49" charset="-122"/>
                </a:endParaRPr>
              </a:p>
            </p:txBody>
          </p:sp>
          <p:sp>
            <p:nvSpPr>
              <p:cNvPr id="27718" name="Line 34"/>
              <p:cNvSpPr>
                <a:spLocks noChangeShapeType="1"/>
              </p:cNvSpPr>
              <p:nvPr/>
            </p:nvSpPr>
            <p:spPr bwMode="auto">
              <a:xfrm>
                <a:off x="2744" y="3185"/>
                <a:ext cx="1043" cy="0"/>
              </a:xfrm>
              <a:prstGeom prst="line">
                <a:avLst/>
              </a:prstGeom>
              <a:noFill/>
              <a:ln w="25400">
                <a:solidFill>
                  <a:srgbClr val="C0C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7719" name="Line 35"/>
              <p:cNvSpPr>
                <a:spLocks noChangeShapeType="1"/>
              </p:cNvSpPr>
              <p:nvPr/>
            </p:nvSpPr>
            <p:spPr bwMode="auto">
              <a:xfrm flipV="1">
                <a:off x="3288" y="3022"/>
                <a:ext cx="0" cy="317"/>
              </a:xfrm>
              <a:prstGeom prst="line">
                <a:avLst/>
              </a:prstGeom>
              <a:noFill/>
              <a:ln w="25400">
                <a:solidFill>
                  <a:srgbClr val="C0C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grpSp>
        <p:sp>
          <p:nvSpPr>
            <p:cNvPr id="27682" name="Freeform 36" descr="Green marble"/>
            <p:cNvSpPr>
              <a:spLocks/>
            </p:cNvSpPr>
            <p:nvPr/>
          </p:nvSpPr>
          <p:spPr bwMode="auto">
            <a:xfrm>
              <a:off x="521" y="2568"/>
              <a:ext cx="1679" cy="136"/>
            </a:xfrm>
            <a:custGeom>
              <a:avLst/>
              <a:gdLst>
                <a:gd name="T0" fmla="*/ 0 w 1089"/>
                <a:gd name="T1" fmla="*/ 0 h 90"/>
                <a:gd name="T2" fmla="*/ 560 w 1089"/>
                <a:gd name="T3" fmla="*/ 136 h 90"/>
                <a:gd name="T4" fmla="*/ 1189 w 1089"/>
                <a:gd name="T5" fmla="*/ 0 h 90"/>
                <a:gd name="T6" fmla="*/ 1679 w 1089"/>
                <a:gd name="T7" fmla="*/ 136 h 9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89" h="90">
                  <a:moveTo>
                    <a:pt x="0" y="0"/>
                  </a:moveTo>
                  <a:cubicBezTo>
                    <a:pt x="117" y="45"/>
                    <a:pt x="235" y="90"/>
                    <a:pt x="363" y="90"/>
                  </a:cubicBezTo>
                  <a:cubicBezTo>
                    <a:pt x="491" y="90"/>
                    <a:pt x="650" y="0"/>
                    <a:pt x="771" y="0"/>
                  </a:cubicBezTo>
                  <a:cubicBezTo>
                    <a:pt x="892" y="0"/>
                    <a:pt x="990" y="45"/>
                    <a:pt x="1089" y="90"/>
                  </a:cubicBezTo>
                </a:path>
              </a:pathLst>
            </a:custGeom>
            <a:noFill/>
            <a:ln w="25400" cap="flat"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7683" name="Freeform 37" descr="Green marble"/>
            <p:cNvSpPr>
              <a:spLocks/>
            </p:cNvSpPr>
            <p:nvPr/>
          </p:nvSpPr>
          <p:spPr bwMode="auto">
            <a:xfrm>
              <a:off x="521" y="2931"/>
              <a:ext cx="1679" cy="136"/>
            </a:xfrm>
            <a:custGeom>
              <a:avLst/>
              <a:gdLst>
                <a:gd name="T0" fmla="*/ 0 w 1089"/>
                <a:gd name="T1" fmla="*/ 0 h 90"/>
                <a:gd name="T2" fmla="*/ 560 w 1089"/>
                <a:gd name="T3" fmla="*/ 136 h 90"/>
                <a:gd name="T4" fmla="*/ 1189 w 1089"/>
                <a:gd name="T5" fmla="*/ 0 h 90"/>
                <a:gd name="T6" fmla="*/ 1679 w 1089"/>
                <a:gd name="T7" fmla="*/ 136 h 9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89" h="90">
                  <a:moveTo>
                    <a:pt x="0" y="0"/>
                  </a:moveTo>
                  <a:cubicBezTo>
                    <a:pt x="117" y="45"/>
                    <a:pt x="235" y="90"/>
                    <a:pt x="363" y="90"/>
                  </a:cubicBezTo>
                  <a:cubicBezTo>
                    <a:pt x="491" y="90"/>
                    <a:pt x="650" y="0"/>
                    <a:pt x="771" y="0"/>
                  </a:cubicBezTo>
                  <a:cubicBezTo>
                    <a:pt x="892" y="0"/>
                    <a:pt x="990" y="45"/>
                    <a:pt x="1089" y="90"/>
                  </a:cubicBezTo>
                </a:path>
              </a:pathLst>
            </a:custGeom>
            <a:noFill/>
            <a:ln w="25400" cap="flat"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7684" name="AutoShape 38" descr="Green marble"/>
            <p:cNvSpPr>
              <a:spLocks noChangeArrowheads="1"/>
            </p:cNvSpPr>
            <p:nvPr/>
          </p:nvSpPr>
          <p:spPr bwMode="auto">
            <a:xfrm>
              <a:off x="521" y="2568"/>
              <a:ext cx="1043" cy="453"/>
            </a:xfrm>
            <a:prstGeom prst="flowChartPunchedTape">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楷体" panose="02010609060101010101" pitchFamily="49" charset="-122"/>
                <a:ea typeface="楷体" panose="02010609060101010101" pitchFamily="49" charset="-122"/>
              </a:endParaRPr>
            </a:p>
          </p:txBody>
        </p:sp>
        <p:sp>
          <p:nvSpPr>
            <p:cNvPr id="27685" name="AutoShape 39" descr="Green marble"/>
            <p:cNvSpPr>
              <a:spLocks noChangeArrowheads="1"/>
            </p:cNvSpPr>
            <p:nvPr/>
          </p:nvSpPr>
          <p:spPr bwMode="auto">
            <a:xfrm>
              <a:off x="1610" y="2160"/>
              <a:ext cx="1043" cy="453"/>
            </a:xfrm>
            <a:prstGeom prst="flowChartPunchedTape">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楷体" panose="02010609060101010101" pitchFamily="49" charset="-122"/>
                <a:ea typeface="楷体" panose="02010609060101010101" pitchFamily="49" charset="-122"/>
              </a:endParaRPr>
            </a:p>
          </p:txBody>
        </p:sp>
        <p:sp>
          <p:nvSpPr>
            <p:cNvPr id="27686" name="AutoShape 40" descr="Green marble"/>
            <p:cNvSpPr>
              <a:spLocks noChangeArrowheads="1"/>
            </p:cNvSpPr>
            <p:nvPr/>
          </p:nvSpPr>
          <p:spPr bwMode="auto">
            <a:xfrm>
              <a:off x="1610" y="2568"/>
              <a:ext cx="1043" cy="453"/>
            </a:xfrm>
            <a:prstGeom prst="flowChartPunchedTape">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楷体" panose="02010609060101010101" pitchFamily="49" charset="-122"/>
                <a:ea typeface="楷体" panose="02010609060101010101" pitchFamily="49" charset="-122"/>
              </a:endParaRPr>
            </a:p>
          </p:txBody>
        </p:sp>
        <p:sp>
          <p:nvSpPr>
            <p:cNvPr id="27687" name="AutoShape 41" descr="Green marble"/>
            <p:cNvSpPr>
              <a:spLocks noChangeArrowheads="1"/>
            </p:cNvSpPr>
            <p:nvPr/>
          </p:nvSpPr>
          <p:spPr bwMode="auto">
            <a:xfrm>
              <a:off x="521" y="2976"/>
              <a:ext cx="1043" cy="453"/>
            </a:xfrm>
            <a:prstGeom prst="flowChartPunchedTape">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楷体" panose="02010609060101010101" pitchFamily="49" charset="-122"/>
                <a:ea typeface="楷体" panose="02010609060101010101" pitchFamily="49" charset="-122"/>
              </a:endParaRPr>
            </a:p>
          </p:txBody>
        </p:sp>
        <p:sp>
          <p:nvSpPr>
            <p:cNvPr id="27688" name="AutoShape 42" descr="Green marble"/>
            <p:cNvSpPr>
              <a:spLocks noChangeArrowheads="1"/>
            </p:cNvSpPr>
            <p:nvPr/>
          </p:nvSpPr>
          <p:spPr bwMode="auto">
            <a:xfrm>
              <a:off x="1610" y="2976"/>
              <a:ext cx="1043" cy="453"/>
            </a:xfrm>
            <a:prstGeom prst="flowChartPunchedTape">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楷体" panose="02010609060101010101" pitchFamily="49" charset="-122"/>
                <a:ea typeface="楷体" panose="02010609060101010101" pitchFamily="49" charset="-122"/>
              </a:endParaRPr>
            </a:p>
          </p:txBody>
        </p:sp>
        <p:grpSp>
          <p:nvGrpSpPr>
            <p:cNvPr id="27689" name="Group 43"/>
            <p:cNvGrpSpPr>
              <a:grpSpLocks/>
            </p:cNvGrpSpPr>
            <p:nvPr/>
          </p:nvGrpSpPr>
          <p:grpSpPr bwMode="auto">
            <a:xfrm>
              <a:off x="1610" y="2160"/>
              <a:ext cx="1043" cy="317"/>
              <a:chOff x="2744" y="3022"/>
              <a:chExt cx="1043" cy="317"/>
            </a:xfrm>
          </p:grpSpPr>
          <p:sp>
            <p:nvSpPr>
              <p:cNvPr id="27714" name="Rectangle 44"/>
              <p:cNvSpPr>
                <a:spLocks noChangeArrowheads="1"/>
              </p:cNvSpPr>
              <p:nvPr/>
            </p:nvSpPr>
            <p:spPr bwMode="auto">
              <a:xfrm>
                <a:off x="2744" y="3022"/>
                <a:ext cx="1043" cy="317"/>
              </a:xfrm>
              <a:prstGeom prst="rect">
                <a:avLst/>
              </a:prstGeom>
              <a:solidFill>
                <a:srgbClr val="FFCC99"/>
              </a:solidFill>
              <a:ln w="25400">
                <a:solidFill>
                  <a:srgbClr val="96969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楷体" panose="02010609060101010101" pitchFamily="49" charset="-122"/>
                  <a:ea typeface="楷体" panose="02010609060101010101" pitchFamily="49" charset="-122"/>
                </a:endParaRPr>
              </a:p>
            </p:txBody>
          </p:sp>
          <p:sp>
            <p:nvSpPr>
              <p:cNvPr id="27715" name="Line 45"/>
              <p:cNvSpPr>
                <a:spLocks noChangeShapeType="1"/>
              </p:cNvSpPr>
              <p:nvPr/>
            </p:nvSpPr>
            <p:spPr bwMode="auto">
              <a:xfrm>
                <a:off x="2744" y="3185"/>
                <a:ext cx="1043" cy="0"/>
              </a:xfrm>
              <a:prstGeom prst="line">
                <a:avLst/>
              </a:prstGeom>
              <a:noFill/>
              <a:ln w="25400">
                <a:solidFill>
                  <a:srgbClr val="C0C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7716" name="Line 46"/>
              <p:cNvSpPr>
                <a:spLocks noChangeShapeType="1"/>
              </p:cNvSpPr>
              <p:nvPr/>
            </p:nvSpPr>
            <p:spPr bwMode="auto">
              <a:xfrm flipV="1">
                <a:off x="3288" y="3022"/>
                <a:ext cx="0" cy="317"/>
              </a:xfrm>
              <a:prstGeom prst="line">
                <a:avLst/>
              </a:prstGeom>
              <a:noFill/>
              <a:ln w="25400">
                <a:solidFill>
                  <a:srgbClr val="C0C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grpSp>
        <p:grpSp>
          <p:nvGrpSpPr>
            <p:cNvPr id="27690" name="Group 47"/>
            <p:cNvGrpSpPr>
              <a:grpSpLocks/>
            </p:cNvGrpSpPr>
            <p:nvPr/>
          </p:nvGrpSpPr>
          <p:grpSpPr bwMode="auto">
            <a:xfrm>
              <a:off x="521" y="2523"/>
              <a:ext cx="1043" cy="317"/>
              <a:chOff x="2744" y="3022"/>
              <a:chExt cx="1043" cy="317"/>
            </a:xfrm>
          </p:grpSpPr>
          <p:sp>
            <p:nvSpPr>
              <p:cNvPr id="27711" name="Rectangle 48"/>
              <p:cNvSpPr>
                <a:spLocks noChangeArrowheads="1"/>
              </p:cNvSpPr>
              <p:nvPr/>
            </p:nvSpPr>
            <p:spPr bwMode="auto">
              <a:xfrm>
                <a:off x="2744" y="3022"/>
                <a:ext cx="1043" cy="317"/>
              </a:xfrm>
              <a:prstGeom prst="rect">
                <a:avLst/>
              </a:prstGeom>
              <a:solidFill>
                <a:srgbClr val="FFCC99"/>
              </a:solidFill>
              <a:ln w="25400">
                <a:solidFill>
                  <a:srgbClr val="96969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楷体" panose="02010609060101010101" pitchFamily="49" charset="-122"/>
                  <a:ea typeface="楷体" panose="02010609060101010101" pitchFamily="49" charset="-122"/>
                </a:endParaRPr>
              </a:p>
            </p:txBody>
          </p:sp>
          <p:sp>
            <p:nvSpPr>
              <p:cNvPr id="27712" name="Line 49"/>
              <p:cNvSpPr>
                <a:spLocks noChangeShapeType="1"/>
              </p:cNvSpPr>
              <p:nvPr/>
            </p:nvSpPr>
            <p:spPr bwMode="auto">
              <a:xfrm>
                <a:off x="2744" y="3185"/>
                <a:ext cx="1043" cy="0"/>
              </a:xfrm>
              <a:prstGeom prst="line">
                <a:avLst/>
              </a:prstGeom>
              <a:noFill/>
              <a:ln w="25400">
                <a:solidFill>
                  <a:srgbClr val="C0C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7713" name="Line 50"/>
              <p:cNvSpPr>
                <a:spLocks noChangeShapeType="1"/>
              </p:cNvSpPr>
              <p:nvPr/>
            </p:nvSpPr>
            <p:spPr bwMode="auto">
              <a:xfrm flipV="1">
                <a:off x="3288" y="3022"/>
                <a:ext cx="0" cy="317"/>
              </a:xfrm>
              <a:prstGeom prst="line">
                <a:avLst/>
              </a:prstGeom>
              <a:noFill/>
              <a:ln w="25400">
                <a:solidFill>
                  <a:srgbClr val="C0C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grpSp>
        <p:grpSp>
          <p:nvGrpSpPr>
            <p:cNvPr id="27691" name="Group 51"/>
            <p:cNvGrpSpPr>
              <a:grpSpLocks/>
            </p:cNvGrpSpPr>
            <p:nvPr/>
          </p:nvGrpSpPr>
          <p:grpSpPr bwMode="auto">
            <a:xfrm>
              <a:off x="1610" y="2523"/>
              <a:ext cx="1043" cy="317"/>
              <a:chOff x="2744" y="3022"/>
              <a:chExt cx="1043" cy="317"/>
            </a:xfrm>
          </p:grpSpPr>
          <p:sp>
            <p:nvSpPr>
              <p:cNvPr id="27708" name="Rectangle 52"/>
              <p:cNvSpPr>
                <a:spLocks noChangeArrowheads="1"/>
              </p:cNvSpPr>
              <p:nvPr/>
            </p:nvSpPr>
            <p:spPr bwMode="auto">
              <a:xfrm>
                <a:off x="2744" y="3022"/>
                <a:ext cx="1043" cy="317"/>
              </a:xfrm>
              <a:prstGeom prst="rect">
                <a:avLst/>
              </a:prstGeom>
              <a:solidFill>
                <a:srgbClr val="FFCC99"/>
              </a:solidFill>
              <a:ln w="25400">
                <a:solidFill>
                  <a:srgbClr val="96969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楷体" panose="02010609060101010101" pitchFamily="49" charset="-122"/>
                  <a:ea typeface="楷体" panose="02010609060101010101" pitchFamily="49" charset="-122"/>
                </a:endParaRPr>
              </a:p>
            </p:txBody>
          </p:sp>
          <p:sp>
            <p:nvSpPr>
              <p:cNvPr id="27709" name="Line 53"/>
              <p:cNvSpPr>
                <a:spLocks noChangeShapeType="1"/>
              </p:cNvSpPr>
              <p:nvPr/>
            </p:nvSpPr>
            <p:spPr bwMode="auto">
              <a:xfrm>
                <a:off x="2744" y="3185"/>
                <a:ext cx="1043" cy="0"/>
              </a:xfrm>
              <a:prstGeom prst="line">
                <a:avLst/>
              </a:prstGeom>
              <a:noFill/>
              <a:ln w="25400">
                <a:solidFill>
                  <a:srgbClr val="C0C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7710" name="Line 54"/>
              <p:cNvSpPr>
                <a:spLocks noChangeShapeType="1"/>
              </p:cNvSpPr>
              <p:nvPr/>
            </p:nvSpPr>
            <p:spPr bwMode="auto">
              <a:xfrm flipV="1">
                <a:off x="3288" y="3022"/>
                <a:ext cx="0" cy="317"/>
              </a:xfrm>
              <a:prstGeom prst="line">
                <a:avLst/>
              </a:prstGeom>
              <a:noFill/>
              <a:ln w="25400">
                <a:solidFill>
                  <a:srgbClr val="C0C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grpSp>
        <p:grpSp>
          <p:nvGrpSpPr>
            <p:cNvPr id="27692" name="Group 55"/>
            <p:cNvGrpSpPr>
              <a:grpSpLocks/>
            </p:cNvGrpSpPr>
            <p:nvPr/>
          </p:nvGrpSpPr>
          <p:grpSpPr bwMode="auto">
            <a:xfrm>
              <a:off x="521" y="2886"/>
              <a:ext cx="1043" cy="317"/>
              <a:chOff x="2744" y="3022"/>
              <a:chExt cx="1043" cy="317"/>
            </a:xfrm>
          </p:grpSpPr>
          <p:sp>
            <p:nvSpPr>
              <p:cNvPr id="27705" name="Rectangle 56"/>
              <p:cNvSpPr>
                <a:spLocks noChangeArrowheads="1"/>
              </p:cNvSpPr>
              <p:nvPr/>
            </p:nvSpPr>
            <p:spPr bwMode="auto">
              <a:xfrm>
                <a:off x="2744" y="3022"/>
                <a:ext cx="1043" cy="317"/>
              </a:xfrm>
              <a:prstGeom prst="rect">
                <a:avLst/>
              </a:prstGeom>
              <a:solidFill>
                <a:srgbClr val="FFCC99"/>
              </a:solidFill>
              <a:ln w="25400">
                <a:solidFill>
                  <a:srgbClr val="96969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楷体" panose="02010609060101010101" pitchFamily="49" charset="-122"/>
                  <a:ea typeface="楷体" panose="02010609060101010101" pitchFamily="49" charset="-122"/>
                </a:endParaRPr>
              </a:p>
            </p:txBody>
          </p:sp>
          <p:sp>
            <p:nvSpPr>
              <p:cNvPr id="27706" name="Line 57"/>
              <p:cNvSpPr>
                <a:spLocks noChangeShapeType="1"/>
              </p:cNvSpPr>
              <p:nvPr/>
            </p:nvSpPr>
            <p:spPr bwMode="auto">
              <a:xfrm>
                <a:off x="2744" y="3185"/>
                <a:ext cx="1043" cy="0"/>
              </a:xfrm>
              <a:prstGeom prst="line">
                <a:avLst/>
              </a:prstGeom>
              <a:noFill/>
              <a:ln w="25400">
                <a:solidFill>
                  <a:srgbClr val="C0C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7707" name="Line 58"/>
              <p:cNvSpPr>
                <a:spLocks noChangeShapeType="1"/>
              </p:cNvSpPr>
              <p:nvPr/>
            </p:nvSpPr>
            <p:spPr bwMode="auto">
              <a:xfrm flipV="1">
                <a:off x="3288" y="3022"/>
                <a:ext cx="0" cy="317"/>
              </a:xfrm>
              <a:prstGeom prst="line">
                <a:avLst/>
              </a:prstGeom>
              <a:noFill/>
              <a:ln w="25400">
                <a:solidFill>
                  <a:srgbClr val="C0C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grpSp>
        <p:grpSp>
          <p:nvGrpSpPr>
            <p:cNvPr id="27693" name="Group 59"/>
            <p:cNvGrpSpPr>
              <a:grpSpLocks/>
            </p:cNvGrpSpPr>
            <p:nvPr/>
          </p:nvGrpSpPr>
          <p:grpSpPr bwMode="auto">
            <a:xfrm>
              <a:off x="1610" y="2886"/>
              <a:ext cx="1043" cy="317"/>
              <a:chOff x="2744" y="3022"/>
              <a:chExt cx="1043" cy="317"/>
            </a:xfrm>
          </p:grpSpPr>
          <p:sp>
            <p:nvSpPr>
              <p:cNvPr id="27702" name="Rectangle 60"/>
              <p:cNvSpPr>
                <a:spLocks noChangeArrowheads="1"/>
              </p:cNvSpPr>
              <p:nvPr/>
            </p:nvSpPr>
            <p:spPr bwMode="auto">
              <a:xfrm>
                <a:off x="2744" y="3022"/>
                <a:ext cx="1043" cy="317"/>
              </a:xfrm>
              <a:prstGeom prst="rect">
                <a:avLst/>
              </a:prstGeom>
              <a:solidFill>
                <a:srgbClr val="FFCC99"/>
              </a:solidFill>
              <a:ln w="25400">
                <a:solidFill>
                  <a:srgbClr val="96969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楷体" panose="02010609060101010101" pitchFamily="49" charset="-122"/>
                  <a:ea typeface="楷体" panose="02010609060101010101" pitchFamily="49" charset="-122"/>
                </a:endParaRPr>
              </a:p>
            </p:txBody>
          </p:sp>
          <p:sp>
            <p:nvSpPr>
              <p:cNvPr id="27703" name="Line 61"/>
              <p:cNvSpPr>
                <a:spLocks noChangeShapeType="1"/>
              </p:cNvSpPr>
              <p:nvPr/>
            </p:nvSpPr>
            <p:spPr bwMode="auto">
              <a:xfrm>
                <a:off x="2744" y="3185"/>
                <a:ext cx="1043" cy="0"/>
              </a:xfrm>
              <a:prstGeom prst="line">
                <a:avLst/>
              </a:prstGeom>
              <a:noFill/>
              <a:ln w="25400">
                <a:solidFill>
                  <a:srgbClr val="C0C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7704" name="Line 62"/>
              <p:cNvSpPr>
                <a:spLocks noChangeShapeType="1"/>
              </p:cNvSpPr>
              <p:nvPr/>
            </p:nvSpPr>
            <p:spPr bwMode="auto">
              <a:xfrm flipV="1">
                <a:off x="3288" y="3022"/>
                <a:ext cx="0" cy="317"/>
              </a:xfrm>
              <a:prstGeom prst="line">
                <a:avLst/>
              </a:prstGeom>
              <a:noFill/>
              <a:ln w="25400">
                <a:solidFill>
                  <a:srgbClr val="C0C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grpSp>
        <p:grpSp>
          <p:nvGrpSpPr>
            <p:cNvPr id="27694" name="Group 63"/>
            <p:cNvGrpSpPr>
              <a:grpSpLocks/>
            </p:cNvGrpSpPr>
            <p:nvPr/>
          </p:nvGrpSpPr>
          <p:grpSpPr bwMode="auto">
            <a:xfrm>
              <a:off x="521" y="3249"/>
              <a:ext cx="1043" cy="317"/>
              <a:chOff x="2744" y="3022"/>
              <a:chExt cx="1043" cy="317"/>
            </a:xfrm>
          </p:grpSpPr>
          <p:sp>
            <p:nvSpPr>
              <p:cNvPr id="27699" name="Rectangle 64"/>
              <p:cNvSpPr>
                <a:spLocks noChangeArrowheads="1"/>
              </p:cNvSpPr>
              <p:nvPr/>
            </p:nvSpPr>
            <p:spPr bwMode="auto">
              <a:xfrm>
                <a:off x="2744" y="3022"/>
                <a:ext cx="1043" cy="317"/>
              </a:xfrm>
              <a:prstGeom prst="rect">
                <a:avLst/>
              </a:prstGeom>
              <a:solidFill>
                <a:srgbClr val="FFCC99"/>
              </a:solidFill>
              <a:ln w="25400">
                <a:solidFill>
                  <a:srgbClr val="96969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楷体" panose="02010609060101010101" pitchFamily="49" charset="-122"/>
                  <a:ea typeface="楷体" panose="02010609060101010101" pitchFamily="49" charset="-122"/>
                </a:endParaRPr>
              </a:p>
            </p:txBody>
          </p:sp>
          <p:sp>
            <p:nvSpPr>
              <p:cNvPr id="27700" name="Line 65"/>
              <p:cNvSpPr>
                <a:spLocks noChangeShapeType="1"/>
              </p:cNvSpPr>
              <p:nvPr/>
            </p:nvSpPr>
            <p:spPr bwMode="auto">
              <a:xfrm>
                <a:off x="2744" y="3185"/>
                <a:ext cx="1043" cy="0"/>
              </a:xfrm>
              <a:prstGeom prst="line">
                <a:avLst/>
              </a:prstGeom>
              <a:noFill/>
              <a:ln w="25400">
                <a:solidFill>
                  <a:srgbClr val="C0C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7701" name="Line 66"/>
              <p:cNvSpPr>
                <a:spLocks noChangeShapeType="1"/>
              </p:cNvSpPr>
              <p:nvPr/>
            </p:nvSpPr>
            <p:spPr bwMode="auto">
              <a:xfrm flipV="1">
                <a:off x="3288" y="3022"/>
                <a:ext cx="0" cy="317"/>
              </a:xfrm>
              <a:prstGeom prst="line">
                <a:avLst/>
              </a:prstGeom>
              <a:noFill/>
              <a:ln w="25400">
                <a:solidFill>
                  <a:srgbClr val="C0C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grpSp>
        <p:grpSp>
          <p:nvGrpSpPr>
            <p:cNvPr id="27695" name="Group 67"/>
            <p:cNvGrpSpPr>
              <a:grpSpLocks/>
            </p:cNvGrpSpPr>
            <p:nvPr/>
          </p:nvGrpSpPr>
          <p:grpSpPr bwMode="auto">
            <a:xfrm>
              <a:off x="1610" y="3249"/>
              <a:ext cx="1043" cy="317"/>
              <a:chOff x="2744" y="3022"/>
              <a:chExt cx="1043" cy="317"/>
            </a:xfrm>
          </p:grpSpPr>
          <p:sp>
            <p:nvSpPr>
              <p:cNvPr id="27696" name="Rectangle 68"/>
              <p:cNvSpPr>
                <a:spLocks noChangeArrowheads="1"/>
              </p:cNvSpPr>
              <p:nvPr/>
            </p:nvSpPr>
            <p:spPr bwMode="auto">
              <a:xfrm>
                <a:off x="2744" y="3022"/>
                <a:ext cx="1043" cy="317"/>
              </a:xfrm>
              <a:prstGeom prst="rect">
                <a:avLst/>
              </a:prstGeom>
              <a:solidFill>
                <a:srgbClr val="FFCC99"/>
              </a:solidFill>
              <a:ln w="25400">
                <a:solidFill>
                  <a:srgbClr val="96969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楷体" panose="02010609060101010101" pitchFamily="49" charset="-122"/>
                  <a:ea typeface="楷体" panose="02010609060101010101" pitchFamily="49" charset="-122"/>
                </a:endParaRPr>
              </a:p>
            </p:txBody>
          </p:sp>
          <p:sp>
            <p:nvSpPr>
              <p:cNvPr id="27697" name="Line 69"/>
              <p:cNvSpPr>
                <a:spLocks noChangeShapeType="1"/>
              </p:cNvSpPr>
              <p:nvPr/>
            </p:nvSpPr>
            <p:spPr bwMode="auto">
              <a:xfrm>
                <a:off x="2744" y="3185"/>
                <a:ext cx="1043" cy="0"/>
              </a:xfrm>
              <a:prstGeom prst="line">
                <a:avLst/>
              </a:prstGeom>
              <a:noFill/>
              <a:ln w="25400">
                <a:solidFill>
                  <a:srgbClr val="C0C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7698" name="Line 70"/>
              <p:cNvSpPr>
                <a:spLocks noChangeShapeType="1"/>
              </p:cNvSpPr>
              <p:nvPr/>
            </p:nvSpPr>
            <p:spPr bwMode="auto">
              <a:xfrm flipV="1">
                <a:off x="3288" y="3022"/>
                <a:ext cx="0" cy="317"/>
              </a:xfrm>
              <a:prstGeom prst="line">
                <a:avLst/>
              </a:prstGeom>
              <a:noFill/>
              <a:ln w="25400">
                <a:solidFill>
                  <a:srgbClr val="C0C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grpSp>
      </p:grpSp>
      <p:sp>
        <p:nvSpPr>
          <p:cNvPr id="553031" name="Text Box 71" descr="Green marble"/>
          <p:cNvSpPr txBox="1">
            <a:spLocks noChangeArrowheads="1"/>
          </p:cNvSpPr>
          <p:nvPr/>
        </p:nvSpPr>
        <p:spPr bwMode="auto">
          <a:xfrm>
            <a:off x="684213" y="2420938"/>
            <a:ext cx="4895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b="1" dirty="0">
                <a:solidFill>
                  <a:schemeClr val="hlink"/>
                </a:solidFill>
                <a:effectLst>
                  <a:outerShdw blurRad="38100" dist="38100" dir="2700000" algn="tl">
                    <a:srgbClr val="C0C0C0"/>
                  </a:outerShdw>
                </a:effectLst>
                <a:latin typeface="Arial" panose="020B0604020202020204" pitchFamily="34" charset="0"/>
                <a:ea typeface="楷体" panose="02010609060101010101" pitchFamily="49" charset="-122"/>
              </a:rPr>
              <a:t>方法一：</a:t>
            </a:r>
          </a:p>
        </p:txBody>
      </p:sp>
      <p:sp>
        <p:nvSpPr>
          <p:cNvPr id="553032" name="Text Box 72" descr="Green marble"/>
          <p:cNvSpPr txBox="1">
            <a:spLocks noChangeArrowheads="1"/>
          </p:cNvSpPr>
          <p:nvPr/>
        </p:nvSpPr>
        <p:spPr bwMode="auto">
          <a:xfrm>
            <a:off x="1619250" y="2781300"/>
            <a:ext cx="3384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1800" b="1" dirty="0">
                <a:solidFill>
                  <a:schemeClr val="hlink"/>
                </a:solidFill>
                <a:effectLst>
                  <a:outerShdw blurRad="38100" dist="38100" dir="2700000" algn="tl">
                    <a:srgbClr val="C0C0C0"/>
                  </a:outerShdw>
                </a:effectLst>
                <a:latin typeface="Arial" panose="020B0604020202020204" pitchFamily="34" charset="0"/>
                <a:ea typeface="楷体" panose="02010609060101010101" pitchFamily="49" charset="-122"/>
              </a:rPr>
              <a:t>第三遍：给整个墙面贴上瓷砖</a:t>
            </a:r>
          </a:p>
        </p:txBody>
      </p:sp>
      <p:sp>
        <p:nvSpPr>
          <p:cNvPr id="27656" name="Freeform 73" descr="Green marble"/>
          <p:cNvSpPr>
            <a:spLocks/>
          </p:cNvSpPr>
          <p:nvPr/>
        </p:nvSpPr>
        <p:spPr bwMode="auto">
          <a:xfrm>
            <a:off x="4356100" y="3357563"/>
            <a:ext cx="1655763" cy="142875"/>
          </a:xfrm>
          <a:custGeom>
            <a:avLst/>
            <a:gdLst>
              <a:gd name="T0" fmla="*/ 0 w 1089"/>
              <a:gd name="T1" fmla="*/ 0 h 90"/>
              <a:gd name="T2" fmla="*/ 551921 w 1089"/>
              <a:gd name="T3" fmla="*/ 142875 h 90"/>
              <a:gd name="T4" fmla="*/ 1172262 w 1089"/>
              <a:gd name="T5" fmla="*/ 0 h 90"/>
              <a:gd name="T6" fmla="*/ 1655763 w 1089"/>
              <a:gd name="T7" fmla="*/ 142875 h 9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89" h="90">
                <a:moveTo>
                  <a:pt x="0" y="0"/>
                </a:moveTo>
                <a:cubicBezTo>
                  <a:pt x="117" y="45"/>
                  <a:pt x="235" y="90"/>
                  <a:pt x="363" y="90"/>
                </a:cubicBezTo>
                <a:cubicBezTo>
                  <a:pt x="491" y="90"/>
                  <a:pt x="650" y="0"/>
                  <a:pt x="771" y="0"/>
                </a:cubicBezTo>
                <a:cubicBezTo>
                  <a:pt x="892" y="0"/>
                  <a:pt x="990" y="45"/>
                  <a:pt x="1089" y="90"/>
                </a:cubicBezTo>
              </a:path>
            </a:pathLst>
          </a:custGeom>
          <a:noFill/>
          <a:ln w="25400" cap="flat"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7657" name="AutoShape 74" descr="Green marble"/>
          <p:cNvSpPr>
            <a:spLocks noChangeArrowheads="1"/>
          </p:cNvSpPr>
          <p:nvPr/>
        </p:nvSpPr>
        <p:spPr bwMode="auto">
          <a:xfrm>
            <a:off x="4356100" y="3789363"/>
            <a:ext cx="1655763" cy="719137"/>
          </a:xfrm>
          <a:prstGeom prst="flowChartPunchedTape">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楷体" panose="02010609060101010101" pitchFamily="49" charset="-122"/>
              <a:ea typeface="楷体" panose="02010609060101010101" pitchFamily="49" charset="-122"/>
            </a:endParaRPr>
          </a:p>
        </p:txBody>
      </p:sp>
      <p:sp>
        <p:nvSpPr>
          <p:cNvPr id="553035" name="Text Box 75" descr="Green marble"/>
          <p:cNvSpPr txBox="1">
            <a:spLocks noChangeArrowheads="1"/>
          </p:cNvSpPr>
          <p:nvPr/>
        </p:nvSpPr>
        <p:spPr bwMode="auto">
          <a:xfrm>
            <a:off x="6300788" y="3213100"/>
            <a:ext cx="15113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18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网线</a:t>
            </a:r>
          </a:p>
        </p:txBody>
      </p:sp>
      <p:sp>
        <p:nvSpPr>
          <p:cNvPr id="553036" name="Text Box 76" descr="Green marble"/>
          <p:cNvSpPr txBox="1">
            <a:spLocks noChangeArrowheads="1"/>
          </p:cNvSpPr>
          <p:nvPr/>
        </p:nvSpPr>
        <p:spPr bwMode="auto">
          <a:xfrm>
            <a:off x="6300788" y="3933825"/>
            <a:ext cx="15113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18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水泥</a:t>
            </a:r>
          </a:p>
        </p:txBody>
      </p:sp>
      <p:sp>
        <p:nvSpPr>
          <p:cNvPr id="553037" name="Text Box 77" descr="Green marble"/>
          <p:cNvSpPr txBox="1">
            <a:spLocks noChangeArrowheads="1"/>
          </p:cNvSpPr>
          <p:nvPr/>
        </p:nvSpPr>
        <p:spPr bwMode="auto">
          <a:xfrm>
            <a:off x="6300788" y="4797425"/>
            <a:ext cx="15113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18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瓷砖</a:t>
            </a:r>
          </a:p>
        </p:txBody>
      </p:sp>
      <p:grpSp>
        <p:nvGrpSpPr>
          <p:cNvPr id="27661" name="Group 78"/>
          <p:cNvGrpSpPr>
            <a:grpSpLocks/>
          </p:cNvGrpSpPr>
          <p:nvPr/>
        </p:nvGrpSpPr>
        <p:grpSpPr bwMode="auto">
          <a:xfrm>
            <a:off x="4356100" y="4797425"/>
            <a:ext cx="1655763" cy="503238"/>
            <a:chOff x="2744" y="3022"/>
            <a:chExt cx="1043" cy="317"/>
          </a:xfrm>
        </p:grpSpPr>
        <p:sp>
          <p:nvSpPr>
            <p:cNvPr id="27663" name="Rectangle 79"/>
            <p:cNvSpPr>
              <a:spLocks noChangeArrowheads="1"/>
            </p:cNvSpPr>
            <p:nvPr/>
          </p:nvSpPr>
          <p:spPr bwMode="auto">
            <a:xfrm>
              <a:off x="2744" y="3022"/>
              <a:ext cx="1043" cy="317"/>
            </a:xfrm>
            <a:prstGeom prst="rect">
              <a:avLst/>
            </a:prstGeom>
            <a:solidFill>
              <a:srgbClr val="FFCC99"/>
            </a:solidFill>
            <a:ln w="25400">
              <a:solidFill>
                <a:srgbClr val="96969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楷体" panose="02010609060101010101" pitchFamily="49" charset="-122"/>
                <a:ea typeface="楷体" panose="02010609060101010101" pitchFamily="49" charset="-122"/>
              </a:endParaRPr>
            </a:p>
          </p:txBody>
        </p:sp>
        <p:sp>
          <p:nvSpPr>
            <p:cNvPr id="27664" name="Line 80"/>
            <p:cNvSpPr>
              <a:spLocks noChangeShapeType="1"/>
            </p:cNvSpPr>
            <p:nvPr/>
          </p:nvSpPr>
          <p:spPr bwMode="auto">
            <a:xfrm>
              <a:off x="2744" y="3185"/>
              <a:ext cx="1043" cy="0"/>
            </a:xfrm>
            <a:prstGeom prst="line">
              <a:avLst/>
            </a:prstGeom>
            <a:noFill/>
            <a:ln w="25400">
              <a:solidFill>
                <a:srgbClr val="C0C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7665" name="Line 81"/>
            <p:cNvSpPr>
              <a:spLocks noChangeShapeType="1"/>
            </p:cNvSpPr>
            <p:nvPr/>
          </p:nvSpPr>
          <p:spPr bwMode="auto">
            <a:xfrm flipV="1">
              <a:off x="3288" y="3022"/>
              <a:ext cx="0" cy="317"/>
            </a:xfrm>
            <a:prstGeom prst="line">
              <a:avLst/>
            </a:prstGeom>
            <a:noFill/>
            <a:ln w="25400">
              <a:solidFill>
                <a:srgbClr val="C0C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grpSp>
      <p:sp>
        <p:nvSpPr>
          <p:cNvPr id="553042" name="Rectangle 82"/>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rPr>
              <a:t>第一章     引   论</a:t>
            </a:r>
          </a:p>
        </p:txBody>
      </p:sp>
    </p:spTree>
    <p:extLst>
      <p:ext uri="{BB962C8B-B14F-4D97-AF65-F5344CB8AC3E}">
        <p14:creationId xmlns:p14="http://schemas.microsoft.com/office/powerpoint/2010/main" val="284398218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a:defRPr/>
            </a:pPr>
            <a:fld id="{DFBC3225-936E-454F-B1BD-7DECEF46658D}" type="slidenum">
              <a:rPr lang="en-US" altLang="zh-CN" smtClean="0">
                <a:solidFill>
                  <a:srgbClr val="FFFFFF"/>
                </a:solidFill>
              </a:rPr>
              <a:pPr>
                <a:defRPr/>
              </a:pPr>
              <a:t>3</a:t>
            </a:fld>
            <a:endParaRPr lang="en-US" altLang="zh-CN" dirty="0">
              <a:solidFill>
                <a:srgbClr val="FFFFFF"/>
              </a:solidFill>
            </a:endParaRPr>
          </a:p>
        </p:txBody>
      </p:sp>
      <p:sp>
        <p:nvSpPr>
          <p:cNvPr id="5" name="日期占位符 4"/>
          <p:cNvSpPr>
            <a:spLocks noGrp="1"/>
          </p:cNvSpPr>
          <p:nvPr>
            <p:ph type="dt" sz="half" idx="12"/>
          </p:nvPr>
        </p:nvSpPr>
        <p:spPr/>
        <p:txBody>
          <a:bodyPr/>
          <a:lstStyle/>
          <a:p>
            <a:pPr>
              <a:defRPr/>
            </a:pPr>
            <a:fld id="{6DF5305D-22FF-47ED-9581-D6840E45532A}" type="datetime1">
              <a:rPr lang="zh-CN" altLang="en-US" smtClean="0">
                <a:solidFill>
                  <a:srgbClr val="000000"/>
                </a:solidFill>
              </a:rPr>
              <a:pPr>
                <a:defRPr/>
              </a:pPr>
              <a:t>2019/9/12</a:t>
            </a:fld>
            <a:r>
              <a:rPr lang="en-US" altLang="zh-CN">
                <a:solidFill>
                  <a:srgbClr val="000000"/>
                </a:solidFill>
              </a:rPr>
              <a:t> </a:t>
            </a:r>
            <a:endParaRPr lang="en-US" altLang="zh-CN" dirty="0">
              <a:solidFill>
                <a:srgbClr val="000000"/>
              </a:solidFill>
            </a:endParaRPr>
          </a:p>
        </p:txBody>
      </p:sp>
      <p:pic>
        <p:nvPicPr>
          <p:cNvPr id="7" name="福特翼虎.wmv">
            <a:hlinkClick r:id="" action="ppaction://media"/>
          </p:cNvPr>
          <p:cNvPicPr>
            <a:picLocks noChangeAspect="1"/>
          </p:cNvPicPr>
          <p:nvPr>
            <a:videoFile r:link="rId1"/>
            <p:extLst>
              <p:ext uri="{DAA4B4D4-6D71-4841-9C94-3DE7FCFB9230}">
                <p14:media xmlns:p14="http://schemas.microsoft.com/office/powerpoint/2010/main" r:embed="rId2">
                  <p14:trim st="12000"/>
                </p14:media>
              </p:ext>
            </p:extLst>
          </p:nvPr>
        </p:nvPicPr>
        <p:blipFill>
          <a:blip r:embed="rId4"/>
          <a:stretch>
            <a:fillRect/>
          </a:stretch>
        </p:blipFill>
        <p:spPr>
          <a:xfrm>
            <a:off x="743780" y="1412776"/>
            <a:ext cx="7751449" cy="4392488"/>
          </a:xfrm>
          <a:prstGeom prst="rect">
            <a:avLst/>
          </a:prstGeom>
        </p:spPr>
      </p:pic>
      <p:grpSp>
        <p:nvGrpSpPr>
          <p:cNvPr id="8" name="组合 7"/>
          <p:cNvGrpSpPr/>
          <p:nvPr/>
        </p:nvGrpSpPr>
        <p:grpSpPr>
          <a:xfrm>
            <a:off x="678160" y="43200"/>
            <a:ext cx="5334000" cy="825430"/>
            <a:chOff x="1905000" y="-4375"/>
            <a:chExt cx="5334000" cy="825430"/>
          </a:xfrm>
        </p:grpSpPr>
        <p:sp>
          <p:nvSpPr>
            <p:cNvPr id="9" name="AutoShape 56"/>
            <p:cNvSpPr>
              <a:spLocks noChangeArrowheads="1"/>
            </p:cNvSpPr>
            <p:nvPr/>
          </p:nvSpPr>
          <p:spPr bwMode="gray">
            <a:xfrm>
              <a:off x="2270125" y="58980"/>
              <a:ext cx="4968875" cy="762075"/>
            </a:xfrm>
            <a:prstGeom prst="roundRect">
              <a:avLst>
                <a:gd name="adj" fmla="val 50000"/>
              </a:avLst>
            </a:prstGeom>
            <a:solidFill>
              <a:srgbClr val="8064A2">
                <a:lumMod val="20000"/>
                <a:lumOff val="80000"/>
              </a:srgbClr>
            </a:solidFill>
            <a:ln w="38100" algn="ctr">
              <a:solidFill>
                <a:srgbClr val="8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fontAlgn="auto">
                <a:spcBef>
                  <a:spcPts val="0"/>
                </a:spcBef>
                <a:spcAft>
                  <a:spcPts val="0"/>
                </a:spcAft>
                <a:defRPr/>
              </a:pPr>
              <a:endParaRPr lang="zh-CN" altLang="en-US" kern="0">
                <a:solidFill>
                  <a:sysClr val="window" lastClr="FFFFFF"/>
                </a:solidFill>
                <a:latin typeface="楷体" pitchFamily="49" charset="-122"/>
                <a:ea typeface="楷体" pitchFamily="49" charset="-122"/>
              </a:endParaRPr>
            </a:p>
          </p:txBody>
        </p:sp>
        <p:sp>
          <p:nvSpPr>
            <p:cNvPr id="10" name="Oval 59"/>
            <p:cNvSpPr>
              <a:spLocks noChangeArrowheads="1"/>
            </p:cNvSpPr>
            <p:nvPr/>
          </p:nvSpPr>
          <p:spPr bwMode="gray">
            <a:xfrm rot="1758052">
              <a:off x="1905000" y="-4375"/>
              <a:ext cx="896938" cy="820000"/>
            </a:xfrm>
            <a:prstGeom prst="ellipse">
              <a:avLst/>
            </a:prstGeom>
            <a:gradFill rotWithShape="1">
              <a:gsLst>
                <a:gs pos="0">
                  <a:srgbClr val="800080"/>
                </a:gs>
                <a:gs pos="100000">
                  <a:srgbClr val="800080">
                    <a:gamma/>
                    <a:shade val="46275"/>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kern="0">
                <a:solidFill>
                  <a:sysClr val="windowText" lastClr="000000"/>
                </a:solidFill>
                <a:latin typeface="楷体" pitchFamily="49" charset="-122"/>
                <a:ea typeface="楷体" pitchFamily="49" charset="-122"/>
              </a:endParaRPr>
            </a:p>
          </p:txBody>
        </p:sp>
        <p:sp>
          <p:nvSpPr>
            <p:cNvPr id="11" name="Text Box 61"/>
            <p:cNvSpPr txBox="1">
              <a:spLocks noChangeArrowheads="1"/>
            </p:cNvSpPr>
            <p:nvPr/>
          </p:nvSpPr>
          <p:spPr bwMode="gray">
            <a:xfrm>
              <a:off x="2916000" y="132425"/>
              <a:ext cx="307007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auto">
                <a:spcBef>
                  <a:spcPts val="0"/>
                </a:spcBef>
                <a:spcAft>
                  <a:spcPts val="0"/>
                </a:spcAft>
                <a:defRPr/>
              </a:pPr>
              <a:r>
                <a:rPr lang="zh-CN" altLang="en-US" sz="3200" b="1" kern="0" dirty="0">
                  <a:solidFill>
                    <a:sysClr val="windowText" lastClr="000000"/>
                  </a:solidFill>
                  <a:effectLst>
                    <a:outerShdw blurRad="38100" dist="38100" dir="2700000" algn="tl">
                      <a:srgbClr val="000000">
                        <a:alpha val="43137"/>
                      </a:srgbClr>
                    </a:outerShdw>
                  </a:effectLst>
                  <a:latin typeface="楷体" pitchFamily="49" charset="-122"/>
                  <a:ea typeface="楷体" pitchFamily="49" charset="-122"/>
                </a:rPr>
                <a:t>编译过程</a:t>
              </a:r>
              <a:r>
                <a:rPr lang="en-US" altLang="zh-CN" sz="3200" b="1" kern="0" dirty="0">
                  <a:solidFill>
                    <a:sysClr val="windowText" lastClr="000000"/>
                  </a:solidFill>
                  <a:effectLst>
                    <a:outerShdw blurRad="38100" dist="38100" dir="2700000" algn="tl">
                      <a:srgbClr val="000000">
                        <a:alpha val="43137"/>
                      </a:srgbClr>
                    </a:outerShdw>
                  </a:effectLst>
                  <a:latin typeface="楷体" pitchFamily="49" charset="-122"/>
                  <a:ea typeface="楷体" pitchFamily="49" charset="-122"/>
                </a:rPr>
                <a:t>--</a:t>
              </a:r>
              <a:r>
                <a:rPr lang="zh-CN" altLang="en-US" sz="3200" b="1" kern="0" dirty="0">
                  <a:solidFill>
                    <a:sysClr val="windowText" lastClr="000000"/>
                  </a:solidFill>
                  <a:effectLst>
                    <a:outerShdw blurRad="38100" dist="38100" dir="2700000" algn="tl">
                      <a:srgbClr val="000000">
                        <a:alpha val="43137"/>
                      </a:srgbClr>
                    </a:outerShdw>
                  </a:effectLst>
                  <a:latin typeface="楷体" pitchFamily="49" charset="-122"/>
                  <a:ea typeface="楷体" pitchFamily="49" charset="-122"/>
                </a:rPr>
                <a:t>视频</a:t>
              </a:r>
            </a:p>
          </p:txBody>
        </p:sp>
        <p:sp>
          <p:nvSpPr>
            <p:cNvPr id="12" name="Text Box 62"/>
            <p:cNvSpPr txBox="1">
              <a:spLocks noChangeArrowheads="1"/>
            </p:cNvSpPr>
            <p:nvPr/>
          </p:nvSpPr>
          <p:spPr bwMode="gray">
            <a:xfrm>
              <a:off x="2303171" y="82512"/>
              <a:ext cx="18473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ヒラギノ角ゴ Pro W3" pitchFamily="-1" charset="-128"/>
                </a:defRPr>
              </a:lvl1pPr>
              <a:lvl2pPr marL="742950" indent="-285750" eaLnBrk="0" hangingPunct="0">
                <a:defRPr>
                  <a:solidFill>
                    <a:schemeClr val="tx1"/>
                  </a:solidFill>
                  <a:latin typeface="Arial" pitchFamily="34" charset="0"/>
                  <a:ea typeface="ヒラギノ角ゴ Pro W3" pitchFamily="-1" charset="-128"/>
                </a:defRPr>
              </a:lvl2pPr>
              <a:lvl3pPr marL="1143000" indent="-228600" eaLnBrk="0" hangingPunct="0">
                <a:defRPr>
                  <a:solidFill>
                    <a:schemeClr val="tx1"/>
                  </a:solidFill>
                  <a:latin typeface="Arial" pitchFamily="34" charset="0"/>
                  <a:ea typeface="ヒラギノ角ゴ Pro W3" pitchFamily="-1" charset="-128"/>
                </a:defRPr>
              </a:lvl3pPr>
              <a:lvl4pPr marL="1600200" indent="-228600" eaLnBrk="0" hangingPunct="0">
                <a:defRPr>
                  <a:solidFill>
                    <a:schemeClr val="tx1"/>
                  </a:solidFill>
                  <a:latin typeface="Arial" pitchFamily="34" charset="0"/>
                  <a:ea typeface="ヒラギノ角ゴ Pro W3" pitchFamily="-1" charset="-128"/>
                </a:defRPr>
              </a:lvl4pPr>
              <a:lvl5pPr marL="2057400" indent="-228600" eaLnBrk="0" hangingPunct="0">
                <a:defRPr>
                  <a:solidFill>
                    <a:schemeClr val="tx1"/>
                  </a:solidFill>
                  <a:latin typeface="Arial" pitchFamily="34" charset="0"/>
                  <a:ea typeface="ヒラギノ角ゴ Pro W3" pitchFamily="-1"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pitchFamily="-1"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pitchFamily="-1"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pitchFamily="-1"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pitchFamily="-1" charset="-128"/>
                </a:defRPr>
              </a:lvl9pPr>
            </a:lstStyle>
            <a:p>
              <a:pPr algn="ctr" fontAlgn="auto">
                <a:spcBef>
                  <a:spcPts val="0"/>
                </a:spcBef>
                <a:spcAft>
                  <a:spcPts val="0"/>
                </a:spcAft>
                <a:defRPr/>
              </a:pPr>
              <a:endParaRPr lang="en-US" altLang="zh-CN" sz="3600" b="1" kern="0" dirty="0">
                <a:solidFill>
                  <a:sysClr val="window" lastClr="FFFFFF"/>
                </a:solidFill>
                <a:latin typeface="楷体" pitchFamily="49" charset="-122"/>
                <a:ea typeface="楷体" pitchFamily="49" charset="-122"/>
              </a:endParaRPr>
            </a:p>
          </p:txBody>
        </p:sp>
        <p:pic>
          <p:nvPicPr>
            <p:cNvPr id="13" name="Picture 88" descr="Picture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16125" y="86133"/>
              <a:ext cx="379413" cy="439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45750958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fld id="{A8BE8EFD-F073-4AAD-990E-47AD44F585E5}" type="slidenum">
              <a:rPr lang="en-US" altLang="zh-CN" sz="1400" smtClean="0">
                <a:latin typeface="楷体" panose="02010609060101010101" pitchFamily="49" charset="-122"/>
                <a:ea typeface="楷体" panose="02010609060101010101" pitchFamily="49" charset="-122"/>
              </a:rPr>
              <a:pPr eaLnBrk="1" hangingPunct="1"/>
              <a:t>30</a:t>
            </a:fld>
            <a:endParaRPr lang="en-US" altLang="zh-CN" sz="1400" dirty="0">
              <a:latin typeface="楷体" panose="02010609060101010101" pitchFamily="49" charset="-122"/>
              <a:ea typeface="楷体" panose="02010609060101010101" pitchFamily="49" charset="-122"/>
            </a:endParaRPr>
          </a:p>
        </p:txBody>
      </p:sp>
      <p:sp>
        <p:nvSpPr>
          <p:cNvPr id="555010" name="Rectangle 2" descr="Green marble"/>
          <p:cNvSpPr>
            <a:spLocks noChangeArrowheads="1"/>
          </p:cNvSpPr>
          <p:nvPr/>
        </p:nvSpPr>
        <p:spPr bwMode="auto">
          <a:xfrm>
            <a:off x="7019925" y="1125538"/>
            <a:ext cx="1600200" cy="1524000"/>
          </a:xfrm>
          <a:prstGeom prst="rect">
            <a:avLst/>
          </a:prstGeom>
          <a:noFill/>
          <a:ln w="25400">
            <a:solidFill>
              <a:srgbClr val="FF00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defRPr/>
            </a:pPr>
            <a:r>
              <a:rPr lang="zh-CN" altLang="en-US" sz="3600" b="1" dirty="0">
                <a:effectLst>
                  <a:outerShdw blurRad="38100" dist="38100" dir="2700000" algn="tl">
                    <a:srgbClr val="C0C0C0"/>
                  </a:outerShdw>
                </a:effectLst>
                <a:latin typeface="Arial" panose="020B0604020202020204" pitchFamily="34" charset="0"/>
                <a:ea typeface="楷体" panose="02010609060101010101" pitchFamily="49" charset="-122"/>
              </a:rPr>
              <a:t>遍</a:t>
            </a:r>
          </a:p>
        </p:txBody>
      </p:sp>
      <p:sp>
        <p:nvSpPr>
          <p:cNvPr id="555011" name="Text Box 3" descr="Green marble"/>
          <p:cNvSpPr txBox="1">
            <a:spLocks noChangeArrowheads="1"/>
          </p:cNvSpPr>
          <p:nvPr/>
        </p:nvSpPr>
        <p:spPr bwMode="auto">
          <a:xfrm>
            <a:off x="611188" y="1844675"/>
            <a:ext cx="4824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4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类比：刷墙艺术中的</a:t>
            </a:r>
            <a:r>
              <a:rPr lang="zh-CN" altLang="en-US" sz="2400" b="1" dirty="0">
                <a:solidFill>
                  <a:srgbClr val="996633"/>
                </a:solidFill>
                <a:effectLst>
                  <a:outerShdw blurRad="38100" dist="38100" dir="2700000" algn="tl">
                    <a:srgbClr val="C0C0C0"/>
                  </a:outerShdw>
                </a:effectLst>
                <a:latin typeface="楷体" panose="02010609060101010101" pitchFamily="49" charset="-122"/>
                <a:ea typeface="楷体" panose="02010609060101010101" pitchFamily="49" charset="-122"/>
              </a:rPr>
              <a:t>“</a:t>
            </a:r>
            <a:r>
              <a:rPr lang="zh-CN" altLang="en-US" sz="24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遍</a:t>
            </a:r>
            <a:r>
              <a:rPr lang="zh-CN" altLang="en-US" sz="2400" b="1" dirty="0">
                <a:solidFill>
                  <a:srgbClr val="996633"/>
                </a:solidFill>
                <a:effectLst>
                  <a:outerShdw blurRad="38100" dist="38100" dir="2700000" algn="tl">
                    <a:srgbClr val="C0C0C0"/>
                  </a:outerShdw>
                </a:effectLst>
                <a:latin typeface="楷体" panose="02010609060101010101" pitchFamily="49" charset="-122"/>
                <a:ea typeface="楷体" panose="02010609060101010101" pitchFamily="49" charset="-122"/>
              </a:rPr>
              <a:t>”</a:t>
            </a:r>
            <a:r>
              <a:rPr lang="zh-CN" altLang="en-US" sz="24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的概念</a:t>
            </a:r>
          </a:p>
        </p:txBody>
      </p:sp>
      <p:sp>
        <p:nvSpPr>
          <p:cNvPr id="28677" name="Line 4"/>
          <p:cNvSpPr>
            <a:spLocks noChangeShapeType="1"/>
          </p:cNvSpPr>
          <p:nvPr/>
        </p:nvSpPr>
        <p:spPr bwMode="auto">
          <a:xfrm>
            <a:off x="755650" y="3429000"/>
            <a:ext cx="28082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8678" name="Line 5"/>
          <p:cNvSpPr>
            <a:spLocks noChangeShapeType="1"/>
          </p:cNvSpPr>
          <p:nvPr/>
        </p:nvSpPr>
        <p:spPr bwMode="auto">
          <a:xfrm>
            <a:off x="755650" y="3644900"/>
            <a:ext cx="28082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8679" name="Line 6"/>
          <p:cNvSpPr>
            <a:spLocks noChangeShapeType="1"/>
          </p:cNvSpPr>
          <p:nvPr/>
        </p:nvSpPr>
        <p:spPr bwMode="auto">
          <a:xfrm>
            <a:off x="755650" y="3860800"/>
            <a:ext cx="28082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8680" name="Line 7"/>
          <p:cNvSpPr>
            <a:spLocks noChangeShapeType="1"/>
          </p:cNvSpPr>
          <p:nvPr/>
        </p:nvSpPr>
        <p:spPr bwMode="auto">
          <a:xfrm>
            <a:off x="755650" y="4076700"/>
            <a:ext cx="28082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8681" name="Line 8"/>
          <p:cNvSpPr>
            <a:spLocks noChangeShapeType="1"/>
          </p:cNvSpPr>
          <p:nvPr/>
        </p:nvSpPr>
        <p:spPr bwMode="auto">
          <a:xfrm>
            <a:off x="755650" y="4292600"/>
            <a:ext cx="28082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8682" name="Line 9"/>
          <p:cNvSpPr>
            <a:spLocks noChangeShapeType="1"/>
          </p:cNvSpPr>
          <p:nvPr/>
        </p:nvSpPr>
        <p:spPr bwMode="auto">
          <a:xfrm>
            <a:off x="755650" y="4508500"/>
            <a:ext cx="28082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8683" name="Line 10"/>
          <p:cNvSpPr>
            <a:spLocks noChangeShapeType="1"/>
          </p:cNvSpPr>
          <p:nvPr/>
        </p:nvSpPr>
        <p:spPr bwMode="auto">
          <a:xfrm>
            <a:off x="755650" y="4724400"/>
            <a:ext cx="28082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8684" name="Line 11"/>
          <p:cNvSpPr>
            <a:spLocks noChangeShapeType="1"/>
          </p:cNvSpPr>
          <p:nvPr/>
        </p:nvSpPr>
        <p:spPr bwMode="auto">
          <a:xfrm>
            <a:off x="755650" y="4940300"/>
            <a:ext cx="28082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8685" name="Line 12"/>
          <p:cNvSpPr>
            <a:spLocks noChangeShapeType="1"/>
          </p:cNvSpPr>
          <p:nvPr/>
        </p:nvSpPr>
        <p:spPr bwMode="auto">
          <a:xfrm>
            <a:off x="755650" y="5156200"/>
            <a:ext cx="28082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grpSp>
        <p:nvGrpSpPr>
          <p:cNvPr id="28686" name="Group 13"/>
          <p:cNvGrpSpPr>
            <a:grpSpLocks/>
          </p:cNvGrpSpPr>
          <p:nvPr/>
        </p:nvGrpSpPr>
        <p:grpSpPr bwMode="auto">
          <a:xfrm rot="-5400000">
            <a:off x="287337" y="4041776"/>
            <a:ext cx="1800225" cy="431800"/>
            <a:chOff x="2880" y="2478"/>
            <a:chExt cx="1769" cy="272"/>
          </a:xfrm>
        </p:grpSpPr>
        <p:sp>
          <p:nvSpPr>
            <p:cNvPr id="28717" name="Line 14"/>
            <p:cNvSpPr>
              <a:spLocks noChangeShapeType="1"/>
            </p:cNvSpPr>
            <p:nvPr/>
          </p:nvSpPr>
          <p:spPr bwMode="auto">
            <a:xfrm>
              <a:off x="2880" y="2478"/>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8718" name="Line 15"/>
            <p:cNvSpPr>
              <a:spLocks noChangeShapeType="1"/>
            </p:cNvSpPr>
            <p:nvPr/>
          </p:nvSpPr>
          <p:spPr bwMode="auto">
            <a:xfrm>
              <a:off x="2880" y="2614"/>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8719" name="Line 16"/>
            <p:cNvSpPr>
              <a:spLocks noChangeShapeType="1"/>
            </p:cNvSpPr>
            <p:nvPr/>
          </p:nvSpPr>
          <p:spPr bwMode="auto">
            <a:xfrm>
              <a:off x="2880" y="2750"/>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grpSp>
      <p:grpSp>
        <p:nvGrpSpPr>
          <p:cNvPr id="28687" name="Group 17"/>
          <p:cNvGrpSpPr>
            <a:grpSpLocks/>
          </p:cNvGrpSpPr>
          <p:nvPr/>
        </p:nvGrpSpPr>
        <p:grpSpPr bwMode="auto">
          <a:xfrm rot="-5400000">
            <a:off x="935037" y="4041776"/>
            <a:ext cx="1800225" cy="431800"/>
            <a:chOff x="2880" y="2478"/>
            <a:chExt cx="1769" cy="272"/>
          </a:xfrm>
        </p:grpSpPr>
        <p:sp>
          <p:nvSpPr>
            <p:cNvPr id="28714" name="Line 18"/>
            <p:cNvSpPr>
              <a:spLocks noChangeShapeType="1"/>
            </p:cNvSpPr>
            <p:nvPr/>
          </p:nvSpPr>
          <p:spPr bwMode="auto">
            <a:xfrm>
              <a:off x="2880" y="2478"/>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8715" name="Line 19"/>
            <p:cNvSpPr>
              <a:spLocks noChangeShapeType="1"/>
            </p:cNvSpPr>
            <p:nvPr/>
          </p:nvSpPr>
          <p:spPr bwMode="auto">
            <a:xfrm>
              <a:off x="2880" y="2614"/>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8716" name="Line 20"/>
            <p:cNvSpPr>
              <a:spLocks noChangeShapeType="1"/>
            </p:cNvSpPr>
            <p:nvPr/>
          </p:nvSpPr>
          <p:spPr bwMode="auto">
            <a:xfrm>
              <a:off x="2880" y="2750"/>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grpSp>
      <p:grpSp>
        <p:nvGrpSpPr>
          <p:cNvPr id="28688" name="Group 21"/>
          <p:cNvGrpSpPr>
            <a:grpSpLocks/>
          </p:cNvGrpSpPr>
          <p:nvPr/>
        </p:nvGrpSpPr>
        <p:grpSpPr bwMode="auto">
          <a:xfrm rot="-5400000">
            <a:off x="2232025" y="3968751"/>
            <a:ext cx="1800225" cy="431800"/>
            <a:chOff x="2880" y="2478"/>
            <a:chExt cx="1769" cy="272"/>
          </a:xfrm>
        </p:grpSpPr>
        <p:sp>
          <p:nvSpPr>
            <p:cNvPr id="28711" name="Line 22"/>
            <p:cNvSpPr>
              <a:spLocks noChangeShapeType="1"/>
            </p:cNvSpPr>
            <p:nvPr/>
          </p:nvSpPr>
          <p:spPr bwMode="auto">
            <a:xfrm>
              <a:off x="2880" y="2478"/>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8712" name="Line 23"/>
            <p:cNvSpPr>
              <a:spLocks noChangeShapeType="1"/>
            </p:cNvSpPr>
            <p:nvPr/>
          </p:nvSpPr>
          <p:spPr bwMode="auto">
            <a:xfrm>
              <a:off x="2880" y="2614"/>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8713" name="Line 24"/>
            <p:cNvSpPr>
              <a:spLocks noChangeShapeType="1"/>
            </p:cNvSpPr>
            <p:nvPr/>
          </p:nvSpPr>
          <p:spPr bwMode="auto">
            <a:xfrm>
              <a:off x="2880" y="2750"/>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grpSp>
      <p:grpSp>
        <p:nvGrpSpPr>
          <p:cNvPr id="28689" name="Group 25"/>
          <p:cNvGrpSpPr>
            <a:grpSpLocks/>
          </p:cNvGrpSpPr>
          <p:nvPr/>
        </p:nvGrpSpPr>
        <p:grpSpPr bwMode="auto">
          <a:xfrm rot="-5400000">
            <a:off x="1584325" y="4041776"/>
            <a:ext cx="1800225" cy="431800"/>
            <a:chOff x="2880" y="2478"/>
            <a:chExt cx="1769" cy="272"/>
          </a:xfrm>
        </p:grpSpPr>
        <p:sp>
          <p:nvSpPr>
            <p:cNvPr id="28708" name="Line 26"/>
            <p:cNvSpPr>
              <a:spLocks noChangeShapeType="1"/>
            </p:cNvSpPr>
            <p:nvPr/>
          </p:nvSpPr>
          <p:spPr bwMode="auto">
            <a:xfrm>
              <a:off x="2880" y="2478"/>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8709" name="Line 27"/>
            <p:cNvSpPr>
              <a:spLocks noChangeShapeType="1"/>
            </p:cNvSpPr>
            <p:nvPr/>
          </p:nvSpPr>
          <p:spPr bwMode="auto">
            <a:xfrm>
              <a:off x="2880" y="2614"/>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8710" name="Line 28"/>
            <p:cNvSpPr>
              <a:spLocks noChangeShapeType="1"/>
            </p:cNvSpPr>
            <p:nvPr/>
          </p:nvSpPr>
          <p:spPr bwMode="auto">
            <a:xfrm>
              <a:off x="2880" y="2750"/>
              <a:ext cx="176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grpSp>
      <p:sp>
        <p:nvSpPr>
          <p:cNvPr id="28690" name="Freeform 29" descr="Green marble"/>
          <p:cNvSpPr>
            <a:spLocks/>
          </p:cNvSpPr>
          <p:nvPr/>
        </p:nvSpPr>
        <p:spPr bwMode="auto">
          <a:xfrm>
            <a:off x="827088" y="4652963"/>
            <a:ext cx="2665412" cy="215900"/>
          </a:xfrm>
          <a:custGeom>
            <a:avLst/>
            <a:gdLst>
              <a:gd name="T0" fmla="*/ 0 w 1089"/>
              <a:gd name="T1" fmla="*/ 0 h 90"/>
              <a:gd name="T2" fmla="*/ 888471 w 1089"/>
              <a:gd name="T3" fmla="*/ 215900 h 90"/>
              <a:gd name="T4" fmla="*/ 1887082 w 1089"/>
              <a:gd name="T5" fmla="*/ 0 h 90"/>
              <a:gd name="T6" fmla="*/ 2665412 w 1089"/>
              <a:gd name="T7" fmla="*/ 215900 h 9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89" h="90">
                <a:moveTo>
                  <a:pt x="0" y="0"/>
                </a:moveTo>
                <a:cubicBezTo>
                  <a:pt x="117" y="45"/>
                  <a:pt x="235" y="90"/>
                  <a:pt x="363" y="90"/>
                </a:cubicBezTo>
                <a:cubicBezTo>
                  <a:pt x="491" y="90"/>
                  <a:pt x="650" y="0"/>
                  <a:pt x="771" y="0"/>
                </a:cubicBezTo>
                <a:cubicBezTo>
                  <a:pt x="892" y="0"/>
                  <a:pt x="990" y="45"/>
                  <a:pt x="1089" y="90"/>
                </a:cubicBezTo>
              </a:path>
            </a:pathLst>
          </a:custGeom>
          <a:noFill/>
          <a:ln w="25400" cap="flat"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555038" name="Text Box 30" descr="Green marble"/>
          <p:cNvSpPr txBox="1">
            <a:spLocks noChangeArrowheads="1"/>
          </p:cNvSpPr>
          <p:nvPr/>
        </p:nvSpPr>
        <p:spPr bwMode="auto">
          <a:xfrm>
            <a:off x="684213" y="2420938"/>
            <a:ext cx="4895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b="1" dirty="0">
                <a:solidFill>
                  <a:schemeClr val="hlink"/>
                </a:solidFill>
                <a:effectLst>
                  <a:outerShdw blurRad="38100" dist="38100" dir="2700000" algn="tl">
                    <a:srgbClr val="C0C0C0"/>
                  </a:outerShdw>
                </a:effectLst>
                <a:latin typeface="Arial" panose="020B0604020202020204" pitchFamily="34" charset="0"/>
                <a:ea typeface="楷体" panose="02010609060101010101" pitchFamily="49" charset="-122"/>
              </a:rPr>
              <a:t>方法二：</a:t>
            </a:r>
          </a:p>
        </p:txBody>
      </p:sp>
      <p:sp>
        <p:nvSpPr>
          <p:cNvPr id="555039" name="Text Box 31" descr="Green marble"/>
          <p:cNvSpPr txBox="1">
            <a:spLocks noChangeArrowheads="1"/>
          </p:cNvSpPr>
          <p:nvPr/>
        </p:nvSpPr>
        <p:spPr bwMode="auto">
          <a:xfrm>
            <a:off x="1619250" y="2781300"/>
            <a:ext cx="5473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1800" b="1" dirty="0">
                <a:solidFill>
                  <a:schemeClr val="hlink"/>
                </a:solidFill>
                <a:effectLst>
                  <a:outerShdw blurRad="38100" dist="38100" dir="2700000" algn="tl">
                    <a:srgbClr val="C0C0C0"/>
                  </a:outerShdw>
                </a:effectLst>
                <a:latin typeface="Arial" panose="020B0604020202020204" pitchFamily="34" charset="0"/>
                <a:ea typeface="楷体" panose="02010609060101010101" pitchFamily="49" charset="-122"/>
              </a:rPr>
              <a:t>一遍：一边布网线，一边粉刷水泥，一边贴瓷砖</a:t>
            </a:r>
          </a:p>
        </p:txBody>
      </p:sp>
      <p:sp>
        <p:nvSpPr>
          <p:cNvPr id="28693" name="Freeform 32" descr="Green marble"/>
          <p:cNvSpPr>
            <a:spLocks/>
          </p:cNvSpPr>
          <p:nvPr/>
        </p:nvSpPr>
        <p:spPr bwMode="auto">
          <a:xfrm>
            <a:off x="4356100" y="3357563"/>
            <a:ext cx="1655763" cy="142875"/>
          </a:xfrm>
          <a:custGeom>
            <a:avLst/>
            <a:gdLst>
              <a:gd name="T0" fmla="*/ 0 w 1089"/>
              <a:gd name="T1" fmla="*/ 0 h 90"/>
              <a:gd name="T2" fmla="*/ 551921 w 1089"/>
              <a:gd name="T3" fmla="*/ 142875 h 90"/>
              <a:gd name="T4" fmla="*/ 1172262 w 1089"/>
              <a:gd name="T5" fmla="*/ 0 h 90"/>
              <a:gd name="T6" fmla="*/ 1655763 w 1089"/>
              <a:gd name="T7" fmla="*/ 142875 h 9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89" h="90">
                <a:moveTo>
                  <a:pt x="0" y="0"/>
                </a:moveTo>
                <a:cubicBezTo>
                  <a:pt x="117" y="45"/>
                  <a:pt x="235" y="90"/>
                  <a:pt x="363" y="90"/>
                </a:cubicBezTo>
                <a:cubicBezTo>
                  <a:pt x="491" y="90"/>
                  <a:pt x="650" y="0"/>
                  <a:pt x="771" y="0"/>
                </a:cubicBezTo>
                <a:cubicBezTo>
                  <a:pt x="892" y="0"/>
                  <a:pt x="990" y="45"/>
                  <a:pt x="1089" y="90"/>
                </a:cubicBezTo>
              </a:path>
            </a:pathLst>
          </a:custGeom>
          <a:noFill/>
          <a:ln w="25400" cap="flat"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8694" name="AutoShape 33" descr="Green marble"/>
          <p:cNvSpPr>
            <a:spLocks noChangeArrowheads="1"/>
          </p:cNvSpPr>
          <p:nvPr/>
        </p:nvSpPr>
        <p:spPr bwMode="auto">
          <a:xfrm>
            <a:off x="4356100" y="3789363"/>
            <a:ext cx="1655763" cy="719137"/>
          </a:xfrm>
          <a:prstGeom prst="flowChartPunchedTape">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楷体" panose="02010609060101010101" pitchFamily="49" charset="-122"/>
              <a:ea typeface="楷体" panose="02010609060101010101" pitchFamily="49" charset="-122"/>
            </a:endParaRPr>
          </a:p>
        </p:txBody>
      </p:sp>
      <p:sp>
        <p:nvSpPr>
          <p:cNvPr id="555042" name="Text Box 34" descr="Green marble"/>
          <p:cNvSpPr txBox="1">
            <a:spLocks noChangeArrowheads="1"/>
          </p:cNvSpPr>
          <p:nvPr/>
        </p:nvSpPr>
        <p:spPr bwMode="auto">
          <a:xfrm>
            <a:off x="6300788" y="3213100"/>
            <a:ext cx="15113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18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网线</a:t>
            </a:r>
          </a:p>
        </p:txBody>
      </p:sp>
      <p:sp>
        <p:nvSpPr>
          <p:cNvPr id="555043" name="Text Box 35" descr="Green marble"/>
          <p:cNvSpPr txBox="1">
            <a:spLocks noChangeArrowheads="1"/>
          </p:cNvSpPr>
          <p:nvPr/>
        </p:nvSpPr>
        <p:spPr bwMode="auto">
          <a:xfrm>
            <a:off x="6300788" y="3933825"/>
            <a:ext cx="15113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18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水泥</a:t>
            </a:r>
          </a:p>
        </p:txBody>
      </p:sp>
      <p:sp>
        <p:nvSpPr>
          <p:cNvPr id="555044" name="Text Box 36" descr="Green marble"/>
          <p:cNvSpPr txBox="1">
            <a:spLocks noChangeArrowheads="1"/>
          </p:cNvSpPr>
          <p:nvPr/>
        </p:nvSpPr>
        <p:spPr bwMode="auto">
          <a:xfrm>
            <a:off x="6300788" y="4797425"/>
            <a:ext cx="15113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18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瓷砖</a:t>
            </a:r>
          </a:p>
        </p:txBody>
      </p:sp>
      <p:grpSp>
        <p:nvGrpSpPr>
          <p:cNvPr id="28698" name="Group 37"/>
          <p:cNvGrpSpPr>
            <a:grpSpLocks/>
          </p:cNvGrpSpPr>
          <p:nvPr/>
        </p:nvGrpSpPr>
        <p:grpSpPr bwMode="auto">
          <a:xfrm>
            <a:off x="4356100" y="4797425"/>
            <a:ext cx="1655763" cy="503238"/>
            <a:chOff x="2744" y="3022"/>
            <a:chExt cx="1043" cy="317"/>
          </a:xfrm>
        </p:grpSpPr>
        <p:sp>
          <p:nvSpPr>
            <p:cNvPr id="28705" name="Rectangle 38"/>
            <p:cNvSpPr>
              <a:spLocks noChangeArrowheads="1"/>
            </p:cNvSpPr>
            <p:nvPr/>
          </p:nvSpPr>
          <p:spPr bwMode="auto">
            <a:xfrm>
              <a:off x="2744" y="3022"/>
              <a:ext cx="1043" cy="317"/>
            </a:xfrm>
            <a:prstGeom prst="rect">
              <a:avLst/>
            </a:prstGeom>
            <a:solidFill>
              <a:srgbClr val="FFCC99"/>
            </a:solidFill>
            <a:ln w="25400">
              <a:solidFill>
                <a:srgbClr val="96969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楷体" panose="02010609060101010101" pitchFamily="49" charset="-122"/>
                <a:ea typeface="楷体" panose="02010609060101010101" pitchFamily="49" charset="-122"/>
              </a:endParaRPr>
            </a:p>
          </p:txBody>
        </p:sp>
        <p:sp>
          <p:nvSpPr>
            <p:cNvPr id="28706" name="Line 39"/>
            <p:cNvSpPr>
              <a:spLocks noChangeShapeType="1"/>
            </p:cNvSpPr>
            <p:nvPr/>
          </p:nvSpPr>
          <p:spPr bwMode="auto">
            <a:xfrm>
              <a:off x="2744" y="3185"/>
              <a:ext cx="1043" cy="0"/>
            </a:xfrm>
            <a:prstGeom prst="line">
              <a:avLst/>
            </a:prstGeom>
            <a:noFill/>
            <a:ln w="25400">
              <a:solidFill>
                <a:srgbClr val="C0C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8707" name="Line 40"/>
            <p:cNvSpPr>
              <a:spLocks noChangeShapeType="1"/>
            </p:cNvSpPr>
            <p:nvPr/>
          </p:nvSpPr>
          <p:spPr bwMode="auto">
            <a:xfrm flipV="1">
              <a:off x="3288" y="3022"/>
              <a:ext cx="0" cy="317"/>
            </a:xfrm>
            <a:prstGeom prst="line">
              <a:avLst/>
            </a:prstGeom>
            <a:noFill/>
            <a:ln w="25400">
              <a:solidFill>
                <a:srgbClr val="C0C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grpSp>
      <p:sp>
        <p:nvSpPr>
          <p:cNvPr id="28699" name="AutoShape 41" descr="Green marble"/>
          <p:cNvSpPr>
            <a:spLocks noChangeArrowheads="1"/>
          </p:cNvSpPr>
          <p:nvPr/>
        </p:nvSpPr>
        <p:spPr bwMode="auto">
          <a:xfrm>
            <a:off x="971550" y="4365625"/>
            <a:ext cx="1655763" cy="719138"/>
          </a:xfrm>
          <a:prstGeom prst="flowChartPunchedTape">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楷体" panose="02010609060101010101" pitchFamily="49" charset="-122"/>
              <a:ea typeface="楷体" panose="02010609060101010101" pitchFamily="49" charset="-122"/>
            </a:endParaRPr>
          </a:p>
        </p:txBody>
      </p:sp>
      <p:grpSp>
        <p:nvGrpSpPr>
          <p:cNvPr id="28700" name="Group 42"/>
          <p:cNvGrpSpPr>
            <a:grpSpLocks/>
          </p:cNvGrpSpPr>
          <p:nvPr/>
        </p:nvGrpSpPr>
        <p:grpSpPr bwMode="auto">
          <a:xfrm>
            <a:off x="971550" y="4508500"/>
            <a:ext cx="1655763" cy="503238"/>
            <a:chOff x="2744" y="3022"/>
            <a:chExt cx="1043" cy="317"/>
          </a:xfrm>
        </p:grpSpPr>
        <p:sp>
          <p:nvSpPr>
            <p:cNvPr id="28702" name="Rectangle 43"/>
            <p:cNvSpPr>
              <a:spLocks noChangeArrowheads="1"/>
            </p:cNvSpPr>
            <p:nvPr/>
          </p:nvSpPr>
          <p:spPr bwMode="auto">
            <a:xfrm>
              <a:off x="2744" y="3022"/>
              <a:ext cx="1043" cy="317"/>
            </a:xfrm>
            <a:prstGeom prst="rect">
              <a:avLst/>
            </a:prstGeom>
            <a:solidFill>
              <a:srgbClr val="FFCC99"/>
            </a:solidFill>
            <a:ln w="25400">
              <a:solidFill>
                <a:srgbClr val="96969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楷体" panose="02010609060101010101" pitchFamily="49" charset="-122"/>
                <a:ea typeface="楷体" panose="02010609060101010101" pitchFamily="49" charset="-122"/>
              </a:endParaRPr>
            </a:p>
          </p:txBody>
        </p:sp>
        <p:sp>
          <p:nvSpPr>
            <p:cNvPr id="28703" name="Line 44"/>
            <p:cNvSpPr>
              <a:spLocks noChangeShapeType="1"/>
            </p:cNvSpPr>
            <p:nvPr/>
          </p:nvSpPr>
          <p:spPr bwMode="auto">
            <a:xfrm>
              <a:off x="2744" y="3185"/>
              <a:ext cx="1043" cy="0"/>
            </a:xfrm>
            <a:prstGeom prst="line">
              <a:avLst/>
            </a:prstGeom>
            <a:noFill/>
            <a:ln w="25400">
              <a:solidFill>
                <a:srgbClr val="C0C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28704" name="Line 45"/>
            <p:cNvSpPr>
              <a:spLocks noChangeShapeType="1"/>
            </p:cNvSpPr>
            <p:nvPr/>
          </p:nvSpPr>
          <p:spPr bwMode="auto">
            <a:xfrm flipV="1">
              <a:off x="3288" y="3022"/>
              <a:ext cx="0" cy="317"/>
            </a:xfrm>
            <a:prstGeom prst="line">
              <a:avLst/>
            </a:prstGeom>
            <a:noFill/>
            <a:ln w="25400">
              <a:solidFill>
                <a:srgbClr val="C0C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grpSp>
      <p:sp>
        <p:nvSpPr>
          <p:cNvPr id="555054" name="Rectangle 46"/>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rPr>
              <a:t>第一章     引   论</a:t>
            </a:r>
          </a:p>
        </p:txBody>
      </p:sp>
    </p:spTree>
    <p:extLst>
      <p:ext uri="{BB962C8B-B14F-4D97-AF65-F5344CB8AC3E}">
        <p14:creationId xmlns:p14="http://schemas.microsoft.com/office/powerpoint/2010/main" val="158099377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9" name="Rectangle 3"/>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rPr>
              <a:t>第一章     引   论</a:t>
            </a:r>
          </a:p>
        </p:txBody>
      </p:sp>
      <p:sp>
        <p:nvSpPr>
          <p:cNvPr id="557058" name="Rectangle 2"/>
          <p:cNvSpPr>
            <a:spLocks noGrp="1" noChangeArrowheads="1"/>
          </p:cNvSpPr>
          <p:nvPr>
            <p:ph idx="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90000"/>
              </a:lnSpc>
            </a:pPr>
            <a:r>
              <a:rPr lang="zh-CN" altLang="en-US" sz="2800" dirty="0"/>
              <a:t>遍（趟）：</a:t>
            </a:r>
          </a:p>
          <a:p>
            <a:pPr lvl="1"/>
            <a:r>
              <a:rPr lang="zh-CN" altLang="en-US" sz="2400" dirty="0"/>
              <a:t>一遍或一趟</a:t>
            </a:r>
            <a:r>
              <a:rPr lang="zh-CN" altLang="en-US" sz="2000" dirty="0"/>
              <a:t>：是指编译程序在编译时刻把源程序或源程序的等价物（中间程序）从头到尾扫描一遍并转换成另一紧邻的等价物的全过程。</a:t>
            </a:r>
          </a:p>
          <a:p>
            <a:pPr lvl="1"/>
            <a:r>
              <a:rPr lang="zh-CN" altLang="en-US" sz="2400" dirty="0"/>
              <a:t>单遍扫描与多遍扫描：</a:t>
            </a:r>
            <a:r>
              <a:rPr lang="zh-CN" altLang="en-US" sz="2000" dirty="0"/>
              <a:t>每一遍的扫视可完成上述一个阶段或多个阶段的工作。每一遍的输入都是上一遍的输出，第一遍的输入是源程序正文，最后一遍的输出是目标代码。</a:t>
            </a:r>
          </a:p>
          <a:p>
            <a:pPr lvl="1">
              <a:lnSpc>
                <a:spcPct val="90000"/>
              </a:lnSpc>
            </a:pPr>
            <a:r>
              <a:rPr lang="zh-CN" altLang="en-US" sz="2400" dirty="0"/>
              <a:t>单遍与多遍的比较：</a:t>
            </a:r>
            <a:endParaRPr lang="zh-CN" altLang="en-US" sz="2000" dirty="0"/>
          </a:p>
          <a:p>
            <a:pPr lvl="2"/>
            <a:r>
              <a:rPr lang="zh-CN" altLang="en-US" sz="2000" dirty="0"/>
              <a:t>遍数多：编译器结构清晰，但时间效率不高</a:t>
            </a:r>
          </a:p>
          <a:p>
            <a:pPr lvl="2"/>
            <a:r>
              <a:rPr lang="zh-CN" altLang="en-US" sz="2000" dirty="0"/>
              <a:t>遍数少：编译速度快，但对机器的内存要求高</a:t>
            </a:r>
          </a:p>
          <a:p>
            <a:pPr lvl="1"/>
            <a:r>
              <a:rPr lang="zh-CN" altLang="en-US" sz="2400" dirty="0"/>
              <a:t>遍数的确定：</a:t>
            </a:r>
            <a:r>
              <a:rPr lang="zh-CN" altLang="en-US" sz="2000" dirty="0"/>
              <a:t>主要因素是源程序和机器（目标机）的特征。</a:t>
            </a:r>
          </a:p>
        </p:txBody>
      </p:sp>
      <p:sp>
        <p:nvSpPr>
          <p:cNvPr id="29698" name="灯片编号占位符 5"/>
          <p:cNvSpPr>
            <a:spLocks noGrp="1"/>
          </p:cNvSpPr>
          <p:nvPr>
            <p:ph type="sldNum" sz="quarter" idx="11"/>
          </p:nvPr>
        </p:nvSpPr>
        <p:spPr>
          <a:noFill/>
          <a:ln w="9525">
            <a:noFill/>
            <a:miter lim="800000"/>
            <a:headEnd/>
            <a:tailEnd/>
          </a:ln>
          <a:effectLst/>
        </p:spPr>
        <p:txBody>
          <a:bodyPr vert="horz" wrap="square" lIns="91440" tIns="45720" rIns="91440" bIns="45720" numCol="1" anchor="t" anchorCtr="0" compatLnSpc="1">
            <a:prstTxWarp prst="textNoShape">
              <a:avLst/>
            </a:prstTxWarp>
          </a:bodyPr>
          <a:lstStyle/>
          <a:p>
            <a:fld id="{FCEDAF34-756E-429A-A56E-EB3C51270D8A}" type="slidenum">
              <a:rPr lang="en-US" altLang="zh-CN" sz="6600">
                <a:solidFill>
                  <a:srgbClr val="C0C0C0">
                    <a:lumMod val="40000"/>
                    <a:lumOff val="60000"/>
                  </a:srgbClr>
                </a:solidFill>
                <a:latin typeface="+mn-lt"/>
                <a:ea typeface="宋体" charset="-122"/>
              </a:rPr>
              <a:pPr/>
              <a:t>31</a:t>
            </a:fld>
            <a:endParaRPr lang="en-US" altLang="zh-CN" sz="6600" dirty="0">
              <a:solidFill>
                <a:srgbClr val="C0C0C0">
                  <a:lumMod val="40000"/>
                  <a:lumOff val="60000"/>
                </a:srgbClr>
              </a:solidFill>
              <a:latin typeface="+mn-lt"/>
              <a:ea typeface="宋体" charset="-122"/>
            </a:endParaRPr>
          </a:p>
        </p:txBody>
      </p:sp>
    </p:spTree>
    <p:extLst>
      <p:ext uri="{BB962C8B-B14F-4D97-AF65-F5344CB8AC3E}">
        <p14:creationId xmlns:p14="http://schemas.microsoft.com/office/powerpoint/2010/main" val="92756843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57058">
                                            <p:txEl>
                                              <p:pRg st="2" end="2"/>
                                            </p:txEl>
                                          </p:spTgt>
                                        </p:tgtEl>
                                        <p:attrNameLst>
                                          <p:attrName>style.visibility</p:attrName>
                                        </p:attrNameLst>
                                      </p:cBhvr>
                                      <p:to>
                                        <p:strVal val="visible"/>
                                      </p:to>
                                    </p:set>
                                    <p:animEffect transition="in" filter="blinds(horizontal)">
                                      <p:cBhvr>
                                        <p:cTn id="7" dur="500"/>
                                        <p:tgtEl>
                                          <p:spTgt spid="557058">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57058">
                                            <p:txEl>
                                              <p:pRg st="3" end="3"/>
                                            </p:txEl>
                                          </p:spTgt>
                                        </p:tgtEl>
                                        <p:attrNameLst>
                                          <p:attrName>style.visibility</p:attrName>
                                        </p:attrNameLst>
                                      </p:cBhvr>
                                      <p:to>
                                        <p:strVal val="visible"/>
                                      </p:to>
                                    </p:set>
                                    <p:animEffect transition="in" filter="blinds(horizontal)">
                                      <p:cBhvr>
                                        <p:cTn id="12" dur="500"/>
                                        <p:tgtEl>
                                          <p:spTgt spid="557058">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57058">
                                            <p:txEl>
                                              <p:pRg st="4" end="4"/>
                                            </p:txEl>
                                          </p:spTgt>
                                        </p:tgtEl>
                                        <p:attrNameLst>
                                          <p:attrName>style.visibility</p:attrName>
                                        </p:attrNameLst>
                                      </p:cBhvr>
                                      <p:to>
                                        <p:strVal val="visible"/>
                                      </p:to>
                                    </p:set>
                                    <p:animEffect transition="in" filter="blinds(horizontal)">
                                      <p:cBhvr>
                                        <p:cTn id="17" dur="500"/>
                                        <p:tgtEl>
                                          <p:spTgt spid="557058">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57058">
                                            <p:txEl>
                                              <p:pRg st="5" end="5"/>
                                            </p:txEl>
                                          </p:spTgt>
                                        </p:tgtEl>
                                        <p:attrNameLst>
                                          <p:attrName>style.visibility</p:attrName>
                                        </p:attrNameLst>
                                      </p:cBhvr>
                                      <p:to>
                                        <p:strVal val="visible"/>
                                      </p:to>
                                    </p:set>
                                    <p:animEffect transition="in" filter="blinds(horizontal)">
                                      <p:cBhvr>
                                        <p:cTn id="22" dur="500"/>
                                        <p:tgtEl>
                                          <p:spTgt spid="557058">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57058">
                                            <p:txEl>
                                              <p:pRg st="6" end="6"/>
                                            </p:txEl>
                                          </p:spTgt>
                                        </p:tgtEl>
                                        <p:attrNameLst>
                                          <p:attrName>style.visibility</p:attrName>
                                        </p:attrNameLst>
                                      </p:cBhvr>
                                      <p:to>
                                        <p:strVal val="visible"/>
                                      </p:to>
                                    </p:set>
                                    <p:animEffect transition="in" filter="blinds(horizontal)">
                                      <p:cBhvr>
                                        <p:cTn id="27" dur="500"/>
                                        <p:tgtEl>
                                          <p:spTgt spid="55705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fld id="{005CCB67-B553-4958-8006-6D10024FB3BB}" type="slidenum">
              <a:rPr lang="en-US" altLang="zh-CN" sz="1400" smtClean="0">
                <a:latin typeface="楷体" panose="02010609060101010101" pitchFamily="49" charset="-122"/>
                <a:ea typeface="楷体" panose="02010609060101010101" pitchFamily="49" charset="-122"/>
              </a:rPr>
              <a:pPr eaLnBrk="1" hangingPunct="1"/>
              <a:t>32</a:t>
            </a:fld>
            <a:endParaRPr lang="en-US" altLang="zh-CN" sz="1400" dirty="0">
              <a:latin typeface="楷体" panose="02010609060101010101" pitchFamily="49" charset="-122"/>
              <a:ea typeface="楷体" panose="02010609060101010101" pitchFamily="49" charset="-122"/>
            </a:endParaRPr>
          </a:p>
        </p:txBody>
      </p:sp>
      <p:grpSp>
        <p:nvGrpSpPr>
          <p:cNvPr id="465922" name="Group 2"/>
          <p:cNvGrpSpPr>
            <a:grpSpLocks/>
          </p:cNvGrpSpPr>
          <p:nvPr/>
        </p:nvGrpSpPr>
        <p:grpSpPr bwMode="auto">
          <a:xfrm>
            <a:off x="1476375" y="4506913"/>
            <a:ext cx="1598613" cy="1446212"/>
            <a:chOff x="3600" y="1296"/>
            <a:chExt cx="1007" cy="911"/>
          </a:xfrm>
        </p:grpSpPr>
        <p:sp>
          <p:nvSpPr>
            <p:cNvPr id="465923" name="Rectangle 3"/>
            <p:cNvSpPr>
              <a:spLocks noChangeAspect="1" noChangeArrowheads="1"/>
            </p:cNvSpPr>
            <p:nvPr/>
          </p:nvSpPr>
          <p:spPr bwMode="auto">
            <a:xfrm>
              <a:off x="3864" y="1296"/>
              <a:ext cx="62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lstStyle/>
            <a:p>
              <a:pPr marL="342900" indent="-342900" algn="ctr" eaLnBrk="0" hangingPunct="0">
                <a:spcBef>
                  <a:spcPct val="20000"/>
                </a:spcBef>
                <a:defRPr/>
              </a:pPr>
              <a:r>
                <a:rPr lang="zh-CN" altLang="en-US" sz="1800" b="1" dirty="0">
                  <a:effectLst>
                    <a:outerShdw blurRad="38100" dist="38100" dir="2700000" algn="tl">
                      <a:srgbClr val="C0C0C0"/>
                    </a:outerShdw>
                  </a:effectLst>
                  <a:latin typeface="楷体" panose="02010609060101010101" pitchFamily="49" charset="-122"/>
                  <a:ea typeface="楷体" panose="02010609060101010101" pitchFamily="49" charset="-122"/>
                </a:rPr>
                <a:t>符号表</a:t>
              </a:r>
              <a:r>
                <a:rPr lang="zh-CN" altLang="en-US" sz="1800" b="1" dirty="0">
                  <a:effectLst>
                    <a:outerShdw blurRad="38100" dist="38100" dir="2700000" algn="tl">
                      <a:srgbClr val="C0C0C0"/>
                    </a:outerShdw>
                  </a:effectLst>
                  <a:latin typeface="Arial" panose="020B0604020202020204" pitchFamily="34" charset="0"/>
                  <a:ea typeface="楷体" panose="02010609060101010101" pitchFamily="49" charset="-122"/>
                </a:rPr>
                <a:t> </a:t>
              </a:r>
              <a:endParaRPr lang="en-US" altLang="zh-CN" sz="1800" b="1"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30758" name="Line 4"/>
            <p:cNvSpPr>
              <a:spLocks noChangeAspect="1" noChangeShapeType="1"/>
            </p:cNvSpPr>
            <p:nvPr/>
          </p:nvSpPr>
          <p:spPr bwMode="auto">
            <a:xfrm>
              <a:off x="3792" y="1632"/>
              <a:ext cx="81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0759" name="Line 5"/>
            <p:cNvSpPr>
              <a:spLocks noChangeAspect="1" noChangeShapeType="1"/>
            </p:cNvSpPr>
            <p:nvPr/>
          </p:nvSpPr>
          <p:spPr bwMode="auto">
            <a:xfrm>
              <a:off x="3792" y="1464"/>
              <a:ext cx="0" cy="74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0760" name="Line 6"/>
            <p:cNvSpPr>
              <a:spLocks noChangeAspect="1" noChangeShapeType="1"/>
            </p:cNvSpPr>
            <p:nvPr/>
          </p:nvSpPr>
          <p:spPr bwMode="auto">
            <a:xfrm>
              <a:off x="4271" y="1464"/>
              <a:ext cx="0" cy="74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0761" name="Line 7"/>
            <p:cNvSpPr>
              <a:spLocks noChangeAspect="1" noChangeShapeType="1"/>
            </p:cNvSpPr>
            <p:nvPr/>
          </p:nvSpPr>
          <p:spPr bwMode="auto">
            <a:xfrm>
              <a:off x="4607" y="1464"/>
              <a:ext cx="0" cy="74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65928" name="Rectangle 8"/>
            <p:cNvSpPr>
              <a:spLocks noChangeAspect="1" noChangeArrowheads="1"/>
            </p:cNvSpPr>
            <p:nvPr/>
          </p:nvSpPr>
          <p:spPr bwMode="auto">
            <a:xfrm>
              <a:off x="3742" y="1434"/>
              <a:ext cx="585"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342900" indent="-342900" algn="ctr" eaLnBrk="0" hangingPunct="0">
                <a:spcBef>
                  <a:spcPct val="20000"/>
                </a:spcBef>
                <a:defRPr/>
              </a:pPr>
              <a:r>
                <a:rPr lang="en-US" altLang="zh-CN" sz="1800" b="1" dirty="0">
                  <a:effectLst>
                    <a:outerShdw blurRad="38100" dist="38100" dir="2700000" algn="tl">
                      <a:srgbClr val="C0C0C0"/>
                    </a:outerShdw>
                  </a:effectLst>
                  <a:latin typeface="Arial" panose="020B0604020202020204" pitchFamily="34" charset="0"/>
                  <a:ea typeface="楷体" panose="02010609060101010101" pitchFamily="49" charset="-122"/>
                </a:rPr>
                <a:t>position</a:t>
              </a:r>
            </a:p>
          </p:txBody>
        </p:sp>
        <p:sp>
          <p:nvSpPr>
            <p:cNvPr id="30763" name="Line 9"/>
            <p:cNvSpPr>
              <a:spLocks noChangeAspect="1" noChangeShapeType="1"/>
            </p:cNvSpPr>
            <p:nvPr/>
          </p:nvSpPr>
          <p:spPr bwMode="auto">
            <a:xfrm>
              <a:off x="3792" y="1464"/>
              <a:ext cx="81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65930" name="Rectangle 10"/>
            <p:cNvSpPr>
              <a:spLocks noChangeAspect="1" noChangeArrowheads="1"/>
            </p:cNvSpPr>
            <p:nvPr/>
          </p:nvSpPr>
          <p:spPr bwMode="auto">
            <a:xfrm>
              <a:off x="3787" y="1616"/>
              <a:ext cx="479" cy="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342900" indent="-342900" algn="ctr" eaLnBrk="0" hangingPunct="0">
                <a:spcBef>
                  <a:spcPct val="20000"/>
                </a:spcBef>
                <a:defRPr/>
              </a:pPr>
              <a:r>
                <a:rPr lang="en-US" altLang="zh-CN" sz="1800" b="1" dirty="0">
                  <a:effectLst>
                    <a:outerShdw blurRad="38100" dist="38100" dir="2700000" algn="tl">
                      <a:srgbClr val="C0C0C0"/>
                    </a:outerShdw>
                  </a:effectLst>
                  <a:latin typeface="Arial" panose="020B0604020202020204" pitchFamily="34" charset="0"/>
                  <a:ea typeface="楷体" panose="02010609060101010101" pitchFamily="49" charset="-122"/>
                </a:rPr>
                <a:t>initial</a:t>
              </a:r>
            </a:p>
          </p:txBody>
        </p:sp>
        <p:sp>
          <p:nvSpPr>
            <p:cNvPr id="30765" name="Line 11"/>
            <p:cNvSpPr>
              <a:spLocks noChangeAspect="1" noChangeShapeType="1"/>
            </p:cNvSpPr>
            <p:nvPr/>
          </p:nvSpPr>
          <p:spPr bwMode="auto">
            <a:xfrm>
              <a:off x="3792" y="1799"/>
              <a:ext cx="81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0766" name="Line 12"/>
            <p:cNvSpPr>
              <a:spLocks noChangeAspect="1" noChangeShapeType="1"/>
            </p:cNvSpPr>
            <p:nvPr/>
          </p:nvSpPr>
          <p:spPr bwMode="auto">
            <a:xfrm>
              <a:off x="3792" y="1967"/>
              <a:ext cx="81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65933" name="Rectangle 13"/>
            <p:cNvSpPr>
              <a:spLocks noChangeAspect="1" noChangeArrowheads="1"/>
            </p:cNvSpPr>
            <p:nvPr/>
          </p:nvSpPr>
          <p:spPr bwMode="auto">
            <a:xfrm>
              <a:off x="3742" y="1752"/>
              <a:ext cx="479"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eaLnBrk="0" hangingPunct="0">
                <a:spcBef>
                  <a:spcPct val="20000"/>
                </a:spcBef>
                <a:defRPr/>
              </a:pPr>
              <a:r>
                <a:rPr lang="en-US" altLang="zh-CN" sz="1800" b="1" dirty="0">
                  <a:effectLst>
                    <a:outerShdw blurRad="38100" dist="38100" dir="2700000" algn="tl">
                      <a:srgbClr val="C0C0C0"/>
                    </a:outerShdw>
                  </a:effectLst>
                  <a:latin typeface="Arial" panose="020B0604020202020204" pitchFamily="34" charset="0"/>
                  <a:ea typeface="楷体" panose="02010609060101010101" pitchFamily="49" charset="-122"/>
                </a:rPr>
                <a:t>rate</a:t>
              </a:r>
            </a:p>
          </p:txBody>
        </p:sp>
        <p:sp>
          <p:nvSpPr>
            <p:cNvPr id="465934" name="Rectangle 14"/>
            <p:cNvSpPr>
              <a:spLocks noChangeAspect="1" noChangeArrowheads="1"/>
            </p:cNvSpPr>
            <p:nvPr/>
          </p:nvSpPr>
          <p:spPr bwMode="auto">
            <a:xfrm>
              <a:off x="4223" y="1440"/>
              <a:ext cx="384"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eaLnBrk="0" hangingPunct="0">
                <a:spcBef>
                  <a:spcPct val="20000"/>
                </a:spcBef>
                <a:defRPr/>
              </a:pPr>
              <a:r>
                <a:rPr lang="en-US" altLang="zh-CN" sz="1800" b="1" dirty="0">
                  <a:effectLst>
                    <a:outerShdw blurRad="38100" dist="38100" dir="2700000" algn="tl">
                      <a:srgbClr val="C0C0C0"/>
                    </a:outerShdw>
                  </a:effectLst>
                  <a:latin typeface="Arial" panose="020B0604020202020204" pitchFamily="34" charset="0"/>
                  <a:ea typeface="楷体" panose="02010609060101010101" pitchFamily="49" charset="-122"/>
                </a:rPr>
                <a:t>. . .</a:t>
              </a:r>
            </a:p>
          </p:txBody>
        </p:sp>
        <p:sp>
          <p:nvSpPr>
            <p:cNvPr id="465935" name="Rectangle 15"/>
            <p:cNvSpPr>
              <a:spLocks noChangeAspect="1" noChangeArrowheads="1"/>
            </p:cNvSpPr>
            <p:nvPr/>
          </p:nvSpPr>
          <p:spPr bwMode="auto">
            <a:xfrm>
              <a:off x="4223" y="1608"/>
              <a:ext cx="384"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eaLnBrk="0" hangingPunct="0">
                <a:spcBef>
                  <a:spcPct val="20000"/>
                </a:spcBef>
                <a:defRPr/>
              </a:pPr>
              <a:r>
                <a:rPr lang="en-US" altLang="zh-CN" sz="1800" b="1" dirty="0">
                  <a:effectLst>
                    <a:outerShdw blurRad="38100" dist="38100" dir="2700000" algn="tl">
                      <a:srgbClr val="C0C0C0"/>
                    </a:outerShdw>
                  </a:effectLst>
                  <a:latin typeface="Arial" panose="020B0604020202020204" pitchFamily="34" charset="0"/>
                  <a:ea typeface="楷体" panose="02010609060101010101" pitchFamily="49" charset="-122"/>
                </a:rPr>
                <a:t>. . .</a:t>
              </a:r>
            </a:p>
          </p:txBody>
        </p:sp>
        <p:sp>
          <p:nvSpPr>
            <p:cNvPr id="465936" name="Rectangle 16"/>
            <p:cNvSpPr>
              <a:spLocks noChangeAspect="1" noChangeArrowheads="1"/>
            </p:cNvSpPr>
            <p:nvPr/>
          </p:nvSpPr>
          <p:spPr bwMode="auto">
            <a:xfrm>
              <a:off x="4223" y="1775"/>
              <a:ext cx="384"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eaLnBrk="0" hangingPunct="0">
                <a:spcBef>
                  <a:spcPct val="20000"/>
                </a:spcBef>
                <a:defRPr/>
              </a:pPr>
              <a:r>
                <a:rPr lang="en-US" altLang="zh-CN" sz="1800" b="1" dirty="0">
                  <a:effectLst>
                    <a:outerShdw blurRad="38100" dist="38100" dir="2700000" algn="tl">
                      <a:srgbClr val="C0C0C0"/>
                    </a:outerShdw>
                  </a:effectLst>
                  <a:latin typeface="Arial" panose="020B0604020202020204" pitchFamily="34" charset="0"/>
                  <a:ea typeface="楷体" panose="02010609060101010101" pitchFamily="49" charset="-122"/>
                </a:rPr>
                <a:t>. . .</a:t>
              </a:r>
            </a:p>
          </p:txBody>
        </p:sp>
        <p:sp>
          <p:nvSpPr>
            <p:cNvPr id="465937" name="Rectangle 17"/>
            <p:cNvSpPr>
              <a:spLocks noChangeAspect="1" noChangeArrowheads="1"/>
            </p:cNvSpPr>
            <p:nvPr/>
          </p:nvSpPr>
          <p:spPr bwMode="auto">
            <a:xfrm>
              <a:off x="3600" y="1464"/>
              <a:ext cx="21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eaLnBrk="0" hangingPunct="0">
                <a:spcBef>
                  <a:spcPct val="20000"/>
                </a:spcBef>
                <a:defRPr/>
              </a:pPr>
              <a:r>
                <a:rPr lang="en-US" altLang="zh-CN" sz="1800" b="1" dirty="0">
                  <a:effectLst>
                    <a:outerShdw blurRad="38100" dist="38100" dir="2700000" algn="tl">
                      <a:srgbClr val="C0C0C0"/>
                    </a:outerShdw>
                  </a:effectLst>
                  <a:latin typeface="Arial" panose="020B0604020202020204" pitchFamily="34" charset="0"/>
                  <a:ea typeface="楷体" panose="02010609060101010101" pitchFamily="49" charset="-122"/>
                </a:rPr>
                <a:t>1</a:t>
              </a:r>
            </a:p>
          </p:txBody>
        </p:sp>
        <p:sp>
          <p:nvSpPr>
            <p:cNvPr id="465938" name="Rectangle 18"/>
            <p:cNvSpPr>
              <a:spLocks noChangeAspect="1" noChangeArrowheads="1"/>
            </p:cNvSpPr>
            <p:nvPr/>
          </p:nvSpPr>
          <p:spPr bwMode="auto">
            <a:xfrm>
              <a:off x="3600" y="1632"/>
              <a:ext cx="216" cy="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eaLnBrk="0" hangingPunct="0">
                <a:spcBef>
                  <a:spcPct val="20000"/>
                </a:spcBef>
                <a:defRPr/>
              </a:pPr>
              <a:r>
                <a:rPr lang="en-US" altLang="zh-CN" sz="1800" b="1" dirty="0">
                  <a:effectLst>
                    <a:outerShdw blurRad="38100" dist="38100" dir="2700000" algn="tl">
                      <a:srgbClr val="C0C0C0"/>
                    </a:outerShdw>
                  </a:effectLst>
                  <a:latin typeface="Arial" panose="020B0604020202020204" pitchFamily="34" charset="0"/>
                  <a:ea typeface="楷体" panose="02010609060101010101" pitchFamily="49" charset="-122"/>
                </a:rPr>
                <a:t>2</a:t>
              </a:r>
            </a:p>
          </p:txBody>
        </p:sp>
        <p:sp>
          <p:nvSpPr>
            <p:cNvPr id="465939" name="Rectangle 19"/>
            <p:cNvSpPr>
              <a:spLocks noChangeAspect="1" noChangeArrowheads="1"/>
            </p:cNvSpPr>
            <p:nvPr/>
          </p:nvSpPr>
          <p:spPr bwMode="auto">
            <a:xfrm>
              <a:off x="3600" y="1799"/>
              <a:ext cx="21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eaLnBrk="0" hangingPunct="0">
                <a:spcBef>
                  <a:spcPct val="20000"/>
                </a:spcBef>
                <a:defRPr/>
              </a:pPr>
              <a:r>
                <a:rPr lang="en-US" altLang="zh-CN" sz="1800" b="1" dirty="0">
                  <a:effectLst>
                    <a:outerShdw blurRad="38100" dist="38100" dir="2700000" algn="tl">
                      <a:srgbClr val="C0C0C0"/>
                    </a:outerShdw>
                  </a:effectLst>
                  <a:latin typeface="Arial" panose="020B0604020202020204" pitchFamily="34" charset="0"/>
                  <a:ea typeface="楷体" panose="02010609060101010101" pitchFamily="49" charset="-122"/>
                </a:rPr>
                <a:t>3</a:t>
              </a:r>
            </a:p>
          </p:txBody>
        </p:sp>
      </p:grpSp>
      <p:sp>
        <p:nvSpPr>
          <p:cNvPr id="30724" name="Line 20"/>
          <p:cNvSpPr>
            <a:spLocks noChangeShapeType="1"/>
          </p:cNvSpPr>
          <p:nvPr/>
        </p:nvSpPr>
        <p:spPr bwMode="auto">
          <a:xfrm>
            <a:off x="4500563" y="1700213"/>
            <a:ext cx="0" cy="482441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grpSp>
        <p:nvGrpSpPr>
          <p:cNvPr id="465941" name="Group 21"/>
          <p:cNvGrpSpPr>
            <a:grpSpLocks/>
          </p:cNvGrpSpPr>
          <p:nvPr/>
        </p:nvGrpSpPr>
        <p:grpSpPr bwMode="auto">
          <a:xfrm>
            <a:off x="5726113" y="4292600"/>
            <a:ext cx="2014537" cy="1446213"/>
            <a:chOff x="3600" y="1296"/>
            <a:chExt cx="1007" cy="911"/>
          </a:xfrm>
        </p:grpSpPr>
        <p:sp>
          <p:nvSpPr>
            <p:cNvPr id="465942" name="Rectangle 22"/>
            <p:cNvSpPr>
              <a:spLocks noChangeAspect="1" noChangeArrowheads="1"/>
            </p:cNvSpPr>
            <p:nvPr/>
          </p:nvSpPr>
          <p:spPr bwMode="auto">
            <a:xfrm>
              <a:off x="3864" y="1296"/>
              <a:ext cx="62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lstStyle/>
            <a:p>
              <a:pPr marL="342900" indent="-342900" algn="ctr" eaLnBrk="0" hangingPunct="0">
                <a:spcBef>
                  <a:spcPct val="20000"/>
                </a:spcBef>
                <a:defRPr/>
              </a:pPr>
              <a:r>
                <a:rPr lang="zh-CN" altLang="en-US" sz="1800" b="1" dirty="0">
                  <a:effectLst>
                    <a:outerShdw blurRad="38100" dist="38100" dir="2700000" algn="tl">
                      <a:srgbClr val="C0C0C0"/>
                    </a:outerShdw>
                  </a:effectLst>
                  <a:latin typeface="Arial" panose="020B0604020202020204" pitchFamily="34" charset="0"/>
                  <a:ea typeface="楷体" panose="02010609060101010101" pitchFamily="49" charset="-122"/>
                </a:rPr>
                <a:t>词典 </a:t>
              </a:r>
              <a:endParaRPr lang="en-US" altLang="zh-CN" sz="1800" b="1"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30741" name="Line 23"/>
            <p:cNvSpPr>
              <a:spLocks noChangeAspect="1" noChangeShapeType="1"/>
            </p:cNvSpPr>
            <p:nvPr/>
          </p:nvSpPr>
          <p:spPr bwMode="auto">
            <a:xfrm>
              <a:off x="3792" y="1632"/>
              <a:ext cx="81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0742" name="Line 24"/>
            <p:cNvSpPr>
              <a:spLocks noChangeAspect="1" noChangeShapeType="1"/>
            </p:cNvSpPr>
            <p:nvPr/>
          </p:nvSpPr>
          <p:spPr bwMode="auto">
            <a:xfrm>
              <a:off x="3792" y="1464"/>
              <a:ext cx="0" cy="74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0743" name="Line 25"/>
            <p:cNvSpPr>
              <a:spLocks noChangeAspect="1" noChangeShapeType="1"/>
            </p:cNvSpPr>
            <p:nvPr/>
          </p:nvSpPr>
          <p:spPr bwMode="auto">
            <a:xfrm>
              <a:off x="4271" y="1464"/>
              <a:ext cx="0" cy="74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0744" name="Line 26"/>
            <p:cNvSpPr>
              <a:spLocks noChangeAspect="1" noChangeShapeType="1"/>
            </p:cNvSpPr>
            <p:nvPr/>
          </p:nvSpPr>
          <p:spPr bwMode="auto">
            <a:xfrm>
              <a:off x="4607" y="1464"/>
              <a:ext cx="0" cy="74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65947" name="Rectangle 27"/>
            <p:cNvSpPr>
              <a:spLocks noChangeAspect="1" noChangeArrowheads="1"/>
            </p:cNvSpPr>
            <p:nvPr/>
          </p:nvSpPr>
          <p:spPr bwMode="auto">
            <a:xfrm>
              <a:off x="3742" y="1434"/>
              <a:ext cx="585"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342900" indent="-342900" algn="ctr" eaLnBrk="0" hangingPunct="0">
                <a:spcBef>
                  <a:spcPct val="20000"/>
                </a:spcBef>
                <a:defRPr/>
              </a:pPr>
              <a:r>
                <a:rPr lang="zh-CN" altLang="en-US" sz="1800" b="1" dirty="0">
                  <a:effectLst>
                    <a:outerShdw blurRad="38100" dist="38100" dir="2700000" algn="tl">
                      <a:srgbClr val="C0C0C0"/>
                    </a:outerShdw>
                  </a:effectLst>
                  <a:latin typeface="Arial" panose="020B0604020202020204" pitchFamily="34" charset="0"/>
                  <a:ea typeface="楷体" panose="02010609060101010101" pitchFamily="49" charset="-122"/>
                </a:rPr>
                <a:t>你们</a:t>
              </a:r>
            </a:p>
          </p:txBody>
        </p:sp>
        <p:sp>
          <p:nvSpPr>
            <p:cNvPr id="30746" name="Line 28"/>
            <p:cNvSpPr>
              <a:spLocks noChangeAspect="1" noChangeShapeType="1"/>
            </p:cNvSpPr>
            <p:nvPr/>
          </p:nvSpPr>
          <p:spPr bwMode="auto">
            <a:xfrm>
              <a:off x="3792" y="1464"/>
              <a:ext cx="81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65949" name="Rectangle 29"/>
            <p:cNvSpPr>
              <a:spLocks noChangeAspect="1" noChangeArrowheads="1"/>
            </p:cNvSpPr>
            <p:nvPr/>
          </p:nvSpPr>
          <p:spPr bwMode="auto">
            <a:xfrm>
              <a:off x="3787" y="1616"/>
              <a:ext cx="479" cy="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342900" indent="-342900" algn="ctr" eaLnBrk="0" hangingPunct="0">
                <a:spcBef>
                  <a:spcPct val="20000"/>
                </a:spcBef>
                <a:defRPr/>
              </a:pPr>
              <a:r>
                <a:rPr lang="zh-CN" altLang="en-US" sz="1800" b="1" dirty="0">
                  <a:effectLst>
                    <a:outerShdw blurRad="38100" dist="38100" dir="2700000" algn="tl">
                      <a:srgbClr val="C0C0C0"/>
                    </a:outerShdw>
                  </a:effectLst>
                  <a:latin typeface="Arial" panose="020B0604020202020204" pitchFamily="34" charset="0"/>
                  <a:ea typeface="楷体" panose="02010609060101010101" pitchFamily="49" charset="-122"/>
                </a:rPr>
                <a:t>大工学子</a:t>
              </a:r>
            </a:p>
          </p:txBody>
        </p:sp>
        <p:sp>
          <p:nvSpPr>
            <p:cNvPr id="30748" name="Line 30"/>
            <p:cNvSpPr>
              <a:spLocks noChangeAspect="1" noChangeShapeType="1"/>
            </p:cNvSpPr>
            <p:nvPr/>
          </p:nvSpPr>
          <p:spPr bwMode="auto">
            <a:xfrm>
              <a:off x="3792" y="1799"/>
              <a:ext cx="81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0749" name="Line 31"/>
            <p:cNvSpPr>
              <a:spLocks noChangeAspect="1" noChangeShapeType="1"/>
            </p:cNvSpPr>
            <p:nvPr/>
          </p:nvSpPr>
          <p:spPr bwMode="auto">
            <a:xfrm>
              <a:off x="3792" y="1967"/>
              <a:ext cx="81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65952" name="Rectangle 32"/>
            <p:cNvSpPr>
              <a:spLocks noChangeAspect="1" noChangeArrowheads="1"/>
            </p:cNvSpPr>
            <p:nvPr/>
          </p:nvSpPr>
          <p:spPr bwMode="auto">
            <a:xfrm>
              <a:off x="3742" y="1752"/>
              <a:ext cx="479"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eaLnBrk="0" hangingPunct="0">
                <a:spcBef>
                  <a:spcPct val="20000"/>
                </a:spcBef>
                <a:defRPr/>
              </a:pPr>
              <a:endParaRPr lang="en-US" altLang="zh-CN" sz="1800" b="1"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465953" name="Rectangle 33"/>
            <p:cNvSpPr>
              <a:spLocks noChangeAspect="1" noChangeArrowheads="1"/>
            </p:cNvSpPr>
            <p:nvPr/>
          </p:nvSpPr>
          <p:spPr bwMode="auto">
            <a:xfrm>
              <a:off x="4223" y="1440"/>
              <a:ext cx="384"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eaLnBrk="0" hangingPunct="0">
                <a:spcBef>
                  <a:spcPct val="20000"/>
                </a:spcBef>
                <a:defRPr/>
              </a:pPr>
              <a:r>
                <a:rPr lang="en-US" altLang="zh-CN" sz="1800" b="1" dirty="0">
                  <a:effectLst>
                    <a:outerShdw blurRad="38100" dist="38100" dir="2700000" algn="tl">
                      <a:srgbClr val="C0C0C0"/>
                    </a:outerShdw>
                  </a:effectLst>
                  <a:latin typeface="Arial" panose="020B0604020202020204" pitchFamily="34" charset="0"/>
                  <a:ea typeface="楷体" panose="02010609060101010101" pitchFamily="49" charset="-122"/>
                </a:rPr>
                <a:t>. . .</a:t>
              </a:r>
            </a:p>
          </p:txBody>
        </p:sp>
        <p:sp>
          <p:nvSpPr>
            <p:cNvPr id="465954" name="Rectangle 34"/>
            <p:cNvSpPr>
              <a:spLocks noChangeAspect="1" noChangeArrowheads="1"/>
            </p:cNvSpPr>
            <p:nvPr/>
          </p:nvSpPr>
          <p:spPr bwMode="auto">
            <a:xfrm>
              <a:off x="4223" y="1608"/>
              <a:ext cx="384"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eaLnBrk="0" hangingPunct="0">
                <a:spcBef>
                  <a:spcPct val="20000"/>
                </a:spcBef>
                <a:defRPr/>
              </a:pPr>
              <a:r>
                <a:rPr lang="en-US" altLang="zh-CN" sz="1800" b="1" dirty="0">
                  <a:effectLst>
                    <a:outerShdw blurRad="38100" dist="38100" dir="2700000" algn="tl">
                      <a:srgbClr val="C0C0C0"/>
                    </a:outerShdw>
                  </a:effectLst>
                  <a:latin typeface="Arial" panose="020B0604020202020204" pitchFamily="34" charset="0"/>
                  <a:ea typeface="楷体" panose="02010609060101010101" pitchFamily="49" charset="-122"/>
                </a:rPr>
                <a:t>. . .</a:t>
              </a:r>
            </a:p>
          </p:txBody>
        </p:sp>
        <p:sp>
          <p:nvSpPr>
            <p:cNvPr id="465955" name="Rectangle 35"/>
            <p:cNvSpPr>
              <a:spLocks noChangeAspect="1" noChangeArrowheads="1"/>
            </p:cNvSpPr>
            <p:nvPr/>
          </p:nvSpPr>
          <p:spPr bwMode="auto">
            <a:xfrm>
              <a:off x="4223" y="1775"/>
              <a:ext cx="384"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eaLnBrk="0" hangingPunct="0">
                <a:spcBef>
                  <a:spcPct val="20000"/>
                </a:spcBef>
                <a:defRPr/>
              </a:pPr>
              <a:r>
                <a:rPr lang="en-US" altLang="zh-CN" sz="1800" b="1" dirty="0">
                  <a:effectLst>
                    <a:outerShdw blurRad="38100" dist="38100" dir="2700000" algn="tl">
                      <a:srgbClr val="C0C0C0"/>
                    </a:outerShdw>
                  </a:effectLst>
                  <a:latin typeface="Arial" panose="020B0604020202020204" pitchFamily="34" charset="0"/>
                  <a:ea typeface="楷体" panose="02010609060101010101" pitchFamily="49" charset="-122"/>
                </a:rPr>
                <a:t>. . .</a:t>
              </a:r>
            </a:p>
          </p:txBody>
        </p:sp>
        <p:sp>
          <p:nvSpPr>
            <p:cNvPr id="465956" name="Rectangle 36"/>
            <p:cNvSpPr>
              <a:spLocks noChangeAspect="1" noChangeArrowheads="1"/>
            </p:cNvSpPr>
            <p:nvPr/>
          </p:nvSpPr>
          <p:spPr bwMode="auto">
            <a:xfrm>
              <a:off x="3600" y="1464"/>
              <a:ext cx="21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eaLnBrk="0" hangingPunct="0">
                <a:spcBef>
                  <a:spcPct val="20000"/>
                </a:spcBef>
                <a:defRPr/>
              </a:pPr>
              <a:r>
                <a:rPr lang="en-US" altLang="zh-CN" sz="1800" b="1" dirty="0">
                  <a:effectLst>
                    <a:outerShdw blurRad="38100" dist="38100" dir="2700000" algn="tl">
                      <a:srgbClr val="C0C0C0"/>
                    </a:outerShdw>
                  </a:effectLst>
                  <a:latin typeface="Arial" panose="020B0604020202020204" pitchFamily="34" charset="0"/>
                  <a:ea typeface="楷体" panose="02010609060101010101" pitchFamily="49" charset="-122"/>
                </a:rPr>
                <a:t>1</a:t>
              </a:r>
            </a:p>
          </p:txBody>
        </p:sp>
        <p:sp>
          <p:nvSpPr>
            <p:cNvPr id="465957" name="Rectangle 37"/>
            <p:cNvSpPr>
              <a:spLocks noChangeAspect="1" noChangeArrowheads="1"/>
            </p:cNvSpPr>
            <p:nvPr/>
          </p:nvSpPr>
          <p:spPr bwMode="auto">
            <a:xfrm>
              <a:off x="3600" y="1632"/>
              <a:ext cx="216" cy="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eaLnBrk="0" hangingPunct="0">
                <a:spcBef>
                  <a:spcPct val="20000"/>
                </a:spcBef>
                <a:defRPr/>
              </a:pPr>
              <a:r>
                <a:rPr lang="en-US" altLang="zh-CN" sz="1800" b="1" dirty="0">
                  <a:effectLst>
                    <a:outerShdw blurRad="38100" dist="38100" dir="2700000" algn="tl">
                      <a:srgbClr val="C0C0C0"/>
                    </a:outerShdw>
                  </a:effectLst>
                  <a:latin typeface="Arial" panose="020B0604020202020204" pitchFamily="34" charset="0"/>
                  <a:ea typeface="楷体" panose="02010609060101010101" pitchFamily="49" charset="-122"/>
                </a:rPr>
                <a:t>2</a:t>
              </a:r>
            </a:p>
          </p:txBody>
        </p:sp>
        <p:sp>
          <p:nvSpPr>
            <p:cNvPr id="465958" name="Rectangle 38"/>
            <p:cNvSpPr>
              <a:spLocks noChangeAspect="1" noChangeArrowheads="1"/>
            </p:cNvSpPr>
            <p:nvPr/>
          </p:nvSpPr>
          <p:spPr bwMode="auto">
            <a:xfrm>
              <a:off x="3600" y="1799"/>
              <a:ext cx="21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eaLnBrk="0" hangingPunct="0">
                <a:spcBef>
                  <a:spcPct val="20000"/>
                </a:spcBef>
                <a:defRPr/>
              </a:pPr>
              <a:r>
                <a:rPr lang="en-US" altLang="zh-CN" sz="1800" b="1" dirty="0">
                  <a:effectLst>
                    <a:outerShdw blurRad="38100" dist="38100" dir="2700000" algn="tl">
                      <a:srgbClr val="C0C0C0"/>
                    </a:outerShdw>
                  </a:effectLst>
                  <a:latin typeface="Arial" panose="020B0604020202020204" pitchFamily="34" charset="0"/>
                  <a:ea typeface="楷体" panose="02010609060101010101" pitchFamily="49" charset="-122"/>
                </a:rPr>
                <a:t>3</a:t>
              </a:r>
            </a:p>
          </p:txBody>
        </p:sp>
      </p:grpSp>
      <p:grpSp>
        <p:nvGrpSpPr>
          <p:cNvPr id="465959" name="Group 39"/>
          <p:cNvGrpSpPr>
            <a:grpSpLocks noChangeAspect="1"/>
          </p:cNvGrpSpPr>
          <p:nvPr/>
        </p:nvGrpSpPr>
        <p:grpSpPr bwMode="auto">
          <a:xfrm>
            <a:off x="5292725" y="1916113"/>
            <a:ext cx="2735263" cy="2017712"/>
            <a:chOff x="144" y="1200"/>
            <a:chExt cx="3312" cy="2544"/>
          </a:xfrm>
        </p:grpSpPr>
        <p:sp>
          <p:nvSpPr>
            <p:cNvPr id="465960" name="Rectangle 40" descr="Green marble"/>
            <p:cNvSpPr>
              <a:spLocks noChangeAspect="1" noChangeArrowheads="1"/>
            </p:cNvSpPr>
            <p:nvPr/>
          </p:nvSpPr>
          <p:spPr bwMode="auto">
            <a:xfrm>
              <a:off x="865" y="2305"/>
              <a:ext cx="1728" cy="430"/>
            </a:xfrm>
            <a:prstGeom prst="rect">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defRPr/>
              </a:pPr>
              <a:r>
                <a:rPr lang="zh-CN" altLang="en-US" sz="1800" b="1" dirty="0">
                  <a:effectLst>
                    <a:outerShdw blurRad="38100" dist="38100" dir="2700000" algn="tl">
                      <a:srgbClr val="C0C0C0"/>
                    </a:outerShdw>
                  </a:effectLst>
                  <a:latin typeface="楷体" panose="02010609060101010101" pitchFamily="49" charset="-122"/>
                  <a:ea typeface="楷体" panose="02010609060101010101" pitchFamily="49" charset="-122"/>
                </a:rPr>
                <a:t>词法分析</a:t>
              </a:r>
              <a:endParaRPr lang="zh-CN" altLang="en-US" sz="1800" b="1"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30736" name="Line 41"/>
            <p:cNvSpPr>
              <a:spLocks noChangeAspect="1" noChangeShapeType="1"/>
            </p:cNvSpPr>
            <p:nvPr/>
          </p:nvSpPr>
          <p:spPr bwMode="auto">
            <a:xfrm>
              <a:off x="1728" y="1728"/>
              <a:ext cx="0" cy="480"/>
            </a:xfrm>
            <a:prstGeom prst="line">
              <a:avLst/>
            </a:prstGeom>
            <a:noFill/>
            <a:ln w="2540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0737" name="Line 42"/>
            <p:cNvSpPr>
              <a:spLocks noChangeAspect="1" noChangeShapeType="1"/>
            </p:cNvSpPr>
            <p:nvPr/>
          </p:nvSpPr>
          <p:spPr bwMode="auto">
            <a:xfrm>
              <a:off x="1728" y="2832"/>
              <a:ext cx="0" cy="480"/>
            </a:xfrm>
            <a:prstGeom prst="line">
              <a:avLst/>
            </a:prstGeom>
            <a:noFill/>
            <a:ln w="2540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65963" name="Rectangle 43"/>
            <p:cNvSpPr>
              <a:spLocks noChangeAspect="1" noChangeArrowheads="1"/>
            </p:cNvSpPr>
            <p:nvPr/>
          </p:nvSpPr>
          <p:spPr bwMode="auto">
            <a:xfrm>
              <a:off x="144" y="3312"/>
              <a:ext cx="3312"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eaLnBrk="0" hangingPunct="0">
                <a:spcBef>
                  <a:spcPct val="20000"/>
                </a:spcBef>
                <a:defRPr/>
              </a:pPr>
              <a:r>
                <a:rPr lang="zh-CN" altLang="en-US" sz="1800" b="1" dirty="0">
                  <a:effectLst>
                    <a:outerShdw blurRad="38100" dist="38100" dir="2700000" algn="tl">
                      <a:srgbClr val="C0C0C0"/>
                    </a:outerShdw>
                  </a:effectLst>
                  <a:latin typeface="Arial" panose="020B0604020202020204" pitchFamily="34" charset="0"/>
                  <a:ea typeface="楷体" panose="02010609060101010101" pitchFamily="49" charset="-122"/>
                </a:rPr>
                <a:t>名词</a:t>
              </a:r>
              <a:r>
                <a:rPr lang="en-US" altLang="zh-CN" sz="1800" b="1" baseline="-30000" dirty="0">
                  <a:effectLst>
                    <a:outerShdw blurRad="38100" dist="38100" dir="2700000" algn="tl">
                      <a:srgbClr val="C0C0C0"/>
                    </a:outerShdw>
                  </a:effectLst>
                  <a:latin typeface="Arial" panose="020B0604020202020204" pitchFamily="34" charset="0"/>
                  <a:ea typeface="楷体" panose="02010609060101010101" pitchFamily="49" charset="-122"/>
                </a:rPr>
                <a:t>1</a:t>
              </a:r>
              <a:r>
                <a:rPr lang="en-US" altLang="zh-CN" sz="1800" b="1" dirty="0">
                  <a:effectLst>
                    <a:outerShdw blurRad="38100" dist="38100" dir="2700000" algn="tl">
                      <a:srgbClr val="C0C0C0"/>
                    </a:outerShdw>
                  </a:effectLst>
                  <a:latin typeface="Arial" panose="020B0604020202020204" pitchFamily="34" charset="0"/>
                  <a:ea typeface="楷体" panose="02010609060101010101" pitchFamily="49" charset="-122"/>
                </a:rPr>
                <a:t> </a:t>
              </a:r>
              <a:r>
                <a:rPr lang="zh-CN" altLang="en-US" sz="1800" b="1" dirty="0">
                  <a:effectLst>
                    <a:outerShdw blurRad="38100" dist="38100" dir="2700000" algn="tl">
                      <a:srgbClr val="C0C0C0"/>
                    </a:outerShdw>
                  </a:effectLst>
                  <a:latin typeface="Arial" panose="020B0604020202020204" pitchFamily="34" charset="0"/>
                  <a:ea typeface="楷体" panose="02010609060101010101" pitchFamily="49" charset="-122"/>
                </a:rPr>
                <a:t>动词 形容词 名词</a:t>
              </a:r>
              <a:r>
                <a:rPr lang="en-US" altLang="zh-CN" sz="1800" b="1" baseline="-30000" dirty="0">
                  <a:effectLst>
                    <a:outerShdw blurRad="38100" dist="38100" dir="2700000" algn="tl">
                      <a:srgbClr val="C0C0C0"/>
                    </a:outerShdw>
                  </a:effectLst>
                  <a:latin typeface="Arial" panose="020B0604020202020204" pitchFamily="34" charset="0"/>
                  <a:ea typeface="楷体" panose="02010609060101010101" pitchFamily="49" charset="-122"/>
                </a:rPr>
                <a:t>2</a:t>
              </a:r>
              <a:endParaRPr lang="en-US" altLang="zh-CN" sz="1800" b="1"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465964" name="Rectangle 44" descr="Green marble"/>
            <p:cNvSpPr>
              <a:spLocks noChangeAspect="1" noChangeArrowheads="1"/>
            </p:cNvSpPr>
            <p:nvPr/>
          </p:nvSpPr>
          <p:spPr bwMode="auto">
            <a:xfrm>
              <a:off x="144" y="1200"/>
              <a:ext cx="3216" cy="384"/>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defRPr/>
              </a:pPr>
              <a:r>
                <a:rPr lang="zh-CN" altLang="en-US" sz="1800" b="1" dirty="0">
                  <a:effectLst>
                    <a:outerShdw blurRad="38100" dist="38100" dir="2700000" algn="tl">
                      <a:srgbClr val="FFFFFF"/>
                    </a:outerShdw>
                  </a:effectLst>
                  <a:latin typeface="Arial" panose="020B0604020202020204" pitchFamily="34" charset="0"/>
                  <a:ea typeface="楷体" panose="02010609060101010101" pitchFamily="49" charset="-122"/>
                </a:rPr>
                <a:t>你们是优秀的大工学子。</a:t>
              </a:r>
            </a:p>
          </p:txBody>
        </p:sp>
      </p:grpSp>
      <p:sp>
        <p:nvSpPr>
          <p:cNvPr id="465965" name="Text Box 45" descr="Green marble"/>
          <p:cNvSpPr txBox="1">
            <a:spLocks noChangeArrowheads="1"/>
          </p:cNvSpPr>
          <p:nvPr/>
        </p:nvSpPr>
        <p:spPr bwMode="auto">
          <a:xfrm>
            <a:off x="323850" y="1052736"/>
            <a:ext cx="640839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defRPr/>
            </a:pPr>
            <a:r>
              <a:rPr lang="zh-CN" altLang="en-US" sz="2400" b="1" dirty="0">
                <a:solidFill>
                  <a:schemeClr val="tx2"/>
                </a:solidFill>
                <a:effectLst>
                  <a:outerShdw blurRad="38100" dist="38100" dir="2700000" algn="tl">
                    <a:srgbClr val="C0C0C0"/>
                  </a:outerShdw>
                </a:effectLst>
                <a:latin typeface="楷体" panose="02010609060101010101" pitchFamily="49" charset="-122"/>
                <a:ea typeface="楷体" panose="02010609060101010101" pitchFamily="49" charset="-122"/>
              </a:rPr>
              <a:t>词法分析：源程序 </a:t>
            </a:r>
            <a:r>
              <a:rPr lang="en-US" altLang="zh-CN" sz="2400" b="1" dirty="0">
                <a:solidFill>
                  <a:schemeClr val="tx2"/>
                </a:solidFill>
                <a:effectLst>
                  <a:outerShdw blurRad="38100" dist="38100" dir="2700000" algn="tl">
                    <a:srgbClr val="C0C0C0"/>
                  </a:outerShdw>
                </a:effectLst>
                <a:latin typeface="楷体" panose="02010609060101010101" pitchFamily="49" charset="-122"/>
                <a:ea typeface="楷体" panose="02010609060101010101" pitchFamily="49" charset="-122"/>
              </a:rPr>
              <a:t>-〉</a:t>
            </a:r>
            <a:r>
              <a:rPr lang="zh-CN" altLang="en-US" sz="2400" b="1" dirty="0">
                <a:solidFill>
                  <a:schemeClr val="tx2"/>
                </a:solidFill>
                <a:effectLst>
                  <a:outerShdw blurRad="38100" dist="38100" dir="2700000" algn="tl">
                    <a:srgbClr val="C0C0C0"/>
                  </a:outerShdw>
                </a:effectLst>
                <a:latin typeface="楷体" panose="02010609060101010101" pitchFamily="49" charset="-122"/>
                <a:ea typeface="楷体" panose="02010609060101010101" pitchFamily="49" charset="-122"/>
              </a:rPr>
              <a:t>词法记号（</a:t>
            </a:r>
            <a:r>
              <a:rPr lang="en-US" altLang="zh-CN" sz="2400" b="1" dirty="0">
                <a:solidFill>
                  <a:schemeClr val="tx2"/>
                </a:solidFill>
                <a:effectLst>
                  <a:outerShdw blurRad="38100" dist="38100" dir="2700000" algn="tl">
                    <a:srgbClr val="C0C0C0"/>
                  </a:outerShdw>
                </a:effectLst>
                <a:latin typeface="楷体" panose="02010609060101010101" pitchFamily="49" charset="-122"/>
                <a:ea typeface="楷体" panose="02010609060101010101" pitchFamily="49" charset="-122"/>
              </a:rPr>
              <a:t>token</a:t>
            </a:r>
            <a:r>
              <a:rPr lang="zh-CN" altLang="en-US" sz="2400" b="1" dirty="0">
                <a:solidFill>
                  <a:schemeClr val="tx2"/>
                </a:solidFill>
                <a:effectLst>
                  <a:outerShdw blurRad="38100" dist="38100" dir="2700000" algn="tl">
                    <a:srgbClr val="C0C0C0"/>
                  </a:outerShdw>
                </a:effectLst>
                <a:latin typeface="楷体" panose="02010609060101010101" pitchFamily="49" charset="-122"/>
                <a:ea typeface="楷体" panose="02010609060101010101" pitchFamily="49" charset="-122"/>
              </a:rPr>
              <a:t>）流</a:t>
            </a:r>
          </a:p>
        </p:txBody>
      </p:sp>
      <p:grpSp>
        <p:nvGrpSpPr>
          <p:cNvPr id="465966" name="Group 46"/>
          <p:cNvGrpSpPr>
            <a:grpSpLocks/>
          </p:cNvGrpSpPr>
          <p:nvPr/>
        </p:nvGrpSpPr>
        <p:grpSpPr bwMode="auto">
          <a:xfrm>
            <a:off x="684213" y="1916113"/>
            <a:ext cx="3527425" cy="2159000"/>
            <a:chOff x="144" y="1200"/>
            <a:chExt cx="3312" cy="2544"/>
          </a:xfrm>
        </p:grpSpPr>
        <p:sp>
          <p:nvSpPr>
            <p:cNvPr id="30730" name="Rectangle 47" descr="Green marble"/>
            <p:cNvSpPr>
              <a:spLocks noChangeArrowheads="1"/>
            </p:cNvSpPr>
            <p:nvPr/>
          </p:nvSpPr>
          <p:spPr bwMode="auto">
            <a:xfrm>
              <a:off x="864" y="2304"/>
              <a:ext cx="1728" cy="432"/>
            </a:xfrm>
            <a:prstGeom prst="rect">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pPr>
              <a:r>
                <a:rPr lang="zh-CN" altLang="en-US" sz="1800" b="1" dirty="0">
                  <a:latin typeface="楷体" panose="02010609060101010101" pitchFamily="49" charset="-122"/>
                  <a:ea typeface="楷体" panose="02010609060101010101" pitchFamily="49" charset="-122"/>
                </a:rPr>
                <a:t>词法分析器</a:t>
              </a:r>
              <a:endParaRPr lang="zh-CN" altLang="en-US" sz="1800" b="1" i="1" dirty="0">
                <a:latin typeface="Arial" panose="020B0604020202020204" pitchFamily="34" charset="0"/>
                <a:ea typeface="楷体" panose="02010609060101010101" pitchFamily="49" charset="-122"/>
              </a:endParaRPr>
            </a:p>
          </p:txBody>
        </p:sp>
        <p:sp>
          <p:nvSpPr>
            <p:cNvPr id="30731" name="Line 48"/>
            <p:cNvSpPr>
              <a:spLocks noChangeShapeType="1"/>
            </p:cNvSpPr>
            <p:nvPr/>
          </p:nvSpPr>
          <p:spPr bwMode="auto">
            <a:xfrm>
              <a:off x="1728" y="1728"/>
              <a:ext cx="0" cy="480"/>
            </a:xfrm>
            <a:prstGeom prst="line">
              <a:avLst/>
            </a:prstGeom>
            <a:noFill/>
            <a:ln w="2540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0732" name="Line 49"/>
            <p:cNvSpPr>
              <a:spLocks noChangeShapeType="1"/>
            </p:cNvSpPr>
            <p:nvPr/>
          </p:nvSpPr>
          <p:spPr bwMode="auto">
            <a:xfrm>
              <a:off x="1728" y="2832"/>
              <a:ext cx="0" cy="480"/>
            </a:xfrm>
            <a:prstGeom prst="line">
              <a:avLst/>
            </a:prstGeom>
            <a:noFill/>
            <a:ln w="2540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0733" name="Rectangle 50"/>
            <p:cNvSpPr>
              <a:spLocks noChangeArrowheads="1"/>
            </p:cNvSpPr>
            <p:nvPr/>
          </p:nvSpPr>
          <p:spPr bwMode="auto">
            <a:xfrm>
              <a:off x="144" y="3312"/>
              <a:ext cx="3312"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eaLnBrk="0" hangingPunct="0">
                <a:spcBef>
                  <a:spcPct val="20000"/>
                </a:spcBef>
              </a:pPr>
              <a:r>
                <a:rPr lang="en-US" altLang="zh-CN" sz="1800" b="1" dirty="0">
                  <a:latin typeface="Arial" panose="020B0604020202020204" pitchFamily="34" charset="0"/>
                  <a:ea typeface="楷体" panose="02010609060101010101" pitchFamily="49" charset="-122"/>
                  <a:sym typeface="Symbol" pitchFamily="18" charset="2"/>
                </a:rPr>
                <a:t>i</a:t>
              </a:r>
              <a:r>
                <a:rPr lang="en-US" altLang="zh-CN" sz="1800" b="1" dirty="0">
                  <a:latin typeface="Arial" panose="020B0604020202020204" pitchFamily="34" charset="0"/>
                  <a:ea typeface="楷体" panose="02010609060101010101" pitchFamily="49" charset="-122"/>
                </a:rPr>
                <a:t>d, 1</a:t>
              </a:r>
              <a:r>
                <a:rPr lang="en-US" altLang="zh-CN" sz="1800" b="1" dirty="0">
                  <a:latin typeface="Arial" panose="020B0604020202020204" pitchFamily="34" charset="0"/>
                  <a:ea typeface="楷体" panose="02010609060101010101" pitchFamily="49" charset="-122"/>
                  <a:sym typeface="Symbol" pitchFamily="18" charset="2"/>
                </a:rPr>
                <a:t></a:t>
              </a:r>
              <a:r>
                <a:rPr lang="zh-CN" altLang="en-US" sz="1800" i="1" dirty="0">
                  <a:latin typeface="Arial" panose="020B0604020202020204" pitchFamily="34" charset="0"/>
                  <a:ea typeface="楷体" panose="02010609060101010101" pitchFamily="49" charset="-122"/>
                </a:rPr>
                <a:t> </a:t>
              </a:r>
              <a:r>
                <a:rPr lang="en-US" altLang="zh-CN" sz="1800" b="1" dirty="0">
                  <a:latin typeface="Arial" panose="020B0604020202020204" pitchFamily="34" charset="0"/>
                  <a:ea typeface="楷体" panose="02010609060101010101" pitchFamily="49" charset="-122"/>
                  <a:sym typeface="Symbol" pitchFamily="18" charset="2"/>
                </a:rPr>
                <a:t></a:t>
              </a:r>
              <a:r>
                <a:rPr lang="en-US" altLang="zh-CN" sz="1800" b="1" dirty="0">
                  <a:latin typeface="Arial" panose="020B0604020202020204" pitchFamily="34" charset="0"/>
                  <a:ea typeface="楷体" panose="02010609060101010101" pitchFamily="49" charset="-122"/>
                </a:rPr>
                <a:t>=</a:t>
              </a:r>
              <a:r>
                <a:rPr lang="en-US" altLang="zh-CN" sz="1800" b="1" dirty="0">
                  <a:latin typeface="Arial" panose="020B0604020202020204" pitchFamily="34" charset="0"/>
                  <a:ea typeface="楷体" panose="02010609060101010101" pitchFamily="49" charset="-122"/>
                  <a:sym typeface="Symbol" pitchFamily="18" charset="2"/>
                </a:rPr>
                <a:t></a:t>
              </a:r>
              <a:r>
                <a:rPr lang="en-US" altLang="zh-CN" sz="1800" b="1" dirty="0">
                  <a:latin typeface="Arial" panose="020B0604020202020204" pitchFamily="34" charset="0"/>
                  <a:ea typeface="楷体" panose="02010609060101010101" pitchFamily="49" charset="-122"/>
                </a:rPr>
                <a:t> </a:t>
              </a:r>
              <a:r>
                <a:rPr lang="en-US" altLang="zh-CN" sz="1800" b="1" dirty="0">
                  <a:latin typeface="Arial" panose="020B0604020202020204" pitchFamily="34" charset="0"/>
                  <a:ea typeface="楷体" panose="02010609060101010101" pitchFamily="49" charset="-122"/>
                  <a:sym typeface="Symbol" pitchFamily="18" charset="2"/>
                </a:rPr>
                <a:t></a:t>
              </a:r>
              <a:r>
                <a:rPr lang="en-US" altLang="zh-CN" sz="1800" b="1" dirty="0">
                  <a:latin typeface="Arial" panose="020B0604020202020204" pitchFamily="34" charset="0"/>
                  <a:ea typeface="楷体" panose="02010609060101010101" pitchFamily="49" charset="-122"/>
                </a:rPr>
                <a:t>id, 2</a:t>
              </a:r>
              <a:r>
                <a:rPr lang="en-US" altLang="zh-CN" sz="1800" b="1" dirty="0">
                  <a:latin typeface="Arial" panose="020B0604020202020204" pitchFamily="34" charset="0"/>
                  <a:ea typeface="楷体" panose="02010609060101010101" pitchFamily="49" charset="-122"/>
                  <a:sym typeface="Symbol" pitchFamily="18" charset="2"/>
                </a:rPr>
                <a:t></a:t>
              </a:r>
              <a:r>
                <a:rPr lang="en-US" altLang="zh-CN" sz="1800" b="1" dirty="0">
                  <a:latin typeface="Arial" panose="020B0604020202020204" pitchFamily="34" charset="0"/>
                  <a:ea typeface="楷体" panose="02010609060101010101" pitchFamily="49" charset="-122"/>
                </a:rPr>
                <a:t> </a:t>
              </a:r>
              <a:r>
                <a:rPr lang="en-US" altLang="zh-CN" sz="1800" b="1" dirty="0">
                  <a:latin typeface="Arial" panose="020B0604020202020204" pitchFamily="34" charset="0"/>
                  <a:ea typeface="楷体" panose="02010609060101010101" pitchFamily="49" charset="-122"/>
                  <a:sym typeface="Symbol" pitchFamily="18" charset="2"/>
                </a:rPr>
                <a:t></a:t>
              </a:r>
              <a:r>
                <a:rPr lang="en-US" altLang="zh-CN" sz="1800" b="1" dirty="0">
                  <a:latin typeface="Arial" panose="020B0604020202020204" pitchFamily="34" charset="0"/>
                  <a:ea typeface="楷体" panose="02010609060101010101" pitchFamily="49" charset="-122"/>
                </a:rPr>
                <a:t>+</a:t>
              </a:r>
              <a:r>
                <a:rPr lang="en-US" altLang="zh-CN" sz="1800" b="1" dirty="0">
                  <a:latin typeface="Arial" panose="020B0604020202020204" pitchFamily="34" charset="0"/>
                  <a:ea typeface="楷体" panose="02010609060101010101" pitchFamily="49" charset="-122"/>
                  <a:sym typeface="Symbol" pitchFamily="18" charset="2"/>
                </a:rPr>
                <a:t></a:t>
              </a:r>
              <a:r>
                <a:rPr lang="en-US" altLang="zh-CN" sz="1800" b="1" dirty="0">
                  <a:latin typeface="Arial" panose="020B0604020202020204" pitchFamily="34" charset="0"/>
                  <a:ea typeface="楷体" panose="02010609060101010101" pitchFamily="49" charset="-122"/>
                </a:rPr>
                <a:t> </a:t>
              </a:r>
              <a:r>
                <a:rPr lang="en-US" altLang="zh-CN" sz="1800" b="1" dirty="0">
                  <a:latin typeface="Arial" panose="020B0604020202020204" pitchFamily="34" charset="0"/>
                  <a:ea typeface="楷体" panose="02010609060101010101" pitchFamily="49" charset="-122"/>
                  <a:sym typeface="Symbol" pitchFamily="18" charset="2"/>
                </a:rPr>
                <a:t></a:t>
              </a:r>
              <a:r>
                <a:rPr lang="en-US" altLang="zh-CN" sz="1800" b="1" dirty="0">
                  <a:latin typeface="Arial" panose="020B0604020202020204" pitchFamily="34" charset="0"/>
                  <a:ea typeface="楷体" panose="02010609060101010101" pitchFamily="49" charset="-122"/>
                </a:rPr>
                <a:t>id, 3</a:t>
              </a:r>
              <a:r>
                <a:rPr lang="en-US" altLang="zh-CN" sz="1800" b="1" dirty="0">
                  <a:latin typeface="Arial" panose="020B0604020202020204" pitchFamily="34" charset="0"/>
                  <a:ea typeface="楷体" panose="02010609060101010101" pitchFamily="49" charset="-122"/>
                  <a:sym typeface="Symbol" pitchFamily="18" charset="2"/>
                </a:rPr>
                <a:t></a:t>
              </a:r>
              <a:r>
                <a:rPr lang="en-US" altLang="zh-CN" sz="1800" b="1" dirty="0">
                  <a:latin typeface="Arial" panose="020B0604020202020204" pitchFamily="34" charset="0"/>
                  <a:ea typeface="楷体" panose="02010609060101010101" pitchFamily="49" charset="-122"/>
                </a:rPr>
                <a:t> </a:t>
              </a:r>
              <a:r>
                <a:rPr lang="en-US" altLang="zh-CN" sz="1800" b="1" dirty="0">
                  <a:latin typeface="Arial" panose="020B0604020202020204" pitchFamily="34" charset="0"/>
                  <a:ea typeface="楷体" panose="02010609060101010101" pitchFamily="49" charset="-122"/>
                  <a:sym typeface="Symbol" pitchFamily="18" charset="2"/>
                </a:rPr>
                <a:t></a:t>
              </a:r>
              <a:r>
                <a:rPr lang="en-US" altLang="zh-CN" sz="1800" b="1" dirty="0">
                  <a:latin typeface="Arial" panose="020B0604020202020204" pitchFamily="34" charset="0"/>
                  <a:ea typeface="楷体" panose="02010609060101010101" pitchFamily="49" charset="-122"/>
                </a:rPr>
                <a:t> </a:t>
              </a:r>
              <a:r>
                <a:rPr lang="en-US" altLang="zh-CN" sz="1800" b="1" dirty="0">
                  <a:latin typeface="Arial" panose="020B0604020202020204" pitchFamily="34" charset="0"/>
                  <a:ea typeface="楷体" panose="02010609060101010101" pitchFamily="49" charset="-122"/>
                  <a:sym typeface="Symbol" pitchFamily="18" charset="2"/>
                </a:rPr>
                <a:t></a:t>
              </a:r>
              <a:r>
                <a:rPr lang="en-US" altLang="zh-CN" sz="1800" b="1" dirty="0">
                  <a:latin typeface="Arial" panose="020B0604020202020204" pitchFamily="34" charset="0"/>
                  <a:ea typeface="楷体" panose="02010609060101010101" pitchFamily="49" charset="-122"/>
                </a:rPr>
                <a:t>60</a:t>
              </a:r>
              <a:r>
                <a:rPr lang="en-US" altLang="zh-CN" sz="1800" b="1" dirty="0">
                  <a:latin typeface="Arial" panose="020B0604020202020204" pitchFamily="34" charset="0"/>
                  <a:ea typeface="楷体" panose="02010609060101010101" pitchFamily="49" charset="-122"/>
                  <a:sym typeface="Symbol" pitchFamily="18" charset="2"/>
                </a:rPr>
                <a:t></a:t>
              </a:r>
              <a:endParaRPr lang="en-US" altLang="zh-CN" sz="1800" b="1" dirty="0">
                <a:latin typeface="Arial" panose="020B0604020202020204" pitchFamily="34" charset="0"/>
                <a:ea typeface="楷体" panose="02010609060101010101" pitchFamily="49" charset="-122"/>
              </a:endParaRPr>
            </a:p>
          </p:txBody>
        </p:sp>
        <p:sp>
          <p:nvSpPr>
            <p:cNvPr id="30734" name="Rectangle 51" descr="Green marble"/>
            <p:cNvSpPr>
              <a:spLocks noChangeArrowheads="1"/>
            </p:cNvSpPr>
            <p:nvPr/>
          </p:nvSpPr>
          <p:spPr bwMode="auto">
            <a:xfrm>
              <a:off x="144" y="1200"/>
              <a:ext cx="3216" cy="384"/>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pPr>
              <a:r>
                <a:rPr lang="en-US" altLang="zh-CN" b="1" dirty="0">
                  <a:latin typeface="Arial" panose="020B0604020202020204" pitchFamily="34" charset="0"/>
                  <a:ea typeface="楷体" panose="02010609060101010101" pitchFamily="49" charset="-122"/>
                </a:rPr>
                <a:t>position = initial + rate </a:t>
              </a:r>
              <a:r>
                <a:rPr lang="en-US" altLang="zh-CN" b="1" dirty="0">
                  <a:latin typeface="Arial" panose="020B0604020202020204" pitchFamily="34" charset="0"/>
                  <a:ea typeface="楷体" panose="02010609060101010101" pitchFamily="49" charset="-122"/>
                  <a:cs typeface="Arial" panose="020B0604020202020204" pitchFamily="34" charset="0"/>
                  <a:sym typeface="Symbol" pitchFamily="18" charset="2"/>
                </a:rPr>
                <a:t></a:t>
              </a:r>
              <a:r>
                <a:rPr lang="en-US" altLang="zh-CN" b="1" dirty="0">
                  <a:latin typeface="Arial" panose="020B0604020202020204" pitchFamily="34" charset="0"/>
                  <a:ea typeface="楷体" panose="02010609060101010101" pitchFamily="49" charset="-122"/>
                  <a:cs typeface="Arial" panose="020B0604020202020204" pitchFamily="34" charset="0"/>
                </a:rPr>
                <a:t> </a:t>
              </a:r>
              <a:r>
                <a:rPr lang="en-US" altLang="zh-CN" b="1" dirty="0">
                  <a:latin typeface="Arial" panose="020B0604020202020204" pitchFamily="34" charset="0"/>
                  <a:ea typeface="楷体" panose="02010609060101010101" pitchFamily="49" charset="-122"/>
                </a:rPr>
                <a:t>60</a:t>
              </a:r>
            </a:p>
          </p:txBody>
        </p:sp>
      </p:grpSp>
      <p:sp>
        <p:nvSpPr>
          <p:cNvPr id="465972" name="Rectangle 52"/>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rPr>
              <a:t>第一章     引   论</a:t>
            </a:r>
          </a:p>
        </p:txBody>
      </p:sp>
    </p:spTree>
    <p:extLst>
      <p:ext uri="{BB962C8B-B14F-4D97-AF65-F5344CB8AC3E}">
        <p14:creationId xmlns:p14="http://schemas.microsoft.com/office/powerpoint/2010/main" val="207674771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65965"/>
                                        </p:tgtEl>
                                        <p:attrNameLst>
                                          <p:attrName>style.visibility</p:attrName>
                                        </p:attrNameLst>
                                      </p:cBhvr>
                                      <p:to>
                                        <p:strVal val="visible"/>
                                      </p:to>
                                    </p:set>
                                    <p:animEffect transition="in" filter="blinds(horizontal)">
                                      <p:cBhvr>
                                        <p:cTn id="7" dur="500"/>
                                        <p:tgtEl>
                                          <p:spTgt spid="4659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65959"/>
                                        </p:tgtEl>
                                        <p:attrNameLst>
                                          <p:attrName>style.visibility</p:attrName>
                                        </p:attrNameLst>
                                      </p:cBhvr>
                                      <p:to>
                                        <p:strVal val="visible"/>
                                      </p:to>
                                    </p:set>
                                    <p:animEffect transition="in" filter="blinds(horizontal)">
                                      <p:cBhvr>
                                        <p:cTn id="12" dur="500"/>
                                        <p:tgtEl>
                                          <p:spTgt spid="46595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65941"/>
                                        </p:tgtEl>
                                        <p:attrNameLst>
                                          <p:attrName>style.visibility</p:attrName>
                                        </p:attrNameLst>
                                      </p:cBhvr>
                                      <p:to>
                                        <p:strVal val="visible"/>
                                      </p:to>
                                    </p:set>
                                    <p:animEffect transition="in" filter="box(in)">
                                      <p:cBhvr>
                                        <p:cTn id="17" dur="500"/>
                                        <p:tgtEl>
                                          <p:spTgt spid="46594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65966"/>
                                        </p:tgtEl>
                                        <p:attrNameLst>
                                          <p:attrName>style.visibility</p:attrName>
                                        </p:attrNameLst>
                                      </p:cBhvr>
                                      <p:to>
                                        <p:strVal val="visible"/>
                                      </p:to>
                                    </p:set>
                                    <p:animEffect transition="in" filter="blinds(horizontal)">
                                      <p:cBhvr>
                                        <p:cTn id="22" dur="500"/>
                                        <p:tgtEl>
                                          <p:spTgt spid="46596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65922"/>
                                        </p:tgtEl>
                                        <p:attrNameLst>
                                          <p:attrName>style.visibility</p:attrName>
                                        </p:attrNameLst>
                                      </p:cBhvr>
                                      <p:to>
                                        <p:strVal val="visible"/>
                                      </p:to>
                                    </p:set>
                                    <p:animEffect transition="in" filter="blinds(horizontal)">
                                      <p:cBhvr>
                                        <p:cTn id="27" dur="500"/>
                                        <p:tgtEl>
                                          <p:spTgt spid="4659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6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fld id="{24098286-BA19-4373-B7BC-5CBECE9EF579}" type="slidenum">
              <a:rPr lang="en-US" altLang="zh-CN" sz="1400" smtClean="0">
                <a:latin typeface="楷体" panose="02010609060101010101" pitchFamily="49" charset="-122"/>
                <a:ea typeface="楷体" panose="02010609060101010101" pitchFamily="49" charset="-122"/>
              </a:rPr>
              <a:pPr eaLnBrk="1" hangingPunct="1"/>
              <a:t>33</a:t>
            </a:fld>
            <a:endParaRPr lang="en-US" altLang="zh-CN" sz="1400" dirty="0">
              <a:latin typeface="楷体" panose="02010609060101010101" pitchFamily="49" charset="-122"/>
              <a:ea typeface="楷体" panose="02010609060101010101" pitchFamily="49" charset="-122"/>
            </a:endParaRPr>
          </a:p>
        </p:txBody>
      </p:sp>
      <p:sp>
        <p:nvSpPr>
          <p:cNvPr id="467970" name="Rectangle 2"/>
          <p:cNvSpPr>
            <a:spLocks noGrp="1" noChangeArrowheads="1"/>
          </p:cNvSpPr>
          <p:nvPr>
            <p:ph type="body" idx="1"/>
          </p:nvPr>
        </p:nvSpPr>
        <p:spPr>
          <a:xfrm>
            <a:off x="250825" y="1700213"/>
            <a:ext cx="3889375" cy="2135187"/>
          </a:xfrm>
        </p:spPr>
        <p:txBody>
          <a:bodyPr/>
          <a:lstStyle/>
          <a:p>
            <a:pPr algn="just">
              <a:lnSpc>
                <a:spcPct val="80000"/>
              </a:lnSpc>
              <a:defRPr/>
            </a:pPr>
            <a:r>
              <a:rPr lang="zh-CN" altLang="en-US" sz="2000" dirty="0">
                <a:effectLst>
                  <a:outerShdw blurRad="38100" dist="38100" dir="2700000" algn="tl">
                    <a:srgbClr val="C0C0C0"/>
                  </a:outerShdw>
                </a:effectLst>
              </a:rPr>
              <a:t>任何一个标识符都是表达式；</a:t>
            </a:r>
          </a:p>
          <a:p>
            <a:pPr algn="just">
              <a:lnSpc>
                <a:spcPct val="80000"/>
              </a:lnSpc>
              <a:defRPr/>
            </a:pPr>
            <a:r>
              <a:rPr lang="zh-CN" altLang="en-US" sz="2000" dirty="0">
                <a:effectLst>
                  <a:outerShdw blurRad="38100" dist="38100" dir="2700000" algn="tl">
                    <a:srgbClr val="C0C0C0"/>
                  </a:outerShdw>
                </a:effectLst>
              </a:rPr>
              <a:t>任何一个数都是表达式；</a:t>
            </a:r>
          </a:p>
          <a:p>
            <a:pPr algn="just">
              <a:lnSpc>
                <a:spcPct val="80000"/>
              </a:lnSpc>
              <a:defRPr/>
            </a:pPr>
            <a:r>
              <a:rPr lang="zh-CN" altLang="en-US" sz="2000" dirty="0">
                <a:effectLst>
                  <a:outerShdw blurRad="38100" dist="38100" dir="2700000" algn="tl">
                    <a:srgbClr val="C0C0C0"/>
                  </a:outerShdw>
                </a:effectLst>
              </a:rPr>
              <a:t>如果</a:t>
            </a:r>
            <a:r>
              <a:rPr lang="en-US" altLang="zh-CN" sz="2000" i="1" dirty="0">
                <a:effectLst>
                  <a:outerShdw blurRad="38100" dist="38100" dir="2700000" algn="tl">
                    <a:srgbClr val="C0C0C0"/>
                  </a:outerShdw>
                </a:effectLst>
              </a:rPr>
              <a:t>e</a:t>
            </a:r>
            <a:r>
              <a:rPr lang="en-US" altLang="zh-CN" sz="2000" baseline="-30000" dirty="0">
                <a:effectLst>
                  <a:outerShdw blurRad="38100" dist="38100" dir="2700000" algn="tl">
                    <a:srgbClr val="C0C0C0"/>
                  </a:outerShdw>
                </a:effectLst>
              </a:rPr>
              <a:t>1</a:t>
            </a:r>
            <a:r>
              <a:rPr lang="zh-CN" altLang="en-US" sz="2000" dirty="0">
                <a:effectLst>
                  <a:outerShdw blurRad="38100" dist="38100" dir="2700000" algn="tl">
                    <a:srgbClr val="C0C0C0"/>
                  </a:outerShdw>
                </a:effectLst>
              </a:rPr>
              <a:t>和</a:t>
            </a:r>
            <a:r>
              <a:rPr lang="en-US" altLang="zh-CN" sz="2000" i="1" dirty="0">
                <a:effectLst>
                  <a:outerShdw blurRad="38100" dist="38100" dir="2700000" algn="tl">
                    <a:srgbClr val="C0C0C0"/>
                  </a:outerShdw>
                </a:effectLst>
              </a:rPr>
              <a:t>e</a:t>
            </a:r>
            <a:r>
              <a:rPr lang="en-US" altLang="zh-CN" sz="2000" baseline="-30000" dirty="0">
                <a:effectLst>
                  <a:outerShdw blurRad="38100" dist="38100" dir="2700000" algn="tl">
                    <a:srgbClr val="C0C0C0"/>
                  </a:outerShdw>
                </a:effectLst>
              </a:rPr>
              <a:t>2</a:t>
            </a:r>
            <a:r>
              <a:rPr lang="zh-CN" altLang="en-US" sz="2000" dirty="0">
                <a:effectLst>
                  <a:outerShdw blurRad="38100" dist="38100" dir="2700000" algn="tl">
                    <a:srgbClr val="C0C0C0"/>
                  </a:outerShdw>
                </a:effectLst>
              </a:rPr>
              <a:t>都是表达式，那么</a:t>
            </a:r>
          </a:p>
          <a:p>
            <a:pPr lvl="1" algn="just">
              <a:lnSpc>
                <a:spcPct val="80000"/>
              </a:lnSpc>
              <a:buFontTx/>
              <a:buNone/>
              <a:defRPr/>
            </a:pPr>
            <a:r>
              <a:rPr lang="en-US" altLang="zh-CN" sz="2000" dirty="0">
                <a:effectLst>
                  <a:outerShdw blurRad="38100" dist="38100" dir="2700000" algn="tl">
                    <a:srgbClr val="C0C0C0"/>
                  </a:outerShdw>
                </a:effectLst>
                <a:sym typeface="Symbol" pitchFamily="18" charset="2"/>
              </a:rPr>
              <a:t> </a:t>
            </a:r>
            <a:r>
              <a:rPr lang="en-US" altLang="zh-CN" sz="2000" i="1" dirty="0">
                <a:effectLst>
                  <a:outerShdw blurRad="38100" dist="38100" dir="2700000" algn="tl">
                    <a:srgbClr val="C0C0C0"/>
                  </a:outerShdw>
                </a:effectLst>
                <a:sym typeface="Symbol" pitchFamily="18" charset="2"/>
              </a:rPr>
              <a:t> </a:t>
            </a:r>
            <a:r>
              <a:rPr lang="en-US" altLang="zh-CN" sz="2000" i="1" dirty="0">
                <a:effectLst>
                  <a:outerShdw blurRad="38100" dist="38100" dir="2700000" algn="tl">
                    <a:srgbClr val="C0C0C0"/>
                  </a:outerShdw>
                </a:effectLst>
              </a:rPr>
              <a:t>e</a:t>
            </a:r>
            <a:r>
              <a:rPr lang="en-US" altLang="zh-CN" sz="2000" baseline="-30000" dirty="0">
                <a:effectLst>
                  <a:outerShdw blurRad="38100" dist="38100" dir="2700000" algn="tl">
                    <a:srgbClr val="C0C0C0"/>
                  </a:outerShdw>
                </a:effectLst>
              </a:rPr>
              <a:t>1 </a:t>
            </a:r>
            <a:r>
              <a:rPr lang="en-US" altLang="zh-CN" sz="2000" dirty="0">
                <a:effectLst>
                  <a:outerShdw blurRad="38100" dist="38100" dir="2700000" algn="tl">
                    <a:srgbClr val="C0C0C0"/>
                  </a:outerShdw>
                </a:effectLst>
              </a:rPr>
              <a:t>+ </a:t>
            </a:r>
            <a:r>
              <a:rPr lang="en-US" altLang="zh-CN" sz="2000" i="1" dirty="0">
                <a:effectLst>
                  <a:outerShdw blurRad="38100" dist="38100" dir="2700000" algn="tl">
                    <a:srgbClr val="C0C0C0"/>
                  </a:outerShdw>
                </a:effectLst>
              </a:rPr>
              <a:t>e</a:t>
            </a:r>
            <a:r>
              <a:rPr lang="en-US" altLang="zh-CN" sz="2000" baseline="-30000" dirty="0">
                <a:effectLst>
                  <a:outerShdw blurRad="38100" dist="38100" dir="2700000" algn="tl">
                    <a:srgbClr val="C0C0C0"/>
                  </a:outerShdw>
                </a:effectLst>
              </a:rPr>
              <a:t>2</a:t>
            </a:r>
            <a:endParaRPr lang="en-US" altLang="zh-CN" sz="2000" dirty="0">
              <a:effectLst>
                <a:outerShdw blurRad="38100" dist="38100" dir="2700000" algn="tl">
                  <a:srgbClr val="C0C0C0"/>
                </a:outerShdw>
              </a:effectLst>
            </a:endParaRPr>
          </a:p>
          <a:p>
            <a:pPr lvl="1" algn="just">
              <a:lnSpc>
                <a:spcPct val="80000"/>
              </a:lnSpc>
              <a:buFontTx/>
              <a:buNone/>
              <a:defRPr/>
            </a:pPr>
            <a:r>
              <a:rPr lang="en-US" altLang="zh-CN" sz="2000" dirty="0">
                <a:effectLst>
                  <a:outerShdw blurRad="38100" dist="38100" dir="2700000" algn="tl">
                    <a:srgbClr val="C0C0C0"/>
                  </a:outerShdw>
                </a:effectLst>
                <a:sym typeface="Symbol" pitchFamily="18" charset="2"/>
              </a:rPr>
              <a:t></a:t>
            </a:r>
            <a:r>
              <a:rPr lang="en-US" altLang="zh-CN" sz="2000" i="1" dirty="0">
                <a:effectLst>
                  <a:outerShdw blurRad="38100" dist="38100" dir="2700000" algn="tl">
                    <a:srgbClr val="C0C0C0"/>
                  </a:outerShdw>
                </a:effectLst>
              </a:rPr>
              <a:t>  e</a:t>
            </a:r>
            <a:r>
              <a:rPr lang="en-US" altLang="zh-CN" sz="2000" baseline="-30000" dirty="0">
                <a:effectLst>
                  <a:outerShdw blurRad="38100" dist="38100" dir="2700000" algn="tl">
                    <a:srgbClr val="C0C0C0"/>
                  </a:outerShdw>
                </a:effectLst>
              </a:rPr>
              <a:t>1</a:t>
            </a:r>
            <a:r>
              <a:rPr lang="en-US" altLang="zh-CN" sz="2000" dirty="0">
                <a:effectLst>
                  <a:outerShdw blurRad="38100" dist="38100" dir="2700000" algn="tl">
                    <a:srgbClr val="C0C0C0"/>
                  </a:outerShdw>
                </a:effectLst>
              </a:rPr>
              <a:t> * </a:t>
            </a:r>
            <a:r>
              <a:rPr lang="en-US" altLang="zh-CN" sz="2000" i="1" dirty="0">
                <a:effectLst>
                  <a:outerShdw blurRad="38100" dist="38100" dir="2700000" algn="tl">
                    <a:srgbClr val="C0C0C0"/>
                  </a:outerShdw>
                </a:effectLst>
              </a:rPr>
              <a:t>e</a:t>
            </a:r>
            <a:r>
              <a:rPr lang="en-US" altLang="zh-CN" sz="2000" baseline="-30000" dirty="0">
                <a:effectLst>
                  <a:outerShdw blurRad="38100" dist="38100" dir="2700000" algn="tl">
                    <a:srgbClr val="C0C0C0"/>
                  </a:outerShdw>
                </a:effectLst>
              </a:rPr>
              <a:t>2 </a:t>
            </a:r>
            <a:endParaRPr lang="en-US" altLang="zh-CN" sz="2000" dirty="0">
              <a:effectLst>
                <a:outerShdw blurRad="38100" dist="38100" dir="2700000" algn="tl">
                  <a:srgbClr val="C0C0C0"/>
                </a:outerShdw>
              </a:effectLst>
            </a:endParaRPr>
          </a:p>
          <a:p>
            <a:pPr lvl="1" algn="just">
              <a:lnSpc>
                <a:spcPct val="80000"/>
              </a:lnSpc>
              <a:buFontTx/>
              <a:buNone/>
              <a:defRPr/>
            </a:pPr>
            <a:r>
              <a:rPr lang="en-US" altLang="zh-CN" sz="2000" dirty="0">
                <a:effectLst>
                  <a:outerShdw blurRad="38100" dist="38100" dir="2700000" algn="tl">
                    <a:srgbClr val="C0C0C0"/>
                  </a:outerShdw>
                </a:effectLst>
                <a:sym typeface="Symbol" pitchFamily="18" charset="2"/>
              </a:rPr>
              <a:t> </a:t>
            </a:r>
            <a:r>
              <a:rPr lang="en-US" altLang="zh-CN" sz="2000" dirty="0">
                <a:effectLst>
                  <a:outerShdw blurRad="38100" dist="38100" dir="2700000" algn="tl">
                    <a:srgbClr val="C0C0C0"/>
                  </a:outerShdw>
                </a:effectLst>
              </a:rPr>
              <a:t>(</a:t>
            </a:r>
            <a:r>
              <a:rPr lang="en-US" altLang="zh-CN" sz="2000" i="1" dirty="0">
                <a:effectLst>
                  <a:outerShdw blurRad="38100" dist="38100" dir="2700000" algn="tl">
                    <a:srgbClr val="C0C0C0"/>
                  </a:outerShdw>
                </a:effectLst>
              </a:rPr>
              <a:t>e</a:t>
            </a:r>
            <a:r>
              <a:rPr lang="en-US" altLang="zh-CN" sz="2000" baseline="-30000" dirty="0">
                <a:effectLst>
                  <a:outerShdw blurRad="38100" dist="38100" dir="2700000" algn="tl">
                    <a:srgbClr val="C0C0C0"/>
                  </a:outerShdw>
                </a:effectLst>
              </a:rPr>
              <a:t>1</a:t>
            </a:r>
            <a:r>
              <a:rPr lang="en-US" altLang="zh-CN" sz="2000" dirty="0">
                <a:effectLst>
                  <a:outerShdw blurRad="38100" dist="38100" dir="2700000" algn="tl">
                    <a:srgbClr val="C0C0C0"/>
                  </a:outerShdw>
                </a:effectLst>
              </a:rPr>
              <a:t>)</a:t>
            </a:r>
          </a:p>
          <a:p>
            <a:pPr>
              <a:lnSpc>
                <a:spcPct val="80000"/>
              </a:lnSpc>
              <a:buFontTx/>
              <a:buNone/>
              <a:defRPr/>
            </a:pPr>
            <a:r>
              <a:rPr lang="zh-CN" altLang="en-US" sz="2000" dirty="0">
                <a:effectLst>
                  <a:outerShdw blurRad="38100" dist="38100" dir="2700000" algn="tl">
                    <a:srgbClr val="C0C0C0"/>
                  </a:outerShdw>
                </a:effectLst>
              </a:rPr>
              <a:t>也都是表达式</a:t>
            </a:r>
          </a:p>
        </p:txBody>
      </p:sp>
      <p:grpSp>
        <p:nvGrpSpPr>
          <p:cNvPr id="467971" name="Group 3"/>
          <p:cNvGrpSpPr>
            <a:grpSpLocks/>
          </p:cNvGrpSpPr>
          <p:nvPr/>
        </p:nvGrpSpPr>
        <p:grpSpPr bwMode="auto">
          <a:xfrm>
            <a:off x="395288" y="3933825"/>
            <a:ext cx="3744912" cy="2519363"/>
            <a:chOff x="2496" y="1200"/>
            <a:chExt cx="3264" cy="2076"/>
          </a:xfrm>
        </p:grpSpPr>
        <p:sp>
          <p:nvSpPr>
            <p:cNvPr id="467972" name="Rectangle 4"/>
            <p:cNvSpPr>
              <a:spLocks noChangeArrowheads="1"/>
            </p:cNvSpPr>
            <p:nvPr/>
          </p:nvSpPr>
          <p:spPr bwMode="auto">
            <a:xfrm>
              <a:off x="3340" y="1200"/>
              <a:ext cx="692"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a:lstStyle/>
            <a:p>
              <a:pPr algn="just" eaLnBrk="0" hangingPunct="0">
                <a:defRPr/>
              </a:pPr>
              <a:r>
                <a:rPr lang="zh-CN" altLang="en-US" sz="1600" b="1" dirty="0">
                  <a:effectLst>
                    <a:outerShdw blurRad="38100" dist="38100" dir="2700000" algn="tl">
                      <a:srgbClr val="C0C0C0"/>
                    </a:outerShdw>
                  </a:effectLst>
                  <a:latin typeface="Arial" panose="020B0604020202020204" pitchFamily="34" charset="0"/>
                  <a:ea typeface="楷体" panose="02010609060101010101" pitchFamily="49" charset="-122"/>
                </a:rPr>
                <a:t>表达式</a:t>
              </a:r>
            </a:p>
          </p:txBody>
        </p:sp>
        <p:sp>
          <p:nvSpPr>
            <p:cNvPr id="31765" name="Line 5"/>
            <p:cNvSpPr>
              <a:spLocks noChangeShapeType="1"/>
            </p:cNvSpPr>
            <p:nvPr/>
          </p:nvSpPr>
          <p:spPr bwMode="auto">
            <a:xfrm flipH="1">
              <a:off x="2832" y="1488"/>
              <a:ext cx="536" cy="20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1766" name="Line 6"/>
            <p:cNvSpPr>
              <a:spLocks noChangeShapeType="1"/>
            </p:cNvSpPr>
            <p:nvPr/>
          </p:nvSpPr>
          <p:spPr bwMode="auto">
            <a:xfrm>
              <a:off x="3874" y="1501"/>
              <a:ext cx="536" cy="20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1767" name="Line 7"/>
            <p:cNvSpPr>
              <a:spLocks noChangeShapeType="1"/>
            </p:cNvSpPr>
            <p:nvPr/>
          </p:nvSpPr>
          <p:spPr bwMode="auto">
            <a:xfrm>
              <a:off x="4563" y="2011"/>
              <a:ext cx="0" cy="30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67976" name="Rectangle 8"/>
            <p:cNvSpPr>
              <a:spLocks noChangeArrowheads="1"/>
            </p:cNvSpPr>
            <p:nvPr/>
          </p:nvSpPr>
          <p:spPr bwMode="auto">
            <a:xfrm>
              <a:off x="2496" y="1680"/>
              <a:ext cx="719"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defRPr/>
              </a:pPr>
              <a:r>
                <a:rPr lang="zh-CN" altLang="en-US" sz="1600" b="1" dirty="0">
                  <a:effectLst>
                    <a:outerShdw blurRad="38100" dist="38100" dir="2700000" algn="tl">
                      <a:srgbClr val="C0C0C0"/>
                    </a:outerShdw>
                  </a:effectLst>
                  <a:latin typeface="Arial" panose="020B0604020202020204" pitchFamily="34" charset="0"/>
                  <a:ea typeface="楷体" panose="02010609060101010101" pitchFamily="49" charset="-122"/>
                </a:rPr>
                <a:t>表达式</a:t>
              </a:r>
            </a:p>
          </p:txBody>
        </p:sp>
        <p:sp>
          <p:nvSpPr>
            <p:cNvPr id="467977" name="Rectangle 9"/>
            <p:cNvSpPr>
              <a:spLocks noChangeArrowheads="1"/>
            </p:cNvSpPr>
            <p:nvPr/>
          </p:nvSpPr>
          <p:spPr bwMode="auto">
            <a:xfrm>
              <a:off x="4273" y="1680"/>
              <a:ext cx="815"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defRPr/>
              </a:pPr>
              <a:r>
                <a:rPr lang="zh-CN" altLang="en-US" sz="1600" b="1" dirty="0">
                  <a:effectLst>
                    <a:outerShdw blurRad="38100" dist="38100" dir="2700000" algn="tl">
                      <a:srgbClr val="C0C0C0"/>
                    </a:outerShdw>
                  </a:effectLst>
                  <a:latin typeface="Arial" panose="020B0604020202020204" pitchFamily="34" charset="0"/>
                  <a:ea typeface="楷体" panose="02010609060101010101" pitchFamily="49" charset="-122"/>
                </a:rPr>
                <a:t>表达式</a:t>
              </a:r>
            </a:p>
          </p:txBody>
        </p:sp>
        <p:sp>
          <p:nvSpPr>
            <p:cNvPr id="467978" name="Rectangle 10"/>
            <p:cNvSpPr>
              <a:spLocks noChangeArrowheads="1"/>
            </p:cNvSpPr>
            <p:nvPr/>
          </p:nvSpPr>
          <p:spPr bwMode="auto">
            <a:xfrm>
              <a:off x="2496" y="2256"/>
              <a:ext cx="768"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defRPr/>
              </a:pPr>
              <a:r>
                <a:rPr lang="zh-CN" altLang="en-US" sz="1600" b="1" dirty="0">
                  <a:effectLst>
                    <a:outerShdw blurRad="38100" dist="38100" dir="2700000" algn="tl">
                      <a:srgbClr val="C0C0C0"/>
                    </a:outerShdw>
                  </a:effectLst>
                  <a:latin typeface="Arial" panose="020B0604020202020204" pitchFamily="34" charset="0"/>
                  <a:ea typeface="楷体" panose="02010609060101010101" pitchFamily="49" charset="-122"/>
                </a:rPr>
                <a:t>标识符</a:t>
              </a:r>
            </a:p>
          </p:txBody>
        </p:sp>
        <p:sp>
          <p:nvSpPr>
            <p:cNvPr id="467979" name="Rectangle 11"/>
            <p:cNvSpPr>
              <a:spLocks noChangeArrowheads="1"/>
            </p:cNvSpPr>
            <p:nvPr/>
          </p:nvSpPr>
          <p:spPr bwMode="auto">
            <a:xfrm>
              <a:off x="5041" y="2112"/>
              <a:ext cx="719"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defRPr/>
              </a:pPr>
              <a:r>
                <a:rPr lang="zh-CN" altLang="en-US" sz="1600" b="1" dirty="0">
                  <a:effectLst>
                    <a:outerShdw blurRad="38100" dist="38100" dir="2700000" algn="tl">
                      <a:srgbClr val="C0C0C0"/>
                    </a:outerShdw>
                  </a:effectLst>
                  <a:latin typeface="Arial" panose="020B0604020202020204" pitchFamily="34" charset="0"/>
                  <a:ea typeface="楷体" panose="02010609060101010101" pitchFamily="49" charset="-122"/>
                </a:rPr>
                <a:t>表达式</a:t>
              </a:r>
            </a:p>
          </p:txBody>
        </p:sp>
        <p:sp>
          <p:nvSpPr>
            <p:cNvPr id="467980" name="Rectangle 12"/>
            <p:cNvSpPr>
              <a:spLocks noChangeArrowheads="1"/>
            </p:cNvSpPr>
            <p:nvPr/>
          </p:nvSpPr>
          <p:spPr bwMode="auto">
            <a:xfrm>
              <a:off x="3408" y="2112"/>
              <a:ext cx="782"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defRPr/>
              </a:pPr>
              <a:r>
                <a:rPr lang="zh-CN" altLang="en-US" sz="1600" b="1" dirty="0">
                  <a:effectLst>
                    <a:outerShdw blurRad="38100" dist="38100" dir="2700000" algn="tl">
                      <a:srgbClr val="C0C0C0"/>
                    </a:outerShdw>
                  </a:effectLst>
                  <a:latin typeface="Arial" panose="020B0604020202020204" pitchFamily="34" charset="0"/>
                  <a:ea typeface="楷体" panose="02010609060101010101" pitchFamily="49" charset="-122"/>
                </a:rPr>
                <a:t>表达式</a:t>
              </a:r>
            </a:p>
          </p:txBody>
        </p:sp>
        <p:sp>
          <p:nvSpPr>
            <p:cNvPr id="31773" name="Line 13"/>
            <p:cNvSpPr>
              <a:spLocks noChangeShapeType="1"/>
            </p:cNvSpPr>
            <p:nvPr/>
          </p:nvSpPr>
          <p:spPr bwMode="auto">
            <a:xfrm flipH="1">
              <a:off x="3798" y="1909"/>
              <a:ext cx="536" cy="20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1774" name="Line 14"/>
            <p:cNvSpPr>
              <a:spLocks noChangeShapeType="1"/>
            </p:cNvSpPr>
            <p:nvPr/>
          </p:nvSpPr>
          <p:spPr bwMode="auto">
            <a:xfrm>
              <a:off x="4800" y="1920"/>
              <a:ext cx="536" cy="20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1775" name="Line 15"/>
            <p:cNvSpPr>
              <a:spLocks noChangeShapeType="1"/>
            </p:cNvSpPr>
            <p:nvPr/>
          </p:nvSpPr>
          <p:spPr bwMode="auto">
            <a:xfrm>
              <a:off x="2802" y="2011"/>
              <a:ext cx="0" cy="20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67984" name="Rectangle 16"/>
            <p:cNvSpPr>
              <a:spLocks noChangeArrowheads="1"/>
            </p:cNvSpPr>
            <p:nvPr/>
          </p:nvSpPr>
          <p:spPr bwMode="auto">
            <a:xfrm>
              <a:off x="2496" y="2496"/>
              <a:ext cx="757"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defRPr/>
              </a:pPr>
              <a:r>
                <a:rPr lang="en-US" altLang="zh-CN" sz="1600" b="1" dirty="0">
                  <a:effectLst>
                    <a:outerShdw blurRad="38100" dist="38100" dir="2700000" algn="tl">
                      <a:srgbClr val="C0C0C0"/>
                    </a:outerShdw>
                  </a:effectLst>
                  <a:latin typeface="Arial" panose="020B0604020202020204" pitchFamily="34" charset="0"/>
                  <a:ea typeface="楷体" panose="02010609060101010101" pitchFamily="49" charset="-122"/>
                </a:rPr>
                <a:t>(initial)</a:t>
              </a:r>
            </a:p>
          </p:txBody>
        </p:sp>
        <p:sp>
          <p:nvSpPr>
            <p:cNvPr id="467985" name="Rectangle 17"/>
            <p:cNvSpPr>
              <a:spLocks noChangeArrowheads="1"/>
            </p:cNvSpPr>
            <p:nvPr/>
          </p:nvSpPr>
          <p:spPr bwMode="auto">
            <a:xfrm>
              <a:off x="3408" y="2736"/>
              <a:ext cx="733" cy="5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defRPr/>
              </a:pPr>
              <a:r>
                <a:rPr lang="zh-CN" altLang="en-US" sz="1600" b="1" dirty="0">
                  <a:effectLst>
                    <a:outerShdw blurRad="38100" dist="38100" dir="2700000" algn="tl">
                      <a:srgbClr val="C0C0C0"/>
                    </a:outerShdw>
                  </a:effectLst>
                  <a:latin typeface="Arial" panose="020B0604020202020204" pitchFamily="34" charset="0"/>
                  <a:ea typeface="楷体" panose="02010609060101010101" pitchFamily="49" charset="-122"/>
                </a:rPr>
                <a:t>标识符</a:t>
              </a:r>
            </a:p>
            <a:p>
              <a:pPr algn="just" eaLnBrk="0" hangingPunct="0">
                <a:defRPr/>
              </a:pPr>
              <a:r>
                <a:rPr lang="en-US" altLang="zh-CN" sz="1600" b="1" dirty="0">
                  <a:effectLst>
                    <a:outerShdw blurRad="38100" dist="38100" dir="2700000" algn="tl">
                      <a:srgbClr val="C0C0C0"/>
                    </a:outerShdw>
                  </a:effectLst>
                  <a:latin typeface="Arial" panose="020B0604020202020204" pitchFamily="34" charset="0"/>
                  <a:ea typeface="楷体" panose="02010609060101010101" pitchFamily="49" charset="-122"/>
                </a:rPr>
                <a:t>(rate)</a:t>
              </a:r>
            </a:p>
          </p:txBody>
        </p:sp>
        <p:sp>
          <p:nvSpPr>
            <p:cNvPr id="467986" name="Rectangle 18"/>
            <p:cNvSpPr>
              <a:spLocks noChangeArrowheads="1"/>
            </p:cNvSpPr>
            <p:nvPr/>
          </p:nvSpPr>
          <p:spPr bwMode="auto">
            <a:xfrm>
              <a:off x="5231" y="2736"/>
              <a:ext cx="459"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defRPr/>
              </a:pPr>
              <a:r>
                <a:rPr lang="zh-CN" altLang="en-US" sz="1600" b="1" dirty="0">
                  <a:effectLst>
                    <a:outerShdw blurRad="38100" dist="38100" dir="2700000" algn="tl">
                      <a:srgbClr val="C0C0C0"/>
                    </a:outerShdw>
                  </a:effectLst>
                  <a:latin typeface="Arial" panose="020B0604020202020204" pitchFamily="34" charset="0"/>
                  <a:ea typeface="楷体" panose="02010609060101010101" pitchFamily="49" charset="-122"/>
                </a:rPr>
                <a:t>数</a:t>
              </a:r>
            </a:p>
            <a:p>
              <a:pPr algn="just" eaLnBrk="0" hangingPunct="0">
                <a:defRPr/>
              </a:pPr>
              <a:r>
                <a:rPr lang="zh-CN" altLang="en-US" sz="1400" b="1" dirty="0">
                  <a:effectLst>
                    <a:outerShdw blurRad="38100" dist="38100" dir="2700000" algn="tl">
                      <a:srgbClr val="C0C0C0"/>
                    </a:outerShdw>
                  </a:effectLst>
                  <a:latin typeface="Arial" panose="020B0604020202020204" pitchFamily="34" charset="0"/>
                  <a:ea typeface="楷体" panose="02010609060101010101" pitchFamily="49" charset="-122"/>
                </a:rPr>
                <a:t>(60)</a:t>
              </a:r>
            </a:p>
          </p:txBody>
        </p:sp>
        <p:sp>
          <p:nvSpPr>
            <p:cNvPr id="467987" name="Rectangle 19"/>
            <p:cNvSpPr>
              <a:spLocks noChangeArrowheads="1"/>
            </p:cNvSpPr>
            <p:nvPr/>
          </p:nvSpPr>
          <p:spPr bwMode="auto">
            <a:xfrm>
              <a:off x="4464" y="2256"/>
              <a:ext cx="307"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defRPr/>
              </a:pPr>
              <a:r>
                <a:rPr lang="zh-CN" altLang="en-US" b="1" dirty="0">
                  <a:effectLst>
                    <a:outerShdw blurRad="38100" dist="38100" dir="2700000" algn="tl">
                      <a:srgbClr val="C0C0C0"/>
                    </a:outerShdw>
                  </a:effectLst>
                  <a:latin typeface="Arial" panose="020B0604020202020204" pitchFamily="34" charset="0"/>
                  <a:ea typeface="楷体" panose="02010609060101010101" pitchFamily="49" charset="-122"/>
                </a:rPr>
                <a:t>*</a:t>
              </a:r>
            </a:p>
          </p:txBody>
        </p:sp>
        <p:sp>
          <p:nvSpPr>
            <p:cNvPr id="467988" name="Rectangle 20"/>
            <p:cNvSpPr>
              <a:spLocks noChangeArrowheads="1"/>
            </p:cNvSpPr>
            <p:nvPr/>
          </p:nvSpPr>
          <p:spPr bwMode="auto">
            <a:xfrm>
              <a:off x="3552" y="1776"/>
              <a:ext cx="306"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defRPr/>
              </a:pPr>
              <a:r>
                <a:rPr lang="zh-CN" altLang="en-US" b="1" dirty="0">
                  <a:effectLst>
                    <a:outerShdw blurRad="38100" dist="38100" dir="2700000" algn="tl">
                      <a:srgbClr val="C0C0C0"/>
                    </a:outerShdw>
                  </a:effectLst>
                  <a:latin typeface="Arial" panose="020B0604020202020204" pitchFamily="34" charset="0"/>
                  <a:ea typeface="楷体" panose="02010609060101010101" pitchFamily="49" charset="-122"/>
                </a:rPr>
                <a:t>+</a:t>
              </a:r>
            </a:p>
          </p:txBody>
        </p:sp>
        <p:sp>
          <p:nvSpPr>
            <p:cNvPr id="31781" name="Line 21"/>
            <p:cNvSpPr>
              <a:spLocks noChangeShapeType="1"/>
            </p:cNvSpPr>
            <p:nvPr/>
          </p:nvSpPr>
          <p:spPr bwMode="auto">
            <a:xfrm>
              <a:off x="3648" y="1536"/>
              <a:ext cx="0" cy="20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1782" name="Line 22"/>
            <p:cNvSpPr>
              <a:spLocks noChangeShapeType="1"/>
            </p:cNvSpPr>
            <p:nvPr/>
          </p:nvSpPr>
          <p:spPr bwMode="auto">
            <a:xfrm>
              <a:off x="3744" y="2400"/>
              <a:ext cx="0" cy="30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1783" name="Line 23"/>
            <p:cNvSpPr>
              <a:spLocks noChangeShapeType="1"/>
            </p:cNvSpPr>
            <p:nvPr/>
          </p:nvSpPr>
          <p:spPr bwMode="auto">
            <a:xfrm>
              <a:off x="5376" y="2400"/>
              <a:ext cx="0" cy="30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grpSp>
      <p:sp>
        <p:nvSpPr>
          <p:cNvPr id="467992" name="Text Box 24" descr="Green marble"/>
          <p:cNvSpPr txBox="1">
            <a:spLocks noChangeArrowheads="1"/>
          </p:cNvSpPr>
          <p:nvPr/>
        </p:nvSpPr>
        <p:spPr bwMode="auto">
          <a:xfrm>
            <a:off x="250825" y="1052736"/>
            <a:ext cx="70072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defRPr/>
            </a:pPr>
            <a:r>
              <a:rPr lang="zh-CN" altLang="en-US" sz="2400" b="1" dirty="0">
                <a:solidFill>
                  <a:schemeClr val="tx2"/>
                </a:solidFill>
                <a:effectLst>
                  <a:outerShdw blurRad="38100" dist="38100" dir="2700000" algn="tl">
                    <a:srgbClr val="C0C0C0"/>
                  </a:outerShdw>
                </a:effectLst>
                <a:latin typeface="楷体" panose="02010609060101010101" pitchFamily="49" charset="-122"/>
                <a:ea typeface="楷体" panose="02010609060101010101" pitchFamily="49" charset="-122"/>
              </a:rPr>
              <a:t>语法分析：词法记号（</a:t>
            </a:r>
            <a:r>
              <a:rPr lang="en-US" altLang="zh-CN" sz="2400" b="1" dirty="0">
                <a:solidFill>
                  <a:schemeClr val="tx2"/>
                </a:solidFill>
                <a:effectLst>
                  <a:outerShdw blurRad="38100" dist="38100" dir="2700000" algn="tl">
                    <a:srgbClr val="C0C0C0"/>
                  </a:outerShdw>
                </a:effectLst>
                <a:latin typeface="楷体" panose="02010609060101010101" pitchFamily="49" charset="-122"/>
                <a:ea typeface="楷体" panose="02010609060101010101" pitchFamily="49" charset="-122"/>
              </a:rPr>
              <a:t>token</a:t>
            </a:r>
            <a:r>
              <a:rPr lang="zh-CN" altLang="en-US" sz="2400" b="1" dirty="0">
                <a:solidFill>
                  <a:schemeClr val="tx2"/>
                </a:solidFill>
                <a:effectLst>
                  <a:outerShdw blurRad="38100" dist="38100" dir="2700000" algn="tl">
                    <a:srgbClr val="C0C0C0"/>
                  </a:outerShdw>
                </a:effectLst>
                <a:latin typeface="楷体" panose="02010609060101010101" pitchFamily="49" charset="-122"/>
                <a:ea typeface="楷体" panose="02010609060101010101" pitchFamily="49" charset="-122"/>
              </a:rPr>
              <a:t>）流</a:t>
            </a:r>
            <a:r>
              <a:rPr lang="en-US" altLang="zh-CN" sz="2400" b="1" dirty="0">
                <a:solidFill>
                  <a:schemeClr val="tx2"/>
                </a:solidFill>
                <a:effectLst>
                  <a:outerShdw blurRad="38100" dist="38100" dir="2700000" algn="tl">
                    <a:srgbClr val="C0C0C0"/>
                  </a:outerShdw>
                </a:effectLst>
                <a:latin typeface="楷体" panose="02010609060101010101" pitchFamily="49" charset="-122"/>
                <a:ea typeface="楷体" panose="02010609060101010101" pitchFamily="49" charset="-122"/>
              </a:rPr>
              <a:t>-〉</a:t>
            </a:r>
            <a:r>
              <a:rPr lang="zh-CN" altLang="en-US" sz="2400" b="1" dirty="0">
                <a:solidFill>
                  <a:schemeClr val="tx2"/>
                </a:solidFill>
                <a:effectLst>
                  <a:outerShdw blurRad="38100" dist="38100" dir="2700000" algn="tl">
                    <a:srgbClr val="C0C0C0"/>
                  </a:outerShdw>
                </a:effectLst>
                <a:latin typeface="楷体" panose="02010609060101010101" pitchFamily="49" charset="-122"/>
                <a:ea typeface="楷体" panose="02010609060101010101" pitchFamily="49" charset="-122"/>
              </a:rPr>
              <a:t>语法短语</a:t>
            </a:r>
          </a:p>
        </p:txBody>
      </p:sp>
      <p:sp>
        <p:nvSpPr>
          <p:cNvPr id="467993" name="Rectangle 25"/>
          <p:cNvSpPr>
            <a:spLocks noChangeArrowheads="1"/>
          </p:cNvSpPr>
          <p:nvPr/>
        </p:nvSpPr>
        <p:spPr bwMode="auto">
          <a:xfrm>
            <a:off x="4787900" y="1628775"/>
            <a:ext cx="3816350" cy="246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eaLnBrk="0" hangingPunct="0">
              <a:lnSpc>
                <a:spcPct val="80000"/>
              </a:lnSpc>
              <a:spcBef>
                <a:spcPct val="20000"/>
              </a:spcBef>
              <a:buFontTx/>
              <a:buChar char="•"/>
              <a:defRPr/>
            </a:pPr>
            <a:r>
              <a:rPr lang="zh-CN" altLang="en-US" b="1" dirty="0">
                <a:effectLst>
                  <a:outerShdw blurRad="38100" dist="38100" dir="2700000" algn="tl">
                    <a:srgbClr val="C0C0C0"/>
                  </a:outerShdw>
                </a:effectLst>
                <a:latin typeface="楷体" panose="02010609060101010101" pitchFamily="49" charset="-122"/>
                <a:ea typeface="楷体" panose="02010609060101010101" pitchFamily="49" charset="-122"/>
              </a:rPr>
              <a:t>任何名词都可以作宾语；</a:t>
            </a:r>
          </a:p>
          <a:p>
            <a:pPr marL="342900" indent="-342900" algn="just" eaLnBrk="0" hangingPunct="0">
              <a:lnSpc>
                <a:spcPct val="80000"/>
              </a:lnSpc>
              <a:spcBef>
                <a:spcPct val="20000"/>
              </a:spcBef>
              <a:buFontTx/>
              <a:buChar char="•"/>
              <a:defRPr/>
            </a:pPr>
            <a:r>
              <a:rPr lang="zh-CN" altLang="en-US" b="1" dirty="0">
                <a:effectLst>
                  <a:outerShdw blurRad="38100" dist="38100" dir="2700000" algn="tl">
                    <a:srgbClr val="C0C0C0"/>
                  </a:outerShdw>
                </a:effectLst>
                <a:latin typeface="楷体" panose="02010609060101010101" pitchFamily="49" charset="-122"/>
                <a:ea typeface="楷体" panose="02010609060101010101" pitchFamily="49" charset="-122"/>
              </a:rPr>
              <a:t>如果</a:t>
            </a:r>
            <a:r>
              <a:rPr lang="en-US" altLang="zh-CN" b="1" i="1" dirty="0">
                <a:effectLst>
                  <a:outerShdw blurRad="38100" dist="38100" dir="2700000" algn="tl">
                    <a:srgbClr val="C0C0C0"/>
                  </a:outerShdw>
                </a:effectLst>
                <a:latin typeface="楷体" panose="02010609060101010101" pitchFamily="49" charset="-122"/>
                <a:ea typeface="楷体" panose="02010609060101010101" pitchFamily="49" charset="-122"/>
              </a:rPr>
              <a:t>e</a:t>
            </a:r>
            <a:r>
              <a:rPr lang="en-US" altLang="zh-CN" b="1" baseline="-30000" dirty="0">
                <a:effectLst>
                  <a:outerShdw blurRad="38100" dist="38100" dir="2700000" algn="tl">
                    <a:srgbClr val="C0C0C0"/>
                  </a:outerShdw>
                </a:effectLst>
                <a:latin typeface="楷体" panose="02010609060101010101" pitchFamily="49" charset="-122"/>
                <a:ea typeface="楷体" panose="02010609060101010101" pitchFamily="49" charset="-122"/>
              </a:rPr>
              <a:t>1</a:t>
            </a:r>
            <a:r>
              <a:rPr lang="zh-CN" altLang="en-US" b="1" dirty="0">
                <a:effectLst>
                  <a:outerShdw blurRad="38100" dist="38100" dir="2700000" algn="tl">
                    <a:srgbClr val="C0C0C0"/>
                  </a:outerShdw>
                </a:effectLst>
                <a:latin typeface="楷体" panose="02010609060101010101" pitchFamily="49" charset="-122"/>
                <a:ea typeface="楷体" panose="02010609060101010101" pitchFamily="49" charset="-122"/>
              </a:rPr>
              <a:t>和</a:t>
            </a:r>
            <a:r>
              <a:rPr lang="en-US" altLang="zh-CN" b="1" i="1" dirty="0">
                <a:effectLst>
                  <a:outerShdw blurRad="38100" dist="38100" dir="2700000" algn="tl">
                    <a:srgbClr val="C0C0C0"/>
                  </a:outerShdw>
                </a:effectLst>
                <a:latin typeface="楷体" panose="02010609060101010101" pitchFamily="49" charset="-122"/>
                <a:ea typeface="楷体" panose="02010609060101010101" pitchFamily="49" charset="-122"/>
              </a:rPr>
              <a:t>e</a:t>
            </a:r>
            <a:r>
              <a:rPr lang="en-US" altLang="zh-CN" b="1" baseline="-30000" dirty="0">
                <a:effectLst>
                  <a:outerShdw blurRad="38100" dist="38100" dir="2700000" algn="tl">
                    <a:srgbClr val="C0C0C0"/>
                  </a:outerShdw>
                </a:effectLst>
                <a:latin typeface="楷体" panose="02010609060101010101" pitchFamily="49" charset="-122"/>
                <a:ea typeface="楷体" panose="02010609060101010101" pitchFamily="49" charset="-122"/>
              </a:rPr>
              <a:t>2</a:t>
            </a:r>
            <a:r>
              <a:rPr lang="zh-CN" altLang="en-US" b="1" dirty="0">
                <a:effectLst>
                  <a:outerShdw blurRad="38100" dist="38100" dir="2700000" algn="tl">
                    <a:srgbClr val="C0C0C0"/>
                  </a:outerShdw>
                </a:effectLst>
                <a:latin typeface="楷体" panose="02010609060101010101" pitchFamily="49" charset="-122"/>
                <a:ea typeface="楷体" panose="02010609060101010101" pitchFamily="49" charset="-122"/>
              </a:rPr>
              <a:t>都是宾语，那么</a:t>
            </a:r>
          </a:p>
          <a:p>
            <a:pPr marL="742950" lvl="1" indent="-285750" algn="just" eaLnBrk="0" hangingPunct="0">
              <a:lnSpc>
                <a:spcPct val="80000"/>
              </a:lnSpc>
              <a:spcBef>
                <a:spcPct val="20000"/>
              </a:spcBef>
              <a:defRPr/>
            </a:pPr>
            <a:r>
              <a:rPr lang="en-US" altLang="zh-CN" b="1" dirty="0">
                <a:effectLst>
                  <a:outerShdw blurRad="38100" dist="38100" dir="2700000" algn="tl">
                    <a:srgbClr val="C0C0C0"/>
                  </a:outerShdw>
                </a:effectLst>
                <a:latin typeface="楷体" panose="02010609060101010101" pitchFamily="49" charset="-122"/>
                <a:ea typeface="楷体" panose="02010609060101010101" pitchFamily="49" charset="-122"/>
                <a:sym typeface="Symbol" pitchFamily="18" charset="2"/>
              </a:rPr>
              <a:t> </a:t>
            </a:r>
            <a:r>
              <a:rPr lang="en-US" altLang="zh-CN" b="1" i="1" dirty="0">
                <a:effectLst>
                  <a:outerShdw blurRad="38100" dist="38100" dir="2700000" algn="tl">
                    <a:srgbClr val="C0C0C0"/>
                  </a:outerShdw>
                </a:effectLst>
                <a:latin typeface="楷体" panose="02010609060101010101" pitchFamily="49" charset="-122"/>
                <a:ea typeface="楷体" panose="02010609060101010101" pitchFamily="49" charset="-122"/>
                <a:sym typeface="Symbol" pitchFamily="18" charset="2"/>
              </a:rPr>
              <a:t> </a:t>
            </a:r>
            <a:r>
              <a:rPr lang="en-US" altLang="zh-CN" b="1" i="1" dirty="0">
                <a:effectLst>
                  <a:outerShdw blurRad="38100" dist="38100" dir="2700000" algn="tl">
                    <a:srgbClr val="C0C0C0"/>
                  </a:outerShdw>
                </a:effectLst>
                <a:latin typeface="楷体" panose="02010609060101010101" pitchFamily="49" charset="-122"/>
                <a:ea typeface="楷体" panose="02010609060101010101" pitchFamily="49" charset="-122"/>
              </a:rPr>
              <a:t>e</a:t>
            </a:r>
            <a:r>
              <a:rPr lang="en-US" altLang="zh-CN" b="1" baseline="-30000" dirty="0">
                <a:effectLst>
                  <a:outerShdw blurRad="38100" dist="38100" dir="2700000" algn="tl">
                    <a:srgbClr val="C0C0C0"/>
                  </a:outerShdw>
                </a:effectLst>
                <a:latin typeface="楷体" panose="02010609060101010101" pitchFamily="49" charset="-122"/>
                <a:ea typeface="楷体" panose="02010609060101010101" pitchFamily="49" charset="-122"/>
              </a:rPr>
              <a:t>1 </a:t>
            </a:r>
            <a:r>
              <a:rPr lang="zh-CN" altLang="en-US" b="1" dirty="0">
                <a:effectLst>
                  <a:outerShdw blurRad="38100" dist="38100" dir="2700000" algn="tl">
                    <a:srgbClr val="C0C0C0"/>
                  </a:outerShdw>
                </a:effectLst>
                <a:latin typeface="楷体" panose="02010609060101010101" pitchFamily="49" charset="-122"/>
                <a:ea typeface="楷体" panose="02010609060101010101" pitchFamily="49" charset="-122"/>
              </a:rPr>
              <a:t>和</a:t>
            </a:r>
            <a:r>
              <a:rPr lang="en-US" altLang="zh-CN" b="1" i="1" dirty="0">
                <a:effectLst>
                  <a:outerShdw blurRad="38100" dist="38100" dir="2700000" algn="tl">
                    <a:srgbClr val="C0C0C0"/>
                  </a:outerShdw>
                </a:effectLst>
                <a:latin typeface="楷体" panose="02010609060101010101" pitchFamily="49" charset="-122"/>
                <a:ea typeface="楷体" panose="02010609060101010101" pitchFamily="49" charset="-122"/>
              </a:rPr>
              <a:t>e</a:t>
            </a:r>
            <a:r>
              <a:rPr lang="en-US" altLang="zh-CN" b="1" baseline="-30000" dirty="0">
                <a:effectLst>
                  <a:outerShdw blurRad="38100" dist="38100" dir="2700000" algn="tl">
                    <a:srgbClr val="C0C0C0"/>
                  </a:outerShdw>
                </a:effectLst>
                <a:latin typeface="楷体" panose="02010609060101010101" pitchFamily="49" charset="-122"/>
                <a:ea typeface="楷体" panose="02010609060101010101" pitchFamily="49" charset="-122"/>
              </a:rPr>
              <a:t>2</a:t>
            </a:r>
            <a:endParaRPr lang="en-US" altLang="zh-CN" b="1" dirty="0">
              <a:effectLst>
                <a:outerShdw blurRad="38100" dist="38100" dir="2700000" algn="tl">
                  <a:srgbClr val="C0C0C0"/>
                </a:outerShdw>
              </a:effectLst>
              <a:latin typeface="楷体" panose="02010609060101010101" pitchFamily="49" charset="-122"/>
              <a:ea typeface="楷体" panose="02010609060101010101" pitchFamily="49" charset="-122"/>
            </a:endParaRPr>
          </a:p>
          <a:p>
            <a:pPr marL="742950" lvl="1" indent="-285750" algn="just" eaLnBrk="0" hangingPunct="0">
              <a:lnSpc>
                <a:spcPct val="80000"/>
              </a:lnSpc>
              <a:spcBef>
                <a:spcPct val="20000"/>
              </a:spcBef>
              <a:defRPr/>
            </a:pPr>
            <a:r>
              <a:rPr lang="en-US" altLang="zh-CN" b="1" dirty="0">
                <a:effectLst>
                  <a:outerShdw blurRad="38100" dist="38100" dir="2700000" algn="tl">
                    <a:srgbClr val="C0C0C0"/>
                  </a:outerShdw>
                </a:effectLst>
                <a:latin typeface="楷体" panose="02010609060101010101" pitchFamily="49" charset="-122"/>
                <a:ea typeface="楷体" panose="02010609060101010101" pitchFamily="49" charset="-122"/>
                <a:sym typeface="Symbol" pitchFamily="18" charset="2"/>
              </a:rPr>
              <a:t></a:t>
            </a:r>
            <a:r>
              <a:rPr lang="en-US" altLang="zh-CN" b="1" i="1" dirty="0">
                <a:effectLst>
                  <a:outerShdw blurRad="38100" dist="38100" dir="2700000" algn="tl">
                    <a:srgbClr val="C0C0C0"/>
                  </a:outerShdw>
                </a:effectLst>
                <a:latin typeface="楷体" panose="02010609060101010101" pitchFamily="49" charset="-122"/>
                <a:ea typeface="楷体" panose="02010609060101010101" pitchFamily="49" charset="-122"/>
              </a:rPr>
              <a:t>  e</a:t>
            </a:r>
            <a:r>
              <a:rPr lang="en-US" altLang="zh-CN" b="1" baseline="-30000" dirty="0">
                <a:effectLst>
                  <a:outerShdw blurRad="38100" dist="38100" dir="2700000" algn="tl">
                    <a:srgbClr val="C0C0C0"/>
                  </a:outerShdw>
                </a:effectLst>
                <a:latin typeface="楷体" panose="02010609060101010101" pitchFamily="49" charset="-122"/>
                <a:ea typeface="楷体" panose="02010609060101010101" pitchFamily="49" charset="-122"/>
              </a:rPr>
              <a:t>1</a:t>
            </a:r>
            <a:r>
              <a:rPr lang="en-US" altLang="zh-CN" b="1" dirty="0">
                <a:effectLst>
                  <a:outerShdw blurRad="38100" dist="38100" dir="2700000" algn="tl">
                    <a:srgbClr val="C0C0C0"/>
                  </a:outerShdw>
                </a:effectLst>
                <a:latin typeface="楷体" panose="02010609060101010101" pitchFamily="49" charset="-122"/>
                <a:ea typeface="楷体" panose="02010609060101010101" pitchFamily="49" charset="-122"/>
              </a:rPr>
              <a:t> </a:t>
            </a:r>
            <a:r>
              <a:rPr lang="zh-CN" altLang="en-US" b="1" dirty="0">
                <a:effectLst>
                  <a:outerShdw blurRad="38100" dist="38100" dir="2700000" algn="tl">
                    <a:srgbClr val="C0C0C0"/>
                  </a:outerShdw>
                </a:effectLst>
                <a:latin typeface="楷体" panose="02010609060101010101" pitchFamily="49" charset="-122"/>
                <a:ea typeface="楷体" panose="02010609060101010101" pitchFamily="49" charset="-122"/>
              </a:rPr>
              <a:t>与</a:t>
            </a:r>
            <a:r>
              <a:rPr lang="en-US" altLang="zh-CN" b="1" i="1" dirty="0">
                <a:effectLst>
                  <a:outerShdw blurRad="38100" dist="38100" dir="2700000" algn="tl">
                    <a:srgbClr val="C0C0C0"/>
                  </a:outerShdw>
                </a:effectLst>
                <a:latin typeface="楷体" panose="02010609060101010101" pitchFamily="49" charset="-122"/>
                <a:ea typeface="楷体" panose="02010609060101010101" pitchFamily="49" charset="-122"/>
              </a:rPr>
              <a:t>e</a:t>
            </a:r>
            <a:r>
              <a:rPr lang="en-US" altLang="zh-CN" b="1" baseline="-30000" dirty="0">
                <a:effectLst>
                  <a:outerShdw blurRad="38100" dist="38100" dir="2700000" algn="tl">
                    <a:srgbClr val="C0C0C0"/>
                  </a:outerShdw>
                </a:effectLst>
                <a:latin typeface="楷体" panose="02010609060101010101" pitchFamily="49" charset="-122"/>
                <a:ea typeface="楷体" panose="02010609060101010101" pitchFamily="49" charset="-122"/>
              </a:rPr>
              <a:t>2 </a:t>
            </a:r>
            <a:endParaRPr lang="en-US" altLang="zh-CN" b="1" dirty="0">
              <a:effectLst>
                <a:outerShdw blurRad="38100" dist="38100" dir="2700000" algn="tl">
                  <a:srgbClr val="C0C0C0"/>
                </a:outerShdw>
              </a:effectLst>
              <a:latin typeface="楷体" panose="02010609060101010101" pitchFamily="49" charset="-122"/>
              <a:ea typeface="楷体" panose="02010609060101010101" pitchFamily="49" charset="-122"/>
            </a:endParaRPr>
          </a:p>
          <a:p>
            <a:pPr marL="342900" indent="-342900" eaLnBrk="0" hangingPunct="0">
              <a:lnSpc>
                <a:spcPct val="80000"/>
              </a:lnSpc>
              <a:spcBef>
                <a:spcPct val="20000"/>
              </a:spcBef>
              <a:defRPr/>
            </a:pPr>
            <a:r>
              <a:rPr lang="zh-CN" altLang="en-US" b="1" dirty="0">
                <a:effectLst>
                  <a:outerShdw blurRad="38100" dist="38100" dir="2700000" algn="tl">
                    <a:srgbClr val="C0C0C0"/>
                  </a:outerShdw>
                </a:effectLst>
                <a:latin typeface="楷体" panose="02010609060101010101" pitchFamily="49" charset="-122"/>
                <a:ea typeface="楷体" panose="02010609060101010101" pitchFamily="49" charset="-122"/>
              </a:rPr>
              <a:t>也都可以作宾语</a:t>
            </a:r>
          </a:p>
          <a:p>
            <a:pPr marL="342900" indent="-342900" eaLnBrk="0" hangingPunct="0">
              <a:lnSpc>
                <a:spcPct val="80000"/>
              </a:lnSpc>
              <a:spcBef>
                <a:spcPct val="20000"/>
              </a:spcBef>
              <a:buFontTx/>
              <a:buChar char="•"/>
              <a:defRPr/>
            </a:pPr>
            <a:r>
              <a:rPr lang="zh-CN" altLang="en-US" b="1" dirty="0">
                <a:effectLst>
                  <a:outerShdw blurRad="38100" dist="38100" dir="2700000" algn="tl">
                    <a:srgbClr val="C0C0C0"/>
                  </a:outerShdw>
                </a:effectLst>
                <a:latin typeface="楷体" panose="02010609060101010101" pitchFamily="49" charset="-122"/>
                <a:ea typeface="楷体" panose="02010609060101010101" pitchFamily="49" charset="-122"/>
              </a:rPr>
              <a:t>如果</a:t>
            </a:r>
            <a:r>
              <a:rPr lang="en-US" altLang="zh-CN" b="1" i="1" dirty="0">
                <a:effectLst>
                  <a:outerShdw blurRad="38100" dist="38100" dir="2700000" algn="tl">
                    <a:srgbClr val="C0C0C0"/>
                  </a:outerShdw>
                </a:effectLst>
                <a:latin typeface="楷体" panose="02010609060101010101" pitchFamily="49" charset="-122"/>
                <a:ea typeface="楷体" panose="02010609060101010101" pitchFamily="49" charset="-122"/>
              </a:rPr>
              <a:t>e</a:t>
            </a:r>
            <a:r>
              <a:rPr lang="en-US" altLang="zh-CN" b="1" baseline="-30000" dirty="0">
                <a:effectLst>
                  <a:outerShdw blurRad="38100" dist="38100" dir="2700000" algn="tl">
                    <a:srgbClr val="C0C0C0"/>
                  </a:outerShdw>
                </a:effectLst>
                <a:latin typeface="楷体" panose="02010609060101010101" pitchFamily="49" charset="-122"/>
                <a:ea typeface="楷体" panose="02010609060101010101" pitchFamily="49" charset="-122"/>
              </a:rPr>
              <a:t>1</a:t>
            </a:r>
            <a:r>
              <a:rPr lang="zh-CN" altLang="en-US" b="1" dirty="0">
                <a:effectLst>
                  <a:outerShdw blurRad="38100" dist="38100" dir="2700000" algn="tl">
                    <a:srgbClr val="C0C0C0"/>
                  </a:outerShdw>
                </a:effectLst>
                <a:latin typeface="楷体" panose="02010609060101010101" pitchFamily="49" charset="-122"/>
                <a:ea typeface="楷体" panose="02010609060101010101" pitchFamily="49" charset="-122"/>
              </a:rPr>
              <a:t>是定语， </a:t>
            </a:r>
            <a:r>
              <a:rPr lang="en-US" altLang="zh-CN" b="1" i="1" dirty="0">
                <a:effectLst>
                  <a:outerShdw blurRad="38100" dist="38100" dir="2700000" algn="tl">
                    <a:srgbClr val="C0C0C0"/>
                  </a:outerShdw>
                </a:effectLst>
                <a:latin typeface="楷体" panose="02010609060101010101" pitchFamily="49" charset="-122"/>
                <a:ea typeface="楷体" panose="02010609060101010101" pitchFamily="49" charset="-122"/>
              </a:rPr>
              <a:t>e</a:t>
            </a:r>
            <a:r>
              <a:rPr lang="en-US" altLang="zh-CN" b="1" baseline="-30000" dirty="0">
                <a:effectLst>
                  <a:outerShdw blurRad="38100" dist="38100" dir="2700000" algn="tl">
                    <a:srgbClr val="C0C0C0"/>
                  </a:outerShdw>
                </a:effectLst>
                <a:latin typeface="楷体" panose="02010609060101010101" pitchFamily="49" charset="-122"/>
                <a:ea typeface="楷体" panose="02010609060101010101" pitchFamily="49" charset="-122"/>
              </a:rPr>
              <a:t>2</a:t>
            </a:r>
            <a:r>
              <a:rPr lang="zh-CN" altLang="en-US" b="1" dirty="0">
                <a:effectLst>
                  <a:outerShdw blurRad="38100" dist="38100" dir="2700000" algn="tl">
                    <a:srgbClr val="C0C0C0"/>
                  </a:outerShdw>
                </a:effectLst>
                <a:latin typeface="楷体" panose="02010609060101010101" pitchFamily="49" charset="-122"/>
                <a:ea typeface="楷体" panose="02010609060101010101" pitchFamily="49" charset="-122"/>
              </a:rPr>
              <a:t>是宾语，那么</a:t>
            </a:r>
            <a:r>
              <a:rPr lang="en-US" altLang="zh-CN" b="1" i="1" dirty="0">
                <a:solidFill>
                  <a:schemeClr val="accent2"/>
                </a:solidFill>
                <a:effectLst>
                  <a:outerShdw blurRad="38100" dist="38100" dir="2700000" algn="tl">
                    <a:srgbClr val="C0C0C0"/>
                  </a:outerShdw>
                </a:effectLst>
                <a:latin typeface="楷体" panose="02010609060101010101" pitchFamily="49" charset="-122"/>
                <a:ea typeface="楷体" panose="02010609060101010101" pitchFamily="49" charset="-122"/>
              </a:rPr>
              <a:t>e</a:t>
            </a:r>
            <a:r>
              <a:rPr lang="en-US" altLang="zh-CN" b="1" i="1" baseline="-30000" dirty="0">
                <a:solidFill>
                  <a:schemeClr val="accent2"/>
                </a:solidFill>
                <a:effectLst>
                  <a:outerShdw blurRad="38100" dist="38100" dir="2700000" algn="tl">
                    <a:srgbClr val="C0C0C0"/>
                  </a:outerShdw>
                </a:effectLst>
                <a:latin typeface="楷体" panose="02010609060101010101" pitchFamily="49" charset="-122"/>
                <a:ea typeface="楷体" panose="02010609060101010101" pitchFamily="49" charset="-122"/>
              </a:rPr>
              <a:t>1 </a:t>
            </a:r>
            <a:r>
              <a:rPr lang="en-US" altLang="zh-CN" b="1" i="1" dirty="0">
                <a:solidFill>
                  <a:schemeClr val="accent2"/>
                </a:solidFill>
                <a:effectLst>
                  <a:outerShdw blurRad="38100" dist="38100" dir="2700000" algn="tl">
                    <a:srgbClr val="C0C0C0"/>
                  </a:outerShdw>
                </a:effectLst>
                <a:latin typeface="楷体" panose="02010609060101010101" pitchFamily="49" charset="-122"/>
                <a:ea typeface="楷体" panose="02010609060101010101" pitchFamily="49" charset="-122"/>
              </a:rPr>
              <a:t>e</a:t>
            </a:r>
            <a:r>
              <a:rPr lang="en-US" altLang="zh-CN" b="1" i="1" baseline="-30000" dirty="0">
                <a:solidFill>
                  <a:schemeClr val="accent2"/>
                </a:solidFill>
                <a:effectLst>
                  <a:outerShdw blurRad="38100" dist="38100" dir="2700000" algn="tl">
                    <a:srgbClr val="C0C0C0"/>
                  </a:outerShdw>
                </a:effectLst>
                <a:latin typeface="楷体" panose="02010609060101010101" pitchFamily="49" charset="-122"/>
                <a:ea typeface="楷体" panose="02010609060101010101" pitchFamily="49" charset="-122"/>
              </a:rPr>
              <a:t>2</a:t>
            </a:r>
            <a:r>
              <a:rPr lang="zh-CN" altLang="en-US" b="1" dirty="0">
                <a:effectLst>
                  <a:outerShdw blurRad="38100" dist="38100" dir="2700000" algn="tl">
                    <a:srgbClr val="C0C0C0"/>
                  </a:outerShdw>
                </a:effectLst>
                <a:latin typeface="楷体" panose="02010609060101010101" pitchFamily="49" charset="-122"/>
                <a:ea typeface="楷体" panose="02010609060101010101" pitchFamily="49" charset="-122"/>
              </a:rPr>
              <a:t>也可以作宾语。</a:t>
            </a:r>
          </a:p>
        </p:txBody>
      </p:sp>
      <p:grpSp>
        <p:nvGrpSpPr>
          <p:cNvPr id="467994" name="Group 26"/>
          <p:cNvGrpSpPr>
            <a:grpSpLocks/>
          </p:cNvGrpSpPr>
          <p:nvPr/>
        </p:nvGrpSpPr>
        <p:grpSpPr bwMode="auto">
          <a:xfrm>
            <a:off x="4787900" y="4076700"/>
            <a:ext cx="3313113" cy="2105025"/>
            <a:chOff x="3016" y="2568"/>
            <a:chExt cx="2087" cy="1326"/>
          </a:xfrm>
        </p:grpSpPr>
        <p:sp>
          <p:nvSpPr>
            <p:cNvPr id="467995" name="Rectangle 27"/>
            <p:cNvSpPr>
              <a:spLocks noChangeArrowheads="1"/>
            </p:cNvSpPr>
            <p:nvPr/>
          </p:nvSpPr>
          <p:spPr bwMode="auto">
            <a:xfrm>
              <a:off x="3705" y="2568"/>
              <a:ext cx="490"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defRPr/>
              </a:pPr>
              <a:r>
                <a:rPr lang="zh-CN" altLang="en-US" sz="1800" b="1" dirty="0">
                  <a:effectLst>
                    <a:outerShdw blurRad="38100" dist="38100" dir="2700000" algn="tl">
                      <a:srgbClr val="C0C0C0"/>
                    </a:outerShdw>
                  </a:effectLst>
                  <a:latin typeface="Arial" panose="020B0604020202020204" pitchFamily="34" charset="0"/>
                  <a:ea typeface="楷体" panose="02010609060101010101" pitchFamily="49" charset="-122"/>
                </a:rPr>
                <a:t>宾语</a:t>
              </a:r>
            </a:p>
          </p:txBody>
        </p:sp>
        <p:sp>
          <p:nvSpPr>
            <p:cNvPr id="31755" name="Line 28"/>
            <p:cNvSpPr>
              <a:spLocks noChangeShapeType="1"/>
            </p:cNvSpPr>
            <p:nvPr/>
          </p:nvSpPr>
          <p:spPr bwMode="auto">
            <a:xfrm flipH="1">
              <a:off x="3345" y="2792"/>
              <a:ext cx="380" cy="15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1756" name="Line 29"/>
            <p:cNvSpPr>
              <a:spLocks noChangeShapeType="1"/>
            </p:cNvSpPr>
            <p:nvPr/>
          </p:nvSpPr>
          <p:spPr bwMode="auto">
            <a:xfrm>
              <a:off x="4084" y="2802"/>
              <a:ext cx="379" cy="15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1757" name="Line 30"/>
            <p:cNvSpPr>
              <a:spLocks noChangeShapeType="1"/>
            </p:cNvSpPr>
            <p:nvPr/>
          </p:nvSpPr>
          <p:spPr bwMode="auto">
            <a:xfrm>
              <a:off x="4572" y="3199"/>
              <a:ext cx="1" cy="21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67999" name="Rectangle 31"/>
            <p:cNvSpPr>
              <a:spLocks noChangeArrowheads="1"/>
            </p:cNvSpPr>
            <p:nvPr/>
          </p:nvSpPr>
          <p:spPr bwMode="auto">
            <a:xfrm>
              <a:off x="3107" y="2942"/>
              <a:ext cx="510"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defRPr/>
              </a:pPr>
              <a:r>
                <a:rPr lang="zh-CN" altLang="en-US" sz="1800" b="1" dirty="0">
                  <a:effectLst>
                    <a:outerShdw blurRad="38100" dist="38100" dir="2700000" algn="tl">
                      <a:srgbClr val="C0C0C0"/>
                    </a:outerShdw>
                  </a:effectLst>
                  <a:latin typeface="Arial" panose="020B0604020202020204" pitchFamily="34" charset="0"/>
                  <a:ea typeface="楷体" panose="02010609060101010101" pitchFamily="49" charset="-122"/>
                </a:rPr>
                <a:t>定语</a:t>
              </a:r>
            </a:p>
          </p:txBody>
        </p:sp>
        <p:sp>
          <p:nvSpPr>
            <p:cNvPr id="468000" name="Rectangle 32"/>
            <p:cNvSpPr>
              <a:spLocks noChangeArrowheads="1"/>
            </p:cNvSpPr>
            <p:nvPr/>
          </p:nvSpPr>
          <p:spPr bwMode="auto">
            <a:xfrm>
              <a:off x="4366" y="2942"/>
              <a:ext cx="578"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defRPr/>
              </a:pPr>
              <a:r>
                <a:rPr lang="zh-CN" altLang="en-US" sz="1800" b="1" dirty="0">
                  <a:effectLst>
                    <a:outerShdw blurRad="38100" dist="38100" dir="2700000" algn="tl">
                      <a:srgbClr val="C0C0C0"/>
                    </a:outerShdw>
                  </a:effectLst>
                  <a:latin typeface="Arial" panose="020B0604020202020204" pitchFamily="34" charset="0"/>
                  <a:ea typeface="楷体" panose="02010609060101010101" pitchFamily="49" charset="-122"/>
                </a:rPr>
                <a:t> 宾语</a:t>
              </a:r>
            </a:p>
          </p:txBody>
        </p:sp>
        <p:sp>
          <p:nvSpPr>
            <p:cNvPr id="468001" name="Rectangle 33"/>
            <p:cNvSpPr>
              <a:spLocks noChangeArrowheads="1"/>
            </p:cNvSpPr>
            <p:nvPr/>
          </p:nvSpPr>
          <p:spPr bwMode="auto">
            <a:xfrm>
              <a:off x="3107" y="3390"/>
              <a:ext cx="544" cy="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algn="just" eaLnBrk="0" hangingPunct="0">
                <a:defRPr/>
              </a:pPr>
              <a:r>
                <a:rPr lang="zh-CN" altLang="en-US" sz="1800" b="1" dirty="0">
                  <a:effectLst>
                    <a:outerShdw blurRad="38100" dist="38100" dir="2700000" algn="tl">
                      <a:srgbClr val="C0C0C0"/>
                    </a:outerShdw>
                  </a:effectLst>
                  <a:latin typeface="Arial" panose="020B0604020202020204" pitchFamily="34" charset="0"/>
                  <a:ea typeface="楷体" panose="02010609060101010101" pitchFamily="49" charset="-122"/>
                </a:rPr>
                <a:t>形容词</a:t>
              </a:r>
            </a:p>
          </p:txBody>
        </p:sp>
        <p:sp>
          <p:nvSpPr>
            <p:cNvPr id="31761" name="Line 34"/>
            <p:cNvSpPr>
              <a:spLocks noChangeShapeType="1"/>
            </p:cNvSpPr>
            <p:nvPr/>
          </p:nvSpPr>
          <p:spPr bwMode="auto">
            <a:xfrm>
              <a:off x="3324" y="3199"/>
              <a:ext cx="0" cy="15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68003" name="Rectangle 35"/>
            <p:cNvSpPr>
              <a:spLocks noChangeArrowheads="1"/>
            </p:cNvSpPr>
            <p:nvPr/>
          </p:nvSpPr>
          <p:spPr bwMode="auto">
            <a:xfrm>
              <a:off x="3016" y="3577"/>
              <a:ext cx="680"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defRPr/>
              </a:pPr>
              <a:r>
                <a:rPr lang="en-US" altLang="zh-CN" sz="1800" b="1" dirty="0">
                  <a:effectLst>
                    <a:outerShdw blurRad="38100" dist="38100" dir="2700000" algn="tl">
                      <a:srgbClr val="C0C0C0"/>
                    </a:outerShdw>
                  </a:effectLst>
                  <a:latin typeface="Arial" panose="020B0604020202020204" pitchFamily="34" charset="0"/>
                  <a:ea typeface="楷体" panose="02010609060101010101" pitchFamily="49" charset="-122"/>
                </a:rPr>
                <a:t>(</a:t>
              </a:r>
              <a:r>
                <a:rPr lang="zh-CN" altLang="en-US" sz="1800" b="1" dirty="0">
                  <a:solidFill>
                    <a:schemeClr val="hlink"/>
                  </a:solidFill>
                  <a:effectLst>
                    <a:outerShdw blurRad="38100" dist="38100" dir="2700000" algn="tl">
                      <a:srgbClr val="C0C0C0"/>
                    </a:outerShdw>
                  </a:effectLst>
                  <a:latin typeface="Arial" panose="020B0604020202020204" pitchFamily="34" charset="0"/>
                  <a:ea typeface="楷体" panose="02010609060101010101" pitchFamily="49" charset="-122"/>
                </a:rPr>
                <a:t>优秀的</a:t>
              </a:r>
              <a:r>
                <a:rPr lang="en-US" altLang="zh-CN" sz="1800" b="1" dirty="0">
                  <a:effectLst>
                    <a:outerShdw blurRad="38100" dist="38100" dir="2700000" algn="tl">
                      <a:srgbClr val="C0C0C0"/>
                    </a:outerShdw>
                  </a:effectLst>
                  <a:latin typeface="Arial" panose="020B0604020202020204" pitchFamily="34" charset="0"/>
                  <a:ea typeface="楷体" panose="02010609060101010101" pitchFamily="49" charset="-122"/>
                </a:rPr>
                <a:t>)</a:t>
              </a:r>
            </a:p>
          </p:txBody>
        </p:sp>
        <p:sp>
          <p:nvSpPr>
            <p:cNvPr id="468004" name="Rectangle 36"/>
            <p:cNvSpPr>
              <a:spLocks noChangeArrowheads="1"/>
            </p:cNvSpPr>
            <p:nvPr/>
          </p:nvSpPr>
          <p:spPr bwMode="auto">
            <a:xfrm>
              <a:off x="4105" y="3385"/>
              <a:ext cx="998"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defRPr/>
              </a:pPr>
              <a:r>
                <a:rPr lang="zh-CN" altLang="en-US" sz="1800" b="1" dirty="0">
                  <a:effectLst>
                    <a:outerShdw blurRad="38100" dist="38100" dir="2700000" algn="tl">
                      <a:srgbClr val="C0C0C0"/>
                    </a:outerShdw>
                  </a:effectLst>
                  <a:latin typeface="Arial" panose="020B0604020202020204" pitchFamily="34" charset="0"/>
                  <a:ea typeface="楷体" panose="02010609060101010101" pitchFamily="49" charset="-122"/>
                </a:rPr>
                <a:t>名词</a:t>
              </a:r>
            </a:p>
            <a:p>
              <a:pPr algn="ctr" eaLnBrk="0" hangingPunct="0">
                <a:defRPr/>
              </a:pPr>
              <a:r>
                <a:rPr lang="zh-CN" altLang="en-US" sz="1800" b="1" dirty="0">
                  <a:effectLst>
                    <a:outerShdw blurRad="38100" dist="38100" dir="2700000" algn="tl">
                      <a:srgbClr val="C0C0C0"/>
                    </a:outerShdw>
                  </a:effectLst>
                  <a:latin typeface="Arial" panose="020B0604020202020204" pitchFamily="34" charset="0"/>
                  <a:ea typeface="楷体" panose="02010609060101010101" pitchFamily="49" charset="-122"/>
                </a:rPr>
                <a:t>（</a:t>
              </a:r>
              <a:r>
                <a:rPr lang="zh-CN" altLang="en-US" sz="1800" b="1" dirty="0">
                  <a:solidFill>
                    <a:schemeClr val="hlink"/>
                  </a:solidFill>
                  <a:effectLst>
                    <a:outerShdw blurRad="38100" dist="38100" dir="2700000" algn="tl">
                      <a:srgbClr val="C0C0C0"/>
                    </a:outerShdw>
                  </a:effectLst>
                  <a:latin typeface="Arial" panose="020B0604020202020204" pitchFamily="34" charset="0"/>
                  <a:ea typeface="楷体" panose="02010609060101010101" pitchFamily="49" charset="-122"/>
                </a:rPr>
                <a:t>大工学子</a:t>
              </a:r>
              <a:r>
                <a:rPr lang="zh-CN" altLang="en-US" sz="1800" b="1" dirty="0">
                  <a:effectLst>
                    <a:outerShdw blurRad="38100" dist="38100" dir="2700000" algn="tl">
                      <a:srgbClr val="C0C0C0"/>
                    </a:outerShdw>
                  </a:effectLst>
                  <a:latin typeface="Arial" panose="020B0604020202020204" pitchFamily="34" charset="0"/>
                  <a:ea typeface="楷体" panose="02010609060101010101" pitchFamily="49" charset="-122"/>
                </a:rPr>
                <a:t>）</a:t>
              </a:r>
            </a:p>
          </p:txBody>
        </p:sp>
      </p:grpSp>
      <p:sp>
        <p:nvSpPr>
          <p:cNvPr id="31752" name="Line 37"/>
          <p:cNvSpPr>
            <a:spLocks noChangeShapeType="1"/>
          </p:cNvSpPr>
          <p:nvPr/>
        </p:nvSpPr>
        <p:spPr bwMode="auto">
          <a:xfrm>
            <a:off x="4284663" y="1700213"/>
            <a:ext cx="0" cy="515778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68006" name="Rectangle 38"/>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rPr>
              <a:t>第一章     引   论</a:t>
            </a:r>
          </a:p>
        </p:txBody>
      </p:sp>
    </p:spTree>
    <p:extLst>
      <p:ext uri="{BB962C8B-B14F-4D97-AF65-F5344CB8AC3E}">
        <p14:creationId xmlns:p14="http://schemas.microsoft.com/office/powerpoint/2010/main" val="124360506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67992"/>
                                        </p:tgtEl>
                                        <p:attrNameLst>
                                          <p:attrName>style.visibility</p:attrName>
                                        </p:attrNameLst>
                                      </p:cBhvr>
                                      <p:to>
                                        <p:strVal val="visible"/>
                                      </p:to>
                                    </p:set>
                                    <p:animEffect transition="in" filter="blinds(horizontal)">
                                      <p:cBhvr>
                                        <p:cTn id="7" dur="500"/>
                                        <p:tgtEl>
                                          <p:spTgt spid="4679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67993"/>
                                        </p:tgtEl>
                                        <p:attrNameLst>
                                          <p:attrName>style.visibility</p:attrName>
                                        </p:attrNameLst>
                                      </p:cBhvr>
                                      <p:to>
                                        <p:strVal val="visible"/>
                                      </p:to>
                                    </p:set>
                                    <p:animEffect transition="in" filter="blinds(horizontal)">
                                      <p:cBhvr>
                                        <p:cTn id="12" dur="500"/>
                                        <p:tgtEl>
                                          <p:spTgt spid="4679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67994"/>
                                        </p:tgtEl>
                                        <p:attrNameLst>
                                          <p:attrName>style.visibility</p:attrName>
                                        </p:attrNameLst>
                                      </p:cBhvr>
                                      <p:to>
                                        <p:strVal val="visible"/>
                                      </p:to>
                                    </p:set>
                                    <p:animEffect transition="in" filter="blinds(horizontal)">
                                      <p:cBhvr>
                                        <p:cTn id="17" dur="500"/>
                                        <p:tgtEl>
                                          <p:spTgt spid="46799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67970">
                                            <p:txEl>
                                              <p:pRg st="0" end="0"/>
                                            </p:txEl>
                                          </p:spTgt>
                                        </p:tgtEl>
                                        <p:attrNameLst>
                                          <p:attrName>style.visibility</p:attrName>
                                        </p:attrNameLst>
                                      </p:cBhvr>
                                      <p:to>
                                        <p:strVal val="visible"/>
                                      </p:to>
                                    </p:set>
                                    <p:animEffect transition="in" filter="blinds(horizontal)">
                                      <p:cBhvr>
                                        <p:cTn id="22" dur="500"/>
                                        <p:tgtEl>
                                          <p:spTgt spid="467970">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67970">
                                            <p:txEl>
                                              <p:pRg st="1" end="1"/>
                                            </p:txEl>
                                          </p:spTgt>
                                        </p:tgtEl>
                                        <p:attrNameLst>
                                          <p:attrName>style.visibility</p:attrName>
                                        </p:attrNameLst>
                                      </p:cBhvr>
                                      <p:to>
                                        <p:strVal val="visible"/>
                                      </p:to>
                                    </p:set>
                                    <p:animEffect transition="in" filter="blinds(horizontal)">
                                      <p:cBhvr>
                                        <p:cTn id="27" dur="500"/>
                                        <p:tgtEl>
                                          <p:spTgt spid="467970">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67970">
                                            <p:txEl>
                                              <p:pRg st="2" end="2"/>
                                            </p:txEl>
                                          </p:spTgt>
                                        </p:tgtEl>
                                        <p:attrNameLst>
                                          <p:attrName>style.visibility</p:attrName>
                                        </p:attrNameLst>
                                      </p:cBhvr>
                                      <p:to>
                                        <p:strVal val="visible"/>
                                      </p:to>
                                    </p:set>
                                    <p:animEffect transition="in" filter="blinds(horizontal)">
                                      <p:cBhvr>
                                        <p:cTn id="32" dur="500"/>
                                        <p:tgtEl>
                                          <p:spTgt spid="467970">
                                            <p:txEl>
                                              <p:pRg st="2" end="2"/>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467970">
                                            <p:txEl>
                                              <p:pRg st="3" end="3"/>
                                            </p:txEl>
                                          </p:spTgt>
                                        </p:tgtEl>
                                        <p:attrNameLst>
                                          <p:attrName>style.visibility</p:attrName>
                                        </p:attrNameLst>
                                      </p:cBhvr>
                                      <p:to>
                                        <p:strVal val="visible"/>
                                      </p:to>
                                    </p:set>
                                    <p:animEffect transition="in" filter="blinds(horizontal)">
                                      <p:cBhvr>
                                        <p:cTn id="35" dur="500"/>
                                        <p:tgtEl>
                                          <p:spTgt spid="467970">
                                            <p:txEl>
                                              <p:pRg st="3" end="3"/>
                                            </p:txEl>
                                          </p:spTgt>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467970">
                                            <p:txEl>
                                              <p:pRg st="4" end="4"/>
                                            </p:txEl>
                                          </p:spTgt>
                                        </p:tgtEl>
                                        <p:attrNameLst>
                                          <p:attrName>style.visibility</p:attrName>
                                        </p:attrNameLst>
                                      </p:cBhvr>
                                      <p:to>
                                        <p:strVal val="visible"/>
                                      </p:to>
                                    </p:set>
                                    <p:animEffect transition="in" filter="blinds(horizontal)">
                                      <p:cBhvr>
                                        <p:cTn id="38" dur="500"/>
                                        <p:tgtEl>
                                          <p:spTgt spid="467970">
                                            <p:txEl>
                                              <p:pRg st="4" end="4"/>
                                            </p:txEl>
                                          </p:spTgt>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467970">
                                            <p:txEl>
                                              <p:pRg st="5" end="5"/>
                                            </p:txEl>
                                          </p:spTgt>
                                        </p:tgtEl>
                                        <p:attrNameLst>
                                          <p:attrName>style.visibility</p:attrName>
                                        </p:attrNameLst>
                                      </p:cBhvr>
                                      <p:to>
                                        <p:strVal val="visible"/>
                                      </p:to>
                                    </p:set>
                                    <p:animEffect transition="in" filter="blinds(horizontal)">
                                      <p:cBhvr>
                                        <p:cTn id="41" dur="500"/>
                                        <p:tgtEl>
                                          <p:spTgt spid="467970">
                                            <p:txEl>
                                              <p:pRg st="5" end="5"/>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467970">
                                            <p:txEl>
                                              <p:pRg st="6" end="6"/>
                                            </p:txEl>
                                          </p:spTgt>
                                        </p:tgtEl>
                                        <p:attrNameLst>
                                          <p:attrName>style.visibility</p:attrName>
                                        </p:attrNameLst>
                                      </p:cBhvr>
                                      <p:to>
                                        <p:strVal val="visible"/>
                                      </p:to>
                                    </p:set>
                                    <p:animEffect transition="in" filter="blinds(horizontal)">
                                      <p:cBhvr>
                                        <p:cTn id="46" dur="500"/>
                                        <p:tgtEl>
                                          <p:spTgt spid="467970">
                                            <p:txEl>
                                              <p:pRg st="6" end="6"/>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nodeType="clickEffect">
                                  <p:stCondLst>
                                    <p:cond delay="0"/>
                                  </p:stCondLst>
                                  <p:childTnLst>
                                    <p:set>
                                      <p:cBhvr>
                                        <p:cTn id="50" dur="1" fill="hold">
                                          <p:stCondLst>
                                            <p:cond delay="0"/>
                                          </p:stCondLst>
                                        </p:cTn>
                                        <p:tgtEl>
                                          <p:spTgt spid="467971"/>
                                        </p:tgtEl>
                                        <p:attrNameLst>
                                          <p:attrName>style.visibility</p:attrName>
                                        </p:attrNameLst>
                                      </p:cBhvr>
                                      <p:to>
                                        <p:strVal val="visible"/>
                                      </p:to>
                                    </p:set>
                                    <p:animEffect transition="in" filter="blinds(horizontal)">
                                      <p:cBhvr>
                                        <p:cTn id="51" dur="500"/>
                                        <p:tgtEl>
                                          <p:spTgt spid="4679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970" grpId="0" build="p"/>
      <p:bldP spid="467992" grpId="0"/>
      <p:bldP spid="46799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fld id="{1840788A-3004-40D0-BE46-F3488FF63AE1}" type="slidenum">
              <a:rPr lang="en-US" altLang="zh-CN" sz="1400" smtClean="0">
                <a:latin typeface="楷体" panose="02010609060101010101" pitchFamily="49" charset="-122"/>
                <a:ea typeface="楷体" panose="02010609060101010101" pitchFamily="49" charset="-122"/>
              </a:rPr>
              <a:pPr eaLnBrk="1" hangingPunct="1"/>
              <a:t>34</a:t>
            </a:fld>
            <a:endParaRPr lang="en-US" altLang="zh-CN" sz="1400" dirty="0">
              <a:latin typeface="楷体" panose="02010609060101010101" pitchFamily="49" charset="-122"/>
              <a:ea typeface="楷体" panose="02010609060101010101" pitchFamily="49" charset="-122"/>
            </a:endParaRPr>
          </a:p>
        </p:txBody>
      </p:sp>
      <p:sp>
        <p:nvSpPr>
          <p:cNvPr id="470018" name="Rectangle 2" descr="Green marble"/>
          <p:cNvSpPr>
            <a:spLocks noChangeArrowheads="1"/>
          </p:cNvSpPr>
          <p:nvPr/>
        </p:nvSpPr>
        <p:spPr bwMode="auto">
          <a:xfrm>
            <a:off x="1476375" y="2565400"/>
            <a:ext cx="1739900" cy="514350"/>
          </a:xfrm>
          <a:prstGeom prst="rect">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defRPr/>
            </a:pPr>
            <a:r>
              <a:rPr lang="zh-CN" altLang="en-US" sz="1600" b="1" dirty="0">
                <a:effectLst>
                  <a:outerShdw blurRad="38100" dist="38100" dir="2700000" algn="tl">
                    <a:srgbClr val="C0C0C0"/>
                  </a:outerShdw>
                </a:effectLst>
                <a:latin typeface="楷体" panose="02010609060101010101" pitchFamily="49" charset="-122"/>
                <a:ea typeface="楷体" panose="02010609060101010101" pitchFamily="49" charset="-122"/>
              </a:rPr>
              <a:t>语法分析器</a:t>
            </a:r>
            <a:endParaRPr lang="zh-CN" altLang="en-US" sz="1600" b="1"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470019" name="Line 3"/>
          <p:cNvSpPr>
            <a:spLocks noChangeShapeType="1"/>
          </p:cNvSpPr>
          <p:nvPr/>
        </p:nvSpPr>
        <p:spPr bwMode="auto">
          <a:xfrm>
            <a:off x="2268538" y="2205038"/>
            <a:ext cx="0" cy="342900"/>
          </a:xfrm>
          <a:prstGeom prst="line">
            <a:avLst/>
          </a:prstGeom>
          <a:noFill/>
          <a:ln w="2540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70020" name="Rectangle 4"/>
          <p:cNvSpPr>
            <a:spLocks noChangeArrowheads="1"/>
          </p:cNvSpPr>
          <p:nvPr/>
        </p:nvSpPr>
        <p:spPr bwMode="auto">
          <a:xfrm>
            <a:off x="468313" y="1701800"/>
            <a:ext cx="362267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eaLnBrk="0" hangingPunct="0">
              <a:spcBef>
                <a:spcPct val="20000"/>
              </a:spcBef>
            </a:pPr>
            <a:r>
              <a:rPr lang="en-US" altLang="zh-CN" sz="1600" b="1" dirty="0">
                <a:latin typeface="Arial" panose="020B0604020202020204" pitchFamily="34" charset="0"/>
                <a:ea typeface="楷体" panose="02010609060101010101" pitchFamily="49" charset="-122"/>
                <a:sym typeface="Symbol" pitchFamily="18" charset="2"/>
              </a:rPr>
              <a:t>i</a:t>
            </a:r>
            <a:r>
              <a:rPr lang="en-US" altLang="zh-CN" sz="1600" b="1" dirty="0">
                <a:latin typeface="Arial" panose="020B0604020202020204" pitchFamily="34" charset="0"/>
                <a:ea typeface="楷体" panose="02010609060101010101" pitchFamily="49" charset="-122"/>
              </a:rPr>
              <a:t>d, 1</a:t>
            </a:r>
            <a:r>
              <a:rPr lang="en-US" altLang="zh-CN" sz="1600" b="1" dirty="0">
                <a:latin typeface="Arial" panose="020B0604020202020204" pitchFamily="34" charset="0"/>
                <a:ea typeface="楷体" panose="02010609060101010101" pitchFamily="49" charset="-122"/>
                <a:sym typeface="Symbol" pitchFamily="18" charset="2"/>
              </a:rPr>
              <a:t></a:t>
            </a:r>
            <a:r>
              <a:rPr lang="zh-CN" altLang="en-US" sz="1600" i="1" dirty="0">
                <a:latin typeface="Arial" panose="020B0604020202020204" pitchFamily="34" charset="0"/>
                <a:ea typeface="楷体" panose="02010609060101010101" pitchFamily="49" charset="-122"/>
              </a:rPr>
              <a:t> </a:t>
            </a:r>
            <a:r>
              <a:rPr lang="en-US" altLang="zh-CN" sz="1600" b="1" dirty="0">
                <a:latin typeface="Arial" panose="020B0604020202020204" pitchFamily="34" charset="0"/>
                <a:ea typeface="楷体" panose="02010609060101010101" pitchFamily="49" charset="-122"/>
                <a:sym typeface="Symbol" pitchFamily="18" charset="2"/>
              </a:rPr>
              <a:t></a:t>
            </a:r>
            <a:r>
              <a:rPr lang="en-US" altLang="zh-CN" sz="1600" b="1" dirty="0">
                <a:latin typeface="Arial" panose="020B0604020202020204" pitchFamily="34" charset="0"/>
                <a:ea typeface="楷体" panose="02010609060101010101" pitchFamily="49" charset="-122"/>
              </a:rPr>
              <a:t>=</a:t>
            </a:r>
            <a:r>
              <a:rPr lang="en-US" altLang="zh-CN" sz="1600" b="1" dirty="0">
                <a:latin typeface="Arial" panose="020B0604020202020204" pitchFamily="34" charset="0"/>
                <a:ea typeface="楷体" panose="02010609060101010101" pitchFamily="49" charset="-122"/>
                <a:sym typeface="Symbol" pitchFamily="18" charset="2"/>
              </a:rPr>
              <a:t></a:t>
            </a:r>
            <a:r>
              <a:rPr lang="en-US" altLang="zh-CN" sz="1600" b="1" dirty="0">
                <a:latin typeface="Arial" panose="020B0604020202020204" pitchFamily="34" charset="0"/>
                <a:ea typeface="楷体" panose="02010609060101010101" pitchFamily="49" charset="-122"/>
              </a:rPr>
              <a:t> </a:t>
            </a:r>
            <a:r>
              <a:rPr lang="en-US" altLang="zh-CN" sz="1600" b="1" dirty="0">
                <a:latin typeface="Arial" panose="020B0604020202020204" pitchFamily="34" charset="0"/>
                <a:ea typeface="楷体" panose="02010609060101010101" pitchFamily="49" charset="-122"/>
                <a:sym typeface="Symbol" pitchFamily="18" charset="2"/>
              </a:rPr>
              <a:t></a:t>
            </a:r>
            <a:r>
              <a:rPr lang="en-US" altLang="zh-CN" sz="1600" b="1" dirty="0">
                <a:latin typeface="Arial" panose="020B0604020202020204" pitchFamily="34" charset="0"/>
                <a:ea typeface="楷体" panose="02010609060101010101" pitchFamily="49" charset="-122"/>
              </a:rPr>
              <a:t>id, 2</a:t>
            </a:r>
            <a:r>
              <a:rPr lang="en-US" altLang="zh-CN" sz="1600" b="1" dirty="0">
                <a:latin typeface="Arial" panose="020B0604020202020204" pitchFamily="34" charset="0"/>
                <a:ea typeface="楷体" panose="02010609060101010101" pitchFamily="49" charset="-122"/>
                <a:sym typeface="Symbol" pitchFamily="18" charset="2"/>
              </a:rPr>
              <a:t></a:t>
            </a:r>
            <a:r>
              <a:rPr lang="en-US" altLang="zh-CN" sz="1600" b="1" dirty="0">
                <a:latin typeface="Arial" panose="020B0604020202020204" pitchFamily="34" charset="0"/>
                <a:ea typeface="楷体" panose="02010609060101010101" pitchFamily="49" charset="-122"/>
              </a:rPr>
              <a:t> </a:t>
            </a:r>
            <a:r>
              <a:rPr lang="en-US" altLang="zh-CN" sz="1600" b="1" dirty="0">
                <a:latin typeface="Arial" panose="020B0604020202020204" pitchFamily="34" charset="0"/>
                <a:ea typeface="楷体" panose="02010609060101010101" pitchFamily="49" charset="-122"/>
                <a:sym typeface="Symbol" pitchFamily="18" charset="2"/>
              </a:rPr>
              <a:t></a:t>
            </a:r>
            <a:r>
              <a:rPr lang="en-US" altLang="zh-CN" sz="1600" b="1" dirty="0">
                <a:latin typeface="Arial" panose="020B0604020202020204" pitchFamily="34" charset="0"/>
                <a:ea typeface="楷体" panose="02010609060101010101" pitchFamily="49" charset="-122"/>
              </a:rPr>
              <a:t>+</a:t>
            </a:r>
            <a:r>
              <a:rPr lang="en-US" altLang="zh-CN" sz="1600" b="1" dirty="0">
                <a:latin typeface="Arial" panose="020B0604020202020204" pitchFamily="34" charset="0"/>
                <a:ea typeface="楷体" panose="02010609060101010101" pitchFamily="49" charset="-122"/>
                <a:sym typeface="Symbol" pitchFamily="18" charset="2"/>
              </a:rPr>
              <a:t></a:t>
            </a:r>
            <a:r>
              <a:rPr lang="en-US" altLang="zh-CN" sz="1600" b="1" dirty="0">
                <a:latin typeface="Arial" panose="020B0604020202020204" pitchFamily="34" charset="0"/>
                <a:ea typeface="楷体" panose="02010609060101010101" pitchFamily="49" charset="-122"/>
              </a:rPr>
              <a:t> </a:t>
            </a:r>
            <a:r>
              <a:rPr lang="en-US" altLang="zh-CN" sz="1600" b="1" dirty="0">
                <a:latin typeface="Arial" panose="020B0604020202020204" pitchFamily="34" charset="0"/>
                <a:ea typeface="楷体" panose="02010609060101010101" pitchFamily="49" charset="-122"/>
                <a:sym typeface="Symbol" pitchFamily="18" charset="2"/>
              </a:rPr>
              <a:t></a:t>
            </a:r>
            <a:r>
              <a:rPr lang="en-US" altLang="zh-CN" sz="1600" b="1" dirty="0">
                <a:latin typeface="Arial" panose="020B0604020202020204" pitchFamily="34" charset="0"/>
                <a:ea typeface="楷体" panose="02010609060101010101" pitchFamily="49" charset="-122"/>
              </a:rPr>
              <a:t>id, 3</a:t>
            </a:r>
            <a:r>
              <a:rPr lang="en-US" altLang="zh-CN" sz="1600" b="1" dirty="0">
                <a:latin typeface="Arial" panose="020B0604020202020204" pitchFamily="34" charset="0"/>
                <a:ea typeface="楷体" panose="02010609060101010101" pitchFamily="49" charset="-122"/>
                <a:sym typeface="Symbol" pitchFamily="18" charset="2"/>
              </a:rPr>
              <a:t></a:t>
            </a:r>
            <a:r>
              <a:rPr lang="en-US" altLang="zh-CN" sz="1600" b="1" dirty="0">
                <a:latin typeface="Arial" panose="020B0604020202020204" pitchFamily="34" charset="0"/>
                <a:ea typeface="楷体" panose="02010609060101010101" pitchFamily="49" charset="-122"/>
              </a:rPr>
              <a:t> </a:t>
            </a:r>
            <a:r>
              <a:rPr lang="en-US" altLang="zh-CN" sz="1600" b="1" dirty="0">
                <a:latin typeface="Arial" panose="020B0604020202020204" pitchFamily="34" charset="0"/>
                <a:ea typeface="楷体" panose="02010609060101010101" pitchFamily="49" charset="-122"/>
                <a:sym typeface="Symbol" pitchFamily="18" charset="2"/>
              </a:rPr>
              <a:t></a:t>
            </a:r>
            <a:r>
              <a:rPr lang="en-US" altLang="zh-CN" sz="1600" b="1" dirty="0">
                <a:latin typeface="Arial" panose="020B0604020202020204" pitchFamily="34" charset="0"/>
                <a:ea typeface="楷体" panose="02010609060101010101" pitchFamily="49" charset="-122"/>
              </a:rPr>
              <a:t> </a:t>
            </a:r>
            <a:r>
              <a:rPr lang="en-US" altLang="zh-CN" sz="1600" b="1" dirty="0">
                <a:latin typeface="Arial" panose="020B0604020202020204" pitchFamily="34" charset="0"/>
                <a:ea typeface="楷体" panose="02010609060101010101" pitchFamily="49" charset="-122"/>
                <a:sym typeface="Symbol" pitchFamily="18" charset="2"/>
              </a:rPr>
              <a:t></a:t>
            </a:r>
            <a:r>
              <a:rPr lang="en-US" altLang="zh-CN" sz="1600" b="1" dirty="0">
                <a:latin typeface="Arial" panose="020B0604020202020204" pitchFamily="34" charset="0"/>
                <a:ea typeface="楷体" panose="02010609060101010101" pitchFamily="49" charset="-122"/>
              </a:rPr>
              <a:t>60</a:t>
            </a:r>
            <a:r>
              <a:rPr lang="en-US" altLang="zh-CN" sz="1600" b="1" dirty="0">
                <a:latin typeface="Arial" panose="020B0604020202020204" pitchFamily="34" charset="0"/>
                <a:ea typeface="楷体" panose="02010609060101010101" pitchFamily="49" charset="-122"/>
                <a:sym typeface="Symbol" pitchFamily="18" charset="2"/>
              </a:rPr>
              <a:t></a:t>
            </a:r>
          </a:p>
        </p:txBody>
      </p:sp>
      <p:sp>
        <p:nvSpPr>
          <p:cNvPr id="470021" name="Line 5"/>
          <p:cNvSpPr>
            <a:spLocks noChangeShapeType="1"/>
          </p:cNvSpPr>
          <p:nvPr/>
        </p:nvSpPr>
        <p:spPr bwMode="auto">
          <a:xfrm>
            <a:off x="2268538" y="3141663"/>
            <a:ext cx="0" cy="342900"/>
          </a:xfrm>
          <a:prstGeom prst="line">
            <a:avLst/>
          </a:prstGeom>
          <a:noFill/>
          <a:ln w="2540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grpSp>
        <p:nvGrpSpPr>
          <p:cNvPr id="470022" name="Group 6"/>
          <p:cNvGrpSpPr>
            <a:grpSpLocks/>
          </p:cNvGrpSpPr>
          <p:nvPr/>
        </p:nvGrpSpPr>
        <p:grpSpPr bwMode="auto">
          <a:xfrm>
            <a:off x="1116013" y="3573463"/>
            <a:ext cx="2706687" cy="1200150"/>
            <a:chOff x="480" y="2688"/>
            <a:chExt cx="2688" cy="1008"/>
          </a:xfrm>
        </p:grpSpPr>
        <p:sp>
          <p:nvSpPr>
            <p:cNvPr id="470023" name="Rectangle 7" descr="Green marble"/>
            <p:cNvSpPr>
              <a:spLocks noChangeArrowheads="1"/>
            </p:cNvSpPr>
            <p:nvPr/>
          </p:nvSpPr>
          <p:spPr bwMode="auto">
            <a:xfrm>
              <a:off x="1055" y="2688"/>
              <a:ext cx="481" cy="240"/>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defRPr/>
              </a:pPr>
              <a:r>
                <a:rPr lang="zh-CN" altLang="en-US" b="1" dirty="0">
                  <a:effectLst>
                    <a:outerShdw blurRad="38100" dist="38100" dir="2700000" algn="tl">
                      <a:srgbClr val="FFFFFF"/>
                    </a:outerShdw>
                  </a:effectLst>
                  <a:latin typeface="Arial" panose="020B0604020202020204" pitchFamily="34" charset="0"/>
                  <a:ea typeface="楷体" panose="02010609060101010101" pitchFamily="49" charset="-122"/>
                </a:rPr>
                <a:t>:=</a:t>
              </a:r>
            </a:p>
          </p:txBody>
        </p:sp>
        <p:sp>
          <p:nvSpPr>
            <p:cNvPr id="470024" name="Rectangle 8" descr="Green marble"/>
            <p:cNvSpPr>
              <a:spLocks noChangeArrowheads="1"/>
            </p:cNvSpPr>
            <p:nvPr/>
          </p:nvSpPr>
          <p:spPr bwMode="auto">
            <a:xfrm>
              <a:off x="1632" y="2928"/>
              <a:ext cx="479" cy="240"/>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defRPr/>
              </a:pPr>
              <a:r>
                <a:rPr lang="zh-CN" altLang="en-US" b="1" dirty="0">
                  <a:effectLst>
                    <a:outerShdw blurRad="38100" dist="38100" dir="2700000" algn="tl">
                      <a:srgbClr val="FFFFFF"/>
                    </a:outerShdw>
                  </a:effectLst>
                  <a:latin typeface="Arial" panose="020B0604020202020204" pitchFamily="34" charset="0"/>
                  <a:ea typeface="楷体" panose="02010609060101010101" pitchFamily="49" charset="-122"/>
                </a:rPr>
                <a:t>+</a:t>
              </a:r>
            </a:p>
          </p:txBody>
        </p:sp>
        <p:sp>
          <p:nvSpPr>
            <p:cNvPr id="470025" name="Rectangle 9" descr="Green marble"/>
            <p:cNvSpPr>
              <a:spLocks noChangeArrowheads="1"/>
            </p:cNvSpPr>
            <p:nvPr/>
          </p:nvSpPr>
          <p:spPr bwMode="auto">
            <a:xfrm>
              <a:off x="2112" y="3168"/>
              <a:ext cx="481" cy="240"/>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defRPr/>
              </a:pPr>
              <a:r>
                <a:rPr lang="en-US" altLang="zh-CN" b="1" dirty="0">
                  <a:effectLst>
                    <a:outerShdw blurRad="38100" dist="38100" dir="2700000" algn="tl">
                      <a:srgbClr val="FFFFFF"/>
                    </a:outerShdw>
                  </a:effectLst>
                  <a:latin typeface="楷体" panose="02010609060101010101" pitchFamily="49" charset="-122"/>
                  <a:ea typeface="楷体" panose="02010609060101010101" pitchFamily="49" charset="-122"/>
                </a:rPr>
                <a:t>*</a:t>
              </a:r>
              <a:endParaRPr lang="zh-CN" altLang="en-US" b="1" dirty="0">
                <a:effectLst>
                  <a:outerShdw blurRad="38100" dist="38100" dir="2700000" algn="tl">
                    <a:srgbClr val="FFFFFF"/>
                  </a:outerShdw>
                </a:effectLst>
                <a:latin typeface="楷体" panose="02010609060101010101" pitchFamily="49" charset="-122"/>
                <a:ea typeface="楷体" panose="02010609060101010101" pitchFamily="49" charset="-122"/>
              </a:endParaRPr>
            </a:p>
          </p:txBody>
        </p:sp>
        <p:sp>
          <p:nvSpPr>
            <p:cNvPr id="470026" name="Rectangle 10" descr="Green marble"/>
            <p:cNvSpPr>
              <a:spLocks noChangeArrowheads="1"/>
            </p:cNvSpPr>
            <p:nvPr/>
          </p:nvSpPr>
          <p:spPr bwMode="auto">
            <a:xfrm>
              <a:off x="2689" y="3456"/>
              <a:ext cx="479" cy="240"/>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defRPr/>
              </a:pPr>
              <a:r>
                <a:rPr lang="zh-CN" altLang="en-US" b="1" dirty="0">
                  <a:effectLst>
                    <a:outerShdw blurRad="38100" dist="38100" dir="2700000" algn="tl">
                      <a:srgbClr val="FFFFFF"/>
                    </a:outerShdw>
                  </a:effectLst>
                  <a:latin typeface="Arial" panose="020B0604020202020204" pitchFamily="34" charset="0"/>
                  <a:ea typeface="楷体" panose="02010609060101010101" pitchFamily="49" charset="-122"/>
                </a:rPr>
                <a:t>60</a:t>
              </a:r>
            </a:p>
          </p:txBody>
        </p:sp>
        <p:sp>
          <p:nvSpPr>
            <p:cNvPr id="470027" name="Rectangle 11" descr="Green marble"/>
            <p:cNvSpPr>
              <a:spLocks noChangeArrowheads="1"/>
            </p:cNvSpPr>
            <p:nvPr/>
          </p:nvSpPr>
          <p:spPr bwMode="auto">
            <a:xfrm>
              <a:off x="480" y="2880"/>
              <a:ext cx="479" cy="240"/>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defRPr/>
              </a:pPr>
              <a:r>
                <a:rPr lang="en-US" altLang="zh-CN" b="1" dirty="0">
                  <a:effectLst>
                    <a:outerShdw blurRad="38100" dist="38100" dir="2700000" algn="tl">
                      <a:srgbClr val="FFFFFF"/>
                    </a:outerShdw>
                  </a:effectLst>
                  <a:latin typeface="Arial" panose="020B0604020202020204" pitchFamily="34" charset="0"/>
                  <a:ea typeface="楷体" panose="02010609060101010101" pitchFamily="49" charset="-122"/>
                </a:rPr>
                <a:t>id</a:t>
              </a:r>
              <a:r>
                <a:rPr lang="en-US" altLang="zh-CN" b="1" baseline="-30000" dirty="0">
                  <a:effectLst>
                    <a:outerShdw blurRad="38100" dist="38100" dir="2700000" algn="tl">
                      <a:srgbClr val="FFFFFF"/>
                    </a:outerShdw>
                  </a:effectLst>
                  <a:latin typeface="Arial" panose="020B0604020202020204" pitchFamily="34" charset="0"/>
                  <a:ea typeface="楷体" panose="02010609060101010101" pitchFamily="49" charset="-122"/>
                </a:rPr>
                <a:t>1</a:t>
              </a:r>
              <a:endParaRPr lang="zh-CN" altLang="en-US" b="1" baseline="-30000" dirty="0">
                <a:effectLst>
                  <a:outerShdw blurRad="38100" dist="38100" dir="2700000" algn="tl">
                    <a:srgbClr val="FFFFFF"/>
                  </a:outerShdw>
                </a:effectLst>
                <a:latin typeface="Arial" panose="020B0604020202020204" pitchFamily="34" charset="0"/>
                <a:ea typeface="楷体" panose="02010609060101010101" pitchFamily="49" charset="-122"/>
              </a:endParaRPr>
            </a:p>
          </p:txBody>
        </p:sp>
        <p:sp>
          <p:nvSpPr>
            <p:cNvPr id="470028" name="Rectangle 12" descr="Green marble"/>
            <p:cNvSpPr>
              <a:spLocks noChangeArrowheads="1"/>
            </p:cNvSpPr>
            <p:nvPr/>
          </p:nvSpPr>
          <p:spPr bwMode="auto">
            <a:xfrm>
              <a:off x="1152" y="3168"/>
              <a:ext cx="481" cy="240"/>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defRPr/>
              </a:pPr>
              <a:r>
                <a:rPr lang="en-US" altLang="zh-CN" b="1" dirty="0">
                  <a:effectLst>
                    <a:outerShdw blurRad="38100" dist="38100" dir="2700000" algn="tl">
                      <a:srgbClr val="FFFFFF"/>
                    </a:outerShdw>
                  </a:effectLst>
                  <a:latin typeface="Arial" panose="020B0604020202020204" pitchFamily="34" charset="0"/>
                  <a:ea typeface="楷体" panose="02010609060101010101" pitchFamily="49" charset="-122"/>
                </a:rPr>
                <a:t>id</a:t>
              </a:r>
              <a:r>
                <a:rPr lang="en-US" altLang="zh-CN" b="1" baseline="-30000" dirty="0">
                  <a:effectLst>
                    <a:outerShdw blurRad="38100" dist="38100" dir="2700000" algn="tl">
                      <a:srgbClr val="FFFFFF"/>
                    </a:outerShdw>
                  </a:effectLst>
                  <a:latin typeface="Arial" panose="020B0604020202020204" pitchFamily="34" charset="0"/>
                  <a:ea typeface="楷体" panose="02010609060101010101" pitchFamily="49" charset="-122"/>
                </a:rPr>
                <a:t>2</a:t>
              </a:r>
              <a:endParaRPr lang="zh-CN" altLang="en-US" b="1" baseline="-30000" dirty="0">
                <a:effectLst>
                  <a:outerShdw blurRad="38100" dist="38100" dir="2700000" algn="tl">
                    <a:srgbClr val="FFFFFF"/>
                  </a:outerShdw>
                </a:effectLst>
                <a:latin typeface="Arial" panose="020B0604020202020204" pitchFamily="34" charset="0"/>
                <a:ea typeface="楷体" panose="02010609060101010101" pitchFamily="49" charset="-122"/>
              </a:endParaRPr>
            </a:p>
          </p:txBody>
        </p:sp>
        <p:sp>
          <p:nvSpPr>
            <p:cNvPr id="470029" name="Rectangle 13" descr="Green marble"/>
            <p:cNvSpPr>
              <a:spLocks noChangeArrowheads="1"/>
            </p:cNvSpPr>
            <p:nvPr/>
          </p:nvSpPr>
          <p:spPr bwMode="auto">
            <a:xfrm>
              <a:off x="1584" y="3456"/>
              <a:ext cx="481" cy="240"/>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defRPr/>
              </a:pPr>
              <a:r>
                <a:rPr lang="en-US" altLang="zh-CN" b="1" dirty="0">
                  <a:effectLst>
                    <a:outerShdw blurRad="38100" dist="38100" dir="2700000" algn="tl">
                      <a:srgbClr val="FFFFFF"/>
                    </a:outerShdw>
                  </a:effectLst>
                  <a:latin typeface="Arial" panose="020B0604020202020204" pitchFamily="34" charset="0"/>
                  <a:ea typeface="楷体" panose="02010609060101010101" pitchFamily="49" charset="-122"/>
                </a:rPr>
                <a:t>id</a:t>
              </a:r>
              <a:r>
                <a:rPr lang="en-US" altLang="zh-CN" b="1" baseline="-30000" dirty="0">
                  <a:effectLst>
                    <a:outerShdw blurRad="38100" dist="38100" dir="2700000" algn="tl">
                      <a:srgbClr val="FFFFFF"/>
                    </a:outerShdw>
                  </a:effectLst>
                  <a:latin typeface="Arial" panose="020B0604020202020204" pitchFamily="34" charset="0"/>
                  <a:ea typeface="楷体" panose="02010609060101010101" pitchFamily="49" charset="-122"/>
                </a:rPr>
                <a:t>3</a:t>
              </a:r>
              <a:endParaRPr lang="zh-CN" altLang="en-US" b="1" baseline="-30000" dirty="0">
                <a:effectLst>
                  <a:outerShdw blurRad="38100" dist="38100" dir="2700000" algn="tl">
                    <a:srgbClr val="FFFFFF"/>
                  </a:outerShdw>
                </a:effectLst>
                <a:latin typeface="Arial" panose="020B0604020202020204" pitchFamily="34" charset="0"/>
                <a:ea typeface="楷体" panose="02010609060101010101" pitchFamily="49" charset="-122"/>
              </a:endParaRPr>
            </a:p>
          </p:txBody>
        </p:sp>
        <p:sp>
          <p:nvSpPr>
            <p:cNvPr id="32849" name="Line 14"/>
            <p:cNvSpPr>
              <a:spLocks noChangeShapeType="1"/>
            </p:cNvSpPr>
            <p:nvPr/>
          </p:nvSpPr>
          <p:spPr bwMode="auto">
            <a:xfrm flipH="1">
              <a:off x="912" y="2880"/>
              <a:ext cx="240"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2850" name="Line 15"/>
            <p:cNvSpPr>
              <a:spLocks noChangeShapeType="1"/>
            </p:cNvSpPr>
            <p:nvPr/>
          </p:nvSpPr>
          <p:spPr bwMode="auto">
            <a:xfrm>
              <a:off x="1488" y="2880"/>
              <a:ext cx="240"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2851" name="Line 16"/>
            <p:cNvSpPr>
              <a:spLocks noChangeShapeType="1"/>
            </p:cNvSpPr>
            <p:nvPr/>
          </p:nvSpPr>
          <p:spPr bwMode="auto">
            <a:xfrm>
              <a:off x="1968" y="3120"/>
              <a:ext cx="240"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2852" name="Line 17"/>
            <p:cNvSpPr>
              <a:spLocks noChangeShapeType="1"/>
            </p:cNvSpPr>
            <p:nvPr/>
          </p:nvSpPr>
          <p:spPr bwMode="auto">
            <a:xfrm>
              <a:off x="2496" y="3360"/>
              <a:ext cx="240"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2853" name="Line 18"/>
            <p:cNvSpPr>
              <a:spLocks noChangeShapeType="1"/>
            </p:cNvSpPr>
            <p:nvPr/>
          </p:nvSpPr>
          <p:spPr bwMode="auto">
            <a:xfrm flipH="1">
              <a:off x="1968" y="3408"/>
              <a:ext cx="240"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2854" name="Line 19"/>
            <p:cNvSpPr>
              <a:spLocks noChangeShapeType="1"/>
            </p:cNvSpPr>
            <p:nvPr/>
          </p:nvSpPr>
          <p:spPr bwMode="auto">
            <a:xfrm flipH="1">
              <a:off x="1488" y="3120"/>
              <a:ext cx="240"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grpSp>
      <p:sp>
        <p:nvSpPr>
          <p:cNvPr id="470036" name="Text Box 20" descr="Green marble"/>
          <p:cNvSpPr txBox="1">
            <a:spLocks noChangeArrowheads="1"/>
          </p:cNvSpPr>
          <p:nvPr/>
        </p:nvSpPr>
        <p:spPr bwMode="auto">
          <a:xfrm>
            <a:off x="250825" y="1124744"/>
            <a:ext cx="723594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defRPr/>
            </a:pPr>
            <a:r>
              <a:rPr lang="zh-CN" altLang="en-US" sz="2400" b="1" dirty="0">
                <a:solidFill>
                  <a:schemeClr val="tx2"/>
                </a:solidFill>
                <a:effectLst>
                  <a:outerShdw blurRad="38100" dist="38100" dir="2700000" algn="tl">
                    <a:srgbClr val="C0C0C0"/>
                  </a:outerShdw>
                </a:effectLst>
                <a:latin typeface="楷体" panose="02010609060101010101" pitchFamily="49" charset="-122"/>
                <a:ea typeface="楷体" panose="02010609060101010101" pitchFamily="49" charset="-122"/>
              </a:rPr>
              <a:t>语法分析：词法记号（</a:t>
            </a:r>
            <a:r>
              <a:rPr lang="en-US" altLang="zh-CN" sz="2400" b="1" dirty="0">
                <a:solidFill>
                  <a:schemeClr val="tx2"/>
                </a:solidFill>
                <a:effectLst>
                  <a:outerShdw blurRad="38100" dist="38100" dir="2700000" algn="tl">
                    <a:srgbClr val="C0C0C0"/>
                  </a:outerShdw>
                </a:effectLst>
                <a:latin typeface="楷体" panose="02010609060101010101" pitchFamily="49" charset="-122"/>
                <a:ea typeface="楷体" panose="02010609060101010101" pitchFamily="49" charset="-122"/>
              </a:rPr>
              <a:t>token</a:t>
            </a:r>
            <a:r>
              <a:rPr lang="zh-CN" altLang="en-US" sz="2400" b="1" dirty="0">
                <a:solidFill>
                  <a:schemeClr val="tx2"/>
                </a:solidFill>
                <a:effectLst>
                  <a:outerShdw blurRad="38100" dist="38100" dir="2700000" algn="tl">
                    <a:srgbClr val="C0C0C0"/>
                  </a:outerShdw>
                </a:effectLst>
                <a:latin typeface="楷体" panose="02010609060101010101" pitchFamily="49" charset="-122"/>
                <a:ea typeface="楷体" panose="02010609060101010101" pitchFamily="49" charset="-122"/>
              </a:rPr>
              <a:t>）流</a:t>
            </a:r>
            <a:r>
              <a:rPr lang="en-US" altLang="zh-CN" sz="2400" b="1" dirty="0">
                <a:solidFill>
                  <a:schemeClr val="tx2"/>
                </a:solidFill>
                <a:effectLst>
                  <a:outerShdw blurRad="38100" dist="38100" dir="2700000" algn="tl">
                    <a:srgbClr val="C0C0C0"/>
                  </a:outerShdw>
                </a:effectLst>
                <a:latin typeface="楷体" panose="02010609060101010101" pitchFamily="49" charset="-122"/>
                <a:ea typeface="楷体" panose="02010609060101010101" pitchFamily="49" charset="-122"/>
              </a:rPr>
              <a:t>-〉</a:t>
            </a:r>
            <a:r>
              <a:rPr lang="zh-CN" altLang="en-US" sz="2400" b="1" dirty="0">
                <a:solidFill>
                  <a:schemeClr val="tx2"/>
                </a:solidFill>
                <a:effectLst>
                  <a:outerShdw blurRad="38100" dist="38100" dir="2700000" algn="tl">
                    <a:srgbClr val="C0C0C0"/>
                  </a:outerShdw>
                </a:effectLst>
                <a:latin typeface="楷体" panose="02010609060101010101" pitchFamily="49" charset="-122"/>
                <a:ea typeface="楷体" panose="02010609060101010101" pitchFamily="49" charset="-122"/>
              </a:rPr>
              <a:t>语法短语</a:t>
            </a:r>
          </a:p>
        </p:txBody>
      </p:sp>
      <p:sp>
        <p:nvSpPr>
          <p:cNvPr id="32777" name="Line 21"/>
          <p:cNvSpPr>
            <a:spLocks noChangeShapeType="1"/>
          </p:cNvSpPr>
          <p:nvPr/>
        </p:nvSpPr>
        <p:spPr bwMode="auto">
          <a:xfrm>
            <a:off x="4284663" y="1773238"/>
            <a:ext cx="0" cy="42481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70038" name="Rectangle 22" descr="Green marble"/>
          <p:cNvSpPr>
            <a:spLocks noChangeArrowheads="1"/>
          </p:cNvSpPr>
          <p:nvPr/>
        </p:nvSpPr>
        <p:spPr bwMode="auto">
          <a:xfrm>
            <a:off x="4716463" y="1773238"/>
            <a:ext cx="27703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sz="1800" b="1" dirty="0">
                <a:effectLst>
                  <a:outerShdw blurRad="38100" dist="38100" dir="2700000" algn="tl">
                    <a:srgbClr val="C0C0C0"/>
                  </a:outerShdw>
                </a:effectLst>
                <a:latin typeface="Arial" panose="020B0604020202020204" pitchFamily="34" charset="0"/>
                <a:ea typeface="楷体" panose="02010609060101010101" pitchFamily="49" charset="-122"/>
              </a:rPr>
              <a:t>名词</a:t>
            </a:r>
            <a:r>
              <a:rPr lang="en-US" altLang="zh-CN" sz="1800" b="1" dirty="0">
                <a:effectLst>
                  <a:outerShdw blurRad="38100" dist="38100" dir="2700000" algn="tl">
                    <a:srgbClr val="C0C0C0"/>
                  </a:outerShdw>
                </a:effectLst>
                <a:latin typeface="Arial" panose="020B0604020202020204" pitchFamily="34" charset="0"/>
                <a:ea typeface="楷体" panose="02010609060101010101" pitchFamily="49" charset="-122"/>
              </a:rPr>
              <a:t>1 </a:t>
            </a:r>
            <a:r>
              <a:rPr lang="zh-CN" altLang="en-US" sz="1800" b="1" dirty="0">
                <a:effectLst>
                  <a:outerShdw blurRad="38100" dist="38100" dir="2700000" algn="tl">
                    <a:srgbClr val="C0C0C0"/>
                  </a:outerShdw>
                </a:effectLst>
                <a:latin typeface="Arial" panose="020B0604020202020204" pitchFamily="34" charset="0"/>
                <a:ea typeface="楷体" panose="02010609060101010101" pitchFamily="49" charset="-122"/>
              </a:rPr>
              <a:t>动词 形容词 名词</a:t>
            </a:r>
            <a:r>
              <a:rPr lang="en-US" altLang="zh-CN" sz="1800" b="1" dirty="0">
                <a:effectLst>
                  <a:outerShdw blurRad="38100" dist="38100" dir="2700000" algn="tl">
                    <a:srgbClr val="C0C0C0"/>
                  </a:outerShdw>
                </a:effectLst>
                <a:latin typeface="Arial" panose="020B0604020202020204" pitchFamily="34" charset="0"/>
                <a:ea typeface="楷体" panose="02010609060101010101" pitchFamily="49" charset="-122"/>
              </a:rPr>
              <a:t>2</a:t>
            </a:r>
            <a:endParaRPr lang="zh-CN" altLang="en-US" sz="1800" b="1"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470039" name="Rectangle 23" descr="Green marble"/>
          <p:cNvSpPr>
            <a:spLocks noChangeArrowheads="1"/>
          </p:cNvSpPr>
          <p:nvPr/>
        </p:nvSpPr>
        <p:spPr bwMode="auto">
          <a:xfrm>
            <a:off x="5219700" y="2565400"/>
            <a:ext cx="1739900" cy="514350"/>
          </a:xfrm>
          <a:prstGeom prst="rect">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defRPr/>
            </a:pPr>
            <a:r>
              <a:rPr lang="zh-CN" altLang="en-US" sz="1600" b="1" dirty="0">
                <a:effectLst>
                  <a:outerShdw blurRad="38100" dist="38100" dir="2700000" algn="tl">
                    <a:srgbClr val="C0C0C0"/>
                  </a:outerShdw>
                </a:effectLst>
                <a:latin typeface="楷体" panose="02010609060101010101" pitchFamily="49" charset="-122"/>
                <a:ea typeface="楷体" panose="02010609060101010101" pitchFamily="49" charset="-122"/>
              </a:rPr>
              <a:t>语法分析</a:t>
            </a:r>
            <a:endParaRPr lang="zh-CN" altLang="en-US" sz="1600" b="1"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32780" name="Line 24"/>
          <p:cNvSpPr>
            <a:spLocks noChangeShapeType="1"/>
          </p:cNvSpPr>
          <p:nvPr/>
        </p:nvSpPr>
        <p:spPr bwMode="auto">
          <a:xfrm>
            <a:off x="6011863" y="2205038"/>
            <a:ext cx="0" cy="342900"/>
          </a:xfrm>
          <a:prstGeom prst="line">
            <a:avLst/>
          </a:prstGeom>
          <a:noFill/>
          <a:ln w="2540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2781" name="Line 25"/>
          <p:cNvSpPr>
            <a:spLocks noChangeShapeType="1"/>
          </p:cNvSpPr>
          <p:nvPr/>
        </p:nvSpPr>
        <p:spPr bwMode="auto">
          <a:xfrm>
            <a:off x="6011863" y="3141663"/>
            <a:ext cx="0" cy="342900"/>
          </a:xfrm>
          <a:prstGeom prst="line">
            <a:avLst/>
          </a:prstGeom>
          <a:noFill/>
          <a:ln w="2540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grpSp>
        <p:nvGrpSpPr>
          <p:cNvPr id="32782" name="Group 26"/>
          <p:cNvGrpSpPr>
            <a:grpSpLocks/>
          </p:cNvGrpSpPr>
          <p:nvPr/>
        </p:nvGrpSpPr>
        <p:grpSpPr bwMode="auto">
          <a:xfrm>
            <a:off x="4716463" y="3502025"/>
            <a:ext cx="4427537" cy="2592388"/>
            <a:chOff x="2835" y="2568"/>
            <a:chExt cx="2789" cy="1633"/>
          </a:xfrm>
        </p:grpSpPr>
        <p:sp>
          <p:nvSpPr>
            <p:cNvPr id="470043" name="Rectangle 27"/>
            <p:cNvSpPr>
              <a:spLocks noChangeArrowheads="1"/>
            </p:cNvSpPr>
            <p:nvPr/>
          </p:nvSpPr>
          <p:spPr bwMode="auto">
            <a:xfrm>
              <a:off x="3833" y="3883"/>
              <a:ext cx="680"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defRPr/>
              </a:pPr>
              <a:r>
                <a:rPr lang="en-US" altLang="zh-CN" sz="1600" b="1" dirty="0">
                  <a:effectLst>
                    <a:outerShdw blurRad="38100" dist="38100" dir="2700000" algn="tl">
                      <a:srgbClr val="C0C0C0"/>
                    </a:outerShdw>
                  </a:effectLst>
                  <a:latin typeface="Arial" panose="020B0604020202020204" pitchFamily="34" charset="0"/>
                  <a:ea typeface="楷体" panose="02010609060101010101" pitchFamily="49" charset="-122"/>
                </a:rPr>
                <a:t>(</a:t>
              </a:r>
              <a:r>
                <a:rPr lang="zh-CN" altLang="en-US" sz="1600" b="1" dirty="0">
                  <a:solidFill>
                    <a:schemeClr val="hlink"/>
                  </a:solidFill>
                  <a:effectLst>
                    <a:outerShdw blurRad="38100" dist="38100" dir="2700000" algn="tl">
                      <a:srgbClr val="C0C0C0"/>
                    </a:outerShdw>
                  </a:effectLst>
                  <a:latin typeface="Arial" panose="020B0604020202020204" pitchFamily="34" charset="0"/>
                  <a:ea typeface="楷体" panose="02010609060101010101" pitchFamily="49" charset="-122"/>
                </a:rPr>
                <a:t>优秀的</a:t>
              </a:r>
              <a:r>
                <a:rPr lang="en-US" altLang="zh-CN" sz="1600" b="1" dirty="0">
                  <a:effectLst>
                    <a:outerShdw blurRad="38100" dist="38100" dir="2700000" algn="tl">
                      <a:srgbClr val="C0C0C0"/>
                    </a:outerShdw>
                  </a:effectLst>
                  <a:latin typeface="Arial" panose="020B0604020202020204" pitchFamily="34" charset="0"/>
                  <a:ea typeface="楷体" panose="02010609060101010101" pitchFamily="49" charset="-122"/>
                </a:rPr>
                <a:t>)</a:t>
              </a:r>
            </a:p>
          </p:txBody>
        </p:sp>
        <p:sp>
          <p:nvSpPr>
            <p:cNvPr id="470044" name="Rectangle 28"/>
            <p:cNvSpPr>
              <a:spLocks noChangeArrowheads="1"/>
            </p:cNvSpPr>
            <p:nvPr/>
          </p:nvSpPr>
          <p:spPr bwMode="auto">
            <a:xfrm>
              <a:off x="4626" y="3793"/>
              <a:ext cx="998" cy="40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defRPr/>
              </a:pPr>
              <a:r>
                <a:rPr lang="zh-CN" altLang="en-US" sz="1600" b="1" dirty="0">
                  <a:effectLst>
                    <a:outerShdw blurRad="38100" dist="38100" dir="2700000" algn="tl">
                      <a:srgbClr val="C0C0C0"/>
                    </a:outerShdw>
                  </a:effectLst>
                  <a:latin typeface="Arial" panose="020B0604020202020204" pitchFamily="34" charset="0"/>
                  <a:ea typeface="楷体" panose="02010609060101010101" pitchFamily="49" charset="-122"/>
                </a:rPr>
                <a:t>名词</a:t>
              </a:r>
            </a:p>
            <a:p>
              <a:pPr algn="ctr" eaLnBrk="0" hangingPunct="0">
                <a:defRPr/>
              </a:pPr>
              <a:r>
                <a:rPr lang="zh-CN" altLang="en-US" sz="1600" b="1" dirty="0">
                  <a:effectLst>
                    <a:outerShdw blurRad="38100" dist="38100" dir="2700000" algn="tl">
                      <a:srgbClr val="C0C0C0"/>
                    </a:outerShdw>
                  </a:effectLst>
                  <a:latin typeface="Arial" panose="020B0604020202020204" pitchFamily="34" charset="0"/>
                  <a:ea typeface="楷体" panose="02010609060101010101" pitchFamily="49" charset="-122"/>
                </a:rPr>
                <a:t>（</a:t>
              </a:r>
              <a:r>
                <a:rPr lang="zh-CN" altLang="en-US" sz="1600" b="1" dirty="0">
                  <a:solidFill>
                    <a:schemeClr val="hlink"/>
                  </a:solidFill>
                  <a:effectLst>
                    <a:outerShdw blurRad="38100" dist="38100" dir="2700000" algn="tl">
                      <a:srgbClr val="C0C0C0"/>
                    </a:outerShdw>
                  </a:effectLst>
                  <a:latin typeface="Arial" panose="020B0604020202020204" pitchFamily="34" charset="0"/>
                  <a:ea typeface="楷体" panose="02010609060101010101" pitchFamily="49" charset="-122"/>
                </a:rPr>
                <a:t>大工学子</a:t>
              </a:r>
              <a:r>
                <a:rPr lang="zh-CN" altLang="en-US" sz="1600" b="1" dirty="0">
                  <a:effectLst>
                    <a:outerShdw blurRad="38100" dist="38100" dir="2700000" algn="tl">
                      <a:srgbClr val="C0C0C0"/>
                    </a:outerShdw>
                  </a:effectLst>
                  <a:latin typeface="Arial" panose="020B0604020202020204" pitchFamily="34" charset="0"/>
                  <a:ea typeface="楷体" panose="02010609060101010101" pitchFamily="49" charset="-122"/>
                </a:rPr>
                <a:t>）</a:t>
              </a:r>
            </a:p>
          </p:txBody>
        </p:sp>
        <p:sp>
          <p:nvSpPr>
            <p:cNvPr id="470045" name="Rectangle 29"/>
            <p:cNvSpPr>
              <a:spLocks noChangeArrowheads="1"/>
            </p:cNvSpPr>
            <p:nvPr/>
          </p:nvSpPr>
          <p:spPr bwMode="auto">
            <a:xfrm>
              <a:off x="4204" y="2948"/>
              <a:ext cx="490"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defRPr/>
              </a:pPr>
              <a:r>
                <a:rPr lang="zh-CN" altLang="en-US" sz="1600" b="1" dirty="0">
                  <a:effectLst>
                    <a:outerShdw blurRad="38100" dist="38100" dir="2700000" algn="tl">
                      <a:srgbClr val="C0C0C0"/>
                    </a:outerShdw>
                  </a:effectLst>
                  <a:latin typeface="Arial" panose="020B0604020202020204" pitchFamily="34" charset="0"/>
                  <a:ea typeface="楷体" panose="02010609060101010101" pitchFamily="49" charset="-122"/>
                </a:rPr>
                <a:t>宾语</a:t>
              </a:r>
            </a:p>
          </p:txBody>
        </p:sp>
        <p:sp>
          <p:nvSpPr>
            <p:cNvPr id="32823" name="Line 30"/>
            <p:cNvSpPr>
              <a:spLocks noChangeShapeType="1"/>
            </p:cNvSpPr>
            <p:nvPr/>
          </p:nvSpPr>
          <p:spPr bwMode="auto">
            <a:xfrm flipH="1">
              <a:off x="4060" y="3172"/>
              <a:ext cx="164" cy="2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2824" name="Line 31"/>
            <p:cNvSpPr>
              <a:spLocks noChangeShapeType="1"/>
            </p:cNvSpPr>
            <p:nvPr/>
          </p:nvSpPr>
          <p:spPr bwMode="auto">
            <a:xfrm>
              <a:off x="4583" y="3182"/>
              <a:ext cx="379" cy="15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2825" name="Line 32"/>
            <p:cNvSpPr>
              <a:spLocks noChangeShapeType="1"/>
            </p:cNvSpPr>
            <p:nvPr/>
          </p:nvSpPr>
          <p:spPr bwMode="auto">
            <a:xfrm>
              <a:off x="5071" y="3579"/>
              <a:ext cx="1" cy="21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70049" name="Rectangle 33"/>
            <p:cNvSpPr>
              <a:spLocks noChangeArrowheads="1"/>
            </p:cNvSpPr>
            <p:nvPr/>
          </p:nvSpPr>
          <p:spPr bwMode="auto">
            <a:xfrm>
              <a:off x="3924" y="3339"/>
              <a:ext cx="510"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defRPr/>
              </a:pPr>
              <a:r>
                <a:rPr lang="zh-CN" altLang="en-US" sz="1600" b="1" dirty="0">
                  <a:effectLst>
                    <a:outerShdw blurRad="38100" dist="38100" dir="2700000" algn="tl">
                      <a:srgbClr val="C0C0C0"/>
                    </a:outerShdw>
                  </a:effectLst>
                  <a:latin typeface="Arial" panose="020B0604020202020204" pitchFamily="34" charset="0"/>
                  <a:ea typeface="楷体" panose="02010609060101010101" pitchFamily="49" charset="-122"/>
                </a:rPr>
                <a:t>定语</a:t>
              </a:r>
            </a:p>
          </p:txBody>
        </p:sp>
        <p:sp>
          <p:nvSpPr>
            <p:cNvPr id="470050" name="Rectangle 34"/>
            <p:cNvSpPr>
              <a:spLocks noChangeArrowheads="1"/>
            </p:cNvSpPr>
            <p:nvPr/>
          </p:nvSpPr>
          <p:spPr bwMode="auto">
            <a:xfrm>
              <a:off x="4865" y="3322"/>
              <a:ext cx="578"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defRPr/>
              </a:pPr>
              <a:r>
                <a:rPr lang="zh-CN" altLang="en-US" sz="1600" b="1" dirty="0">
                  <a:effectLst>
                    <a:outerShdw blurRad="38100" dist="38100" dir="2700000" algn="tl">
                      <a:srgbClr val="C0C0C0"/>
                    </a:outerShdw>
                  </a:effectLst>
                  <a:latin typeface="Arial" panose="020B0604020202020204" pitchFamily="34" charset="0"/>
                  <a:ea typeface="楷体" panose="02010609060101010101" pitchFamily="49" charset="-122"/>
                </a:rPr>
                <a:t> 宾语</a:t>
              </a:r>
            </a:p>
          </p:txBody>
        </p:sp>
        <p:sp>
          <p:nvSpPr>
            <p:cNvPr id="470051" name="Rectangle 35"/>
            <p:cNvSpPr>
              <a:spLocks noChangeArrowheads="1"/>
            </p:cNvSpPr>
            <p:nvPr/>
          </p:nvSpPr>
          <p:spPr bwMode="auto">
            <a:xfrm>
              <a:off x="3924" y="3702"/>
              <a:ext cx="544" cy="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algn="just" eaLnBrk="0" hangingPunct="0">
                <a:defRPr/>
              </a:pPr>
              <a:r>
                <a:rPr lang="zh-CN" altLang="en-US" sz="1600" b="1" dirty="0">
                  <a:effectLst>
                    <a:outerShdw blurRad="38100" dist="38100" dir="2700000" algn="tl">
                      <a:srgbClr val="C0C0C0"/>
                    </a:outerShdw>
                  </a:effectLst>
                  <a:latin typeface="Arial" panose="020B0604020202020204" pitchFamily="34" charset="0"/>
                  <a:ea typeface="楷体" panose="02010609060101010101" pitchFamily="49" charset="-122"/>
                </a:rPr>
                <a:t>形容词</a:t>
              </a:r>
            </a:p>
          </p:txBody>
        </p:sp>
        <p:sp>
          <p:nvSpPr>
            <p:cNvPr id="32829" name="Line 36"/>
            <p:cNvSpPr>
              <a:spLocks noChangeShapeType="1"/>
            </p:cNvSpPr>
            <p:nvPr/>
          </p:nvSpPr>
          <p:spPr bwMode="auto">
            <a:xfrm>
              <a:off x="4105" y="3566"/>
              <a:ext cx="0" cy="15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70053" name="Rectangle 37"/>
            <p:cNvSpPr>
              <a:spLocks noChangeArrowheads="1"/>
            </p:cNvSpPr>
            <p:nvPr/>
          </p:nvSpPr>
          <p:spPr bwMode="auto">
            <a:xfrm>
              <a:off x="3470" y="2568"/>
              <a:ext cx="490"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defRPr/>
              </a:pPr>
              <a:r>
                <a:rPr lang="zh-CN" altLang="en-US" sz="1600" b="1" dirty="0">
                  <a:effectLst>
                    <a:outerShdw blurRad="38100" dist="38100" dir="2700000" algn="tl">
                      <a:srgbClr val="C0C0C0"/>
                    </a:outerShdw>
                  </a:effectLst>
                  <a:latin typeface="Arial" panose="020B0604020202020204" pitchFamily="34" charset="0"/>
                  <a:ea typeface="楷体" panose="02010609060101010101" pitchFamily="49" charset="-122"/>
                </a:rPr>
                <a:t>语句</a:t>
              </a:r>
            </a:p>
          </p:txBody>
        </p:sp>
        <p:sp>
          <p:nvSpPr>
            <p:cNvPr id="32831" name="Line 38"/>
            <p:cNvSpPr>
              <a:spLocks noChangeShapeType="1"/>
            </p:cNvSpPr>
            <p:nvPr/>
          </p:nvSpPr>
          <p:spPr bwMode="auto">
            <a:xfrm flipH="1">
              <a:off x="3110" y="2792"/>
              <a:ext cx="380" cy="15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2832" name="Line 39"/>
            <p:cNvSpPr>
              <a:spLocks noChangeShapeType="1"/>
            </p:cNvSpPr>
            <p:nvPr/>
          </p:nvSpPr>
          <p:spPr bwMode="auto">
            <a:xfrm>
              <a:off x="3849" y="2802"/>
              <a:ext cx="379" cy="15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2833" name="Line 40"/>
            <p:cNvSpPr>
              <a:spLocks noChangeShapeType="1"/>
            </p:cNvSpPr>
            <p:nvPr/>
          </p:nvSpPr>
          <p:spPr bwMode="auto">
            <a:xfrm>
              <a:off x="3651" y="2794"/>
              <a:ext cx="0" cy="181"/>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70057" name="Rectangle 41"/>
            <p:cNvSpPr>
              <a:spLocks noChangeArrowheads="1"/>
            </p:cNvSpPr>
            <p:nvPr/>
          </p:nvSpPr>
          <p:spPr bwMode="auto">
            <a:xfrm>
              <a:off x="3470" y="2930"/>
              <a:ext cx="490"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defRPr/>
              </a:pPr>
              <a:r>
                <a:rPr lang="zh-CN" altLang="en-US" sz="1600" b="1" dirty="0">
                  <a:effectLst>
                    <a:outerShdw blurRad="38100" dist="38100" dir="2700000" algn="tl">
                      <a:srgbClr val="C0C0C0"/>
                    </a:outerShdw>
                  </a:effectLst>
                  <a:latin typeface="Arial" panose="020B0604020202020204" pitchFamily="34" charset="0"/>
                  <a:ea typeface="楷体" panose="02010609060101010101" pitchFamily="49" charset="-122"/>
                </a:rPr>
                <a:t>谓语</a:t>
              </a:r>
            </a:p>
          </p:txBody>
        </p:sp>
        <p:sp>
          <p:nvSpPr>
            <p:cNvPr id="32835" name="Line 42"/>
            <p:cNvSpPr>
              <a:spLocks noChangeShapeType="1"/>
            </p:cNvSpPr>
            <p:nvPr/>
          </p:nvSpPr>
          <p:spPr bwMode="auto">
            <a:xfrm>
              <a:off x="3651" y="3157"/>
              <a:ext cx="0" cy="15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70059" name="Rectangle 43"/>
            <p:cNvSpPr>
              <a:spLocks noChangeArrowheads="1"/>
            </p:cNvSpPr>
            <p:nvPr/>
          </p:nvSpPr>
          <p:spPr bwMode="auto">
            <a:xfrm>
              <a:off x="3470" y="3339"/>
              <a:ext cx="544" cy="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algn="just" eaLnBrk="0" hangingPunct="0">
                <a:defRPr/>
              </a:pPr>
              <a:r>
                <a:rPr lang="zh-CN" altLang="en-US" sz="1600" b="1" dirty="0">
                  <a:effectLst>
                    <a:outerShdw blurRad="38100" dist="38100" dir="2700000" algn="tl">
                      <a:srgbClr val="C0C0C0"/>
                    </a:outerShdw>
                  </a:effectLst>
                  <a:latin typeface="Arial" panose="020B0604020202020204" pitchFamily="34" charset="0"/>
                  <a:ea typeface="楷体" panose="02010609060101010101" pitchFamily="49" charset="-122"/>
                </a:rPr>
                <a:t>动词</a:t>
              </a:r>
            </a:p>
          </p:txBody>
        </p:sp>
        <p:sp>
          <p:nvSpPr>
            <p:cNvPr id="470060" name="Rectangle 44"/>
            <p:cNvSpPr>
              <a:spLocks noChangeArrowheads="1"/>
            </p:cNvSpPr>
            <p:nvPr/>
          </p:nvSpPr>
          <p:spPr bwMode="auto">
            <a:xfrm>
              <a:off x="3379" y="3520"/>
              <a:ext cx="680"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defRPr/>
              </a:pPr>
              <a:r>
                <a:rPr lang="en-US" altLang="zh-CN" sz="1600" b="1" dirty="0">
                  <a:effectLst>
                    <a:outerShdw blurRad="38100" dist="38100" dir="2700000" algn="tl">
                      <a:srgbClr val="C0C0C0"/>
                    </a:outerShdw>
                  </a:effectLst>
                  <a:latin typeface="Arial" panose="020B0604020202020204" pitchFamily="34" charset="0"/>
                  <a:ea typeface="楷体" panose="02010609060101010101" pitchFamily="49" charset="-122"/>
                </a:rPr>
                <a:t>(</a:t>
              </a:r>
              <a:r>
                <a:rPr lang="zh-CN" altLang="en-US" sz="1600" b="1" dirty="0">
                  <a:solidFill>
                    <a:schemeClr val="hlink"/>
                  </a:solidFill>
                  <a:effectLst>
                    <a:outerShdw blurRad="38100" dist="38100" dir="2700000" algn="tl">
                      <a:srgbClr val="C0C0C0"/>
                    </a:outerShdw>
                  </a:effectLst>
                  <a:latin typeface="Arial" panose="020B0604020202020204" pitchFamily="34" charset="0"/>
                  <a:ea typeface="楷体" panose="02010609060101010101" pitchFamily="49" charset="-122"/>
                </a:rPr>
                <a:t>是</a:t>
              </a:r>
              <a:r>
                <a:rPr lang="en-US" altLang="zh-CN" sz="1600" b="1" dirty="0">
                  <a:effectLst>
                    <a:outerShdw blurRad="38100" dist="38100" dir="2700000" algn="tl">
                      <a:srgbClr val="C0C0C0"/>
                    </a:outerShdw>
                  </a:effectLst>
                  <a:latin typeface="Arial" panose="020B0604020202020204" pitchFamily="34" charset="0"/>
                  <a:ea typeface="楷体" panose="02010609060101010101" pitchFamily="49" charset="-122"/>
                </a:rPr>
                <a:t>)</a:t>
              </a:r>
            </a:p>
          </p:txBody>
        </p:sp>
        <p:sp>
          <p:nvSpPr>
            <p:cNvPr id="470061" name="Rectangle 45"/>
            <p:cNvSpPr>
              <a:spLocks noChangeArrowheads="1"/>
            </p:cNvSpPr>
            <p:nvPr/>
          </p:nvSpPr>
          <p:spPr bwMode="auto">
            <a:xfrm>
              <a:off x="2926" y="2930"/>
              <a:ext cx="490"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defRPr/>
              </a:pPr>
              <a:r>
                <a:rPr lang="zh-CN" altLang="en-US" sz="1600" b="1" dirty="0">
                  <a:effectLst>
                    <a:outerShdw blurRad="38100" dist="38100" dir="2700000" algn="tl">
                      <a:srgbClr val="C0C0C0"/>
                    </a:outerShdw>
                  </a:effectLst>
                  <a:latin typeface="Arial" panose="020B0604020202020204" pitchFamily="34" charset="0"/>
                  <a:ea typeface="楷体" panose="02010609060101010101" pitchFamily="49" charset="-122"/>
                </a:rPr>
                <a:t>主语</a:t>
              </a:r>
            </a:p>
          </p:txBody>
        </p:sp>
        <p:sp>
          <p:nvSpPr>
            <p:cNvPr id="32839" name="Line 46"/>
            <p:cNvSpPr>
              <a:spLocks noChangeShapeType="1"/>
            </p:cNvSpPr>
            <p:nvPr/>
          </p:nvSpPr>
          <p:spPr bwMode="auto">
            <a:xfrm>
              <a:off x="3107" y="3157"/>
              <a:ext cx="0" cy="15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70063" name="Rectangle 47"/>
            <p:cNvSpPr>
              <a:spLocks noChangeArrowheads="1"/>
            </p:cNvSpPr>
            <p:nvPr/>
          </p:nvSpPr>
          <p:spPr bwMode="auto">
            <a:xfrm>
              <a:off x="2926" y="3339"/>
              <a:ext cx="544" cy="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algn="just" eaLnBrk="0" hangingPunct="0">
                <a:defRPr/>
              </a:pPr>
              <a:r>
                <a:rPr lang="zh-CN" altLang="en-US" sz="1600" b="1" dirty="0">
                  <a:effectLst>
                    <a:outerShdw blurRad="38100" dist="38100" dir="2700000" algn="tl">
                      <a:srgbClr val="C0C0C0"/>
                    </a:outerShdw>
                  </a:effectLst>
                  <a:latin typeface="Arial" panose="020B0604020202020204" pitchFamily="34" charset="0"/>
                  <a:ea typeface="楷体" panose="02010609060101010101" pitchFamily="49" charset="-122"/>
                </a:rPr>
                <a:t>名词</a:t>
              </a:r>
            </a:p>
          </p:txBody>
        </p:sp>
        <p:sp>
          <p:nvSpPr>
            <p:cNvPr id="470064" name="Rectangle 48"/>
            <p:cNvSpPr>
              <a:spLocks noChangeArrowheads="1"/>
            </p:cNvSpPr>
            <p:nvPr/>
          </p:nvSpPr>
          <p:spPr bwMode="auto">
            <a:xfrm>
              <a:off x="2835" y="3520"/>
              <a:ext cx="680"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defRPr/>
              </a:pPr>
              <a:r>
                <a:rPr lang="en-US" altLang="zh-CN" sz="1600" b="1" dirty="0">
                  <a:effectLst>
                    <a:outerShdw blurRad="38100" dist="38100" dir="2700000" algn="tl">
                      <a:srgbClr val="C0C0C0"/>
                    </a:outerShdw>
                  </a:effectLst>
                  <a:latin typeface="Arial" panose="020B0604020202020204" pitchFamily="34" charset="0"/>
                  <a:ea typeface="楷体" panose="02010609060101010101" pitchFamily="49" charset="-122"/>
                </a:rPr>
                <a:t>(</a:t>
              </a:r>
              <a:r>
                <a:rPr lang="zh-CN" altLang="en-US" sz="1600" b="1" dirty="0">
                  <a:solidFill>
                    <a:schemeClr val="hlink"/>
                  </a:solidFill>
                  <a:effectLst>
                    <a:outerShdw blurRad="38100" dist="38100" dir="2700000" algn="tl">
                      <a:srgbClr val="C0C0C0"/>
                    </a:outerShdw>
                  </a:effectLst>
                  <a:latin typeface="Arial" panose="020B0604020202020204" pitchFamily="34" charset="0"/>
                  <a:ea typeface="楷体" panose="02010609060101010101" pitchFamily="49" charset="-122"/>
                </a:rPr>
                <a:t>你们</a:t>
              </a:r>
              <a:r>
                <a:rPr lang="en-US" altLang="zh-CN" sz="1600" b="1" dirty="0">
                  <a:effectLst>
                    <a:outerShdw blurRad="38100" dist="38100" dir="2700000" algn="tl">
                      <a:srgbClr val="C0C0C0"/>
                    </a:outerShdw>
                  </a:effectLst>
                  <a:latin typeface="Arial" panose="020B0604020202020204" pitchFamily="34" charset="0"/>
                  <a:ea typeface="楷体" panose="02010609060101010101" pitchFamily="49" charset="-122"/>
                </a:rPr>
                <a:t>)</a:t>
              </a:r>
            </a:p>
          </p:txBody>
        </p:sp>
      </p:grpSp>
      <p:grpSp>
        <p:nvGrpSpPr>
          <p:cNvPr id="470065" name="Group 49"/>
          <p:cNvGrpSpPr>
            <a:grpSpLocks/>
          </p:cNvGrpSpPr>
          <p:nvPr/>
        </p:nvGrpSpPr>
        <p:grpSpPr bwMode="auto">
          <a:xfrm>
            <a:off x="250825" y="4510088"/>
            <a:ext cx="1598613" cy="1446212"/>
            <a:chOff x="3600" y="1296"/>
            <a:chExt cx="1007" cy="911"/>
          </a:xfrm>
        </p:grpSpPr>
        <p:sp>
          <p:nvSpPr>
            <p:cNvPr id="470066" name="Rectangle 50"/>
            <p:cNvSpPr>
              <a:spLocks noChangeAspect="1" noChangeArrowheads="1"/>
            </p:cNvSpPr>
            <p:nvPr/>
          </p:nvSpPr>
          <p:spPr bwMode="auto">
            <a:xfrm>
              <a:off x="3864" y="1296"/>
              <a:ext cx="62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lstStyle/>
            <a:p>
              <a:pPr marL="342900" indent="-342900" algn="ctr" eaLnBrk="0" hangingPunct="0">
                <a:spcBef>
                  <a:spcPct val="20000"/>
                </a:spcBef>
                <a:defRPr/>
              </a:pPr>
              <a:r>
                <a:rPr lang="zh-CN" altLang="en-US" sz="1800" b="1" dirty="0">
                  <a:effectLst>
                    <a:outerShdw blurRad="38100" dist="38100" dir="2700000" algn="tl">
                      <a:srgbClr val="C0C0C0"/>
                    </a:outerShdw>
                  </a:effectLst>
                  <a:latin typeface="楷体" panose="02010609060101010101" pitchFamily="49" charset="-122"/>
                  <a:ea typeface="楷体" panose="02010609060101010101" pitchFamily="49" charset="-122"/>
                </a:rPr>
                <a:t>符号表</a:t>
              </a:r>
              <a:r>
                <a:rPr lang="zh-CN" altLang="en-US" sz="1800" b="1" dirty="0">
                  <a:effectLst>
                    <a:outerShdw blurRad="38100" dist="38100" dir="2700000" algn="tl">
                      <a:srgbClr val="C0C0C0"/>
                    </a:outerShdw>
                  </a:effectLst>
                  <a:latin typeface="Arial" panose="020B0604020202020204" pitchFamily="34" charset="0"/>
                  <a:ea typeface="楷体" panose="02010609060101010101" pitchFamily="49" charset="-122"/>
                </a:rPr>
                <a:t> </a:t>
              </a:r>
              <a:endParaRPr lang="en-US" altLang="zh-CN" sz="1800" b="1"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32804" name="Line 51"/>
            <p:cNvSpPr>
              <a:spLocks noChangeAspect="1" noChangeShapeType="1"/>
            </p:cNvSpPr>
            <p:nvPr/>
          </p:nvSpPr>
          <p:spPr bwMode="auto">
            <a:xfrm>
              <a:off x="3792" y="1632"/>
              <a:ext cx="81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2805" name="Line 52"/>
            <p:cNvSpPr>
              <a:spLocks noChangeAspect="1" noChangeShapeType="1"/>
            </p:cNvSpPr>
            <p:nvPr/>
          </p:nvSpPr>
          <p:spPr bwMode="auto">
            <a:xfrm>
              <a:off x="3792" y="1464"/>
              <a:ext cx="0" cy="74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2806" name="Line 53"/>
            <p:cNvSpPr>
              <a:spLocks noChangeAspect="1" noChangeShapeType="1"/>
            </p:cNvSpPr>
            <p:nvPr/>
          </p:nvSpPr>
          <p:spPr bwMode="auto">
            <a:xfrm>
              <a:off x="4271" y="1464"/>
              <a:ext cx="0" cy="74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2807" name="Line 54"/>
            <p:cNvSpPr>
              <a:spLocks noChangeAspect="1" noChangeShapeType="1"/>
            </p:cNvSpPr>
            <p:nvPr/>
          </p:nvSpPr>
          <p:spPr bwMode="auto">
            <a:xfrm>
              <a:off x="4607" y="1464"/>
              <a:ext cx="0" cy="74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70071" name="Rectangle 55"/>
            <p:cNvSpPr>
              <a:spLocks noChangeAspect="1" noChangeArrowheads="1"/>
            </p:cNvSpPr>
            <p:nvPr/>
          </p:nvSpPr>
          <p:spPr bwMode="auto">
            <a:xfrm>
              <a:off x="3742" y="1434"/>
              <a:ext cx="585"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342900" indent="-342900" algn="ctr" eaLnBrk="0" hangingPunct="0">
                <a:spcBef>
                  <a:spcPct val="20000"/>
                </a:spcBef>
                <a:defRPr/>
              </a:pPr>
              <a:r>
                <a:rPr lang="en-US" altLang="zh-CN" sz="1800" b="1" dirty="0">
                  <a:effectLst>
                    <a:outerShdw blurRad="38100" dist="38100" dir="2700000" algn="tl">
                      <a:srgbClr val="C0C0C0"/>
                    </a:outerShdw>
                  </a:effectLst>
                  <a:latin typeface="Arial" panose="020B0604020202020204" pitchFamily="34" charset="0"/>
                  <a:ea typeface="楷体" panose="02010609060101010101" pitchFamily="49" charset="-122"/>
                </a:rPr>
                <a:t>position</a:t>
              </a:r>
            </a:p>
          </p:txBody>
        </p:sp>
        <p:sp>
          <p:nvSpPr>
            <p:cNvPr id="32809" name="Line 56"/>
            <p:cNvSpPr>
              <a:spLocks noChangeAspect="1" noChangeShapeType="1"/>
            </p:cNvSpPr>
            <p:nvPr/>
          </p:nvSpPr>
          <p:spPr bwMode="auto">
            <a:xfrm>
              <a:off x="3792" y="1464"/>
              <a:ext cx="81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70073" name="Rectangle 57"/>
            <p:cNvSpPr>
              <a:spLocks noChangeAspect="1" noChangeArrowheads="1"/>
            </p:cNvSpPr>
            <p:nvPr/>
          </p:nvSpPr>
          <p:spPr bwMode="auto">
            <a:xfrm>
              <a:off x="3787" y="1616"/>
              <a:ext cx="479" cy="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342900" indent="-342900" algn="ctr" eaLnBrk="0" hangingPunct="0">
                <a:spcBef>
                  <a:spcPct val="20000"/>
                </a:spcBef>
                <a:defRPr/>
              </a:pPr>
              <a:r>
                <a:rPr lang="en-US" altLang="zh-CN" sz="1800" b="1" dirty="0">
                  <a:effectLst>
                    <a:outerShdw blurRad="38100" dist="38100" dir="2700000" algn="tl">
                      <a:srgbClr val="C0C0C0"/>
                    </a:outerShdw>
                  </a:effectLst>
                  <a:latin typeface="Arial" panose="020B0604020202020204" pitchFamily="34" charset="0"/>
                  <a:ea typeface="楷体" panose="02010609060101010101" pitchFamily="49" charset="-122"/>
                </a:rPr>
                <a:t>initial</a:t>
              </a:r>
            </a:p>
          </p:txBody>
        </p:sp>
        <p:sp>
          <p:nvSpPr>
            <p:cNvPr id="32811" name="Line 58"/>
            <p:cNvSpPr>
              <a:spLocks noChangeAspect="1" noChangeShapeType="1"/>
            </p:cNvSpPr>
            <p:nvPr/>
          </p:nvSpPr>
          <p:spPr bwMode="auto">
            <a:xfrm>
              <a:off x="3792" y="1799"/>
              <a:ext cx="81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2812" name="Line 59"/>
            <p:cNvSpPr>
              <a:spLocks noChangeAspect="1" noChangeShapeType="1"/>
            </p:cNvSpPr>
            <p:nvPr/>
          </p:nvSpPr>
          <p:spPr bwMode="auto">
            <a:xfrm>
              <a:off x="3792" y="1967"/>
              <a:ext cx="81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70076" name="Rectangle 60"/>
            <p:cNvSpPr>
              <a:spLocks noChangeAspect="1" noChangeArrowheads="1"/>
            </p:cNvSpPr>
            <p:nvPr/>
          </p:nvSpPr>
          <p:spPr bwMode="auto">
            <a:xfrm>
              <a:off x="3742" y="1752"/>
              <a:ext cx="479"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eaLnBrk="0" hangingPunct="0">
                <a:spcBef>
                  <a:spcPct val="20000"/>
                </a:spcBef>
                <a:defRPr/>
              </a:pPr>
              <a:r>
                <a:rPr lang="en-US" altLang="zh-CN" sz="1800" b="1" dirty="0">
                  <a:effectLst>
                    <a:outerShdw blurRad="38100" dist="38100" dir="2700000" algn="tl">
                      <a:srgbClr val="C0C0C0"/>
                    </a:outerShdw>
                  </a:effectLst>
                  <a:latin typeface="Arial" panose="020B0604020202020204" pitchFamily="34" charset="0"/>
                  <a:ea typeface="楷体" panose="02010609060101010101" pitchFamily="49" charset="-122"/>
                </a:rPr>
                <a:t>rate</a:t>
              </a:r>
            </a:p>
          </p:txBody>
        </p:sp>
        <p:sp>
          <p:nvSpPr>
            <p:cNvPr id="470077" name="Rectangle 61"/>
            <p:cNvSpPr>
              <a:spLocks noChangeAspect="1" noChangeArrowheads="1"/>
            </p:cNvSpPr>
            <p:nvPr/>
          </p:nvSpPr>
          <p:spPr bwMode="auto">
            <a:xfrm>
              <a:off x="4223" y="1440"/>
              <a:ext cx="384"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eaLnBrk="0" hangingPunct="0">
                <a:spcBef>
                  <a:spcPct val="20000"/>
                </a:spcBef>
                <a:defRPr/>
              </a:pPr>
              <a:r>
                <a:rPr lang="en-US" altLang="zh-CN" sz="1800" b="1" dirty="0">
                  <a:effectLst>
                    <a:outerShdw blurRad="38100" dist="38100" dir="2700000" algn="tl">
                      <a:srgbClr val="C0C0C0"/>
                    </a:outerShdw>
                  </a:effectLst>
                  <a:latin typeface="Arial" panose="020B0604020202020204" pitchFamily="34" charset="0"/>
                  <a:ea typeface="楷体" panose="02010609060101010101" pitchFamily="49" charset="-122"/>
                </a:rPr>
                <a:t>. . .</a:t>
              </a:r>
            </a:p>
          </p:txBody>
        </p:sp>
        <p:sp>
          <p:nvSpPr>
            <p:cNvPr id="470078" name="Rectangle 62"/>
            <p:cNvSpPr>
              <a:spLocks noChangeAspect="1" noChangeArrowheads="1"/>
            </p:cNvSpPr>
            <p:nvPr/>
          </p:nvSpPr>
          <p:spPr bwMode="auto">
            <a:xfrm>
              <a:off x="4223" y="1608"/>
              <a:ext cx="384"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eaLnBrk="0" hangingPunct="0">
                <a:spcBef>
                  <a:spcPct val="20000"/>
                </a:spcBef>
                <a:defRPr/>
              </a:pPr>
              <a:r>
                <a:rPr lang="en-US" altLang="zh-CN" sz="1800" b="1" dirty="0">
                  <a:effectLst>
                    <a:outerShdw blurRad="38100" dist="38100" dir="2700000" algn="tl">
                      <a:srgbClr val="C0C0C0"/>
                    </a:outerShdw>
                  </a:effectLst>
                  <a:latin typeface="Arial" panose="020B0604020202020204" pitchFamily="34" charset="0"/>
                  <a:ea typeface="楷体" panose="02010609060101010101" pitchFamily="49" charset="-122"/>
                </a:rPr>
                <a:t>. . .</a:t>
              </a:r>
            </a:p>
          </p:txBody>
        </p:sp>
        <p:sp>
          <p:nvSpPr>
            <p:cNvPr id="470079" name="Rectangle 63"/>
            <p:cNvSpPr>
              <a:spLocks noChangeAspect="1" noChangeArrowheads="1"/>
            </p:cNvSpPr>
            <p:nvPr/>
          </p:nvSpPr>
          <p:spPr bwMode="auto">
            <a:xfrm>
              <a:off x="4223" y="1775"/>
              <a:ext cx="384"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eaLnBrk="0" hangingPunct="0">
                <a:spcBef>
                  <a:spcPct val="20000"/>
                </a:spcBef>
                <a:defRPr/>
              </a:pPr>
              <a:r>
                <a:rPr lang="en-US" altLang="zh-CN" sz="1800" b="1" dirty="0">
                  <a:effectLst>
                    <a:outerShdw blurRad="38100" dist="38100" dir="2700000" algn="tl">
                      <a:srgbClr val="C0C0C0"/>
                    </a:outerShdw>
                  </a:effectLst>
                  <a:latin typeface="Arial" panose="020B0604020202020204" pitchFamily="34" charset="0"/>
                  <a:ea typeface="楷体" panose="02010609060101010101" pitchFamily="49" charset="-122"/>
                </a:rPr>
                <a:t>. . .</a:t>
              </a:r>
            </a:p>
          </p:txBody>
        </p:sp>
        <p:sp>
          <p:nvSpPr>
            <p:cNvPr id="470080" name="Rectangle 64"/>
            <p:cNvSpPr>
              <a:spLocks noChangeAspect="1" noChangeArrowheads="1"/>
            </p:cNvSpPr>
            <p:nvPr/>
          </p:nvSpPr>
          <p:spPr bwMode="auto">
            <a:xfrm>
              <a:off x="3600" y="1464"/>
              <a:ext cx="21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eaLnBrk="0" hangingPunct="0">
                <a:spcBef>
                  <a:spcPct val="20000"/>
                </a:spcBef>
                <a:defRPr/>
              </a:pPr>
              <a:r>
                <a:rPr lang="en-US" altLang="zh-CN" sz="1800" b="1" dirty="0">
                  <a:effectLst>
                    <a:outerShdw blurRad="38100" dist="38100" dir="2700000" algn="tl">
                      <a:srgbClr val="C0C0C0"/>
                    </a:outerShdw>
                  </a:effectLst>
                  <a:latin typeface="Arial" panose="020B0604020202020204" pitchFamily="34" charset="0"/>
                  <a:ea typeface="楷体" panose="02010609060101010101" pitchFamily="49" charset="-122"/>
                </a:rPr>
                <a:t>1</a:t>
              </a:r>
            </a:p>
          </p:txBody>
        </p:sp>
        <p:sp>
          <p:nvSpPr>
            <p:cNvPr id="470081" name="Rectangle 65"/>
            <p:cNvSpPr>
              <a:spLocks noChangeAspect="1" noChangeArrowheads="1"/>
            </p:cNvSpPr>
            <p:nvPr/>
          </p:nvSpPr>
          <p:spPr bwMode="auto">
            <a:xfrm>
              <a:off x="3600" y="1632"/>
              <a:ext cx="216" cy="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eaLnBrk="0" hangingPunct="0">
                <a:spcBef>
                  <a:spcPct val="20000"/>
                </a:spcBef>
                <a:defRPr/>
              </a:pPr>
              <a:r>
                <a:rPr lang="en-US" altLang="zh-CN" sz="1800" b="1" dirty="0">
                  <a:effectLst>
                    <a:outerShdw blurRad="38100" dist="38100" dir="2700000" algn="tl">
                      <a:srgbClr val="C0C0C0"/>
                    </a:outerShdw>
                  </a:effectLst>
                  <a:latin typeface="Arial" panose="020B0604020202020204" pitchFamily="34" charset="0"/>
                  <a:ea typeface="楷体" panose="02010609060101010101" pitchFamily="49" charset="-122"/>
                </a:rPr>
                <a:t>2</a:t>
              </a:r>
            </a:p>
          </p:txBody>
        </p:sp>
        <p:sp>
          <p:nvSpPr>
            <p:cNvPr id="470082" name="Rectangle 66"/>
            <p:cNvSpPr>
              <a:spLocks noChangeAspect="1" noChangeArrowheads="1"/>
            </p:cNvSpPr>
            <p:nvPr/>
          </p:nvSpPr>
          <p:spPr bwMode="auto">
            <a:xfrm>
              <a:off x="3600" y="1799"/>
              <a:ext cx="21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eaLnBrk="0" hangingPunct="0">
                <a:spcBef>
                  <a:spcPct val="20000"/>
                </a:spcBef>
                <a:defRPr/>
              </a:pPr>
              <a:r>
                <a:rPr lang="en-US" altLang="zh-CN" sz="1800" b="1" dirty="0">
                  <a:effectLst>
                    <a:outerShdw blurRad="38100" dist="38100" dir="2700000" algn="tl">
                      <a:srgbClr val="C0C0C0"/>
                    </a:outerShdw>
                  </a:effectLst>
                  <a:latin typeface="Arial" panose="020B0604020202020204" pitchFamily="34" charset="0"/>
                  <a:ea typeface="楷体" panose="02010609060101010101" pitchFamily="49" charset="-122"/>
                </a:rPr>
                <a:t>3</a:t>
              </a:r>
            </a:p>
          </p:txBody>
        </p:sp>
      </p:grpSp>
      <p:grpSp>
        <p:nvGrpSpPr>
          <p:cNvPr id="32784" name="Group 67"/>
          <p:cNvGrpSpPr>
            <a:grpSpLocks/>
          </p:cNvGrpSpPr>
          <p:nvPr/>
        </p:nvGrpSpPr>
        <p:grpSpPr bwMode="auto">
          <a:xfrm>
            <a:off x="7129463" y="2060575"/>
            <a:ext cx="2014537" cy="1446213"/>
            <a:chOff x="3600" y="1296"/>
            <a:chExt cx="1007" cy="911"/>
          </a:xfrm>
        </p:grpSpPr>
        <p:sp>
          <p:nvSpPr>
            <p:cNvPr id="470084" name="Rectangle 68"/>
            <p:cNvSpPr>
              <a:spLocks noChangeAspect="1" noChangeArrowheads="1"/>
            </p:cNvSpPr>
            <p:nvPr/>
          </p:nvSpPr>
          <p:spPr bwMode="auto">
            <a:xfrm>
              <a:off x="3864" y="1296"/>
              <a:ext cx="62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lstStyle/>
            <a:p>
              <a:pPr marL="342900" indent="-342900" algn="ctr" eaLnBrk="0" hangingPunct="0">
                <a:spcBef>
                  <a:spcPct val="20000"/>
                </a:spcBef>
                <a:defRPr/>
              </a:pPr>
              <a:r>
                <a:rPr lang="zh-CN" altLang="en-US" sz="1800" b="1" dirty="0">
                  <a:effectLst>
                    <a:outerShdw blurRad="38100" dist="38100" dir="2700000" algn="tl">
                      <a:srgbClr val="C0C0C0"/>
                    </a:outerShdw>
                  </a:effectLst>
                  <a:latin typeface="Arial" panose="020B0604020202020204" pitchFamily="34" charset="0"/>
                  <a:ea typeface="楷体" panose="02010609060101010101" pitchFamily="49" charset="-122"/>
                </a:rPr>
                <a:t>词典 </a:t>
              </a:r>
              <a:endParaRPr lang="en-US" altLang="zh-CN" sz="1800" b="1"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32787" name="Line 69"/>
            <p:cNvSpPr>
              <a:spLocks noChangeAspect="1" noChangeShapeType="1"/>
            </p:cNvSpPr>
            <p:nvPr/>
          </p:nvSpPr>
          <p:spPr bwMode="auto">
            <a:xfrm>
              <a:off x="3792" y="1632"/>
              <a:ext cx="81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2788" name="Line 70"/>
            <p:cNvSpPr>
              <a:spLocks noChangeAspect="1" noChangeShapeType="1"/>
            </p:cNvSpPr>
            <p:nvPr/>
          </p:nvSpPr>
          <p:spPr bwMode="auto">
            <a:xfrm>
              <a:off x="3792" y="1464"/>
              <a:ext cx="0" cy="74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2789" name="Line 71"/>
            <p:cNvSpPr>
              <a:spLocks noChangeAspect="1" noChangeShapeType="1"/>
            </p:cNvSpPr>
            <p:nvPr/>
          </p:nvSpPr>
          <p:spPr bwMode="auto">
            <a:xfrm>
              <a:off x="4271" y="1464"/>
              <a:ext cx="0" cy="74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2790" name="Line 72"/>
            <p:cNvSpPr>
              <a:spLocks noChangeAspect="1" noChangeShapeType="1"/>
            </p:cNvSpPr>
            <p:nvPr/>
          </p:nvSpPr>
          <p:spPr bwMode="auto">
            <a:xfrm>
              <a:off x="4607" y="1464"/>
              <a:ext cx="0" cy="74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70089" name="Rectangle 73"/>
            <p:cNvSpPr>
              <a:spLocks noChangeAspect="1" noChangeArrowheads="1"/>
            </p:cNvSpPr>
            <p:nvPr/>
          </p:nvSpPr>
          <p:spPr bwMode="auto">
            <a:xfrm>
              <a:off x="3742" y="1434"/>
              <a:ext cx="585"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342900" indent="-342900" algn="ctr" eaLnBrk="0" hangingPunct="0">
                <a:spcBef>
                  <a:spcPct val="20000"/>
                </a:spcBef>
                <a:defRPr/>
              </a:pPr>
              <a:r>
                <a:rPr lang="zh-CN" altLang="en-US" sz="1800" b="1" dirty="0">
                  <a:effectLst>
                    <a:outerShdw blurRad="38100" dist="38100" dir="2700000" algn="tl">
                      <a:srgbClr val="C0C0C0"/>
                    </a:outerShdw>
                  </a:effectLst>
                  <a:latin typeface="Arial" panose="020B0604020202020204" pitchFamily="34" charset="0"/>
                  <a:ea typeface="楷体" panose="02010609060101010101" pitchFamily="49" charset="-122"/>
                </a:rPr>
                <a:t>你们</a:t>
              </a:r>
            </a:p>
          </p:txBody>
        </p:sp>
        <p:sp>
          <p:nvSpPr>
            <p:cNvPr id="32792" name="Line 74"/>
            <p:cNvSpPr>
              <a:spLocks noChangeAspect="1" noChangeShapeType="1"/>
            </p:cNvSpPr>
            <p:nvPr/>
          </p:nvSpPr>
          <p:spPr bwMode="auto">
            <a:xfrm>
              <a:off x="3792" y="1464"/>
              <a:ext cx="81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70091" name="Rectangle 75"/>
            <p:cNvSpPr>
              <a:spLocks noChangeAspect="1" noChangeArrowheads="1"/>
            </p:cNvSpPr>
            <p:nvPr/>
          </p:nvSpPr>
          <p:spPr bwMode="auto">
            <a:xfrm>
              <a:off x="3787" y="1616"/>
              <a:ext cx="479" cy="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marL="342900" indent="-342900" algn="ctr" eaLnBrk="0" hangingPunct="0">
                <a:spcBef>
                  <a:spcPct val="20000"/>
                </a:spcBef>
                <a:defRPr/>
              </a:pPr>
              <a:r>
                <a:rPr lang="zh-CN" altLang="en-US" sz="1800" b="1" dirty="0">
                  <a:effectLst>
                    <a:outerShdw blurRad="38100" dist="38100" dir="2700000" algn="tl">
                      <a:srgbClr val="C0C0C0"/>
                    </a:outerShdw>
                  </a:effectLst>
                  <a:latin typeface="Arial" panose="020B0604020202020204" pitchFamily="34" charset="0"/>
                  <a:ea typeface="楷体" panose="02010609060101010101" pitchFamily="49" charset="-122"/>
                </a:rPr>
                <a:t>大工学子</a:t>
              </a:r>
            </a:p>
          </p:txBody>
        </p:sp>
        <p:sp>
          <p:nvSpPr>
            <p:cNvPr id="32794" name="Line 76"/>
            <p:cNvSpPr>
              <a:spLocks noChangeAspect="1" noChangeShapeType="1"/>
            </p:cNvSpPr>
            <p:nvPr/>
          </p:nvSpPr>
          <p:spPr bwMode="auto">
            <a:xfrm>
              <a:off x="3792" y="1799"/>
              <a:ext cx="81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2795" name="Line 77"/>
            <p:cNvSpPr>
              <a:spLocks noChangeAspect="1" noChangeShapeType="1"/>
            </p:cNvSpPr>
            <p:nvPr/>
          </p:nvSpPr>
          <p:spPr bwMode="auto">
            <a:xfrm>
              <a:off x="3792" y="1967"/>
              <a:ext cx="81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70094" name="Rectangle 78"/>
            <p:cNvSpPr>
              <a:spLocks noChangeAspect="1" noChangeArrowheads="1"/>
            </p:cNvSpPr>
            <p:nvPr/>
          </p:nvSpPr>
          <p:spPr bwMode="auto">
            <a:xfrm>
              <a:off x="3742" y="1752"/>
              <a:ext cx="479"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eaLnBrk="0" hangingPunct="0">
                <a:spcBef>
                  <a:spcPct val="20000"/>
                </a:spcBef>
                <a:defRPr/>
              </a:pPr>
              <a:endParaRPr lang="en-US" altLang="zh-CN" sz="1800" b="1"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470095" name="Rectangle 79"/>
            <p:cNvSpPr>
              <a:spLocks noChangeAspect="1" noChangeArrowheads="1"/>
            </p:cNvSpPr>
            <p:nvPr/>
          </p:nvSpPr>
          <p:spPr bwMode="auto">
            <a:xfrm>
              <a:off x="4223" y="1440"/>
              <a:ext cx="384"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eaLnBrk="0" hangingPunct="0">
                <a:spcBef>
                  <a:spcPct val="20000"/>
                </a:spcBef>
                <a:defRPr/>
              </a:pPr>
              <a:r>
                <a:rPr lang="en-US" altLang="zh-CN" sz="1800" b="1" dirty="0">
                  <a:effectLst>
                    <a:outerShdw blurRad="38100" dist="38100" dir="2700000" algn="tl">
                      <a:srgbClr val="C0C0C0"/>
                    </a:outerShdw>
                  </a:effectLst>
                  <a:latin typeface="Arial" panose="020B0604020202020204" pitchFamily="34" charset="0"/>
                  <a:ea typeface="楷体" panose="02010609060101010101" pitchFamily="49" charset="-122"/>
                </a:rPr>
                <a:t>. . .</a:t>
              </a:r>
            </a:p>
          </p:txBody>
        </p:sp>
        <p:sp>
          <p:nvSpPr>
            <p:cNvPr id="470096" name="Rectangle 80"/>
            <p:cNvSpPr>
              <a:spLocks noChangeAspect="1" noChangeArrowheads="1"/>
            </p:cNvSpPr>
            <p:nvPr/>
          </p:nvSpPr>
          <p:spPr bwMode="auto">
            <a:xfrm>
              <a:off x="4223" y="1608"/>
              <a:ext cx="384"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eaLnBrk="0" hangingPunct="0">
                <a:spcBef>
                  <a:spcPct val="20000"/>
                </a:spcBef>
                <a:defRPr/>
              </a:pPr>
              <a:r>
                <a:rPr lang="en-US" altLang="zh-CN" sz="1800" b="1" dirty="0">
                  <a:effectLst>
                    <a:outerShdw blurRad="38100" dist="38100" dir="2700000" algn="tl">
                      <a:srgbClr val="C0C0C0"/>
                    </a:outerShdw>
                  </a:effectLst>
                  <a:latin typeface="Arial" panose="020B0604020202020204" pitchFamily="34" charset="0"/>
                  <a:ea typeface="楷体" panose="02010609060101010101" pitchFamily="49" charset="-122"/>
                </a:rPr>
                <a:t>. . .</a:t>
              </a:r>
            </a:p>
          </p:txBody>
        </p:sp>
        <p:sp>
          <p:nvSpPr>
            <p:cNvPr id="470097" name="Rectangle 81"/>
            <p:cNvSpPr>
              <a:spLocks noChangeAspect="1" noChangeArrowheads="1"/>
            </p:cNvSpPr>
            <p:nvPr/>
          </p:nvSpPr>
          <p:spPr bwMode="auto">
            <a:xfrm>
              <a:off x="4223" y="1775"/>
              <a:ext cx="384"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eaLnBrk="0" hangingPunct="0">
                <a:spcBef>
                  <a:spcPct val="20000"/>
                </a:spcBef>
                <a:defRPr/>
              </a:pPr>
              <a:r>
                <a:rPr lang="en-US" altLang="zh-CN" sz="1800" b="1" dirty="0">
                  <a:effectLst>
                    <a:outerShdw blurRad="38100" dist="38100" dir="2700000" algn="tl">
                      <a:srgbClr val="C0C0C0"/>
                    </a:outerShdw>
                  </a:effectLst>
                  <a:latin typeface="Arial" panose="020B0604020202020204" pitchFamily="34" charset="0"/>
                  <a:ea typeface="楷体" panose="02010609060101010101" pitchFamily="49" charset="-122"/>
                </a:rPr>
                <a:t>. . .</a:t>
              </a:r>
            </a:p>
          </p:txBody>
        </p:sp>
        <p:sp>
          <p:nvSpPr>
            <p:cNvPr id="470098" name="Rectangle 82"/>
            <p:cNvSpPr>
              <a:spLocks noChangeAspect="1" noChangeArrowheads="1"/>
            </p:cNvSpPr>
            <p:nvPr/>
          </p:nvSpPr>
          <p:spPr bwMode="auto">
            <a:xfrm>
              <a:off x="3600" y="1464"/>
              <a:ext cx="21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eaLnBrk="0" hangingPunct="0">
                <a:spcBef>
                  <a:spcPct val="20000"/>
                </a:spcBef>
                <a:defRPr/>
              </a:pPr>
              <a:r>
                <a:rPr lang="en-US" altLang="zh-CN" sz="1800" b="1" dirty="0">
                  <a:effectLst>
                    <a:outerShdw blurRad="38100" dist="38100" dir="2700000" algn="tl">
                      <a:srgbClr val="C0C0C0"/>
                    </a:outerShdw>
                  </a:effectLst>
                  <a:latin typeface="Arial" panose="020B0604020202020204" pitchFamily="34" charset="0"/>
                  <a:ea typeface="楷体" panose="02010609060101010101" pitchFamily="49" charset="-122"/>
                </a:rPr>
                <a:t>1</a:t>
              </a:r>
            </a:p>
          </p:txBody>
        </p:sp>
        <p:sp>
          <p:nvSpPr>
            <p:cNvPr id="470099" name="Rectangle 83"/>
            <p:cNvSpPr>
              <a:spLocks noChangeAspect="1" noChangeArrowheads="1"/>
            </p:cNvSpPr>
            <p:nvPr/>
          </p:nvSpPr>
          <p:spPr bwMode="auto">
            <a:xfrm>
              <a:off x="3600" y="1632"/>
              <a:ext cx="216" cy="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eaLnBrk="0" hangingPunct="0">
                <a:spcBef>
                  <a:spcPct val="20000"/>
                </a:spcBef>
                <a:defRPr/>
              </a:pPr>
              <a:r>
                <a:rPr lang="en-US" altLang="zh-CN" sz="1800" b="1" dirty="0">
                  <a:effectLst>
                    <a:outerShdw blurRad="38100" dist="38100" dir="2700000" algn="tl">
                      <a:srgbClr val="C0C0C0"/>
                    </a:outerShdw>
                  </a:effectLst>
                  <a:latin typeface="Arial" panose="020B0604020202020204" pitchFamily="34" charset="0"/>
                  <a:ea typeface="楷体" panose="02010609060101010101" pitchFamily="49" charset="-122"/>
                </a:rPr>
                <a:t>2</a:t>
              </a:r>
            </a:p>
          </p:txBody>
        </p:sp>
        <p:sp>
          <p:nvSpPr>
            <p:cNvPr id="470100" name="Rectangle 84"/>
            <p:cNvSpPr>
              <a:spLocks noChangeAspect="1" noChangeArrowheads="1"/>
            </p:cNvSpPr>
            <p:nvPr/>
          </p:nvSpPr>
          <p:spPr bwMode="auto">
            <a:xfrm>
              <a:off x="3600" y="1799"/>
              <a:ext cx="21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eaLnBrk="0" hangingPunct="0">
                <a:spcBef>
                  <a:spcPct val="20000"/>
                </a:spcBef>
                <a:defRPr/>
              </a:pPr>
              <a:r>
                <a:rPr lang="en-US" altLang="zh-CN" sz="1800" b="1" dirty="0">
                  <a:effectLst>
                    <a:outerShdw blurRad="38100" dist="38100" dir="2700000" algn="tl">
                      <a:srgbClr val="C0C0C0"/>
                    </a:outerShdw>
                  </a:effectLst>
                  <a:latin typeface="Arial" panose="020B0604020202020204" pitchFamily="34" charset="0"/>
                  <a:ea typeface="楷体" panose="02010609060101010101" pitchFamily="49" charset="-122"/>
                </a:rPr>
                <a:t>3</a:t>
              </a:r>
            </a:p>
          </p:txBody>
        </p:sp>
      </p:grpSp>
      <p:sp>
        <p:nvSpPr>
          <p:cNvPr id="470101" name="Rectangle 85"/>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rPr>
              <a:t>第一章     引   论</a:t>
            </a:r>
          </a:p>
        </p:txBody>
      </p:sp>
    </p:spTree>
    <p:extLst>
      <p:ext uri="{BB962C8B-B14F-4D97-AF65-F5344CB8AC3E}">
        <p14:creationId xmlns:p14="http://schemas.microsoft.com/office/powerpoint/2010/main" val="368838862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0018"/>
                                        </p:tgtEl>
                                        <p:attrNameLst>
                                          <p:attrName>style.visibility</p:attrName>
                                        </p:attrNameLst>
                                      </p:cBhvr>
                                      <p:to>
                                        <p:strVal val="visible"/>
                                      </p:to>
                                    </p:set>
                                    <p:animEffect transition="in" filter="blinds(horizontal)">
                                      <p:cBhvr>
                                        <p:cTn id="7" dur="500"/>
                                        <p:tgtEl>
                                          <p:spTgt spid="47001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70019"/>
                                        </p:tgtEl>
                                        <p:attrNameLst>
                                          <p:attrName>style.visibility</p:attrName>
                                        </p:attrNameLst>
                                      </p:cBhvr>
                                      <p:to>
                                        <p:strVal val="visible"/>
                                      </p:to>
                                    </p:set>
                                    <p:animEffect transition="in" filter="blinds(horizontal)">
                                      <p:cBhvr>
                                        <p:cTn id="10" dur="500"/>
                                        <p:tgtEl>
                                          <p:spTgt spid="47001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70020"/>
                                        </p:tgtEl>
                                        <p:attrNameLst>
                                          <p:attrName>style.visibility</p:attrName>
                                        </p:attrNameLst>
                                      </p:cBhvr>
                                      <p:to>
                                        <p:strVal val="visible"/>
                                      </p:to>
                                    </p:set>
                                    <p:animEffect transition="in" filter="blinds(horizontal)">
                                      <p:cBhvr>
                                        <p:cTn id="13" dur="500"/>
                                        <p:tgtEl>
                                          <p:spTgt spid="47002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70021"/>
                                        </p:tgtEl>
                                        <p:attrNameLst>
                                          <p:attrName>style.visibility</p:attrName>
                                        </p:attrNameLst>
                                      </p:cBhvr>
                                      <p:to>
                                        <p:strVal val="visible"/>
                                      </p:to>
                                    </p:set>
                                    <p:animEffect transition="in" filter="blinds(horizontal)">
                                      <p:cBhvr>
                                        <p:cTn id="16" dur="500"/>
                                        <p:tgtEl>
                                          <p:spTgt spid="470021"/>
                                        </p:tgtEl>
                                      </p:cBhvr>
                                    </p:animEffect>
                                  </p:childTnLst>
                                </p:cTn>
                              </p:par>
                              <p:par>
                                <p:cTn id="17" presetID="3" presetClass="entr" presetSubtype="10" fill="hold" nodeType="withEffect">
                                  <p:stCondLst>
                                    <p:cond delay="0"/>
                                  </p:stCondLst>
                                  <p:childTnLst>
                                    <p:set>
                                      <p:cBhvr>
                                        <p:cTn id="18" dur="1" fill="hold">
                                          <p:stCondLst>
                                            <p:cond delay="0"/>
                                          </p:stCondLst>
                                        </p:cTn>
                                        <p:tgtEl>
                                          <p:spTgt spid="470022"/>
                                        </p:tgtEl>
                                        <p:attrNameLst>
                                          <p:attrName>style.visibility</p:attrName>
                                        </p:attrNameLst>
                                      </p:cBhvr>
                                      <p:to>
                                        <p:strVal val="visible"/>
                                      </p:to>
                                    </p:set>
                                    <p:animEffect transition="in" filter="blinds(horizontal)">
                                      <p:cBhvr>
                                        <p:cTn id="19" dur="500"/>
                                        <p:tgtEl>
                                          <p:spTgt spid="470022"/>
                                        </p:tgtEl>
                                      </p:cBhvr>
                                    </p:animEffect>
                                  </p:childTnLst>
                                </p:cTn>
                              </p:par>
                              <p:par>
                                <p:cTn id="20" presetID="3" presetClass="entr" presetSubtype="10" fill="hold" nodeType="withEffect">
                                  <p:stCondLst>
                                    <p:cond delay="0"/>
                                  </p:stCondLst>
                                  <p:childTnLst>
                                    <p:set>
                                      <p:cBhvr>
                                        <p:cTn id="21" dur="1" fill="hold">
                                          <p:stCondLst>
                                            <p:cond delay="0"/>
                                          </p:stCondLst>
                                        </p:cTn>
                                        <p:tgtEl>
                                          <p:spTgt spid="470065"/>
                                        </p:tgtEl>
                                        <p:attrNameLst>
                                          <p:attrName>style.visibility</p:attrName>
                                        </p:attrNameLst>
                                      </p:cBhvr>
                                      <p:to>
                                        <p:strVal val="visible"/>
                                      </p:to>
                                    </p:set>
                                    <p:animEffect transition="in" filter="blinds(horizontal)">
                                      <p:cBhvr>
                                        <p:cTn id="22" dur="500"/>
                                        <p:tgtEl>
                                          <p:spTgt spid="4700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0018" grpId="0" animBg="1"/>
      <p:bldP spid="470019" grpId="0" animBg="1"/>
      <p:bldP spid="470020" grpId="0"/>
      <p:bldP spid="47002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fld id="{24047B99-55EE-4926-A61C-F300B20201AF}" type="slidenum">
              <a:rPr lang="en-US" altLang="zh-CN" sz="1400" smtClean="0">
                <a:latin typeface="楷体" panose="02010609060101010101" pitchFamily="49" charset="-122"/>
                <a:ea typeface="楷体" panose="02010609060101010101" pitchFamily="49" charset="-122"/>
              </a:rPr>
              <a:pPr eaLnBrk="1" hangingPunct="1"/>
              <a:t>35</a:t>
            </a:fld>
            <a:endParaRPr lang="en-US" altLang="zh-CN" sz="1400" dirty="0">
              <a:latin typeface="楷体" panose="02010609060101010101" pitchFamily="49" charset="-122"/>
              <a:ea typeface="楷体" panose="02010609060101010101" pitchFamily="49" charset="-122"/>
            </a:endParaRPr>
          </a:p>
        </p:txBody>
      </p:sp>
      <p:grpSp>
        <p:nvGrpSpPr>
          <p:cNvPr id="33795" name="Group 2"/>
          <p:cNvGrpSpPr>
            <a:grpSpLocks/>
          </p:cNvGrpSpPr>
          <p:nvPr/>
        </p:nvGrpSpPr>
        <p:grpSpPr bwMode="auto">
          <a:xfrm>
            <a:off x="685800" y="1989138"/>
            <a:ext cx="3741738" cy="4208462"/>
            <a:chOff x="432" y="768"/>
            <a:chExt cx="2784" cy="3408"/>
          </a:xfrm>
        </p:grpSpPr>
        <p:sp>
          <p:nvSpPr>
            <p:cNvPr id="472067" name="Rectangle 3" descr="Green marble"/>
            <p:cNvSpPr>
              <a:spLocks noChangeArrowheads="1"/>
            </p:cNvSpPr>
            <p:nvPr/>
          </p:nvSpPr>
          <p:spPr bwMode="auto">
            <a:xfrm>
              <a:off x="960" y="2064"/>
              <a:ext cx="1728" cy="432"/>
            </a:xfrm>
            <a:prstGeom prst="rect">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defRPr/>
              </a:pPr>
              <a:r>
                <a:rPr lang="zh-CN" altLang="en-US" sz="1800" b="1" dirty="0">
                  <a:effectLst>
                    <a:outerShdw blurRad="38100" dist="38100" dir="2700000" algn="tl">
                      <a:srgbClr val="C0C0C0"/>
                    </a:outerShdw>
                  </a:effectLst>
                  <a:latin typeface="楷体" panose="02010609060101010101" pitchFamily="49" charset="-122"/>
                  <a:ea typeface="楷体" panose="02010609060101010101" pitchFamily="49" charset="-122"/>
                </a:rPr>
                <a:t>语义分析器</a:t>
              </a:r>
              <a:endParaRPr lang="zh-CN" altLang="en-US" sz="1800" b="1" i="1"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33806" name="Line 4"/>
            <p:cNvSpPr>
              <a:spLocks noChangeShapeType="1"/>
            </p:cNvSpPr>
            <p:nvPr/>
          </p:nvSpPr>
          <p:spPr bwMode="auto">
            <a:xfrm>
              <a:off x="1824" y="1776"/>
              <a:ext cx="0" cy="288"/>
            </a:xfrm>
            <a:prstGeom prst="line">
              <a:avLst/>
            </a:prstGeom>
            <a:noFill/>
            <a:ln w="2540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3807" name="Line 5"/>
            <p:cNvSpPr>
              <a:spLocks noChangeShapeType="1"/>
            </p:cNvSpPr>
            <p:nvPr/>
          </p:nvSpPr>
          <p:spPr bwMode="auto">
            <a:xfrm>
              <a:off x="1824" y="2496"/>
              <a:ext cx="0" cy="288"/>
            </a:xfrm>
            <a:prstGeom prst="line">
              <a:avLst/>
            </a:prstGeom>
            <a:noFill/>
            <a:ln w="2540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grpSp>
          <p:nvGrpSpPr>
            <p:cNvPr id="33808" name="Group 6"/>
            <p:cNvGrpSpPr>
              <a:grpSpLocks/>
            </p:cNvGrpSpPr>
            <p:nvPr/>
          </p:nvGrpSpPr>
          <p:grpSpPr bwMode="auto">
            <a:xfrm>
              <a:off x="432" y="768"/>
              <a:ext cx="2688" cy="1008"/>
              <a:chOff x="480" y="2688"/>
              <a:chExt cx="2688" cy="1008"/>
            </a:xfrm>
          </p:grpSpPr>
          <p:sp>
            <p:nvSpPr>
              <p:cNvPr id="472071" name="Rectangle 7" descr="Green marble"/>
              <p:cNvSpPr>
                <a:spLocks noChangeArrowheads="1"/>
              </p:cNvSpPr>
              <p:nvPr/>
            </p:nvSpPr>
            <p:spPr bwMode="auto">
              <a:xfrm>
                <a:off x="1056" y="2688"/>
                <a:ext cx="480" cy="240"/>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defRPr/>
                </a:pPr>
                <a:r>
                  <a:rPr lang="zh-CN" altLang="en-US" sz="1800" b="1" dirty="0">
                    <a:effectLst>
                      <a:outerShdw blurRad="38100" dist="38100" dir="2700000" algn="tl">
                        <a:srgbClr val="FFFFFF"/>
                      </a:outerShdw>
                    </a:effectLst>
                    <a:latin typeface="Arial" panose="020B0604020202020204" pitchFamily="34" charset="0"/>
                    <a:ea typeface="楷体" panose="02010609060101010101" pitchFamily="49" charset="-122"/>
                  </a:rPr>
                  <a:t>:=</a:t>
                </a:r>
              </a:p>
            </p:txBody>
          </p:sp>
          <p:sp>
            <p:nvSpPr>
              <p:cNvPr id="472072" name="Rectangle 8" descr="Green marble"/>
              <p:cNvSpPr>
                <a:spLocks noChangeArrowheads="1"/>
              </p:cNvSpPr>
              <p:nvPr/>
            </p:nvSpPr>
            <p:spPr bwMode="auto">
              <a:xfrm>
                <a:off x="1632" y="2928"/>
                <a:ext cx="481" cy="239"/>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defRPr/>
                </a:pPr>
                <a:r>
                  <a:rPr lang="zh-CN" altLang="en-US" sz="1800" b="1" dirty="0">
                    <a:effectLst>
                      <a:outerShdw blurRad="38100" dist="38100" dir="2700000" algn="tl">
                        <a:srgbClr val="FFFFFF"/>
                      </a:outerShdw>
                    </a:effectLst>
                    <a:latin typeface="Arial" panose="020B0604020202020204" pitchFamily="34" charset="0"/>
                    <a:ea typeface="楷体" panose="02010609060101010101" pitchFamily="49" charset="-122"/>
                  </a:rPr>
                  <a:t>+</a:t>
                </a:r>
              </a:p>
            </p:txBody>
          </p:sp>
          <p:sp>
            <p:nvSpPr>
              <p:cNvPr id="472073" name="Rectangle 9" descr="Green marble"/>
              <p:cNvSpPr>
                <a:spLocks noChangeArrowheads="1"/>
              </p:cNvSpPr>
              <p:nvPr/>
            </p:nvSpPr>
            <p:spPr bwMode="auto">
              <a:xfrm>
                <a:off x="2112" y="3168"/>
                <a:ext cx="480" cy="240"/>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defRPr/>
                </a:pPr>
                <a:r>
                  <a:rPr lang="en-US" altLang="zh-CN" sz="1800" b="1" dirty="0">
                    <a:effectLst>
                      <a:outerShdw blurRad="38100" dist="38100" dir="2700000" algn="tl">
                        <a:srgbClr val="FFFFFF"/>
                      </a:outerShdw>
                    </a:effectLst>
                    <a:latin typeface="楷体" panose="02010609060101010101" pitchFamily="49" charset="-122"/>
                    <a:ea typeface="楷体" panose="02010609060101010101" pitchFamily="49" charset="-122"/>
                  </a:rPr>
                  <a:t>*</a:t>
                </a:r>
                <a:endParaRPr lang="zh-CN" altLang="en-US" sz="1800" b="1" dirty="0">
                  <a:effectLst>
                    <a:outerShdw blurRad="38100" dist="38100" dir="2700000" algn="tl">
                      <a:srgbClr val="FFFFFF"/>
                    </a:outerShdw>
                  </a:effectLst>
                  <a:latin typeface="楷体" panose="02010609060101010101" pitchFamily="49" charset="-122"/>
                  <a:ea typeface="楷体" panose="02010609060101010101" pitchFamily="49" charset="-122"/>
                </a:endParaRPr>
              </a:p>
            </p:txBody>
          </p:sp>
          <p:sp>
            <p:nvSpPr>
              <p:cNvPr id="472074" name="Rectangle 10" descr="Green marble"/>
              <p:cNvSpPr>
                <a:spLocks noChangeArrowheads="1"/>
              </p:cNvSpPr>
              <p:nvPr/>
            </p:nvSpPr>
            <p:spPr bwMode="auto">
              <a:xfrm>
                <a:off x="2689" y="3455"/>
                <a:ext cx="480" cy="240"/>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defRPr/>
                </a:pPr>
                <a:r>
                  <a:rPr lang="zh-CN" altLang="en-US" sz="1800" b="1" dirty="0">
                    <a:effectLst>
                      <a:outerShdw blurRad="38100" dist="38100" dir="2700000" algn="tl">
                        <a:srgbClr val="FFFFFF"/>
                      </a:outerShdw>
                    </a:effectLst>
                    <a:latin typeface="Arial" panose="020B0604020202020204" pitchFamily="34" charset="0"/>
                    <a:ea typeface="楷体" panose="02010609060101010101" pitchFamily="49" charset="-122"/>
                  </a:rPr>
                  <a:t>60</a:t>
                </a:r>
              </a:p>
            </p:txBody>
          </p:sp>
          <p:sp>
            <p:nvSpPr>
              <p:cNvPr id="472075" name="Rectangle 11" descr="Green marble"/>
              <p:cNvSpPr>
                <a:spLocks noChangeArrowheads="1"/>
              </p:cNvSpPr>
              <p:nvPr/>
            </p:nvSpPr>
            <p:spPr bwMode="auto">
              <a:xfrm>
                <a:off x="480" y="2880"/>
                <a:ext cx="480" cy="240"/>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defRPr/>
                </a:pPr>
                <a:r>
                  <a:rPr lang="en-US" altLang="zh-CN" sz="1800" b="1" dirty="0">
                    <a:effectLst>
                      <a:outerShdw blurRad="38100" dist="38100" dir="2700000" algn="tl">
                        <a:srgbClr val="FFFFFF"/>
                      </a:outerShdw>
                    </a:effectLst>
                    <a:latin typeface="Arial" panose="020B0604020202020204" pitchFamily="34" charset="0"/>
                    <a:ea typeface="楷体" panose="02010609060101010101" pitchFamily="49" charset="-122"/>
                  </a:rPr>
                  <a:t>id</a:t>
                </a:r>
                <a:r>
                  <a:rPr lang="en-US" altLang="zh-CN" sz="1800" b="1" baseline="-30000" dirty="0">
                    <a:effectLst>
                      <a:outerShdw blurRad="38100" dist="38100" dir="2700000" algn="tl">
                        <a:srgbClr val="FFFFFF"/>
                      </a:outerShdw>
                    </a:effectLst>
                    <a:latin typeface="Arial" panose="020B0604020202020204" pitchFamily="34" charset="0"/>
                    <a:ea typeface="楷体" panose="02010609060101010101" pitchFamily="49" charset="-122"/>
                  </a:rPr>
                  <a:t>1</a:t>
                </a:r>
                <a:endParaRPr lang="zh-CN" altLang="en-US" sz="1800" b="1" baseline="-30000" dirty="0">
                  <a:effectLst>
                    <a:outerShdw blurRad="38100" dist="38100" dir="2700000" algn="tl">
                      <a:srgbClr val="FFFFFF"/>
                    </a:outerShdw>
                  </a:effectLst>
                  <a:latin typeface="Arial" panose="020B0604020202020204" pitchFamily="34" charset="0"/>
                  <a:ea typeface="楷体" panose="02010609060101010101" pitchFamily="49" charset="-122"/>
                </a:endParaRPr>
              </a:p>
            </p:txBody>
          </p:sp>
          <p:sp>
            <p:nvSpPr>
              <p:cNvPr id="472076" name="Rectangle 12" descr="Green marble"/>
              <p:cNvSpPr>
                <a:spLocks noChangeArrowheads="1"/>
              </p:cNvSpPr>
              <p:nvPr/>
            </p:nvSpPr>
            <p:spPr bwMode="auto">
              <a:xfrm>
                <a:off x="1152" y="3168"/>
                <a:ext cx="480" cy="240"/>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defRPr/>
                </a:pPr>
                <a:r>
                  <a:rPr lang="en-US" altLang="zh-CN" sz="1800" b="1" dirty="0">
                    <a:effectLst>
                      <a:outerShdw blurRad="38100" dist="38100" dir="2700000" algn="tl">
                        <a:srgbClr val="FFFFFF"/>
                      </a:outerShdw>
                    </a:effectLst>
                    <a:latin typeface="Arial" panose="020B0604020202020204" pitchFamily="34" charset="0"/>
                    <a:ea typeface="楷体" panose="02010609060101010101" pitchFamily="49" charset="-122"/>
                  </a:rPr>
                  <a:t>id</a:t>
                </a:r>
                <a:r>
                  <a:rPr lang="en-US" altLang="zh-CN" sz="1800" b="1" baseline="-30000" dirty="0">
                    <a:effectLst>
                      <a:outerShdw blurRad="38100" dist="38100" dir="2700000" algn="tl">
                        <a:srgbClr val="FFFFFF"/>
                      </a:outerShdw>
                    </a:effectLst>
                    <a:latin typeface="Arial" panose="020B0604020202020204" pitchFamily="34" charset="0"/>
                    <a:ea typeface="楷体" panose="02010609060101010101" pitchFamily="49" charset="-122"/>
                  </a:rPr>
                  <a:t>2</a:t>
                </a:r>
                <a:endParaRPr lang="zh-CN" altLang="en-US" sz="1800" b="1" baseline="-30000" dirty="0">
                  <a:effectLst>
                    <a:outerShdw blurRad="38100" dist="38100" dir="2700000" algn="tl">
                      <a:srgbClr val="FFFFFF"/>
                    </a:outerShdw>
                  </a:effectLst>
                  <a:latin typeface="Arial" panose="020B0604020202020204" pitchFamily="34" charset="0"/>
                  <a:ea typeface="楷体" panose="02010609060101010101" pitchFamily="49" charset="-122"/>
                </a:endParaRPr>
              </a:p>
            </p:txBody>
          </p:sp>
          <p:sp>
            <p:nvSpPr>
              <p:cNvPr id="472077" name="Rectangle 13" descr="Green marble"/>
              <p:cNvSpPr>
                <a:spLocks noChangeArrowheads="1"/>
              </p:cNvSpPr>
              <p:nvPr/>
            </p:nvSpPr>
            <p:spPr bwMode="auto">
              <a:xfrm>
                <a:off x="1584" y="3455"/>
                <a:ext cx="480" cy="240"/>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defRPr/>
                </a:pPr>
                <a:r>
                  <a:rPr lang="en-US" altLang="zh-CN" sz="1800" b="1" dirty="0">
                    <a:effectLst>
                      <a:outerShdw blurRad="38100" dist="38100" dir="2700000" algn="tl">
                        <a:srgbClr val="FFFFFF"/>
                      </a:outerShdw>
                    </a:effectLst>
                    <a:latin typeface="Arial" panose="020B0604020202020204" pitchFamily="34" charset="0"/>
                    <a:ea typeface="楷体" panose="02010609060101010101" pitchFamily="49" charset="-122"/>
                  </a:rPr>
                  <a:t>id</a:t>
                </a:r>
                <a:r>
                  <a:rPr lang="en-US" altLang="zh-CN" sz="1800" b="1" baseline="-30000" dirty="0">
                    <a:effectLst>
                      <a:outerShdw blurRad="38100" dist="38100" dir="2700000" algn="tl">
                        <a:srgbClr val="FFFFFF"/>
                      </a:outerShdw>
                    </a:effectLst>
                    <a:latin typeface="Arial" panose="020B0604020202020204" pitchFamily="34" charset="0"/>
                    <a:ea typeface="楷体" panose="02010609060101010101" pitchFamily="49" charset="-122"/>
                  </a:rPr>
                  <a:t>3</a:t>
                </a:r>
                <a:endParaRPr lang="zh-CN" altLang="en-US" sz="1800" b="1" baseline="-30000" dirty="0">
                  <a:effectLst>
                    <a:outerShdw blurRad="38100" dist="38100" dir="2700000" algn="tl">
                      <a:srgbClr val="FFFFFF"/>
                    </a:outerShdw>
                  </a:effectLst>
                  <a:latin typeface="Arial" panose="020B0604020202020204" pitchFamily="34" charset="0"/>
                  <a:ea typeface="楷体" panose="02010609060101010101" pitchFamily="49" charset="-122"/>
                </a:endParaRPr>
              </a:p>
            </p:txBody>
          </p:sp>
          <p:sp>
            <p:nvSpPr>
              <p:cNvPr id="33832" name="Line 14"/>
              <p:cNvSpPr>
                <a:spLocks noChangeShapeType="1"/>
              </p:cNvSpPr>
              <p:nvPr/>
            </p:nvSpPr>
            <p:spPr bwMode="auto">
              <a:xfrm flipH="1">
                <a:off x="912" y="2880"/>
                <a:ext cx="240"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3833" name="Line 15"/>
              <p:cNvSpPr>
                <a:spLocks noChangeShapeType="1"/>
              </p:cNvSpPr>
              <p:nvPr/>
            </p:nvSpPr>
            <p:spPr bwMode="auto">
              <a:xfrm>
                <a:off x="1488" y="2880"/>
                <a:ext cx="240"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3834" name="Line 16"/>
              <p:cNvSpPr>
                <a:spLocks noChangeShapeType="1"/>
              </p:cNvSpPr>
              <p:nvPr/>
            </p:nvSpPr>
            <p:spPr bwMode="auto">
              <a:xfrm>
                <a:off x="1968" y="3120"/>
                <a:ext cx="240"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3835" name="Line 17"/>
              <p:cNvSpPr>
                <a:spLocks noChangeShapeType="1"/>
              </p:cNvSpPr>
              <p:nvPr/>
            </p:nvSpPr>
            <p:spPr bwMode="auto">
              <a:xfrm>
                <a:off x="2496" y="3360"/>
                <a:ext cx="240"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3836" name="Line 18"/>
              <p:cNvSpPr>
                <a:spLocks noChangeShapeType="1"/>
              </p:cNvSpPr>
              <p:nvPr/>
            </p:nvSpPr>
            <p:spPr bwMode="auto">
              <a:xfrm flipH="1">
                <a:off x="1968" y="3408"/>
                <a:ext cx="240"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3837" name="Line 19"/>
              <p:cNvSpPr>
                <a:spLocks noChangeShapeType="1"/>
              </p:cNvSpPr>
              <p:nvPr/>
            </p:nvSpPr>
            <p:spPr bwMode="auto">
              <a:xfrm flipH="1">
                <a:off x="1488" y="3120"/>
                <a:ext cx="240"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grpSp>
        <p:grpSp>
          <p:nvGrpSpPr>
            <p:cNvPr id="33809" name="Group 20"/>
            <p:cNvGrpSpPr>
              <a:grpSpLocks/>
            </p:cNvGrpSpPr>
            <p:nvPr/>
          </p:nvGrpSpPr>
          <p:grpSpPr bwMode="auto">
            <a:xfrm>
              <a:off x="480" y="2784"/>
              <a:ext cx="2736" cy="1392"/>
              <a:chOff x="480" y="2784"/>
              <a:chExt cx="2736" cy="1392"/>
            </a:xfrm>
          </p:grpSpPr>
          <p:sp>
            <p:nvSpPr>
              <p:cNvPr id="472085" name="Rectangle 21" descr="Green marble"/>
              <p:cNvSpPr>
                <a:spLocks noChangeArrowheads="1"/>
              </p:cNvSpPr>
              <p:nvPr/>
            </p:nvSpPr>
            <p:spPr bwMode="auto">
              <a:xfrm>
                <a:off x="1057" y="2784"/>
                <a:ext cx="480" cy="240"/>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defRPr/>
                </a:pPr>
                <a:r>
                  <a:rPr lang="zh-CN" altLang="en-US" sz="1800" b="1" dirty="0">
                    <a:effectLst>
                      <a:outerShdw blurRad="38100" dist="38100" dir="2700000" algn="tl">
                        <a:srgbClr val="FFFFFF"/>
                      </a:outerShdw>
                    </a:effectLst>
                    <a:latin typeface="Arial" panose="020B0604020202020204" pitchFamily="34" charset="0"/>
                    <a:ea typeface="楷体" panose="02010609060101010101" pitchFamily="49" charset="-122"/>
                  </a:rPr>
                  <a:t>:=</a:t>
                </a:r>
              </a:p>
            </p:txBody>
          </p:sp>
          <p:sp>
            <p:nvSpPr>
              <p:cNvPr id="472086" name="Rectangle 22" descr="Green marble"/>
              <p:cNvSpPr>
                <a:spLocks noChangeArrowheads="1"/>
              </p:cNvSpPr>
              <p:nvPr/>
            </p:nvSpPr>
            <p:spPr bwMode="auto">
              <a:xfrm>
                <a:off x="1632" y="3024"/>
                <a:ext cx="480" cy="239"/>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defRPr/>
                </a:pPr>
                <a:r>
                  <a:rPr lang="zh-CN" altLang="en-US" sz="1800" b="1" dirty="0">
                    <a:effectLst>
                      <a:outerShdw blurRad="38100" dist="38100" dir="2700000" algn="tl">
                        <a:srgbClr val="FFFFFF"/>
                      </a:outerShdw>
                    </a:effectLst>
                    <a:latin typeface="Arial" panose="020B0604020202020204" pitchFamily="34" charset="0"/>
                    <a:ea typeface="楷体" panose="02010609060101010101" pitchFamily="49" charset="-122"/>
                  </a:rPr>
                  <a:t>+</a:t>
                </a:r>
              </a:p>
            </p:txBody>
          </p:sp>
          <p:sp>
            <p:nvSpPr>
              <p:cNvPr id="472087" name="Rectangle 23" descr="Green marble"/>
              <p:cNvSpPr>
                <a:spLocks noChangeArrowheads="1"/>
              </p:cNvSpPr>
              <p:nvPr/>
            </p:nvSpPr>
            <p:spPr bwMode="auto">
              <a:xfrm>
                <a:off x="2112" y="3263"/>
                <a:ext cx="481" cy="240"/>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defRPr/>
                </a:pPr>
                <a:r>
                  <a:rPr lang="en-US" altLang="zh-CN" sz="1800" b="1" dirty="0">
                    <a:effectLst>
                      <a:outerShdw blurRad="38100" dist="38100" dir="2700000" algn="tl">
                        <a:srgbClr val="FFFFFF"/>
                      </a:outerShdw>
                    </a:effectLst>
                    <a:latin typeface="楷体" panose="02010609060101010101" pitchFamily="49" charset="-122"/>
                    <a:ea typeface="楷体" panose="02010609060101010101" pitchFamily="49" charset="-122"/>
                  </a:rPr>
                  <a:t>*</a:t>
                </a:r>
                <a:endParaRPr lang="zh-CN" altLang="en-US" sz="1800" b="1" dirty="0">
                  <a:effectLst>
                    <a:outerShdw blurRad="38100" dist="38100" dir="2700000" algn="tl">
                      <a:srgbClr val="FFFFFF"/>
                    </a:outerShdw>
                  </a:effectLst>
                  <a:latin typeface="楷体" panose="02010609060101010101" pitchFamily="49" charset="-122"/>
                  <a:ea typeface="楷体" panose="02010609060101010101" pitchFamily="49" charset="-122"/>
                </a:endParaRPr>
              </a:p>
            </p:txBody>
          </p:sp>
          <p:sp>
            <p:nvSpPr>
              <p:cNvPr id="472088" name="Rectangle 24" descr="Green marble"/>
              <p:cNvSpPr>
                <a:spLocks noChangeArrowheads="1"/>
              </p:cNvSpPr>
              <p:nvPr/>
            </p:nvSpPr>
            <p:spPr bwMode="auto">
              <a:xfrm>
                <a:off x="2448" y="3936"/>
                <a:ext cx="480" cy="240"/>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defRPr/>
                </a:pPr>
                <a:r>
                  <a:rPr lang="zh-CN" altLang="en-US" sz="1800" b="1" dirty="0">
                    <a:effectLst>
                      <a:outerShdw blurRad="38100" dist="38100" dir="2700000" algn="tl">
                        <a:srgbClr val="FFFFFF"/>
                      </a:outerShdw>
                    </a:effectLst>
                    <a:latin typeface="Arial" panose="020B0604020202020204" pitchFamily="34" charset="0"/>
                    <a:ea typeface="楷体" panose="02010609060101010101" pitchFamily="49" charset="-122"/>
                  </a:rPr>
                  <a:t>60</a:t>
                </a:r>
              </a:p>
            </p:txBody>
          </p:sp>
          <p:sp>
            <p:nvSpPr>
              <p:cNvPr id="472089" name="Rectangle 25" descr="Green marble"/>
              <p:cNvSpPr>
                <a:spLocks noChangeArrowheads="1"/>
              </p:cNvSpPr>
              <p:nvPr/>
            </p:nvSpPr>
            <p:spPr bwMode="auto">
              <a:xfrm>
                <a:off x="480" y="2975"/>
                <a:ext cx="480" cy="240"/>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defRPr/>
                </a:pPr>
                <a:r>
                  <a:rPr lang="en-US" altLang="zh-CN" sz="1800" b="1" dirty="0">
                    <a:effectLst>
                      <a:outerShdw blurRad="38100" dist="38100" dir="2700000" algn="tl">
                        <a:srgbClr val="FFFFFF"/>
                      </a:outerShdw>
                    </a:effectLst>
                    <a:latin typeface="Arial" panose="020B0604020202020204" pitchFamily="34" charset="0"/>
                    <a:ea typeface="楷体" panose="02010609060101010101" pitchFamily="49" charset="-122"/>
                  </a:rPr>
                  <a:t>id</a:t>
                </a:r>
                <a:r>
                  <a:rPr lang="en-US" altLang="zh-CN" sz="1800" b="1" baseline="-30000" dirty="0">
                    <a:effectLst>
                      <a:outerShdw blurRad="38100" dist="38100" dir="2700000" algn="tl">
                        <a:srgbClr val="FFFFFF"/>
                      </a:outerShdw>
                    </a:effectLst>
                    <a:latin typeface="Arial" panose="020B0604020202020204" pitchFamily="34" charset="0"/>
                    <a:ea typeface="楷体" panose="02010609060101010101" pitchFamily="49" charset="-122"/>
                  </a:rPr>
                  <a:t>1</a:t>
                </a:r>
                <a:endParaRPr lang="zh-CN" altLang="en-US" sz="1800" b="1" baseline="-30000" dirty="0">
                  <a:effectLst>
                    <a:outerShdw blurRad="38100" dist="38100" dir="2700000" algn="tl">
                      <a:srgbClr val="FFFFFF"/>
                    </a:outerShdw>
                  </a:effectLst>
                  <a:latin typeface="Arial" panose="020B0604020202020204" pitchFamily="34" charset="0"/>
                  <a:ea typeface="楷体" panose="02010609060101010101" pitchFamily="49" charset="-122"/>
                </a:endParaRPr>
              </a:p>
            </p:txBody>
          </p:sp>
          <p:sp>
            <p:nvSpPr>
              <p:cNvPr id="472090" name="Rectangle 26" descr="Green marble"/>
              <p:cNvSpPr>
                <a:spLocks noChangeArrowheads="1"/>
              </p:cNvSpPr>
              <p:nvPr/>
            </p:nvSpPr>
            <p:spPr bwMode="auto">
              <a:xfrm>
                <a:off x="1153" y="3263"/>
                <a:ext cx="480" cy="240"/>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defRPr/>
                </a:pPr>
                <a:r>
                  <a:rPr lang="en-US" altLang="zh-CN" sz="1800" b="1" dirty="0">
                    <a:effectLst>
                      <a:outerShdw blurRad="38100" dist="38100" dir="2700000" algn="tl">
                        <a:srgbClr val="FFFFFF"/>
                      </a:outerShdw>
                    </a:effectLst>
                    <a:latin typeface="Arial" panose="020B0604020202020204" pitchFamily="34" charset="0"/>
                    <a:ea typeface="楷体" panose="02010609060101010101" pitchFamily="49" charset="-122"/>
                  </a:rPr>
                  <a:t>id</a:t>
                </a:r>
                <a:r>
                  <a:rPr lang="en-US" altLang="zh-CN" sz="1800" b="1" baseline="-30000" dirty="0">
                    <a:effectLst>
                      <a:outerShdw blurRad="38100" dist="38100" dir="2700000" algn="tl">
                        <a:srgbClr val="FFFFFF"/>
                      </a:outerShdw>
                    </a:effectLst>
                    <a:latin typeface="Arial" panose="020B0604020202020204" pitchFamily="34" charset="0"/>
                    <a:ea typeface="楷体" panose="02010609060101010101" pitchFamily="49" charset="-122"/>
                  </a:rPr>
                  <a:t>2</a:t>
                </a:r>
                <a:endParaRPr lang="zh-CN" altLang="en-US" sz="1800" b="1" baseline="-30000" dirty="0">
                  <a:effectLst>
                    <a:outerShdw blurRad="38100" dist="38100" dir="2700000" algn="tl">
                      <a:srgbClr val="FFFFFF"/>
                    </a:outerShdw>
                  </a:effectLst>
                  <a:latin typeface="Arial" panose="020B0604020202020204" pitchFamily="34" charset="0"/>
                  <a:ea typeface="楷体" panose="02010609060101010101" pitchFamily="49" charset="-122"/>
                </a:endParaRPr>
              </a:p>
            </p:txBody>
          </p:sp>
          <p:sp>
            <p:nvSpPr>
              <p:cNvPr id="472091" name="Rectangle 27" descr="Green marble"/>
              <p:cNvSpPr>
                <a:spLocks noChangeArrowheads="1"/>
              </p:cNvSpPr>
              <p:nvPr/>
            </p:nvSpPr>
            <p:spPr bwMode="auto">
              <a:xfrm>
                <a:off x="1585" y="3553"/>
                <a:ext cx="480" cy="239"/>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defRPr/>
                </a:pPr>
                <a:r>
                  <a:rPr lang="en-US" altLang="zh-CN" sz="1800" b="1" dirty="0">
                    <a:effectLst>
                      <a:outerShdw blurRad="38100" dist="38100" dir="2700000" algn="tl">
                        <a:srgbClr val="FFFFFF"/>
                      </a:outerShdw>
                    </a:effectLst>
                    <a:latin typeface="Arial" panose="020B0604020202020204" pitchFamily="34" charset="0"/>
                    <a:ea typeface="楷体" panose="02010609060101010101" pitchFamily="49" charset="-122"/>
                  </a:rPr>
                  <a:t>id</a:t>
                </a:r>
                <a:r>
                  <a:rPr lang="en-US" altLang="zh-CN" sz="1800" b="1" baseline="-30000" dirty="0">
                    <a:effectLst>
                      <a:outerShdw blurRad="38100" dist="38100" dir="2700000" algn="tl">
                        <a:srgbClr val="FFFFFF"/>
                      </a:outerShdw>
                    </a:effectLst>
                    <a:latin typeface="Arial" panose="020B0604020202020204" pitchFamily="34" charset="0"/>
                    <a:ea typeface="楷体" panose="02010609060101010101" pitchFamily="49" charset="-122"/>
                  </a:rPr>
                  <a:t>3</a:t>
                </a:r>
                <a:endParaRPr lang="zh-CN" altLang="en-US" sz="1800" b="1" baseline="-30000" dirty="0">
                  <a:effectLst>
                    <a:outerShdw blurRad="38100" dist="38100" dir="2700000" algn="tl">
                      <a:srgbClr val="FFFFFF"/>
                    </a:outerShdw>
                  </a:effectLst>
                  <a:latin typeface="Arial" panose="020B0604020202020204" pitchFamily="34" charset="0"/>
                  <a:ea typeface="楷体" panose="02010609060101010101" pitchFamily="49" charset="-122"/>
                </a:endParaRPr>
              </a:p>
            </p:txBody>
          </p:sp>
          <p:sp>
            <p:nvSpPr>
              <p:cNvPr id="33817" name="Line 28"/>
              <p:cNvSpPr>
                <a:spLocks noChangeShapeType="1"/>
              </p:cNvSpPr>
              <p:nvPr/>
            </p:nvSpPr>
            <p:spPr bwMode="auto">
              <a:xfrm flipH="1">
                <a:off x="912" y="2976"/>
                <a:ext cx="240"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3818" name="Line 29"/>
              <p:cNvSpPr>
                <a:spLocks noChangeShapeType="1"/>
              </p:cNvSpPr>
              <p:nvPr/>
            </p:nvSpPr>
            <p:spPr bwMode="auto">
              <a:xfrm>
                <a:off x="1488" y="2976"/>
                <a:ext cx="240"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3819" name="Line 30"/>
              <p:cNvSpPr>
                <a:spLocks noChangeShapeType="1"/>
              </p:cNvSpPr>
              <p:nvPr/>
            </p:nvSpPr>
            <p:spPr bwMode="auto">
              <a:xfrm>
                <a:off x="1968" y="3216"/>
                <a:ext cx="240"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3820" name="Line 31"/>
              <p:cNvSpPr>
                <a:spLocks noChangeShapeType="1"/>
              </p:cNvSpPr>
              <p:nvPr/>
            </p:nvSpPr>
            <p:spPr bwMode="auto">
              <a:xfrm>
                <a:off x="2496" y="3456"/>
                <a:ext cx="240"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3821" name="Line 32"/>
              <p:cNvSpPr>
                <a:spLocks noChangeShapeType="1"/>
              </p:cNvSpPr>
              <p:nvPr/>
            </p:nvSpPr>
            <p:spPr bwMode="auto">
              <a:xfrm flipH="1">
                <a:off x="1968" y="3504"/>
                <a:ext cx="240"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3822" name="Line 33"/>
              <p:cNvSpPr>
                <a:spLocks noChangeShapeType="1"/>
              </p:cNvSpPr>
              <p:nvPr/>
            </p:nvSpPr>
            <p:spPr bwMode="auto">
              <a:xfrm flipH="1">
                <a:off x="1488" y="3216"/>
                <a:ext cx="240"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72098" name="Rectangle 34" descr="Green marble"/>
              <p:cNvSpPr>
                <a:spLocks noChangeArrowheads="1"/>
              </p:cNvSpPr>
              <p:nvPr/>
            </p:nvSpPr>
            <p:spPr bwMode="auto">
              <a:xfrm>
                <a:off x="2208" y="3553"/>
                <a:ext cx="1008" cy="239"/>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defRPr/>
                </a:pPr>
                <a:r>
                  <a:rPr lang="en-US" altLang="zh-CN" sz="1800" b="1" dirty="0" err="1">
                    <a:effectLst>
                      <a:outerShdw blurRad="38100" dist="38100" dir="2700000" algn="tl">
                        <a:srgbClr val="FFFFFF"/>
                      </a:outerShdw>
                    </a:effectLst>
                    <a:latin typeface="Arial" panose="020B0604020202020204" pitchFamily="34" charset="0"/>
                    <a:ea typeface="楷体" panose="02010609060101010101" pitchFamily="49" charset="-122"/>
                  </a:rPr>
                  <a:t>inttoreal</a:t>
                </a:r>
                <a:endParaRPr lang="en-US" altLang="zh-CN" sz="1800" b="1" dirty="0">
                  <a:effectLst>
                    <a:outerShdw blurRad="38100" dist="38100" dir="2700000" algn="tl">
                      <a:srgbClr val="FFFFFF"/>
                    </a:outerShdw>
                  </a:effectLst>
                  <a:latin typeface="Arial" panose="020B0604020202020204" pitchFamily="34" charset="0"/>
                  <a:ea typeface="楷体" panose="02010609060101010101" pitchFamily="49" charset="-122"/>
                </a:endParaRPr>
              </a:p>
            </p:txBody>
          </p:sp>
          <p:sp>
            <p:nvSpPr>
              <p:cNvPr id="33824" name="Line 35"/>
              <p:cNvSpPr>
                <a:spLocks noChangeShapeType="1"/>
              </p:cNvSpPr>
              <p:nvPr/>
            </p:nvSpPr>
            <p:spPr bwMode="auto">
              <a:xfrm>
                <a:off x="2688" y="3792"/>
                <a:ext cx="0" cy="192"/>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grpSp>
      </p:grpSp>
      <p:sp>
        <p:nvSpPr>
          <p:cNvPr id="472100" name="Text Box 36" descr="Green marble"/>
          <p:cNvSpPr txBox="1">
            <a:spLocks noChangeArrowheads="1"/>
          </p:cNvSpPr>
          <p:nvPr/>
        </p:nvSpPr>
        <p:spPr bwMode="auto">
          <a:xfrm>
            <a:off x="246870" y="1173075"/>
            <a:ext cx="74064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defRPr/>
            </a:pPr>
            <a:r>
              <a:rPr lang="zh-CN" altLang="en-US" sz="2400" b="1" dirty="0">
                <a:solidFill>
                  <a:schemeClr val="tx2"/>
                </a:solidFill>
                <a:effectLst>
                  <a:outerShdw blurRad="38100" dist="38100" dir="2700000" algn="tl">
                    <a:srgbClr val="C0C0C0"/>
                  </a:outerShdw>
                </a:effectLst>
                <a:latin typeface="楷体" panose="02010609060101010101" pitchFamily="49" charset="-122"/>
                <a:ea typeface="楷体" panose="02010609060101010101" pitchFamily="49" charset="-122"/>
              </a:rPr>
              <a:t>语义分析：检查程序的语义正确性，如类型检查等</a:t>
            </a:r>
          </a:p>
        </p:txBody>
      </p:sp>
      <p:sp>
        <p:nvSpPr>
          <p:cNvPr id="33797" name="Line 37"/>
          <p:cNvSpPr>
            <a:spLocks noChangeShapeType="1"/>
          </p:cNvSpPr>
          <p:nvPr/>
        </p:nvSpPr>
        <p:spPr bwMode="auto">
          <a:xfrm>
            <a:off x="4500563" y="1773238"/>
            <a:ext cx="0" cy="439261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72102" name="Rectangle 38" descr="Green marble"/>
          <p:cNvSpPr>
            <a:spLocks noChangeArrowheads="1"/>
          </p:cNvSpPr>
          <p:nvPr/>
        </p:nvSpPr>
        <p:spPr bwMode="auto">
          <a:xfrm>
            <a:off x="5148263" y="2276475"/>
            <a:ext cx="250902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sz="1800" b="1" dirty="0">
                <a:effectLst>
                  <a:outerShdw blurRad="38100" dist="38100" dir="2700000" algn="tl">
                    <a:srgbClr val="C0C0C0"/>
                  </a:outerShdw>
                </a:effectLst>
                <a:latin typeface="Arial" panose="020B0604020202020204" pitchFamily="34" charset="0"/>
                <a:ea typeface="楷体" panose="02010609060101010101" pitchFamily="49" charset="-122"/>
              </a:rPr>
              <a:t>你们是优秀的大工学子</a:t>
            </a:r>
          </a:p>
        </p:txBody>
      </p:sp>
      <p:sp>
        <p:nvSpPr>
          <p:cNvPr id="472103" name="Rectangle 39" descr="Green marble"/>
          <p:cNvSpPr>
            <a:spLocks noChangeArrowheads="1"/>
          </p:cNvSpPr>
          <p:nvPr/>
        </p:nvSpPr>
        <p:spPr bwMode="auto">
          <a:xfrm>
            <a:off x="5148263" y="3502025"/>
            <a:ext cx="35274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sz="1800" b="1" dirty="0">
                <a:effectLst>
                  <a:outerShdw blurRad="38100" dist="38100" dir="2700000" algn="tl">
                    <a:srgbClr val="C0C0C0"/>
                  </a:outerShdw>
                </a:effectLst>
                <a:latin typeface="Arial" panose="020B0604020202020204" pitchFamily="34" charset="0"/>
                <a:ea typeface="楷体" panose="02010609060101010101" pitchFamily="49" charset="-122"/>
              </a:rPr>
              <a:t>你们是一个优秀的大工学子。</a:t>
            </a:r>
          </a:p>
        </p:txBody>
      </p:sp>
      <p:sp>
        <p:nvSpPr>
          <p:cNvPr id="33800" name="Freeform 40" descr="Green marble"/>
          <p:cNvSpPr>
            <a:spLocks/>
          </p:cNvSpPr>
          <p:nvPr/>
        </p:nvSpPr>
        <p:spPr bwMode="auto">
          <a:xfrm>
            <a:off x="7653338" y="1903413"/>
            <a:ext cx="631825" cy="820737"/>
          </a:xfrm>
          <a:custGeom>
            <a:avLst/>
            <a:gdLst>
              <a:gd name="T0" fmla="*/ 0 w 398"/>
              <a:gd name="T1" fmla="*/ 633412 h 517"/>
              <a:gd name="T2" fmla="*/ 327025 w 398"/>
              <a:gd name="T3" fmla="*/ 715962 h 517"/>
              <a:gd name="T4" fmla="*/ 631825 w 398"/>
              <a:gd name="T5" fmla="*/ 0 h 517"/>
              <a:gd name="T6" fmla="*/ 0 60000 65536"/>
              <a:gd name="T7" fmla="*/ 0 60000 65536"/>
              <a:gd name="T8" fmla="*/ 0 60000 65536"/>
            </a:gdLst>
            <a:ahLst/>
            <a:cxnLst>
              <a:cxn ang="T6">
                <a:pos x="T0" y="T1"/>
              </a:cxn>
              <a:cxn ang="T7">
                <a:pos x="T2" y="T3"/>
              </a:cxn>
              <a:cxn ang="T8">
                <a:pos x="T4" y="T5"/>
              </a:cxn>
            </a:cxnLst>
            <a:rect l="0" t="0" r="r" b="b"/>
            <a:pathLst>
              <a:path w="398" h="517">
                <a:moveTo>
                  <a:pt x="0" y="399"/>
                </a:moveTo>
                <a:cubicBezTo>
                  <a:pt x="33" y="409"/>
                  <a:pt x="140" y="517"/>
                  <a:pt x="206" y="451"/>
                </a:cubicBezTo>
                <a:cubicBezTo>
                  <a:pt x="272" y="385"/>
                  <a:pt x="358" y="94"/>
                  <a:pt x="398" y="0"/>
                </a:cubicBezTo>
              </a:path>
            </a:pathLst>
          </a:custGeom>
          <a:noFill/>
          <a:ln w="25400" cap="flat"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3801" name="Line 41"/>
          <p:cNvSpPr>
            <a:spLocks noChangeShapeType="1"/>
          </p:cNvSpPr>
          <p:nvPr/>
        </p:nvSpPr>
        <p:spPr bwMode="auto">
          <a:xfrm>
            <a:off x="8316913" y="3502025"/>
            <a:ext cx="287337" cy="431800"/>
          </a:xfrm>
          <a:prstGeom prst="line">
            <a:avLst/>
          </a:prstGeom>
          <a:noFill/>
          <a:ln w="254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3802" name="Line 42"/>
          <p:cNvSpPr>
            <a:spLocks noChangeShapeType="1"/>
          </p:cNvSpPr>
          <p:nvPr/>
        </p:nvSpPr>
        <p:spPr bwMode="auto">
          <a:xfrm flipV="1">
            <a:off x="8243888" y="3357563"/>
            <a:ext cx="576262" cy="503237"/>
          </a:xfrm>
          <a:prstGeom prst="line">
            <a:avLst/>
          </a:prstGeom>
          <a:noFill/>
          <a:ln w="254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3803" name="Line 43"/>
          <p:cNvSpPr>
            <a:spLocks noChangeShapeType="1"/>
          </p:cNvSpPr>
          <p:nvPr/>
        </p:nvSpPr>
        <p:spPr bwMode="auto">
          <a:xfrm>
            <a:off x="6011863" y="3933825"/>
            <a:ext cx="431800" cy="0"/>
          </a:xfrm>
          <a:prstGeom prst="line">
            <a:avLst/>
          </a:prstGeom>
          <a:noFill/>
          <a:ln w="254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72108" name="Rectangle 44"/>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rPr>
              <a:t>第一章     引   论</a:t>
            </a:r>
          </a:p>
        </p:txBody>
      </p:sp>
    </p:spTree>
    <p:extLst>
      <p:ext uri="{BB962C8B-B14F-4D97-AF65-F5344CB8AC3E}">
        <p14:creationId xmlns:p14="http://schemas.microsoft.com/office/powerpoint/2010/main" val="121462938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fld id="{D838AED6-962B-4B1C-BA2C-2F2948E42194}" type="slidenum">
              <a:rPr lang="en-US" altLang="zh-CN" sz="1400" smtClean="0">
                <a:latin typeface="楷体" panose="02010609060101010101" pitchFamily="49" charset="-122"/>
                <a:ea typeface="楷体" panose="02010609060101010101" pitchFamily="49" charset="-122"/>
              </a:rPr>
              <a:pPr eaLnBrk="1" hangingPunct="1"/>
              <a:t>36</a:t>
            </a:fld>
            <a:endParaRPr lang="en-US" altLang="zh-CN" sz="1400" dirty="0">
              <a:latin typeface="楷体" panose="02010609060101010101" pitchFamily="49" charset="-122"/>
              <a:ea typeface="楷体" panose="02010609060101010101" pitchFamily="49" charset="-122"/>
            </a:endParaRPr>
          </a:p>
        </p:txBody>
      </p:sp>
      <p:grpSp>
        <p:nvGrpSpPr>
          <p:cNvPr id="34819" name="Group 2"/>
          <p:cNvGrpSpPr>
            <a:grpSpLocks/>
          </p:cNvGrpSpPr>
          <p:nvPr/>
        </p:nvGrpSpPr>
        <p:grpSpPr bwMode="auto">
          <a:xfrm>
            <a:off x="304800" y="1038225"/>
            <a:ext cx="8763000" cy="5486400"/>
            <a:chOff x="192" y="768"/>
            <a:chExt cx="5520" cy="3456"/>
          </a:xfrm>
        </p:grpSpPr>
        <p:sp>
          <p:nvSpPr>
            <p:cNvPr id="474115" name="Rectangle 3"/>
            <p:cNvSpPr>
              <a:spLocks noChangeArrowheads="1"/>
            </p:cNvSpPr>
            <p:nvPr/>
          </p:nvSpPr>
          <p:spPr bwMode="auto">
            <a:xfrm>
              <a:off x="2089" y="1211"/>
              <a:ext cx="1582" cy="264"/>
            </a:xfrm>
            <a:prstGeom prst="rect">
              <a:avLst/>
            </a:prstGeom>
            <a:noFill/>
            <a:ln w="25400">
              <a:solidFill>
                <a:srgbClr val="FF0000"/>
              </a:solidFill>
              <a:miter lim="800000"/>
              <a:headEnd/>
              <a:tailEnd/>
            </a:ln>
            <a:extLst>
              <a:ext uri="{909E8E84-426E-40DD-AFC4-6F175D3DCCD1}">
                <a14:hiddenFill xmlns:a14="http://schemas.microsoft.com/office/drawing/2010/main">
                  <a:solidFill>
                    <a:schemeClr val="bg1"/>
                  </a:solidFill>
                </a14:hiddenFill>
              </a:ext>
            </a:extLst>
          </p:spPr>
          <p:txBody>
            <a:bodyPr/>
            <a:lstStyle/>
            <a:p>
              <a:pPr algn="ctr" eaLnBrk="0" hangingPunct="0">
                <a:defRPr/>
              </a:pPr>
              <a:r>
                <a:rPr lang="zh-CN" altLang="en-US" sz="2400" dirty="0">
                  <a:effectLst>
                    <a:outerShdw blurRad="38100" dist="38100" dir="2700000" algn="tl">
                      <a:srgbClr val="C0C0C0"/>
                    </a:outerShdw>
                  </a:effectLst>
                  <a:latin typeface="Arial" panose="020B0604020202020204" pitchFamily="34" charset="0"/>
                  <a:ea typeface="楷体" panose="02010609060101010101" pitchFamily="49" charset="-122"/>
                </a:rPr>
                <a:t>词法分析器</a:t>
              </a:r>
            </a:p>
            <a:p>
              <a:pPr eaLnBrk="0" hangingPunct="0">
                <a:defRPr/>
              </a:pPr>
              <a:endParaRPr lang="zh-CN" altLang="en-US" sz="1800"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474116" name="Rectangle 4"/>
            <p:cNvSpPr>
              <a:spLocks noChangeArrowheads="1"/>
            </p:cNvSpPr>
            <p:nvPr/>
          </p:nvSpPr>
          <p:spPr bwMode="auto">
            <a:xfrm>
              <a:off x="2089" y="1672"/>
              <a:ext cx="1582" cy="264"/>
            </a:xfrm>
            <a:prstGeom prst="rect">
              <a:avLst/>
            </a:prstGeom>
            <a:noFill/>
            <a:ln w="25400">
              <a:solidFill>
                <a:srgbClr val="FF0000"/>
              </a:solidFill>
              <a:miter lim="800000"/>
              <a:headEnd/>
              <a:tailEnd/>
            </a:ln>
            <a:extLst>
              <a:ext uri="{909E8E84-426E-40DD-AFC4-6F175D3DCCD1}">
                <a14:hiddenFill xmlns:a14="http://schemas.microsoft.com/office/drawing/2010/main">
                  <a:solidFill>
                    <a:schemeClr val="bg1"/>
                  </a:solidFill>
                </a14:hiddenFill>
              </a:ext>
            </a:extLst>
          </p:spPr>
          <p:txBody>
            <a:bodyPr/>
            <a:lstStyle/>
            <a:p>
              <a:pPr algn="ctr" eaLnBrk="0" hangingPunct="0">
                <a:defRPr/>
              </a:pPr>
              <a:r>
                <a:rPr lang="zh-CN" altLang="en-US" sz="2400" dirty="0">
                  <a:effectLst>
                    <a:outerShdw blurRad="38100" dist="38100" dir="2700000" algn="tl">
                      <a:srgbClr val="C0C0C0"/>
                    </a:outerShdw>
                  </a:effectLst>
                  <a:latin typeface="Arial" panose="020B0604020202020204" pitchFamily="34" charset="0"/>
                  <a:ea typeface="楷体" panose="02010609060101010101" pitchFamily="49" charset="-122"/>
                </a:rPr>
                <a:t>语法分析器</a:t>
              </a:r>
            </a:p>
            <a:p>
              <a:pPr eaLnBrk="0" hangingPunct="0">
                <a:defRPr/>
              </a:pPr>
              <a:endParaRPr lang="zh-CN" altLang="en-US" sz="2400"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474117" name="Rectangle 5"/>
            <p:cNvSpPr>
              <a:spLocks noChangeArrowheads="1"/>
            </p:cNvSpPr>
            <p:nvPr/>
          </p:nvSpPr>
          <p:spPr bwMode="auto">
            <a:xfrm>
              <a:off x="2089" y="2133"/>
              <a:ext cx="1582" cy="264"/>
            </a:xfrm>
            <a:prstGeom prst="rect">
              <a:avLst/>
            </a:prstGeom>
            <a:noFill/>
            <a:ln w="25400">
              <a:solidFill>
                <a:srgbClr val="FF0000"/>
              </a:solidFill>
              <a:miter lim="800000"/>
              <a:headEnd/>
              <a:tailEnd/>
            </a:ln>
            <a:extLst>
              <a:ext uri="{909E8E84-426E-40DD-AFC4-6F175D3DCCD1}">
                <a14:hiddenFill xmlns:a14="http://schemas.microsoft.com/office/drawing/2010/main">
                  <a:solidFill>
                    <a:schemeClr val="bg1"/>
                  </a:solidFill>
                </a14:hiddenFill>
              </a:ext>
            </a:extLst>
          </p:spPr>
          <p:txBody>
            <a:bodyPr/>
            <a:lstStyle/>
            <a:p>
              <a:pPr algn="ctr" eaLnBrk="0" hangingPunct="0">
                <a:defRPr/>
              </a:pPr>
              <a:r>
                <a:rPr lang="zh-CN" altLang="en-US" sz="2400" dirty="0">
                  <a:effectLst>
                    <a:outerShdw blurRad="38100" dist="38100" dir="2700000" algn="tl">
                      <a:srgbClr val="C0C0C0"/>
                    </a:outerShdw>
                  </a:effectLst>
                  <a:latin typeface="Arial" panose="020B0604020202020204" pitchFamily="34" charset="0"/>
                  <a:ea typeface="楷体" panose="02010609060101010101" pitchFamily="49" charset="-122"/>
                </a:rPr>
                <a:t>语义分析器</a:t>
              </a:r>
            </a:p>
            <a:p>
              <a:pPr eaLnBrk="0" hangingPunct="0">
                <a:defRPr/>
              </a:pPr>
              <a:endParaRPr lang="zh-CN" altLang="en-US" sz="2400"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474118" name="Rectangle 6"/>
            <p:cNvSpPr>
              <a:spLocks noChangeArrowheads="1"/>
            </p:cNvSpPr>
            <p:nvPr/>
          </p:nvSpPr>
          <p:spPr bwMode="auto">
            <a:xfrm>
              <a:off x="2064" y="768"/>
              <a:ext cx="1582" cy="264"/>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ctr" eaLnBrk="0" hangingPunct="0">
                <a:defRPr/>
              </a:pPr>
              <a:r>
                <a:rPr lang="zh-CN" altLang="en-US" sz="2400" dirty="0">
                  <a:effectLst>
                    <a:outerShdw blurRad="38100" dist="38100" dir="2700000" algn="tl">
                      <a:srgbClr val="C0C0C0"/>
                    </a:outerShdw>
                  </a:effectLst>
                  <a:latin typeface="Arial" panose="020B0604020202020204" pitchFamily="34" charset="0"/>
                  <a:ea typeface="楷体" panose="02010609060101010101" pitchFamily="49" charset="-122"/>
                </a:rPr>
                <a:t>源程序</a:t>
              </a:r>
            </a:p>
            <a:p>
              <a:pPr eaLnBrk="0" hangingPunct="0">
                <a:defRPr/>
              </a:pPr>
              <a:endParaRPr lang="zh-CN" altLang="en-US" sz="2400"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474119" name="Rectangle 7"/>
            <p:cNvSpPr>
              <a:spLocks noChangeArrowheads="1"/>
            </p:cNvSpPr>
            <p:nvPr/>
          </p:nvSpPr>
          <p:spPr bwMode="auto">
            <a:xfrm>
              <a:off x="2089" y="2595"/>
              <a:ext cx="1582" cy="264"/>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a:lstStyle/>
            <a:p>
              <a:pPr algn="ctr" eaLnBrk="0" hangingPunct="0">
                <a:defRPr/>
              </a:pPr>
              <a:r>
                <a:rPr lang="zh-CN" altLang="en-US" sz="2400" dirty="0">
                  <a:effectLst>
                    <a:outerShdw blurRad="38100" dist="38100" dir="2700000" algn="tl">
                      <a:srgbClr val="C0C0C0"/>
                    </a:outerShdw>
                  </a:effectLst>
                  <a:latin typeface="Arial" panose="020B0604020202020204" pitchFamily="34" charset="0"/>
                  <a:ea typeface="楷体" panose="02010609060101010101" pitchFamily="49" charset="-122"/>
                </a:rPr>
                <a:t>中间代码生成器</a:t>
              </a:r>
            </a:p>
            <a:p>
              <a:pPr eaLnBrk="0" hangingPunct="0">
                <a:defRPr/>
              </a:pPr>
              <a:endParaRPr lang="zh-CN" altLang="en-US" sz="2400"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474120" name="Rectangle 8"/>
            <p:cNvSpPr>
              <a:spLocks noChangeArrowheads="1"/>
            </p:cNvSpPr>
            <p:nvPr/>
          </p:nvSpPr>
          <p:spPr bwMode="auto">
            <a:xfrm>
              <a:off x="2089" y="3056"/>
              <a:ext cx="1582" cy="264"/>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a:lstStyle/>
            <a:p>
              <a:pPr algn="ctr" eaLnBrk="0" hangingPunct="0">
                <a:defRPr/>
              </a:pPr>
              <a:r>
                <a:rPr lang="zh-CN" altLang="en-US" sz="2400" dirty="0">
                  <a:effectLst>
                    <a:outerShdw blurRad="38100" dist="38100" dir="2700000" algn="tl">
                      <a:srgbClr val="C0C0C0"/>
                    </a:outerShdw>
                  </a:effectLst>
                  <a:latin typeface="Arial" panose="020B0604020202020204" pitchFamily="34" charset="0"/>
                  <a:ea typeface="楷体" panose="02010609060101010101" pitchFamily="49" charset="-122"/>
                </a:rPr>
                <a:t>代码优化器</a:t>
              </a:r>
            </a:p>
            <a:p>
              <a:pPr eaLnBrk="0" hangingPunct="0">
                <a:defRPr/>
              </a:pPr>
              <a:endParaRPr lang="zh-CN" altLang="en-US" sz="2400"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474121" name="Rectangle 9"/>
            <p:cNvSpPr>
              <a:spLocks noChangeArrowheads="1"/>
            </p:cNvSpPr>
            <p:nvPr/>
          </p:nvSpPr>
          <p:spPr bwMode="auto">
            <a:xfrm>
              <a:off x="2089" y="3517"/>
              <a:ext cx="1582" cy="264"/>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a:lstStyle/>
            <a:p>
              <a:pPr algn="ctr" eaLnBrk="0" hangingPunct="0">
                <a:defRPr/>
              </a:pPr>
              <a:r>
                <a:rPr lang="zh-CN" altLang="en-US" sz="2400" dirty="0">
                  <a:effectLst>
                    <a:outerShdw blurRad="38100" dist="38100" dir="2700000" algn="tl">
                      <a:srgbClr val="C0C0C0"/>
                    </a:outerShdw>
                  </a:effectLst>
                  <a:latin typeface="Arial" panose="020B0604020202020204" pitchFamily="34" charset="0"/>
                  <a:ea typeface="楷体" panose="02010609060101010101" pitchFamily="49" charset="-122"/>
                </a:rPr>
                <a:t>代码生成器</a:t>
              </a:r>
            </a:p>
            <a:p>
              <a:pPr eaLnBrk="0" hangingPunct="0">
                <a:defRPr/>
              </a:pPr>
              <a:endParaRPr lang="zh-CN" altLang="en-US" sz="1800"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474122" name="Rectangle 10"/>
            <p:cNvSpPr>
              <a:spLocks noChangeArrowheads="1"/>
            </p:cNvSpPr>
            <p:nvPr/>
          </p:nvSpPr>
          <p:spPr bwMode="auto">
            <a:xfrm>
              <a:off x="2160" y="3960"/>
              <a:ext cx="1370" cy="264"/>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ctr" eaLnBrk="0" hangingPunct="0">
                <a:defRPr/>
              </a:pPr>
              <a:r>
                <a:rPr lang="zh-CN" altLang="en-US" sz="2400" dirty="0">
                  <a:effectLst>
                    <a:outerShdw blurRad="38100" dist="38100" dir="2700000" algn="tl">
                      <a:srgbClr val="C0C0C0"/>
                    </a:outerShdw>
                  </a:effectLst>
                  <a:latin typeface="Arial" panose="020B0604020202020204" pitchFamily="34" charset="0"/>
                  <a:ea typeface="楷体" panose="02010609060101010101" pitchFamily="49" charset="-122"/>
                </a:rPr>
                <a:t>目标程序</a:t>
              </a:r>
            </a:p>
          </p:txBody>
        </p:sp>
        <p:sp>
          <p:nvSpPr>
            <p:cNvPr id="474123" name="Rectangle 11"/>
            <p:cNvSpPr>
              <a:spLocks noChangeArrowheads="1"/>
            </p:cNvSpPr>
            <p:nvPr/>
          </p:nvSpPr>
          <p:spPr bwMode="auto">
            <a:xfrm>
              <a:off x="3987" y="2331"/>
              <a:ext cx="1581" cy="264"/>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a:lstStyle/>
            <a:p>
              <a:pPr algn="ctr" eaLnBrk="0" hangingPunct="0">
                <a:defRPr/>
              </a:pPr>
              <a:r>
                <a:rPr lang="zh-CN" altLang="en-US" sz="2400" dirty="0">
                  <a:effectLst>
                    <a:outerShdw blurRad="38100" dist="38100" dir="2700000" algn="tl">
                      <a:srgbClr val="C0C0C0"/>
                    </a:outerShdw>
                  </a:effectLst>
                  <a:latin typeface="Arial" panose="020B0604020202020204" pitchFamily="34" charset="0"/>
                  <a:ea typeface="楷体" panose="02010609060101010101" pitchFamily="49" charset="-122"/>
                </a:rPr>
                <a:t>出错管理器</a:t>
              </a:r>
            </a:p>
            <a:p>
              <a:pPr eaLnBrk="0" hangingPunct="0">
                <a:defRPr/>
              </a:pPr>
              <a:endParaRPr lang="zh-CN" altLang="en-US" sz="2400"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474124" name="Rectangle 12"/>
            <p:cNvSpPr>
              <a:spLocks noChangeArrowheads="1"/>
            </p:cNvSpPr>
            <p:nvPr/>
          </p:nvSpPr>
          <p:spPr bwMode="auto">
            <a:xfrm>
              <a:off x="192" y="2331"/>
              <a:ext cx="1581" cy="264"/>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a:lstStyle/>
            <a:p>
              <a:pPr algn="ctr" eaLnBrk="0" hangingPunct="0">
                <a:defRPr/>
              </a:pPr>
              <a:r>
                <a:rPr lang="zh-CN" altLang="en-US" sz="2400" dirty="0">
                  <a:effectLst>
                    <a:outerShdw blurRad="38100" dist="38100" dir="2700000" algn="tl">
                      <a:srgbClr val="C0C0C0"/>
                    </a:outerShdw>
                  </a:effectLst>
                  <a:latin typeface="Arial" panose="020B0604020202020204" pitchFamily="34" charset="0"/>
                  <a:ea typeface="楷体" panose="02010609060101010101" pitchFamily="49" charset="-122"/>
                </a:rPr>
                <a:t>符号表管理器</a:t>
              </a:r>
              <a:r>
                <a:rPr lang="zh-CN" altLang="en-US" sz="1800" dirty="0">
                  <a:effectLst>
                    <a:outerShdw blurRad="38100" dist="38100" dir="2700000" algn="tl">
                      <a:srgbClr val="C0C0C0"/>
                    </a:outerShdw>
                  </a:effectLst>
                  <a:latin typeface="Arial" panose="020B0604020202020204" pitchFamily="34" charset="0"/>
                  <a:ea typeface="楷体" panose="02010609060101010101" pitchFamily="49" charset="-122"/>
                </a:rPr>
                <a:t>  </a:t>
              </a:r>
            </a:p>
            <a:p>
              <a:pPr eaLnBrk="0" hangingPunct="0">
                <a:defRPr/>
              </a:pPr>
              <a:endParaRPr lang="zh-CN" altLang="en-US" sz="1800"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34831" name="Line 13"/>
            <p:cNvSpPr>
              <a:spLocks noChangeShapeType="1"/>
            </p:cNvSpPr>
            <p:nvPr/>
          </p:nvSpPr>
          <p:spPr bwMode="auto">
            <a:xfrm>
              <a:off x="2827" y="1013"/>
              <a:ext cx="0" cy="19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4832" name="Line 14"/>
            <p:cNvSpPr>
              <a:spLocks noChangeShapeType="1"/>
            </p:cNvSpPr>
            <p:nvPr/>
          </p:nvSpPr>
          <p:spPr bwMode="auto">
            <a:xfrm>
              <a:off x="2827" y="1475"/>
              <a:ext cx="0" cy="19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4833" name="Line 15"/>
            <p:cNvSpPr>
              <a:spLocks noChangeShapeType="1"/>
            </p:cNvSpPr>
            <p:nvPr/>
          </p:nvSpPr>
          <p:spPr bwMode="auto">
            <a:xfrm>
              <a:off x="2827" y="1936"/>
              <a:ext cx="0" cy="19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4834" name="Line 16"/>
            <p:cNvSpPr>
              <a:spLocks noChangeShapeType="1"/>
            </p:cNvSpPr>
            <p:nvPr/>
          </p:nvSpPr>
          <p:spPr bwMode="auto">
            <a:xfrm>
              <a:off x="2827" y="2397"/>
              <a:ext cx="0" cy="19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4835" name="Line 17"/>
            <p:cNvSpPr>
              <a:spLocks noChangeShapeType="1"/>
            </p:cNvSpPr>
            <p:nvPr/>
          </p:nvSpPr>
          <p:spPr bwMode="auto">
            <a:xfrm>
              <a:off x="2827" y="2859"/>
              <a:ext cx="0" cy="19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4836" name="Line 18"/>
            <p:cNvSpPr>
              <a:spLocks noChangeShapeType="1"/>
            </p:cNvSpPr>
            <p:nvPr/>
          </p:nvSpPr>
          <p:spPr bwMode="auto">
            <a:xfrm>
              <a:off x="2827" y="3320"/>
              <a:ext cx="0" cy="19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4837" name="Line 19"/>
            <p:cNvSpPr>
              <a:spLocks noChangeShapeType="1"/>
            </p:cNvSpPr>
            <p:nvPr/>
          </p:nvSpPr>
          <p:spPr bwMode="auto">
            <a:xfrm>
              <a:off x="2827" y="3781"/>
              <a:ext cx="0" cy="19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4838" name="Line 20"/>
            <p:cNvSpPr>
              <a:spLocks noChangeShapeType="1"/>
            </p:cNvSpPr>
            <p:nvPr/>
          </p:nvSpPr>
          <p:spPr bwMode="auto">
            <a:xfrm flipH="1">
              <a:off x="930" y="1343"/>
              <a:ext cx="1159" cy="9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4839" name="Line 21"/>
            <p:cNvSpPr>
              <a:spLocks noChangeShapeType="1"/>
            </p:cNvSpPr>
            <p:nvPr/>
          </p:nvSpPr>
          <p:spPr bwMode="auto">
            <a:xfrm>
              <a:off x="3671" y="1343"/>
              <a:ext cx="1159" cy="9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4840" name="Line 22"/>
            <p:cNvSpPr>
              <a:spLocks noChangeShapeType="1"/>
            </p:cNvSpPr>
            <p:nvPr/>
          </p:nvSpPr>
          <p:spPr bwMode="auto">
            <a:xfrm flipH="1">
              <a:off x="930" y="1804"/>
              <a:ext cx="1159" cy="52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4841" name="Line 23"/>
            <p:cNvSpPr>
              <a:spLocks noChangeShapeType="1"/>
            </p:cNvSpPr>
            <p:nvPr/>
          </p:nvSpPr>
          <p:spPr bwMode="auto">
            <a:xfrm>
              <a:off x="3671" y="1804"/>
              <a:ext cx="1159" cy="52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4842" name="Line 24"/>
            <p:cNvSpPr>
              <a:spLocks noChangeShapeType="1"/>
            </p:cNvSpPr>
            <p:nvPr/>
          </p:nvSpPr>
          <p:spPr bwMode="auto">
            <a:xfrm flipH="1">
              <a:off x="930" y="2200"/>
              <a:ext cx="1159" cy="13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4843" name="Line 25"/>
            <p:cNvSpPr>
              <a:spLocks noChangeShapeType="1"/>
            </p:cNvSpPr>
            <p:nvPr/>
          </p:nvSpPr>
          <p:spPr bwMode="auto">
            <a:xfrm>
              <a:off x="3671" y="2200"/>
              <a:ext cx="1159" cy="13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4844" name="Line 26"/>
            <p:cNvSpPr>
              <a:spLocks noChangeShapeType="1"/>
            </p:cNvSpPr>
            <p:nvPr/>
          </p:nvSpPr>
          <p:spPr bwMode="auto">
            <a:xfrm>
              <a:off x="930" y="2595"/>
              <a:ext cx="1159" cy="10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4845" name="Line 27"/>
            <p:cNvSpPr>
              <a:spLocks noChangeShapeType="1"/>
            </p:cNvSpPr>
            <p:nvPr/>
          </p:nvSpPr>
          <p:spPr bwMode="auto">
            <a:xfrm>
              <a:off x="930" y="2595"/>
              <a:ext cx="1159" cy="5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4846" name="Line 28"/>
            <p:cNvSpPr>
              <a:spLocks noChangeShapeType="1"/>
            </p:cNvSpPr>
            <p:nvPr/>
          </p:nvSpPr>
          <p:spPr bwMode="auto">
            <a:xfrm>
              <a:off x="930" y="2595"/>
              <a:ext cx="1159" cy="19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4847" name="Line 29"/>
            <p:cNvSpPr>
              <a:spLocks noChangeShapeType="1"/>
            </p:cNvSpPr>
            <p:nvPr/>
          </p:nvSpPr>
          <p:spPr bwMode="auto">
            <a:xfrm flipH="1">
              <a:off x="3671" y="2595"/>
              <a:ext cx="1159" cy="19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4848" name="Line 30"/>
            <p:cNvSpPr>
              <a:spLocks noChangeShapeType="1"/>
            </p:cNvSpPr>
            <p:nvPr/>
          </p:nvSpPr>
          <p:spPr bwMode="auto">
            <a:xfrm flipH="1">
              <a:off x="3671" y="2595"/>
              <a:ext cx="1159" cy="5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4849" name="Line 31"/>
            <p:cNvSpPr>
              <a:spLocks noChangeShapeType="1"/>
            </p:cNvSpPr>
            <p:nvPr/>
          </p:nvSpPr>
          <p:spPr bwMode="auto">
            <a:xfrm flipH="1">
              <a:off x="3671" y="2595"/>
              <a:ext cx="1159" cy="10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74144" name="Rectangle 32" descr="Green marble"/>
            <p:cNvSpPr>
              <a:spLocks noChangeArrowheads="1"/>
            </p:cNvSpPr>
            <p:nvPr/>
          </p:nvSpPr>
          <p:spPr bwMode="auto">
            <a:xfrm>
              <a:off x="4464" y="768"/>
              <a:ext cx="1248" cy="1200"/>
            </a:xfrm>
            <a:prstGeom prst="rect">
              <a:avLst/>
            </a:prstGeom>
            <a:solidFill>
              <a:schemeClr val="bg2">
                <a:lumMod val="20000"/>
                <a:lumOff val="80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spcBef>
                  <a:spcPct val="20000"/>
                </a:spcBef>
                <a:defRPr/>
              </a:pPr>
              <a:r>
                <a:rPr lang="zh-CN" altLang="en-US" sz="2800" dirty="0">
                  <a:effectLst>
                    <a:outerShdw blurRad="38100" dist="38100" dir="2700000" algn="tl">
                      <a:srgbClr val="FFFFFF"/>
                    </a:outerShdw>
                  </a:effectLst>
                  <a:latin typeface="Arial" panose="020B0604020202020204" pitchFamily="34" charset="0"/>
                  <a:ea typeface="楷体" panose="02010609060101010101" pitchFamily="49" charset="-122"/>
                </a:rPr>
                <a:t>前三个阶段完成对源程序的分析</a:t>
              </a:r>
            </a:p>
          </p:txBody>
        </p:sp>
      </p:grpSp>
      <p:sp>
        <p:nvSpPr>
          <p:cNvPr id="474145" name="Rectangle 33"/>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rPr>
              <a:t>第一章     引   论</a:t>
            </a:r>
          </a:p>
        </p:txBody>
      </p:sp>
    </p:spTree>
    <p:extLst>
      <p:ext uri="{BB962C8B-B14F-4D97-AF65-F5344CB8AC3E}">
        <p14:creationId xmlns:p14="http://schemas.microsoft.com/office/powerpoint/2010/main" val="209306999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fld id="{6E47F621-53EB-4330-BF7C-09E439ADE814}" type="slidenum">
              <a:rPr lang="en-US" altLang="zh-CN" sz="1400" smtClean="0">
                <a:latin typeface="楷体" panose="02010609060101010101" pitchFamily="49" charset="-122"/>
                <a:ea typeface="楷体" panose="02010609060101010101" pitchFamily="49" charset="-122"/>
              </a:rPr>
              <a:pPr eaLnBrk="1" hangingPunct="1"/>
              <a:t>37</a:t>
            </a:fld>
            <a:endParaRPr lang="en-US" altLang="zh-CN" sz="1400" dirty="0">
              <a:latin typeface="楷体" panose="02010609060101010101" pitchFamily="49" charset="-122"/>
              <a:ea typeface="楷体" panose="02010609060101010101" pitchFamily="49" charset="-122"/>
            </a:endParaRPr>
          </a:p>
        </p:txBody>
      </p:sp>
      <p:sp>
        <p:nvSpPr>
          <p:cNvPr id="476162" name="Rectangle 2" descr="Green marble"/>
          <p:cNvSpPr>
            <a:spLocks noChangeArrowheads="1"/>
          </p:cNvSpPr>
          <p:nvPr/>
        </p:nvSpPr>
        <p:spPr bwMode="auto">
          <a:xfrm>
            <a:off x="1174750" y="3667125"/>
            <a:ext cx="2101850" cy="635000"/>
          </a:xfrm>
          <a:prstGeom prst="rect">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defRPr/>
            </a:pPr>
            <a:r>
              <a:rPr lang="zh-CN" altLang="en-US" sz="1800" b="1" dirty="0">
                <a:effectLst>
                  <a:outerShdw blurRad="38100" dist="38100" dir="2700000" algn="tl">
                    <a:srgbClr val="C0C0C0"/>
                  </a:outerShdw>
                </a:effectLst>
                <a:latin typeface="楷体" panose="02010609060101010101" pitchFamily="49" charset="-122"/>
                <a:ea typeface="楷体" panose="02010609060101010101" pitchFamily="49" charset="-122"/>
              </a:rPr>
              <a:t>中间代码生成器</a:t>
            </a:r>
            <a:endParaRPr lang="zh-CN" altLang="en-US" sz="1800" b="1" i="1"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35844" name="Line 3"/>
          <p:cNvSpPr>
            <a:spLocks noChangeShapeType="1"/>
          </p:cNvSpPr>
          <p:nvPr/>
        </p:nvSpPr>
        <p:spPr bwMode="auto">
          <a:xfrm>
            <a:off x="2260600" y="3244850"/>
            <a:ext cx="0" cy="422275"/>
          </a:xfrm>
          <a:prstGeom prst="line">
            <a:avLst/>
          </a:prstGeom>
          <a:noFill/>
          <a:ln w="2540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5845" name="Line 4"/>
          <p:cNvSpPr>
            <a:spLocks noChangeShapeType="1"/>
          </p:cNvSpPr>
          <p:nvPr/>
        </p:nvSpPr>
        <p:spPr bwMode="auto">
          <a:xfrm>
            <a:off x="2260600" y="4302125"/>
            <a:ext cx="0" cy="422275"/>
          </a:xfrm>
          <a:prstGeom prst="line">
            <a:avLst/>
          </a:prstGeom>
          <a:noFill/>
          <a:ln w="2540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76165" name="Rectangle 5" descr="Green marble"/>
          <p:cNvSpPr>
            <a:spLocks noChangeArrowheads="1"/>
          </p:cNvSpPr>
          <p:nvPr/>
        </p:nvSpPr>
        <p:spPr bwMode="auto">
          <a:xfrm>
            <a:off x="1020763" y="4724400"/>
            <a:ext cx="2687637" cy="1760538"/>
          </a:xfrm>
          <a:prstGeom prst="rect">
            <a:avLst/>
          </a:prstGeom>
          <a:solidFill>
            <a:schemeClr val="bg2">
              <a:lumMod val="20000"/>
              <a:lumOff val="80000"/>
            </a:schemeClr>
          </a:solidFill>
          <a:ln>
            <a:solidFill>
              <a:schemeClr val="tx1"/>
            </a:solidFill>
          </a:ln>
          <a:effectLst/>
        </p:spPr>
        <p:txBody>
          <a:bodyPr wrap="none" anchor="ctr"/>
          <a:lstStyle/>
          <a:p>
            <a:pPr eaLnBrk="0" hangingPunct="0">
              <a:spcBef>
                <a:spcPct val="20000"/>
              </a:spcBef>
              <a:defRPr/>
            </a:pPr>
            <a:r>
              <a:rPr lang="en-US" altLang="zh-CN" sz="1800" b="1" dirty="0">
                <a:effectLst>
                  <a:outerShdw blurRad="38100" dist="38100" dir="2700000" algn="tl">
                    <a:srgbClr val="FFFFFF"/>
                  </a:outerShdw>
                </a:effectLst>
                <a:latin typeface="Arial" panose="020B0604020202020204" pitchFamily="34" charset="0"/>
                <a:ea typeface="楷体" panose="02010609060101010101" pitchFamily="49" charset="-122"/>
              </a:rPr>
              <a:t>temp1 := </a:t>
            </a:r>
            <a:r>
              <a:rPr lang="en-US" altLang="zh-CN" sz="1800" b="1" dirty="0" err="1">
                <a:effectLst>
                  <a:outerShdw blurRad="38100" dist="38100" dir="2700000" algn="tl">
                    <a:srgbClr val="FFFFFF"/>
                  </a:outerShdw>
                </a:effectLst>
                <a:latin typeface="Arial" panose="020B0604020202020204" pitchFamily="34" charset="0"/>
                <a:ea typeface="楷体" panose="02010609060101010101" pitchFamily="49" charset="-122"/>
              </a:rPr>
              <a:t>inttoreal</a:t>
            </a:r>
            <a:r>
              <a:rPr lang="en-US" altLang="zh-CN" sz="1800" b="1" dirty="0">
                <a:effectLst>
                  <a:outerShdw blurRad="38100" dist="38100" dir="2700000" algn="tl">
                    <a:srgbClr val="FFFFFF"/>
                  </a:outerShdw>
                </a:effectLst>
                <a:latin typeface="Arial" panose="020B0604020202020204" pitchFamily="34" charset="0"/>
                <a:ea typeface="楷体" panose="02010609060101010101" pitchFamily="49" charset="-122"/>
              </a:rPr>
              <a:t>(60)</a:t>
            </a:r>
          </a:p>
          <a:p>
            <a:pPr eaLnBrk="0" hangingPunct="0">
              <a:spcBef>
                <a:spcPct val="20000"/>
              </a:spcBef>
              <a:defRPr/>
            </a:pPr>
            <a:r>
              <a:rPr lang="en-US" altLang="zh-CN" sz="1800" b="1" dirty="0">
                <a:effectLst>
                  <a:outerShdw blurRad="38100" dist="38100" dir="2700000" algn="tl">
                    <a:srgbClr val="FFFFFF"/>
                  </a:outerShdw>
                </a:effectLst>
                <a:latin typeface="Arial" panose="020B0604020202020204" pitchFamily="34" charset="0"/>
                <a:ea typeface="楷体" panose="02010609060101010101" pitchFamily="49" charset="-122"/>
              </a:rPr>
              <a:t>temp2 := id3 * temp1</a:t>
            </a:r>
          </a:p>
          <a:p>
            <a:pPr eaLnBrk="0" hangingPunct="0">
              <a:spcBef>
                <a:spcPct val="20000"/>
              </a:spcBef>
              <a:defRPr/>
            </a:pPr>
            <a:r>
              <a:rPr lang="en-US" altLang="zh-CN" sz="1800" b="1" dirty="0">
                <a:effectLst>
                  <a:outerShdw blurRad="38100" dist="38100" dir="2700000" algn="tl">
                    <a:srgbClr val="FFFFFF"/>
                  </a:outerShdw>
                </a:effectLst>
                <a:latin typeface="Arial" panose="020B0604020202020204" pitchFamily="34" charset="0"/>
                <a:ea typeface="楷体" panose="02010609060101010101" pitchFamily="49" charset="-122"/>
              </a:rPr>
              <a:t>temp3 := id2 + temp2</a:t>
            </a:r>
          </a:p>
          <a:p>
            <a:pPr eaLnBrk="0" hangingPunct="0">
              <a:spcBef>
                <a:spcPct val="20000"/>
              </a:spcBef>
              <a:defRPr/>
            </a:pPr>
            <a:r>
              <a:rPr lang="en-US" altLang="zh-CN" sz="1800" b="1" dirty="0">
                <a:effectLst>
                  <a:outerShdw blurRad="38100" dist="38100" dir="2700000" algn="tl">
                    <a:srgbClr val="FFFFFF"/>
                  </a:outerShdw>
                </a:effectLst>
                <a:latin typeface="Arial" panose="020B0604020202020204" pitchFamily="34" charset="0"/>
                <a:ea typeface="楷体" panose="02010609060101010101" pitchFamily="49" charset="-122"/>
              </a:rPr>
              <a:t>id1 := temp3</a:t>
            </a:r>
          </a:p>
        </p:txBody>
      </p:sp>
      <p:grpSp>
        <p:nvGrpSpPr>
          <p:cNvPr id="35847" name="Group 6"/>
          <p:cNvGrpSpPr>
            <a:grpSpLocks/>
          </p:cNvGrpSpPr>
          <p:nvPr/>
        </p:nvGrpSpPr>
        <p:grpSpPr bwMode="auto">
          <a:xfrm>
            <a:off x="762000" y="1484313"/>
            <a:ext cx="2946400" cy="2043112"/>
            <a:chOff x="480" y="2784"/>
            <a:chExt cx="2736" cy="1392"/>
          </a:xfrm>
        </p:grpSpPr>
        <p:sp>
          <p:nvSpPr>
            <p:cNvPr id="476167" name="Rectangle 7" descr="Green marble"/>
            <p:cNvSpPr>
              <a:spLocks noChangeArrowheads="1"/>
            </p:cNvSpPr>
            <p:nvPr/>
          </p:nvSpPr>
          <p:spPr bwMode="auto">
            <a:xfrm>
              <a:off x="1056" y="2784"/>
              <a:ext cx="479" cy="240"/>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defRPr/>
              </a:pPr>
              <a:r>
                <a:rPr lang="zh-CN" altLang="en-US" sz="1800" b="1" dirty="0">
                  <a:effectLst>
                    <a:outerShdw blurRad="38100" dist="38100" dir="2700000" algn="tl">
                      <a:srgbClr val="FFFFFF"/>
                    </a:outerShdw>
                  </a:effectLst>
                  <a:latin typeface="Arial" panose="020B0604020202020204" pitchFamily="34" charset="0"/>
                  <a:ea typeface="楷体" panose="02010609060101010101" pitchFamily="49" charset="-122"/>
                </a:rPr>
                <a:t>:=</a:t>
              </a:r>
            </a:p>
          </p:txBody>
        </p:sp>
        <p:sp>
          <p:nvSpPr>
            <p:cNvPr id="476168" name="Rectangle 8" descr="Green marble"/>
            <p:cNvSpPr>
              <a:spLocks noChangeArrowheads="1"/>
            </p:cNvSpPr>
            <p:nvPr/>
          </p:nvSpPr>
          <p:spPr bwMode="auto">
            <a:xfrm>
              <a:off x="1631" y="3024"/>
              <a:ext cx="481" cy="240"/>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defRPr/>
              </a:pPr>
              <a:r>
                <a:rPr lang="zh-CN" altLang="en-US" sz="1800" b="1" dirty="0">
                  <a:effectLst>
                    <a:outerShdw blurRad="38100" dist="38100" dir="2700000" algn="tl">
                      <a:srgbClr val="FFFFFF"/>
                    </a:outerShdw>
                  </a:effectLst>
                  <a:latin typeface="Arial" panose="020B0604020202020204" pitchFamily="34" charset="0"/>
                  <a:ea typeface="楷体" panose="02010609060101010101" pitchFamily="49" charset="-122"/>
                </a:rPr>
                <a:t>+</a:t>
              </a:r>
            </a:p>
          </p:txBody>
        </p:sp>
        <p:sp>
          <p:nvSpPr>
            <p:cNvPr id="476169" name="Rectangle 9" descr="Green marble"/>
            <p:cNvSpPr>
              <a:spLocks noChangeArrowheads="1"/>
            </p:cNvSpPr>
            <p:nvPr/>
          </p:nvSpPr>
          <p:spPr bwMode="auto">
            <a:xfrm>
              <a:off x="2112" y="3264"/>
              <a:ext cx="481" cy="240"/>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defRPr/>
              </a:pPr>
              <a:r>
                <a:rPr lang="en-US" altLang="zh-CN" sz="1800" b="1" dirty="0">
                  <a:effectLst>
                    <a:outerShdw blurRad="38100" dist="38100" dir="2700000" algn="tl">
                      <a:srgbClr val="FFFFFF"/>
                    </a:outerShdw>
                  </a:effectLst>
                  <a:latin typeface="楷体" panose="02010609060101010101" pitchFamily="49" charset="-122"/>
                  <a:ea typeface="楷体" panose="02010609060101010101" pitchFamily="49" charset="-122"/>
                </a:rPr>
                <a:t>*</a:t>
              </a:r>
              <a:endParaRPr lang="zh-CN" altLang="en-US" sz="1800" b="1" dirty="0">
                <a:effectLst>
                  <a:outerShdw blurRad="38100" dist="38100" dir="2700000" algn="tl">
                    <a:srgbClr val="FFFFFF"/>
                  </a:outerShdw>
                </a:effectLst>
                <a:latin typeface="楷体" panose="02010609060101010101" pitchFamily="49" charset="-122"/>
                <a:ea typeface="楷体" panose="02010609060101010101" pitchFamily="49" charset="-122"/>
              </a:endParaRPr>
            </a:p>
          </p:txBody>
        </p:sp>
        <p:sp>
          <p:nvSpPr>
            <p:cNvPr id="476170" name="Rectangle 10" descr="Green marble"/>
            <p:cNvSpPr>
              <a:spLocks noChangeArrowheads="1"/>
            </p:cNvSpPr>
            <p:nvPr/>
          </p:nvSpPr>
          <p:spPr bwMode="auto">
            <a:xfrm>
              <a:off x="2448" y="3936"/>
              <a:ext cx="481" cy="240"/>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defRPr/>
              </a:pPr>
              <a:r>
                <a:rPr lang="zh-CN" altLang="en-US" sz="1800" b="1" dirty="0">
                  <a:effectLst>
                    <a:outerShdw blurRad="38100" dist="38100" dir="2700000" algn="tl">
                      <a:srgbClr val="FFFFFF"/>
                    </a:outerShdw>
                  </a:effectLst>
                  <a:latin typeface="Arial" panose="020B0604020202020204" pitchFamily="34" charset="0"/>
                  <a:ea typeface="楷体" panose="02010609060101010101" pitchFamily="49" charset="-122"/>
                </a:rPr>
                <a:t>60</a:t>
              </a:r>
            </a:p>
          </p:txBody>
        </p:sp>
        <p:sp>
          <p:nvSpPr>
            <p:cNvPr id="476171" name="Rectangle 11" descr="Green marble"/>
            <p:cNvSpPr>
              <a:spLocks noChangeArrowheads="1"/>
            </p:cNvSpPr>
            <p:nvPr/>
          </p:nvSpPr>
          <p:spPr bwMode="auto">
            <a:xfrm>
              <a:off x="480" y="2977"/>
              <a:ext cx="481" cy="239"/>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defRPr/>
              </a:pPr>
              <a:r>
                <a:rPr lang="en-US" altLang="zh-CN" sz="1800" b="1" dirty="0">
                  <a:effectLst>
                    <a:outerShdw blurRad="38100" dist="38100" dir="2700000" algn="tl">
                      <a:srgbClr val="FFFFFF"/>
                    </a:outerShdw>
                  </a:effectLst>
                  <a:latin typeface="Arial" panose="020B0604020202020204" pitchFamily="34" charset="0"/>
                  <a:ea typeface="楷体" panose="02010609060101010101" pitchFamily="49" charset="-122"/>
                </a:rPr>
                <a:t>id</a:t>
              </a:r>
              <a:r>
                <a:rPr lang="en-US" altLang="zh-CN" sz="1800" b="1" baseline="-30000" dirty="0">
                  <a:effectLst>
                    <a:outerShdw blurRad="38100" dist="38100" dir="2700000" algn="tl">
                      <a:srgbClr val="FFFFFF"/>
                    </a:outerShdw>
                  </a:effectLst>
                  <a:latin typeface="Arial" panose="020B0604020202020204" pitchFamily="34" charset="0"/>
                  <a:ea typeface="楷体" panose="02010609060101010101" pitchFamily="49" charset="-122"/>
                </a:rPr>
                <a:t>1</a:t>
              </a:r>
              <a:endParaRPr lang="zh-CN" altLang="en-US" sz="1800" b="1" baseline="-30000" dirty="0">
                <a:effectLst>
                  <a:outerShdw blurRad="38100" dist="38100" dir="2700000" algn="tl">
                    <a:srgbClr val="FFFFFF"/>
                  </a:outerShdw>
                </a:effectLst>
                <a:latin typeface="Arial" panose="020B0604020202020204" pitchFamily="34" charset="0"/>
                <a:ea typeface="楷体" panose="02010609060101010101" pitchFamily="49" charset="-122"/>
              </a:endParaRPr>
            </a:p>
          </p:txBody>
        </p:sp>
        <p:sp>
          <p:nvSpPr>
            <p:cNvPr id="476172" name="Rectangle 12" descr="Green marble"/>
            <p:cNvSpPr>
              <a:spLocks noChangeArrowheads="1"/>
            </p:cNvSpPr>
            <p:nvPr/>
          </p:nvSpPr>
          <p:spPr bwMode="auto">
            <a:xfrm>
              <a:off x="1152" y="3264"/>
              <a:ext cx="479" cy="240"/>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defRPr/>
              </a:pPr>
              <a:r>
                <a:rPr lang="en-US" altLang="zh-CN" sz="1800" b="1" dirty="0">
                  <a:effectLst>
                    <a:outerShdw blurRad="38100" dist="38100" dir="2700000" algn="tl">
                      <a:srgbClr val="FFFFFF"/>
                    </a:outerShdw>
                  </a:effectLst>
                  <a:latin typeface="Arial" panose="020B0604020202020204" pitchFamily="34" charset="0"/>
                  <a:ea typeface="楷体" panose="02010609060101010101" pitchFamily="49" charset="-122"/>
                </a:rPr>
                <a:t>id</a:t>
              </a:r>
              <a:r>
                <a:rPr lang="en-US" altLang="zh-CN" sz="1800" b="1" baseline="-30000" dirty="0">
                  <a:effectLst>
                    <a:outerShdw blurRad="38100" dist="38100" dir="2700000" algn="tl">
                      <a:srgbClr val="FFFFFF"/>
                    </a:outerShdw>
                  </a:effectLst>
                  <a:latin typeface="Arial" panose="020B0604020202020204" pitchFamily="34" charset="0"/>
                  <a:ea typeface="楷体" panose="02010609060101010101" pitchFamily="49" charset="-122"/>
                </a:rPr>
                <a:t>2</a:t>
              </a:r>
              <a:endParaRPr lang="zh-CN" altLang="en-US" sz="1800" b="1" baseline="-30000" dirty="0">
                <a:effectLst>
                  <a:outerShdw blurRad="38100" dist="38100" dir="2700000" algn="tl">
                    <a:srgbClr val="FFFFFF"/>
                  </a:outerShdw>
                </a:effectLst>
                <a:latin typeface="Arial" panose="020B0604020202020204" pitchFamily="34" charset="0"/>
                <a:ea typeface="楷体" panose="02010609060101010101" pitchFamily="49" charset="-122"/>
              </a:endParaRPr>
            </a:p>
          </p:txBody>
        </p:sp>
        <p:sp>
          <p:nvSpPr>
            <p:cNvPr id="476173" name="Rectangle 13" descr="Green marble"/>
            <p:cNvSpPr>
              <a:spLocks noChangeArrowheads="1"/>
            </p:cNvSpPr>
            <p:nvPr/>
          </p:nvSpPr>
          <p:spPr bwMode="auto">
            <a:xfrm>
              <a:off x="1584" y="3552"/>
              <a:ext cx="481" cy="240"/>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defRPr/>
              </a:pPr>
              <a:r>
                <a:rPr lang="en-US" altLang="zh-CN" sz="1800" b="1" dirty="0">
                  <a:effectLst>
                    <a:outerShdw blurRad="38100" dist="38100" dir="2700000" algn="tl">
                      <a:srgbClr val="FFFFFF"/>
                    </a:outerShdw>
                  </a:effectLst>
                  <a:latin typeface="Arial" panose="020B0604020202020204" pitchFamily="34" charset="0"/>
                  <a:ea typeface="楷体" panose="02010609060101010101" pitchFamily="49" charset="-122"/>
                </a:rPr>
                <a:t>id</a:t>
              </a:r>
              <a:r>
                <a:rPr lang="en-US" altLang="zh-CN" sz="1800" b="1" baseline="-30000" dirty="0">
                  <a:effectLst>
                    <a:outerShdw blurRad="38100" dist="38100" dir="2700000" algn="tl">
                      <a:srgbClr val="FFFFFF"/>
                    </a:outerShdw>
                  </a:effectLst>
                  <a:latin typeface="Arial" panose="020B0604020202020204" pitchFamily="34" charset="0"/>
                  <a:ea typeface="楷体" panose="02010609060101010101" pitchFamily="49" charset="-122"/>
                </a:rPr>
                <a:t>3</a:t>
              </a:r>
              <a:endParaRPr lang="zh-CN" altLang="en-US" sz="1800" b="1" baseline="-30000" dirty="0">
                <a:effectLst>
                  <a:outerShdw blurRad="38100" dist="38100" dir="2700000" algn="tl">
                    <a:srgbClr val="FFFFFF"/>
                  </a:outerShdw>
                </a:effectLst>
                <a:latin typeface="Arial" panose="020B0604020202020204" pitchFamily="34" charset="0"/>
                <a:ea typeface="楷体" panose="02010609060101010101" pitchFamily="49" charset="-122"/>
              </a:endParaRPr>
            </a:p>
          </p:txBody>
        </p:sp>
        <p:sp>
          <p:nvSpPr>
            <p:cNvPr id="35884" name="Line 14"/>
            <p:cNvSpPr>
              <a:spLocks noChangeShapeType="1"/>
            </p:cNvSpPr>
            <p:nvPr/>
          </p:nvSpPr>
          <p:spPr bwMode="auto">
            <a:xfrm flipH="1">
              <a:off x="912" y="2976"/>
              <a:ext cx="240"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5885" name="Line 15"/>
            <p:cNvSpPr>
              <a:spLocks noChangeShapeType="1"/>
            </p:cNvSpPr>
            <p:nvPr/>
          </p:nvSpPr>
          <p:spPr bwMode="auto">
            <a:xfrm>
              <a:off x="1488" y="2976"/>
              <a:ext cx="240"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5886" name="Line 16"/>
            <p:cNvSpPr>
              <a:spLocks noChangeShapeType="1"/>
            </p:cNvSpPr>
            <p:nvPr/>
          </p:nvSpPr>
          <p:spPr bwMode="auto">
            <a:xfrm>
              <a:off x="1968" y="3216"/>
              <a:ext cx="240"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5887" name="Line 17"/>
            <p:cNvSpPr>
              <a:spLocks noChangeShapeType="1"/>
            </p:cNvSpPr>
            <p:nvPr/>
          </p:nvSpPr>
          <p:spPr bwMode="auto">
            <a:xfrm>
              <a:off x="2496" y="3456"/>
              <a:ext cx="240"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5888" name="Line 18"/>
            <p:cNvSpPr>
              <a:spLocks noChangeShapeType="1"/>
            </p:cNvSpPr>
            <p:nvPr/>
          </p:nvSpPr>
          <p:spPr bwMode="auto">
            <a:xfrm flipH="1">
              <a:off x="1968" y="3504"/>
              <a:ext cx="240"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5889" name="Line 19"/>
            <p:cNvSpPr>
              <a:spLocks noChangeShapeType="1"/>
            </p:cNvSpPr>
            <p:nvPr/>
          </p:nvSpPr>
          <p:spPr bwMode="auto">
            <a:xfrm flipH="1">
              <a:off x="1488" y="3216"/>
              <a:ext cx="240"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76180" name="Rectangle 20" descr="Green marble"/>
            <p:cNvSpPr>
              <a:spLocks noChangeArrowheads="1"/>
            </p:cNvSpPr>
            <p:nvPr/>
          </p:nvSpPr>
          <p:spPr bwMode="auto">
            <a:xfrm>
              <a:off x="2208" y="3552"/>
              <a:ext cx="1008" cy="240"/>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defRPr/>
              </a:pPr>
              <a:r>
                <a:rPr lang="en-US" altLang="zh-CN" sz="1800" b="1" dirty="0" err="1">
                  <a:effectLst>
                    <a:outerShdw blurRad="38100" dist="38100" dir="2700000" algn="tl">
                      <a:srgbClr val="FFFFFF"/>
                    </a:outerShdw>
                  </a:effectLst>
                  <a:latin typeface="Arial" panose="020B0604020202020204" pitchFamily="34" charset="0"/>
                  <a:ea typeface="楷体" panose="02010609060101010101" pitchFamily="49" charset="-122"/>
                </a:rPr>
                <a:t>inttoreal</a:t>
              </a:r>
              <a:endParaRPr lang="en-US" altLang="zh-CN" sz="1800" b="1" dirty="0">
                <a:effectLst>
                  <a:outerShdw blurRad="38100" dist="38100" dir="2700000" algn="tl">
                    <a:srgbClr val="FFFFFF"/>
                  </a:outerShdw>
                </a:effectLst>
                <a:latin typeface="Arial" panose="020B0604020202020204" pitchFamily="34" charset="0"/>
                <a:ea typeface="楷体" panose="02010609060101010101" pitchFamily="49" charset="-122"/>
              </a:endParaRPr>
            </a:p>
          </p:txBody>
        </p:sp>
        <p:sp>
          <p:nvSpPr>
            <p:cNvPr id="35891" name="Line 21"/>
            <p:cNvSpPr>
              <a:spLocks noChangeShapeType="1"/>
            </p:cNvSpPr>
            <p:nvPr/>
          </p:nvSpPr>
          <p:spPr bwMode="auto">
            <a:xfrm>
              <a:off x="2688" y="3792"/>
              <a:ext cx="0" cy="192"/>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grpSp>
      <p:grpSp>
        <p:nvGrpSpPr>
          <p:cNvPr id="35848" name="Group 22"/>
          <p:cNvGrpSpPr>
            <a:grpSpLocks/>
          </p:cNvGrpSpPr>
          <p:nvPr/>
        </p:nvGrpSpPr>
        <p:grpSpPr bwMode="auto">
          <a:xfrm>
            <a:off x="4284663" y="1052513"/>
            <a:ext cx="4427537" cy="2592387"/>
            <a:chOff x="2835" y="2568"/>
            <a:chExt cx="2789" cy="1633"/>
          </a:xfrm>
        </p:grpSpPr>
        <p:sp>
          <p:nvSpPr>
            <p:cNvPr id="476183" name="Rectangle 23"/>
            <p:cNvSpPr>
              <a:spLocks noChangeArrowheads="1"/>
            </p:cNvSpPr>
            <p:nvPr/>
          </p:nvSpPr>
          <p:spPr bwMode="auto">
            <a:xfrm>
              <a:off x="3833" y="3883"/>
              <a:ext cx="680"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defRPr/>
              </a:pPr>
              <a:r>
                <a:rPr lang="en-US" altLang="zh-CN" sz="1600" b="1" dirty="0">
                  <a:effectLst>
                    <a:outerShdw blurRad="38100" dist="38100" dir="2700000" algn="tl">
                      <a:srgbClr val="C0C0C0"/>
                    </a:outerShdw>
                  </a:effectLst>
                  <a:latin typeface="Arial" panose="020B0604020202020204" pitchFamily="34" charset="0"/>
                  <a:ea typeface="楷体" panose="02010609060101010101" pitchFamily="49" charset="-122"/>
                </a:rPr>
                <a:t>(</a:t>
              </a:r>
              <a:r>
                <a:rPr lang="zh-CN" altLang="en-US" sz="1600" b="1" dirty="0">
                  <a:solidFill>
                    <a:schemeClr val="hlink"/>
                  </a:solidFill>
                  <a:effectLst>
                    <a:outerShdw blurRad="38100" dist="38100" dir="2700000" algn="tl">
                      <a:srgbClr val="C0C0C0"/>
                    </a:outerShdw>
                  </a:effectLst>
                  <a:latin typeface="Arial" panose="020B0604020202020204" pitchFamily="34" charset="0"/>
                  <a:ea typeface="楷体" panose="02010609060101010101" pitchFamily="49" charset="-122"/>
                </a:rPr>
                <a:t>优秀的</a:t>
              </a:r>
              <a:r>
                <a:rPr lang="en-US" altLang="zh-CN" sz="1600" b="1" dirty="0">
                  <a:effectLst>
                    <a:outerShdw blurRad="38100" dist="38100" dir="2700000" algn="tl">
                      <a:srgbClr val="C0C0C0"/>
                    </a:outerShdw>
                  </a:effectLst>
                  <a:latin typeface="Arial" panose="020B0604020202020204" pitchFamily="34" charset="0"/>
                  <a:ea typeface="楷体" panose="02010609060101010101" pitchFamily="49" charset="-122"/>
                </a:rPr>
                <a:t>)</a:t>
              </a:r>
            </a:p>
          </p:txBody>
        </p:sp>
        <p:sp>
          <p:nvSpPr>
            <p:cNvPr id="476184" name="Rectangle 24"/>
            <p:cNvSpPr>
              <a:spLocks noChangeArrowheads="1"/>
            </p:cNvSpPr>
            <p:nvPr/>
          </p:nvSpPr>
          <p:spPr bwMode="auto">
            <a:xfrm>
              <a:off x="4626" y="3793"/>
              <a:ext cx="998" cy="40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defRPr/>
              </a:pPr>
              <a:r>
                <a:rPr lang="zh-CN" altLang="en-US" sz="1600" b="1" dirty="0">
                  <a:effectLst>
                    <a:outerShdw blurRad="38100" dist="38100" dir="2700000" algn="tl">
                      <a:srgbClr val="C0C0C0"/>
                    </a:outerShdw>
                  </a:effectLst>
                  <a:latin typeface="Arial" panose="020B0604020202020204" pitchFamily="34" charset="0"/>
                  <a:ea typeface="楷体" panose="02010609060101010101" pitchFamily="49" charset="-122"/>
                </a:rPr>
                <a:t>名词</a:t>
              </a:r>
            </a:p>
            <a:p>
              <a:pPr algn="ctr" eaLnBrk="0" hangingPunct="0">
                <a:defRPr/>
              </a:pPr>
              <a:r>
                <a:rPr lang="zh-CN" altLang="en-US" sz="1600" b="1" dirty="0">
                  <a:effectLst>
                    <a:outerShdw blurRad="38100" dist="38100" dir="2700000" algn="tl">
                      <a:srgbClr val="C0C0C0"/>
                    </a:outerShdw>
                  </a:effectLst>
                  <a:latin typeface="Arial" panose="020B0604020202020204" pitchFamily="34" charset="0"/>
                  <a:ea typeface="楷体" panose="02010609060101010101" pitchFamily="49" charset="-122"/>
                </a:rPr>
                <a:t>（</a:t>
              </a:r>
              <a:r>
                <a:rPr lang="zh-CN" altLang="en-US" sz="1600" b="1" dirty="0">
                  <a:solidFill>
                    <a:schemeClr val="hlink"/>
                  </a:solidFill>
                  <a:effectLst>
                    <a:outerShdw blurRad="38100" dist="38100" dir="2700000" algn="tl">
                      <a:srgbClr val="C0C0C0"/>
                    </a:outerShdw>
                  </a:effectLst>
                  <a:latin typeface="Arial" panose="020B0604020202020204" pitchFamily="34" charset="0"/>
                  <a:ea typeface="楷体" panose="02010609060101010101" pitchFamily="49" charset="-122"/>
                </a:rPr>
                <a:t>大工学子</a:t>
              </a:r>
              <a:r>
                <a:rPr lang="zh-CN" altLang="en-US" sz="1600" b="1" dirty="0">
                  <a:effectLst>
                    <a:outerShdw blurRad="38100" dist="38100" dir="2700000" algn="tl">
                      <a:srgbClr val="C0C0C0"/>
                    </a:outerShdw>
                  </a:effectLst>
                  <a:latin typeface="Arial" panose="020B0604020202020204" pitchFamily="34" charset="0"/>
                  <a:ea typeface="楷体" panose="02010609060101010101" pitchFamily="49" charset="-122"/>
                </a:rPr>
                <a:t>）</a:t>
              </a:r>
            </a:p>
          </p:txBody>
        </p:sp>
        <p:sp>
          <p:nvSpPr>
            <p:cNvPr id="476185" name="Rectangle 25"/>
            <p:cNvSpPr>
              <a:spLocks noChangeArrowheads="1"/>
            </p:cNvSpPr>
            <p:nvPr/>
          </p:nvSpPr>
          <p:spPr bwMode="auto">
            <a:xfrm>
              <a:off x="4204" y="2948"/>
              <a:ext cx="490"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defRPr/>
              </a:pPr>
              <a:r>
                <a:rPr lang="zh-CN" altLang="en-US" sz="1600" b="1" dirty="0">
                  <a:effectLst>
                    <a:outerShdw blurRad="38100" dist="38100" dir="2700000" algn="tl">
                      <a:srgbClr val="C0C0C0"/>
                    </a:outerShdw>
                  </a:effectLst>
                  <a:latin typeface="Arial" panose="020B0604020202020204" pitchFamily="34" charset="0"/>
                  <a:ea typeface="楷体" panose="02010609060101010101" pitchFamily="49" charset="-122"/>
                </a:rPr>
                <a:t>宾语</a:t>
              </a:r>
            </a:p>
          </p:txBody>
        </p:sp>
        <p:sp>
          <p:nvSpPr>
            <p:cNvPr id="35858" name="Line 26"/>
            <p:cNvSpPr>
              <a:spLocks noChangeShapeType="1"/>
            </p:cNvSpPr>
            <p:nvPr/>
          </p:nvSpPr>
          <p:spPr bwMode="auto">
            <a:xfrm flipH="1">
              <a:off x="4060" y="3172"/>
              <a:ext cx="164" cy="2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5859" name="Line 27"/>
            <p:cNvSpPr>
              <a:spLocks noChangeShapeType="1"/>
            </p:cNvSpPr>
            <p:nvPr/>
          </p:nvSpPr>
          <p:spPr bwMode="auto">
            <a:xfrm>
              <a:off x="4583" y="3182"/>
              <a:ext cx="379" cy="15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5860" name="Line 28"/>
            <p:cNvSpPr>
              <a:spLocks noChangeShapeType="1"/>
            </p:cNvSpPr>
            <p:nvPr/>
          </p:nvSpPr>
          <p:spPr bwMode="auto">
            <a:xfrm>
              <a:off x="5071" y="3579"/>
              <a:ext cx="1" cy="21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76189" name="Rectangle 29"/>
            <p:cNvSpPr>
              <a:spLocks noChangeArrowheads="1"/>
            </p:cNvSpPr>
            <p:nvPr/>
          </p:nvSpPr>
          <p:spPr bwMode="auto">
            <a:xfrm>
              <a:off x="3924" y="3339"/>
              <a:ext cx="510"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defRPr/>
              </a:pPr>
              <a:r>
                <a:rPr lang="zh-CN" altLang="en-US" sz="1600" b="1" dirty="0">
                  <a:effectLst>
                    <a:outerShdw blurRad="38100" dist="38100" dir="2700000" algn="tl">
                      <a:srgbClr val="C0C0C0"/>
                    </a:outerShdw>
                  </a:effectLst>
                  <a:latin typeface="Arial" panose="020B0604020202020204" pitchFamily="34" charset="0"/>
                  <a:ea typeface="楷体" panose="02010609060101010101" pitchFamily="49" charset="-122"/>
                </a:rPr>
                <a:t>定语</a:t>
              </a:r>
            </a:p>
          </p:txBody>
        </p:sp>
        <p:sp>
          <p:nvSpPr>
            <p:cNvPr id="476190" name="Rectangle 30"/>
            <p:cNvSpPr>
              <a:spLocks noChangeArrowheads="1"/>
            </p:cNvSpPr>
            <p:nvPr/>
          </p:nvSpPr>
          <p:spPr bwMode="auto">
            <a:xfrm>
              <a:off x="4865" y="3322"/>
              <a:ext cx="578"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defRPr/>
              </a:pPr>
              <a:r>
                <a:rPr lang="zh-CN" altLang="en-US" sz="1600" b="1" dirty="0">
                  <a:effectLst>
                    <a:outerShdw blurRad="38100" dist="38100" dir="2700000" algn="tl">
                      <a:srgbClr val="C0C0C0"/>
                    </a:outerShdw>
                  </a:effectLst>
                  <a:latin typeface="Arial" panose="020B0604020202020204" pitchFamily="34" charset="0"/>
                  <a:ea typeface="楷体" panose="02010609060101010101" pitchFamily="49" charset="-122"/>
                </a:rPr>
                <a:t> 宾语</a:t>
              </a:r>
            </a:p>
          </p:txBody>
        </p:sp>
        <p:sp>
          <p:nvSpPr>
            <p:cNvPr id="476191" name="Rectangle 31"/>
            <p:cNvSpPr>
              <a:spLocks noChangeArrowheads="1"/>
            </p:cNvSpPr>
            <p:nvPr/>
          </p:nvSpPr>
          <p:spPr bwMode="auto">
            <a:xfrm>
              <a:off x="3924" y="3702"/>
              <a:ext cx="544" cy="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algn="just" eaLnBrk="0" hangingPunct="0">
                <a:defRPr/>
              </a:pPr>
              <a:r>
                <a:rPr lang="zh-CN" altLang="en-US" sz="1600" b="1" dirty="0">
                  <a:effectLst>
                    <a:outerShdw blurRad="38100" dist="38100" dir="2700000" algn="tl">
                      <a:srgbClr val="C0C0C0"/>
                    </a:outerShdw>
                  </a:effectLst>
                  <a:latin typeface="Arial" panose="020B0604020202020204" pitchFamily="34" charset="0"/>
                  <a:ea typeface="楷体" panose="02010609060101010101" pitchFamily="49" charset="-122"/>
                </a:rPr>
                <a:t>形容词</a:t>
              </a:r>
            </a:p>
          </p:txBody>
        </p:sp>
        <p:sp>
          <p:nvSpPr>
            <p:cNvPr id="35864" name="Line 32"/>
            <p:cNvSpPr>
              <a:spLocks noChangeShapeType="1"/>
            </p:cNvSpPr>
            <p:nvPr/>
          </p:nvSpPr>
          <p:spPr bwMode="auto">
            <a:xfrm>
              <a:off x="4105" y="3566"/>
              <a:ext cx="0" cy="15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76193" name="Rectangle 33"/>
            <p:cNvSpPr>
              <a:spLocks noChangeArrowheads="1"/>
            </p:cNvSpPr>
            <p:nvPr/>
          </p:nvSpPr>
          <p:spPr bwMode="auto">
            <a:xfrm>
              <a:off x="3470" y="2568"/>
              <a:ext cx="490"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defRPr/>
              </a:pPr>
              <a:r>
                <a:rPr lang="zh-CN" altLang="en-US" sz="1600" b="1" dirty="0">
                  <a:effectLst>
                    <a:outerShdw blurRad="38100" dist="38100" dir="2700000" algn="tl">
                      <a:srgbClr val="C0C0C0"/>
                    </a:outerShdw>
                  </a:effectLst>
                  <a:latin typeface="Arial" panose="020B0604020202020204" pitchFamily="34" charset="0"/>
                  <a:ea typeface="楷体" panose="02010609060101010101" pitchFamily="49" charset="-122"/>
                </a:rPr>
                <a:t>语句</a:t>
              </a:r>
            </a:p>
          </p:txBody>
        </p:sp>
        <p:sp>
          <p:nvSpPr>
            <p:cNvPr id="35866" name="Line 34"/>
            <p:cNvSpPr>
              <a:spLocks noChangeShapeType="1"/>
            </p:cNvSpPr>
            <p:nvPr/>
          </p:nvSpPr>
          <p:spPr bwMode="auto">
            <a:xfrm flipH="1">
              <a:off x="3110" y="2792"/>
              <a:ext cx="380" cy="15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5867" name="Line 35"/>
            <p:cNvSpPr>
              <a:spLocks noChangeShapeType="1"/>
            </p:cNvSpPr>
            <p:nvPr/>
          </p:nvSpPr>
          <p:spPr bwMode="auto">
            <a:xfrm>
              <a:off x="3849" y="2802"/>
              <a:ext cx="379" cy="15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5868" name="Line 36"/>
            <p:cNvSpPr>
              <a:spLocks noChangeShapeType="1"/>
            </p:cNvSpPr>
            <p:nvPr/>
          </p:nvSpPr>
          <p:spPr bwMode="auto">
            <a:xfrm>
              <a:off x="3651" y="2794"/>
              <a:ext cx="0" cy="181"/>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76197" name="Rectangle 37"/>
            <p:cNvSpPr>
              <a:spLocks noChangeArrowheads="1"/>
            </p:cNvSpPr>
            <p:nvPr/>
          </p:nvSpPr>
          <p:spPr bwMode="auto">
            <a:xfrm>
              <a:off x="3470" y="2930"/>
              <a:ext cx="490"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defRPr/>
              </a:pPr>
              <a:r>
                <a:rPr lang="zh-CN" altLang="en-US" sz="1600" b="1" dirty="0">
                  <a:effectLst>
                    <a:outerShdw blurRad="38100" dist="38100" dir="2700000" algn="tl">
                      <a:srgbClr val="C0C0C0"/>
                    </a:outerShdw>
                  </a:effectLst>
                  <a:latin typeface="Arial" panose="020B0604020202020204" pitchFamily="34" charset="0"/>
                  <a:ea typeface="楷体" panose="02010609060101010101" pitchFamily="49" charset="-122"/>
                </a:rPr>
                <a:t>谓语</a:t>
              </a:r>
            </a:p>
          </p:txBody>
        </p:sp>
        <p:sp>
          <p:nvSpPr>
            <p:cNvPr id="35870" name="Line 38"/>
            <p:cNvSpPr>
              <a:spLocks noChangeShapeType="1"/>
            </p:cNvSpPr>
            <p:nvPr/>
          </p:nvSpPr>
          <p:spPr bwMode="auto">
            <a:xfrm>
              <a:off x="3651" y="3157"/>
              <a:ext cx="0" cy="15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76199" name="Rectangle 39"/>
            <p:cNvSpPr>
              <a:spLocks noChangeArrowheads="1"/>
            </p:cNvSpPr>
            <p:nvPr/>
          </p:nvSpPr>
          <p:spPr bwMode="auto">
            <a:xfrm>
              <a:off x="3470" y="3339"/>
              <a:ext cx="544" cy="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algn="just" eaLnBrk="0" hangingPunct="0">
                <a:defRPr/>
              </a:pPr>
              <a:r>
                <a:rPr lang="zh-CN" altLang="en-US" sz="1600" b="1" dirty="0">
                  <a:effectLst>
                    <a:outerShdw blurRad="38100" dist="38100" dir="2700000" algn="tl">
                      <a:srgbClr val="C0C0C0"/>
                    </a:outerShdw>
                  </a:effectLst>
                  <a:latin typeface="Arial" panose="020B0604020202020204" pitchFamily="34" charset="0"/>
                  <a:ea typeface="楷体" panose="02010609060101010101" pitchFamily="49" charset="-122"/>
                </a:rPr>
                <a:t>动词</a:t>
              </a:r>
            </a:p>
          </p:txBody>
        </p:sp>
        <p:sp>
          <p:nvSpPr>
            <p:cNvPr id="476200" name="Rectangle 40"/>
            <p:cNvSpPr>
              <a:spLocks noChangeArrowheads="1"/>
            </p:cNvSpPr>
            <p:nvPr/>
          </p:nvSpPr>
          <p:spPr bwMode="auto">
            <a:xfrm>
              <a:off x="3379" y="3520"/>
              <a:ext cx="680"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defRPr/>
              </a:pPr>
              <a:r>
                <a:rPr lang="en-US" altLang="zh-CN" sz="1600" b="1" dirty="0">
                  <a:effectLst>
                    <a:outerShdw blurRad="38100" dist="38100" dir="2700000" algn="tl">
                      <a:srgbClr val="C0C0C0"/>
                    </a:outerShdw>
                  </a:effectLst>
                  <a:latin typeface="Arial" panose="020B0604020202020204" pitchFamily="34" charset="0"/>
                  <a:ea typeface="楷体" panose="02010609060101010101" pitchFamily="49" charset="-122"/>
                </a:rPr>
                <a:t>(</a:t>
              </a:r>
              <a:r>
                <a:rPr lang="zh-CN" altLang="en-US" sz="1600" b="1" dirty="0">
                  <a:solidFill>
                    <a:schemeClr val="hlink"/>
                  </a:solidFill>
                  <a:effectLst>
                    <a:outerShdw blurRad="38100" dist="38100" dir="2700000" algn="tl">
                      <a:srgbClr val="C0C0C0"/>
                    </a:outerShdw>
                  </a:effectLst>
                  <a:latin typeface="Arial" panose="020B0604020202020204" pitchFamily="34" charset="0"/>
                  <a:ea typeface="楷体" panose="02010609060101010101" pitchFamily="49" charset="-122"/>
                </a:rPr>
                <a:t>是</a:t>
              </a:r>
              <a:r>
                <a:rPr lang="en-US" altLang="zh-CN" sz="1600" b="1" dirty="0">
                  <a:effectLst>
                    <a:outerShdw blurRad="38100" dist="38100" dir="2700000" algn="tl">
                      <a:srgbClr val="C0C0C0"/>
                    </a:outerShdw>
                  </a:effectLst>
                  <a:latin typeface="Arial" panose="020B0604020202020204" pitchFamily="34" charset="0"/>
                  <a:ea typeface="楷体" panose="02010609060101010101" pitchFamily="49" charset="-122"/>
                </a:rPr>
                <a:t>)</a:t>
              </a:r>
            </a:p>
          </p:txBody>
        </p:sp>
        <p:sp>
          <p:nvSpPr>
            <p:cNvPr id="476201" name="Rectangle 41"/>
            <p:cNvSpPr>
              <a:spLocks noChangeArrowheads="1"/>
            </p:cNvSpPr>
            <p:nvPr/>
          </p:nvSpPr>
          <p:spPr bwMode="auto">
            <a:xfrm>
              <a:off x="2926" y="2930"/>
              <a:ext cx="490"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defRPr/>
              </a:pPr>
              <a:r>
                <a:rPr lang="zh-CN" altLang="en-US" sz="1600" b="1" dirty="0">
                  <a:effectLst>
                    <a:outerShdw blurRad="38100" dist="38100" dir="2700000" algn="tl">
                      <a:srgbClr val="C0C0C0"/>
                    </a:outerShdw>
                  </a:effectLst>
                  <a:latin typeface="Arial" panose="020B0604020202020204" pitchFamily="34" charset="0"/>
                  <a:ea typeface="楷体" panose="02010609060101010101" pitchFamily="49" charset="-122"/>
                </a:rPr>
                <a:t>主语</a:t>
              </a:r>
            </a:p>
          </p:txBody>
        </p:sp>
        <p:sp>
          <p:nvSpPr>
            <p:cNvPr id="35874" name="Line 42"/>
            <p:cNvSpPr>
              <a:spLocks noChangeShapeType="1"/>
            </p:cNvSpPr>
            <p:nvPr/>
          </p:nvSpPr>
          <p:spPr bwMode="auto">
            <a:xfrm>
              <a:off x="3107" y="3157"/>
              <a:ext cx="0" cy="15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76203" name="Rectangle 43"/>
            <p:cNvSpPr>
              <a:spLocks noChangeArrowheads="1"/>
            </p:cNvSpPr>
            <p:nvPr/>
          </p:nvSpPr>
          <p:spPr bwMode="auto">
            <a:xfrm>
              <a:off x="2926" y="3339"/>
              <a:ext cx="544" cy="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algn="just" eaLnBrk="0" hangingPunct="0">
                <a:defRPr/>
              </a:pPr>
              <a:r>
                <a:rPr lang="zh-CN" altLang="en-US" sz="1600" b="1" dirty="0">
                  <a:effectLst>
                    <a:outerShdw blurRad="38100" dist="38100" dir="2700000" algn="tl">
                      <a:srgbClr val="C0C0C0"/>
                    </a:outerShdw>
                  </a:effectLst>
                  <a:latin typeface="Arial" panose="020B0604020202020204" pitchFamily="34" charset="0"/>
                  <a:ea typeface="楷体" panose="02010609060101010101" pitchFamily="49" charset="-122"/>
                </a:rPr>
                <a:t>名词</a:t>
              </a:r>
            </a:p>
          </p:txBody>
        </p:sp>
        <p:sp>
          <p:nvSpPr>
            <p:cNvPr id="476204" name="Rectangle 44"/>
            <p:cNvSpPr>
              <a:spLocks noChangeArrowheads="1"/>
            </p:cNvSpPr>
            <p:nvPr/>
          </p:nvSpPr>
          <p:spPr bwMode="auto">
            <a:xfrm>
              <a:off x="2835" y="3520"/>
              <a:ext cx="680"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defRPr/>
              </a:pPr>
              <a:r>
                <a:rPr lang="en-US" altLang="zh-CN" sz="1600" b="1" dirty="0">
                  <a:effectLst>
                    <a:outerShdw blurRad="38100" dist="38100" dir="2700000" algn="tl">
                      <a:srgbClr val="C0C0C0"/>
                    </a:outerShdw>
                  </a:effectLst>
                  <a:latin typeface="Arial" panose="020B0604020202020204" pitchFamily="34" charset="0"/>
                  <a:ea typeface="楷体" panose="02010609060101010101" pitchFamily="49" charset="-122"/>
                </a:rPr>
                <a:t>(</a:t>
              </a:r>
              <a:r>
                <a:rPr lang="zh-CN" altLang="en-US" sz="1600" b="1" dirty="0">
                  <a:solidFill>
                    <a:schemeClr val="hlink"/>
                  </a:solidFill>
                  <a:effectLst>
                    <a:outerShdw blurRad="38100" dist="38100" dir="2700000" algn="tl">
                      <a:srgbClr val="C0C0C0"/>
                    </a:outerShdw>
                  </a:effectLst>
                  <a:latin typeface="Arial" panose="020B0604020202020204" pitchFamily="34" charset="0"/>
                  <a:ea typeface="楷体" panose="02010609060101010101" pitchFamily="49" charset="-122"/>
                </a:rPr>
                <a:t>你们</a:t>
              </a:r>
              <a:r>
                <a:rPr lang="en-US" altLang="zh-CN" sz="1600" b="1" dirty="0">
                  <a:effectLst>
                    <a:outerShdw blurRad="38100" dist="38100" dir="2700000" algn="tl">
                      <a:srgbClr val="C0C0C0"/>
                    </a:outerShdw>
                  </a:effectLst>
                  <a:latin typeface="Arial" panose="020B0604020202020204" pitchFamily="34" charset="0"/>
                  <a:ea typeface="楷体" panose="02010609060101010101" pitchFamily="49" charset="-122"/>
                </a:rPr>
                <a:t>)</a:t>
              </a:r>
            </a:p>
          </p:txBody>
        </p:sp>
      </p:grpSp>
      <p:sp>
        <p:nvSpPr>
          <p:cNvPr id="476205" name="Rectangle 45" descr="Green marble"/>
          <p:cNvSpPr>
            <a:spLocks noChangeArrowheads="1"/>
          </p:cNvSpPr>
          <p:nvPr/>
        </p:nvSpPr>
        <p:spPr bwMode="auto">
          <a:xfrm>
            <a:off x="5724525" y="3644900"/>
            <a:ext cx="2160588" cy="635000"/>
          </a:xfrm>
          <a:prstGeom prst="rect">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defRPr/>
            </a:pPr>
            <a:r>
              <a:rPr lang="zh-CN" altLang="en-US" sz="1800" b="1" i="1" dirty="0">
                <a:effectLst>
                  <a:outerShdw blurRad="38100" dist="38100" dir="2700000" algn="tl">
                    <a:srgbClr val="C0C0C0"/>
                  </a:outerShdw>
                </a:effectLst>
                <a:latin typeface="Arial" panose="020B0604020202020204" pitchFamily="34" charset="0"/>
                <a:ea typeface="楷体" panose="02010609060101010101" pitchFamily="49" charset="-122"/>
              </a:rPr>
              <a:t>英语文本生成</a:t>
            </a:r>
          </a:p>
        </p:txBody>
      </p:sp>
      <p:sp>
        <p:nvSpPr>
          <p:cNvPr id="35850" name="Line 46"/>
          <p:cNvSpPr>
            <a:spLocks noChangeShapeType="1"/>
          </p:cNvSpPr>
          <p:nvPr/>
        </p:nvSpPr>
        <p:spPr bwMode="auto">
          <a:xfrm>
            <a:off x="6810375" y="3222625"/>
            <a:ext cx="0" cy="422275"/>
          </a:xfrm>
          <a:prstGeom prst="line">
            <a:avLst/>
          </a:prstGeom>
          <a:noFill/>
          <a:ln w="2540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5851" name="Line 47"/>
          <p:cNvSpPr>
            <a:spLocks noChangeShapeType="1"/>
          </p:cNvSpPr>
          <p:nvPr/>
        </p:nvSpPr>
        <p:spPr bwMode="auto">
          <a:xfrm>
            <a:off x="6810375" y="4279900"/>
            <a:ext cx="0" cy="422275"/>
          </a:xfrm>
          <a:prstGeom prst="line">
            <a:avLst/>
          </a:prstGeom>
          <a:noFill/>
          <a:ln w="2540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76208" name="Rectangle 48" descr="Green marble"/>
          <p:cNvSpPr>
            <a:spLocks noChangeArrowheads="1"/>
          </p:cNvSpPr>
          <p:nvPr/>
        </p:nvSpPr>
        <p:spPr bwMode="auto">
          <a:xfrm>
            <a:off x="5508625" y="4724400"/>
            <a:ext cx="2687638" cy="1760538"/>
          </a:xfrm>
          <a:prstGeom prst="rect">
            <a:avLst/>
          </a:prstGeom>
          <a:solidFill>
            <a:schemeClr val="bg2">
              <a:lumMod val="20000"/>
              <a:lumOff val="80000"/>
            </a:schemeClr>
          </a:solidFill>
          <a:ln w="12700">
            <a:solidFill>
              <a:schemeClr val="tx1"/>
            </a:solidFill>
            <a:miter lim="800000"/>
            <a:headEnd type="none" w="sm" len="sm"/>
            <a:tailEnd type="none" w="sm" len="sm"/>
          </a:ln>
          <a:effectLst/>
        </p:spPr>
        <p:txBody>
          <a:bodyPr wrap="none" anchor="ctr"/>
          <a:lstStyle/>
          <a:p>
            <a:pPr eaLnBrk="0" hangingPunct="0">
              <a:spcBef>
                <a:spcPct val="20000"/>
              </a:spcBef>
              <a:defRPr/>
            </a:pPr>
            <a:r>
              <a:rPr lang="en-US" altLang="zh-CN" sz="1800" b="1" dirty="0">
                <a:effectLst>
                  <a:outerShdw blurRad="38100" dist="38100" dir="2700000" algn="tl">
                    <a:srgbClr val="FFFFFF"/>
                  </a:outerShdw>
                </a:effectLst>
                <a:latin typeface="Arial" panose="020B0604020202020204" pitchFamily="34" charset="0"/>
                <a:ea typeface="楷体" panose="02010609060101010101" pitchFamily="49" charset="-122"/>
              </a:rPr>
              <a:t>You are good </a:t>
            </a:r>
            <a:r>
              <a:rPr lang="en-US" altLang="zh-CN" sz="1800" b="1" dirty="0" err="1">
                <a:effectLst>
                  <a:outerShdw blurRad="38100" dist="38100" dir="2700000" algn="tl">
                    <a:srgbClr val="FFFFFF"/>
                  </a:outerShdw>
                </a:effectLst>
                <a:latin typeface="Arial" panose="020B0604020202020204" pitchFamily="34" charset="0"/>
                <a:ea typeface="楷体" panose="02010609060101010101" pitchFamily="49" charset="-122"/>
              </a:rPr>
              <a:t>DLUTers</a:t>
            </a:r>
            <a:r>
              <a:rPr lang="en-US" altLang="zh-CN" sz="1800" b="1" dirty="0">
                <a:effectLst>
                  <a:outerShdw blurRad="38100" dist="38100" dir="2700000" algn="tl">
                    <a:srgbClr val="FFFFFF"/>
                  </a:outerShdw>
                </a:effectLst>
                <a:latin typeface="Arial" panose="020B0604020202020204" pitchFamily="34" charset="0"/>
                <a:ea typeface="楷体" panose="02010609060101010101" pitchFamily="49" charset="-122"/>
              </a:rPr>
              <a:t>.</a:t>
            </a:r>
          </a:p>
        </p:txBody>
      </p:sp>
      <p:sp>
        <p:nvSpPr>
          <p:cNvPr id="35853" name="Line 49"/>
          <p:cNvSpPr>
            <a:spLocks noChangeShapeType="1"/>
          </p:cNvSpPr>
          <p:nvPr/>
        </p:nvSpPr>
        <p:spPr bwMode="auto">
          <a:xfrm>
            <a:off x="3995738" y="1196975"/>
            <a:ext cx="0" cy="525621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76210" name="Rectangle 50"/>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rPr>
              <a:t>第一章     引   论</a:t>
            </a:r>
          </a:p>
        </p:txBody>
      </p:sp>
    </p:spTree>
    <p:extLst>
      <p:ext uri="{BB962C8B-B14F-4D97-AF65-F5344CB8AC3E}">
        <p14:creationId xmlns:p14="http://schemas.microsoft.com/office/powerpoint/2010/main" val="319693568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fld id="{37571031-F07D-4722-B8E6-3C280DE61215}" type="slidenum">
              <a:rPr lang="en-US" altLang="zh-CN" sz="1400" smtClean="0">
                <a:latin typeface="楷体" panose="02010609060101010101" pitchFamily="49" charset="-122"/>
                <a:ea typeface="楷体" panose="02010609060101010101" pitchFamily="49" charset="-122"/>
              </a:rPr>
              <a:pPr eaLnBrk="1" hangingPunct="1"/>
              <a:t>38</a:t>
            </a:fld>
            <a:endParaRPr lang="en-US" altLang="zh-CN" sz="1400" dirty="0">
              <a:latin typeface="楷体" panose="02010609060101010101" pitchFamily="49" charset="-122"/>
              <a:ea typeface="楷体" panose="02010609060101010101" pitchFamily="49" charset="-122"/>
            </a:endParaRPr>
          </a:p>
        </p:txBody>
      </p:sp>
      <p:sp>
        <p:nvSpPr>
          <p:cNvPr id="478210" name="Rectangle 2" descr="Green marble"/>
          <p:cNvSpPr>
            <a:spLocks noChangeArrowheads="1"/>
          </p:cNvSpPr>
          <p:nvPr/>
        </p:nvSpPr>
        <p:spPr bwMode="auto">
          <a:xfrm>
            <a:off x="1238250" y="3932238"/>
            <a:ext cx="2232025" cy="609600"/>
          </a:xfrm>
          <a:prstGeom prst="rect">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defRPr/>
            </a:pPr>
            <a:r>
              <a:rPr lang="zh-CN" altLang="en-US" sz="1800" b="1" dirty="0">
                <a:effectLst>
                  <a:outerShdw blurRad="38100" dist="38100" dir="2700000" algn="tl">
                    <a:srgbClr val="C0C0C0"/>
                  </a:outerShdw>
                </a:effectLst>
                <a:latin typeface="楷体" panose="02010609060101010101" pitchFamily="49" charset="-122"/>
                <a:ea typeface="楷体" panose="02010609060101010101" pitchFamily="49" charset="-122"/>
              </a:rPr>
              <a:t>代码优化器</a:t>
            </a:r>
            <a:endParaRPr lang="zh-CN" altLang="en-US" sz="1800" b="1" i="1"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36868" name="Line 3"/>
          <p:cNvSpPr>
            <a:spLocks noChangeShapeType="1"/>
          </p:cNvSpPr>
          <p:nvPr/>
        </p:nvSpPr>
        <p:spPr bwMode="auto">
          <a:xfrm>
            <a:off x="2319338" y="3459163"/>
            <a:ext cx="0" cy="406400"/>
          </a:xfrm>
          <a:prstGeom prst="line">
            <a:avLst/>
          </a:prstGeom>
          <a:noFill/>
          <a:ln w="2540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6869" name="Line 4"/>
          <p:cNvSpPr>
            <a:spLocks noChangeShapeType="1"/>
          </p:cNvSpPr>
          <p:nvPr/>
        </p:nvSpPr>
        <p:spPr bwMode="auto">
          <a:xfrm>
            <a:off x="2319338" y="4608513"/>
            <a:ext cx="0" cy="406400"/>
          </a:xfrm>
          <a:prstGeom prst="line">
            <a:avLst/>
          </a:prstGeom>
          <a:noFill/>
          <a:ln w="2540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78213" name="Rectangle 5" descr="Green marble"/>
          <p:cNvSpPr>
            <a:spLocks noChangeArrowheads="1"/>
          </p:cNvSpPr>
          <p:nvPr/>
        </p:nvSpPr>
        <p:spPr bwMode="auto">
          <a:xfrm>
            <a:off x="914400" y="1701800"/>
            <a:ext cx="3027363" cy="1690688"/>
          </a:xfrm>
          <a:prstGeom prst="rect">
            <a:avLst/>
          </a:prstGeom>
          <a:solidFill>
            <a:schemeClr val="bg2">
              <a:lumMod val="20000"/>
              <a:lumOff val="80000"/>
            </a:schemeClr>
          </a:solidFill>
          <a:ln w="12700">
            <a:solidFill>
              <a:schemeClr val="tx1"/>
            </a:solidFill>
            <a:miter lim="800000"/>
            <a:headEnd type="none" w="sm" len="sm"/>
            <a:tailEnd type="none" w="sm" len="sm"/>
          </a:ln>
          <a:effectLst/>
        </p:spPr>
        <p:txBody>
          <a:bodyPr wrap="none" anchor="ctr"/>
          <a:lstStyle/>
          <a:p>
            <a:pPr eaLnBrk="0" hangingPunct="0">
              <a:spcBef>
                <a:spcPct val="20000"/>
              </a:spcBef>
              <a:defRPr/>
            </a:pPr>
            <a:r>
              <a:rPr lang="en-US" altLang="zh-CN" sz="1800" b="1" dirty="0">
                <a:effectLst>
                  <a:outerShdw blurRad="38100" dist="38100" dir="2700000" algn="tl">
                    <a:srgbClr val="FFFFFF"/>
                  </a:outerShdw>
                </a:effectLst>
                <a:latin typeface="Arial" panose="020B0604020202020204" pitchFamily="34" charset="0"/>
                <a:ea typeface="楷体" panose="02010609060101010101" pitchFamily="49" charset="-122"/>
              </a:rPr>
              <a:t>temp1 := </a:t>
            </a:r>
            <a:r>
              <a:rPr lang="en-US" altLang="zh-CN" sz="1800" b="1" dirty="0" err="1">
                <a:effectLst>
                  <a:outerShdw blurRad="38100" dist="38100" dir="2700000" algn="tl">
                    <a:srgbClr val="FFFFFF"/>
                  </a:outerShdw>
                </a:effectLst>
                <a:latin typeface="Arial" panose="020B0604020202020204" pitchFamily="34" charset="0"/>
                <a:ea typeface="楷体" panose="02010609060101010101" pitchFamily="49" charset="-122"/>
              </a:rPr>
              <a:t>inttoreal</a:t>
            </a:r>
            <a:r>
              <a:rPr lang="en-US" altLang="zh-CN" sz="1800" b="1" dirty="0">
                <a:effectLst>
                  <a:outerShdw blurRad="38100" dist="38100" dir="2700000" algn="tl">
                    <a:srgbClr val="FFFFFF"/>
                  </a:outerShdw>
                </a:effectLst>
                <a:latin typeface="Arial" panose="020B0604020202020204" pitchFamily="34" charset="0"/>
                <a:ea typeface="楷体" panose="02010609060101010101" pitchFamily="49" charset="-122"/>
              </a:rPr>
              <a:t>(60)</a:t>
            </a:r>
          </a:p>
          <a:p>
            <a:pPr eaLnBrk="0" hangingPunct="0">
              <a:spcBef>
                <a:spcPct val="20000"/>
              </a:spcBef>
              <a:defRPr/>
            </a:pPr>
            <a:r>
              <a:rPr lang="en-US" altLang="zh-CN" sz="1800" b="1" dirty="0">
                <a:effectLst>
                  <a:outerShdw blurRad="38100" dist="38100" dir="2700000" algn="tl">
                    <a:srgbClr val="FFFFFF"/>
                  </a:outerShdw>
                </a:effectLst>
                <a:latin typeface="Arial" panose="020B0604020202020204" pitchFamily="34" charset="0"/>
                <a:ea typeface="楷体" panose="02010609060101010101" pitchFamily="49" charset="-122"/>
              </a:rPr>
              <a:t>temp2 := id3 * temp1</a:t>
            </a:r>
          </a:p>
          <a:p>
            <a:pPr eaLnBrk="0" hangingPunct="0">
              <a:spcBef>
                <a:spcPct val="20000"/>
              </a:spcBef>
              <a:defRPr/>
            </a:pPr>
            <a:r>
              <a:rPr lang="en-US" altLang="zh-CN" sz="1800" b="1" dirty="0">
                <a:effectLst>
                  <a:outerShdw blurRad="38100" dist="38100" dir="2700000" algn="tl">
                    <a:srgbClr val="FFFFFF"/>
                  </a:outerShdw>
                </a:effectLst>
                <a:latin typeface="Arial" panose="020B0604020202020204" pitchFamily="34" charset="0"/>
                <a:ea typeface="楷体" panose="02010609060101010101" pitchFamily="49" charset="-122"/>
              </a:rPr>
              <a:t>temp3 := id2 + temp2</a:t>
            </a:r>
          </a:p>
          <a:p>
            <a:pPr eaLnBrk="0" hangingPunct="0">
              <a:spcBef>
                <a:spcPct val="20000"/>
              </a:spcBef>
              <a:defRPr/>
            </a:pPr>
            <a:r>
              <a:rPr lang="en-US" altLang="zh-CN" sz="1800" b="1" dirty="0">
                <a:effectLst>
                  <a:outerShdw blurRad="38100" dist="38100" dir="2700000" algn="tl">
                    <a:srgbClr val="FFFFFF"/>
                  </a:outerShdw>
                </a:effectLst>
                <a:latin typeface="Arial" panose="020B0604020202020204" pitchFamily="34" charset="0"/>
                <a:ea typeface="楷体" panose="02010609060101010101" pitchFamily="49" charset="-122"/>
              </a:rPr>
              <a:t>id1 := temp3</a:t>
            </a:r>
          </a:p>
        </p:txBody>
      </p:sp>
      <p:sp>
        <p:nvSpPr>
          <p:cNvPr id="478214" name="Rectangle 6" descr="Green marble"/>
          <p:cNvSpPr>
            <a:spLocks noChangeArrowheads="1"/>
          </p:cNvSpPr>
          <p:nvPr/>
        </p:nvSpPr>
        <p:spPr bwMode="auto">
          <a:xfrm>
            <a:off x="968375" y="5014913"/>
            <a:ext cx="3027363" cy="946150"/>
          </a:xfrm>
          <a:prstGeom prst="rect">
            <a:avLst/>
          </a:prstGeom>
          <a:solidFill>
            <a:schemeClr val="bg2">
              <a:lumMod val="20000"/>
              <a:lumOff val="80000"/>
            </a:schemeClr>
          </a:solidFill>
          <a:ln w="12700">
            <a:solidFill>
              <a:schemeClr val="tx1"/>
            </a:solidFill>
            <a:miter lim="800000"/>
            <a:headEnd type="none" w="sm" len="sm"/>
            <a:tailEnd type="none" w="sm" len="sm"/>
          </a:ln>
          <a:effectLst/>
        </p:spPr>
        <p:txBody>
          <a:bodyPr wrap="none" anchor="ctr"/>
          <a:lstStyle/>
          <a:p>
            <a:pPr eaLnBrk="0" hangingPunct="0">
              <a:spcBef>
                <a:spcPct val="20000"/>
              </a:spcBef>
              <a:defRPr/>
            </a:pPr>
            <a:r>
              <a:rPr lang="en-US" altLang="zh-CN" sz="1800" b="1" dirty="0">
                <a:effectLst>
                  <a:outerShdw blurRad="38100" dist="38100" dir="2700000" algn="tl">
                    <a:srgbClr val="FFFFFF"/>
                  </a:outerShdw>
                </a:effectLst>
                <a:latin typeface="Arial" panose="020B0604020202020204" pitchFamily="34" charset="0"/>
                <a:ea typeface="楷体" panose="02010609060101010101" pitchFamily="49" charset="-122"/>
              </a:rPr>
              <a:t>temp1 := id3 </a:t>
            </a:r>
            <a:r>
              <a:rPr lang="en-US" altLang="zh-CN" sz="1800" b="1" dirty="0">
                <a:effectLst>
                  <a:outerShdw blurRad="38100" dist="38100" dir="2700000" algn="tl">
                    <a:srgbClr val="FFFFFF"/>
                  </a:outerShdw>
                </a:effectLst>
                <a:latin typeface="楷体" panose="02010609060101010101" pitchFamily="49" charset="-122"/>
                <a:ea typeface="楷体" panose="02010609060101010101" pitchFamily="49" charset="-122"/>
              </a:rPr>
              <a:t>*</a:t>
            </a:r>
            <a:r>
              <a:rPr lang="en-US" altLang="zh-CN" sz="1800" b="1" dirty="0">
                <a:effectLst>
                  <a:outerShdw blurRad="38100" dist="38100" dir="2700000" algn="tl">
                    <a:srgbClr val="FFFFFF"/>
                  </a:outerShdw>
                </a:effectLst>
                <a:latin typeface="Arial" panose="020B0604020202020204" pitchFamily="34" charset="0"/>
                <a:ea typeface="楷体" panose="02010609060101010101" pitchFamily="49" charset="-122"/>
              </a:rPr>
              <a:t> 60.0</a:t>
            </a:r>
          </a:p>
          <a:p>
            <a:pPr eaLnBrk="0" hangingPunct="0">
              <a:spcBef>
                <a:spcPct val="20000"/>
              </a:spcBef>
              <a:defRPr/>
            </a:pPr>
            <a:r>
              <a:rPr lang="en-US" altLang="zh-CN" sz="1800" b="1" dirty="0">
                <a:effectLst>
                  <a:outerShdw blurRad="38100" dist="38100" dir="2700000" algn="tl">
                    <a:srgbClr val="FFFFFF"/>
                  </a:outerShdw>
                </a:effectLst>
                <a:latin typeface="Arial" panose="020B0604020202020204" pitchFamily="34" charset="0"/>
                <a:ea typeface="楷体" panose="02010609060101010101" pitchFamily="49" charset="-122"/>
              </a:rPr>
              <a:t>id1 := id2 </a:t>
            </a:r>
            <a:r>
              <a:rPr lang="en-US" altLang="zh-CN" sz="1800" b="1" dirty="0">
                <a:effectLst>
                  <a:outerShdw blurRad="38100" dist="38100" dir="2700000" algn="tl">
                    <a:srgbClr val="FFFFFF"/>
                  </a:outerShdw>
                </a:effectLst>
                <a:latin typeface="楷体" panose="02010609060101010101" pitchFamily="49" charset="-122"/>
                <a:ea typeface="楷体" panose="02010609060101010101" pitchFamily="49" charset="-122"/>
              </a:rPr>
              <a:t>+</a:t>
            </a:r>
            <a:r>
              <a:rPr lang="en-US" altLang="zh-CN" sz="1800" b="1" dirty="0">
                <a:effectLst>
                  <a:outerShdw blurRad="38100" dist="38100" dir="2700000" algn="tl">
                    <a:srgbClr val="FFFFFF"/>
                  </a:outerShdw>
                </a:effectLst>
                <a:latin typeface="Arial" panose="020B0604020202020204" pitchFamily="34" charset="0"/>
                <a:ea typeface="楷体" panose="02010609060101010101" pitchFamily="49" charset="-122"/>
              </a:rPr>
              <a:t> temp1</a:t>
            </a:r>
          </a:p>
        </p:txBody>
      </p:sp>
      <p:sp>
        <p:nvSpPr>
          <p:cNvPr id="36872" name="Line 7"/>
          <p:cNvSpPr>
            <a:spLocks noChangeShapeType="1"/>
          </p:cNvSpPr>
          <p:nvPr/>
        </p:nvSpPr>
        <p:spPr bwMode="auto">
          <a:xfrm>
            <a:off x="4284663" y="1125538"/>
            <a:ext cx="0" cy="525621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78216" name="Rectangle 8" descr="Green marble"/>
          <p:cNvSpPr>
            <a:spLocks noChangeArrowheads="1"/>
          </p:cNvSpPr>
          <p:nvPr/>
        </p:nvSpPr>
        <p:spPr bwMode="auto">
          <a:xfrm>
            <a:off x="4932363" y="1701800"/>
            <a:ext cx="3024187" cy="1760538"/>
          </a:xfrm>
          <a:prstGeom prst="rect">
            <a:avLst/>
          </a:prstGeom>
          <a:solidFill>
            <a:schemeClr val="bg2">
              <a:lumMod val="20000"/>
              <a:lumOff val="80000"/>
            </a:schemeClr>
          </a:solidFill>
          <a:ln w="12700">
            <a:solidFill>
              <a:schemeClr val="tx1"/>
            </a:solidFill>
            <a:miter lim="800000"/>
            <a:headEnd type="none" w="sm" len="sm"/>
            <a:tailEnd type="none" w="sm" len="sm"/>
          </a:ln>
          <a:effectLst/>
        </p:spPr>
        <p:txBody>
          <a:bodyPr wrap="none" anchor="ctr"/>
          <a:lstStyle/>
          <a:p>
            <a:pPr eaLnBrk="0" hangingPunct="0">
              <a:spcBef>
                <a:spcPct val="20000"/>
              </a:spcBef>
              <a:defRPr/>
            </a:pPr>
            <a:r>
              <a:rPr lang="en-US" altLang="zh-CN" sz="1800" b="1" dirty="0">
                <a:effectLst>
                  <a:outerShdw blurRad="38100" dist="38100" dir="2700000" algn="tl">
                    <a:srgbClr val="FFFFFF"/>
                  </a:outerShdw>
                </a:effectLst>
                <a:latin typeface="Arial" panose="020B0604020202020204" pitchFamily="34" charset="0"/>
                <a:ea typeface="楷体" panose="02010609060101010101" pitchFamily="49" charset="-122"/>
              </a:rPr>
              <a:t>You are good </a:t>
            </a:r>
            <a:r>
              <a:rPr lang="en-US" altLang="zh-CN" sz="1800" b="1" dirty="0" err="1">
                <a:effectLst>
                  <a:outerShdw blurRad="38100" dist="38100" dir="2700000" algn="tl">
                    <a:srgbClr val="FFFFFF"/>
                  </a:outerShdw>
                </a:effectLst>
                <a:latin typeface="Arial" panose="020B0604020202020204" pitchFamily="34" charset="0"/>
                <a:ea typeface="楷体" panose="02010609060101010101" pitchFamily="49" charset="-122"/>
              </a:rPr>
              <a:t>DLUTers</a:t>
            </a:r>
            <a:r>
              <a:rPr lang="en-US" altLang="zh-CN" sz="1800" b="1" dirty="0">
                <a:effectLst>
                  <a:outerShdw blurRad="38100" dist="38100" dir="2700000" algn="tl">
                    <a:srgbClr val="FFFFFF"/>
                  </a:outerShdw>
                </a:effectLst>
                <a:latin typeface="Arial" panose="020B0604020202020204" pitchFamily="34" charset="0"/>
                <a:ea typeface="楷体" panose="02010609060101010101" pitchFamily="49" charset="-122"/>
              </a:rPr>
              <a:t>.</a:t>
            </a:r>
          </a:p>
        </p:txBody>
      </p:sp>
      <p:sp>
        <p:nvSpPr>
          <p:cNvPr id="478217" name="Rectangle 9" descr="Green marble"/>
          <p:cNvSpPr>
            <a:spLocks noChangeArrowheads="1"/>
          </p:cNvSpPr>
          <p:nvPr/>
        </p:nvSpPr>
        <p:spPr bwMode="auto">
          <a:xfrm>
            <a:off x="5292725" y="3933825"/>
            <a:ext cx="2232025" cy="609600"/>
          </a:xfrm>
          <a:prstGeom prst="rect">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defRPr/>
            </a:pPr>
            <a:r>
              <a:rPr lang="zh-CN" altLang="en-US" sz="1800" b="1" dirty="0">
                <a:effectLst>
                  <a:outerShdw blurRad="38100" dist="38100" dir="2700000" algn="tl">
                    <a:srgbClr val="C0C0C0"/>
                  </a:outerShdw>
                </a:effectLst>
                <a:latin typeface="Arial" panose="020B0604020202020204" pitchFamily="34" charset="0"/>
                <a:ea typeface="楷体" panose="02010609060101010101" pitchFamily="49" charset="-122"/>
              </a:rPr>
              <a:t>英语文本改进</a:t>
            </a:r>
          </a:p>
        </p:txBody>
      </p:sp>
      <p:sp>
        <p:nvSpPr>
          <p:cNvPr id="36875" name="Line 10"/>
          <p:cNvSpPr>
            <a:spLocks noChangeShapeType="1"/>
          </p:cNvSpPr>
          <p:nvPr/>
        </p:nvSpPr>
        <p:spPr bwMode="auto">
          <a:xfrm>
            <a:off x="6373813" y="3460750"/>
            <a:ext cx="0" cy="406400"/>
          </a:xfrm>
          <a:prstGeom prst="line">
            <a:avLst/>
          </a:prstGeom>
          <a:noFill/>
          <a:ln w="2540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6876" name="Line 11"/>
          <p:cNvSpPr>
            <a:spLocks noChangeShapeType="1"/>
          </p:cNvSpPr>
          <p:nvPr/>
        </p:nvSpPr>
        <p:spPr bwMode="auto">
          <a:xfrm>
            <a:off x="6373813" y="4610100"/>
            <a:ext cx="0" cy="406400"/>
          </a:xfrm>
          <a:prstGeom prst="line">
            <a:avLst/>
          </a:prstGeom>
          <a:noFill/>
          <a:ln w="2540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78220" name="Rectangle 12" descr="Green marble"/>
          <p:cNvSpPr>
            <a:spLocks noChangeArrowheads="1"/>
          </p:cNvSpPr>
          <p:nvPr/>
        </p:nvSpPr>
        <p:spPr bwMode="auto">
          <a:xfrm>
            <a:off x="4932363" y="5013325"/>
            <a:ext cx="3168650" cy="946150"/>
          </a:xfrm>
          <a:prstGeom prst="rect">
            <a:avLst/>
          </a:prstGeom>
          <a:solidFill>
            <a:schemeClr val="bg2">
              <a:lumMod val="20000"/>
              <a:lumOff val="80000"/>
            </a:schemeClr>
          </a:solidFill>
          <a:ln w="12700">
            <a:solidFill>
              <a:schemeClr val="tx1"/>
            </a:solidFill>
            <a:miter lim="800000"/>
            <a:headEnd type="none" w="sm" len="sm"/>
            <a:tailEnd type="none" w="sm" len="sm"/>
          </a:ln>
          <a:effectLst/>
        </p:spPr>
        <p:txBody>
          <a:bodyPr wrap="none" anchor="ctr"/>
          <a:lstStyle/>
          <a:p>
            <a:pPr>
              <a:defRPr/>
            </a:pPr>
            <a:r>
              <a:rPr lang="en-US" altLang="zh-CN" sz="1800" b="1" dirty="0">
                <a:effectLst>
                  <a:outerShdw blurRad="38100" dist="38100" dir="2700000" algn="tl">
                    <a:srgbClr val="FFFFFF"/>
                  </a:outerShdw>
                </a:effectLst>
                <a:latin typeface="Arial" panose="020B0604020202020204" pitchFamily="34" charset="0"/>
                <a:ea typeface="楷体" panose="02010609060101010101" pitchFamily="49" charset="-122"/>
              </a:rPr>
              <a:t>You are excellent</a:t>
            </a:r>
            <a:r>
              <a:rPr lang="zh-CN" altLang="en-US" sz="1800" b="1" dirty="0">
                <a:effectLst>
                  <a:outerShdw blurRad="38100" dist="38100" dir="2700000" algn="tl">
                    <a:srgbClr val="FFFFFF"/>
                  </a:outerShdw>
                </a:effectLst>
                <a:latin typeface="Arial" panose="020B0604020202020204" pitchFamily="34" charset="0"/>
                <a:ea typeface="楷体" panose="02010609060101010101" pitchFamily="49" charset="-122"/>
              </a:rPr>
              <a:t> </a:t>
            </a:r>
            <a:r>
              <a:rPr lang="en-US" altLang="zh-CN" sz="1800" b="1" dirty="0" err="1">
                <a:effectLst>
                  <a:outerShdw blurRad="38100" dist="38100" dir="2700000" algn="tl">
                    <a:srgbClr val="FFFFFF"/>
                  </a:outerShdw>
                </a:effectLst>
                <a:latin typeface="Arial" panose="020B0604020202020204" pitchFamily="34" charset="0"/>
                <a:ea typeface="楷体" panose="02010609060101010101" pitchFamily="49" charset="-122"/>
              </a:rPr>
              <a:t>DLUTers</a:t>
            </a:r>
            <a:endParaRPr lang="en-US" altLang="zh-CN" sz="1800" b="1" dirty="0">
              <a:effectLst>
                <a:outerShdw blurRad="38100" dist="38100" dir="2700000" algn="tl">
                  <a:srgbClr val="FFFFFF"/>
                </a:outerShdw>
              </a:effectLst>
              <a:latin typeface="Arial" panose="020B0604020202020204" pitchFamily="34" charset="0"/>
              <a:ea typeface="楷体" panose="02010609060101010101" pitchFamily="49" charset="-122"/>
            </a:endParaRPr>
          </a:p>
        </p:txBody>
      </p:sp>
      <p:sp>
        <p:nvSpPr>
          <p:cNvPr id="478221" name="Rectangle 13"/>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rPr>
              <a:t>第一章     引   论</a:t>
            </a:r>
          </a:p>
        </p:txBody>
      </p:sp>
    </p:spTree>
    <p:extLst>
      <p:ext uri="{BB962C8B-B14F-4D97-AF65-F5344CB8AC3E}">
        <p14:creationId xmlns:p14="http://schemas.microsoft.com/office/powerpoint/2010/main" val="222418160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fld id="{5C8A0A3F-E1DB-4C85-AB4A-CCA00AE5B29A}" type="slidenum">
              <a:rPr lang="en-US" altLang="zh-CN" sz="1400" smtClean="0">
                <a:latin typeface="楷体" panose="02010609060101010101" pitchFamily="49" charset="-122"/>
                <a:ea typeface="楷体" panose="02010609060101010101" pitchFamily="49" charset="-122"/>
              </a:rPr>
              <a:pPr eaLnBrk="1" hangingPunct="1"/>
              <a:t>39</a:t>
            </a:fld>
            <a:endParaRPr lang="en-US" altLang="zh-CN" sz="1400" dirty="0">
              <a:latin typeface="楷体" panose="02010609060101010101" pitchFamily="49" charset="-122"/>
              <a:ea typeface="楷体" panose="02010609060101010101" pitchFamily="49" charset="-122"/>
            </a:endParaRPr>
          </a:p>
        </p:txBody>
      </p:sp>
      <p:grpSp>
        <p:nvGrpSpPr>
          <p:cNvPr id="37891" name="Group 2"/>
          <p:cNvGrpSpPr>
            <a:grpSpLocks/>
          </p:cNvGrpSpPr>
          <p:nvPr/>
        </p:nvGrpSpPr>
        <p:grpSpPr bwMode="auto">
          <a:xfrm>
            <a:off x="838200" y="1452563"/>
            <a:ext cx="2941638" cy="4856162"/>
            <a:chOff x="528" y="960"/>
            <a:chExt cx="2688" cy="3216"/>
          </a:xfrm>
          <a:solidFill>
            <a:schemeClr val="bg2">
              <a:lumMod val="20000"/>
              <a:lumOff val="80000"/>
            </a:schemeClr>
          </a:solidFill>
        </p:grpSpPr>
        <p:sp>
          <p:nvSpPr>
            <p:cNvPr id="480259" name="Rectangle 3" descr="Green marble"/>
            <p:cNvSpPr>
              <a:spLocks noChangeArrowheads="1"/>
            </p:cNvSpPr>
            <p:nvPr/>
          </p:nvSpPr>
          <p:spPr bwMode="auto">
            <a:xfrm>
              <a:off x="528" y="960"/>
              <a:ext cx="2688" cy="672"/>
            </a:xfrm>
            <a:prstGeom prst="rect">
              <a:avLst/>
            </a:prstGeom>
            <a:grp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20000"/>
                </a:spcBef>
                <a:defRPr/>
              </a:pPr>
              <a:r>
                <a:rPr lang="en-US" altLang="zh-CN" sz="1800" b="1" dirty="0">
                  <a:effectLst>
                    <a:outerShdw blurRad="38100" dist="38100" dir="2700000" algn="tl">
                      <a:srgbClr val="FFFFFF"/>
                    </a:outerShdw>
                  </a:effectLst>
                  <a:latin typeface="Arial" panose="020B0604020202020204" pitchFamily="34" charset="0"/>
                  <a:ea typeface="楷体" panose="02010609060101010101" pitchFamily="49" charset="-122"/>
                </a:rPr>
                <a:t>temp1 := id3 </a:t>
              </a:r>
              <a:r>
                <a:rPr lang="en-US" altLang="zh-CN" sz="1800" b="1" dirty="0">
                  <a:effectLst>
                    <a:outerShdw blurRad="38100" dist="38100" dir="2700000" algn="tl">
                      <a:srgbClr val="FFFFFF"/>
                    </a:outerShdw>
                  </a:effectLst>
                  <a:latin typeface="楷体" panose="02010609060101010101" pitchFamily="49" charset="-122"/>
                  <a:ea typeface="楷体" panose="02010609060101010101" pitchFamily="49" charset="-122"/>
                </a:rPr>
                <a:t>*</a:t>
              </a:r>
              <a:r>
                <a:rPr lang="en-US" altLang="zh-CN" sz="1800" b="1" dirty="0">
                  <a:effectLst>
                    <a:outerShdw blurRad="38100" dist="38100" dir="2700000" algn="tl">
                      <a:srgbClr val="FFFFFF"/>
                    </a:outerShdw>
                  </a:effectLst>
                  <a:latin typeface="Arial" panose="020B0604020202020204" pitchFamily="34" charset="0"/>
                  <a:ea typeface="楷体" panose="02010609060101010101" pitchFamily="49" charset="-122"/>
                </a:rPr>
                <a:t> 60.0</a:t>
              </a:r>
            </a:p>
            <a:p>
              <a:pPr eaLnBrk="0" hangingPunct="0">
                <a:spcBef>
                  <a:spcPct val="20000"/>
                </a:spcBef>
                <a:defRPr/>
              </a:pPr>
              <a:r>
                <a:rPr lang="en-US" altLang="zh-CN" sz="1800" b="1" dirty="0">
                  <a:effectLst>
                    <a:outerShdw blurRad="38100" dist="38100" dir="2700000" algn="tl">
                      <a:srgbClr val="FFFFFF"/>
                    </a:outerShdw>
                  </a:effectLst>
                  <a:latin typeface="Arial" panose="020B0604020202020204" pitchFamily="34" charset="0"/>
                  <a:ea typeface="楷体" panose="02010609060101010101" pitchFamily="49" charset="-122"/>
                </a:rPr>
                <a:t>id1 := id2 </a:t>
              </a:r>
              <a:r>
                <a:rPr lang="en-US" altLang="zh-CN" sz="1800" b="1" dirty="0">
                  <a:effectLst>
                    <a:outerShdw blurRad="38100" dist="38100" dir="2700000" algn="tl">
                      <a:srgbClr val="FFFFFF"/>
                    </a:outerShdw>
                  </a:effectLst>
                  <a:latin typeface="楷体" panose="02010609060101010101" pitchFamily="49" charset="-122"/>
                  <a:ea typeface="楷体" panose="02010609060101010101" pitchFamily="49" charset="-122"/>
                </a:rPr>
                <a:t>+ </a:t>
              </a:r>
              <a:r>
                <a:rPr lang="en-US" altLang="zh-CN" sz="1800" b="1" dirty="0">
                  <a:effectLst>
                    <a:outerShdw blurRad="38100" dist="38100" dir="2700000" algn="tl">
                      <a:srgbClr val="FFFFFF"/>
                    </a:outerShdw>
                  </a:effectLst>
                  <a:latin typeface="Arial" panose="020B0604020202020204" pitchFamily="34" charset="0"/>
                  <a:ea typeface="楷体" panose="02010609060101010101" pitchFamily="49" charset="-122"/>
                </a:rPr>
                <a:t>temp1</a:t>
              </a:r>
            </a:p>
          </p:txBody>
        </p:sp>
        <p:grpSp>
          <p:nvGrpSpPr>
            <p:cNvPr id="37900" name="Group 4"/>
            <p:cNvGrpSpPr>
              <a:grpSpLocks/>
            </p:cNvGrpSpPr>
            <p:nvPr/>
          </p:nvGrpSpPr>
          <p:grpSpPr bwMode="auto">
            <a:xfrm>
              <a:off x="768" y="1584"/>
              <a:ext cx="1920" cy="2592"/>
              <a:chOff x="768" y="1584"/>
              <a:chExt cx="1920" cy="2592"/>
            </a:xfrm>
            <a:grpFill/>
          </p:grpSpPr>
          <p:sp>
            <p:nvSpPr>
              <p:cNvPr id="480261" name="Rectangle 5" descr="Green marble"/>
              <p:cNvSpPr>
                <a:spLocks noChangeArrowheads="1"/>
              </p:cNvSpPr>
              <p:nvPr/>
            </p:nvSpPr>
            <p:spPr bwMode="auto">
              <a:xfrm>
                <a:off x="767" y="1921"/>
                <a:ext cx="1921" cy="431"/>
              </a:xfrm>
              <a:prstGeom prst="rect">
                <a:avLst/>
              </a:prstGeom>
              <a:grpFill/>
              <a:ln w="254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defRPr/>
                </a:pPr>
                <a:r>
                  <a:rPr lang="zh-CN" altLang="en-US" sz="1800" b="1" dirty="0">
                    <a:effectLst>
                      <a:outerShdw blurRad="38100" dist="38100" dir="2700000" algn="tl">
                        <a:srgbClr val="C0C0C0"/>
                      </a:outerShdw>
                    </a:effectLst>
                    <a:latin typeface="楷体" panose="02010609060101010101" pitchFamily="49" charset="-122"/>
                    <a:ea typeface="楷体" panose="02010609060101010101" pitchFamily="49" charset="-122"/>
                  </a:rPr>
                  <a:t>代码生成器</a:t>
                </a:r>
                <a:endParaRPr lang="zh-CN" altLang="en-US" sz="1800" b="1" i="1"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37902" name="Line 6"/>
              <p:cNvSpPr>
                <a:spLocks noChangeShapeType="1"/>
              </p:cNvSpPr>
              <p:nvPr/>
            </p:nvSpPr>
            <p:spPr bwMode="auto">
              <a:xfrm>
                <a:off x="1728" y="1584"/>
                <a:ext cx="0" cy="288"/>
              </a:xfrm>
              <a:prstGeom prst="line">
                <a:avLst/>
              </a:prstGeom>
              <a:grpFill/>
              <a:ln w="25400">
                <a:solidFill>
                  <a:schemeClr val="tx1"/>
                </a:solidFill>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7903" name="Line 7"/>
              <p:cNvSpPr>
                <a:spLocks noChangeShapeType="1"/>
              </p:cNvSpPr>
              <p:nvPr/>
            </p:nvSpPr>
            <p:spPr bwMode="auto">
              <a:xfrm>
                <a:off x="1728" y="2400"/>
                <a:ext cx="0" cy="288"/>
              </a:xfrm>
              <a:prstGeom prst="line">
                <a:avLst/>
              </a:prstGeom>
              <a:grpFill/>
              <a:ln w="25400">
                <a:solidFill>
                  <a:schemeClr val="tx1"/>
                </a:solidFill>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80264" name="Rectangle 8" descr="Green marble"/>
              <p:cNvSpPr>
                <a:spLocks noChangeArrowheads="1"/>
              </p:cNvSpPr>
              <p:nvPr/>
            </p:nvSpPr>
            <p:spPr bwMode="auto">
              <a:xfrm>
                <a:off x="815" y="2737"/>
                <a:ext cx="1825" cy="1439"/>
              </a:xfrm>
              <a:prstGeom prst="rect">
                <a:avLst/>
              </a:prstGeom>
              <a:grp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20000"/>
                  </a:spcBef>
                  <a:defRPr/>
                </a:pPr>
                <a:r>
                  <a:rPr lang="en-US" altLang="zh-CN" sz="1800" b="1" dirty="0">
                    <a:effectLst>
                      <a:outerShdw blurRad="38100" dist="38100" dir="2700000" algn="tl">
                        <a:srgbClr val="FFFFFF"/>
                      </a:outerShdw>
                    </a:effectLst>
                    <a:latin typeface="Arial" panose="020B0604020202020204" pitchFamily="34" charset="0"/>
                    <a:ea typeface="楷体" panose="02010609060101010101" pitchFamily="49" charset="-122"/>
                  </a:rPr>
                  <a:t>MOVF id3, R2</a:t>
                </a:r>
              </a:p>
              <a:p>
                <a:pPr eaLnBrk="0" hangingPunct="0">
                  <a:spcBef>
                    <a:spcPct val="20000"/>
                  </a:spcBef>
                  <a:defRPr/>
                </a:pPr>
                <a:r>
                  <a:rPr lang="en-US" altLang="zh-CN" sz="1800" b="1" dirty="0">
                    <a:effectLst>
                      <a:outerShdw blurRad="38100" dist="38100" dir="2700000" algn="tl">
                        <a:srgbClr val="FFFFFF"/>
                      </a:outerShdw>
                    </a:effectLst>
                    <a:latin typeface="Arial" panose="020B0604020202020204" pitchFamily="34" charset="0"/>
                    <a:ea typeface="楷体" panose="02010609060101010101" pitchFamily="49" charset="-122"/>
                  </a:rPr>
                  <a:t>MULF #60.0, R2</a:t>
                </a:r>
              </a:p>
              <a:p>
                <a:pPr eaLnBrk="0" hangingPunct="0">
                  <a:spcBef>
                    <a:spcPct val="20000"/>
                  </a:spcBef>
                  <a:defRPr/>
                </a:pPr>
                <a:r>
                  <a:rPr lang="en-US" altLang="zh-CN" sz="1800" b="1" dirty="0">
                    <a:effectLst>
                      <a:outerShdw blurRad="38100" dist="38100" dir="2700000" algn="tl">
                        <a:srgbClr val="FFFFFF"/>
                      </a:outerShdw>
                    </a:effectLst>
                    <a:latin typeface="Arial" panose="020B0604020202020204" pitchFamily="34" charset="0"/>
                    <a:ea typeface="楷体" panose="02010609060101010101" pitchFamily="49" charset="-122"/>
                  </a:rPr>
                  <a:t>MOVF id2, R1</a:t>
                </a:r>
              </a:p>
              <a:p>
                <a:pPr eaLnBrk="0" hangingPunct="0">
                  <a:spcBef>
                    <a:spcPct val="20000"/>
                  </a:spcBef>
                  <a:defRPr/>
                </a:pPr>
                <a:r>
                  <a:rPr lang="en-US" altLang="zh-CN" sz="1800" b="1" dirty="0">
                    <a:effectLst>
                      <a:outerShdw blurRad="38100" dist="38100" dir="2700000" algn="tl">
                        <a:srgbClr val="FFFFFF"/>
                      </a:outerShdw>
                    </a:effectLst>
                    <a:latin typeface="Arial" panose="020B0604020202020204" pitchFamily="34" charset="0"/>
                    <a:ea typeface="楷体" panose="02010609060101010101" pitchFamily="49" charset="-122"/>
                  </a:rPr>
                  <a:t>ADDF R2, R1</a:t>
                </a:r>
              </a:p>
              <a:p>
                <a:pPr eaLnBrk="0" hangingPunct="0">
                  <a:spcBef>
                    <a:spcPct val="20000"/>
                  </a:spcBef>
                  <a:defRPr/>
                </a:pPr>
                <a:r>
                  <a:rPr lang="en-US" altLang="zh-CN" sz="1800" b="1" dirty="0">
                    <a:effectLst>
                      <a:outerShdw blurRad="38100" dist="38100" dir="2700000" algn="tl">
                        <a:srgbClr val="FFFFFF"/>
                      </a:outerShdw>
                    </a:effectLst>
                    <a:latin typeface="Arial" panose="020B0604020202020204" pitchFamily="34" charset="0"/>
                    <a:ea typeface="楷体" panose="02010609060101010101" pitchFamily="49" charset="-122"/>
                  </a:rPr>
                  <a:t>MOVF R1, id1</a:t>
                </a:r>
              </a:p>
            </p:txBody>
          </p:sp>
        </p:grpSp>
      </p:grpSp>
      <p:sp>
        <p:nvSpPr>
          <p:cNvPr id="37892" name="Line 9"/>
          <p:cNvSpPr>
            <a:spLocks noChangeShapeType="1"/>
          </p:cNvSpPr>
          <p:nvPr/>
        </p:nvSpPr>
        <p:spPr bwMode="auto">
          <a:xfrm>
            <a:off x="3995738" y="1628775"/>
            <a:ext cx="0" cy="522922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80266" name="Rectangle 10" descr="Green marble"/>
          <p:cNvSpPr>
            <a:spLocks noChangeArrowheads="1"/>
          </p:cNvSpPr>
          <p:nvPr/>
        </p:nvSpPr>
        <p:spPr bwMode="auto">
          <a:xfrm>
            <a:off x="5076825" y="2892425"/>
            <a:ext cx="2303463" cy="609600"/>
          </a:xfrm>
          <a:prstGeom prst="rect">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defRPr/>
            </a:pPr>
            <a:r>
              <a:rPr lang="zh-CN" altLang="en-US" sz="1800" b="1" dirty="0">
                <a:effectLst>
                  <a:outerShdw blurRad="38100" dist="38100" dir="2700000" algn="tl">
                    <a:srgbClr val="C0C0C0"/>
                  </a:outerShdw>
                </a:effectLst>
                <a:latin typeface="Arial" panose="020B0604020202020204" pitchFamily="34" charset="0"/>
                <a:ea typeface="楷体" panose="02010609060101010101" pitchFamily="49" charset="-122"/>
              </a:rPr>
              <a:t>日语文本生成</a:t>
            </a:r>
          </a:p>
        </p:txBody>
      </p:sp>
      <p:sp>
        <p:nvSpPr>
          <p:cNvPr id="37894" name="Line 11"/>
          <p:cNvSpPr>
            <a:spLocks noChangeShapeType="1"/>
          </p:cNvSpPr>
          <p:nvPr/>
        </p:nvSpPr>
        <p:spPr bwMode="auto">
          <a:xfrm>
            <a:off x="6156325" y="2460625"/>
            <a:ext cx="0" cy="406400"/>
          </a:xfrm>
          <a:prstGeom prst="line">
            <a:avLst/>
          </a:prstGeom>
          <a:noFill/>
          <a:ln w="2540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7895" name="Line 12"/>
          <p:cNvSpPr>
            <a:spLocks noChangeShapeType="1"/>
          </p:cNvSpPr>
          <p:nvPr/>
        </p:nvSpPr>
        <p:spPr bwMode="auto">
          <a:xfrm>
            <a:off x="6157913" y="3568700"/>
            <a:ext cx="0" cy="406400"/>
          </a:xfrm>
          <a:prstGeom prst="line">
            <a:avLst/>
          </a:prstGeom>
          <a:noFill/>
          <a:ln w="2540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80269" name="Rectangle 13" descr="Green marble"/>
          <p:cNvSpPr>
            <a:spLocks noChangeArrowheads="1"/>
          </p:cNvSpPr>
          <p:nvPr/>
        </p:nvSpPr>
        <p:spPr bwMode="auto">
          <a:xfrm>
            <a:off x="4643438" y="1450975"/>
            <a:ext cx="3168650" cy="946150"/>
          </a:xfrm>
          <a:prstGeom prst="rect">
            <a:avLst/>
          </a:prstGeom>
          <a:solidFill>
            <a:schemeClr val="bg2">
              <a:lumMod val="20000"/>
              <a:lumOff val="80000"/>
            </a:schemeClr>
          </a:solidFill>
          <a:ln>
            <a:solidFill>
              <a:schemeClr val="tx1"/>
            </a:solidFill>
          </a:ln>
          <a:effectLst/>
        </p:spPr>
        <p:txBody>
          <a:bodyPr wrap="none" anchor="ctr"/>
          <a:lstStyle/>
          <a:p>
            <a:pPr>
              <a:defRPr/>
            </a:pPr>
            <a:r>
              <a:rPr lang="en-US" altLang="zh-CN" sz="1800" b="1" dirty="0">
                <a:effectLst>
                  <a:outerShdw blurRad="38100" dist="38100" dir="2700000" algn="tl">
                    <a:srgbClr val="FFFFFF"/>
                  </a:outerShdw>
                </a:effectLst>
                <a:latin typeface="Arial" panose="020B0604020202020204" pitchFamily="34" charset="0"/>
                <a:ea typeface="楷体" panose="02010609060101010101" pitchFamily="49" charset="-122"/>
              </a:rPr>
              <a:t>You are excellent</a:t>
            </a:r>
            <a:r>
              <a:rPr lang="zh-CN" altLang="en-US" sz="1800" b="1" dirty="0">
                <a:effectLst>
                  <a:outerShdw blurRad="38100" dist="38100" dir="2700000" algn="tl">
                    <a:srgbClr val="FFFFFF"/>
                  </a:outerShdw>
                </a:effectLst>
                <a:latin typeface="Arial" panose="020B0604020202020204" pitchFamily="34" charset="0"/>
                <a:ea typeface="楷体" panose="02010609060101010101" pitchFamily="49" charset="-122"/>
              </a:rPr>
              <a:t> </a:t>
            </a:r>
            <a:r>
              <a:rPr lang="en-US" altLang="zh-CN" sz="1800" b="1" dirty="0" err="1">
                <a:effectLst>
                  <a:outerShdw blurRad="38100" dist="38100" dir="2700000" algn="tl">
                    <a:srgbClr val="FFFFFF"/>
                  </a:outerShdw>
                </a:effectLst>
                <a:latin typeface="Arial" panose="020B0604020202020204" pitchFamily="34" charset="0"/>
                <a:ea typeface="楷体" panose="02010609060101010101" pitchFamily="49" charset="-122"/>
              </a:rPr>
              <a:t>DLUTers</a:t>
            </a:r>
            <a:endParaRPr lang="en-US" altLang="zh-CN" sz="1800" b="1" dirty="0">
              <a:effectLst>
                <a:outerShdw blurRad="38100" dist="38100" dir="2700000" algn="tl">
                  <a:srgbClr val="FFFFFF"/>
                </a:outerShdw>
              </a:effectLst>
              <a:latin typeface="Arial" panose="020B0604020202020204" pitchFamily="34" charset="0"/>
              <a:ea typeface="楷体" panose="02010609060101010101" pitchFamily="49" charset="-122"/>
            </a:endParaRPr>
          </a:p>
        </p:txBody>
      </p:sp>
      <p:sp>
        <p:nvSpPr>
          <p:cNvPr id="480270" name="Rectangle 14" descr="Green marble"/>
          <p:cNvSpPr>
            <a:spLocks noChangeArrowheads="1"/>
          </p:cNvSpPr>
          <p:nvPr/>
        </p:nvSpPr>
        <p:spPr bwMode="auto">
          <a:xfrm>
            <a:off x="4787900" y="4044950"/>
            <a:ext cx="3168650" cy="946150"/>
          </a:xfrm>
          <a:prstGeom prst="rect">
            <a:avLst/>
          </a:prstGeom>
          <a:solidFill>
            <a:schemeClr val="bg2">
              <a:lumMod val="20000"/>
              <a:lumOff val="80000"/>
            </a:schemeClr>
          </a:solidFill>
          <a:ln>
            <a:solidFill>
              <a:schemeClr val="tx1"/>
            </a:solidFill>
          </a:ln>
          <a:effectLst/>
        </p:spPr>
        <p:txBody>
          <a:bodyPr wrap="none" anchor="ctr"/>
          <a:lstStyle/>
          <a:p>
            <a:pPr>
              <a:defRPr/>
            </a:pPr>
            <a:r>
              <a:rPr lang="ja-JP" altLang="en-US" sz="1800" b="1" dirty="0">
                <a:effectLst>
                  <a:outerShdw blurRad="38100" dist="38100" dir="2700000" algn="tl">
                    <a:srgbClr val="FFFFFF"/>
                  </a:outerShdw>
                </a:effectLst>
                <a:latin typeface="Arial" panose="020B0604020202020204" pitchFamily="34" charset="0"/>
                <a:ea typeface="MS PGothic" pitchFamily="34" charset="-128"/>
              </a:rPr>
              <a:t>君たちは大連理工大学の</a:t>
            </a:r>
            <a:endParaRPr lang="ja-JP" altLang="zh-CN" sz="1800" b="1" dirty="0">
              <a:effectLst>
                <a:outerShdw blurRad="38100" dist="38100" dir="2700000" algn="tl">
                  <a:srgbClr val="FFFFFF"/>
                </a:outerShdw>
              </a:effectLst>
              <a:latin typeface="Arial" panose="020B0604020202020204" pitchFamily="34" charset="0"/>
              <a:ea typeface="MS PGothic" pitchFamily="34" charset="-128"/>
            </a:endParaRPr>
          </a:p>
          <a:p>
            <a:pPr>
              <a:defRPr/>
            </a:pPr>
            <a:r>
              <a:rPr lang="ja-JP" altLang="en-US" sz="1800" b="1" dirty="0">
                <a:effectLst>
                  <a:outerShdw blurRad="38100" dist="38100" dir="2700000" algn="tl">
                    <a:srgbClr val="FFFFFF"/>
                  </a:outerShdw>
                </a:effectLst>
                <a:latin typeface="Arial" panose="020B0604020202020204" pitchFamily="34" charset="0"/>
                <a:ea typeface="MS PGothic" pitchFamily="34" charset="-128"/>
              </a:rPr>
              <a:t>優秀な学生なんです。</a:t>
            </a:r>
            <a:endParaRPr lang="en-US" altLang="zh-CN" sz="1800" b="1" dirty="0">
              <a:effectLst>
                <a:outerShdw blurRad="38100" dist="38100" dir="2700000" algn="tl">
                  <a:srgbClr val="FFFFFF"/>
                </a:outerShdw>
              </a:effectLst>
              <a:latin typeface="Arial" panose="020B0604020202020204" pitchFamily="34" charset="0"/>
              <a:ea typeface="MS PGothic" pitchFamily="34" charset="-128"/>
            </a:endParaRPr>
          </a:p>
        </p:txBody>
      </p:sp>
      <p:sp>
        <p:nvSpPr>
          <p:cNvPr id="480271" name="Rectangle 15"/>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rPr>
              <a:t>第一章     引   论</a:t>
            </a:r>
          </a:p>
        </p:txBody>
      </p:sp>
    </p:spTree>
    <p:extLst>
      <p:ext uri="{BB962C8B-B14F-4D97-AF65-F5344CB8AC3E}">
        <p14:creationId xmlns:p14="http://schemas.microsoft.com/office/powerpoint/2010/main" val="48259736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7715"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5432" y="908720"/>
            <a:ext cx="2121024" cy="1590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灯片编号占位符 3"/>
          <p:cNvSpPr>
            <a:spLocks noGrp="1"/>
          </p:cNvSpPr>
          <p:nvPr>
            <p:ph type="sldNum" sz="quarter" idx="11"/>
          </p:nvPr>
        </p:nvSpPr>
        <p:spPr/>
        <p:txBody>
          <a:bodyPr/>
          <a:lstStyle/>
          <a:p>
            <a:pPr>
              <a:defRPr/>
            </a:pPr>
            <a:fld id="{DFBC3225-936E-454F-B1BD-7DECEF46658D}" type="slidenum">
              <a:rPr lang="en-US" altLang="zh-CN" smtClean="0">
                <a:solidFill>
                  <a:srgbClr val="FFFFFF"/>
                </a:solidFill>
              </a:rPr>
              <a:pPr>
                <a:defRPr/>
              </a:pPr>
              <a:t>4</a:t>
            </a:fld>
            <a:endParaRPr lang="en-US" altLang="zh-CN" dirty="0">
              <a:solidFill>
                <a:srgbClr val="FFFFFF"/>
              </a:solidFill>
            </a:endParaRPr>
          </a:p>
        </p:txBody>
      </p:sp>
      <p:sp>
        <p:nvSpPr>
          <p:cNvPr id="5" name="日期占位符 4"/>
          <p:cNvSpPr>
            <a:spLocks noGrp="1"/>
          </p:cNvSpPr>
          <p:nvPr>
            <p:ph type="dt" sz="half" idx="12"/>
          </p:nvPr>
        </p:nvSpPr>
        <p:spPr/>
        <p:txBody>
          <a:bodyPr/>
          <a:lstStyle/>
          <a:p>
            <a:pPr>
              <a:defRPr/>
            </a:pPr>
            <a:fld id="{6DF5305D-22FF-47ED-9581-D6840E45532A}" type="datetime1">
              <a:rPr lang="zh-CN" altLang="en-US" smtClean="0">
                <a:solidFill>
                  <a:srgbClr val="000000"/>
                </a:solidFill>
              </a:rPr>
              <a:pPr>
                <a:defRPr/>
              </a:pPr>
              <a:t>2019/9/12</a:t>
            </a:fld>
            <a:r>
              <a:rPr lang="en-US" altLang="zh-CN" dirty="0">
                <a:solidFill>
                  <a:srgbClr val="000000"/>
                </a:solidFill>
              </a:rPr>
              <a:t> </a:t>
            </a:r>
          </a:p>
        </p:txBody>
      </p:sp>
      <p:pic>
        <p:nvPicPr>
          <p:cNvPr id="157701" name="Picture 5" descr="D:\00-2013-02-compiler\2013-讲课竞赛\00-视频材料\福特翼虎.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86246" y="1167340"/>
            <a:ext cx="2041938" cy="1207939"/>
          </a:xfrm>
          <a:prstGeom prst="rect">
            <a:avLst/>
          </a:prstGeom>
          <a:noFill/>
          <a:effectLst>
            <a:reflection endPos="0" dist="50800" dir="5400000" sy="-100000" algn="bl" rotWithShape="0"/>
          </a:effectLst>
          <a:extLst>
            <a:ext uri="{909E8E84-426E-40DD-AFC4-6F175D3DCCD1}">
              <a14:hiddenFill xmlns:a14="http://schemas.microsoft.com/office/drawing/2010/main">
                <a:solidFill>
                  <a:srgbClr val="FFFFFF"/>
                </a:solidFill>
              </a14:hiddenFill>
            </a:ext>
          </a:extLst>
        </p:spPr>
      </p:pic>
      <p:pic>
        <p:nvPicPr>
          <p:cNvPr id="157702" name="Picture 6" descr="D:\00-2013-02-compiler\2013-讲课竞赛\00-视频材料\土豪.bmp"/>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26000"/>
                    </a14:imgEffect>
                  </a14:imgLayer>
                </a14:imgProps>
              </a:ext>
              <a:ext uri="{28A0092B-C50C-407E-A947-70E740481C1C}">
                <a14:useLocalDpi xmlns:a14="http://schemas.microsoft.com/office/drawing/2010/main" val="0"/>
              </a:ext>
            </a:extLst>
          </a:blip>
          <a:srcRect/>
          <a:stretch>
            <a:fillRect/>
          </a:stretch>
        </p:blipFill>
        <p:spPr bwMode="auto">
          <a:xfrm>
            <a:off x="251520" y="1162617"/>
            <a:ext cx="1069048" cy="988147"/>
          </a:xfrm>
          <a:prstGeom prst="rect">
            <a:avLst/>
          </a:prstGeom>
          <a:noFill/>
          <a:effectLst>
            <a:outerShdw blurRad="50800" dist="50800" dir="540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sp>
        <p:nvSpPr>
          <p:cNvPr id="6" name="矩形 5"/>
          <p:cNvSpPr/>
          <p:nvPr/>
        </p:nvSpPr>
        <p:spPr>
          <a:xfrm>
            <a:off x="1410486" y="3492461"/>
            <a:ext cx="2369426" cy="523220"/>
          </a:xfrm>
          <a:prstGeom prst="rect">
            <a:avLst/>
          </a:prstGeom>
          <a:noFill/>
        </p:spPr>
        <p:txBody>
          <a:bodyPr wrap="square" lIns="91440" tIns="45720" rIns="91440" bIns="45720">
            <a:spAutoFit/>
          </a:bodyPr>
          <a:lstStyle/>
          <a:p>
            <a:pPr algn="ctr"/>
            <a:r>
              <a:rPr lang="zh-CN" altLang="en-US" sz="2800" b="1" dirty="0">
                <a:ln w="1905"/>
                <a:solidFill>
                  <a:schemeClr val="tx2"/>
                </a:solidFill>
                <a:effectLst>
                  <a:innerShdw blurRad="69850" dist="43180" dir="5400000">
                    <a:srgbClr val="000000">
                      <a:alpha val="65000"/>
                    </a:srgbClr>
                  </a:innerShdw>
                </a:effectLst>
                <a:latin typeface="楷体" pitchFamily="49" charset="-122"/>
                <a:ea typeface="楷体" pitchFamily="49" charset="-122"/>
              </a:rPr>
              <a:t>空调设为</a:t>
            </a:r>
            <a:r>
              <a:rPr lang="en-US" altLang="zh-CN" sz="2800" b="1" dirty="0">
                <a:ln w="1905"/>
                <a:solidFill>
                  <a:schemeClr val="tx2"/>
                </a:solidFill>
                <a:effectLst>
                  <a:innerShdw blurRad="69850" dist="43180" dir="5400000">
                    <a:srgbClr val="000000">
                      <a:alpha val="65000"/>
                    </a:srgbClr>
                  </a:innerShdw>
                </a:effectLst>
                <a:latin typeface="楷体" pitchFamily="49" charset="-122"/>
                <a:ea typeface="楷体" pitchFamily="49" charset="-122"/>
              </a:rPr>
              <a:t>25</a:t>
            </a:r>
            <a:r>
              <a:rPr lang="zh-CN" altLang="en-US" sz="2800" b="1" dirty="0">
                <a:ln w="1905"/>
                <a:solidFill>
                  <a:schemeClr val="tx2"/>
                </a:solidFill>
                <a:effectLst>
                  <a:innerShdw blurRad="69850" dist="43180" dir="5400000">
                    <a:srgbClr val="000000">
                      <a:alpha val="65000"/>
                    </a:srgbClr>
                  </a:innerShdw>
                </a:effectLst>
                <a:latin typeface="楷体" pitchFamily="49" charset="-122"/>
                <a:ea typeface="楷体" pitchFamily="49" charset="-122"/>
              </a:rPr>
              <a:t>度</a:t>
            </a:r>
          </a:p>
        </p:txBody>
      </p:sp>
      <p:pic>
        <p:nvPicPr>
          <p:cNvPr id="157705" name="Picture 9" descr="D:\00-2013-02-compiler\2013-讲课竞赛\00-视频材料\音频.bmp"/>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19783" y="1054746"/>
            <a:ext cx="2495085" cy="1692122"/>
          </a:xfrm>
          <a:prstGeom prst="rect">
            <a:avLst/>
          </a:prstGeom>
          <a:noFill/>
          <a:extLst>
            <a:ext uri="{909E8E84-426E-40DD-AFC4-6F175D3DCCD1}">
              <a14:hiddenFill xmlns:a14="http://schemas.microsoft.com/office/drawing/2010/main">
                <a:solidFill>
                  <a:srgbClr val="FFFFFF"/>
                </a:solidFill>
              </a14:hiddenFill>
            </a:ext>
          </a:extLst>
        </p:spPr>
      </p:pic>
      <p:sp>
        <p:nvSpPr>
          <p:cNvPr id="8" name="AutoShape 11" descr="http://t2.baidu.com/it/u=3391121962,2332629517&amp;fm=23&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dirty="0">
              <a:solidFill>
                <a:srgbClr val="000000"/>
              </a:solidFill>
              <a:latin typeface="楷体" panose="02010609060101010101" pitchFamily="49" charset="-122"/>
              <a:ea typeface="楷体" panose="02010609060101010101" pitchFamily="49" charset="-122"/>
            </a:endParaRPr>
          </a:p>
        </p:txBody>
      </p:sp>
      <p:sp>
        <p:nvSpPr>
          <p:cNvPr id="9" name="AutoShape 13" descr="http://t2.baidu.com/it/u=3391121962,2332629517&amp;fm=23&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dirty="0">
              <a:solidFill>
                <a:srgbClr val="000000"/>
              </a:solidFill>
              <a:latin typeface="楷体" panose="02010609060101010101" pitchFamily="49" charset="-122"/>
              <a:ea typeface="楷体" panose="02010609060101010101" pitchFamily="49" charset="-122"/>
            </a:endParaRPr>
          </a:p>
        </p:txBody>
      </p:sp>
      <p:sp>
        <p:nvSpPr>
          <p:cNvPr id="10" name="AutoShape 15" descr="http://t2.baidu.com/it/u=3391121962,2332629517&amp;fm=21&amp;gp=0.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dirty="0">
              <a:solidFill>
                <a:srgbClr val="000000"/>
              </a:solidFill>
              <a:latin typeface="楷体" panose="02010609060101010101" pitchFamily="49" charset="-122"/>
              <a:ea typeface="楷体" panose="02010609060101010101" pitchFamily="49" charset="-122"/>
            </a:endParaRPr>
          </a:p>
        </p:txBody>
      </p:sp>
      <p:pic>
        <p:nvPicPr>
          <p:cNvPr id="157712" name="Picture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52815" y="1227366"/>
            <a:ext cx="958834" cy="981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AutoShape 18" descr="http://t2.baidu.com/it/u=2814427109,2301171438&amp;fm=23&amp;gp=0.jp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dirty="0">
              <a:solidFill>
                <a:srgbClr val="000000"/>
              </a:solidFill>
              <a:latin typeface="楷体" panose="02010609060101010101" pitchFamily="49" charset="-122"/>
              <a:ea typeface="楷体" panose="02010609060101010101" pitchFamily="49" charset="-122"/>
            </a:endParaRPr>
          </a:p>
        </p:txBody>
      </p:sp>
      <p:sp>
        <p:nvSpPr>
          <p:cNvPr id="23" name="AutoShape 12"/>
          <p:cNvSpPr>
            <a:spLocks noChangeArrowheads="1"/>
          </p:cNvSpPr>
          <p:nvPr/>
        </p:nvSpPr>
        <p:spPr bwMode="auto">
          <a:xfrm rot="5400000">
            <a:off x="2038762" y="2791187"/>
            <a:ext cx="1080000" cy="324000"/>
          </a:xfrm>
          <a:prstGeom prst="rightArrow">
            <a:avLst>
              <a:gd name="adj1" fmla="val 50000"/>
              <a:gd name="adj2" fmla="val 60003"/>
            </a:avLst>
          </a:prstGeom>
          <a:gradFill rotWithShape="1">
            <a:gsLst>
              <a:gs pos="0">
                <a:srgbClr val="B563CF"/>
              </a:gs>
              <a:gs pos="100000">
                <a:srgbClr val="FFFFFF"/>
              </a:gs>
            </a:gsLst>
            <a:lin ang="5400000" scaled="1"/>
          </a:gradFill>
          <a:ln w="6350" algn="ctr">
            <a:solidFill>
              <a:srgbClr val="800080"/>
            </a:solidFill>
            <a:miter lim="800000"/>
            <a:headEnd/>
            <a:tailEnd/>
          </a:ln>
        </p:spPr>
        <p:txBody>
          <a:bodyPr wrap="square" lIns="0" tIns="0" rIns="0" bIns="0" anchor="ctr">
            <a:spAutoFit/>
          </a:bodyPr>
          <a:lstStyle/>
          <a:p>
            <a:pPr algn="ctr"/>
            <a:endParaRPr lang="zh-CN" altLang="en-US" sz="2400">
              <a:solidFill>
                <a:srgbClr val="000000"/>
              </a:solidFill>
              <a:latin typeface="楷体" pitchFamily="49" charset="-122"/>
              <a:ea typeface="楷体" pitchFamily="49" charset="-122"/>
            </a:endParaRPr>
          </a:p>
        </p:txBody>
      </p:sp>
      <p:sp>
        <p:nvSpPr>
          <p:cNvPr id="26" name="AutoShape 35"/>
          <p:cNvSpPr>
            <a:spLocks noChangeArrowheads="1"/>
          </p:cNvSpPr>
          <p:nvPr/>
        </p:nvSpPr>
        <p:spPr bwMode="auto">
          <a:xfrm>
            <a:off x="1612896" y="5150470"/>
            <a:ext cx="1550988" cy="510778"/>
          </a:xfrm>
          <a:prstGeom prst="roundRect">
            <a:avLst>
              <a:gd name="adj" fmla="val 16667"/>
            </a:avLst>
          </a:prstGeom>
          <a:gradFill rotWithShape="1">
            <a:gsLst>
              <a:gs pos="0">
                <a:srgbClr val="FFFF99"/>
              </a:gs>
              <a:gs pos="100000">
                <a:srgbClr val="FFFF99">
                  <a:gamma/>
                  <a:tint val="0"/>
                  <a:invGamma/>
                </a:srgbClr>
              </a:gs>
            </a:gsLst>
            <a:lin ang="5400000" scaled="1"/>
          </a:gradFill>
          <a:ln w="9525">
            <a:solidFill>
              <a:srgbClr val="FF9900"/>
            </a:solidFill>
            <a:round/>
            <a:headEnd/>
            <a:tailEnd/>
          </a:ln>
          <a:effectLst>
            <a:outerShdw dist="107763" dir="8100000" algn="ctr" rotWithShape="0">
              <a:schemeClr val="bg2">
                <a:alpha val="50000"/>
              </a:schemeClr>
            </a:outerShdw>
          </a:effectLst>
        </p:spPr>
        <p:txBody>
          <a:bodyPr anchorCtr="1">
            <a:spAutoFit/>
          </a:bodyPr>
          <a:lstStyle/>
          <a:p>
            <a:pPr algn="ctr">
              <a:defRPr/>
            </a:pPr>
            <a:r>
              <a:rPr lang="zh-CN" altLang="en-US" sz="2400" b="1" dirty="0">
                <a:solidFill>
                  <a:srgbClr val="000000"/>
                </a:solidFill>
                <a:latin typeface="楷体" pitchFamily="49" charset="-122"/>
                <a:ea typeface="楷体" pitchFamily="49" charset="-122"/>
              </a:rPr>
              <a:t>词法分析</a:t>
            </a:r>
          </a:p>
        </p:txBody>
      </p:sp>
      <p:sp>
        <p:nvSpPr>
          <p:cNvPr id="28" name="AutoShape 35"/>
          <p:cNvSpPr>
            <a:spLocks noChangeArrowheads="1"/>
          </p:cNvSpPr>
          <p:nvPr/>
        </p:nvSpPr>
        <p:spPr bwMode="auto">
          <a:xfrm>
            <a:off x="4283968" y="5150470"/>
            <a:ext cx="1550988" cy="510778"/>
          </a:xfrm>
          <a:prstGeom prst="roundRect">
            <a:avLst>
              <a:gd name="adj" fmla="val 16667"/>
            </a:avLst>
          </a:prstGeom>
          <a:gradFill rotWithShape="1">
            <a:gsLst>
              <a:gs pos="0">
                <a:srgbClr val="FFFF99"/>
              </a:gs>
              <a:gs pos="100000">
                <a:srgbClr val="FFFF99">
                  <a:gamma/>
                  <a:tint val="0"/>
                  <a:invGamma/>
                </a:srgbClr>
              </a:gs>
            </a:gsLst>
            <a:lin ang="5400000" scaled="1"/>
          </a:gradFill>
          <a:ln w="9525">
            <a:solidFill>
              <a:srgbClr val="FF9900"/>
            </a:solidFill>
            <a:round/>
            <a:headEnd/>
            <a:tailEnd/>
          </a:ln>
          <a:effectLst>
            <a:outerShdw dist="107763" dir="8100000" algn="ctr" rotWithShape="0">
              <a:schemeClr val="bg2">
                <a:alpha val="50000"/>
              </a:schemeClr>
            </a:outerShdw>
          </a:effectLst>
        </p:spPr>
        <p:txBody>
          <a:bodyPr anchorCtr="1">
            <a:spAutoFit/>
          </a:bodyPr>
          <a:lstStyle/>
          <a:p>
            <a:pPr algn="ctr">
              <a:defRPr/>
            </a:pPr>
            <a:r>
              <a:rPr lang="zh-CN" altLang="en-US" sz="2400" b="1" dirty="0">
                <a:solidFill>
                  <a:srgbClr val="000000"/>
                </a:solidFill>
                <a:latin typeface="楷体" pitchFamily="49" charset="-122"/>
                <a:ea typeface="楷体" pitchFamily="49" charset="-122"/>
              </a:rPr>
              <a:t>语法分析</a:t>
            </a:r>
          </a:p>
        </p:txBody>
      </p:sp>
      <p:sp>
        <p:nvSpPr>
          <p:cNvPr id="30" name="AutoShape 35"/>
          <p:cNvSpPr>
            <a:spLocks noChangeArrowheads="1"/>
          </p:cNvSpPr>
          <p:nvPr/>
        </p:nvSpPr>
        <p:spPr bwMode="auto">
          <a:xfrm>
            <a:off x="6957693" y="5150470"/>
            <a:ext cx="1550988" cy="510778"/>
          </a:xfrm>
          <a:prstGeom prst="roundRect">
            <a:avLst>
              <a:gd name="adj" fmla="val 16667"/>
            </a:avLst>
          </a:prstGeom>
          <a:gradFill rotWithShape="1">
            <a:gsLst>
              <a:gs pos="0">
                <a:srgbClr val="FFFF99"/>
              </a:gs>
              <a:gs pos="100000">
                <a:srgbClr val="FFFF99">
                  <a:gamma/>
                  <a:tint val="0"/>
                  <a:invGamma/>
                </a:srgbClr>
              </a:gs>
            </a:gsLst>
            <a:lin ang="5400000" scaled="1"/>
          </a:gradFill>
          <a:ln w="9525">
            <a:solidFill>
              <a:srgbClr val="FF9900"/>
            </a:solidFill>
            <a:round/>
            <a:headEnd/>
            <a:tailEnd/>
          </a:ln>
          <a:effectLst>
            <a:outerShdw dist="107763" dir="8100000" algn="ctr" rotWithShape="0">
              <a:schemeClr val="bg2">
                <a:alpha val="50000"/>
              </a:schemeClr>
            </a:outerShdw>
          </a:effectLst>
        </p:spPr>
        <p:txBody>
          <a:bodyPr anchorCtr="1">
            <a:spAutoFit/>
          </a:bodyPr>
          <a:lstStyle/>
          <a:p>
            <a:pPr algn="ctr">
              <a:defRPr/>
            </a:pPr>
            <a:r>
              <a:rPr lang="zh-CN" altLang="en-US" sz="2400" b="1" dirty="0">
                <a:solidFill>
                  <a:srgbClr val="000000"/>
                </a:solidFill>
                <a:latin typeface="楷体" pitchFamily="49" charset="-122"/>
                <a:ea typeface="楷体" pitchFamily="49" charset="-122"/>
              </a:rPr>
              <a:t>语义分析</a:t>
            </a:r>
          </a:p>
        </p:txBody>
      </p:sp>
      <p:sp>
        <p:nvSpPr>
          <p:cNvPr id="35" name="矩形 34"/>
          <p:cNvSpPr/>
          <p:nvPr/>
        </p:nvSpPr>
        <p:spPr>
          <a:xfrm>
            <a:off x="6362734" y="2060848"/>
            <a:ext cx="2562973" cy="523220"/>
          </a:xfrm>
          <a:prstGeom prst="rect">
            <a:avLst/>
          </a:prstGeom>
          <a:noFill/>
        </p:spPr>
        <p:txBody>
          <a:bodyPr wrap="square" lIns="91440" tIns="45720" rIns="91440" bIns="45720">
            <a:spAutoFit/>
          </a:bodyPr>
          <a:lstStyle/>
          <a:p>
            <a:pPr algn="ctr"/>
            <a:r>
              <a:rPr lang="zh-CN" altLang="en-US" sz="2800" b="1" dirty="0">
                <a:ln w="1905"/>
                <a:gradFill>
                  <a:gsLst>
                    <a:gs pos="0">
                      <a:srgbClr val="2D2DB9">
                        <a:shade val="20000"/>
                        <a:satMod val="200000"/>
                      </a:srgbClr>
                    </a:gs>
                    <a:gs pos="78000">
                      <a:srgbClr val="2D2DB9">
                        <a:tint val="90000"/>
                        <a:shade val="89000"/>
                        <a:satMod val="220000"/>
                      </a:srgbClr>
                    </a:gs>
                    <a:gs pos="100000">
                      <a:srgbClr val="2D2DB9">
                        <a:tint val="12000"/>
                        <a:satMod val="255000"/>
                      </a:srgbClr>
                    </a:gs>
                  </a:gsLst>
                  <a:lin ang="5400000"/>
                </a:gradFill>
                <a:effectLst>
                  <a:innerShdw blurRad="69850" dist="43180" dir="5400000">
                    <a:srgbClr val="000000">
                      <a:alpha val="65000"/>
                    </a:srgbClr>
                  </a:innerShdw>
                </a:effectLst>
                <a:latin typeface="楷体" pitchFamily="49" charset="-122"/>
                <a:ea typeface="楷体" pitchFamily="49" charset="-122"/>
              </a:rPr>
              <a:t>可执行代码</a:t>
            </a:r>
          </a:p>
        </p:txBody>
      </p:sp>
      <p:grpSp>
        <p:nvGrpSpPr>
          <p:cNvPr id="37" name="组合 36"/>
          <p:cNvGrpSpPr/>
          <p:nvPr/>
        </p:nvGrpSpPr>
        <p:grpSpPr>
          <a:xfrm>
            <a:off x="683568" y="43200"/>
            <a:ext cx="5334000" cy="825430"/>
            <a:chOff x="1905000" y="-4375"/>
            <a:chExt cx="5334000" cy="825430"/>
          </a:xfrm>
        </p:grpSpPr>
        <p:sp>
          <p:nvSpPr>
            <p:cNvPr id="38" name="AutoShape 56"/>
            <p:cNvSpPr>
              <a:spLocks noChangeArrowheads="1"/>
            </p:cNvSpPr>
            <p:nvPr/>
          </p:nvSpPr>
          <p:spPr bwMode="gray">
            <a:xfrm>
              <a:off x="2270125" y="58980"/>
              <a:ext cx="4968875" cy="762075"/>
            </a:xfrm>
            <a:prstGeom prst="roundRect">
              <a:avLst>
                <a:gd name="adj" fmla="val 50000"/>
              </a:avLst>
            </a:prstGeom>
            <a:solidFill>
              <a:srgbClr val="8064A2">
                <a:lumMod val="20000"/>
                <a:lumOff val="80000"/>
              </a:srgbClr>
            </a:solidFill>
            <a:ln w="38100" algn="ctr">
              <a:solidFill>
                <a:srgbClr val="8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fontAlgn="auto">
                <a:spcBef>
                  <a:spcPts val="0"/>
                </a:spcBef>
                <a:spcAft>
                  <a:spcPts val="0"/>
                </a:spcAft>
                <a:defRPr/>
              </a:pPr>
              <a:endParaRPr lang="zh-CN" altLang="en-US" sz="1800" kern="0" dirty="0">
                <a:solidFill>
                  <a:sysClr val="window" lastClr="FFFFFF"/>
                </a:solidFill>
                <a:latin typeface="楷体" panose="02010609060101010101" pitchFamily="49" charset="-122"/>
                <a:ea typeface="楷体" panose="02010609060101010101" pitchFamily="49" charset="-122"/>
              </a:endParaRPr>
            </a:p>
          </p:txBody>
        </p:sp>
        <p:sp>
          <p:nvSpPr>
            <p:cNvPr id="39" name="Oval 59"/>
            <p:cNvSpPr>
              <a:spLocks noChangeArrowheads="1"/>
            </p:cNvSpPr>
            <p:nvPr/>
          </p:nvSpPr>
          <p:spPr bwMode="gray">
            <a:xfrm rot="1758052">
              <a:off x="1905000" y="-4375"/>
              <a:ext cx="896938" cy="820000"/>
            </a:xfrm>
            <a:prstGeom prst="ellipse">
              <a:avLst/>
            </a:prstGeom>
            <a:gradFill rotWithShape="1">
              <a:gsLst>
                <a:gs pos="0">
                  <a:srgbClr val="800080"/>
                </a:gs>
                <a:gs pos="100000">
                  <a:srgbClr val="800080">
                    <a:gamma/>
                    <a:shade val="46275"/>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sz="1800" kern="0" dirty="0">
                <a:solidFill>
                  <a:sysClr val="windowText" lastClr="000000"/>
                </a:solidFill>
                <a:latin typeface="楷体" panose="02010609060101010101" pitchFamily="49" charset="-122"/>
                <a:ea typeface="楷体" panose="02010609060101010101" pitchFamily="49" charset="-122"/>
              </a:endParaRPr>
            </a:p>
          </p:txBody>
        </p:sp>
        <p:sp>
          <p:nvSpPr>
            <p:cNvPr id="40" name="Text Box 61"/>
            <p:cNvSpPr txBox="1">
              <a:spLocks noChangeArrowheads="1"/>
            </p:cNvSpPr>
            <p:nvPr/>
          </p:nvSpPr>
          <p:spPr bwMode="gray">
            <a:xfrm>
              <a:off x="2916000" y="132425"/>
              <a:ext cx="183255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auto">
                <a:spcBef>
                  <a:spcPts val="0"/>
                </a:spcBef>
                <a:spcAft>
                  <a:spcPts val="0"/>
                </a:spcAft>
                <a:defRPr/>
              </a:pPr>
              <a:r>
                <a:rPr lang="zh-CN" altLang="en-US" sz="3200" b="1" kern="0" dirty="0">
                  <a:solidFill>
                    <a:sysClr val="windowText" lastClr="000000"/>
                  </a:solidFill>
                  <a:effectLst>
                    <a:outerShdw blurRad="38100" dist="38100" dir="2700000" algn="tl">
                      <a:srgbClr val="000000">
                        <a:alpha val="43137"/>
                      </a:srgbClr>
                    </a:outerShdw>
                  </a:effectLst>
                  <a:latin typeface="楷体" pitchFamily="49" charset="-122"/>
                  <a:ea typeface="楷体" pitchFamily="49" charset="-122"/>
                </a:rPr>
                <a:t>识别过程</a:t>
              </a:r>
            </a:p>
          </p:txBody>
        </p:sp>
        <p:sp>
          <p:nvSpPr>
            <p:cNvPr id="41" name="Text Box 62"/>
            <p:cNvSpPr txBox="1">
              <a:spLocks noChangeArrowheads="1"/>
            </p:cNvSpPr>
            <p:nvPr/>
          </p:nvSpPr>
          <p:spPr bwMode="gray">
            <a:xfrm>
              <a:off x="2303171" y="82512"/>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ヒラギノ角ゴ Pro W3" pitchFamily="-1" charset="-128"/>
                </a:defRPr>
              </a:lvl1pPr>
              <a:lvl2pPr marL="742950" indent="-285750" eaLnBrk="0" hangingPunct="0">
                <a:defRPr>
                  <a:solidFill>
                    <a:schemeClr val="tx1"/>
                  </a:solidFill>
                  <a:latin typeface="Arial" pitchFamily="34" charset="0"/>
                  <a:ea typeface="ヒラギノ角ゴ Pro W3" pitchFamily="-1" charset="-128"/>
                </a:defRPr>
              </a:lvl2pPr>
              <a:lvl3pPr marL="1143000" indent="-228600" eaLnBrk="0" hangingPunct="0">
                <a:defRPr>
                  <a:solidFill>
                    <a:schemeClr val="tx1"/>
                  </a:solidFill>
                  <a:latin typeface="Arial" pitchFamily="34" charset="0"/>
                  <a:ea typeface="ヒラギノ角ゴ Pro W3" pitchFamily="-1" charset="-128"/>
                </a:defRPr>
              </a:lvl3pPr>
              <a:lvl4pPr marL="1600200" indent="-228600" eaLnBrk="0" hangingPunct="0">
                <a:defRPr>
                  <a:solidFill>
                    <a:schemeClr val="tx1"/>
                  </a:solidFill>
                  <a:latin typeface="Arial" pitchFamily="34" charset="0"/>
                  <a:ea typeface="ヒラギノ角ゴ Pro W3" pitchFamily="-1" charset="-128"/>
                </a:defRPr>
              </a:lvl4pPr>
              <a:lvl5pPr marL="2057400" indent="-228600" eaLnBrk="0" hangingPunct="0">
                <a:defRPr>
                  <a:solidFill>
                    <a:schemeClr val="tx1"/>
                  </a:solidFill>
                  <a:latin typeface="Arial" pitchFamily="34" charset="0"/>
                  <a:ea typeface="ヒラギノ角ゴ Pro W3" pitchFamily="-1"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pitchFamily="-1"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pitchFamily="-1"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pitchFamily="-1"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pitchFamily="-1" charset="-128"/>
                </a:defRPr>
              </a:lvl9pPr>
            </a:lstStyle>
            <a:p>
              <a:pPr algn="ctr" fontAlgn="auto">
                <a:spcBef>
                  <a:spcPts val="0"/>
                </a:spcBef>
                <a:spcAft>
                  <a:spcPts val="0"/>
                </a:spcAft>
                <a:defRPr/>
              </a:pPr>
              <a:endParaRPr lang="en-US" altLang="zh-CN" sz="3200" b="1" kern="0" dirty="0">
                <a:solidFill>
                  <a:sysClr val="window" lastClr="FFFFFF"/>
                </a:solidFill>
                <a:latin typeface="楷体" panose="02010609060101010101" pitchFamily="49" charset="-122"/>
                <a:ea typeface="楷体" panose="02010609060101010101" pitchFamily="49" charset="-122"/>
              </a:endParaRPr>
            </a:p>
          </p:txBody>
        </p:sp>
        <p:pic>
          <p:nvPicPr>
            <p:cNvPr id="42" name="Picture 88" descr="Picture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016125" y="86133"/>
              <a:ext cx="379413" cy="439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6" name="AutoShape 12"/>
          <p:cNvSpPr>
            <a:spLocks noChangeArrowheads="1"/>
          </p:cNvSpPr>
          <p:nvPr/>
        </p:nvSpPr>
        <p:spPr bwMode="auto">
          <a:xfrm rot="5400000">
            <a:off x="2029162" y="4455192"/>
            <a:ext cx="1080000" cy="324000"/>
          </a:xfrm>
          <a:prstGeom prst="rightArrow">
            <a:avLst>
              <a:gd name="adj1" fmla="val 50000"/>
              <a:gd name="adj2" fmla="val 60003"/>
            </a:avLst>
          </a:prstGeom>
          <a:gradFill rotWithShape="1">
            <a:gsLst>
              <a:gs pos="0">
                <a:srgbClr val="B563CF"/>
              </a:gs>
              <a:gs pos="100000">
                <a:srgbClr val="FFFFFF"/>
              </a:gs>
            </a:gsLst>
            <a:lin ang="5400000" scaled="1"/>
          </a:gradFill>
          <a:ln w="6350" algn="ctr">
            <a:solidFill>
              <a:srgbClr val="800080"/>
            </a:solidFill>
            <a:miter lim="800000"/>
            <a:headEnd/>
            <a:tailEnd/>
          </a:ln>
        </p:spPr>
        <p:txBody>
          <a:bodyPr wrap="square" lIns="0" tIns="0" rIns="0" bIns="0" anchor="ctr">
            <a:spAutoFit/>
          </a:bodyPr>
          <a:lstStyle/>
          <a:p>
            <a:pPr algn="ctr"/>
            <a:endParaRPr lang="zh-CN" altLang="en-US" sz="2400">
              <a:solidFill>
                <a:srgbClr val="000000"/>
              </a:solidFill>
              <a:latin typeface="楷体" pitchFamily="49" charset="-122"/>
              <a:ea typeface="楷体" pitchFamily="49" charset="-122"/>
            </a:endParaRPr>
          </a:p>
        </p:txBody>
      </p:sp>
      <p:sp>
        <p:nvSpPr>
          <p:cNvPr id="43" name="AutoShape 12"/>
          <p:cNvSpPr>
            <a:spLocks noChangeArrowheads="1"/>
          </p:cNvSpPr>
          <p:nvPr/>
        </p:nvSpPr>
        <p:spPr bwMode="auto">
          <a:xfrm>
            <a:off x="3203848" y="5233104"/>
            <a:ext cx="1080000" cy="324000"/>
          </a:xfrm>
          <a:prstGeom prst="rightArrow">
            <a:avLst>
              <a:gd name="adj1" fmla="val 50000"/>
              <a:gd name="adj2" fmla="val 60003"/>
            </a:avLst>
          </a:prstGeom>
          <a:gradFill rotWithShape="1">
            <a:gsLst>
              <a:gs pos="0">
                <a:srgbClr val="B563CF"/>
              </a:gs>
              <a:gs pos="100000">
                <a:srgbClr val="FFFFFF"/>
              </a:gs>
            </a:gsLst>
            <a:lin ang="5400000" scaled="1"/>
          </a:gradFill>
          <a:ln w="6350" algn="ctr">
            <a:solidFill>
              <a:srgbClr val="800080"/>
            </a:solidFill>
            <a:miter lim="800000"/>
            <a:headEnd/>
            <a:tailEnd/>
          </a:ln>
        </p:spPr>
        <p:txBody>
          <a:bodyPr wrap="square" lIns="0" tIns="0" rIns="0" bIns="0" anchor="ctr">
            <a:spAutoFit/>
          </a:bodyPr>
          <a:lstStyle/>
          <a:p>
            <a:pPr algn="ctr"/>
            <a:endParaRPr lang="zh-CN" altLang="en-US" sz="2400">
              <a:solidFill>
                <a:srgbClr val="000000"/>
              </a:solidFill>
              <a:latin typeface="楷体" pitchFamily="49" charset="-122"/>
              <a:ea typeface="楷体" pitchFamily="49" charset="-122"/>
            </a:endParaRPr>
          </a:p>
        </p:txBody>
      </p:sp>
      <p:sp>
        <p:nvSpPr>
          <p:cNvPr id="44" name="AutoShape 12"/>
          <p:cNvSpPr>
            <a:spLocks noChangeArrowheads="1"/>
          </p:cNvSpPr>
          <p:nvPr/>
        </p:nvSpPr>
        <p:spPr bwMode="auto">
          <a:xfrm>
            <a:off x="5877693" y="5233104"/>
            <a:ext cx="1080000" cy="324000"/>
          </a:xfrm>
          <a:prstGeom prst="rightArrow">
            <a:avLst>
              <a:gd name="adj1" fmla="val 50000"/>
              <a:gd name="adj2" fmla="val 60003"/>
            </a:avLst>
          </a:prstGeom>
          <a:gradFill rotWithShape="1">
            <a:gsLst>
              <a:gs pos="0">
                <a:srgbClr val="B563CF"/>
              </a:gs>
              <a:gs pos="100000">
                <a:srgbClr val="FFFFFF"/>
              </a:gs>
            </a:gsLst>
            <a:lin ang="5400000" scaled="1"/>
          </a:gradFill>
          <a:ln w="6350" algn="ctr">
            <a:solidFill>
              <a:srgbClr val="800080"/>
            </a:solidFill>
            <a:miter lim="800000"/>
            <a:headEnd/>
            <a:tailEnd/>
          </a:ln>
        </p:spPr>
        <p:txBody>
          <a:bodyPr wrap="square" lIns="0" tIns="0" rIns="0" bIns="0" anchor="ctr">
            <a:spAutoFit/>
          </a:bodyPr>
          <a:lstStyle/>
          <a:p>
            <a:pPr algn="ctr"/>
            <a:endParaRPr lang="zh-CN" altLang="en-US" sz="2400">
              <a:solidFill>
                <a:srgbClr val="000000"/>
              </a:solidFill>
              <a:latin typeface="楷体" pitchFamily="49" charset="-122"/>
              <a:ea typeface="楷体" pitchFamily="49" charset="-122"/>
            </a:endParaRPr>
          </a:p>
        </p:txBody>
      </p:sp>
      <p:sp>
        <p:nvSpPr>
          <p:cNvPr id="45" name="AutoShape 12"/>
          <p:cNvSpPr>
            <a:spLocks noChangeArrowheads="1"/>
          </p:cNvSpPr>
          <p:nvPr/>
        </p:nvSpPr>
        <p:spPr bwMode="auto">
          <a:xfrm rot="16200000">
            <a:off x="7104221" y="2870897"/>
            <a:ext cx="1080000" cy="324000"/>
          </a:xfrm>
          <a:prstGeom prst="rightArrow">
            <a:avLst>
              <a:gd name="adj1" fmla="val 50000"/>
              <a:gd name="adj2" fmla="val 60003"/>
            </a:avLst>
          </a:prstGeom>
          <a:gradFill rotWithShape="1">
            <a:gsLst>
              <a:gs pos="0">
                <a:srgbClr val="B563CF"/>
              </a:gs>
              <a:gs pos="100000">
                <a:srgbClr val="FFFFFF"/>
              </a:gs>
            </a:gsLst>
            <a:lin ang="5400000" scaled="1"/>
          </a:gradFill>
          <a:ln w="6350" algn="ctr">
            <a:solidFill>
              <a:srgbClr val="800080"/>
            </a:solidFill>
            <a:miter lim="800000"/>
            <a:headEnd/>
            <a:tailEnd/>
          </a:ln>
        </p:spPr>
        <p:txBody>
          <a:bodyPr wrap="square" lIns="0" tIns="0" rIns="0" bIns="0" anchor="ctr">
            <a:spAutoFit/>
          </a:bodyPr>
          <a:lstStyle/>
          <a:p>
            <a:pPr algn="ctr"/>
            <a:endParaRPr lang="zh-CN" altLang="en-US" sz="2400">
              <a:solidFill>
                <a:srgbClr val="000000"/>
              </a:solidFill>
              <a:latin typeface="楷体" pitchFamily="49" charset="-122"/>
              <a:ea typeface="楷体" pitchFamily="49" charset="-122"/>
            </a:endParaRPr>
          </a:p>
        </p:txBody>
      </p:sp>
      <p:sp>
        <p:nvSpPr>
          <p:cNvPr id="46" name="AutoShape 12"/>
          <p:cNvSpPr>
            <a:spLocks noChangeArrowheads="1"/>
          </p:cNvSpPr>
          <p:nvPr/>
        </p:nvSpPr>
        <p:spPr bwMode="auto">
          <a:xfrm rot="16200000">
            <a:off x="7104220" y="4455073"/>
            <a:ext cx="1080000" cy="324000"/>
          </a:xfrm>
          <a:prstGeom prst="rightArrow">
            <a:avLst>
              <a:gd name="adj1" fmla="val 50000"/>
              <a:gd name="adj2" fmla="val 60003"/>
            </a:avLst>
          </a:prstGeom>
          <a:gradFill rotWithShape="1">
            <a:gsLst>
              <a:gs pos="0">
                <a:srgbClr val="B563CF"/>
              </a:gs>
              <a:gs pos="100000">
                <a:srgbClr val="FFFFFF"/>
              </a:gs>
            </a:gsLst>
            <a:lin ang="5400000" scaled="1"/>
          </a:gradFill>
          <a:ln w="6350" algn="ctr">
            <a:solidFill>
              <a:srgbClr val="800080"/>
            </a:solidFill>
            <a:miter lim="800000"/>
            <a:headEnd/>
            <a:tailEnd/>
          </a:ln>
        </p:spPr>
        <p:txBody>
          <a:bodyPr wrap="square" lIns="0" tIns="0" rIns="0" bIns="0" anchor="ctr">
            <a:spAutoFit/>
          </a:bodyPr>
          <a:lstStyle/>
          <a:p>
            <a:pPr algn="ctr"/>
            <a:endParaRPr lang="zh-CN" altLang="en-US" sz="2400">
              <a:solidFill>
                <a:srgbClr val="000000"/>
              </a:solidFill>
              <a:latin typeface="楷体" pitchFamily="49" charset="-122"/>
              <a:ea typeface="楷体" pitchFamily="49" charset="-122"/>
            </a:endParaRPr>
          </a:p>
        </p:txBody>
      </p:sp>
      <p:sp>
        <p:nvSpPr>
          <p:cNvPr id="32" name="AutoShape 35"/>
          <p:cNvSpPr>
            <a:spLocks noChangeArrowheads="1"/>
          </p:cNvSpPr>
          <p:nvPr/>
        </p:nvSpPr>
        <p:spPr bwMode="auto">
          <a:xfrm>
            <a:off x="6634472" y="3501008"/>
            <a:ext cx="2107216" cy="510778"/>
          </a:xfrm>
          <a:prstGeom prst="roundRect">
            <a:avLst>
              <a:gd name="adj" fmla="val 16667"/>
            </a:avLst>
          </a:prstGeom>
          <a:gradFill rotWithShape="1">
            <a:gsLst>
              <a:gs pos="0">
                <a:srgbClr val="FFFF99"/>
              </a:gs>
              <a:gs pos="100000">
                <a:srgbClr val="FFFF99">
                  <a:gamma/>
                  <a:tint val="0"/>
                  <a:invGamma/>
                </a:srgbClr>
              </a:gs>
            </a:gsLst>
            <a:lin ang="5400000" scaled="1"/>
          </a:gradFill>
          <a:ln w="9525">
            <a:solidFill>
              <a:srgbClr val="FF9900"/>
            </a:solidFill>
            <a:round/>
            <a:headEnd/>
            <a:tailEnd/>
          </a:ln>
          <a:effectLst>
            <a:outerShdw dist="107763" dir="8100000" algn="ctr" rotWithShape="0">
              <a:schemeClr val="bg2">
                <a:alpha val="50000"/>
              </a:schemeClr>
            </a:outerShdw>
          </a:effectLst>
        </p:spPr>
        <p:txBody>
          <a:bodyPr wrap="square" anchorCtr="1">
            <a:spAutoFit/>
          </a:bodyPr>
          <a:lstStyle/>
          <a:p>
            <a:pPr algn="ctr">
              <a:defRPr/>
            </a:pPr>
            <a:r>
              <a:rPr lang="zh-CN" altLang="en-US" sz="2400" b="1" dirty="0">
                <a:solidFill>
                  <a:srgbClr val="000000"/>
                </a:solidFill>
                <a:latin typeface="楷体" pitchFamily="49" charset="-122"/>
                <a:ea typeface="楷体" pitchFamily="49" charset="-122"/>
              </a:rPr>
              <a:t>中间代码生成</a:t>
            </a:r>
          </a:p>
        </p:txBody>
      </p:sp>
    </p:spTree>
    <p:extLst>
      <p:ext uri="{BB962C8B-B14F-4D97-AF65-F5344CB8AC3E}">
        <p14:creationId xmlns:p14="http://schemas.microsoft.com/office/powerpoint/2010/main" val="536342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57702"/>
                                        </p:tgtEl>
                                        <p:attrNameLst>
                                          <p:attrName>style.visibility</p:attrName>
                                        </p:attrNameLst>
                                      </p:cBhvr>
                                      <p:to>
                                        <p:strVal val="visible"/>
                                      </p:to>
                                    </p:set>
                                    <p:animEffect transition="in" filter="wipe(left)">
                                      <p:cBhvr>
                                        <p:cTn id="7" dur="500"/>
                                        <p:tgtEl>
                                          <p:spTgt spid="15770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57701"/>
                                        </p:tgtEl>
                                        <p:attrNameLst>
                                          <p:attrName>style.visibility</p:attrName>
                                        </p:attrNameLst>
                                      </p:cBhvr>
                                      <p:to>
                                        <p:strVal val="visible"/>
                                      </p:to>
                                    </p:set>
                                    <p:animEffect transition="in" filter="wipe(up)">
                                      <p:cBhvr>
                                        <p:cTn id="11" dur="500"/>
                                        <p:tgtEl>
                                          <p:spTgt spid="157701"/>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57705"/>
                                        </p:tgtEl>
                                        <p:attrNameLst>
                                          <p:attrName>style.visibility</p:attrName>
                                        </p:attrNameLst>
                                      </p:cBhvr>
                                      <p:to>
                                        <p:strVal val="visible"/>
                                      </p:to>
                                    </p:set>
                                    <p:animEffect transition="in" filter="wipe(left)">
                                      <p:cBhvr>
                                        <p:cTn id="15" dur="500"/>
                                        <p:tgtEl>
                                          <p:spTgt spid="15770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wipe(left)">
                                      <p:cBhvr>
                                        <p:cTn id="20" dur="500"/>
                                        <p:tgtEl>
                                          <p:spTgt spid="23"/>
                                        </p:tgtEl>
                                      </p:cBhvr>
                                    </p:animEffect>
                                  </p:childTnLst>
                                </p:cTn>
                              </p:par>
                            </p:childTnLst>
                          </p:cTn>
                        </p:par>
                        <p:par>
                          <p:cTn id="21" fill="hold">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up)">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wipe(left)">
                                      <p:cBhvr>
                                        <p:cTn id="29" dur="500"/>
                                        <p:tgtEl>
                                          <p:spTgt spid="36"/>
                                        </p:tgtEl>
                                      </p:cBhvr>
                                    </p:animEffect>
                                  </p:childTnLst>
                                </p:cTn>
                              </p:par>
                            </p:childTnLst>
                          </p:cTn>
                        </p:par>
                        <p:par>
                          <p:cTn id="30" fill="hold">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wipe(left)">
                                      <p:cBhvr>
                                        <p:cTn id="33" dur="500"/>
                                        <p:tgtEl>
                                          <p:spTgt spid="2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43"/>
                                        </p:tgtEl>
                                        <p:attrNameLst>
                                          <p:attrName>style.visibility</p:attrName>
                                        </p:attrNameLst>
                                      </p:cBhvr>
                                      <p:to>
                                        <p:strVal val="visible"/>
                                      </p:to>
                                    </p:set>
                                    <p:animEffect transition="in" filter="wipe(left)">
                                      <p:cBhvr>
                                        <p:cTn id="38" dur="500"/>
                                        <p:tgtEl>
                                          <p:spTgt spid="43"/>
                                        </p:tgtEl>
                                      </p:cBhvr>
                                    </p:animEffect>
                                  </p:childTnLst>
                                </p:cTn>
                              </p:par>
                            </p:childTnLst>
                          </p:cTn>
                        </p:par>
                        <p:par>
                          <p:cTn id="39" fill="hold">
                            <p:stCondLst>
                              <p:cond delay="500"/>
                            </p:stCondLst>
                            <p:childTnLst>
                              <p:par>
                                <p:cTn id="40" presetID="22" presetClass="entr" presetSubtype="8" fill="hold" grpId="0" nodeType="after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wipe(left)">
                                      <p:cBhvr>
                                        <p:cTn id="42" dur="500"/>
                                        <p:tgtEl>
                                          <p:spTgt spid="2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wipe(left)">
                                      <p:cBhvr>
                                        <p:cTn id="47" dur="500"/>
                                        <p:tgtEl>
                                          <p:spTgt spid="44"/>
                                        </p:tgtEl>
                                      </p:cBhvr>
                                    </p:animEffect>
                                  </p:childTnLst>
                                </p:cTn>
                              </p:par>
                            </p:childTnLst>
                          </p:cTn>
                        </p:par>
                        <p:par>
                          <p:cTn id="48" fill="hold">
                            <p:stCondLst>
                              <p:cond delay="500"/>
                            </p:stCondLst>
                            <p:childTnLst>
                              <p:par>
                                <p:cTn id="49" presetID="22" presetClass="entr" presetSubtype="8" fill="hold" grpId="0" nodeType="after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wipe(left)">
                                      <p:cBhvr>
                                        <p:cTn id="51" dur="500"/>
                                        <p:tgtEl>
                                          <p:spTgt spid="30"/>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46"/>
                                        </p:tgtEl>
                                        <p:attrNameLst>
                                          <p:attrName>style.visibility</p:attrName>
                                        </p:attrNameLst>
                                      </p:cBhvr>
                                      <p:to>
                                        <p:strVal val="visible"/>
                                      </p:to>
                                    </p:set>
                                    <p:animEffect transition="in" filter="wipe(left)">
                                      <p:cBhvr>
                                        <p:cTn id="56" dur="500"/>
                                        <p:tgtEl>
                                          <p:spTgt spid="46"/>
                                        </p:tgtEl>
                                      </p:cBhvr>
                                    </p:animEffect>
                                  </p:childTnLst>
                                </p:cTn>
                              </p:par>
                            </p:childTnLst>
                          </p:cTn>
                        </p:par>
                        <p:par>
                          <p:cTn id="57" fill="hold">
                            <p:stCondLst>
                              <p:cond delay="500"/>
                            </p:stCondLst>
                            <p:childTnLst>
                              <p:par>
                                <p:cTn id="58" presetID="22" presetClass="entr" presetSubtype="8" fill="hold" grpId="0" nodeType="afterEffect">
                                  <p:stCondLst>
                                    <p:cond delay="0"/>
                                  </p:stCondLst>
                                  <p:childTnLst>
                                    <p:set>
                                      <p:cBhvr>
                                        <p:cTn id="59" dur="1" fill="hold">
                                          <p:stCondLst>
                                            <p:cond delay="0"/>
                                          </p:stCondLst>
                                        </p:cTn>
                                        <p:tgtEl>
                                          <p:spTgt spid="32"/>
                                        </p:tgtEl>
                                        <p:attrNameLst>
                                          <p:attrName>style.visibility</p:attrName>
                                        </p:attrNameLst>
                                      </p:cBhvr>
                                      <p:to>
                                        <p:strVal val="visible"/>
                                      </p:to>
                                    </p:set>
                                    <p:animEffect transition="in" filter="wipe(left)">
                                      <p:cBhvr>
                                        <p:cTn id="60" dur="500"/>
                                        <p:tgtEl>
                                          <p:spTgt spid="32"/>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45"/>
                                        </p:tgtEl>
                                        <p:attrNameLst>
                                          <p:attrName>style.visibility</p:attrName>
                                        </p:attrNameLst>
                                      </p:cBhvr>
                                      <p:to>
                                        <p:strVal val="visible"/>
                                      </p:to>
                                    </p:set>
                                    <p:animEffect transition="in" filter="wipe(left)">
                                      <p:cBhvr>
                                        <p:cTn id="65" dur="500"/>
                                        <p:tgtEl>
                                          <p:spTgt spid="45"/>
                                        </p:tgtEl>
                                      </p:cBhvr>
                                    </p:animEffect>
                                  </p:childTnLst>
                                </p:cTn>
                              </p:par>
                            </p:childTnLst>
                          </p:cTn>
                        </p:par>
                        <p:par>
                          <p:cTn id="66" fill="hold">
                            <p:stCondLst>
                              <p:cond delay="500"/>
                            </p:stCondLst>
                            <p:childTnLst>
                              <p:par>
                                <p:cTn id="67" presetID="22" presetClass="entr" presetSubtype="1" fill="hold" grpId="0" nodeType="afterEffect">
                                  <p:stCondLst>
                                    <p:cond delay="0"/>
                                  </p:stCondLst>
                                  <p:childTnLst>
                                    <p:set>
                                      <p:cBhvr>
                                        <p:cTn id="68" dur="1" fill="hold">
                                          <p:stCondLst>
                                            <p:cond delay="0"/>
                                          </p:stCondLst>
                                        </p:cTn>
                                        <p:tgtEl>
                                          <p:spTgt spid="35"/>
                                        </p:tgtEl>
                                        <p:attrNameLst>
                                          <p:attrName>style.visibility</p:attrName>
                                        </p:attrNameLst>
                                      </p:cBhvr>
                                      <p:to>
                                        <p:strVal val="visible"/>
                                      </p:to>
                                    </p:set>
                                    <p:animEffect transition="in" filter="wipe(up)">
                                      <p:cBhvr>
                                        <p:cTn id="69" dur="500"/>
                                        <p:tgtEl>
                                          <p:spTgt spid="35"/>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nodeType="clickEffect">
                                  <p:stCondLst>
                                    <p:cond delay="0"/>
                                  </p:stCondLst>
                                  <p:childTnLst>
                                    <p:set>
                                      <p:cBhvr>
                                        <p:cTn id="73" dur="1" fill="hold">
                                          <p:stCondLst>
                                            <p:cond delay="0"/>
                                          </p:stCondLst>
                                        </p:cTn>
                                        <p:tgtEl>
                                          <p:spTgt spid="157715"/>
                                        </p:tgtEl>
                                        <p:attrNameLst>
                                          <p:attrName>style.visibility</p:attrName>
                                        </p:attrNameLst>
                                      </p:cBhvr>
                                      <p:to>
                                        <p:strVal val="visible"/>
                                      </p:to>
                                    </p:set>
                                    <p:animEffect transition="in" filter="wipe(down)">
                                      <p:cBhvr>
                                        <p:cTn id="74" dur="500"/>
                                        <p:tgtEl>
                                          <p:spTgt spid="157715"/>
                                        </p:tgtEl>
                                      </p:cBhvr>
                                    </p:animEffect>
                                  </p:childTnLst>
                                </p:cTn>
                              </p:par>
                              <p:par>
                                <p:cTn id="75" presetID="22" presetClass="entr" presetSubtype="4" fill="hold" nodeType="withEffect">
                                  <p:stCondLst>
                                    <p:cond delay="0"/>
                                  </p:stCondLst>
                                  <p:childTnLst>
                                    <p:set>
                                      <p:cBhvr>
                                        <p:cTn id="76" dur="1" fill="hold">
                                          <p:stCondLst>
                                            <p:cond delay="0"/>
                                          </p:stCondLst>
                                        </p:cTn>
                                        <p:tgtEl>
                                          <p:spTgt spid="157712"/>
                                        </p:tgtEl>
                                        <p:attrNameLst>
                                          <p:attrName>style.visibility</p:attrName>
                                        </p:attrNameLst>
                                      </p:cBhvr>
                                      <p:to>
                                        <p:strVal val="visible"/>
                                      </p:to>
                                    </p:set>
                                    <p:animEffect transition="in" filter="wipe(down)">
                                      <p:cBhvr>
                                        <p:cTn id="77" dur="500"/>
                                        <p:tgtEl>
                                          <p:spTgt spid="1577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3" grpId="0" animBg="1"/>
      <p:bldP spid="26" grpId="0" animBg="1"/>
      <p:bldP spid="28" grpId="0" animBg="1"/>
      <p:bldP spid="30" grpId="0" animBg="1"/>
      <p:bldP spid="35" grpId="0"/>
      <p:bldP spid="36" grpId="0" animBg="1"/>
      <p:bldP spid="43" grpId="0" animBg="1"/>
      <p:bldP spid="44" grpId="0" animBg="1"/>
      <p:bldP spid="45" grpId="0" animBg="1"/>
      <p:bldP spid="46" grpId="0" animBg="1"/>
      <p:bldP spid="3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fld id="{EBBA70AF-610C-4C11-AFCD-E30E42AAA56E}" type="slidenum">
              <a:rPr lang="en-US" altLang="zh-CN" sz="1400" smtClean="0">
                <a:latin typeface="楷体" panose="02010609060101010101" pitchFamily="49" charset="-122"/>
                <a:ea typeface="楷体" panose="02010609060101010101" pitchFamily="49" charset="-122"/>
              </a:rPr>
              <a:pPr eaLnBrk="1" hangingPunct="1"/>
              <a:t>40</a:t>
            </a:fld>
            <a:endParaRPr lang="en-US" altLang="zh-CN" sz="1400" dirty="0">
              <a:latin typeface="楷体" panose="02010609060101010101" pitchFamily="49" charset="-122"/>
              <a:ea typeface="楷体" panose="02010609060101010101" pitchFamily="49" charset="-122"/>
            </a:endParaRPr>
          </a:p>
        </p:txBody>
      </p:sp>
      <p:grpSp>
        <p:nvGrpSpPr>
          <p:cNvPr id="38915" name="Group 2"/>
          <p:cNvGrpSpPr>
            <a:grpSpLocks/>
          </p:cNvGrpSpPr>
          <p:nvPr/>
        </p:nvGrpSpPr>
        <p:grpSpPr bwMode="auto">
          <a:xfrm>
            <a:off x="304800" y="1052513"/>
            <a:ext cx="8534400" cy="5486400"/>
            <a:chOff x="192" y="768"/>
            <a:chExt cx="5376" cy="3456"/>
          </a:xfrm>
        </p:grpSpPr>
        <p:sp>
          <p:nvSpPr>
            <p:cNvPr id="38917" name="Rectangle 3"/>
            <p:cNvSpPr>
              <a:spLocks noChangeArrowheads="1"/>
            </p:cNvSpPr>
            <p:nvPr/>
          </p:nvSpPr>
          <p:spPr bwMode="auto">
            <a:xfrm>
              <a:off x="2089" y="1211"/>
              <a:ext cx="1582" cy="264"/>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a:lstStyle/>
            <a:p>
              <a:pPr algn="ctr" eaLnBrk="0" hangingPunct="0"/>
              <a:r>
                <a:rPr lang="zh-CN" altLang="en-US" sz="2400" dirty="0">
                  <a:latin typeface="Arial" panose="020B0604020202020204" pitchFamily="34" charset="0"/>
                  <a:ea typeface="楷体" panose="02010609060101010101" pitchFamily="49" charset="-122"/>
                </a:rPr>
                <a:t>词法分析器</a:t>
              </a:r>
            </a:p>
            <a:p>
              <a:pPr eaLnBrk="0" hangingPunct="0"/>
              <a:endParaRPr lang="zh-CN" altLang="en-US" sz="1800" dirty="0">
                <a:latin typeface="Arial" panose="020B0604020202020204" pitchFamily="34" charset="0"/>
                <a:ea typeface="楷体" panose="02010609060101010101" pitchFamily="49" charset="-122"/>
              </a:endParaRPr>
            </a:p>
          </p:txBody>
        </p:sp>
        <p:sp>
          <p:nvSpPr>
            <p:cNvPr id="38918" name="Rectangle 4"/>
            <p:cNvSpPr>
              <a:spLocks noChangeArrowheads="1"/>
            </p:cNvSpPr>
            <p:nvPr/>
          </p:nvSpPr>
          <p:spPr bwMode="auto">
            <a:xfrm>
              <a:off x="2089" y="1672"/>
              <a:ext cx="1582" cy="264"/>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a:lstStyle/>
            <a:p>
              <a:pPr algn="ctr" eaLnBrk="0" hangingPunct="0"/>
              <a:r>
                <a:rPr lang="zh-CN" altLang="en-US" sz="2400" dirty="0">
                  <a:latin typeface="Arial" panose="020B0604020202020204" pitchFamily="34" charset="0"/>
                  <a:ea typeface="楷体" panose="02010609060101010101" pitchFamily="49" charset="-122"/>
                </a:rPr>
                <a:t>语法分析器</a:t>
              </a:r>
            </a:p>
            <a:p>
              <a:pPr eaLnBrk="0" hangingPunct="0"/>
              <a:endParaRPr lang="zh-CN" altLang="en-US" sz="2400" dirty="0">
                <a:latin typeface="Arial" panose="020B0604020202020204" pitchFamily="34" charset="0"/>
                <a:ea typeface="楷体" panose="02010609060101010101" pitchFamily="49" charset="-122"/>
              </a:endParaRPr>
            </a:p>
          </p:txBody>
        </p:sp>
        <p:sp>
          <p:nvSpPr>
            <p:cNvPr id="38919" name="Rectangle 5"/>
            <p:cNvSpPr>
              <a:spLocks noChangeArrowheads="1"/>
            </p:cNvSpPr>
            <p:nvPr/>
          </p:nvSpPr>
          <p:spPr bwMode="auto">
            <a:xfrm>
              <a:off x="2089" y="2133"/>
              <a:ext cx="1582" cy="264"/>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a:lstStyle/>
            <a:p>
              <a:pPr algn="ctr" eaLnBrk="0" hangingPunct="0"/>
              <a:r>
                <a:rPr lang="zh-CN" altLang="en-US" sz="2400" dirty="0">
                  <a:latin typeface="Arial" panose="020B0604020202020204" pitchFamily="34" charset="0"/>
                  <a:ea typeface="楷体" panose="02010609060101010101" pitchFamily="49" charset="-122"/>
                </a:rPr>
                <a:t>语义分析器</a:t>
              </a:r>
            </a:p>
            <a:p>
              <a:pPr eaLnBrk="0" hangingPunct="0"/>
              <a:endParaRPr lang="zh-CN" altLang="en-US" sz="2400" dirty="0">
                <a:latin typeface="Arial" panose="020B0604020202020204" pitchFamily="34" charset="0"/>
                <a:ea typeface="楷体" panose="02010609060101010101" pitchFamily="49" charset="-122"/>
              </a:endParaRPr>
            </a:p>
          </p:txBody>
        </p:sp>
        <p:sp>
          <p:nvSpPr>
            <p:cNvPr id="38920" name="Rectangle 6"/>
            <p:cNvSpPr>
              <a:spLocks noChangeArrowheads="1"/>
            </p:cNvSpPr>
            <p:nvPr/>
          </p:nvSpPr>
          <p:spPr bwMode="auto">
            <a:xfrm>
              <a:off x="2064" y="768"/>
              <a:ext cx="1582" cy="264"/>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ctr" eaLnBrk="0" hangingPunct="0"/>
              <a:r>
                <a:rPr lang="zh-CN" altLang="en-US" sz="2400" dirty="0">
                  <a:latin typeface="Arial" panose="020B0604020202020204" pitchFamily="34" charset="0"/>
                  <a:ea typeface="楷体" panose="02010609060101010101" pitchFamily="49" charset="-122"/>
                </a:rPr>
                <a:t>源程序</a:t>
              </a:r>
            </a:p>
            <a:p>
              <a:pPr eaLnBrk="0" hangingPunct="0"/>
              <a:endParaRPr lang="zh-CN" altLang="en-US" sz="2400" dirty="0">
                <a:latin typeface="Arial" panose="020B0604020202020204" pitchFamily="34" charset="0"/>
                <a:ea typeface="楷体" panose="02010609060101010101" pitchFamily="49" charset="-122"/>
              </a:endParaRPr>
            </a:p>
          </p:txBody>
        </p:sp>
        <p:sp>
          <p:nvSpPr>
            <p:cNvPr id="38921" name="Rectangle 7"/>
            <p:cNvSpPr>
              <a:spLocks noChangeArrowheads="1"/>
            </p:cNvSpPr>
            <p:nvPr/>
          </p:nvSpPr>
          <p:spPr bwMode="auto">
            <a:xfrm>
              <a:off x="2089" y="2595"/>
              <a:ext cx="1582" cy="264"/>
            </a:xfrm>
            <a:prstGeom prst="rect">
              <a:avLst/>
            </a:prstGeom>
            <a:noFill/>
            <a:ln w="25400">
              <a:solidFill>
                <a:srgbClr val="FF0000"/>
              </a:solidFill>
              <a:miter lim="800000"/>
              <a:headEnd/>
              <a:tailEnd/>
            </a:ln>
            <a:extLst>
              <a:ext uri="{909E8E84-426E-40DD-AFC4-6F175D3DCCD1}">
                <a14:hiddenFill xmlns:a14="http://schemas.microsoft.com/office/drawing/2010/main">
                  <a:solidFill>
                    <a:schemeClr val="bg1"/>
                  </a:solidFill>
                </a14:hiddenFill>
              </a:ext>
            </a:extLst>
          </p:spPr>
          <p:txBody>
            <a:bodyPr/>
            <a:lstStyle/>
            <a:p>
              <a:pPr algn="ctr" eaLnBrk="0" hangingPunct="0"/>
              <a:r>
                <a:rPr lang="zh-CN" altLang="en-US" sz="2400" dirty="0">
                  <a:latin typeface="Arial" panose="020B0604020202020204" pitchFamily="34" charset="0"/>
                  <a:ea typeface="楷体" panose="02010609060101010101" pitchFamily="49" charset="-122"/>
                </a:rPr>
                <a:t>中间代码生成器</a:t>
              </a:r>
            </a:p>
            <a:p>
              <a:pPr eaLnBrk="0" hangingPunct="0"/>
              <a:endParaRPr lang="zh-CN" altLang="en-US" sz="2400" dirty="0">
                <a:latin typeface="Arial" panose="020B0604020202020204" pitchFamily="34" charset="0"/>
                <a:ea typeface="楷体" panose="02010609060101010101" pitchFamily="49" charset="-122"/>
              </a:endParaRPr>
            </a:p>
          </p:txBody>
        </p:sp>
        <p:sp>
          <p:nvSpPr>
            <p:cNvPr id="38922" name="Rectangle 8"/>
            <p:cNvSpPr>
              <a:spLocks noChangeArrowheads="1"/>
            </p:cNvSpPr>
            <p:nvPr/>
          </p:nvSpPr>
          <p:spPr bwMode="auto">
            <a:xfrm>
              <a:off x="2089" y="3056"/>
              <a:ext cx="1582" cy="264"/>
            </a:xfrm>
            <a:prstGeom prst="rect">
              <a:avLst/>
            </a:prstGeom>
            <a:noFill/>
            <a:ln w="25400">
              <a:solidFill>
                <a:srgbClr val="FF0000"/>
              </a:solidFill>
              <a:miter lim="800000"/>
              <a:headEnd/>
              <a:tailEnd/>
            </a:ln>
            <a:extLst>
              <a:ext uri="{909E8E84-426E-40DD-AFC4-6F175D3DCCD1}">
                <a14:hiddenFill xmlns:a14="http://schemas.microsoft.com/office/drawing/2010/main">
                  <a:solidFill>
                    <a:schemeClr val="bg1"/>
                  </a:solidFill>
                </a14:hiddenFill>
              </a:ext>
            </a:extLst>
          </p:spPr>
          <p:txBody>
            <a:bodyPr/>
            <a:lstStyle/>
            <a:p>
              <a:pPr algn="ctr" eaLnBrk="0" hangingPunct="0"/>
              <a:r>
                <a:rPr lang="zh-CN" altLang="en-US" sz="2400" dirty="0">
                  <a:latin typeface="Arial" panose="020B0604020202020204" pitchFamily="34" charset="0"/>
                  <a:ea typeface="楷体" panose="02010609060101010101" pitchFamily="49" charset="-122"/>
                </a:rPr>
                <a:t>代码优化器</a:t>
              </a:r>
            </a:p>
            <a:p>
              <a:pPr eaLnBrk="0" hangingPunct="0"/>
              <a:endParaRPr lang="zh-CN" altLang="en-US" sz="2400" dirty="0">
                <a:latin typeface="Arial" panose="020B0604020202020204" pitchFamily="34" charset="0"/>
                <a:ea typeface="楷体" panose="02010609060101010101" pitchFamily="49" charset="-122"/>
              </a:endParaRPr>
            </a:p>
          </p:txBody>
        </p:sp>
        <p:sp>
          <p:nvSpPr>
            <p:cNvPr id="38923" name="Rectangle 9"/>
            <p:cNvSpPr>
              <a:spLocks noChangeArrowheads="1"/>
            </p:cNvSpPr>
            <p:nvPr/>
          </p:nvSpPr>
          <p:spPr bwMode="auto">
            <a:xfrm>
              <a:off x="2089" y="3517"/>
              <a:ext cx="1582" cy="264"/>
            </a:xfrm>
            <a:prstGeom prst="rect">
              <a:avLst/>
            </a:prstGeom>
            <a:noFill/>
            <a:ln w="25400">
              <a:solidFill>
                <a:srgbClr val="FF0000"/>
              </a:solidFill>
              <a:miter lim="800000"/>
              <a:headEnd/>
              <a:tailEnd/>
            </a:ln>
            <a:extLst>
              <a:ext uri="{909E8E84-426E-40DD-AFC4-6F175D3DCCD1}">
                <a14:hiddenFill xmlns:a14="http://schemas.microsoft.com/office/drawing/2010/main">
                  <a:solidFill>
                    <a:schemeClr val="bg1"/>
                  </a:solidFill>
                </a14:hiddenFill>
              </a:ext>
            </a:extLst>
          </p:spPr>
          <p:txBody>
            <a:bodyPr/>
            <a:lstStyle/>
            <a:p>
              <a:pPr algn="ctr" eaLnBrk="0" hangingPunct="0"/>
              <a:r>
                <a:rPr lang="zh-CN" altLang="en-US" sz="2400" dirty="0">
                  <a:latin typeface="Arial" panose="020B0604020202020204" pitchFamily="34" charset="0"/>
                  <a:ea typeface="楷体" panose="02010609060101010101" pitchFamily="49" charset="-122"/>
                </a:rPr>
                <a:t>代码生成器</a:t>
              </a:r>
            </a:p>
            <a:p>
              <a:pPr eaLnBrk="0" hangingPunct="0"/>
              <a:endParaRPr lang="zh-CN" altLang="en-US" sz="1800" dirty="0">
                <a:latin typeface="Arial" panose="020B0604020202020204" pitchFamily="34" charset="0"/>
                <a:ea typeface="楷体" panose="02010609060101010101" pitchFamily="49" charset="-122"/>
              </a:endParaRPr>
            </a:p>
          </p:txBody>
        </p:sp>
        <p:sp>
          <p:nvSpPr>
            <p:cNvPr id="38924" name="Rectangle 10"/>
            <p:cNvSpPr>
              <a:spLocks noChangeArrowheads="1"/>
            </p:cNvSpPr>
            <p:nvPr/>
          </p:nvSpPr>
          <p:spPr bwMode="auto">
            <a:xfrm>
              <a:off x="2160" y="3960"/>
              <a:ext cx="1370" cy="264"/>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ctr" eaLnBrk="0" hangingPunct="0"/>
              <a:r>
                <a:rPr lang="zh-CN" altLang="en-US" sz="2400" dirty="0">
                  <a:latin typeface="Arial" panose="020B0604020202020204" pitchFamily="34" charset="0"/>
                  <a:ea typeface="楷体" panose="02010609060101010101" pitchFamily="49" charset="-122"/>
                </a:rPr>
                <a:t>目标程序</a:t>
              </a:r>
            </a:p>
          </p:txBody>
        </p:sp>
        <p:sp>
          <p:nvSpPr>
            <p:cNvPr id="38925" name="Rectangle 11"/>
            <p:cNvSpPr>
              <a:spLocks noChangeArrowheads="1"/>
            </p:cNvSpPr>
            <p:nvPr/>
          </p:nvSpPr>
          <p:spPr bwMode="auto">
            <a:xfrm>
              <a:off x="3987" y="2331"/>
              <a:ext cx="1581" cy="264"/>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a:lstStyle/>
            <a:p>
              <a:pPr algn="ctr" eaLnBrk="0" hangingPunct="0"/>
              <a:r>
                <a:rPr lang="zh-CN" altLang="en-US" sz="2400" dirty="0">
                  <a:latin typeface="Arial" panose="020B0604020202020204" pitchFamily="34" charset="0"/>
                  <a:ea typeface="楷体" panose="02010609060101010101" pitchFamily="49" charset="-122"/>
                </a:rPr>
                <a:t>出错管理器</a:t>
              </a:r>
            </a:p>
            <a:p>
              <a:pPr eaLnBrk="0" hangingPunct="0"/>
              <a:endParaRPr lang="zh-CN" altLang="en-US" sz="2400" dirty="0">
                <a:latin typeface="Arial" panose="020B0604020202020204" pitchFamily="34" charset="0"/>
                <a:ea typeface="楷体" panose="02010609060101010101" pitchFamily="49" charset="-122"/>
              </a:endParaRPr>
            </a:p>
          </p:txBody>
        </p:sp>
        <p:sp>
          <p:nvSpPr>
            <p:cNvPr id="38926" name="Rectangle 12"/>
            <p:cNvSpPr>
              <a:spLocks noChangeArrowheads="1"/>
            </p:cNvSpPr>
            <p:nvPr/>
          </p:nvSpPr>
          <p:spPr bwMode="auto">
            <a:xfrm>
              <a:off x="192" y="2331"/>
              <a:ext cx="1581" cy="264"/>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a:lstStyle/>
            <a:p>
              <a:pPr algn="ctr" eaLnBrk="0" hangingPunct="0"/>
              <a:r>
                <a:rPr lang="zh-CN" altLang="en-US" sz="2400" dirty="0">
                  <a:latin typeface="Arial" panose="020B0604020202020204" pitchFamily="34" charset="0"/>
                  <a:ea typeface="楷体" panose="02010609060101010101" pitchFamily="49" charset="-122"/>
                </a:rPr>
                <a:t>符号表管理器</a:t>
              </a:r>
              <a:r>
                <a:rPr lang="zh-CN" altLang="en-US" sz="1800" dirty="0">
                  <a:latin typeface="Arial" panose="020B0604020202020204" pitchFamily="34" charset="0"/>
                  <a:ea typeface="楷体" panose="02010609060101010101" pitchFamily="49" charset="-122"/>
                </a:rPr>
                <a:t>  </a:t>
              </a:r>
            </a:p>
            <a:p>
              <a:pPr eaLnBrk="0" hangingPunct="0"/>
              <a:endParaRPr lang="zh-CN" altLang="en-US" sz="1800" dirty="0">
                <a:latin typeface="Arial" panose="020B0604020202020204" pitchFamily="34" charset="0"/>
                <a:ea typeface="楷体" panose="02010609060101010101" pitchFamily="49" charset="-122"/>
              </a:endParaRPr>
            </a:p>
          </p:txBody>
        </p:sp>
        <p:sp>
          <p:nvSpPr>
            <p:cNvPr id="38927" name="Line 13"/>
            <p:cNvSpPr>
              <a:spLocks noChangeShapeType="1"/>
            </p:cNvSpPr>
            <p:nvPr/>
          </p:nvSpPr>
          <p:spPr bwMode="auto">
            <a:xfrm>
              <a:off x="2827" y="1013"/>
              <a:ext cx="0" cy="19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8928" name="Line 14"/>
            <p:cNvSpPr>
              <a:spLocks noChangeShapeType="1"/>
            </p:cNvSpPr>
            <p:nvPr/>
          </p:nvSpPr>
          <p:spPr bwMode="auto">
            <a:xfrm>
              <a:off x="2827" y="1475"/>
              <a:ext cx="0" cy="19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8929" name="Line 15"/>
            <p:cNvSpPr>
              <a:spLocks noChangeShapeType="1"/>
            </p:cNvSpPr>
            <p:nvPr/>
          </p:nvSpPr>
          <p:spPr bwMode="auto">
            <a:xfrm>
              <a:off x="2827" y="1936"/>
              <a:ext cx="0" cy="19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8930" name="Line 16"/>
            <p:cNvSpPr>
              <a:spLocks noChangeShapeType="1"/>
            </p:cNvSpPr>
            <p:nvPr/>
          </p:nvSpPr>
          <p:spPr bwMode="auto">
            <a:xfrm>
              <a:off x="2827" y="2397"/>
              <a:ext cx="0" cy="19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8931" name="Line 17"/>
            <p:cNvSpPr>
              <a:spLocks noChangeShapeType="1"/>
            </p:cNvSpPr>
            <p:nvPr/>
          </p:nvSpPr>
          <p:spPr bwMode="auto">
            <a:xfrm>
              <a:off x="2827" y="2859"/>
              <a:ext cx="0" cy="19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8932" name="Line 18"/>
            <p:cNvSpPr>
              <a:spLocks noChangeShapeType="1"/>
            </p:cNvSpPr>
            <p:nvPr/>
          </p:nvSpPr>
          <p:spPr bwMode="auto">
            <a:xfrm>
              <a:off x="2827" y="3320"/>
              <a:ext cx="0" cy="19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8933" name="Line 19"/>
            <p:cNvSpPr>
              <a:spLocks noChangeShapeType="1"/>
            </p:cNvSpPr>
            <p:nvPr/>
          </p:nvSpPr>
          <p:spPr bwMode="auto">
            <a:xfrm>
              <a:off x="2827" y="3781"/>
              <a:ext cx="0" cy="19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8934" name="Line 20"/>
            <p:cNvSpPr>
              <a:spLocks noChangeShapeType="1"/>
            </p:cNvSpPr>
            <p:nvPr/>
          </p:nvSpPr>
          <p:spPr bwMode="auto">
            <a:xfrm flipH="1">
              <a:off x="930" y="1343"/>
              <a:ext cx="1159" cy="9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8935" name="Line 21"/>
            <p:cNvSpPr>
              <a:spLocks noChangeShapeType="1"/>
            </p:cNvSpPr>
            <p:nvPr/>
          </p:nvSpPr>
          <p:spPr bwMode="auto">
            <a:xfrm>
              <a:off x="3671" y="1343"/>
              <a:ext cx="1159" cy="9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8936" name="Line 22"/>
            <p:cNvSpPr>
              <a:spLocks noChangeShapeType="1"/>
            </p:cNvSpPr>
            <p:nvPr/>
          </p:nvSpPr>
          <p:spPr bwMode="auto">
            <a:xfrm flipH="1">
              <a:off x="930" y="1804"/>
              <a:ext cx="1159" cy="52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8937" name="Line 23"/>
            <p:cNvSpPr>
              <a:spLocks noChangeShapeType="1"/>
            </p:cNvSpPr>
            <p:nvPr/>
          </p:nvSpPr>
          <p:spPr bwMode="auto">
            <a:xfrm>
              <a:off x="3671" y="1804"/>
              <a:ext cx="1159" cy="52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8938" name="Line 24"/>
            <p:cNvSpPr>
              <a:spLocks noChangeShapeType="1"/>
            </p:cNvSpPr>
            <p:nvPr/>
          </p:nvSpPr>
          <p:spPr bwMode="auto">
            <a:xfrm flipH="1">
              <a:off x="930" y="2200"/>
              <a:ext cx="1159" cy="13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8939" name="Line 25"/>
            <p:cNvSpPr>
              <a:spLocks noChangeShapeType="1"/>
            </p:cNvSpPr>
            <p:nvPr/>
          </p:nvSpPr>
          <p:spPr bwMode="auto">
            <a:xfrm>
              <a:off x="3671" y="2200"/>
              <a:ext cx="1159" cy="13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8940" name="Line 26"/>
            <p:cNvSpPr>
              <a:spLocks noChangeShapeType="1"/>
            </p:cNvSpPr>
            <p:nvPr/>
          </p:nvSpPr>
          <p:spPr bwMode="auto">
            <a:xfrm>
              <a:off x="930" y="2595"/>
              <a:ext cx="1159" cy="10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8941" name="Line 27"/>
            <p:cNvSpPr>
              <a:spLocks noChangeShapeType="1"/>
            </p:cNvSpPr>
            <p:nvPr/>
          </p:nvSpPr>
          <p:spPr bwMode="auto">
            <a:xfrm>
              <a:off x="930" y="2595"/>
              <a:ext cx="1159" cy="5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8942" name="Line 28"/>
            <p:cNvSpPr>
              <a:spLocks noChangeShapeType="1"/>
            </p:cNvSpPr>
            <p:nvPr/>
          </p:nvSpPr>
          <p:spPr bwMode="auto">
            <a:xfrm>
              <a:off x="930" y="2595"/>
              <a:ext cx="1159" cy="19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8943" name="Line 29"/>
            <p:cNvSpPr>
              <a:spLocks noChangeShapeType="1"/>
            </p:cNvSpPr>
            <p:nvPr/>
          </p:nvSpPr>
          <p:spPr bwMode="auto">
            <a:xfrm flipH="1">
              <a:off x="3671" y="2595"/>
              <a:ext cx="1159" cy="19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8944" name="Line 30"/>
            <p:cNvSpPr>
              <a:spLocks noChangeShapeType="1"/>
            </p:cNvSpPr>
            <p:nvPr/>
          </p:nvSpPr>
          <p:spPr bwMode="auto">
            <a:xfrm flipH="1">
              <a:off x="3671" y="2595"/>
              <a:ext cx="1159" cy="5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8945" name="Line 31"/>
            <p:cNvSpPr>
              <a:spLocks noChangeShapeType="1"/>
            </p:cNvSpPr>
            <p:nvPr/>
          </p:nvSpPr>
          <p:spPr bwMode="auto">
            <a:xfrm flipH="1">
              <a:off x="3671" y="2595"/>
              <a:ext cx="1159" cy="10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8946" name="Rectangle 32" descr="Green marble"/>
            <p:cNvSpPr>
              <a:spLocks noChangeArrowheads="1"/>
            </p:cNvSpPr>
            <p:nvPr/>
          </p:nvSpPr>
          <p:spPr bwMode="auto">
            <a:xfrm>
              <a:off x="4416" y="768"/>
              <a:ext cx="1152" cy="1152"/>
            </a:xfrm>
            <a:prstGeom prst="rect">
              <a:avLst/>
            </a:prstGeom>
            <a:solidFill>
              <a:schemeClr val="bg2">
                <a:lumMod val="20000"/>
                <a:lumOff val="80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spcBef>
                  <a:spcPct val="20000"/>
                </a:spcBef>
              </a:pPr>
              <a:r>
                <a:rPr lang="zh-CN" altLang="en-US" sz="2800" dirty="0">
                  <a:latin typeface="Arial" panose="020B0604020202020204" pitchFamily="34" charset="0"/>
                  <a:ea typeface="楷体" panose="02010609060101010101" pitchFamily="49" charset="-122"/>
                </a:rPr>
                <a:t>后三个阶段对源程序进行综合</a:t>
              </a:r>
            </a:p>
          </p:txBody>
        </p:sp>
      </p:grpSp>
      <p:sp>
        <p:nvSpPr>
          <p:cNvPr id="482337" name="Rectangle 33"/>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rPr>
              <a:t>第一章     引   论</a:t>
            </a:r>
          </a:p>
        </p:txBody>
      </p:sp>
    </p:spTree>
    <p:extLst>
      <p:ext uri="{BB962C8B-B14F-4D97-AF65-F5344CB8AC3E}">
        <p14:creationId xmlns:p14="http://schemas.microsoft.com/office/powerpoint/2010/main" val="371085529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fld id="{DAEC7726-112D-4E62-8A63-CC5C6A11E6D2}" type="slidenum">
              <a:rPr lang="en-US" altLang="zh-CN" sz="1400" smtClean="0">
                <a:latin typeface="楷体" panose="02010609060101010101" pitchFamily="49" charset="-122"/>
                <a:ea typeface="楷体" panose="02010609060101010101" pitchFamily="49" charset="-122"/>
              </a:rPr>
              <a:pPr eaLnBrk="1" hangingPunct="1"/>
              <a:t>41</a:t>
            </a:fld>
            <a:endParaRPr lang="en-US" altLang="zh-CN" sz="1400" dirty="0">
              <a:latin typeface="楷体" panose="02010609060101010101" pitchFamily="49" charset="-122"/>
              <a:ea typeface="楷体" panose="02010609060101010101" pitchFamily="49" charset="-122"/>
            </a:endParaRPr>
          </a:p>
        </p:txBody>
      </p:sp>
      <p:grpSp>
        <p:nvGrpSpPr>
          <p:cNvPr id="39939" name="Group 33"/>
          <p:cNvGrpSpPr>
            <a:grpSpLocks/>
          </p:cNvGrpSpPr>
          <p:nvPr/>
        </p:nvGrpSpPr>
        <p:grpSpPr bwMode="auto">
          <a:xfrm>
            <a:off x="304800" y="1052513"/>
            <a:ext cx="8534400" cy="5486400"/>
            <a:chOff x="192" y="768"/>
            <a:chExt cx="5376" cy="3456"/>
          </a:xfrm>
        </p:grpSpPr>
        <p:sp>
          <p:nvSpPr>
            <p:cNvPr id="39941" name="Rectangle 4"/>
            <p:cNvSpPr>
              <a:spLocks noChangeArrowheads="1"/>
            </p:cNvSpPr>
            <p:nvPr/>
          </p:nvSpPr>
          <p:spPr bwMode="auto">
            <a:xfrm>
              <a:off x="2089" y="1211"/>
              <a:ext cx="1582" cy="264"/>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a:lstStyle/>
            <a:p>
              <a:pPr algn="ctr" eaLnBrk="0" hangingPunct="0"/>
              <a:r>
                <a:rPr lang="zh-CN" altLang="en-US" sz="2400" dirty="0">
                  <a:latin typeface="Arial" panose="020B0604020202020204" pitchFamily="34" charset="0"/>
                  <a:ea typeface="楷体" panose="02010609060101010101" pitchFamily="49" charset="-122"/>
                </a:rPr>
                <a:t>词法分析器</a:t>
              </a:r>
            </a:p>
            <a:p>
              <a:pPr eaLnBrk="0" hangingPunct="0"/>
              <a:endParaRPr lang="zh-CN" altLang="en-US" sz="1800" dirty="0">
                <a:latin typeface="Arial" panose="020B0604020202020204" pitchFamily="34" charset="0"/>
                <a:ea typeface="楷体" panose="02010609060101010101" pitchFamily="49" charset="-122"/>
              </a:endParaRPr>
            </a:p>
          </p:txBody>
        </p:sp>
        <p:sp>
          <p:nvSpPr>
            <p:cNvPr id="39942" name="Rectangle 5"/>
            <p:cNvSpPr>
              <a:spLocks noChangeArrowheads="1"/>
            </p:cNvSpPr>
            <p:nvPr/>
          </p:nvSpPr>
          <p:spPr bwMode="auto">
            <a:xfrm>
              <a:off x="2089" y="1672"/>
              <a:ext cx="1582" cy="264"/>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a:lstStyle/>
            <a:p>
              <a:pPr algn="ctr" eaLnBrk="0" hangingPunct="0"/>
              <a:r>
                <a:rPr lang="zh-CN" altLang="en-US" sz="2400" dirty="0">
                  <a:latin typeface="Arial" panose="020B0604020202020204" pitchFamily="34" charset="0"/>
                  <a:ea typeface="楷体" panose="02010609060101010101" pitchFamily="49" charset="-122"/>
                </a:rPr>
                <a:t>语法分析器</a:t>
              </a:r>
            </a:p>
            <a:p>
              <a:pPr eaLnBrk="0" hangingPunct="0"/>
              <a:endParaRPr lang="zh-CN" altLang="en-US" sz="2400" dirty="0">
                <a:latin typeface="Arial" panose="020B0604020202020204" pitchFamily="34" charset="0"/>
                <a:ea typeface="楷体" panose="02010609060101010101" pitchFamily="49" charset="-122"/>
              </a:endParaRPr>
            </a:p>
          </p:txBody>
        </p:sp>
        <p:sp>
          <p:nvSpPr>
            <p:cNvPr id="39943" name="Rectangle 6"/>
            <p:cNvSpPr>
              <a:spLocks noChangeArrowheads="1"/>
            </p:cNvSpPr>
            <p:nvPr/>
          </p:nvSpPr>
          <p:spPr bwMode="auto">
            <a:xfrm>
              <a:off x="2089" y="2133"/>
              <a:ext cx="1582" cy="264"/>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a:lstStyle/>
            <a:p>
              <a:pPr algn="ctr" eaLnBrk="0" hangingPunct="0"/>
              <a:r>
                <a:rPr lang="zh-CN" altLang="en-US" sz="2400" dirty="0">
                  <a:latin typeface="Arial" panose="020B0604020202020204" pitchFamily="34" charset="0"/>
                  <a:ea typeface="楷体" panose="02010609060101010101" pitchFamily="49" charset="-122"/>
                </a:rPr>
                <a:t>语义分析器</a:t>
              </a:r>
            </a:p>
            <a:p>
              <a:pPr eaLnBrk="0" hangingPunct="0"/>
              <a:endParaRPr lang="zh-CN" altLang="en-US" sz="2400" dirty="0">
                <a:latin typeface="Arial" panose="020B0604020202020204" pitchFamily="34" charset="0"/>
                <a:ea typeface="楷体" panose="02010609060101010101" pitchFamily="49" charset="-122"/>
              </a:endParaRPr>
            </a:p>
          </p:txBody>
        </p:sp>
        <p:sp>
          <p:nvSpPr>
            <p:cNvPr id="39944" name="Rectangle 7"/>
            <p:cNvSpPr>
              <a:spLocks noChangeArrowheads="1"/>
            </p:cNvSpPr>
            <p:nvPr/>
          </p:nvSpPr>
          <p:spPr bwMode="auto">
            <a:xfrm>
              <a:off x="2064" y="768"/>
              <a:ext cx="1582" cy="264"/>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ctr" eaLnBrk="0" hangingPunct="0"/>
              <a:r>
                <a:rPr lang="zh-CN" altLang="en-US" sz="2400" dirty="0">
                  <a:latin typeface="Arial" panose="020B0604020202020204" pitchFamily="34" charset="0"/>
                  <a:ea typeface="楷体" panose="02010609060101010101" pitchFamily="49" charset="-122"/>
                </a:rPr>
                <a:t>源程序</a:t>
              </a:r>
            </a:p>
            <a:p>
              <a:pPr eaLnBrk="0" hangingPunct="0"/>
              <a:endParaRPr lang="zh-CN" altLang="en-US" sz="2400" dirty="0">
                <a:latin typeface="Arial" panose="020B0604020202020204" pitchFamily="34" charset="0"/>
                <a:ea typeface="楷体" panose="02010609060101010101" pitchFamily="49" charset="-122"/>
              </a:endParaRPr>
            </a:p>
          </p:txBody>
        </p:sp>
        <p:sp>
          <p:nvSpPr>
            <p:cNvPr id="39945" name="Rectangle 8"/>
            <p:cNvSpPr>
              <a:spLocks noChangeArrowheads="1"/>
            </p:cNvSpPr>
            <p:nvPr/>
          </p:nvSpPr>
          <p:spPr bwMode="auto">
            <a:xfrm>
              <a:off x="2089" y="2595"/>
              <a:ext cx="1582" cy="264"/>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a:lstStyle/>
            <a:p>
              <a:pPr algn="ctr" eaLnBrk="0" hangingPunct="0"/>
              <a:r>
                <a:rPr lang="zh-CN" altLang="en-US" sz="2400" dirty="0">
                  <a:latin typeface="Arial" panose="020B0604020202020204" pitchFamily="34" charset="0"/>
                  <a:ea typeface="楷体" panose="02010609060101010101" pitchFamily="49" charset="-122"/>
                </a:rPr>
                <a:t>中间代码生成器</a:t>
              </a:r>
            </a:p>
            <a:p>
              <a:pPr eaLnBrk="0" hangingPunct="0"/>
              <a:endParaRPr lang="zh-CN" altLang="en-US" sz="2400" dirty="0">
                <a:latin typeface="Arial" panose="020B0604020202020204" pitchFamily="34" charset="0"/>
                <a:ea typeface="楷体" panose="02010609060101010101" pitchFamily="49" charset="-122"/>
              </a:endParaRPr>
            </a:p>
          </p:txBody>
        </p:sp>
        <p:sp>
          <p:nvSpPr>
            <p:cNvPr id="39946" name="Rectangle 9"/>
            <p:cNvSpPr>
              <a:spLocks noChangeArrowheads="1"/>
            </p:cNvSpPr>
            <p:nvPr/>
          </p:nvSpPr>
          <p:spPr bwMode="auto">
            <a:xfrm>
              <a:off x="2089" y="3056"/>
              <a:ext cx="1582" cy="264"/>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a:lstStyle/>
            <a:p>
              <a:pPr algn="ctr" eaLnBrk="0" hangingPunct="0"/>
              <a:r>
                <a:rPr lang="zh-CN" altLang="en-US" sz="2400" dirty="0">
                  <a:latin typeface="Arial" panose="020B0604020202020204" pitchFamily="34" charset="0"/>
                  <a:ea typeface="楷体" panose="02010609060101010101" pitchFamily="49" charset="-122"/>
                </a:rPr>
                <a:t>代码优化器</a:t>
              </a:r>
            </a:p>
            <a:p>
              <a:pPr eaLnBrk="0" hangingPunct="0"/>
              <a:endParaRPr lang="zh-CN" altLang="en-US" sz="2400" dirty="0">
                <a:latin typeface="Arial" panose="020B0604020202020204" pitchFamily="34" charset="0"/>
                <a:ea typeface="楷体" panose="02010609060101010101" pitchFamily="49" charset="-122"/>
              </a:endParaRPr>
            </a:p>
          </p:txBody>
        </p:sp>
        <p:sp>
          <p:nvSpPr>
            <p:cNvPr id="39947" name="Rectangle 10"/>
            <p:cNvSpPr>
              <a:spLocks noChangeArrowheads="1"/>
            </p:cNvSpPr>
            <p:nvPr/>
          </p:nvSpPr>
          <p:spPr bwMode="auto">
            <a:xfrm>
              <a:off x="2089" y="3517"/>
              <a:ext cx="1582" cy="264"/>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a:lstStyle/>
            <a:p>
              <a:pPr algn="ctr" eaLnBrk="0" hangingPunct="0"/>
              <a:r>
                <a:rPr lang="zh-CN" altLang="en-US" sz="2400" dirty="0">
                  <a:latin typeface="Arial" panose="020B0604020202020204" pitchFamily="34" charset="0"/>
                  <a:ea typeface="楷体" panose="02010609060101010101" pitchFamily="49" charset="-122"/>
                </a:rPr>
                <a:t>代码生成器</a:t>
              </a:r>
            </a:p>
            <a:p>
              <a:pPr eaLnBrk="0" hangingPunct="0"/>
              <a:endParaRPr lang="zh-CN" altLang="en-US" sz="1800" dirty="0">
                <a:latin typeface="Arial" panose="020B0604020202020204" pitchFamily="34" charset="0"/>
                <a:ea typeface="楷体" panose="02010609060101010101" pitchFamily="49" charset="-122"/>
              </a:endParaRPr>
            </a:p>
          </p:txBody>
        </p:sp>
        <p:sp>
          <p:nvSpPr>
            <p:cNvPr id="39948" name="Rectangle 11"/>
            <p:cNvSpPr>
              <a:spLocks noChangeArrowheads="1"/>
            </p:cNvSpPr>
            <p:nvPr/>
          </p:nvSpPr>
          <p:spPr bwMode="auto">
            <a:xfrm>
              <a:off x="2160" y="3960"/>
              <a:ext cx="1370" cy="264"/>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ctr" eaLnBrk="0" hangingPunct="0"/>
              <a:r>
                <a:rPr lang="zh-CN" altLang="en-US" sz="2400" dirty="0">
                  <a:latin typeface="Arial" panose="020B0604020202020204" pitchFamily="34" charset="0"/>
                  <a:ea typeface="楷体" panose="02010609060101010101" pitchFamily="49" charset="-122"/>
                </a:rPr>
                <a:t>目标程序</a:t>
              </a:r>
            </a:p>
          </p:txBody>
        </p:sp>
        <p:sp>
          <p:nvSpPr>
            <p:cNvPr id="39949" name="Rectangle 12"/>
            <p:cNvSpPr>
              <a:spLocks noChangeArrowheads="1"/>
            </p:cNvSpPr>
            <p:nvPr/>
          </p:nvSpPr>
          <p:spPr bwMode="auto">
            <a:xfrm>
              <a:off x="3987" y="2331"/>
              <a:ext cx="1581" cy="264"/>
            </a:xfrm>
            <a:prstGeom prst="rect">
              <a:avLst/>
            </a:prstGeom>
            <a:noFill/>
            <a:ln w="25400">
              <a:solidFill>
                <a:srgbClr val="FF0000"/>
              </a:solidFill>
              <a:miter lim="800000"/>
              <a:headEnd/>
              <a:tailEnd/>
            </a:ln>
            <a:extLst>
              <a:ext uri="{909E8E84-426E-40DD-AFC4-6F175D3DCCD1}">
                <a14:hiddenFill xmlns:a14="http://schemas.microsoft.com/office/drawing/2010/main">
                  <a:solidFill>
                    <a:schemeClr val="bg1"/>
                  </a:solidFill>
                </a14:hiddenFill>
              </a:ext>
            </a:extLst>
          </p:spPr>
          <p:txBody>
            <a:bodyPr/>
            <a:lstStyle/>
            <a:p>
              <a:pPr algn="ctr" eaLnBrk="0" hangingPunct="0"/>
              <a:r>
                <a:rPr lang="zh-CN" altLang="en-US" sz="2400" dirty="0">
                  <a:latin typeface="Arial" panose="020B0604020202020204" pitchFamily="34" charset="0"/>
                  <a:ea typeface="楷体" panose="02010609060101010101" pitchFamily="49" charset="-122"/>
                </a:rPr>
                <a:t>出错管理器</a:t>
              </a:r>
            </a:p>
            <a:p>
              <a:pPr eaLnBrk="0" hangingPunct="0"/>
              <a:endParaRPr lang="zh-CN" altLang="en-US" sz="2400" dirty="0">
                <a:latin typeface="Arial" panose="020B0604020202020204" pitchFamily="34" charset="0"/>
                <a:ea typeface="楷体" panose="02010609060101010101" pitchFamily="49" charset="-122"/>
              </a:endParaRPr>
            </a:p>
          </p:txBody>
        </p:sp>
        <p:sp>
          <p:nvSpPr>
            <p:cNvPr id="39950" name="Rectangle 13"/>
            <p:cNvSpPr>
              <a:spLocks noChangeArrowheads="1"/>
            </p:cNvSpPr>
            <p:nvPr/>
          </p:nvSpPr>
          <p:spPr bwMode="auto">
            <a:xfrm>
              <a:off x="192" y="2331"/>
              <a:ext cx="1581" cy="264"/>
            </a:xfrm>
            <a:prstGeom prst="rect">
              <a:avLst/>
            </a:prstGeom>
            <a:noFill/>
            <a:ln w="25400">
              <a:solidFill>
                <a:srgbClr val="FF0000"/>
              </a:solidFill>
              <a:miter lim="800000"/>
              <a:headEnd/>
              <a:tailEnd/>
            </a:ln>
            <a:extLst>
              <a:ext uri="{909E8E84-426E-40DD-AFC4-6F175D3DCCD1}">
                <a14:hiddenFill xmlns:a14="http://schemas.microsoft.com/office/drawing/2010/main">
                  <a:solidFill>
                    <a:schemeClr val="bg1"/>
                  </a:solidFill>
                </a14:hiddenFill>
              </a:ext>
            </a:extLst>
          </p:spPr>
          <p:txBody>
            <a:bodyPr/>
            <a:lstStyle/>
            <a:p>
              <a:pPr algn="ctr" eaLnBrk="0" hangingPunct="0"/>
              <a:r>
                <a:rPr lang="zh-CN" altLang="en-US" sz="2400" dirty="0">
                  <a:latin typeface="Arial" panose="020B0604020202020204" pitchFamily="34" charset="0"/>
                  <a:ea typeface="楷体" panose="02010609060101010101" pitchFamily="49" charset="-122"/>
                </a:rPr>
                <a:t>符号表管理器</a:t>
              </a:r>
              <a:r>
                <a:rPr lang="zh-CN" altLang="en-US" sz="1800" dirty="0">
                  <a:latin typeface="Arial" panose="020B0604020202020204" pitchFamily="34" charset="0"/>
                  <a:ea typeface="楷体" panose="02010609060101010101" pitchFamily="49" charset="-122"/>
                </a:rPr>
                <a:t>  </a:t>
              </a:r>
            </a:p>
            <a:p>
              <a:pPr eaLnBrk="0" hangingPunct="0"/>
              <a:endParaRPr lang="zh-CN" altLang="en-US" sz="1800" dirty="0">
                <a:latin typeface="Arial" panose="020B0604020202020204" pitchFamily="34" charset="0"/>
                <a:ea typeface="楷体" panose="02010609060101010101" pitchFamily="49" charset="-122"/>
              </a:endParaRPr>
            </a:p>
          </p:txBody>
        </p:sp>
        <p:sp>
          <p:nvSpPr>
            <p:cNvPr id="39951" name="Line 14"/>
            <p:cNvSpPr>
              <a:spLocks noChangeShapeType="1"/>
            </p:cNvSpPr>
            <p:nvPr/>
          </p:nvSpPr>
          <p:spPr bwMode="auto">
            <a:xfrm>
              <a:off x="2827" y="1013"/>
              <a:ext cx="0" cy="19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9952" name="Line 15"/>
            <p:cNvSpPr>
              <a:spLocks noChangeShapeType="1"/>
            </p:cNvSpPr>
            <p:nvPr/>
          </p:nvSpPr>
          <p:spPr bwMode="auto">
            <a:xfrm>
              <a:off x="2827" y="1475"/>
              <a:ext cx="0" cy="19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9953" name="Line 16"/>
            <p:cNvSpPr>
              <a:spLocks noChangeShapeType="1"/>
            </p:cNvSpPr>
            <p:nvPr/>
          </p:nvSpPr>
          <p:spPr bwMode="auto">
            <a:xfrm>
              <a:off x="2827" y="1936"/>
              <a:ext cx="0" cy="19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9954" name="Line 17"/>
            <p:cNvSpPr>
              <a:spLocks noChangeShapeType="1"/>
            </p:cNvSpPr>
            <p:nvPr/>
          </p:nvSpPr>
          <p:spPr bwMode="auto">
            <a:xfrm>
              <a:off x="2827" y="2397"/>
              <a:ext cx="0" cy="19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9955" name="Line 18"/>
            <p:cNvSpPr>
              <a:spLocks noChangeShapeType="1"/>
            </p:cNvSpPr>
            <p:nvPr/>
          </p:nvSpPr>
          <p:spPr bwMode="auto">
            <a:xfrm>
              <a:off x="2827" y="2859"/>
              <a:ext cx="0" cy="19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9956" name="Line 19"/>
            <p:cNvSpPr>
              <a:spLocks noChangeShapeType="1"/>
            </p:cNvSpPr>
            <p:nvPr/>
          </p:nvSpPr>
          <p:spPr bwMode="auto">
            <a:xfrm>
              <a:off x="2827" y="3320"/>
              <a:ext cx="0" cy="19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9957" name="Line 20"/>
            <p:cNvSpPr>
              <a:spLocks noChangeShapeType="1"/>
            </p:cNvSpPr>
            <p:nvPr/>
          </p:nvSpPr>
          <p:spPr bwMode="auto">
            <a:xfrm>
              <a:off x="2827" y="3781"/>
              <a:ext cx="0" cy="19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9958" name="Line 21"/>
            <p:cNvSpPr>
              <a:spLocks noChangeShapeType="1"/>
            </p:cNvSpPr>
            <p:nvPr/>
          </p:nvSpPr>
          <p:spPr bwMode="auto">
            <a:xfrm flipH="1">
              <a:off x="930" y="1343"/>
              <a:ext cx="1159" cy="9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9959" name="Line 22"/>
            <p:cNvSpPr>
              <a:spLocks noChangeShapeType="1"/>
            </p:cNvSpPr>
            <p:nvPr/>
          </p:nvSpPr>
          <p:spPr bwMode="auto">
            <a:xfrm>
              <a:off x="3671" y="1343"/>
              <a:ext cx="1159" cy="9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9960" name="Line 23"/>
            <p:cNvSpPr>
              <a:spLocks noChangeShapeType="1"/>
            </p:cNvSpPr>
            <p:nvPr/>
          </p:nvSpPr>
          <p:spPr bwMode="auto">
            <a:xfrm flipH="1">
              <a:off x="930" y="1804"/>
              <a:ext cx="1159" cy="52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9961" name="Line 24"/>
            <p:cNvSpPr>
              <a:spLocks noChangeShapeType="1"/>
            </p:cNvSpPr>
            <p:nvPr/>
          </p:nvSpPr>
          <p:spPr bwMode="auto">
            <a:xfrm>
              <a:off x="3671" y="1804"/>
              <a:ext cx="1159" cy="52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9962" name="Line 25"/>
            <p:cNvSpPr>
              <a:spLocks noChangeShapeType="1"/>
            </p:cNvSpPr>
            <p:nvPr/>
          </p:nvSpPr>
          <p:spPr bwMode="auto">
            <a:xfrm flipH="1">
              <a:off x="930" y="2200"/>
              <a:ext cx="1159" cy="13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9963" name="Line 26"/>
            <p:cNvSpPr>
              <a:spLocks noChangeShapeType="1"/>
            </p:cNvSpPr>
            <p:nvPr/>
          </p:nvSpPr>
          <p:spPr bwMode="auto">
            <a:xfrm>
              <a:off x="3671" y="2200"/>
              <a:ext cx="1159" cy="13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9964" name="Line 27"/>
            <p:cNvSpPr>
              <a:spLocks noChangeShapeType="1"/>
            </p:cNvSpPr>
            <p:nvPr/>
          </p:nvSpPr>
          <p:spPr bwMode="auto">
            <a:xfrm>
              <a:off x="930" y="2595"/>
              <a:ext cx="1159" cy="10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9965" name="Line 28"/>
            <p:cNvSpPr>
              <a:spLocks noChangeShapeType="1"/>
            </p:cNvSpPr>
            <p:nvPr/>
          </p:nvSpPr>
          <p:spPr bwMode="auto">
            <a:xfrm>
              <a:off x="930" y="2595"/>
              <a:ext cx="1159" cy="5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9966" name="Line 29"/>
            <p:cNvSpPr>
              <a:spLocks noChangeShapeType="1"/>
            </p:cNvSpPr>
            <p:nvPr/>
          </p:nvSpPr>
          <p:spPr bwMode="auto">
            <a:xfrm>
              <a:off x="930" y="2595"/>
              <a:ext cx="1159" cy="19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9967" name="Line 30"/>
            <p:cNvSpPr>
              <a:spLocks noChangeShapeType="1"/>
            </p:cNvSpPr>
            <p:nvPr/>
          </p:nvSpPr>
          <p:spPr bwMode="auto">
            <a:xfrm flipH="1">
              <a:off x="3671" y="2595"/>
              <a:ext cx="1159" cy="19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9968" name="Line 31"/>
            <p:cNvSpPr>
              <a:spLocks noChangeShapeType="1"/>
            </p:cNvSpPr>
            <p:nvPr/>
          </p:nvSpPr>
          <p:spPr bwMode="auto">
            <a:xfrm flipH="1">
              <a:off x="3671" y="2595"/>
              <a:ext cx="1159" cy="5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39969" name="Line 32"/>
            <p:cNvSpPr>
              <a:spLocks noChangeShapeType="1"/>
            </p:cNvSpPr>
            <p:nvPr/>
          </p:nvSpPr>
          <p:spPr bwMode="auto">
            <a:xfrm flipH="1">
              <a:off x="3671" y="2595"/>
              <a:ext cx="1159" cy="10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grpSp>
      <p:sp>
        <p:nvSpPr>
          <p:cNvPr id="336930" name="Rectangle 34"/>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rPr>
              <a:t>第一章     引   论</a:t>
            </a:r>
          </a:p>
        </p:txBody>
      </p:sp>
    </p:spTree>
    <p:extLst>
      <p:ext uri="{BB962C8B-B14F-4D97-AF65-F5344CB8AC3E}">
        <p14:creationId xmlns:p14="http://schemas.microsoft.com/office/powerpoint/2010/main" val="51418038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fld id="{F52BFF29-5A7F-4C88-931B-A6F58EE58373}" type="slidenum">
              <a:rPr lang="en-US" altLang="zh-CN" sz="1400" smtClean="0">
                <a:latin typeface="楷体" panose="02010609060101010101" pitchFamily="49" charset="-122"/>
                <a:ea typeface="楷体" panose="02010609060101010101" pitchFamily="49" charset="-122"/>
              </a:rPr>
              <a:pPr eaLnBrk="1" hangingPunct="1"/>
              <a:t>42</a:t>
            </a:fld>
            <a:endParaRPr lang="en-US" altLang="zh-CN" sz="1400" dirty="0">
              <a:latin typeface="楷体" panose="02010609060101010101" pitchFamily="49" charset="-122"/>
              <a:ea typeface="楷体" panose="02010609060101010101" pitchFamily="49" charset="-122"/>
            </a:endParaRPr>
          </a:p>
        </p:txBody>
      </p:sp>
      <p:grpSp>
        <p:nvGrpSpPr>
          <p:cNvPr id="40963" name="Group 3"/>
          <p:cNvGrpSpPr>
            <a:grpSpLocks/>
          </p:cNvGrpSpPr>
          <p:nvPr/>
        </p:nvGrpSpPr>
        <p:grpSpPr bwMode="auto">
          <a:xfrm>
            <a:off x="304800" y="1038225"/>
            <a:ext cx="8534400" cy="5486400"/>
            <a:chOff x="192" y="768"/>
            <a:chExt cx="5376" cy="3456"/>
          </a:xfrm>
        </p:grpSpPr>
        <p:sp>
          <p:nvSpPr>
            <p:cNvPr id="334852" name="Rectangle 4"/>
            <p:cNvSpPr>
              <a:spLocks noChangeArrowheads="1"/>
            </p:cNvSpPr>
            <p:nvPr/>
          </p:nvSpPr>
          <p:spPr bwMode="auto">
            <a:xfrm>
              <a:off x="2089" y="1211"/>
              <a:ext cx="1582" cy="264"/>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a:lstStyle/>
            <a:p>
              <a:pPr algn="ctr" eaLnBrk="0" hangingPunct="0">
                <a:defRPr/>
              </a:pPr>
              <a:r>
                <a:rPr lang="zh-CN" altLang="en-US" sz="2400" dirty="0">
                  <a:effectLst>
                    <a:outerShdw blurRad="38100" dist="38100" dir="2700000" algn="tl">
                      <a:srgbClr val="C0C0C0"/>
                    </a:outerShdw>
                  </a:effectLst>
                  <a:latin typeface="Arial" panose="020B0604020202020204" pitchFamily="34" charset="0"/>
                  <a:ea typeface="楷体" panose="02010609060101010101" pitchFamily="49" charset="-122"/>
                </a:rPr>
                <a:t>词法分析器</a:t>
              </a:r>
            </a:p>
            <a:p>
              <a:pPr eaLnBrk="0" hangingPunct="0">
                <a:defRPr/>
              </a:pPr>
              <a:endParaRPr lang="zh-CN" altLang="en-US" sz="1800"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334853" name="Rectangle 5"/>
            <p:cNvSpPr>
              <a:spLocks noChangeArrowheads="1"/>
            </p:cNvSpPr>
            <p:nvPr/>
          </p:nvSpPr>
          <p:spPr bwMode="auto">
            <a:xfrm>
              <a:off x="2089" y="1672"/>
              <a:ext cx="1582" cy="264"/>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a:lstStyle/>
            <a:p>
              <a:pPr algn="ctr" eaLnBrk="0" hangingPunct="0">
                <a:defRPr/>
              </a:pPr>
              <a:r>
                <a:rPr lang="zh-CN" altLang="en-US" sz="2400" dirty="0">
                  <a:effectLst>
                    <a:outerShdw blurRad="38100" dist="38100" dir="2700000" algn="tl">
                      <a:srgbClr val="C0C0C0"/>
                    </a:outerShdw>
                  </a:effectLst>
                  <a:latin typeface="Arial" panose="020B0604020202020204" pitchFamily="34" charset="0"/>
                  <a:ea typeface="楷体" panose="02010609060101010101" pitchFamily="49" charset="-122"/>
                </a:rPr>
                <a:t>语法分析器</a:t>
              </a:r>
            </a:p>
            <a:p>
              <a:pPr eaLnBrk="0" hangingPunct="0">
                <a:defRPr/>
              </a:pPr>
              <a:endParaRPr lang="zh-CN" altLang="en-US" sz="2400"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334854" name="Rectangle 6"/>
            <p:cNvSpPr>
              <a:spLocks noChangeArrowheads="1"/>
            </p:cNvSpPr>
            <p:nvPr/>
          </p:nvSpPr>
          <p:spPr bwMode="auto">
            <a:xfrm>
              <a:off x="2089" y="2133"/>
              <a:ext cx="1582" cy="264"/>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a:lstStyle/>
            <a:p>
              <a:pPr algn="ctr" eaLnBrk="0" hangingPunct="0">
                <a:defRPr/>
              </a:pPr>
              <a:r>
                <a:rPr lang="zh-CN" altLang="en-US" sz="2400" dirty="0">
                  <a:effectLst>
                    <a:outerShdw blurRad="38100" dist="38100" dir="2700000" algn="tl">
                      <a:srgbClr val="C0C0C0"/>
                    </a:outerShdw>
                  </a:effectLst>
                  <a:latin typeface="Arial" panose="020B0604020202020204" pitchFamily="34" charset="0"/>
                  <a:ea typeface="楷体" panose="02010609060101010101" pitchFamily="49" charset="-122"/>
                </a:rPr>
                <a:t>语义分析器</a:t>
              </a:r>
            </a:p>
            <a:p>
              <a:pPr eaLnBrk="0" hangingPunct="0">
                <a:defRPr/>
              </a:pPr>
              <a:endParaRPr lang="zh-CN" altLang="en-US" sz="2400"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334855" name="Rectangle 7"/>
            <p:cNvSpPr>
              <a:spLocks noChangeArrowheads="1"/>
            </p:cNvSpPr>
            <p:nvPr/>
          </p:nvSpPr>
          <p:spPr bwMode="auto">
            <a:xfrm>
              <a:off x="2064" y="768"/>
              <a:ext cx="1582" cy="264"/>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ctr" eaLnBrk="0" hangingPunct="0">
                <a:defRPr/>
              </a:pPr>
              <a:r>
                <a:rPr lang="zh-CN" altLang="en-US" sz="2400" dirty="0">
                  <a:effectLst>
                    <a:outerShdw blurRad="38100" dist="38100" dir="2700000" algn="tl">
                      <a:srgbClr val="C0C0C0"/>
                    </a:outerShdw>
                  </a:effectLst>
                  <a:latin typeface="Arial" panose="020B0604020202020204" pitchFamily="34" charset="0"/>
                  <a:ea typeface="楷体" panose="02010609060101010101" pitchFamily="49" charset="-122"/>
                </a:rPr>
                <a:t>源程序</a:t>
              </a:r>
            </a:p>
            <a:p>
              <a:pPr eaLnBrk="0" hangingPunct="0">
                <a:defRPr/>
              </a:pPr>
              <a:endParaRPr lang="zh-CN" altLang="en-US" sz="2400"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334856" name="Rectangle 8"/>
            <p:cNvSpPr>
              <a:spLocks noChangeArrowheads="1"/>
            </p:cNvSpPr>
            <p:nvPr/>
          </p:nvSpPr>
          <p:spPr bwMode="auto">
            <a:xfrm>
              <a:off x="2089" y="2595"/>
              <a:ext cx="1582" cy="264"/>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a:lstStyle/>
            <a:p>
              <a:pPr algn="ctr" eaLnBrk="0" hangingPunct="0">
                <a:defRPr/>
              </a:pPr>
              <a:r>
                <a:rPr lang="zh-CN" altLang="en-US" sz="2400" dirty="0">
                  <a:effectLst>
                    <a:outerShdw blurRad="38100" dist="38100" dir="2700000" algn="tl">
                      <a:srgbClr val="C0C0C0"/>
                    </a:outerShdw>
                  </a:effectLst>
                  <a:latin typeface="Arial" panose="020B0604020202020204" pitchFamily="34" charset="0"/>
                  <a:ea typeface="楷体" panose="02010609060101010101" pitchFamily="49" charset="-122"/>
                </a:rPr>
                <a:t>中间代码生成器</a:t>
              </a:r>
            </a:p>
            <a:p>
              <a:pPr eaLnBrk="0" hangingPunct="0">
                <a:defRPr/>
              </a:pPr>
              <a:endParaRPr lang="zh-CN" altLang="en-US" sz="2400"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334857" name="Rectangle 9"/>
            <p:cNvSpPr>
              <a:spLocks noChangeArrowheads="1"/>
            </p:cNvSpPr>
            <p:nvPr/>
          </p:nvSpPr>
          <p:spPr bwMode="auto">
            <a:xfrm>
              <a:off x="2089" y="3056"/>
              <a:ext cx="1582" cy="264"/>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a:lstStyle/>
            <a:p>
              <a:pPr algn="ctr" eaLnBrk="0" hangingPunct="0">
                <a:defRPr/>
              </a:pPr>
              <a:r>
                <a:rPr lang="zh-CN" altLang="en-US" sz="2400" dirty="0">
                  <a:effectLst>
                    <a:outerShdw blurRad="38100" dist="38100" dir="2700000" algn="tl">
                      <a:srgbClr val="C0C0C0"/>
                    </a:outerShdw>
                  </a:effectLst>
                  <a:latin typeface="Arial" panose="020B0604020202020204" pitchFamily="34" charset="0"/>
                  <a:ea typeface="楷体" panose="02010609060101010101" pitchFamily="49" charset="-122"/>
                </a:rPr>
                <a:t>代码优化器</a:t>
              </a:r>
            </a:p>
            <a:p>
              <a:pPr eaLnBrk="0" hangingPunct="0">
                <a:defRPr/>
              </a:pPr>
              <a:endParaRPr lang="zh-CN" altLang="en-US" sz="2400"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334858" name="Rectangle 10"/>
            <p:cNvSpPr>
              <a:spLocks noChangeArrowheads="1"/>
            </p:cNvSpPr>
            <p:nvPr/>
          </p:nvSpPr>
          <p:spPr bwMode="auto">
            <a:xfrm>
              <a:off x="2089" y="3517"/>
              <a:ext cx="1582" cy="264"/>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a:lstStyle/>
            <a:p>
              <a:pPr algn="ctr" eaLnBrk="0" hangingPunct="0">
                <a:defRPr/>
              </a:pPr>
              <a:r>
                <a:rPr lang="zh-CN" altLang="en-US" sz="2400" dirty="0">
                  <a:effectLst>
                    <a:outerShdw blurRad="38100" dist="38100" dir="2700000" algn="tl">
                      <a:srgbClr val="C0C0C0"/>
                    </a:outerShdw>
                  </a:effectLst>
                  <a:latin typeface="Arial" panose="020B0604020202020204" pitchFamily="34" charset="0"/>
                  <a:ea typeface="楷体" panose="02010609060101010101" pitchFamily="49" charset="-122"/>
                </a:rPr>
                <a:t>代码生成器</a:t>
              </a:r>
            </a:p>
            <a:p>
              <a:pPr eaLnBrk="0" hangingPunct="0">
                <a:defRPr/>
              </a:pPr>
              <a:endParaRPr lang="zh-CN" altLang="en-US" sz="1800"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334859" name="Rectangle 11"/>
            <p:cNvSpPr>
              <a:spLocks noChangeArrowheads="1"/>
            </p:cNvSpPr>
            <p:nvPr/>
          </p:nvSpPr>
          <p:spPr bwMode="auto">
            <a:xfrm>
              <a:off x="2160" y="3960"/>
              <a:ext cx="1370" cy="264"/>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ctr" eaLnBrk="0" hangingPunct="0">
                <a:defRPr/>
              </a:pPr>
              <a:r>
                <a:rPr lang="zh-CN" altLang="en-US" sz="2400" dirty="0">
                  <a:effectLst>
                    <a:outerShdw blurRad="38100" dist="38100" dir="2700000" algn="tl">
                      <a:srgbClr val="C0C0C0"/>
                    </a:outerShdw>
                  </a:effectLst>
                  <a:latin typeface="Arial" panose="020B0604020202020204" pitchFamily="34" charset="0"/>
                  <a:ea typeface="楷体" panose="02010609060101010101" pitchFamily="49" charset="-122"/>
                </a:rPr>
                <a:t>目标程序</a:t>
              </a:r>
            </a:p>
          </p:txBody>
        </p:sp>
        <p:sp>
          <p:nvSpPr>
            <p:cNvPr id="334860" name="Rectangle 12"/>
            <p:cNvSpPr>
              <a:spLocks noChangeArrowheads="1"/>
            </p:cNvSpPr>
            <p:nvPr/>
          </p:nvSpPr>
          <p:spPr bwMode="auto">
            <a:xfrm>
              <a:off x="3987" y="2331"/>
              <a:ext cx="1581" cy="264"/>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a:lstStyle/>
            <a:p>
              <a:pPr algn="ctr" eaLnBrk="0" hangingPunct="0">
                <a:defRPr/>
              </a:pPr>
              <a:r>
                <a:rPr lang="zh-CN" altLang="en-US" sz="2400" dirty="0">
                  <a:effectLst>
                    <a:outerShdw blurRad="38100" dist="38100" dir="2700000" algn="tl">
                      <a:srgbClr val="C0C0C0"/>
                    </a:outerShdw>
                  </a:effectLst>
                  <a:latin typeface="Arial" panose="020B0604020202020204" pitchFamily="34" charset="0"/>
                  <a:ea typeface="楷体" panose="02010609060101010101" pitchFamily="49" charset="-122"/>
                </a:rPr>
                <a:t>出错管理器</a:t>
              </a:r>
            </a:p>
            <a:p>
              <a:pPr eaLnBrk="0" hangingPunct="0">
                <a:defRPr/>
              </a:pPr>
              <a:endParaRPr lang="zh-CN" altLang="en-US" sz="2400"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334861" name="Rectangle 13"/>
            <p:cNvSpPr>
              <a:spLocks noChangeArrowheads="1"/>
            </p:cNvSpPr>
            <p:nvPr/>
          </p:nvSpPr>
          <p:spPr bwMode="auto">
            <a:xfrm>
              <a:off x="192" y="2331"/>
              <a:ext cx="1581" cy="264"/>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a:lstStyle/>
            <a:p>
              <a:pPr algn="ctr" eaLnBrk="0" hangingPunct="0">
                <a:defRPr/>
              </a:pPr>
              <a:r>
                <a:rPr lang="zh-CN" altLang="en-US" sz="2400" dirty="0">
                  <a:effectLst>
                    <a:outerShdw blurRad="38100" dist="38100" dir="2700000" algn="tl">
                      <a:srgbClr val="C0C0C0"/>
                    </a:outerShdw>
                  </a:effectLst>
                  <a:latin typeface="Arial" panose="020B0604020202020204" pitchFamily="34" charset="0"/>
                  <a:ea typeface="楷体" panose="02010609060101010101" pitchFamily="49" charset="-122"/>
                </a:rPr>
                <a:t>符号表管理器</a:t>
              </a:r>
              <a:r>
                <a:rPr lang="zh-CN" altLang="en-US" sz="1800" dirty="0">
                  <a:effectLst>
                    <a:outerShdw blurRad="38100" dist="38100" dir="2700000" algn="tl">
                      <a:srgbClr val="C0C0C0"/>
                    </a:outerShdw>
                  </a:effectLst>
                  <a:latin typeface="Arial" panose="020B0604020202020204" pitchFamily="34" charset="0"/>
                  <a:ea typeface="楷体" panose="02010609060101010101" pitchFamily="49" charset="-122"/>
                </a:rPr>
                <a:t>  </a:t>
              </a:r>
            </a:p>
            <a:p>
              <a:pPr eaLnBrk="0" hangingPunct="0">
                <a:defRPr/>
              </a:pPr>
              <a:endParaRPr lang="zh-CN" altLang="en-US" sz="1800"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40980" name="Line 14"/>
            <p:cNvSpPr>
              <a:spLocks noChangeShapeType="1"/>
            </p:cNvSpPr>
            <p:nvPr/>
          </p:nvSpPr>
          <p:spPr bwMode="auto">
            <a:xfrm>
              <a:off x="2827" y="1013"/>
              <a:ext cx="0" cy="19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0981" name="Line 15"/>
            <p:cNvSpPr>
              <a:spLocks noChangeShapeType="1"/>
            </p:cNvSpPr>
            <p:nvPr/>
          </p:nvSpPr>
          <p:spPr bwMode="auto">
            <a:xfrm>
              <a:off x="2827" y="1475"/>
              <a:ext cx="0" cy="19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0982" name="Line 16"/>
            <p:cNvSpPr>
              <a:spLocks noChangeShapeType="1"/>
            </p:cNvSpPr>
            <p:nvPr/>
          </p:nvSpPr>
          <p:spPr bwMode="auto">
            <a:xfrm>
              <a:off x="2827" y="1936"/>
              <a:ext cx="0" cy="19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0983" name="Line 17"/>
            <p:cNvSpPr>
              <a:spLocks noChangeShapeType="1"/>
            </p:cNvSpPr>
            <p:nvPr/>
          </p:nvSpPr>
          <p:spPr bwMode="auto">
            <a:xfrm>
              <a:off x="2827" y="2397"/>
              <a:ext cx="0" cy="19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0984" name="Line 18"/>
            <p:cNvSpPr>
              <a:spLocks noChangeShapeType="1"/>
            </p:cNvSpPr>
            <p:nvPr/>
          </p:nvSpPr>
          <p:spPr bwMode="auto">
            <a:xfrm>
              <a:off x="2827" y="2859"/>
              <a:ext cx="0" cy="19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0985" name="Line 19"/>
            <p:cNvSpPr>
              <a:spLocks noChangeShapeType="1"/>
            </p:cNvSpPr>
            <p:nvPr/>
          </p:nvSpPr>
          <p:spPr bwMode="auto">
            <a:xfrm>
              <a:off x="2827" y="3320"/>
              <a:ext cx="0" cy="19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0986" name="Line 20"/>
            <p:cNvSpPr>
              <a:spLocks noChangeShapeType="1"/>
            </p:cNvSpPr>
            <p:nvPr/>
          </p:nvSpPr>
          <p:spPr bwMode="auto">
            <a:xfrm>
              <a:off x="2827" y="3781"/>
              <a:ext cx="0" cy="19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0987" name="Line 21"/>
            <p:cNvSpPr>
              <a:spLocks noChangeShapeType="1"/>
            </p:cNvSpPr>
            <p:nvPr/>
          </p:nvSpPr>
          <p:spPr bwMode="auto">
            <a:xfrm flipH="1">
              <a:off x="930" y="1343"/>
              <a:ext cx="1159" cy="9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0988" name="Line 22"/>
            <p:cNvSpPr>
              <a:spLocks noChangeShapeType="1"/>
            </p:cNvSpPr>
            <p:nvPr/>
          </p:nvSpPr>
          <p:spPr bwMode="auto">
            <a:xfrm>
              <a:off x="3671" y="1343"/>
              <a:ext cx="1159" cy="9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0989" name="Line 23"/>
            <p:cNvSpPr>
              <a:spLocks noChangeShapeType="1"/>
            </p:cNvSpPr>
            <p:nvPr/>
          </p:nvSpPr>
          <p:spPr bwMode="auto">
            <a:xfrm flipH="1">
              <a:off x="930" y="1804"/>
              <a:ext cx="1159" cy="52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0990" name="Line 24"/>
            <p:cNvSpPr>
              <a:spLocks noChangeShapeType="1"/>
            </p:cNvSpPr>
            <p:nvPr/>
          </p:nvSpPr>
          <p:spPr bwMode="auto">
            <a:xfrm>
              <a:off x="3671" y="1804"/>
              <a:ext cx="1159" cy="52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0991" name="Line 25"/>
            <p:cNvSpPr>
              <a:spLocks noChangeShapeType="1"/>
            </p:cNvSpPr>
            <p:nvPr/>
          </p:nvSpPr>
          <p:spPr bwMode="auto">
            <a:xfrm flipH="1">
              <a:off x="930" y="2200"/>
              <a:ext cx="1159" cy="13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0992" name="Line 26"/>
            <p:cNvSpPr>
              <a:spLocks noChangeShapeType="1"/>
            </p:cNvSpPr>
            <p:nvPr/>
          </p:nvSpPr>
          <p:spPr bwMode="auto">
            <a:xfrm>
              <a:off x="3671" y="2200"/>
              <a:ext cx="1159" cy="13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0993" name="Line 27"/>
            <p:cNvSpPr>
              <a:spLocks noChangeShapeType="1"/>
            </p:cNvSpPr>
            <p:nvPr/>
          </p:nvSpPr>
          <p:spPr bwMode="auto">
            <a:xfrm>
              <a:off x="930" y="2595"/>
              <a:ext cx="1159" cy="10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0994" name="Line 28"/>
            <p:cNvSpPr>
              <a:spLocks noChangeShapeType="1"/>
            </p:cNvSpPr>
            <p:nvPr/>
          </p:nvSpPr>
          <p:spPr bwMode="auto">
            <a:xfrm>
              <a:off x="930" y="2595"/>
              <a:ext cx="1159" cy="5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0995" name="Line 29"/>
            <p:cNvSpPr>
              <a:spLocks noChangeShapeType="1"/>
            </p:cNvSpPr>
            <p:nvPr/>
          </p:nvSpPr>
          <p:spPr bwMode="auto">
            <a:xfrm>
              <a:off x="930" y="2595"/>
              <a:ext cx="1159" cy="19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0996" name="Line 30"/>
            <p:cNvSpPr>
              <a:spLocks noChangeShapeType="1"/>
            </p:cNvSpPr>
            <p:nvPr/>
          </p:nvSpPr>
          <p:spPr bwMode="auto">
            <a:xfrm flipH="1">
              <a:off x="3671" y="2595"/>
              <a:ext cx="1159" cy="19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0997" name="Line 31"/>
            <p:cNvSpPr>
              <a:spLocks noChangeShapeType="1"/>
            </p:cNvSpPr>
            <p:nvPr/>
          </p:nvSpPr>
          <p:spPr bwMode="auto">
            <a:xfrm flipH="1">
              <a:off x="3671" y="2595"/>
              <a:ext cx="1159" cy="5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0998" name="Line 32"/>
            <p:cNvSpPr>
              <a:spLocks noChangeShapeType="1"/>
            </p:cNvSpPr>
            <p:nvPr/>
          </p:nvSpPr>
          <p:spPr bwMode="auto">
            <a:xfrm flipH="1">
              <a:off x="3671" y="2595"/>
              <a:ext cx="1159" cy="10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楷体" panose="02010609060101010101" pitchFamily="49" charset="-122"/>
                <a:ea typeface="楷体" panose="02010609060101010101" pitchFamily="49" charset="-122"/>
              </a:endParaRPr>
            </a:p>
          </p:txBody>
        </p:sp>
      </p:grpSp>
      <p:sp>
        <p:nvSpPr>
          <p:cNvPr id="334881" name="Rectangle 33" descr="Green marble"/>
          <p:cNvSpPr>
            <a:spLocks noChangeArrowheads="1"/>
          </p:cNvSpPr>
          <p:nvPr/>
        </p:nvSpPr>
        <p:spPr bwMode="auto">
          <a:xfrm>
            <a:off x="395288" y="1184275"/>
            <a:ext cx="1600200" cy="1524000"/>
          </a:xfrm>
          <a:prstGeom prst="rect">
            <a:avLst/>
          </a:prstGeom>
          <a:solidFill>
            <a:schemeClr val="bg2">
              <a:lumMod val="20000"/>
              <a:lumOff val="80000"/>
            </a:schemeClr>
          </a:solidFill>
          <a:ln w="25400">
            <a:solidFill>
              <a:srgbClr val="FF00FF"/>
            </a:solidFill>
            <a:miter lim="800000"/>
            <a:headEnd type="none" w="sm" len="sm"/>
            <a:tailEnd type="none" w="sm" len="sm"/>
          </a:ln>
          <a:effectLst/>
        </p:spPr>
        <p:txBody>
          <a:bodyPr wrap="none" anchor="ctr"/>
          <a:lstStyle/>
          <a:p>
            <a:pPr algn="ctr" eaLnBrk="0" hangingPunct="0">
              <a:spcBef>
                <a:spcPct val="20000"/>
              </a:spcBef>
              <a:defRPr/>
            </a:pPr>
            <a:r>
              <a:rPr lang="zh-CN" altLang="en-US" sz="3600" dirty="0">
                <a:effectLst>
                  <a:outerShdw blurRad="38100" dist="38100" dir="2700000" algn="tl">
                    <a:srgbClr val="FFFFFF"/>
                  </a:outerShdw>
                </a:effectLst>
                <a:latin typeface="Arial" panose="020B0604020202020204" pitchFamily="34" charset="0"/>
                <a:ea typeface="楷体" panose="02010609060101010101" pitchFamily="49" charset="-122"/>
              </a:rPr>
              <a:t>前端</a:t>
            </a:r>
          </a:p>
          <a:p>
            <a:pPr algn="ctr" eaLnBrk="0" hangingPunct="0">
              <a:spcBef>
                <a:spcPct val="20000"/>
              </a:spcBef>
              <a:defRPr/>
            </a:pPr>
            <a:r>
              <a:rPr lang="zh-CN" altLang="en-US" sz="3600" dirty="0">
                <a:effectLst>
                  <a:outerShdw blurRad="38100" dist="38100" dir="2700000" algn="tl">
                    <a:srgbClr val="FFFFFF"/>
                  </a:outerShdw>
                </a:effectLst>
                <a:latin typeface="Arial" panose="020B0604020202020204" pitchFamily="34" charset="0"/>
                <a:ea typeface="楷体" panose="02010609060101010101" pitchFamily="49" charset="-122"/>
              </a:rPr>
              <a:t>后端</a:t>
            </a:r>
          </a:p>
        </p:txBody>
      </p:sp>
      <p:sp>
        <p:nvSpPr>
          <p:cNvPr id="40965" name="Rectangle 34"/>
          <p:cNvSpPr>
            <a:spLocks noChangeArrowheads="1"/>
          </p:cNvSpPr>
          <p:nvPr/>
        </p:nvSpPr>
        <p:spPr bwMode="auto">
          <a:xfrm>
            <a:off x="3132138" y="1592263"/>
            <a:ext cx="2952750" cy="2879725"/>
          </a:xfrm>
          <a:prstGeom prst="rect">
            <a:avLst/>
          </a:prstGeom>
          <a:noFill/>
          <a:ln w="25400">
            <a:solidFill>
              <a:srgbClr val="FF0000"/>
            </a:solidFill>
            <a:prstDash val="dash"/>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楷体" panose="02010609060101010101" pitchFamily="49" charset="-122"/>
              <a:ea typeface="楷体" panose="02010609060101010101" pitchFamily="49" charset="-122"/>
            </a:endParaRPr>
          </a:p>
        </p:txBody>
      </p:sp>
      <p:sp>
        <p:nvSpPr>
          <p:cNvPr id="334883" name="AutoShape 35" descr="Green marble"/>
          <p:cNvSpPr>
            <a:spLocks noChangeArrowheads="1"/>
          </p:cNvSpPr>
          <p:nvPr/>
        </p:nvSpPr>
        <p:spPr bwMode="auto">
          <a:xfrm>
            <a:off x="5940425" y="981075"/>
            <a:ext cx="3203575" cy="1081088"/>
          </a:xfrm>
          <a:prstGeom prst="cloudCallout">
            <a:avLst>
              <a:gd name="adj1" fmla="val -48611"/>
              <a:gd name="adj2" fmla="val 75111"/>
            </a:avLst>
          </a:prstGeom>
          <a:solidFill>
            <a:schemeClr val="accent1">
              <a:alpha val="20000"/>
            </a:schemeClr>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lang="zh-CN" altLang="en-US" sz="1800" b="1" dirty="0">
                <a:solidFill>
                  <a:srgbClr val="996633"/>
                </a:solidFill>
                <a:effectLst>
                  <a:outerShdw blurRad="38100" dist="38100" dir="2700000" algn="tl">
                    <a:srgbClr val="000000"/>
                  </a:outerShdw>
                </a:effectLst>
                <a:latin typeface="Arial" panose="020B0604020202020204" pitchFamily="34" charset="0"/>
                <a:ea typeface="楷体" panose="02010609060101010101" pitchFamily="49" charset="-122"/>
              </a:rPr>
              <a:t>前端：依赖于源语言，独立于目标机器。</a:t>
            </a:r>
          </a:p>
        </p:txBody>
      </p:sp>
      <p:sp>
        <p:nvSpPr>
          <p:cNvPr id="40967" name="Rectangle 36"/>
          <p:cNvSpPr>
            <a:spLocks noChangeArrowheads="1"/>
          </p:cNvSpPr>
          <p:nvPr/>
        </p:nvSpPr>
        <p:spPr bwMode="auto">
          <a:xfrm>
            <a:off x="3132138" y="4602163"/>
            <a:ext cx="2952750" cy="1382712"/>
          </a:xfrm>
          <a:prstGeom prst="rect">
            <a:avLst/>
          </a:prstGeom>
          <a:noFill/>
          <a:ln w="25400">
            <a:solidFill>
              <a:srgbClr val="FF0000"/>
            </a:solidFill>
            <a:prstDash val="dash"/>
            <a:miter lim="800000"/>
            <a:headEnd type="none" w="sm" len="sm"/>
            <a:tailEnd type="none" w="sm" len="sm"/>
          </a:ln>
          <a:effectLst/>
          <a:extLst>
            <a:ext uri="{909E8E84-426E-40DD-AFC4-6F175D3DCCD1}">
              <a14:hiddenFill xmlns:a14="http://schemas.microsoft.com/office/drawing/2010/main">
                <a:solidFill>
                  <a:schemeClr val="accent1">
                    <a:alpha val="2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楷体" panose="02010609060101010101" pitchFamily="49" charset="-122"/>
              <a:ea typeface="楷体" panose="02010609060101010101" pitchFamily="49" charset="-122"/>
            </a:endParaRPr>
          </a:p>
        </p:txBody>
      </p:sp>
      <p:sp>
        <p:nvSpPr>
          <p:cNvPr id="334885" name="AutoShape 37" descr="Green marble"/>
          <p:cNvSpPr>
            <a:spLocks noChangeArrowheads="1"/>
          </p:cNvSpPr>
          <p:nvPr/>
        </p:nvSpPr>
        <p:spPr bwMode="auto">
          <a:xfrm>
            <a:off x="6300788" y="4976813"/>
            <a:ext cx="2592387" cy="1511300"/>
          </a:xfrm>
          <a:prstGeom prst="cloudCallout">
            <a:avLst>
              <a:gd name="adj1" fmla="val -76514"/>
              <a:gd name="adj2" fmla="val -30986"/>
            </a:avLst>
          </a:prstGeom>
          <a:solidFill>
            <a:schemeClr val="bg2">
              <a:lumMod val="20000"/>
              <a:lumOff val="80000"/>
            </a:schemeClr>
          </a:solidFill>
          <a:ln w="12700">
            <a:solidFill>
              <a:schemeClr val="tx1"/>
            </a:solidFill>
            <a:round/>
            <a:headEnd type="none" w="sm" len="sm"/>
            <a:tailEnd type="none" w="sm" len="sm"/>
          </a:ln>
          <a:effectLst/>
        </p:spPr>
        <p:txBody>
          <a:bodyPr/>
          <a:lstStyle/>
          <a:p>
            <a:pPr algn="ctr">
              <a:defRPr/>
            </a:pPr>
            <a:r>
              <a:rPr lang="zh-CN" altLang="en-US" sz="1800" b="1" dirty="0">
                <a:solidFill>
                  <a:srgbClr val="996633"/>
                </a:solidFill>
                <a:effectLst>
                  <a:outerShdw blurRad="38100" dist="38100" dir="2700000" algn="tl">
                    <a:srgbClr val="000000"/>
                  </a:outerShdw>
                </a:effectLst>
                <a:latin typeface="Arial" panose="020B0604020202020204" pitchFamily="34" charset="0"/>
                <a:ea typeface="楷体" panose="02010609060101010101" pitchFamily="49" charset="-122"/>
              </a:rPr>
              <a:t>后端：依赖于目标机器，独立于源语言。</a:t>
            </a:r>
          </a:p>
        </p:txBody>
      </p:sp>
      <p:sp>
        <p:nvSpPr>
          <p:cNvPr id="334886" name="Rectangle 38"/>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rPr>
              <a:t>第一章     引   论</a:t>
            </a:r>
          </a:p>
        </p:txBody>
      </p:sp>
    </p:spTree>
    <p:extLst>
      <p:ext uri="{BB962C8B-B14F-4D97-AF65-F5344CB8AC3E}">
        <p14:creationId xmlns:p14="http://schemas.microsoft.com/office/powerpoint/2010/main" val="78998672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1" name="Rectangle 3"/>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rPr>
              <a:t>第一章     引   论</a:t>
            </a:r>
          </a:p>
        </p:txBody>
      </p:sp>
      <p:sp>
        <p:nvSpPr>
          <p:cNvPr id="514050" name="Rectangle 2"/>
          <p:cNvSpPr>
            <a:spLocks noGrp="1" noChangeArrowheads="1"/>
          </p:cNvSpPr>
          <p:nvPr>
            <p:ph idx="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90000"/>
              </a:lnSpc>
            </a:pPr>
            <a:r>
              <a:rPr lang="zh-CN" altLang="en-US" sz="2800" b="0" dirty="0"/>
              <a:t>前端和后端：</a:t>
            </a:r>
          </a:p>
          <a:p>
            <a:pPr lvl="1">
              <a:lnSpc>
                <a:spcPct val="90000"/>
              </a:lnSpc>
            </a:pPr>
            <a:r>
              <a:rPr lang="zh-CN" altLang="en-US" sz="2400" b="0" dirty="0"/>
              <a:t>把编译过程分成前端和后端两部分</a:t>
            </a:r>
          </a:p>
          <a:p>
            <a:pPr lvl="1">
              <a:lnSpc>
                <a:spcPct val="90000"/>
              </a:lnSpc>
            </a:pPr>
            <a:r>
              <a:rPr lang="zh-CN" altLang="en-US" sz="2400" b="0" dirty="0">
                <a:solidFill>
                  <a:srgbClr val="FF0000"/>
                </a:solidFill>
              </a:rPr>
              <a:t>前端</a:t>
            </a:r>
            <a:r>
              <a:rPr lang="zh-CN" altLang="en-US" sz="2400" b="0" dirty="0"/>
              <a:t>：只依赖于源程序，独立于目标机器</a:t>
            </a:r>
          </a:p>
          <a:p>
            <a:pPr lvl="1">
              <a:lnSpc>
                <a:spcPct val="90000"/>
              </a:lnSpc>
              <a:buFontTx/>
              <a:buNone/>
            </a:pPr>
            <a:r>
              <a:rPr lang="zh-CN" altLang="en-US" sz="2400" b="0" dirty="0"/>
              <a:t>	（生成中间代码）</a:t>
            </a:r>
          </a:p>
          <a:p>
            <a:pPr lvl="1">
              <a:lnSpc>
                <a:spcPct val="90000"/>
              </a:lnSpc>
            </a:pPr>
            <a:r>
              <a:rPr lang="zh-CN" altLang="en-US" sz="2400" b="0" dirty="0">
                <a:solidFill>
                  <a:srgbClr val="FF0000"/>
                </a:solidFill>
              </a:rPr>
              <a:t>后端</a:t>
            </a:r>
            <a:r>
              <a:rPr lang="zh-CN" altLang="en-US" sz="2400" b="0" dirty="0"/>
              <a:t>：依赖于目标机器，与源程序无关，只与中间语言有关（从中间代码生成目标代码）</a:t>
            </a:r>
          </a:p>
          <a:p>
            <a:pPr lvl="1">
              <a:lnSpc>
                <a:spcPct val="90000"/>
              </a:lnSpc>
            </a:pPr>
            <a:r>
              <a:rPr lang="zh-CN" altLang="en-US" sz="2400" b="0" dirty="0">
                <a:solidFill>
                  <a:srgbClr val="FF0000"/>
                </a:solidFill>
              </a:rPr>
              <a:t>好处</a:t>
            </a:r>
            <a:r>
              <a:rPr lang="zh-CN" altLang="en-US" sz="2400" b="0" dirty="0"/>
              <a:t>：提高开发编译器的效率</a:t>
            </a:r>
          </a:p>
          <a:p>
            <a:pPr lvl="2">
              <a:lnSpc>
                <a:spcPct val="90000"/>
              </a:lnSpc>
            </a:pPr>
            <a:r>
              <a:rPr lang="zh-CN" altLang="en-US" sz="2000" b="0" dirty="0"/>
              <a:t>取一个编译器的前端，重写它的后端以产生同一源语言在另一机器上的编译器</a:t>
            </a:r>
          </a:p>
          <a:p>
            <a:pPr lvl="2">
              <a:lnSpc>
                <a:spcPct val="90000"/>
              </a:lnSpc>
            </a:pPr>
            <a:r>
              <a:rPr lang="zh-CN" altLang="en-US" sz="2000" b="0" dirty="0"/>
              <a:t>不同的前端使用同一个后端，从而得到一个机器上的几个编译器（采用同一中间语言）</a:t>
            </a:r>
          </a:p>
        </p:txBody>
      </p:sp>
      <p:sp>
        <p:nvSpPr>
          <p:cNvPr id="41986" name="灯片编号占位符 5"/>
          <p:cNvSpPr>
            <a:spLocks noGrp="1"/>
          </p:cNvSpPr>
          <p:nvPr>
            <p:ph type="sldNum" sz="quarter" idx="11"/>
          </p:nvPr>
        </p:nvSpPr>
        <p:spPr>
          <a:noFill/>
          <a:ln w="9525">
            <a:noFill/>
            <a:miter lim="800000"/>
            <a:headEnd/>
            <a:tailEnd/>
          </a:ln>
          <a:effectLst/>
        </p:spPr>
        <p:txBody>
          <a:bodyPr vert="horz" wrap="square" lIns="91440" tIns="45720" rIns="91440" bIns="45720" numCol="1" anchor="t" anchorCtr="0" compatLnSpc="1">
            <a:prstTxWarp prst="textNoShape">
              <a:avLst/>
            </a:prstTxWarp>
          </a:bodyPr>
          <a:lstStyle/>
          <a:p>
            <a:fld id="{52B4B3D8-9FB2-4D1F-A1AF-DD43BACE6BF7}" type="slidenum">
              <a:rPr lang="en-US" altLang="zh-CN" sz="6600">
                <a:solidFill>
                  <a:srgbClr val="C0C0C0">
                    <a:lumMod val="40000"/>
                    <a:lumOff val="60000"/>
                  </a:srgbClr>
                </a:solidFill>
                <a:latin typeface="+mn-lt"/>
                <a:ea typeface="宋体" charset="-122"/>
              </a:rPr>
              <a:pPr/>
              <a:t>43</a:t>
            </a:fld>
            <a:endParaRPr lang="en-US" altLang="zh-CN" sz="6600" dirty="0">
              <a:solidFill>
                <a:srgbClr val="C0C0C0">
                  <a:lumMod val="40000"/>
                  <a:lumOff val="60000"/>
                </a:srgbClr>
              </a:solidFill>
              <a:latin typeface="+mn-lt"/>
              <a:ea typeface="宋体" charset="-122"/>
            </a:endParaRPr>
          </a:p>
        </p:txBody>
      </p:sp>
    </p:spTree>
    <p:extLst>
      <p:ext uri="{BB962C8B-B14F-4D97-AF65-F5344CB8AC3E}">
        <p14:creationId xmlns:p14="http://schemas.microsoft.com/office/powerpoint/2010/main" val="411344611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14050">
                                            <p:txEl>
                                              <p:pRg st="5" end="5"/>
                                            </p:txEl>
                                          </p:spTgt>
                                        </p:tgtEl>
                                        <p:attrNameLst>
                                          <p:attrName>style.visibility</p:attrName>
                                        </p:attrNameLst>
                                      </p:cBhvr>
                                      <p:to>
                                        <p:strVal val="visible"/>
                                      </p:to>
                                    </p:set>
                                    <p:animEffect transition="in" filter="blinds(horizontal)">
                                      <p:cBhvr>
                                        <p:cTn id="7" dur="500"/>
                                        <p:tgtEl>
                                          <p:spTgt spid="514050">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14050">
                                            <p:txEl>
                                              <p:pRg st="6" end="6"/>
                                            </p:txEl>
                                          </p:spTgt>
                                        </p:tgtEl>
                                        <p:attrNameLst>
                                          <p:attrName>style.visibility</p:attrName>
                                        </p:attrNameLst>
                                      </p:cBhvr>
                                      <p:to>
                                        <p:strVal val="visible"/>
                                      </p:to>
                                    </p:set>
                                    <p:animEffect transition="in" filter="blinds(horizontal)">
                                      <p:cBhvr>
                                        <p:cTn id="10" dur="500"/>
                                        <p:tgtEl>
                                          <p:spTgt spid="514050">
                                            <p:txEl>
                                              <p:pRg st="6" end="6"/>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14050">
                                            <p:txEl>
                                              <p:pRg st="7" end="7"/>
                                            </p:txEl>
                                          </p:spTgt>
                                        </p:tgtEl>
                                        <p:attrNameLst>
                                          <p:attrName>style.visibility</p:attrName>
                                        </p:attrNameLst>
                                      </p:cBhvr>
                                      <p:to>
                                        <p:strVal val="visible"/>
                                      </p:to>
                                    </p:set>
                                    <p:animEffect transition="in" filter="blinds(horizontal)">
                                      <p:cBhvr>
                                        <p:cTn id="13" dur="500"/>
                                        <p:tgtEl>
                                          <p:spTgt spid="51405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fld id="{2DE49A98-3AB6-400B-9F7E-D052A627D996}" type="slidenum">
              <a:rPr lang="en-US" altLang="zh-CN" sz="1400" smtClean="0">
                <a:latin typeface="楷体" panose="02010609060101010101" pitchFamily="49" charset="-122"/>
                <a:ea typeface="楷体" panose="02010609060101010101" pitchFamily="49" charset="-122"/>
              </a:rPr>
              <a:pPr eaLnBrk="1" hangingPunct="1"/>
              <a:t>44</a:t>
            </a:fld>
            <a:endParaRPr lang="en-US" altLang="zh-CN" sz="1400" dirty="0">
              <a:latin typeface="楷体" panose="02010609060101010101" pitchFamily="49" charset="-122"/>
              <a:ea typeface="楷体" panose="02010609060101010101" pitchFamily="49" charset="-122"/>
            </a:endParaRPr>
          </a:p>
        </p:txBody>
      </p:sp>
      <p:sp>
        <p:nvSpPr>
          <p:cNvPr id="515074" name="Text Box 2" descr="Green marble"/>
          <p:cNvSpPr txBox="1">
            <a:spLocks noChangeArrowheads="1"/>
          </p:cNvSpPr>
          <p:nvPr/>
        </p:nvSpPr>
        <p:spPr bwMode="auto">
          <a:xfrm>
            <a:off x="1763713" y="1844675"/>
            <a:ext cx="14398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4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源程序</a:t>
            </a:r>
          </a:p>
        </p:txBody>
      </p:sp>
      <p:sp>
        <p:nvSpPr>
          <p:cNvPr id="43012" name="Line 3"/>
          <p:cNvSpPr>
            <a:spLocks noChangeShapeType="1"/>
          </p:cNvSpPr>
          <p:nvPr/>
        </p:nvSpPr>
        <p:spPr bwMode="auto">
          <a:xfrm flipH="1">
            <a:off x="539750" y="2349500"/>
            <a:ext cx="1511300" cy="1511300"/>
          </a:xfrm>
          <a:prstGeom prst="line">
            <a:avLst/>
          </a:prstGeom>
          <a:noFill/>
          <a:ln w="2540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3013" name="Line 4"/>
          <p:cNvSpPr>
            <a:spLocks noChangeShapeType="1"/>
          </p:cNvSpPr>
          <p:nvPr/>
        </p:nvSpPr>
        <p:spPr bwMode="auto">
          <a:xfrm flipH="1">
            <a:off x="1331913" y="2349500"/>
            <a:ext cx="935037" cy="1511300"/>
          </a:xfrm>
          <a:prstGeom prst="line">
            <a:avLst/>
          </a:prstGeom>
          <a:noFill/>
          <a:ln w="2540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3014" name="Line 5"/>
          <p:cNvSpPr>
            <a:spLocks noChangeShapeType="1"/>
          </p:cNvSpPr>
          <p:nvPr/>
        </p:nvSpPr>
        <p:spPr bwMode="auto">
          <a:xfrm flipH="1">
            <a:off x="1979613" y="2349500"/>
            <a:ext cx="431800" cy="1511300"/>
          </a:xfrm>
          <a:prstGeom prst="line">
            <a:avLst/>
          </a:prstGeom>
          <a:noFill/>
          <a:ln w="2540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3015" name="Line 6"/>
          <p:cNvSpPr>
            <a:spLocks noChangeShapeType="1"/>
          </p:cNvSpPr>
          <p:nvPr/>
        </p:nvSpPr>
        <p:spPr bwMode="auto">
          <a:xfrm>
            <a:off x="2339975" y="3284538"/>
            <a:ext cx="431800" cy="0"/>
          </a:xfrm>
          <a:prstGeom prst="line">
            <a:avLst/>
          </a:prstGeom>
          <a:noFill/>
          <a:ln w="381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3016" name="Line 7"/>
          <p:cNvSpPr>
            <a:spLocks noChangeShapeType="1"/>
          </p:cNvSpPr>
          <p:nvPr/>
        </p:nvSpPr>
        <p:spPr bwMode="auto">
          <a:xfrm>
            <a:off x="2627313" y="2349500"/>
            <a:ext cx="792162" cy="1439863"/>
          </a:xfrm>
          <a:prstGeom prst="line">
            <a:avLst/>
          </a:prstGeom>
          <a:noFill/>
          <a:ln w="2540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515080" name="Text Box 8" descr="Green marble"/>
          <p:cNvSpPr txBox="1">
            <a:spLocks noChangeArrowheads="1"/>
          </p:cNvSpPr>
          <p:nvPr/>
        </p:nvSpPr>
        <p:spPr bwMode="auto">
          <a:xfrm>
            <a:off x="323850" y="3860800"/>
            <a:ext cx="504825" cy="187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18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目标机器</a:t>
            </a:r>
            <a:r>
              <a:rPr lang="en-US" altLang="zh-CN" sz="18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1</a:t>
            </a:r>
          </a:p>
          <a:p>
            <a:pPr>
              <a:spcBef>
                <a:spcPct val="50000"/>
              </a:spcBef>
              <a:defRPr/>
            </a:pPr>
            <a:endParaRPr lang="zh-CN" altLang="en-US" sz="1800" b="1"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515081" name="Text Box 9" descr="Green marble"/>
          <p:cNvSpPr txBox="1">
            <a:spLocks noChangeArrowheads="1"/>
          </p:cNvSpPr>
          <p:nvPr/>
        </p:nvSpPr>
        <p:spPr bwMode="auto">
          <a:xfrm>
            <a:off x="1042988" y="3860800"/>
            <a:ext cx="504825" cy="187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18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目标机器</a:t>
            </a:r>
            <a:r>
              <a:rPr lang="en-US" altLang="zh-CN" sz="18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2</a:t>
            </a:r>
          </a:p>
          <a:p>
            <a:pPr>
              <a:spcBef>
                <a:spcPct val="50000"/>
              </a:spcBef>
              <a:defRPr/>
            </a:pPr>
            <a:endParaRPr lang="zh-CN" altLang="en-US" sz="1800" b="1"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515082" name="Text Box 10" descr="Green marble"/>
          <p:cNvSpPr txBox="1">
            <a:spLocks noChangeArrowheads="1"/>
          </p:cNvSpPr>
          <p:nvPr/>
        </p:nvSpPr>
        <p:spPr bwMode="auto">
          <a:xfrm>
            <a:off x="1763713" y="3860800"/>
            <a:ext cx="504825" cy="187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18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目标机器</a:t>
            </a:r>
            <a:r>
              <a:rPr lang="en-US" altLang="zh-CN" sz="18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3</a:t>
            </a:r>
          </a:p>
          <a:p>
            <a:pPr>
              <a:spcBef>
                <a:spcPct val="50000"/>
              </a:spcBef>
              <a:defRPr/>
            </a:pPr>
            <a:endParaRPr lang="zh-CN" altLang="en-US" sz="1800" b="1"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515083" name="Text Box 11" descr="Green marble"/>
          <p:cNvSpPr txBox="1">
            <a:spLocks noChangeArrowheads="1"/>
          </p:cNvSpPr>
          <p:nvPr/>
        </p:nvSpPr>
        <p:spPr bwMode="auto">
          <a:xfrm>
            <a:off x="3132138" y="3933825"/>
            <a:ext cx="504825" cy="187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18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目标机器</a:t>
            </a:r>
            <a:r>
              <a:rPr lang="en-US" altLang="zh-CN" sz="18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n</a:t>
            </a:r>
          </a:p>
          <a:p>
            <a:pPr>
              <a:spcBef>
                <a:spcPct val="50000"/>
              </a:spcBef>
              <a:defRPr/>
            </a:pPr>
            <a:endParaRPr lang="zh-CN" altLang="en-US" sz="1800" b="1"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43021" name="AutoShape 12"/>
          <p:cNvSpPr>
            <a:spLocks noChangeArrowheads="1"/>
          </p:cNvSpPr>
          <p:nvPr/>
        </p:nvSpPr>
        <p:spPr bwMode="auto">
          <a:xfrm rot="10800000">
            <a:off x="971550" y="1989138"/>
            <a:ext cx="2663825" cy="1223962"/>
          </a:xfrm>
          <a:custGeom>
            <a:avLst/>
            <a:gdLst>
              <a:gd name="T0" fmla="*/ 1331913 w 21600"/>
              <a:gd name="T1" fmla="*/ 0 h 21600"/>
              <a:gd name="T2" fmla="*/ 332978 w 21600"/>
              <a:gd name="T3" fmla="*/ 611981 h 21600"/>
              <a:gd name="T4" fmla="*/ 1331913 w 21600"/>
              <a:gd name="T5" fmla="*/ 305991 h 21600"/>
              <a:gd name="T6" fmla="*/ 2330847 w 21600"/>
              <a:gd name="T7" fmla="*/ 611981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chemeClr val="accent1">
              <a:alpha val="20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楷体" panose="02010609060101010101" pitchFamily="49" charset="-122"/>
              <a:ea typeface="楷体" panose="02010609060101010101" pitchFamily="49" charset="-122"/>
            </a:endParaRPr>
          </a:p>
        </p:txBody>
      </p:sp>
      <p:sp>
        <p:nvSpPr>
          <p:cNvPr id="515085" name="Text Box 13"/>
          <p:cNvSpPr txBox="1">
            <a:spLocks noChangeArrowheads="1"/>
          </p:cNvSpPr>
          <p:nvPr/>
        </p:nvSpPr>
        <p:spPr bwMode="auto">
          <a:xfrm>
            <a:off x="1763713" y="2852738"/>
            <a:ext cx="1152525" cy="396875"/>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b="1" dirty="0">
                <a:solidFill>
                  <a:srgbClr val="996633"/>
                </a:solidFill>
                <a:effectLst>
                  <a:outerShdw blurRad="38100" dist="38100" dir="2700000" algn="tl">
                    <a:srgbClr val="000000"/>
                  </a:outerShdw>
                </a:effectLst>
                <a:latin typeface="Arial" panose="020B0604020202020204" pitchFamily="34" charset="0"/>
                <a:ea typeface="楷体" panose="02010609060101010101" pitchFamily="49" charset="-122"/>
              </a:rPr>
              <a:t>编译器</a:t>
            </a:r>
          </a:p>
        </p:txBody>
      </p:sp>
      <p:sp>
        <p:nvSpPr>
          <p:cNvPr id="515086" name="Text Box 14" descr="Green marble"/>
          <p:cNvSpPr txBox="1">
            <a:spLocks noChangeArrowheads="1"/>
          </p:cNvSpPr>
          <p:nvPr/>
        </p:nvSpPr>
        <p:spPr bwMode="auto">
          <a:xfrm>
            <a:off x="539750" y="1268413"/>
            <a:ext cx="3168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18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不区分前端和后端的编译器</a:t>
            </a:r>
          </a:p>
        </p:txBody>
      </p:sp>
      <p:sp>
        <p:nvSpPr>
          <p:cNvPr id="515087" name="Text Box 15" descr="Green marble"/>
          <p:cNvSpPr txBox="1">
            <a:spLocks noChangeArrowheads="1"/>
          </p:cNvSpPr>
          <p:nvPr/>
        </p:nvSpPr>
        <p:spPr bwMode="auto">
          <a:xfrm>
            <a:off x="5435600" y="1844675"/>
            <a:ext cx="1152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4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源程序</a:t>
            </a:r>
          </a:p>
        </p:txBody>
      </p:sp>
      <p:sp>
        <p:nvSpPr>
          <p:cNvPr id="43025" name="Line 16"/>
          <p:cNvSpPr>
            <a:spLocks noChangeShapeType="1"/>
          </p:cNvSpPr>
          <p:nvPr/>
        </p:nvSpPr>
        <p:spPr bwMode="auto">
          <a:xfrm flipH="1">
            <a:off x="4356100" y="3211513"/>
            <a:ext cx="1368425" cy="1152525"/>
          </a:xfrm>
          <a:prstGeom prst="line">
            <a:avLst/>
          </a:prstGeom>
          <a:noFill/>
          <a:ln w="2540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3026" name="Line 17"/>
          <p:cNvSpPr>
            <a:spLocks noChangeShapeType="1"/>
          </p:cNvSpPr>
          <p:nvPr/>
        </p:nvSpPr>
        <p:spPr bwMode="auto">
          <a:xfrm flipH="1">
            <a:off x="5076825" y="3211513"/>
            <a:ext cx="792163" cy="1223962"/>
          </a:xfrm>
          <a:prstGeom prst="line">
            <a:avLst/>
          </a:prstGeom>
          <a:noFill/>
          <a:ln w="2540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3027" name="Line 18"/>
          <p:cNvSpPr>
            <a:spLocks noChangeShapeType="1"/>
          </p:cNvSpPr>
          <p:nvPr/>
        </p:nvSpPr>
        <p:spPr bwMode="auto">
          <a:xfrm flipH="1">
            <a:off x="5724525" y="3211513"/>
            <a:ext cx="288925" cy="1223962"/>
          </a:xfrm>
          <a:prstGeom prst="line">
            <a:avLst/>
          </a:prstGeom>
          <a:noFill/>
          <a:ln w="2540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3028" name="Line 19"/>
          <p:cNvSpPr>
            <a:spLocks noChangeShapeType="1"/>
          </p:cNvSpPr>
          <p:nvPr/>
        </p:nvSpPr>
        <p:spPr bwMode="auto">
          <a:xfrm>
            <a:off x="6084888" y="3859213"/>
            <a:ext cx="431800" cy="0"/>
          </a:xfrm>
          <a:prstGeom prst="line">
            <a:avLst/>
          </a:prstGeom>
          <a:noFill/>
          <a:ln w="381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3029" name="Line 20"/>
          <p:cNvSpPr>
            <a:spLocks noChangeShapeType="1"/>
          </p:cNvSpPr>
          <p:nvPr/>
        </p:nvSpPr>
        <p:spPr bwMode="auto">
          <a:xfrm>
            <a:off x="6300788" y="3211513"/>
            <a:ext cx="863600" cy="1152525"/>
          </a:xfrm>
          <a:prstGeom prst="line">
            <a:avLst/>
          </a:prstGeom>
          <a:noFill/>
          <a:ln w="2540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515093" name="Text Box 21" descr="Green marble"/>
          <p:cNvSpPr txBox="1">
            <a:spLocks noChangeArrowheads="1"/>
          </p:cNvSpPr>
          <p:nvPr/>
        </p:nvSpPr>
        <p:spPr bwMode="auto">
          <a:xfrm>
            <a:off x="4068763" y="4435475"/>
            <a:ext cx="504825" cy="187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18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目标机器</a:t>
            </a:r>
            <a:r>
              <a:rPr lang="en-US" altLang="zh-CN" sz="18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1</a:t>
            </a:r>
          </a:p>
          <a:p>
            <a:pPr>
              <a:spcBef>
                <a:spcPct val="50000"/>
              </a:spcBef>
              <a:defRPr/>
            </a:pPr>
            <a:endParaRPr lang="zh-CN" altLang="en-US" sz="1800" b="1"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515094" name="Text Box 22" descr="Green marble"/>
          <p:cNvSpPr txBox="1">
            <a:spLocks noChangeArrowheads="1"/>
          </p:cNvSpPr>
          <p:nvPr/>
        </p:nvSpPr>
        <p:spPr bwMode="auto">
          <a:xfrm>
            <a:off x="4787900" y="4435475"/>
            <a:ext cx="504825" cy="187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18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目标机器</a:t>
            </a:r>
            <a:r>
              <a:rPr lang="en-US" altLang="zh-CN" sz="18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2</a:t>
            </a:r>
          </a:p>
          <a:p>
            <a:pPr>
              <a:spcBef>
                <a:spcPct val="50000"/>
              </a:spcBef>
              <a:defRPr/>
            </a:pPr>
            <a:endParaRPr lang="zh-CN" altLang="en-US" sz="1800" b="1"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515095" name="Text Box 23" descr="Green marble"/>
          <p:cNvSpPr txBox="1">
            <a:spLocks noChangeArrowheads="1"/>
          </p:cNvSpPr>
          <p:nvPr/>
        </p:nvSpPr>
        <p:spPr bwMode="auto">
          <a:xfrm>
            <a:off x="5508625" y="4435475"/>
            <a:ext cx="504825" cy="187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18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目标机器</a:t>
            </a:r>
            <a:r>
              <a:rPr lang="en-US" altLang="zh-CN" sz="18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3</a:t>
            </a:r>
          </a:p>
          <a:p>
            <a:pPr>
              <a:spcBef>
                <a:spcPct val="50000"/>
              </a:spcBef>
              <a:defRPr/>
            </a:pPr>
            <a:endParaRPr lang="zh-CN" altLang="en-US" sz="1800" b="1"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515096" name="Text Box 24" descr="Green marble"/>
          <p:cNvSpPr txBox="1">
            <a:spLocks noChangeArrowheads="1"/>
          </p:cNvSpPr>
          <p:nvPr/>
        </p:nvSpPr>
        <p:spPr bwMode="auto">
          <a:xfrm>
            <a:off x="6877050" y="4508500"/>
            <a:ext cx="504825" cy="187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18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目标机器</a:t>
            </a:r>
            <a:r>
              <a:rPr lang="en-US" altLang="zh-CN" sz="18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n</a:t>
            </a:r>
          </a:p>
          <a:p>
            <a:pPr>
              <a:spcBef>
                <a:spcPct val="50000"/>
              </a:spcBef>
              <a:defRPr/>
            </a:pPr>
            <a:endParaRPr lang="zh-CN" altLang="en-US" sz="1800" b="1" dirty="0">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515097" name="Text Box 25"/>
          <p:cNvSpPr txBox="1">
            <a:spLocks noChangeArrowheads="1"/>
          </p:cNvSpPr>
          <p:nvPr/>
        </p:nvSpPr>
        <p:spPr bwMode="auto">
          <a:xfrm>
            <a:off x="5364163" y="2708275"/>
            <a:ext cx="1512887" cy="409575"/>
          </a:xfrm>
          <a:prstGeom prst="rect">
            <a:avLst/>
          </a:prstGeom>
          <a:solidFill>
            <a:schemeClr val="accent1">
              <a:alpha val="20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b="1" dirty="0">
                <a:solidFill>
                  <a:srgbClr val="996633"/>
                </a:solidFill>
                <a:effectLst>
                  <a:outerShdw blurRad="38100" dist="38100" dir="2700000" algn="tl">
                    <a:srgbClr val="000000"/>
                  </a:outerShdw>
                </a:effectLst>
                <a:latin typeface="Arial" panose="020B0604020202020204" pitchFamily="34" charset="0"/>
                <a:ea typeface="楷体" panose="02010609060101010101" pitchFamily="49" charset="-122"/>
              </a:rPr>
              <a:t>编译器前端</a:t>
            </a:r>
          </a:p>
        </p:txBody>
      </p:sp>
      <p:sp>
        <p:nvSpPr>
          <p:cNvPr id="43035" name="Line 26"/>
          <p:cNvSpPr>
            <a:spLocks noChangeShapeType="1"/>
          </p:cNvSpPr>
          <p:nvPr/>
        </p:nvSpPr>
        <p:spPr bwMode="auto">
          <a:xfrm flipH="1">
            <a:off x="6013450" y="2274888"/>
            <a:ext cx="0" cy="504825"/>
          </a:xfrm>
          <a:prstGeom prst="line">
            <a:avLst/>
          </a:prstGeom>
          <a:noFill/>
          <a:ln w="2540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43036" name="AutoShape 27"/>
          <p:cNvSpPr>
            <a:spLocks noChangeArrowheads="1"/>
          </p:cNvSpPr>
          <p:nvPr/>
        </p:nvSpPr>
        <p:spPr bwMode="auto">
          <a:xfrm rot="10800000">
            <a:off x="4716463" y="2779713"/>
            <a:ext cx="2663825" cy="1223962"/>
          </a:xfrm>
          <a:custGeom>
            <a:avLst/>
            <a:gdLst>
              <a:gd name="T0" fmla="*/ 1331913 w 21600"/>
              <a:gd name="T1" fmla="*/ 0 h 21600"/>
              <a:gd name="T2" fmla="*/ 332978 w 21600"/>
              <a:gd name="T3" fmla="*/ 611981 h 21600"/>
              <a:gd name="T4" fmla="*/ 1331913 w 21600"/>
              <a:gd name="T5" fmla="*/ 305991 h 21600"/>
              <a:gd name="T6" fmla="*/ 2330847 w 21600"/>
              <a:gd name="T7" fmla="*/ 611981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chemeClr val="accent1">
              <a:alpha val="20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楷体" panose="02010609060101010101" pitchFamily="49" charset="-122"/>
              <a:ea typeface="楷体" panose="02010609060101010101" pitchFamily="49" charset="-122"/>
            </a:endParaRPr>
          </a:p>
        </p:txBody>
      </p:sp>
      <p:sp>
        <p:nvSpPr>
          <p:cNvPr id="515100" name="Text Box 28"/>
          <p:cNvSpPr txBox="1">
            <a:spLocks noChangeArrowheads="1"/>
          </p:cNvSpPr>
          <p:nvPr/>
        </p:nvSpPr>
        <p:spPr bwMode="auto">
          <a:xfrm>
            <a:off x="5292725" y="3571875"/>
            <a:ext cx="1512888" cy="396875"/>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b="1" dirty="0">
                <a:solidFill>
                  <a:srgbClr val="996633"/>
                </a:solidFill>
                <a:effectLst>
                  <a:outerShdw blurRad="38100" dist="38100" dir="2700000" algn="tl">
                    <a:srgbClr val="000000"/>
                  </a:outerShdw>
                </a:effectLst>
                <a:latin typeface="Arial" panose="020B0604020202020204" pitchFamily="34" charset="0"/>
                <a:ea typeface="楷体" panose="02010609060101010101" pitchFamily="49" charset="-122"/>
              </a:rPr>
              <a:t>编译器后端</a:t>
            </a:r>
          </a:p>
        </p:txBody>
      </p:sp>
      <p:sp>
        <p:nvSpPr>
          <p:cNvPr id="515101" name="Text Box 29" descr="Green marble"/>
          <p:cNvSpPr txBox="1">
            <a:spLocks noChangeArrowheads="1"/>
          </p:cNvSpPr>
          <p:nvPr/>
        </p:nvSpPr>
        <p:spPr bwMode="auto">
          <a:xfrm>
            <a:off x="3779838" y="1268413"/>
            <a:ext cx="3168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1800" b="1" dirty="0">
                <a:solidFill>
                  <a:srgbClr val="996633"/>
                </a:solidFill>
                <a:effectLst>
                  <a:outerShdw blurRad="38100" dist="38100" dir="2700000" algn="tl">
                    <a:srgbClr val="C0C0C0"/>
                  </a:outerShdw>
                </a:effectLst>
                <a:latin typeface="Arial" panose="020B0604020202020204" pitchFamily="34" charset="0"/>
                <a:ea typeface="楷体" panose="02010609060101010101" pitchFamily="49" charset="-122"/>
              </a:rPr>
              <a:t>区分前端和后端的编译器</a:t>
            </a:r>
          </a:p>
        </p:txBody>
      </p:sp>
      <p:sp>
        <p:nvSpPr>
          <p:cNvPr id="515102" name="Rectangle 30"/>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rPr>
              <a:t>第一章     引   论</a:t>
            </a:r>
          </a:p>
        </p:txBody>
      </p:sp>
    </p:spTree>
    <p:extLst>
      <p:ext uri="{BB962C8B-B14F-4D97-AF65-F5344CB8AC3E}">
        <p14:creationId xmlns:p14="http://schemas.microsoft.com/office/powerpoint/2010/main" val="271710067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3"/>
          <p:cNvSpPr>
            <a:spLocks noGrp="1" noChangeArrowheads="1"/>
          </p:cNvSpPr>
          <p:nvPr>
            <p:ph type="title"/>
          </p:nvPr>
        </p:nvSpPr>
        <p:spPr/>
        <p:txBody>
          <a:bodyPr/>
          <a:lstStyle/>
          <a:p>
            <a:r>
              <a:rPr lang="en-US" altLang="zh-CN" b="0" dirty="0"/>
              <a:t>1.2  </a:t>
            </a:r>
            <a:r>
              <a:rPr lang="zh-CN" altLang="en-US" b="0" dirty="0"/>
              <a:t>编译器技术的应用</a:t>
            </a:r>
          </a:p>
        </p:txBody>
      </p:sp>
      <p:sp>
        <p:nvSpPr>
          <p:cNvPr id="44035" name="Rectangle 2"/>
          <p:cNvSpPr>
            <a:spLocks noGrp="1" noChangeArrowheads="1"/>
          </p:cNvSpPr>
          <p:nvPr>
            <p:ph idx="1"/>
          </p:nvPr>
        </p:nvSpPr>
        <p:spPr/>
        <p:txBody>
          <a:bodyPr/>
          <a:lstStyle/>
          <a:p>
            <a:pPr marL="457200" indent="-457200"/>
            <a:r>
              <a:rPr lang="zh-CN" altLang="en-US" sz="3200" b="0" dirty="0"/>
              <a:t>高级语言的实现</a:t>
            </a:r>
          </a:p>
          <a:p>
            <a:pPr marL="838200" lvl="1" indent="-381000"/>
            <a:r>
              <a:rPr lang="zh-CN" altLang="en-US" sz="2800" b="0" dirty="0"/>
              <a:t>高级编程语言易于编程，但程序运行较慢</a:t>
            </a:r>
          </a:p>
          <a:p>
            <a:pPr marL="838200" lvl="1" indent="-381000"/>
            <a:r>
              <a:rPr lang="zh-CN" altLang="en-US" sz="2800" b="0" dirty="0"/>
              <a:t>低级语言编程时可实施更有效的控制方式，得到更有效的代码，但难编写、易出错、难维护</a:t>
            </a:r>
            <a:endParaRPr lang="en-US" altLang="zh-CN" sz="2800" b="0" dirty="0"/>
          </a:p>
          <a:p>
            <a:pPr marL="838200" lvl="1" indent="-381000"/>
            <a:r>
              <a:rPr lang="zh-CN" altLang="en-US" sz="2800" b="0" dirty="0"/>
              <a:t>流行编程语言的大多数演变都是朝着提高抽象级别的方向</a:t>
            </a:r>
          </a:p>
          <a:p>
            <a:pPr marL="838200" lvl="1" indent="-381000"/>
            <a:r>
              <a:rPr lang="zh-CN" altLang="en-US" sz="2800" b="0" dirty="0"/>
              <a:t>每一轮编程语言新特征的出现都刺激编译器优化的新研究</a:t>
            </a:r>
          </a:p>
        </p:txBody>
      </p:sp>
      <p:sp>
        <p:nvSpPr>
          <p:cNvPr id="44034" name="灯片编号占位符 5"/>
          <p:cNvSpPr>
            <a:spLocks noGrp="1"/>
          </p:cNvSpPr>
          <p:nvPr>
            <p:ph type="sldNum" sz="quarter" idx="11"/>
          </p:nvPr>
        </p:nvSpPr>
        <p:spPr>
          <a:noFill/>
          <a:ln w="9525">
            <a:noFill/>
            <a:miter lim="800000"/>
            <a:headEnd/>
            <a:tailEnd/>
          </a:ln>
          <a:effectLst/>
        </p:spPr>
        <p:txBody>
          <a:bodyPr vert="horz" wrap="square" lIns="91440" tIns="45720" rIns="91440" bIns="45720" numCol="1" anchor="t" anchorCtr="0" compatLnSpc="1">
            <a:prstTxWarp prst="textNoShape">
              <a:avLst/>
            </a:prstTxWarp>
          </a:bodyPr>
          <a:lstStyle/>
          <a:p>
            <a:fld id="{7C65F862-7845-48DB-9EFD-A47146BFFBB6}" type="slidenum">
              <a:rPr lang="en-US" altLang="zh-CN" sz="6600">
                <a:solidFill>
                  <a:srgbClr val="C0C0C0">
                    <a:lumMod val="40000"/>
                    <a:lumOff val="60000"/>
                  </a:srgbClr>
                </a:solidFill>
                <a:latin typeface="+mn-lt"/>
                <a:ea typeface="宋体" charset="-122"/>
              </a:rPr>
              <a:pPr/>
              <a:t>45</a:t>
            </a:fld>
            <a:endParaRPr lang="en-US" altLang="zh-CN" sz="6600" dirty="0">
              <a:solidFill>
                <a:srgbClr val="C0C0C0">
                  <a:lumMod val="40000"/>
                  <a:lumOff val="60000"/>
                </a:srgbClr>
              </a:solidFill>
              <a:latin typeface="+mn-lt"/>
              <a:ea typeface="宋体" charset="-122"/>
            </a:endParaRPr>
          </a:p>
        </p:txBody>
      </p:sp>
    </p:spTree>
    <p:extLst>
      <p:ext uri="{BB962C8B-B14F-4D97-AF65-F5344CB8AC3E}">
        <p14:creationId xmlns:p14="http://schemas.microsoft.com/office/powerpoint/2010/main" val="303364611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3"/>
          <p:cNvSpPr>
            <a:spLocks noGrp="1" noChangeArrowheads="1"/>
          </p:cNvSpPr>
          <p:nvPr>
            <p:ph type="title"/>
          </p:nvPr>
        </p:nvSpPr>
        <p:spPr/>
        <p:txBody>
          <a:bodyPr/>
          <a:lstStyle/>
          <a:p>
            <a:r>
              <a:rPr lang="en-US" altLang="zh-CN" b="0" dirty="0"/>
              <a:t>1.2  </a:t>
            </a:r>
            <a:r>
              <a:rPr lang="zh-CN" altLang="en-US" b="0" dirty="0"/>
              <a:t>编译器技术的应用</a:t>
            </a:r>
          </a:p>
        </p:txBody>
      </p:sp>
      <p:sp>
        <p:nvSpPr>
          <p:cNvPr id="45059" name="Rectangle 2"/>
          <p:cNvSpPr>
            <a:spLocks noGrp="1" noChangeArrowheads="1"/>
          </p:cNvSpPr>
          <p:nvPr>
            <p:ph idx="1"/>
          </p:nvPr>
        </p:nvSpPr>
        <p:spPr/>
        <p:txBody>
          <a:bodyPr/>
          <a:lstStyle/>
          <a:p>
            <a:pPr marL="457200" indent="-457200"/>
            <a:r>
              <a:rPr lang="zh-CN" altLang="en-US" sz="3200" b="0" dirty="0"/>
              <a:t>程序翻译</a:t>
            </a:r>
          </a:p>
          <a:p>
            <a:pPr marL="838200" lvl="1" indent="-381000"/>
            <a:r>
              <a:rPr lang="zh-CN" altLang="en-US" sz="2800" b="0" dirty="0"/>
              <a:t>二进制翻译</a:t>
            </a:r>
          </a:p>
          <a:p>
            <a:pPr marL="838200" lvl="1" indent="-381000">
              <a:buFontTx/>
              <a:buNone/>
            </a:pPr>
            <a:r>
              <a:rPr lang="zh-CN" altLang="en-US" sz="2800" b="0" dirty="0"/>
              <a:t>  编译器技术可用于把一种机器的二进制代码翻译成另一种机器的代码，以运行原先为别的指令集编译的代码</a:t>
            </a:r>
          </a:p>
          <a:p>
            <a:pPr marL="838200" lvl="1" indent="-381000"/>
            <a:r>
              <a:rPr lang="zh-CN" altLang="en-US" sz="2800" b="0" dirty="0"/>
              <a:t>数据库查询解释器</a:t>
            </a:r>
          </a:p>
          <a:p>
            <a:pPr marL="838200" lvl="1" indent="-381000">
              <a:buFontTx/>
              <a:buNone/>
            </a:pPr>
            <a:r>
              <a:rPr lang="zh-CN" altLang="en-US" sz="2800" b="0" dirty="0"/>
              <a:t>  </a:t>
            </a:r>
            <a:r>
              <a:rPr lang="zh-CN" altLang="en-US" sz="2800" dirty="0">
                <a:sym typeface="Symbol" pitchFamily="18" charset="2"/>
              </a:rPr>
              <a:t>	</a:t>
            </a:r>
            <a:r>
              <a:rPr lang="zh-CN" altLang="en-US" sz="2800" b="0" dirty="0"/>
              <a:t>数据库查询由一些谓词组成，这些谓词由包含关系运算的布尔表达式组成，可以被解释执行</a:t>
            </a:r>
            <a:r>
              <a:rPr lang="en-US" altLang="zh-CN" sz="2800" b="0" dirty="0"/>
              <a:t>,</a:t>
            </a:r>
            <a:r>
              <a:rPr lang="zh-CN" altLang="en-US" sz="2800" b="0" dirty="0"/>
              <a:t>也可以被编译成搜索数据库的命令</a:t>
            </a:r>
            <a:endParaRPr lang="zh-CN" altLang="en-US" sz="2800" dirty="0"/>
          </a:p>
        </p:txBody>
      </p:sp>
      <p:sp>
        <p:nvSpPr>
          <p:cNvPr id="45058" name="灯片编号占位符 5"/>
          <p:cNvSpPr>
            <a:spLocks noGrp="1"/>
          </p:cNvSpPr>
          <p:nvPr>
            <p:ph type="sldNum" sz="quarter" idx="11"/>
          </p:nvPr>
        </p:nvSpPr>
        <p:spPr>
          <a:noFill/>
          <a:ln w="9525">
            <a:noFill/>
            <a:miter lim="800000"/>
            <a:headEnd/>
            <a:tailEnd/>
          </a:ln>
          <a:effectLst/>
        </p:spPr>
        <p:txBody>
          <a:bodyPr vert="horz" wrap="square" lIns="91440" tIns="45720" rIns="91440" bIns="45720" numCol="1" anchor="t" anchorCtr="0" compatLnSpc="1">
            <a:prstTxWarp prst="textNoShape">
              <a:avLst/>
            </a:prstTxWarp>
          </a:bodyPr>
          <a:lstStyle/>
          <a:p>
            <a:fld id="{8C10B4FB-5BFB-4E20-9021-9A7AB2201C89}" type="slidenum">
              <a:rPr lang="en-US" altLang="zh-CN" sz="6600">
                <a:solidFill>
                  <a:srgbClr val="C0C0C0">
                    <a:lumMod val="40000"/>
                    <a:lumOff val="60000"/>
                  </a:srgbClr>
                </a:solidFill>
                <a:latin typeface="+mn-lt"/>
                <a:ea typeface="宋体" charset="-122"/>
              </a:rPr>
              <a:pPr/>
              <a:t>46</a:t>
            </a:fld>
            <a:endParaRPr lang="en-US" altLang="zh-CN" sz="6600" dirty="0">
              <a:solidFill>
                <a:srgbClr val="C0C0C0">
                  <a:lumMod val="40000"/>
                  <a:lumOff val="60000"/>
                </a:srgbClr>
              </a:solidFill>
              <a:latin typeface="+mn-lt"/>
              <a:ea typeface="宋体" charset="-122"/>
            </a:endParaRPr>
          </a:p>
        </p:txBody>
      </p:sp>
    </p:spTree>
    <p:extLst>
      <p:ext uri="{BB962C8B-B14F-4D97-AF65-F5344CB8AC3E}">
        <p14:creationId xmlns:p14="http://schemas.microsoft.com/office/powerpoint/2010/main" val="363931518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fld id="{A76591A3-A6FE-41B4-BADE-BA8BA86F0859}" type="slidenum">
              <a:rPr lang="en-US" altLang="zh-CN" sz="1400" smtClean="0">
                <a:latin typeface="楷体" panose="02010609060101010101" pitchFamily="49" charset="-122"/>
                <a:ea typeface="楷体" panose="02010609060101010101" pitchFamily="49" charset="-122"/>
              </a:rPr>
              <a:pPr eaLnBrk="1" hangingPunct="1"/>
              <a:t>47</a:t>
            </a:fld>
            <a:endParaRPr lang="en-US" altLang="zh-CN" sz="1400" dirty="0">
              <a:latin typeface="楷体" panose="02010609060101010101" pitchFamily="49" charset="-122"/>
              <a:ea typeface="楷体" panose="02010609060101010101" pitchFamily="49" charset="-122"/>
            </a:endParaRPr>
          </a:p>
        </p:txBody>
      </p:sp>
      <p:sp>
        <p:nvSpPr>
          <p:cNvPr id="535554" name="Rectangle 2"/>
          <p:cNvSpPr>
            <a:spLocks noGrp="1" noChangeArrowheads="1"/>
          </p:cNvSpPr>
          <p:nvPr>
            <p:ph type="body" idx="1"/>
          </p:nvPr>
        </p:nvSpPr>
        <p:spPr>
          <a:xfrm>
            <a:off x="395536" y="908720"/>
            <a:ext cx="8496944" cy="5111750"/>
          </a:xfrm>
        </p:spPr>
        <p:txBody>
          <a:bodyPr/>
          <a:lstStyle/>
          <a:p>
            <a:pPr marL="457200" indent="-457200"/>
            <a:r>
              <a:rPr lang="zh-CN" altLang="en-US" sz="3200" b="0" dirty="0"/>
              <a:t>提高软件开发效率的工具</a:t>
            </a:r>
          </a:p>
          <a:p>
            <a:pPr marL="838200" lvl="1" indent="-381000">
              <a:buFontTx/>
              <a:buNone/>
            </a:pPr>
            <a:r>
              <a:rPr lang="zh-CN" altLang="en-US" sz="2800" b="0" dirty="0"/>
              <a:t>	源于编译器中代码优化技术的程序分析一直在改进软件开发效率</a:t>
            </a:r>
          </a:p>
          <a:p>
            <a:pPr marL="838200" lvl="1" indent="-381000"/>
            <a:r>
              <a:rPr lang="zh-CN" altLang="en-US" sz="2800" b="0" dirty="0"/>
              <a:t>类型检查</a:t>
            </a:r>
          </a:p>
          <a:p>
            <a:pPr marL="838200" lvl="1" indent="-381000">
              <a:buFontTx/>
              <a:buNone/>
            </a:pPr>
            <a:r>
              <a:rPr lang="zh-CN" altLang="en-US" sz="2800" dirty="0"/>
              <a:t>  </a:t>
            </a:r>
            <a:r>
              <a:rPr lang="zh-CN" altLang="en-US" sz="2800" b="0" dirty="0"/>
              <a:t>类型检查是一种捕捉程序中前后不一致的成熟而有效的技术</a:t>
            </a:r>
          </a:p>
          <a:p>
            <a:pPr marL="838200" lvl="1" indent="-381000"/>
            <a:r>
              <a:rPr lang="zh-CN" altLang="en-US" sz="2800" b="0" dirty="0"/>
              <a:t>边界检查</a:t>
            </a:r>
          </a:p>
          <a:p>
            <a:pPr marL="838200" lvl="1" indent="-381000">
              <a:buFontTx/>
              <a:buNone/>
            </a:pPr>
            <a:r>
              <a:rPr lang="zh-CN" altLang="en-US" sz="2800" b="0" dirty="0"/>
              <a:t>  数据流分析技术可用来定位缓冲区溢出</a:t>
            </a:r>
            <a:endParaRPr lang="zh-CN" altLang="en-US" sz="2800" dirty="0"/>
          </a:p>
          <a:p>
            <a:pPr marL="838200" lvl="1" indent="-381000"/>
            <a:r>
              <a:rPr lang="zh-CN" altLang="en-US" sz="2800" b="0" dirty="0"/>
              <a:t>内存管理</a:t>
            </a:r>
          </a:p>
          <a:p>
            <a:pPr marL="838200" lvl="1" indent="-381000">
              <a:buFontTx/>
              <a:buNone/>
            </a:pPr>
            <a:r>
              <a:rPr lang="zh-CN" altLang="en-US" sz="2800" b="0" dirty="0"/>
              <a:t>  自动的内存管理删除内存泄漏等内存管理错误</a:t>
            </a:r>
          </a:p>
        </p:txBody>
      </p:sp>
      <p:sp>
        <p:nvSpPr>
          <p:cNvPr id="46084" name="Rectangle 3"/>
          <p:cNvSpPr>
            <a:spLocks noGrp="1" noChangeArrowheads="1"/>
          </p:cNvSpPr>
          <p:nvPr>
            <p:ph type="title"/>
          </p:nvPr>
        </p:nvSpPr>
        <p:spPr/>
        <p:txBody>
          <a:bodyPr/>
          <a:lstStyle/>
          <a:p>
            <a:r>
              <a:rPr lang="en-US" altLang="zh-CN" b="0" dirty="0"/>
              <a:t>1.2  </a:t>
            </a:r>
            <a:r>
              <a:rPr lang="zh-CN" altLang="en-US" b="0" dirty="0"/>
              <a:t>编译器技术的应用</a:t>
            </a:r>
          </a:p>
        </p:txBody>
      </p:sp>
    </p:spTree>
    <p:extLst>
      <p:ext uri="{BB962C8B-B14F-4D97-AF65-F5344CB8AC3E}">
        <p14:creationId xmlns:p14="http://schemas.microsoft.com/office/powerpoint/2010/main" val="239287915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3555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3555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35554">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53555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35554">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3555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3555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13" name="Rectangle 8"/>
          <p:cNvSpPr>
            <a:spLocks noGrp="1" noChangeArrowheads="1"/>
          </p:cNvSpPr>
          <p:nvPr>
            <p:ph type="title"/>
          </p:nvPr>
        </p:nvSpPr>
        <p:spPr/>
        <p:txBody>
          <a:bodyPr/>
          <a:lstStyle/>
          <a:p>
            <a:r>
              <a:rPr lang="zh-CN" altLang="en-US" dirty="0"/>
              <a:t>编译技术的应用</a:t>
            </a:r>
          </a:p>
        </p:txBody>
      </p:sp>
      <p:sp>
        <p:nvSpPr>
          <p:cNvPr id="47106" name="灯片编号占位符 5"/>
          <p:cNvSpPr>
            <a:spLocks noGrp="1"/>
          </p:cNvSpPr>
          <p:nvPr>
            <p:ph type="sldNum" sz="quarter" idx="11"/>
          </p:nvPr>
        </p:nvSpPr>
        <p:spPr>
          <a:noFill/>
          <a:ln w="9525">
            <a:noFill/>
            <a:miter lim="800000"/>
            <a:headEnd/>
            <a:tailEnd/>
          </a:ln>
          <a:effectLst/>
        </p:spPr>
        <p:txBody>
          <a:bodyPr vert="horz" wrap="square" lIns="91440" tIns="45720" rIns="91440" bIns="45720" numCol="1" anchor="t" anchorCtr="0" compatLnSpc="1">
            <a:prstTxWarp prst="textNoShape">
              <a:avLst/>
            </a:prstTxWarp>
          </a:bodyPr>
          <a:lstStyle/>
          <a:p>
            <a:fld id="{52181FC4-F530-4423-A785-3F96A152A030}" type="slidenum">
              <a:rPr lang="en-US" altLang="zh-CN" sz="6600">
                <a:solidFill>
                  <a:srgbClr val="C0C0C0">
                    <a:lumMod val="40000"/>
                    <a:lumOff val="60000"/>
                  </a:srgbClr>
                </a:solidFill>
                <a:latin typeface="+mn-lt"/>
                <a:ea typeface="宋体" charset="-122"/>
              </a:rPr>
              <a:pPr/>
              <a:t>48</a:t>
            </a:fld>
            <a:endParaRPr lang="en-US" altLang="zh-CN" sz="6600" dirty="0">
              <a:solidFill>
                <a:srgbClr val="C0C0C0">
                  <a:lumMod val="40000"/>
                  <a:lumOff val="60000"/>
                </a:srgbClr>
              </a:solidFill>
              <a:latin typeface="+mn-lt"/>
              <a:ea typeface="宋体" charset="-122"/>
            </a:endParaRPr>
          </a:p>
        </p:txBody>
      </p:sp>
      <p:sp>
        <p:nvSpPr>
          <p:cNvPr id="537602" name="Rectangle 2"/>
          <p:cNvSpPr>
            <a:spLocks noChangeArrowheads="1"/>
          </p:cNvSpPr>
          <p:nvPr/>
        </p:nvSpPr>
        <p:spPr bwMode="auto">
          <a:xfrm>
            <a:off x="1658938" y="1479550"/>
            <a:ext cx="4641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buFont typeface="Wingdings" pitchFamily="2" charset="2"/>
              <a:buChar char=""/>
            </a:pPr>
            <a:r>
              <a:rPr kumimoji="1" lang="zh-CN" altLang="en-US" sz="2800" b="1" dirty="0">
                <a:latin typeface="Arial" panose="020B0604020202020204" pitchFamily="34" charset="0"/>
                <a:ea typeface="仿宋_GB2312" pitchFamily="49" charset="-122"/>
              </a:rPr>
              <a:t> 语法制导的结构化编辑器</a:t>
            </a:r>
          </a:p>
        </p:txBody>
      </p:sp>
      <p:sp>
        <p:nvSpPr>
          <p:cNvPr id="537603" name="Rectangle 3"/>
          <p:cNvSpPr>
            <a:spLocks noChangeArrowheads="1"/>
          </p:cNvSpPr>
          <p:nvPr/>
        </p:nvSpPr>
        <p:spPr bwMode="auto">
          <a:xfrm>
            <a:off x="1670050" y="2068047"/>
            <a:ext cx="316785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buFont typeface="Wingdings" pitchFamily="2" charset="2"/>
              <a:buChar char=""/>
            </a:pPr>
            <a:r>
              <a:rPr kumimoji="1" lang="zh-CN" altLang="en-US" sz="2800" b="1" dirty="0">
                <a:latin typeface="Arial" panose="020B0604020202020204" pitchFamily="34" charset="0"/>
                <a:ea typeface="仿宋_GB2312" pitchFamily="49" charset="-122"/>
              </a:rPr>
              <a:t> 程序格式化工具</a:t>
            </a:r>
            <a:endParaRPr kumimoji="1" lang="zh-CN" altLang="en-US" b="1" dirty="0">
              <a:latin typeface="Arial" panose="020B0604020202020204" pitchFamily="34" charset="0"/>
              <a:ea typeface="仿宋_GB2312" pitchFamily="49" charset="-122"/>
            </a:endParaRPr>
          </a:p>
        </p:txBody>
      </p:sp>
      <p:sp>
        <p:nvSpPr>
          <p:cNvPr id="537604" name="Rectangle 4"/>
          <p:cNvSpPr>
            <a:spLocks noChangeArrowheads="1"/>
          </p:cNvSpPr>
          <p:nvPr/>
        </p:nvSpPr>
        <p:spPr bwMode="auto">
          <a:xfrm>
            <a:off x="1654175" y="2660184"/>
            <a:ext cx="280717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buFont typeface="Wingdings" pitchFamily="2" charset="2"/>
              <a:buChar char=""/>
            </a:pPr>
            <a:r>
              <a:rPr kumimoji="1" lang="zh-CN" altLang="en-US" sz="2800" b="1" dirty="0">
                <a:latin typeface="Arial" panose="020B0604020202020204" pitchFamily="34" charset="0"/>
                <a:ea typeface="仿宋_GB2312" pitchFamily="49" charset="-122"/>
              </a:rPr>
              <a:t> 软件测试工具</a:t>
            </a:r>
            <a:endParaRPr kumimoji="1" lang="zh-CN" altLang="en-US" b="1" dirty="0">
              <a:latin typeface="Arial" panose="020B0604020202020204" pitchFamily="34" charset="0"/>
              <a:ea typeface="仿宋_GB2312" pitchFamily="49" charset="-122"/>
            </a:endParaRPr>
          </a:p>
        </p:txBody>
      </p:sp>
      <p:sp>
        <p:nvSpPr>
          <p:cNvPr id="537605" name="Rectangle 5"/>
          <p:cNvSpPr>
            <a:spLocks noChangeArrowheads="1"/>
          </p:cNvSpPr>
          <p:nvPr/>
        </p:nvSpPr>
        <p:spPr bwMode="auto">
          <a:xfrm>
            <a:off x="1652588" y="3265022"/>
            <a:ext cx="280717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buFont typeface="Wingdings" pitchFamily="2" charset="2"/>
              <a:buChar char=""/>
            </a:pPr>
            <a:r>
              <a:rPr kumimoji="1" lang="zh-CN" altLang="en-US" sz="2800" b="1" dirty="0">
                <a:latin typeface="Arial" panose="020B0604020202020204" pitchFamily="34" charset="0"/>
                <a:ea typeface="仿宋_GB2312" pitchFamily="49" charset="-122"/>
              </a:rPr>
              <a:t> 程序理解工具</a:t>
            </a:r>
          </a:p>
        </p:txBody>
      </p:sp>
      <p:sp>
        <p:nvSpPr>
          <p:cNvPr id="537606" name="Rectangle 6"/>
          <p:cNvSpPr>
            <a:spLocks noChangeArrowheads="1"/>
          </p:cNvSpPr>
          <p:nvPr/>
        </p:nvSpPr>
        <p:spPr bwMode="auto">
          <a:xfrm>
            <a:off x="1685925" y="3857159"/>
            <a:ext cx="388920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buFont typeface="Wingdings" pitchFamily="2" charset="2"/>
              <a:buChar char=""/>
            </a:pPr>
            <a:r>
              <a:rPr kumimoji="1" lang="zh-CN" altLang="en-US" sz="2800" b="1" dirty="0">
                <a:latin typeface="Arial" panose="020B0604020202020204" pitchFamily="34" charset="0"/>
                <a:ea typeface="仿宋_GB2312" pitchFamily="49" charset="-122"/>
              </a:rPr>
              <a:t> 高级语言的翻译工具</a:t>
            </a:r>
          </a:p>
        </p:txBody>
      </p:sp>
      <p:sp>
        <p:nvSpPr>
          <p:cNvPr id="537607" name="Rectangle 7"/>
          <p:cNvSpPr>
            <a:spLocks noChangeArrowheads="1"/>
          </p:cNvSpPr>
          <p:nvPr/>
        </p:nvSpPr>
        <p:spPr bwMode="auto">
          <a:xfrm>
            <a:off x="1692275" y="4440238"/>
            <a:ext cx="17145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buFont typeface="Wingdings" pitchFamily="2" charset="2"/>
              <a:buChar char=""/>
            </a:pPr>
            <a:r>
              <a:rPr kumimoji="1" lang="zh-CN" altLang="en-US" sz="2800" b="1" dirty="0">
                <a:latin typeface="Arial" panose="020B0604020202020204" pitchFamily="34" charset="0"/>
                <a:ea typeface="仿宋_GB2312" pitchFamily="49" charset="-122"/>
              </a:rPr>
              <a:t> 等等。</a:t>
            </a:r>
          </a:p>
        </p:txBody>
      </p:sp>
    </p:spTree>
    <p:extLst>
      <p:ext uri="{BB962C8B-B14F-4D97-AF65-F5344CB8AC3E}">
        <p14:creationId xmlns:p14="http://schemas.microsoft.com/office/powerpoint/2010/main" val="397792000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7602"/>
                                        </p:tgtEl>
                                        <p:attrNameLst>
                                          <p:attrName>style.visibility</p:attrName>
                                        </p:attrNameLst>
                                      </p:cBhvr>
                                      <p:to>
                                        <p:strVal val="visible"/>
                                      </p:to>
                                    </p:set>
                                    <p:animEffect transition="in" filter="wipe(left)">
                                      <p:cBhvr>
                                        <p:cTn id="7" dur="500"/>
                                        <p:tgtEl>
                                          <p:spTgt spid="5376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37603"/>
                                        </p:tgtEl>
                                        <p:attrNameLst>
                                          <p:attrName>style.visibility</p:attrName>
                                        </p:attrNameLst>
                                      </p:cBhvr>
                                      <p:to>
                                        <p:strVal val="visible"/>
                                      </p:to>
                                    </p:set>
                                    <p:animEffect transition="in" filter="wipe(left)">
                                      <p:cBhvr>
                                        <p:cTn id="12" dur="500"/>
                                        <p:tgtEl>
                                          <p:spTgt spid="53760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37604"/>
                                        </p:tgtEl>
                                        <p:attrNameLst>
                                          <p:attrName>style.visibility</p:attrName>
                                        </p:attrNameLst>
                                      </p:cBhvr>
                                      <p:to>
                                        <p:strVal val="visible"/>
                                      </p:to>
                                    </p:set>
                                    <p:animEffect transition="in" filter="wipe(left)">
                                      <p:cBhvr>
                                        <p:cTn id="17" dur="500"/>
                                        <p:tgtEl>
                                          <p:spTgt spid="53760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37605"/>
                                        </p:tgtEl>
                                        <p:attrNameLst>
                                          <p:attrName>style.visibility</p:attrName>
                                        </p:attrNameLst>
                                      </p:cBhvr>
                                      <p:to>
                                        <p:strVal val="visible"/>
                                      </p:to>
                                    </p:set>
                                    <p:animEffect transition="in" filter="wipe(left)">
                                      <p:cBhvr>
                                        <p:cTn id="22" dur="500"/>
                                        <p:tgtEl>
                                          <p:spTgt spid="53760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37606"/>
                                        </p:tgtEl>
                                        <p:attrNameLst>
                                          <p:attrName>style.visibility</p:attrName>
                                        </p:attrNameLst>
                                      </p:cBhvr>
                                      <p:to>
                                        <p:strVal val="visible"/>
                                      </p:to>
                                    </p:set>
                                    <p:animEffect transition="in" filter="wipe(left)">
                                      <p:cBhvr>
                                        <p:cTn id="27" dur="500"/>
                                        <p:tgtEl>
                                          <p:spTgt spid="537606"/>
                                        </p:tgtEl>
                                      </p:cBhvr>
                                    </p:animEffect>
                                  </p:childTnLst>
                                </p:cTn>
                              </p:par>
                            </p:childTnLst>
                          </p:cTn>
                        </p:par>
                        <p:par>
                          <p:cTn id="28" fill="hold" nodeType="afterGroup">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537607"/>
                                        </p:tgtEl>
                                        <p:attrNameLst>
                                          <p:attrName>style.visibility</p:attrName>
                                        </p:attrNameLst>
                                      </p:cBhvr>
                                      <p:to>
                                        <p:strVal val="visible"/>
                                      </p:to>
                                    </p:set>
                                    <p:animEffect transition="in" filter="wipe(left)">
                                      <p:cBhvr>
                                        <p:cTn id="31" dur="500"/>
                                        <p:tgtEl>
                                          <p:spTgt spid="5376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602" grpId="0" autoUpdateAnimBg="0"/>
      <p:bldP spid="537603" grpId="0" autoUpdateAnimBg="0"/>
      <p:bldP spid="537604" grpId="0" autoUpdateAnimBg="0"/>
      <p:bldP spid="537605" grpId="0" autoUpdateAnimBg="0"/>
      <p:bldP spid="537606" grpId="0" autoUpdateAnimBg="0"/>
      <p:bldP spid="537607"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fld id="{053FC09C-5226-4F0B-BBA7-04561D57D280}" type="slidenum">
              <a:rPr lang="en-US" altLang="zh-CN" sz="1400" smtClean="0">
                <a:latin typeface="楷体" panose="02010609060101010101" pitchFamily="49" charset="-122"/>
                <a:ea typeface="楷体" panose="02010609060101010101" pitchFamily="49" charset="-122"/>
              </a:rPr>
              <a:pPr eaLnBrk="1" hangingPunct="1"/>
              <a:t>49</a:t>
            </a:fld>
            <a:endParaRPr lang="en-US" altLang="zh-CN" sz="1400" dirty="0">
              <a:latin typeface="楷体" panose="02010609060101010101" pitchFamily="49" charset="-122"/>
              <a:ea typeface="楷体" panose="02010609060101010101" pitchFamily="49" charset="-122"/>
            </a:endParaRPr>
          </a:p>
        </p:txBody>
      </p:sp>
      <p:sp>
        <p:nvSpPr>
          <p:cNvPr id="48131" name="Rectangle 2"/>
          <p:cNvSpPr>
            <a:spLocks noGrp="1" noChangeArrowheads="1"/>
          </p:cNvSpPr>
          <p:nvPr>
            <p:ph type="title"/>
          </p:nvPr>
        </p:nvSpPr>
        <p:spPr/>
        <p:txBody>
          <a:bodyPr/>
          <a:lstStyle/>
          <a:p>
            <a:r>
              <a:rPr lang="zh-CN" altLang="en-US" dirty="0"/>
              <a:t>本讲纲要</a:t>
            </a:r>
          </a:p>
        </p:txBody>
      </p:sp>
      <p:sp>
        <p:nvSpPr>
          <p:cNvPr id="415747" name="Rectangle 3"/>
          <p:cNvSpPr>
            <a:spLocks noGrp="1" noChangeArrowheads="1"/>
          </p:cNvSpPr>
          <p:nvPr>
            <p:ph type="body" idx="1"/>
          </p:nvPr>
        </p:nvSpPr>
        <p:spPr/>
        <p:txBody>
          <a:bodyPr/>
          <a:lstStyle/>
          <a:p>
            <a:r>
              <a:rPr lang="zh-CN" altLang="en-US" dirty="0"/>
              <a:t>课程简介</a:t>
            </a:r>
          </a:p>
          <a:p>
            <a:r>
              <a:rPr lang="zh-CN" altLang="en-US" dirty="0"/>
              <a:t>编译技术概述</a:t>
            </a:r>
          </a:p>
          <a:p>
            <a:endParaRPr lang="zh-CN" altLang="en-US" dirty="0"/>
          </a:p>
        </p:txBody>
      </p:sp>
    </p:spTree>
    <p:extLst>
      <p:ext uri="{BB962C8B-B14F-4D97-AF65-F5344CB8AC3E}">
        <p14:creationId xmlns:p14="http://schemas.microsoft.com/office/powerpoint/2010/main" val="104477192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mph" presetSubtype="0" fill="hold" nodeType="clickEffect">
                                  <p:stCondLst>
                                    <p:cond delay="0"/>
                                  </p:stCondLst>
                                  <p:childTnLst>
                                    <p:animRot by="21600000">
                                      <p:cBhvr>
                                        <p:cTn id="6" dur="1000" fill="hold"/>
                                        <p:tgtEl>
                                          <p:spTgt spid="415747">
                                            <p:txEl>
                                              <p:pRg st="0" end="0"/>
                                            </p:txEl>
                                          </p:spTgt>
                                        </p:tgtEl>
                                        <p:attrNameLst>
                                          <p:attrName>r</p:attrName>
                                        </p:attrNameLst>
                                      </p:cBhvr>
                                    </p:animRot>
                                  </p:childTnLst>
                                </p:cTn>
                              </p:par>
                            </p:childTnLst>
                          </p:cTn>
                        </p:par>
                        <p:par>
                          <p:cTn id="7" fill="hold" nodeType="afterGroup">
                            <p:stCondLst>
                              <p:cond delay="1000"/>
                            </p:stCondLst>
                            <p:childTnLst>
                              <p:par>
                                <p:cTn id="8" presetID="3" presetClass="emph" presetSubtype="2" fill="hold" nodeType="afterEffect">
                                  <p:stCondLst>
                                    <p:cond delay="0"/>
                                  </p:stCondLst>
                                  <p:childTnLst>
                                    <p:animClr clrSpc="rgb" dir="cw">
                                      <p:cBhvr override="childStyle">
                                        <p:cTn id="9" dur="500" fill="hold"/>
                                        <p:tgtEl>
                                          <p:spTgt spid="415747">
                                            <p:txEl>
                                              <p:pRg st="0" end="0"/>
                                            </p:txEl>
                                          </p:spTgt>
                                        </p:tgtEl>
                                        <p:attrNameLst>
                                          <p:attrName>style.color</p:attrName>
                                        </p:attrNameLst>
                                      </p:cBhvr>
                                      <p:to>
                                        <a:srgbClr val="FF33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fld id="{E6C0C205-6620-45D1-8241-9B171DB1C314}" type="slidenum">
              <a:rPr lang="en-US" altLang="zh-CN" sz="1400" smtClean="0">
                <a:latin typeface="楷体" panose="02010609060101010101" pitchFamily="49" charset="-122"/>
                <a:ea typeface="楷体" panose="02010609060101010101" pitchFamily="49" charset="-122"/>
              </a:rPr>
              <a:pPr eaLnBrk="1" hangingPunct="1"/>
              <a:t>5</a:t>
            </a:fld>
            <a:endParaRPr lang="en-US" altLang="zh-CN" sz="1400" dirty="0">
              <a:latin typeface="楷体" panose="02010609060101010101" pitchFamily="49" charset="-122"/>
              <a:ea typeface="楷体" panose="02010609060101010101" pitchFamily="49" charset="-122"/>
            </a:endParaRPr>
          </a:p>
        </p:txBody>
      </p:sp>
      <p:sp>
        <p:nvSpPr>
          <p:cNvPr id="3075" name="Rectangle 2"/>
          <p:cNvSpPr>
            <a:spLocks noGrp="1" noChangeArrowheads="1"/>
          </p:cNvSpPr>
          <p:nvPr>
            <p:ph type="title"/>
          </p:nvPr>
        </p:nvSpPr>
        <p:spPr/>
        <p:txBody>
          <a:bodyPr/>
          <a:lstStyle/>
          <a:p>
            <a:r>
              <a:rPr kumimoji="1" lang="zh-CN" altLang="en-US" sz="2800" dirty="0"/>
              <a:t>编译原理课程在计算机科学技术中的地位：</a:t>
            </a:r>
          </a:p>
        </p:txBody>
      </p:sp>
      <p:sp>
        <p:nvSpPr>
          <p:cNvPr id="449539" name="Text Box 3"/>
          <p:cNvSpPr txBox="1">
            <a:spLocks noChangeArrowheads="1"/>
          </p:cNvSpPr>
          <p:nvPr/>
        </p:nvSpPr>
        <p:spPr bwMode="auto">
          <a:xfrm>
            <a:off x="250825" y="1700213"/>
            <a:ext cx="1763713" cy="841375"/>
          </a:xfrm>
          <a:prstGeom prst="rect">
            <a:avLst/>
          </a:prstGeom>
          <a:gradFill rotWithShape="1">
            <a:gsLst>
              <a:gs pos="0">
                <a:srgbClr val="FFFF99"/>
              </a:gs>
              <a:gs pos="100000">
                <a:srgbClr val="FFFF99">
                  <a:gamma/>
                  <a:tint val="0"/>
                  <a:invGamma/>
                </a:srgbClr>
              </a:gs>
            </a:gsLst>
            <a:lin ang="5400000" scaled="1"/>
          </a:gradFill>
          <a:ln w="9525">
            <a:solidFill>
              <a:srgbClr val="FF9900"/>
            </a:solidFill>
            <a:round/>
            <a:headEnd/>
            <a:tailEnd/>
          </a:ln>
          <a:effectLst>
            <a:outerShdw dist="107763" dir="8100000" algn="ctr" rotWithShape="0">
              <a:schemeClr val="bg2">
                <a:alpha val="50000"/>
              </a:schemeClr>
            </a:outerShdw>
          </a:effectLst>
        </p:spPr>
        <p:txBody>
          <a:bodyPr anchorCtr="1">
            <a:spAutoFit/>
          </a:bodyPr>
          <a:lstStyle>
            <a:defPPr>
              <a:defRPr lang="en-US"/>
            </a:defPPr>
            <a:lvl1pPr algn="ctr" eaLnBrk="1" hangingPunct="1">
              <a:defRPr sz="2400" b="1">
                <a:latin typeface="楷体" pitchFamily="49" charset="-122"/>
                <a:ea typeface="楷体" pitchFamily="49" charset="-122"/>
              </a:defRPr>
            </a:lvl1pPr>
          </a:lstStyle>
          <a:p>
            <a:r>
              <a:rPr lang="zh-CN" altLang="en-US" dirty="0"/>
              <a:t>程序设计</a:t>
            </a:r>
            <a:endParaRPr lang="en-US" altLang="zh-CN" dirty="0"/>
          </a:p>
          <a:p>
            <a:r>
              <a:rPr lang="zh-CN" altLang="en-US" dirty="0"/>
              <a:t>语言</a:t>
            </a:r>
          </a:p>
        </p:txBody>
      </p:sp>
      <p:sp>
        <p:nvSpPr>
          <p:cNvPr id="449540" name="Text Box 4"/>
          <p:cNvSpPr txBox="1">
            <a:spLocks noChangeArrowheads="1"/>
          </p:cNvSpPr>
          <p:nvPr/>
        </p:nvSpPr>
        <p:spPr bwMode="auto">
          <a:xfrm>
            <a:off x="2517775" y="1700213"/>
            <a:ext cx="1762125" cy="476250"/>
          </a:xfrm>
          <a:prstGeom prst="rect">
            <a:avLst/>
          </a:prstGeom>
          <a:gradFill rotWithShape="1">
            <a:gsLst>
              <a:gs pos="0">
                <a:srgbClr val="FFFF99"/>
              </a:gs>
              <a:gs pos="100000">
                <a:srgbClr val="FFFF99">
                  <a:gamma/>
                  <a:tint val="0"/>
                  <a:invGamma/>
                </a:srgbClr>
              </a:gs>
            </a:gsLst>
            <a:lin ang="5400000" scaled="1"/>
          </a:gradFill>
          <a:ln w="9525">
            <a:solidFill>
              <a:srgbClr val="FF9900"/>
            </a:solidFill>
            <a:round/>
            <a:headEnd/>
            <a:tailEnd/>
          </a:ln>
          <a:effectLst>
            <a:outerShdw dist="107763" dir="8100000" algn="ctr" rotWithShape="0">
              <a:schemeClr val="bg2">
                <a:alpha val="50000"/>
              </a:schemeClr>
            </a:outerShdw>
          </a:effectLst>
        </p:spPr>
        <p:txBody>
          <a:bodyPr anchorCtr="1">
            <a:spAutoFit/>
          </a:bodyPr>
          <a:lstStyle>
            <a:defPPr>
              <a:defRPr lang="en-US"/>
            </a:defPPr>
            <a:lvl1pPr algn="ctr" eaLnBrk="1" hangingPunct="1">
              <a:defRPr sz="2400" b="1">
                <a:latin typeface="楷体" pitchFamily="49" charset="-122"/>
                <a:ea typeface="楷体" pitchFamily="49" charset="-122"/>
              </a:defRPr>
            </a:lvl1pPr>
          </a:lstStyle>
          <a:p>
            <a:r>
              <a:rPr lang="zh-CN" altLang="en-US"/>
              <a:t>离散数学</a:t>
            </a:r>
          </a:p>
        </p:txBody>
      </p:sp>
      <p:sp>
        <p:nvSpPr>
          <p:cNvPr id="449541" name="Text Box 5"/>
          <p:cNvSpPr txBox="1">
            <a:spLocks noChangeArrowheads="1"/>
          </p:cNvSpPr>
          <p:nvPr/>
        </p:nvSpPr>
        <p:spPr bwMode="auto">
          <a:xfrm>
            <a:off x="2517775" y="2614613"/>
            <a:ext cx="1762125" cy="476250"/>
          </a:xfrm>
          <a:prstGeom prst="rect">
            <a:avLst/>
          </a:prstGeom>
          <a:gradFill rotWithShape="1">
            <a:gsLst>
              <a:gs pos="0">
                <a:srgbClr val="FFFF99"/>
              </a:gs>
              <a:gs pos="100000">
                <a:srgbClr val="FFFF99">
                  <a:gamma/>
                  <a:tint val="0"/>
                  <a:invGamma/>
                </a:srgbClr>
              </a:gs>
            </a:gsLst>
            <a:lin ang="5400000" scaled="1"/>
          </a:gradFill>
          <a:ln w="9525">
            <a:solidFill>
              <a:srgbClr val="FF9900"/>
            </a:solidFill>
            <a:round/>
            <a:headEnd/>
            <a:tailEnd/>
          </a:ln>
          <a:effectLst>
            <a:outerShdw dist="107763" dir="8100000" algn="ctr" rotWithShape="0">
              <a:schemeClr val="bg2">
                <a:alpha val="50000"/>
              </a:schemeClr>
            </a:outerShdw>
          </a:effectLst>
        </p:spPr>
        <p:txBody>
          <a:bodyPr anchorCtr="1">
            <a:spAutoFit/>
          </a:bodyPr>
          <a:lstStyle>
            <a:defPPr>
              <a:defRPr lang="en-US"/>
            </a:defPPr>
            <a:lvl1pPr algn="ctr" eaLnBrk="1" hangingPunct="1">
              <a:defRPr sz="2400" b="1">
                <a:latin typeface="楷体" pitchFamily="49" charset="-122"/>
                <a:ea typeface="楷体" pitchFamily="49" charset="-122"/>
              </a:defRPr>
            </a:lvl1pPr>
          </a:lstStyle>
          <a:p>
            <a:r>
              <a:rPr lang="zh-CN" altLang="en-US" dirty="0"/>
              <a:t>数据结构</a:t>
            </a:r>
          </a:p>
        </p:txBody>
      </p:sp>
      <p:sp>
        <p:nvSpPr>
          <p:cNvPr id="449542" name="Text Box 6"/>
          <p:cNvSpPr txBox="1">
            <a:spLocks noChangeArrowheads="1"/>
          </p:cNvSpPr>
          <p:nvPr/>
        </p:nvSpPr>
        <p:spPr bwMode="auto">
          <a:xfrm>
            <a:off x="5035550" y="1704975"/>
            <a:ext cx="1763713" cy="476250"/>
          </a:xfrm>
          <a:prstGeom prst="rect">
            <a:avLst/>
          </a:prstGeom>
          <a:gradFill rotWithShape="1">
            <a:gsLst>
              <a:gs pos="0">
                <a:srgbClr val="FFFF99"/>
              </a:gs>
              <a:gs pos="100000">
                <a:srgbClr val="FFFF99">
                  <a:gamma/>
                  <a:tint val="0"/>
                  <a:invGamma/>
                </a:srgbClr>
              </a:gs>
            </a:gsLst>
            <a:lin ang="5400000" scaled="1"/>
          </a:gradFill>
          <a:ln w="9525">
            <a:solidFill>
              <a:srgbClr val="FF9900"/>
            </a:solidFill>
            <a:round/>
            <a:headEnd/>
            <a:tailEnd/>
          </a:ln>
          <a:effectLst>
            <a:outerShdw dist="107763" dir="8100000" algn="ctr" rotWithShape="0">
              <a:schemeClr val="bg2">
                <a:alpha val="50000"/>
              </a:schemeClr>
            </a:outerShdw>
          </a:effectLst>
        </p:spPr>
        <p:txBody>
          <a:bodyPr anchorCtr="1">
            <a:spAutoFit/>
          </a:bodyPr>
          <a:lstStyle>
            <a:defPPr>
              <a:defRPr lang="en-US"/>
            </a:defPPr>
            <a:lvl1pPr algn="ctr" eaLnBrk="1" hangingPunct="1">
              <a:defRPr sz="2400" b="1">
                <a:latin typeface="楷体" pitchFamily="49" charset="-122"/>
                <a:ea typeface="楷体" pitchFamily="49" charset="-122"/>
              </a:defRPr>
            </a:lvl1pPr>
          </a:lstStyle>
          <a:p>
            <a:r>
              <a:rPr lang="zh-CN" altLang="en-US" dirty="0"/>
              <a:t>编译原理</a:t>
            </a:r>
          </a:p>
        </p:txBody>
      </p:sp>
      <p:sp>
        <p:nvSpPr>
          <p:cNvPr id="449543" name="Text Box 7"/>
          <p:cNvSpPr txBox="1">
            <a:spLocks noChangeArrowheads="1"/>
          </p:cNvSpPr>
          <p:nvPr/>
        </p:nvSpPr>
        <p:spPr bwMode="auto">
          <a:xfrm>
            <a:off x="5035550" y="2619375"/>
            <a:ext cx="1763713" cy="476250"/>
          </a:xfrm>
          <a:prstGeom prst="rect">
            <a:avLst/>
          </a:prstGeom>
          <a:gradFill rotWithShape="1">
            <a:gsLst>
              <a:gs pos="0">
                <a:srgbClr val="FFFF99"/>
              </a:gs>
              <a:gs pos="100000">
                <a:srgbClr val="FFFF99">
                  <a:gamma/>
                  <a:tint val="0"/>
                  <a:invGamma/>
                </a:srgbClr>
              </a:gs>
            </a:gsLst>
            <a:lin ang="5400000" scaled="1"/>
          </a:gradFill>
          <a:ln w="9525">
            <a:solidFill>
              <a:srgbClr val="FF9900"/>
            </a:solidFill>
            <a:round/>
            <a:headEnd/>
            <a:tailEnd/>
          </a:ln>
          <a:effectLst>
            <a:outerShdw dist="107763" dir="8100000" algn="ctr" rotWithShape="0">
              <a:schemeClr val="bg2">
                <a:alpha val="50000"/>
              </a:schemeClr>
            </a:outerShdw>
          </a:effectLst>
        </p:spPr>
        <p:txBody>
          <a:bodyPr anchorCtr="1">
            <a:spAutoFit/>
          </a:bodyPr>
          <a:lstStyle>
            <a:defPPr>
              <a:defRPr lang="en-US"/>
            </a:defPPr>
            <a:lvl1pPr algn="ctr" eaLnBrk="1" hangingPunct="1">
              <a:defRPr sz="2400" b="1">
                <a:latin typeface="楷体" pitchFamily="49" charset="-122"/>
                <a:ea typeface="楷体" pitchFamily="49" charset="-122"/>
              </a:defRPr>
            </a:lvl1pPr>
          </a:lstStyle>
          <a:p>
            <a:r>
              <a:rPr lang="zh-CN" altLang="en-US" dirty="0"/>
              <a:t>操作系统</a:t>
            </a:r>
          </a:p>
        </p:txBody>
      </p:sp>
      <p:sp>
        <p:nvSpPr>
          <p:cNvPr id="449544" name="Text Box 8"/>
          <p:cNvSpPr txBox="1">
            <a:spLocks noChangeArrowheads="1"/>
          </p:cNvSpPr>
          <p:nvPr/>
        </p:nvSpPr>
        <p:spPr bwMode="auto">
          <a:xfrm>
            <a:off x="7092950" y="2162175"/>
            <a:ext cx="1762125" cy="476250"/>
          </a:xfrm>
          <a:prstGeom prst="rect">
            <a:avLst/>
          </a:prstGeom>
          <a:gradFill rotWithShape="1">
            <a:gsLst>
              <a:gs pos="0">
                <a:srgbClr val="FFFF99"/>
              </a:gs>
              <a:gs pos="100000">
                <a:srgbClr val="FFFF99">
                  <a:gamma/>
                  <a:tint val="0"/>
                  <a:invGamma/>
                </a:srgbClr>
              </a:gs>
            </a:gsLst>
            <a:lin ang="5400000" scaled="1"/>
          </a:gradFill>
          <a:ln w="9525">
            <a:solidFill>
              <a:srgbClr val="FF9900"/>
            </a:solidFill>
            <a:round/>
            <a:headEnd/>
            <a:tailEnd/>
          </a:ln>
          <a:effectLst>
            <a:outerShdw dist="107763" dir="8100000" algn="ctr" rotWithShape="0">
              <a:schemeClr val="bg2">
                <a:alpha val="50000"/>
              </a:schemeClr>
            </a:outerShdw>
          </a:effectLst>
        </p:spPr>
        <p:txBody>
          <a:bodyPr anchorCtr="1">
            <a:spAutoFit/>
          </a:bodyPr>
          <a:lstStyle>
            <a:defPPr>
              <a:defRPr lang="en-US"/>
            </a:defPPr>
            <a:lvl1pPr algn="ctr" eaLnBrk="1" hangingPunct="1">
              <a:defRPr sz="2400" b="1">
                <a:latin typeface="楷体" pitchFamily="49" charset="-122"/>
                <a:ea typeface="楷体" pitchFamily="49" charset="-122"/>
              </a:defRPr>
            </a:lvl1pPr>
          </a:lstStyle>
          <a:p>
            <a:r>
              <a:rPr lang="zh-CN" altLang="en-US"/>
              <a:t>系统软件</a:t>
            </a:r>
          </a:p>
        </p:txBody>
      </p:sp>
      <p:sp>
        <p:nvSpPr>
          <p:cNvPr id="449545" name="Text Box 9"/>
          <p:cNvSpPr txBox="1">
            <a:spLocks noChangeArrowheads="1"/>
          </p:cNvSpPr>
          <p:nvPr/>
        </p:nvSpPr>
        <p:spPr bwMode="auto">
          <a:xfrm>
            <a:off x="7092950" y="3686175"/>
            <a:ext cx="1763713" cy="476250"/>
          </a:xfrm>
          <a:prstGeom prst="rect">
            <a:avLst/>
          </a:prstGeom>
          <a:gradFill rotWithShape="1">
            <a:gsLst>
              <a:gs pos="0">
                <a:srgbClr val="FFFF99"/>
              </a:gs>
              <a:gs pos="100000">
                <a:srgbClr val="FFFF99">
                  <a:gamma/>
                  <a:tint val="0"/>
                  <a:invGamma/>
                </a:srgbClr>
              </a:gs>
            </a:gsLst>
            <a:lin ang="5400000" scaled="1"/>
          </a:gradFill>
          <a:ln w="9525">
            <a:solidFill>
              <a:srgbClr val="FF9900"/>
            </a:solidFill>
            <a:round/>
            <a:headEnd/>
            <a:tailEnd/>
          </a:ln>
          <a:effectLst>
            <a:outerShdw dist="107763" dir="8100000" algn="ctr" rotWithShape="0">
              <a:schemeClr val="bg2">
                <a:alpha val="50000"/>
              </a:schemeClr>
            </a:outerShdw>
          </a:effectLst>
        </p:spPr>
        <p:txBody>
          <a:bodyPr anchorCtr="1">
            <a:spAutoFit/>
          </a:bodyPr>
          <a:lstStyle>
            <a:defPPr>
              <a:defRPr lang="en-US"/>
            </a:defPPr>
            <a:lvl1pPr algn="ctr" eaLnBrk="1" hangingPunct="1">
              <a:defRPr sz="2400" b="1">
                <a:latin typeface="楷体" pitchFamily="49" charset="-122"/>
                <a:ea typeface="楷体" pitchFamily="49" charset="-122"/>
              </a:defRPr>
            </a:lvl1pPr>
          </a:lstStyle>
          <a:p>
            <a:r>
              <a:rPr lang="zh-CN" altLang="en-US" dirty="0"/>
              <a:t>应用软件</a:t>
            </a:r>
          </a:p>
        </p:txBody>
      </p:sp>
      <p:sp>
        <p:nvSpPr>
          <p:cNvPr id="449546" name="Text Box 10"/>
          <p:cNvSpPr txBox="1">
            <a:spLocks noChangeArrowheads="1"/>
          </p:cNvSpPr>
          <p:nvPr/>
        </p:nvSpPr>
        <p:spPr bwMode="auto">
          <a:xfrm>
            <a:off x="7092950" y="4829175"/>
            <a:ext cx="1763713" cy="476250"/>
          </a:xfrm>
          <a:prstGeom prst="rect">
            <a:avLst/>
          </a:prstGeom>
          <a:gradFill rotWithShape="1">
            <a:gsLst>
              <a:gs pos="0">
                <a:srgbClr val="FFFF99"/>
              </a:gs>
              <a:gs pos="100000">
                <a:srgbClr val="FFFF99">
                  <a:gamma/>
                  <a:tint val="0"/>
                  <a:invGamma/>
                </a:srgbClr>
              </a:gs>
            </a:gsLst>
            <a:lin ang="5400000" scaled="1"/>
          </a:gradFill>
          <a:ln w="9525">
            <a:solidFill>
              <a:srgbClr val="FF9900"/>
            </a:solidFill>
            <a:round/>
            <a:headEnd/>
            <a:tailEnd/>
          </a:ln>
          <a:effectLst>
            <a:outerShdw dist="107763" dir="8100000" algn="ctr" rotWithShape="0">
              <a:schemeClr val="bg2">
                <a:alpha val="50000"/>
              </a:schemeClr>
            </a:outerShdw>
          </a:effectLst>
        </p:spPr>
        <p:txBody>
          <a:bodyPr anchorCtr="1">
            <a:spAutoFit/>
          </a:bodyPr>
          <a:lstStyle>
            <a:defPPr>
              <a:defRPr lang="en-US"/>
            </a:defPPr>
            <a:lvl1pPr algn="ctr" eaLnBrk="1" hangingPunct="1">
              <a:defRPr sz="2400" b="1">
                <a:latin typeface="楷体" pitchFamily="49" charset="-122"/>
                <a:ea typeface="楷体" pitchFamily="49" charset="-122"/>
              </a:defRPr>
            </a:lvl1pPr>
          </a:lstStyle>
          <a:p>
            <a:r>
              <a:rPr lang="zh-CN" altLang="en-US" dirty="0"/>
              <a:t>软件工程</a:t>
            </a:r>
          </a:p>
        </p:txBody>
      </p:sp>
      <p:sp>
        <p:nvSpPr>
          <p:cNvPr id="449547" name="Text Box 11"/>
          <p:cNvSpPr txBox="1">
            <a:spLocks noChangeArrowheads="1"/>
          </p:cNvSpPr>
          <p:nvPr/>
        </p:nvSpPr>
        <p:spPr bwMode="auto">
          <a:xfrm>
            <a:off x="5040313" y="3284538"/>
            <a:ext cx="1763712" cy="476250"/>
          </a:xfrm>
          <a:prstGeom prst="rect">
            <a:avLst/>
          </a:prstGeom>
          <a:gradFill rotWithShape="1">
            <a:gsLst>
              <a:gs pos="0">
                <a:srgbClr val="FFFF99"/>
              </a:gs>
              <a:gs pos="100000">
                <a:srgbClr val="FFFF99">
                  <a:gamma/>
                  <a:tint val="0"/>
                  <a:invGamma/>
                </a:srgbClr>
              </a:gs>
            </a:gsLst>
            <a:lin ang="5400000" scaled="1"/>
          </a:gradFill>
          <a:ln w="9525">
            <a:solidFill>
              <a:srgbClr val="FF9900"/>
            </a:solidFill>
            <a:round/>
            <a:headEnd/>
            <a:tailEnd/>
          </a:ln>
          <a:effectLst>
            <a:outerShdw dist="107763" dir="8100000" algn="ctr" rotWithShape="0">
              <a:schemeClr val="bg2">
                <a:alpha val="50000"/>
              </a:schemeClr>
            </a:outerShdw>
          </a:effectLst>
        </p:spPr>
        <p:txBody>
          <a:bodyPr anchorCtr="1">
            <a:spAutoFit/>
          </a:bodyPr>
          <a:lstStyle>
            <a:defPPr>
              <a:defRPr lang="en-US"/>
            </a:defPPr>
            <a:lvl1pPr algn="ctr" eaLnBrk="1" hangingPunct="1">
              <a:defRPr sz="2400" b="1">
                <a:latin typeface="楷体" pitchFamily="49" charset="-122"/>
                <a:ea typeface="楷体" pitchFamily="49" charset="-122"/>
              </a:defRPr>
            </a:lvl1pPr>
          </a:lstStyle>
          <a:p>
            <a:r>
              <a:rPr lang="zh-CN" altLang="en-US" dirty="0"/>
              <a:t>信息系统</a:t>
            </a:r>
          </a:p>
        </p:txBody>
      </p:sp>
      <p:sp>
        <p:nvSpPr>
          <p:cNvPr id="449548" name="AutoShape 12"/>
          <p:cNvSpPr>
            <a:spLocks/>
          </p:cNvSpPr>
          <p:nvPr/>
        </p:nvSpPr>
        <p:spPr bwMode="auto">
          <a:xfrm>
            <a:off x="6799263" y="1933575"/>
            <a:ext cx="252412" cy="1066800"/>
          </a:xfrm>
          <a:prstGeom prst="rightBrace">
            <a:avLst>
              <a:gd name="adj1" fmla="val 3522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楷体" panose="02010609060101010101" pitchFamily="49" charset="-122"/>
              <a:ea typeface="楷体" panose="02010609060101010101" pitchFamily="49" charset="-122"/>
            </a:endParaRPr>
          </a:p>
        </p:txBody>
      </p:sp>
      <p:sp>
        <p:nvSpPr>
          <p:cNvPr id="449549" name="Text Box 13"/>
          <p:cNvSpPr txBox="1">
            <a:spLocks noChangeArrowheads="1"/>
          </p:cNvSpPr>
          <p:nvPr/>
        </p:nvSpPr>
        <p:spPr bwMode="auto">
          <a:xfrm>
            <a:off x="5040313" y="4122738"/>
            <a:ext cx="1763712" cy="476250"/>
          </a:xfrm>
          <a:prstGeom prst="rect">
            <a:avLst/>
          </a:prstGeom>
          <a:gradFill rotWithShape="1">
            <a:gsLst>
              <a:gs pos="0">
                <a:srgbClr val="FFFF99"/>
              </a:gs>
              <a:gs pos="100000">
                <a:srgbClr val="FFFF99">
                  <a:gamma/>
                  <a:tint val="0"/>
                  <a:invGamma/>
                </a:srgbClr>
              </a:gs>
            </a:gsLst>
            <a:lin ang="5400000" scaled="1"/>
          </a:gradFill>
          <a:ln w="9525">
            <a:solidFill>
              <a:srgbClr val="FF9900"/>
            </a:solidFill>
            <a:round/>
            <a:headEnd/>
            <a:tailEnd/>
          </a:ln>
          <a:effectLst>
            <a:outerShdw dist="107763" dir="8100000" algn="ctr" rotWithShape="0">
              <a:schemeClr val="bg2">
                <a:alpha val="50000"/>
              </a:schemeClr>
            </a:outerShdw>
          </a:effectLst>
        </p:spPr>
        <p:txBody>
          <a:bodyPr anchorCtr="1">
            <a:spAutoFit/>
          </a:bodyPr>
          <a:lstStyle>
            <a:defPPr>
              <a:defRPr lang="en-US"/>
            </a:defPPr>
            <a:lvl1pPr algn="ctr" eaLnBrk="1" hangingPunct="1">
              <a:defRPr sz="2400" b="1">
                <a:latin typeface="楷体" pitchFamily="49" charset="-122"/>
                <a:ea typeface="楷体" pitchFamily="49" charset="-122"/>
              </a:defRPr>
            </a:lvl1pPr>
          </a:lstStyle>
          <a:p>
            <a:r>
              <a:rPr lang="zh-CN" altLang="en-US"/>
              <a:t>电子商务</a:t>
            </a:r>
          </a:p>
        </p:txBody>
      </p:sp>
      <p:sp>
        <p:nvSpPr>
          <p:cNvPr id="449550" name="AutoShape 14"/>
          <p:cNvSpPr>
            <a:spLocks/>
          </p:cNvSpPr>
          <p:nvPr/>
        </p:nvSpPr>
        <p:spPr bwMode="auto">
          <a:xfrm>
            <a:off x="6840538" y="3417888"/>
            <a:ext cx="252412" cy="1066800"/>
          </a:xfrm>
          <a:prstGeom prst="rightBrace">
            <a:avLst>
              <a:gd name="adj1" fmla="val 3522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楷体" panose="02010609060101010101" pitchFamily="49" charset="-122"/>
              <a:ea typeface="楷体" panose="02010609060101010101" pitchFamily="49" charset="-122"/>
            </a:endParaRPr>
          </a:p>
        </p:txBody>
      </p:sp>
      <p:cxnSp>
        <p:nvCxnSpPr>
          <p:cNvPr id="449551" name="AutoShape 15"/>
          <p:cNvCxnSpPr>
            <a:cxnSpLocks noChangeShapeType="1"/>
            <a:stCxn id="449546" idx="0"/>
            <a:endCxn id="449545" idx="2"/>
          </p:cNvCxnSpPr>
          <p:nvPr/>
        </p:nvCxnSpPr>
        <p:spPr bwMode="auto">
          <a:xfrm flipV="1">
            <a:off x="7975600" y="4171950"/>
            <a:ext cx="0" cy="647700"/>
          </a:xfrm>
          <a:prstGeom prst="straightConnector1">
            <a:avLst/>
          </a:prstGeom>
          <a:noFill/>
          <a:ln w="63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cxnSp>
      <p:cxnSp>
        <p:nvCxnSpPr>
          <p:cNvPr id="449552" name="AutoShape 16"/>
          <p:cNvCxnSpPr>
            <a:cxnSpLocks noChangeShapeType="1"/>
            <a:stCxn id="449544" idx="2"/>
            <a:endCxn id="449545" idx="0"/>
          </p:cNvCxnSpPr>
          <p:nvPr/>
        </p:nvCxnSpPr>
        <p:spPr bwMode="auto">
          <a:xfrm>
            <a:off x="7974013" y="2647950"/>
            <a:ext cx="1587" cy="1028700"/>
          </a:xfrm>
          <a:prstGeom prst="straightConnector1">
            <a:avLst/>
          </a:prstGeom>
          <a:noFill/>
          <a:ln w="63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cxnSp>
      <p:cxnSp>
        <p:nvCxnSpPr>
          <p:cNvPr id="449553" name="AutoShape 17"/>
          <p:cNvCxnSpPr>
            <a:cxnSpLocks noChangeShapeType="1"/>
            <a:stCxn id="449540" idx="2"/>
            <a:endCxn id="449541" idx="0"/>
          </p:cNvCxnSpPr>
          <p:nvPr/>
        </p:nvCxnSpPr>
        <p:spPr bwMode="auto">
          <a:xfrm>
            <a:off x="3398838" y="2185988"/>
            <a:ext cx="0" cy="419100"/>
          </a:xfrm>
          <a:prstGeom prst="straightConnector1">
            <a:avLst/>
          </a:prstGeom>
          <a:noFill/>
          <a:ln w="63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cxnSp>
      <p:cxnSp>
        <p:nvCxnSpPr>
          <p:cNvPr id="449554" name="AutoShape 18"/>
          <p:cNvCxnSpPr>
            <a:cxnSpLocks noChangeShapeType="1"/>
            <a:stCxn id="449539" idx="3"/>
            <a:endCxn id="449541" idx="1"/>
          </p:cNvCxnSpPr>
          <p:nvPr/>
        </p:nvCxnSpPr>
        <p:spPr bwMode="auto">
          <a:xfrm>
            <a:off x="2024063" y="2120900"/>
            <a:ext cx="484187" cy="731838"/>
          </a:xfrm>
          <a:prstGeom prst="straightConnector1">
            <a:avLst/>
          </a:prstGeom>
          <a:noFill/>
          <a:ln w="63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cxnSp>
      <p:cxnSp>
        <p:nvCxnSpPr>
          <p:cNvPr id="449555" name="AutoShape 19"/>
          <p:cNvCxnSpPr>
            <a:cxnSpLocks noChangeShapeType="1"/>
            <a:stCxn id="449540" idx="3"/>
            <a:endCxn id="449542" idx="1"/>
          </p:cNvCxnSpPr>
          <p:nvPr/>
        </p:nvCxnSpPr>
        <p:spPr bwMode="auto">
          <a:xfrm>
            <a:off x="4289425" y="1938338"/>
            <a:ext cx="736600" cy="4762"/>
          </a:xfrm>
          <a:prstGeom prst="straightConnector1">
            <a:avLst/>
          </a:prstGeom>
          <a:noFill/>
          <a:ln w="63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cxnSp>
      <p:cxnSp>
        <p:nvCxnSpPr>
          <p:cNvPr id="449556" name="AutoShape 20"/>
          <p:cNvCxnSpPr>
            <a:cxnSpLocks noChangeShapeType="1"/>
            <a:stCxn id="449540" idx="3"/>
            <a:endCxn id="449543" idx="1"/>
          </p:cNvCxnSpPr>
          <p:nvPr/>
        </p:nvCxnSpPr>
        <p:spPr bwMode="auto">
          <a:xfrm>
            <a:off x="4289425" y="1938338"/>
            <a:ext cx="736600" cy="919162"/>
          </a:xfrm>
          <a:prstGeom prst="straightConnector1">
            <a:avLst/>
          </a:prstGeom>
          <a:noFill/>
          <a:ln w="63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cxnSp>
      <p:cxnSp>
        <p:nvCxnSpPr>
          <p:cNvPr id="449557" name="AutoShape 21"/>
          <p:cNvCxnSpPr>
            <a:cxnSpLocks noChangeShapeType="1"/>
            <a:stCxn id="449541" idx="3"/>
            <a:endCxn id="449543" idx="1"/>
          </p:cNvCxnSpPr>
          <p:nvPr/>
        </p:nvCxnSpPr>
        <p:spPr bwMode="auto">
          <a:xfrm>
            <a:off x="4289425" y="2852738"/>
            <a:ext cx="736600" cy="4762"/>
          </a:xfrm>
          <a:prstGeom prst="straightConnector1">
            <a:avLst/>
          </a:prstGeom>
          <a:noFill/>
          <a:ln w="63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cxnSp>
      <p:cxnSp>
        <p:nvCxnSpPr>
          <p:cNvPr id="449558" name="AutoShape 22"/>
          <p:cNvCxnSpPr>
            <a:cxnSpLocks noChangeShapeType="1"/>
            <a:stCxn id="449541" idx="3"/>
            <a:endCxn id="449542" idx="1"/>
          </p:cNvCxnSpPr>
          <p:nvPr/>
        </p:nvCxnSpPr>
        <p:spPr bwMode="auto">
          <a:xfrm flipV="1">
            <a:off x="4289425" y="1943100"/>
            <a:ext cx="736600" cy="909638"/>
          </a:xfrm>
          <a:prstGeom prst="straightConnector1">
            <a:avLst/>
          </a:prstGeom>
          <a:noFill/>
          <a:ln w="63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cxnSp>
    </p:spTree>
    <p:extLst>
      <p:ext uri="{BB962C8B-B14F-4D97-AF65-F5344CB8AC3E}">
        <p14:creationId xmlns:p14="http://schemas.microsoft.com/office/powerpoint/2010/main" val="24100573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9539"/>
                                        </p:tgtEl>
                                        <p:attrNameLst>
                                          <p:attrName>style.visibility</p:attrName>
                                        </p:attrNameLst>
                                      </p:cBhvr>
                                      <p:to>
                                        <p:strVal val="visible"/>
                                      </p:to>
                                    </p:set>
                                    <p:animEffect transition="in" filter="blinds(horizontal)">
                                      <p:cBhvr>
                                        <p:cTn id="7" dur="500"/>
                                        <p:tgtEl>
                                          <p:spTgt spid="4495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49540"/>
                                        </p:tgtEl>
                                        <p:attrNameLst>
                                          <p:attrName>style.visibility</p:attrName>
                                        </p:attrNameLst>
                                      </p:cBhvr>
                                      <p:to>
                                        <p:strVal val="visible"/>
                                      </p:to>
                                    </p:set>
                                    <p:animEffect transition="in" filter="blinds(horizontal)">
                                      <p:cBhvr>
                                        <p:cTn id="12" dur="500"/>
                                        <p:tgtEl>
                                          <p:spTgt spid="449540"/>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49541"/>
                                        </p:tgtEl>
                                        <p:attrNameLst>
                                          <p:attrName>style.visibility</p:attrName>
                                        </p:attrNameLst>
                                      </p:cBhvr>
                                      <p:to>
                                        <p:strVal val="visible"/>
                                      </p:to>
                                    </p:set>
                                    <p:animEffect transition="in" filter="blinds(horizontal)">
                                      <p:cBhvr>
                                        <p:cTn id="15" dur="500"/>
                                        <p:tgtEl>
                                          <p:spTgt spid="449541"/>
                                        </p:tgtEl>
                                      </p:cBhvr>
                                    </p:animEffect>
                                  </p:childTnLst>
                                </p:cTn>
                              </p:par>
                              <p:par>
                                <p:cTn id="16" presetID="3" presetClass="entr" presetSubtype="10" fill="hold" nodeType="withEffect">
                                  <p:stCondLst>
                                    <p:cond delay="0"/>
                                  </p:stCondLst>
                                  <p:childTnLst>
                                    <p:set>
                                      <p:cBhvr>
                                        <p:cTn id="17" dur="1" fill="hold">
                                          <p:stCondLst>
                                            <p:cond delay="0"/>
                                          </p:stCondLst>
                                        </p:cTn>
                                        <p:tgtEl>
                                          <p:spTgt spid="449553"/>
                                        </p:tgtEl>
                                        <p:attrNameLst>
                                          <p:attrName>style.visibility</p:attrName>
                                        </p:attrNameLst>
                                      </p:cBhvr>
                                      <p:to>
                                        <p:strVal val="visible"/>
                                      </p:to>
                                    </p:set>
                                    <p:animEffect transition="in" filter="blinds(horizontal)">
                                      <p:cBhvr>
                                        <p:cTn id="18" dur="500"/>
                                        <p:tgtEl>
                                          <p:spTgt spid="449553"/>
                                        </p:tgtEl>
                                      </p:cBhvr>
                                    </p:animEffect>
                                  </p:childTnLst>
                                </p:cTn>
                              </p:par>
                              <p:par>
                                <p:cTn id="19" presetID="3" presetClass="entr" presetSubtype="10" fill="hold" nodeType="withEffect">
                                  <p:stCondLst>
                                    <p:cond delay="0"/>
                                  </p:stCondLst>
                                  <p:childTnLst>
                                    <p:set>
                                      <p:cBhvr>
                                        <p:cTn id="20" dur="1" fill="hold">
                                          <p:stCondLst>
                                            <p:cond delay="0"/>
                                          </p:stCondLst>
                                        </p:cTn>
                                        <p:tgtEl>
                                          <p:spTgt spid="449554"/>
                                        </p:tgtEl>
                                        <p:attrNameLst>
                                          <p:attrName>style.visibility</p:attrName>
                                        </p:attrNameLst>
                                      </p:cBhvr>
                                      <p:to>
                                        <p:strVal val="visible"/>
                                      </p:to>
                                    </p:set>
                                    <p:animEffect transition="in" filter="blinds(horizontal)">
                                      <p:cBhvr>
                                        <p:cTn id="21" dur="500"/>
                                        <p:tgtEl>
                                          <p:spTgt spid="44955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449542"/>
                                        </p:tgtEl>
                                        <p:attrNameLst>
                                          <p:attrName>style.visibility</p:attrName>
                                        </p:attrNameLst>
                                      </p:cBhvr>
                                      <p:to>
                                        <p:strVal val="visible"/>
                                      </p:to>
                                    </p:set>
                                    <p:animEffect transition="in" filter="blinds(horizontal)">
                                      <p:cBhvr>
                                        <p:cTn id="26" dur="500"/>
                                        <p:tgtEl>
                                          <p:spTgt spid="449542"/>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449543"/>
                                        </p:tgtEl>
                                        <p:attrNameLst>
                                          <p:attrName>style.visibility</p:attrName>
                                        </p:attrNameLst>
                                      </p:cBhvr>
                                      <p:to>
                                        <p:strVal val="visible"/>
                                      </p:to>
                                    </p:set>
                                    <p:animEffect transition="in" filter="blinds(horizontal)">
                                      <p:cBhvr>
                                        <p:cTn id="29" dur="500"/>
                                        <p:tgtEl>
                                          <p:spTgt spid="449543"/>
                                        </p:tgtEl>
                                      </p:cBhvr>
                                    </p:animEffect>
                                  </p:childTnLst>
                                </p:cTn>
                              </p:par>
                              <p:par>
                                <p:cTn id="30" presetID="3" presetClass="entr" presetSubtype="10" fill="hold" nodeType="withEffect">
                                  <p:stCondLst>
                                    <p:cond delay="0"/>
                                  </p:stCondLst>
                                  <p:childTnLst>
                                    <p:set>
                                      <p:cBhvr>
                                        <p:cTn id="31" dur="1" fill="hold">
                                          <p:stCondLst>
                                            <p:cond delay="0"/>
                                          </p:stCondLst>
                                        </p:cTn>
                                        <p:tgtEl>
                                          <p:spTgt spid="449555"/>
                                        </p:tgtEl>
                                        <p:attrNameLst>
                                          <p:attrName>style.visibility</p:attrName>
                                        </p:attrNameLst>
                                      </p:cBhvr>
                                      <p:to>
                                        <p:strVal val="visible"/>
                                      </p:to>
                                    </p:set>
                                    <p:animEffect transition="in" filter="blinds(horizontal)">
                                      <p:cBhvr>
                                        <p:cTn id="32" dur="500"/>
                                        <p:tgtEl>
                                          <p:spTgt spid="449555"/>
                                        </p:tgtEl>
                                      </p:cBhvr>
                                    </p:animEffect>
                                  </p:childTnLst>
                                </p:cTn>
                              </p:par>
                              <p:par>
                                <p:cTn id="33" presetID="3" presetClass="entr" presetSubtype="10" fill="hold" nodeType="withEffect">
                                  <p:stCondLst>
                                    <p:cond delay="0"/>
                                  </p:stCondLst>
                                  <p:childTnLst>
                                    <p:set>
                                      <p:cBhvr>
                                        <p:cTn id="34" dur="1" fill="hold">
                                          <p:stCondLst>
                                            <p:cond delay="0"/>
                                          </p:stCondLst>
                                        </p:cTn>
                                        <p:tgtEl>
                                          <p:spTgt spid="449556"/>
                                        </p:tgtEl>
                                        <p:attrNameLst>
                                          <p:attrName>style.visibility</p:attrName>
                                        </p:attrNameLst>
                                      </p:cBhvr>
                                      <p:to>
                                        <p:strVal val="visible"/>
                                      </p:to>
                                    </p:set>
                                    <p:animEffect transition="in" filter="blinds(horizontal)">
                                      <p:cBhvr>
                                        <p:cTn id="35" dur="500"/>
                                        <p:tgtEl>
                                          <p:spTgt spid="449556"/>
                                        </p:tgtEl>
                                      </p:cBhvr>
                                    </p:animEffect>
                                  </p:childTnLst>
                                </p:cTn>
                              </p:par>
                              <p:par>
                                <p:cTn id="36" presetID="3" presetClass="entr" presetSubtype="10" fill="hold" nodeType="withEffect">
                                  <p:stCondLst>
                                    <p:cond delay="0"/>
                                  </p:stCondLst>
                                  <p:childTnLst>
                                    <p:set>
                                      <p:cBhvr>
                                        <p:cTn id="37" dur="1" fill="hold">
                                          <p:stCondLst>
                                            <p:cond delay="0"/>
                                          </p:stCondLst>
                                        </p:cTn>
                                        <p:tgtEl>
                                          <p:spTgt spid="449557"/>
                                        </p:tgtEl>
                                        <p:attrNameLst>
                                          <p:attrName>style.visibility</p:attrName>
                                        </p:attrNameLst>
                                      </p:cBhvr>
                                      <p:to>
                                        <p:strVal val="visible"/>
                                      </p:to>
                                    </p:set>
                                    <p:animEffect transition="in" filter="blinds(horizontal)">
                                      <p:cBhvr>
                                        <p:cTn id="38" dur="500"/>
                                        <p:tgtEl>
                                          <p:spTgt spid="449557"/>
                                        </p:tgtEl>
                                      </p:cBhvr>
                                    </p:animEffect>
                                  </p:childTnLst>
                                </p:cTn>
                              </p:par>
                              <p:par>
                                <p:cTn id="39" presetID="3" presetClass="entr" presetSubtype="10" fill="hold" nodeType="withEffect">
                                  <p:stCondLst>
                                    <p:cond delay="0"/>
                                  </p:stCondLst>
                                  <p:childTnLst>
                                    <p:set>
                                      <p:cBhvr>
                                        <p:cTn id="40" dur="1" fill="hold">
                                          <p:stCondLst>
                                            <p:cond delay="0"/>
                                          </p:stCondLst>
                                        </p:cTn>
                                        <p:tgtEl>
                                          <p:spTgt spid="449558"/>
                                        </p:tgtEl>
                                        <p:attrNameLst>
                                          <p:attrName>style.visibility</p:attrName>
                                        </p:attrNameLst>
                                      </p:cBhvr>
                                      <p:to>
                                        <p:strVal val="visible"/>
                                      </p:to>
                                    </p:set>
                                    <p:animEffect transition="in" filter="blinds(horizontal)">
                                      <p:cBhvr>
                                        <p:cTn id="41" dur="500"/>
                                        <p:tgtEl>
                                          <p:spTgt spid="44955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449544"/>
                                        </p:tgtEl>
                                        <p:attrNameLst>
                                          <p:attrName>style.visibility</p:attrName>
                                        </p:attrNameLst>
                                      </p:cBhvr>
                                      <p:to>
                                        <p:strVal val="visible"/>
                                      </p:to>
                                    </p:set>
                                    <p:animEffect transition="in" filter="blinds(horizontal)">
                                      <p:cBhvr>
                                        <p:cTn id="46" dur="500"/>
                                        <p:tgtEl>
                                          <p:spTgt spid="449544"/>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449548"/>
                                        </p:tgtEl>
                                        <p:attrNameLst>
                                          <p:attrName>style.visibility</p:attrName>
                                        </p:attrNameLst>
                                      </p:cBhvr>
                                      <p:to>
                                        <p:strVal val="visible"/>
                                      </p:to>
                                    </p:set>
                                    <p:animEffect transition="in" filter="blinds(horizontal)">
                                      <p:cBhvr>
                                        <p:cTn id="49" dur="500"/>
                                        <p:tgtEl>
                                          <p:spTgt spid="449548"/>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449545"/>
                                        </p:tgtEl>
                                        <p:attrNameLst>
                                          <p:attrName>style.visibility</p:attrName>
                                        </p:attrNameLst>
                                      </p:cBhvr>
                                      <p:to>
                                        <p:strVal val="visible"/>
                                      </p:to>
                                    </p:set>
                                    <p:animEffect transition="in" filter="blinds(horizontal)">
                                      <p:cBhvr>
                                        <p:cTn id="54" dur="500"/>
                                        <p:tgtEl>
                                          <p:spTgt spid="449545"/>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449546"/>
                                        </p:tgtEl>
                                        <p:attrNameLst>
                                          <p:attrName>style.visibility</p:attrName>
                                        </p:attrNameLst>
                                      </p:cBhvr>
                                      <p:to>
                                        <p:strVal val="visible"/>
                                      </p:to>
                                    </p:set>
                                    <p:animEffect transition="in" filter="blinds(horizontal)">
                                      <p:cBhvr>
                                        <p:cTn id="57" dur="500"/>
                                        <p:tgtEl>
                                          <p:spTgt spid="449546"/>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449547"/>
                                        </p:tgtEl>
                                        <p:attrNameLst>
                                          <p:attrName>style.visibility</p:attrName>
                                        </p:attrNameLst>
                                      </p:cBhvr>
                                      <p:to>
                                        <p:strVal val="visible"/>
                                      </p:to>
                                    </p:set>
                                    <p:animEffect transition="in" filter="blinds(horizontal)">
                                      <p:cBhvr>
                                        <p:cTn id="60" dur="500"/>
                                        <p:tgtEl>
                                          <p:spTgt spid="449547"/>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449549"/>
                                        </p:tgtEl>
                                        <p:attrNameLst>
                                          <p:attrName>style.visibility</p:attrName>
                                        </p:attrNameLst>
                                      </p:cBhvr>
                                      <p:to>
                                        <p:strVal val="visible"/>
                                      </p:to>
                                    </p:set>
                                    <p:animEffect transition="in" filter="blinds(horizontal)">
                                      <p:cBhvr>
                                        <p:cTn id="63" dur="500"/>
                                        <p:tgtEl>
                                          <p:spTgt spid="449549"/>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449550"/>
                                        </p:tgtEl>
                                        <p:attrNameLst>
                                          <p:attrName>style.visibility</p:attrName>
                                        </p:attrNameLst>
                                      </p:cBhvr>
                                      <p:to>
                                        <p:strVal val="visible"/>
                                      </p:to>
                                    </p:set>
                                    <p:animEffect transition="in" filter="blinds(horizontal)">
                                      <p:cBhvr>
                                        <p:cTn id="66" dur="500"/>
                                        <p:tgtEl>
                                          <p:spTgt spid="449550"/>
                                        </p:tgtEl>
                                      </p:cBhvr>
                                    </p:animEffect>
                                  </p:childTnLst>
                                </p:cTn>
                              </p:par>
                              <p:par>
                                <p:cTn id="67" presetID="3" presetClass="entr" presetSubtype="10" fill="hold" nodeType="withEffect">
                                  <p:stCondLst>
                                    <p:cond delay="0"/>
                                  </p:stCondLst>
                                  <p:childTnLst>
                                    <p:set>
                                      <p:cBhvr>
                                        <p:cTn id="68" dur="1" fill="hold">
                                          <p:stCondLst>
                                            <p:cond delay="0"/>
                                          </p:stCondLst>
                                        </p:cTn>
                                        <p:tgtEl>
                                          <p:spTgt spid="449551"/>
                                        </p:tgtEl>
                                        <p:attrNameLst>
                                          <p:attrName>style.visibility</p:attrName>
                                        </p:attrNameLst>
                                      </p:cBhvr>
                                      <p:to>
                                        <p:strVal val="visible"/>
                                      </p:to>
                                    </p:set>
                                    <p:animEffect transition="in" filter="blinds(horizontal)">
                                      <p:cBhvr>
                                        <p:cTn id="69" dur="500"/>
                                        <p:tgtEl>
                                          <p:spTgt spid="449551"/>
                                        </p:tgtEl>
                                      </p:cBhvr>
                                    </p:animEffect>
                                  </p:childTnLst>
                                </p:cTn>
                              </p:par>
                              <p:par>
                                <p:cTn id="70" presetID="3" presetClass="entr" presetSubtype="10" fill="hold" nodeType="withEffect">
                                  <p:stCondLst>
                                    <p:cond delay="0"/>
                                  </p:stCondLst>
                                  <p:childTnLst>
                                    <p:set>
                                      <p:cBhvr>
                                        <p:cTn id="71" dur="1" fill="hold">
                                          <p:stCondLst>
                                            <p:cond delay="0"/>
                                          </p:stCondLst>
                                        </p:cTn>
                                        <p:tgtEl>
                                          <p:spTgt spid="449552"/>
                                        </p:tgtEl>
                                        <p:attrNameLst>
                                          <p:attrName>style.visibility</p:attrName>
                                        </p:attrNameLst>
                                      </p:cBhvr>
                                      <p:to>
                                        <p:strVal val="visible"/>
                                      </p:to>
                                    </p:set>
                                    <p:animEffect transition="in" filter="blinds(horizontal)">
                                      <p:cBhvr>
                                        <p:cTn id="72" dur="500"/>
                                        <p:tgtEl>
                                          <p:spTgt spid="4495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39" grpId="0" animBg="1"/>
      <p:bldP spid="449540" grpId="0" animBg="1"/>
      <p:bldP spid="449541" grpId="0" animBg="1"/>
      <p:bldP spid="449542" grpId="0" animBg="1"/>
      <p:bldP spid="449543" grpId="0" animBg="1"/>
      <p:bldP spid="449544" grpId="0" animBg="1"/>
      <p:bldP spid="449545" grpId="0" animBg="1"/>
      <p:bldP spid="449546" grpId="0" animBg="1"/>
      <p:bldP spid="449547" grpId="0" animBg="1"/>
      <p:bldP spid="449548" grpId="0" animBg="1"/>
      <p:bldP spid="449549" grpId="0" animBg="1"/>
      <p:bldP spid="44955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fld id="{4D41BEA4-83F4-4C3A-A811-90F0E6E5640F}" type="slidenum">
              <a:rPr lang="en-US" altLang="zh-CN" sz="1400" smtClean="0">
                <a:latin typeface="楷体" panose="02010609060101010101" pitchFamily="49" charset="-122"/>
                <a:ea typeface="楷体" panose="02010609060101010101" pitchFamily="49" charset="-122"/>
              </a:rPr>
              <a:pPr eaLnBrk="1" hangingPunct="1"/>
              <a:t>50</a:t>
            </a:fld>
            <a:endParaRPr lang="en-US" altLang="zh-CN" sz="1400" dirty="0">
              <a:latin typeface="楷体" panose="02010609060101010101" pitchFamily="49" charset="-122"/>
              <a:ea typeface="楷体" panose="02010609060101010101" pitchFamily="49" charset="-122"/>
            </a:endParaRPr>
          </a:p>
        </p:txBody>
      </p:sp>
      <p:sp>
        <p:nvSpPr>
          <p:cNvPr id="451586" name="Rectangle 2"/>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rPr>
              <a:t>课 程 简 介</a:t>
            </a:r>
          </a:p>
        </p:txBody>
      </p:sp>
      <p:sp>
        <p:nvSpPr>
          <p:cNvPr id="451587" name="Rectangle 3"/>
          <p:cNvSpPr>
            <a:spLocks noGrp="1" noChangeArrowheads="1"/>
          </p:cNvSpPr>
          <p:nvPr>
            <p:ph type="body" idx="1"/>
          </p:nvPr>
        </p:nvSpPr>
        <p:spPr/>
        <p:txBody>
          <a:bodyPr/>
          <a:lstStyle/>
          <a:p>
            <a:pPr>
              <a:defRPr/>
            </a:pPr>
            <a:r>
              <a:rPr lang="zh-CN" altLang="en-US" sz="3200" b="0" dirty="0">
                <a:effectLst>
                  <a:outerShdw blurRad="38100" dist="38100" dir="2700000" algn="tl">
                    <a:srgbClr val="C0C0C0"/>
                  </a:outerShdw>
                </a:effectLst>
              </a:rPr>
              <a:t>教材和参考书</a:t>
            </a:r>
          </a:p>
          <a:p>
            <a:pPr lvl="1">
              <a:defRPr/>
            </a:pPr>
            <a:r>
              <a:rPr lang="zh-CN" altLang="en-US" sz="2800" b="0" dirty="0">
                <a:effectLst>
                  <a:outerShdw blurRad="38100" dist="38100" dir="2700000" algn="tl">
                    <a:srgbClr val="C0C0C0"/>
                  </a:outerShdw>
                </a:effectLst>
              </a:rPr>
              <a:t>陈意云、张昱，</a:t>
            </a:r>
            <a:r>
              <a:rPr lang="zh-CN" altLang="en-US" sz="2800" b="0" i="1" dirty="0">
                <a:solidFill>
                  <a:srgbClr val="FF0066"/>
                </a:solidFill>
                <a:effectLst>
                  <a:outerShdw blurRad="38100" dist="38100" dir="2700000" algn="tl">
                    <a:srgbClr val="C0C0C0"/>
                  </a:outerShdw>
                </a:effectLst>
              </a:rPr>
              <a:t>编译原理</a:t>
            </a:r>
            <a:r>
              <a:rPr lang="zh-CN" altLang="en-US" sz="2800" b="0" dirty="0">
                <a:effectLst>
                  <a:outerShdw blurRad="38100" dist="38100" dir="2700000" algn="tl">
                    <a:srgbClr val="C0C0C0"/>
                  </a:outerShdw>
                </a:effectLst>
              </a:rPr>
              <a:t>，高等教育出版社， 20</a:t>
            </a:r>
            <a:r>
              <a:rPr lang="en-US" altLang="zh-CN" sz="2800" b="0" dirty="0">
                <a:effectLst>
                  <a:outerShdw blurRad="38100" dist="38100" dir="2700000" algn="tl">
                    <a:srgbClr val="C0C0C0"/>
                  </a:outerShdw>
                </a:effectLst>
              </a:rPr>
              <a:t>14</a:t>
            </a:r>
            <a:r>
              <a:rPr lang="zh-CN" altLang="en-US" sz="2800" b="0" dirty="0">
                <a:effectLst>
                  <a:outerShdw blurRad="38100" dist="38100" dir="2700000" algn="tl">
                    <a:srgbClr val="C0C0C0"/>
                  </a:outerShdw>
                </a:effectLst>
              </a:rPr>
              <a:t>年</a:t>
            </a:r>
            <a:r>
              <a:rPr lang="en-US" altLang="zh-CN" sz="2800" b="0" dirty="0">
                <a:effectLst>
                  <a:outerShdw blurRad="38100" dist="38100" dir="2700000" algn="tl">
                    <a:srgbClr val="C0C0C0"/>
                  </a:outerShdw>
                </a:effectLst>
              </a:rPr>
              <a:t>9</a:t>
            </a:r>
            <a:r>
              <a:rPr lang="zh-CN" altLang="en-US" sz="2800" b="0" dirty="0">
                <a:effectLst>
                  <a:outerShdw blurRad="38100" dist="38100" dir="2700000" algn="tl">
                    <a:srgbClr val="C0C0C0"/>
                  </a:outerShdw>
                </a:effectLst>
              </a:rPr>
              <a:t>月第三版</a:t>
            </a:r>
          </a:p>
          <a:p>
            <a:pPr lvl="1">
              <a:defRPr/>
            </a:pPr>
            <a:r>
              <a:rPr lang="zh-CN" altLang="en-US" sz="2800" b="0" dirty="0">
                <a:effectLst>
                  <a:outerShdw blurRad="38100" dist="38100" dir="2700000" algn="tl">
                    <a:srgbClr val="C0C0C0"/>
                  </a:outerShdw>
                </a:effectLst>
              </a:rPr>
              <a:t>陈火旺、刘春林等编著  程序设计语言编译原理（第</a:t>
            </a:r>
            <a:r>
              <a:rPr lang="en-US" altLang="zh-CN" sz="2800" b="0" dirty="0">
                <a:effectLst>
                  <a:outerShdw blurRad="38100" dist="38100" dir="2700000" algn="tl">
                    <a:srgbClr val="C0C0C0"/>
                  </a:outerShdw>
                </a:effectLst>
              </a:rPr>
              <a:t>3</a:t>
            </a:r>
            <a:r>
              <a:rPr lang="zh-CN" altLang="en-US" sz="2800" b="0" dirty="0">
                <a:effectLst>
                  <a:outerShdw blurRad="38100" dist="38100" dir="2700000" algn="tl">
                    <a:srgbClr val="C0C0C0"/>
                  </a:outerShdw>
                </a:effectLst>
              </a:rPr>
              <a:t>版），国防工业出版社，</a:t>
            </a:r>
            <a:r>
              <a:rPr lang="en-US" altLang="zh-CN" sz="2800" b="0" dirty="0">
                <a:effectLst>
                  <a:outerShdw blurRad="38100" dist="38100" dir="2700000" algn="tl">
                    <a:srgbClr val="C0C0C0"/>
                  </a:outerShdw>
                </a:effectLst>
              </a:rPr>
              <a:t>2001</a:t>
            </a:r>
            <a:r>
              <a:rPr lang="zh-CN" altLang="en-US" sz="2800" b="0" dirty="0">
                <a:effectLst>
                  <a:outerShdw blurRad="38100" dist="38100" dir="2700000" algn="tl">
                    <a:srgbClr val="C0C0C0"/>
                  </a:outerShdw>
                </a:effectLst>
              </a:rPr>
              <a:t>年</a:t>
            </a:r>
            <a:r>
              <a:rPr lang="en-US" altLang="zh-CN" sz="2800" b="0" dirty="0">
                <a:effectLst>
                  <a:outerShdw blurRad="38100" dist="38100" dir="2700000" algn="tl">
                    <a:srgbClr val="C0C0C0"/>
                  </a:outerShdw>
                </a:effectLst>
              </a:rPr>
              <a:t>4</a:t>
            </a:r>
            <a:r>
              <a:rPr lang="zh-CN" altLang="en-US" sz="2800" b="0" dirty="0">
                <a:effectLst>
                  <a:outerShdw blurRad="38100" dist="38100" dir="2700000" algn="tl">
                    <a:srgbClr val="C0C0C0"/>
                  </a:outerShdw>
                </a:effectLst>
              </a:rPr>
              <a:t>月</a:t>
            </a:r>
          </a:p>
          <a:p>
            <a:pPr lvl="1">
              <a:defRPr/>
            </a:pPr>
            <a:r>
              <a:rPr lang="zh-CN" altLang="en-US" sz="2800" b="0" dirty="0">
                <a:effectLst>
                  <a:outerShdw blurRad="38100" dist="38100" dir="2700000" algn="tl">
                    <a:srgbClr val="C0C0C0"/>
                  </a:outerShdw>
                </a:effectLst>
              </a:rPr>
              <a:t>蒋立源等主编  编译原理</a:t>
            </a:r>
            <a:r>
              <a:rPr lang="en-US" altLang="zh-CN" sz="2800" b="0" dirty="0">
                <a:effectLst>
                  <a:outerShdw blurRad="38100" dist="38100" dir="2700000" algn="tl">
                    <a:srgbClr val="C0C0C0"/>
                  </a:outerShdw>
                </a:effectLst>
              </a:rPr>
              <a:t>(</a:t>
            </a:r>
            <a:r>
              <a:rPr lang="zh-CN" altLang="en-US" sz="2800" b="0" dirty="0">
                <a:effectLst>
                  <a:outerShdw blurRad="38100" dist="38100" dir="2700000" algn="tl">
                    <a:srgbClr val="C0C0C0"/>
                  </a:outerShdw>
                </a:effectLst>
              </a:rPr>
              <a:t>第</a:t>
            </a:r>
            <a:r>
              <a:rPr lang="en-US" altLang="zh-CN" sz="2800" b="0" dirty="0">
                <a:effectLst>
                  <a:outerShdw blurRad="38100" dist="38100" dir="2700000" algn="tl">
                    <a:srgbClr val="C0C0C0"/>
                  </a:outerShdw>
                </a:effectLst>
              </a:rPr>
              <a:t>2</a:t>
            </a:r>
            <a:r>
              <a:rPr lang="zh-CN" altLang="en-US" sz="2800" b="0" dirty="0">
                <a:effectLst>
                  <a:outerShdw blurRad="38100" dist="38100" dir="2700000" algn="tl">
                    <a:srgbClr val="C0C0C0"/>
                  </a:outerShdw>
                </a:effectLst>
              </a:rPr>
              <a:t>版</a:t>
            </a:r>
            <a:r>
              <a:rPr lang="en-US" altLang="zh-CN" sz="2800" b="0" dirty="0">
                <a:effectLst>
                  <a:outerShdw blurRad="38100" dist="38100" dir="2700000" algn="tl">
                    <a:srgbClr val="C0C0C0"/>
                  </a:outerShdw>
                </a:effectLst>
              </a:rPr>
              <a:t>) </a:t>
            </a:r>
            <a:r>
              <a:rPr lang="zh-CN" altLang="en-US" sz="2800" b="0" dirty="0">
                <a:effectLst>
                  <a:outerShdw blurRad="38100" dist="38100" dir="2700000" algn="tl">
                    <a:srgbClr val="C0C0C0"/>
                  </a:outerShdw>
                </a:effectLst>
              </a:rPr>
              <a:t>，西北工业大学出版社，</a:t>
            </a:r>
            <a:r>
              <a:rPr lang="en-US" altLang="zh-CN" sz="2800" b="0" dirty="0">
                <a:effectLst>
                  <a:outerShdw blurRad="38100" dist="38100" dir="2700000" algn="tl">
                    <a:srgbClr val="C0C0C0"/>
                  </a:outerShdw>
                </a:effectLst>
              </a:rPr>
              <a:t>2002</a:t>
            </a:r>
            <a:r>
              <a:rPr lang="zh-CN" altLang="en-US" sz="2800" b="0" dirty="0">
                <a:effectLst>
                  <a:outerShdw blurRad="38100" dist="38100" dir="2700000" algn="tl">
                    <a:srgbClr val="C0C0C0"/>
                  </a:outerShdw>
                </a:effectLst>
              </a:rPr>
              <a:t>年</a:t>
            </a:r>
            <a:r>
              <a:rPr lang="en-US" altLang="zh-CN" sz="2800" b="0" dirty="0">
                <a:effectLst>
                  <a:outerShdw blurRad="38100" dist="38100" dir="2700000" algn="tl">
                    <a:srgbClr val="C0C0C0"/>
                  </a:outerShdw>
                </a:effectLst>
              </a:rPr>
              <a:t>1</a:t>
            </a:r>
            <a:r>
              <a:rPr lang="zh-CN" altLang="en-US" sz="2800" b="0" dirty="0">
                <a:effectLst>
                  <a:outerShdw blurRad="38100" dist="38100" dir="2700000" algn="tl">
                    <a:srgbClr val="C0C0C0"/>
                  </a:outerShdw>
                </a:effectLst>
              </a:rPr>
              <a:t>月。</a:t>
            </a:r>
          </a:p>
          <a:p>
            <a:pPr lvl="1">
              <a:defRPr/>
            </a:pPr>
            <a:r>
              <a:rPr lang="zh-CN" altLang="en-US" sz="2800" b="0" dirty="0">
                <a:effectLst>
                  <a:outerShdw blurRad="38100" dist="38100" dir="2700000" algn="tl">
                    <a:srgbClr val="C0C0C0"/>
                  </a:outerShdw>
                </a:effectLst>
              </a:rPr>
              <a:t>张素琴，吕映芝等编著 编译原理，清华大学出版社，</a:t>
            </a:r>
            <a:r>
              <a:rPr lang="en-US" altLang="zh-CN" sz="2800" b="0" dirty="0">
                <a:effectLst>
                  <a:outerShdw blurRad="38100" dist="38100" dir="2700000" algn="tl">
                    <a:srgbClr val="C0C0C0"/>
                  </a:outerShdw>
                </a:effectLst>
              </a:rPr>
              <a:t>2005</a:t>
            </a:r>
            <a:r>
              <a:rPr lang="zh-CN" altLang="en-US" sz="2800" b="0" dirty="0">
                <a:effectLst>
                  <a:outerShdw blurRad="38100" dist="38100" dir="2700000" algn="tl">
                    <a:srgbClr val="C0C0C0"/>
                  </a:outerShdw>
                </a:effectLst>
              </a:rPr>
              <a:t>年</a:t>
            </a:r>
          </a:p>
          <a:p>
            <a:pPr lvl="1">
              <a:defRPr/>
            </a:pPr>
            <a:r>
              <a:rPr lang="zh-CN" altLang="en-US" sz="2800" b="0" dirty="0">
                <a:effectLst>
                  <a:outerShdw blurRad="38100" dist="38100" dir="2700000" algn="tl">
                    <a:srgbClr val="C0C0C0"/>
                  </a:outerShdw>
                </a:effectLst>
              </a:rPr>
              <a:t>胡伦骏等 </a:t>
            </a:r>
            <a:r>
              <a:rPr lang="en-US" altLang="zh-CN" sz="2800" b="0" dirty="0">
                <a:effectLst>
                  <a:outerShdw blurRad="38100" dist="38100" dir="2700000" algn="tl">
                    <a:srgbClr val="C0C0C0"/>
                  </a:outerShdw>
                </a:effectLst>
              </a:rPr>
              <a:t>《</a:t>
            </a:r>
            <a:r>
              <a:rPr lang="zh-CN" altLang="en-US" sz="2800" b="0" dirty="0">
                <a:effectLst>
                  <a:outerShdw blurRad="38100" dist="38100" dir="2700000" algn="tl">
                    <a:srgbClr val="C0C0C0"/>
                  </a:outerShdw>
                </a:effectLst>
              </a:rPr>
              <a:t>编译原理</a:t>
            </a:r>
            <a:r>
              <a:rPr lang="en-US" altLang="zh-CN" sz="2800" b="0" dirty="0">
                <a:effectLst>
                  <a:outerShdw blurRad="38100" dist="38100" dir="2700000" algn="tl">
                    <a:srgbClr val="C0C0C0"/>
                  </a:outerShdw>
                </a:effectLst>
              </a:rPr>
              <a:t>》</a:t>
            </a:r>
            <a:r>
              <a:rPr lang="zh-CN" altLang="en-US" sz="2800" b="0" dirty="0">
                <a:effectLst>
                  <a:outerShdw blurRad="38100" dist="38100" dir="2700000" algn="tl">
                    <a:srgbClr val="C0C0C0"/>
                  </a:outerShdw>
                </a:effectLst>
              </a:rPr>
              <a:t>电子工业出版社 </a:t>
            </a:r>
            <a:r>
              <a:rPr lang="en-US" altLang="zh-CN" sz="2800" b="0" dirty="0">
                <a:effectLst>
                  <a:outerShdw blurRad="38100" dist="38100" dir="2700000" algn="tl">
                    <a:srgbClr val="C0C0C0"/>
                  </a:outerShdw>
                </a:effectLst>
              </a:rPr>
              <a:t>2005 </a:t>
            </a:r>
            <a:r>
              <a:rPr lang="zh-CN" altLang="en-US" sz="2800" b="0" dirty="0">
                <a:effectLst>
                  <a:outerShdw blurRad="38100" dist="38100" dir="2700000" algn="tl">
                    <a:srgbClr val="C0C0C0"/>
                  </a:outerShdw>
                </a:effectLst>
              </a:rPr>
              <a:t>年 </a:t>
            </a:r>
          </a:p>
          <a:p>
            <a:pPr lvl="1">
              <a:defRPr/>
            </a:pPr>
            <a:endParaRPr lang="zh-CN" altLang="en-US" sz="2800" b="0" dirty="0">
              <a:effectLst>
                <a:outerShdw blurRad="38100" dist="38100" dir="2700000" algn="tl">
                  <a:srgbClr val="C0C0C0"/>
                </a:outerShdw>
              </a:effectLst>
            </a:endParaRPr>
          </a:p>
        </p:txBody>
      </p:sp>
    </p:spTree>
    <p:extLst>
      <p:ext uri="{BB962C8B-B14F-4D97-AF65-F5344CB8AC3E}">
        <p14:creationId xmlns:p14="http://schemas.microsoft.com/office/powerpoint/2010/main" val="274182588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51587">
                                            <p:txEl>
                                              <p:pRg st="2" end="2"/>
                                            </p:txEl>
                                          </p:spTgt>
                                        </p:tgtEl>
                                        <p:attrNameLst>
                                          <p:attrName>style.visibility</p:attrName>
                                        </p:attrNameLst>
                                      </p:cBhvr>
                                      <p:to>
                                        <p:strVal val="visible"/>
                                      </p:to>
                                    </p:set>
                                    <p:animEffect transition="in" filter="blinds(horizontal)">
                                      <p:cBhvr>
                                        <p:cTn id="7" dur="500"/>
                                        <p:tgtEl>
                                          <p:spTgt spid="45158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51587">
                                            <p:txEl>
                                              <p:pRg st="3" end="3"/>
                                            </p:txEl>
                                          </p:spTgt>
                                        </p:tgtEl>
                                        <p:attrNameLst>
                                          <p:attrName>style.visibility</p:attrName>
                                        </p:attrNameLst>
                                      </p:cBhvr>
                                      <p:to>
                                        <p:strVal val="visible"/>
                                      </p:to>
                                    </p:set>
                                    <p:animEffect transition="in" filter="blinds(horizontal)">
                                      <p:cBhvr>
                                        <p:cTn id="12" dur="500"/>
                                        <p:tgtEl>
                                          <p:spTgt spid="451587">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51587">
                                            <p:txEl>
                                              <p:pRg st="4" end="4"/>
                                            </p:txEl>
                                          </p:spTgt>
                                        </p:tgtEl>
                                        <p:attrNameLst>
                                          <p:attrName>style.visibility</p:attrName>
                                        </p:attrNameLst>
                                      </p:cBhvr>
                                      <p:to>
                                        <p:strVal val="visible"/>
                                      </p:to>
                                    </p:set>
                                    <p:animEffect transition="in" filter="blinds(horizontal)">
                                      <p:cBhvr>
                                        <p:cTn id="17" dur="500"/>
                                        <p:tgtEl>
                                          <p:spTgt spid="451587">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51587">
                                            <p:txEl>
                                              <p:pRg st="5" end="5"/>
                                            </p:txEl>
                                          </p:spTgt>
                                        </p:tgtEl>
                                        <p:attrNameLst>
                                          <p:attrName>style.visibility</p:attrName>
                                        </p:attrNameLst>
                                      </p:cBhvr>
                                      <p:to>
                                        <p:strVal val="visible"/>
                                      </p:to>
                                    </p:set>
                                    <p:animEffect transition="in" filter="blinds(horizontal)">
                                      <p:cBhvr>
                                        <p:cTn id="22" dur="500"/>
                                        <p:tgtEl>
                                          <p:spTgt spid="4515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fld id="{15121882-6116-4366-94A5-3E1D14EA432D}" type="slidenum">
              <a:rPr lang="en-US" altLang="zh-CN" sz="1400" smtClean="0">
                <a:latin typeface="楷体" panose="02010609060101010101" pitchFamily="49" charset="-122"/>
                <a:ea typeface="楷体" panose="02010609060101010101" pitchFamily="49" charset="-122"/>
              </a:rPr>
              <a:pPr eaLnBrk="1" hangingPunct="1"/>
              <a:t>51</a:t>
            </a:fld>
            <a:endParaRPr lang="en-US" altLang="zh-CN" sz="1400" dirty="0">
              <a:latin typeface="楷体" panose="02010609060101010101" pitchFamily="49" charset="-122"/>
              <a:ea typeface="楷体" panose="02010609060101010101" pitchFamily="49" charset="-122"/>
            </a:endParaRPr>
          </a:p>
        </p:txBody>
      </p:sp>
      <p:sp>
        <p:nvSpPr>
          <p:cNvPr id="505858" name="Rectangle 2"/>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rPr>
              <a:t>课 程 简 介</a:t>
            </a:r>
          </a:p>
        </p:txBody>
      </p:sp>
      <p:sp>
        <p:nvSpPr>
          <p:cNvPr id="505859" name="Rectangle 3"/>
          <p:cNvSpPr>
            <a:spLocks noGrp="1" noChangeArrowheads="1"/>
          </p:cNvSpPr>
          <p:nvPr>
            <p:ph type="body" idx="1"/>
          </p:nvPr>
        </p:nvSpPr>
        <p:spPr/>
        <p:txBody>
          <a:bodyPr/>
          <a:lstStyle/>
          <a:p>
            <a:pPr>
              <a:defRPr/>
            </a:pPr>
            <a:r>
              <a:rPr lang="zh-CN" altLang="en-US" sz="3200" b="0" dirty="0">
                <a:effectLst>
                  <a:outerShdw blurRad="38100" dist="38100" dir="2700000" algn="tl">
                    <a:srgbClr val="C0C0C0"/>
                  </a:outerShdw>
                </a:effectLst>
              </a:rPr>
              <a:t>教材和参考书</a:t>
            </a:r>
          </a:p>
          <a:p>
            <a:pPr lvl="1">
              <a:defRPr/>
            </a:pPr>
            <a:r>
              <a:rPr lang="en-US" altLang="zh-CN" sz="2800" b="0" dirty="0"/>
              <a:t>Compilers: Principles, Techniques, and Tools </a:t>
            </a:r>
            <a:r>
              <a:rPr lang="en-US" altLang="zh-CN" sz="2800" b="0" dirty="0">
                <a:effectLst>
                  <a:outerShdw blurRad="38100" dist="38100" dir="2700000" algn="tl">
                    <a:srgbClr val="C0C0C0"/>
                  </a:outerShdw>
                </a:effectLst>
              </a:rPr>
              <a:t>《</a:t>
            </a:r>
            <a:r>
              <a:rPr lang="zh-CN" altLang="en-US" sz="2800" b="0" dirty="0">
                <a:effectLst>
                  <a:outerShdw blurRad="38100" dist="38100" dir="2700000" algn="tl">
                    <a:srgbClr val="C0C0C0"/>
                  </a:outerShdw>
                </a:effectLst>
              </a:rPr>
              <a:t>编译原理 技术与工具（英文版）</a:t>
            </a:r>
            <a:r>
              <a:rPr lang="en-US" altLang="zh-CN" sz="2800" b="0" dirty="0">
                <a:effectLst>
                  <a:outerShdw blurRad="38100" dist="38100" dir="2700000" algn="tl">
                    <a:srgbClr val="C0C0C0"/>
                  </a:outerShdw>
                </a:effectLst>
              </a:rPr>
              <a:t>》</a:t>
            </a:r>
            <a:r>
              <a:rPr lang="zh-CN" altLang="en-US" sz="2800" b="0" dirty="0">
                <a:effectLst>
                  <a:outerShdw blurRad="38100" dist="38100" dir="2700000" algn="tl">
                    <a:srgbClr val="C0C0C0"/>
                  </a:outerShdw>
                </a:effectLst>
              </a:rPr>
              <a:t> </a:t>
            </a:r>
            <a:endParaRPr lang="zh-CN" altLang="en-US" sz="2800" b="0" dirty="0"/>
          </a:p>
          <a:p>
            <a:pPr lvl="2">
              <a:defRPr/>
            </a:pPr>
            <a:r>
              <a:rPr lang="en-US" altLang="zh-CN" sz="2400" b="0" dirty="0">
                <a:effectLst>
                  <a:outerShdw blurRad="38100" dist="38100" dir="2700000" algn="tl">
                    <a:srgbClr val="C0C0C0"/>
                  </a:outerShdw>
                </a:effectLst>
              </a:rPr>
              <a:t>Alfred </a:t>
            </a:r>
            <a:r>
              <a:rPr lang="en-US" altLang="zh-CN" sz="2400" b="0" dirty="0" err="1">
                <a:effectLst>
                  <a:outerShdw blurRad="38100" dist="38100" dir="2700000" algn="tl">
                    <a:srgbClr val="C0C0C0"/>
                  </a:outerShdw>
                </a:effectLst>
              </a:rPr>
              <a:t>V.Aho</a:t>
            </a:r>
            <a:r>
              <a:rPr lang="en-US" altLang="zh-CN" sz="2400" b="0" dirty="0">
                <a:effectLst>
                  <a:outerShdw blurRad="38100" dist="38100" dir="2700000" algn="tl">
                    <a:srgbClr val="C0C0C0"/>
                  </a:outerShdw>
                </a:effectLst>
              </a:rPr>
              <a:t>, Ravi </a:t>
            </a:r>
            <a:r>
              <a:rPr lang="en-US" altLang="zh-CN" sz="2400" b="0" dirty="0" err="1">
                <a:effectLst>
                  <a:outerShdw blurRad="38100" dist="38100" dir="2700000" algn="tl">
                    <a:srgbClr val="C0C0C0"/>
                  </a:outerShdw>
                </a:effectLst>
              </a:rPr>
              <a:t>Sethi</a:t>
            </a:r>
            <a:r>
              <a:rPr lang="en-US" altLang="zh-CN" sz="2400" b="0" dirty="0">
                <a:effectLst>
                  <a:outerShdw blurRad="38100" dist="38100" dir="2700000" algn="tl">
                    <a:srgbClr val="C0C0C0"/>
                  </a:outerShdw>
                </a:effectLst>
              </a:rPr>
              <a:t>, Jeffrey </a:t>
            </a:r>
            <a:r>
              <a:rPr lang="en-US" altLang="zh-CN" sz="2400" b="0" dirty="0" err="1">
                <a:effectLst>
                  <a:outerShdw blurRad="38100" dist="38100" dir="2700000" algn="tl">
                    <a:srgbClr val="C0C0C0"/>
                  </a:outerShdw>
                </a:effectLst>
              </a:rPr>
              <a:t>D.Ullman</a:t>
            </a:r>
            <a:r>
              <a:rPr lang="en-US" altLang="zh-CN" sz="2400" b="0" dirty="0">
                <a:effectLst>
                  <a:outerShdw blurRad="38100" dist="38100" dir="2700000" algn="tl">
                    <a:srgbClr val="C0C0C0"/>
                  </a:outerShdw>
                </a:effectLst>
              </a:rPr>
              <a:t>, </a:t>
            </a:r>
          </a:p>
          <a:p>
            <a:pPr lvl="2">
              <a:defRPr/>
            </a:pPr>
            <a:r>
              <a:rPr lang="zh-CN" altLang="en-US" sz="2400" b="0" dirty="0">
                <a:effectLst>
                  <a:outerShdw blurRad="38100" dist="38100" dir="2700000" algn="tl">
                    <a:srgbClr val="C0C0C0"/>
                  </a:outerShdw>
                </a:effectLst>
              </a:rPr>
              <a:t>人民邮电出版社</a:t>
            </a:r>
            <a:r>
              <a:rPr lang="en-US" altLang="zh-CN" sz="2400" b="0" dirty="0">
                <a:effectLst>
                  <a:outerShdw blurRad="38100" dist="38100" dir="2700000" algn="tl">
                    <a:srgbClr val="C0C0C0"/>
                  </a:outerShdw>
                </a:effectLst>
              </a:rPr>
              <a:t>. </a:t>
            </a:r>
            <a:r>
              <a:rPr lang="zh-CN" altLang="en-US" sz="2400" b="0" dirty="0">
                <a:effectLst>
                  <a:outerShdw blurRad="38100" dist="38100" dir="2700000" algn="tl">
                    <a:srgbClr val="C0C0C0"/>
                  </a:outerShdw>
                </a:effectLst>
              </a:rPr>
              <a:t>中文版：机械工业出版社</a:t>
            </a:r>
            <a:endParaRPr lang="en-US" altLang="zh-CN" sz="2400" b="0" dirty="0"/>
          </a:p>
          <a:p>
            <a:pPr lvl="2">
              <a:defRPr/>
            </a:pPr>
            <a:r>
              <a:rPr lang="en-US" altLang="zh-CN" sz="2400" b="0" dirty="0"/>
              <a:t>http://</a:t>
            </a:r>
            <a:r>
              <a:rPr lang="en-US" altLang="zh-CN" sz="2400" b="0" dirty="0">
                <a:solidFill>
                  <a:srgbClr val="FF3300"/>
                </a:solidFill>
              </a:rPr>
              <a:t>dragonbook</a:t>
            </a:r>
            <a:r>
              <a:rPr lang="en-US" altLang="zh-CN" sz="2400" b="0" dirty="0"/>
              <a:t>.stanford.edu/     “</a:t>
            </a:r>
            <a:r>
              <a:rPr lang="zh-CN" altLang="en-US" sz="2400" b="0" dirty="0">
                <a:solidFill>
                  <a:srgbClr val="FF0000"/>
                </a:solidFill>
              </a:rPr>
              <a:t>龙书</a:t>
            </a:r>
            <a:r>
              <a:rPr lang="zh-CN" altLang="en-US" sz="2400" b="0" dirty="0"/>
              <a:t>”。</a:t>
            </a:r>
          </a:p>
          <a:p>
            <a:pPr lvl="2">
              <a:defRPr/>
            </a:pPr>
            <a:r>
              <a:rPr lang="zh-CN" altLang="en-US" sz="2400" b="0" dirty="0"/>
              <a:t>龙书是于</a:t>
            </a:r>
            <a:r>
              <a:rPr lang="en-US" altLang="zh-CN" sz="2400" b="0" dirty="0"/>
              <a:t>1986</a:t>
            </a:r>
            <a:r>
              <a:rPr lang="zh-CN" altLang="en-US" sz="2400" b="0" dirty="0"/>
              <a:t>年出版第一版，</a:t>
            </a:r>
            <a:r>
              <a:rPr lang="en-US" altLang="zh-CN" sz="2400" b="0" dirty="0"/>
              <a:t>2006</a:t>
            </a:r>
            <a:r>
              <a:rPr lang="zh-CN" altLang="en-US" sz="2400" b="0" dirty="0"/>
              <a:t>年出版第二版</a:t>
            </a:r>
          </a:p>
          <a:p>
            <a:pPr lvl="2">
              <a:defRPr/>
            </a:pPr>
            <a:r>
              <a:rPr lang="zh-CN" altLang="en-US" sz="2400" b="0" dirty="0"/>
              <a:t>由于出版年代较早，其中包含部分过时的技术并且没有反映一些新的编译技术。</a:t>
            </a:r>
          </a:p>
          <a:p>
            <a:pPr lvl="2">
              <a:defRPr/>
            </a:pPr>
            <a:r>
              <a:rPr lang="zh-CN" altLang="en-US" sz="2400" b="0" dirty="0"/>
              <a:t>新版的</a:t>
            </a:r>
            <a:r>
              <a:rPr lang="en-US" altLang="zh-CN" sz="2400" b="0" dirty="0"/>
              <a:t>《</a:t>
            </a:r>
            <a:r>
              <a:rPr lang="zh-CN" altLang="en-US" sz="2400" b="0" dirty="0"/>
              <a:t>编译原理</a:t>
            </a:r>
            <a:r>
              <a:rPr lang="en-US" altLang="zh-CN" sz="2400" b="0" dirty="0"/>
              <a:t>》</a:t>
            </a:r>
            <a:r>
              <a:rPr lang="zh-CN" altLang="en-US" sz="2400" b="0" dirty="0"/>
              <a:t>抛弃诸如算符优先分析等过时技术，增加面向对象编译、类型检查等新技术。</a:t>
            </a:r>
          </a:p>
        </p:txBody>
      </p:sp>
    </p:spTree>
    <p:extLst>
      <p:ext uri="{BB962C8B-B14F-4D97-AF65-F5344CB8AC3E}">
        <p14:creationId xmlns:p14="http://schemas.microsoft.com/office/powerpoint/2010/main" val="360972013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05859">
                                            <p:txEl>
                                              <p:pRg st="5" end="5"/>
                                            </p:txEl>
                                          </p:spTgt>
                                        </p:tgtEl>
                                        <p:attrNameLst>
                                          <p:attrName>style.visibility</p:attrName>
                                        </p:attrNameLst>
                                      </p:cBhvr>
                                      <p:to>
                                        <p:strVal val="visible"/>
                                      </p:to>
                                    </p:set>
                                    <p:animEffect transition="in" filter="blinds(horizontal)">
                                      <p:cBhvr>
                                        <p:cTn id="7" dur="500"/>
                                        <p:tgtEl>
                                          <p:spTgt spid="505859">
                                            <p:txEl>
                                              <p:pRg st="5" end="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05859">
                                            <p:txEl>
                                              <p:pRg st="6" end="6"/>
                                            </p:txEl>
                                          </p:spTgt>
                                        </p:tgtEl>
                                        <p:attrNameLst>
                                          <p:attrName>style.visibility</p:attrName>
                                        </p:attrNameLst>
                                      </p:cBhvr>
                                      <p:to>
                                        <p:strVal val="visible"/>
                                      </p:to>
                                    </p:set>
                                    <p:animEffect transition="in" filter="blinds(horizontal)">
                                      <p:cBhvr>
                                        <p:cTn id="12" dur="500"/>
                                        <p:tgtEl>
                                          <p:spTgt spid="505859">
                                            <p:txEl>
                                              <p:pRg st="6" end="6"/>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05859">
                                            <p:txEl>
                                              <p:pRg st="7" end="7"/>
                                            </p:txEl>
                                          </p:spTgt>
                                        </p:tgtEl>
                                        <p:attrNameLst>
                                          <p:attrName>style.visibility</p:attrName>
                                        </p:attrNameLst>
                                      </p:cBhvr>
                                      <p:to>
                                        <p:strVal val="visible"/>
                                      </p:to>
                                    </p:set>
                                    <p:animEffect transition="in" filter="blinds(horizontal)">
                                      <p:cBhvr>
                                        <p:cTn id="17" dur="500"/>
                                        <p:tgtEl>
                                          <p:spTgt spid="50585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fld id="{BA587490-D555-4310-891A-A3EDF21F6C54}" type="slidenum">
              <a:rPr lang="en-US" altLang="zh-CN" sz="1400" smtClean="0">
                <a:latin typeface="楷体" panose="02010609060101010101" pitchFamily="49" charset="-122"/>
                <a:ea typeface="楷体" panose="02010609060101010101" pitchFamily="49" charset="-122"/>
              </a:rPr>
              <a:pPr eaLnBrk="1" hangingPunct="1"/>
              <a:t>52</a:t>
            </a:fld>
            <a:endParaRPr lang="en-US" altLang="zh-CN" sz="1400" dirty="0">
              <a:latin typeface="楷体" panose="02010609060101010101" pitchFamily="49" charset="-122"/>
              <a:ea typeface="楷体" panose="02010609060101010101" pitchFamily="49" charset="-122"/>
            </a:endParaRPr>
          </a:p>
        </p:txBody>
      </p:sp>
      <p:sp>
        <p:nvSpPr>
          <p:cNvPr id="506882" name="Rectangle 2"/>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rPr>
              <a:t>课 程 简 介</a:t>
            </a:r>
          </a:p>
        </p:txBody>
      </p:sp>
      <p:sp>
        <p:nvSpPr>
          <p:cNvPr id="506883" name="Rectangle 3"/>
          <p:cNvSpPr>
            <a:spLocks noGrp="1" noChangeArrowheads="1"/>
          </p:cNvSpPr>
          <p:nvPr>
            <p:ph type="body" idx="1"/>
          </p:nvPr>
        </p:nvSpPr>
        <p:spPr/>
        <p:txBody>
          <a:bodyPr/>
          <a:lstStyle/>
          <a:p>
            <a:pPr>
              <a:defRPr/>
            </a:pPr>
            <a:r>
              <a:rPr lang="zh-CN" altLang="en-US" sz="3200" b="0" dirty="0">
                <a:effectLst>
                  <a:outerShdw blurRad="38100" dist="38100" dir="2700000" algn="tl">
                    <a:srgbClr val="C0C0C0"/>
                  </a:outerShdw>
                </a:effectLst>
              </a:rPr>
              <a:t>教材和参考书</a:t>
            </a:r>
          </a:p>
          <a:p>
            <a:pPr lvl="1">
              <a:defRPr/>
            </a:pPr>
            <a:r>
              <a:rPr lang="en-US" altLang="zh-CN" sz="2800" b="0" dirty="0" err="1"/>
              <a:t>现代编译原理-C语言描述</a:t>
            </a:r>
            <a:r>
              <a:rPr lang="en-US" altLang="zh-CN" sz="2800" b="0" dirty="0"/>
              <a:t> / Modern Compiler Implementation in C </a:t>
            </a:r>
          </a:p>
          <a:p>
            <a:pPr lvl="2">
              <a:defRPr/>
            </a:pPr>
            <a:r>
              <a:rPr lang="zh-CN" altLang="en-US" sz="2400" b="0" dirty="0"/>
              <a:t>（美）安佩尔 </a:t>
            </a:r>
            <a:r>
              <a:rPr lang="en-US" altLang="zh-CN" sz="2400" b="0" dirty="0"/>
              <a:t>/ 2006-4-1 / </a:t>
            </a:r>
            <a:r>
              <a:rPr lang="zh-CN" altLang="en-US" sz="2400" b="0" dirty="0"/>
              <a:t>人民邮电出版社 </a:t>
            </a:r>
            <a:r>
              <a:rPr lang="en-US" altLang="zh-CN" sz="2400" b="0" dirty="0"/>
              <a:t>/ C</a:t>
            </a:r>
            <a:r>
              <a:rPr lang="zh-CN" altLang="en-US" sz="2400" b="0" dirty="0"/>
              <a:t>语言描述 </a:t>
            </a:r>
            <a:r>
              <a:rPr lang="en-US" altLang="zh-CN" sz="2400" b="0" dirty="0"/>
              <a:t>/ 45.0 / </a:t>
            </a:r>
            <a:r>
              <a:rPr lang="zh-CN" altLang="en-US" sz="2400" b="0" dirty="0"/>
              <a:t>平装 </a:t>
            </a:r>
            <a:r>
              <a:rPr lang="en-US" altLang="zh-CN" sz="2400" b="0" dirty="0"/>
              <a:t>/ </a:t>
            </a:r>
            <a:r>
              <a:rPr lang="zh-CN" altLang="en-US" sz="2400" b="0" dirty="0"/>
              <a:t>沈志宇 </a:t>
            </a:r>
            <a:r>
              <a:rPr lang="en-US" altLang="zh-CN" sz="2400" b="0" dirty="0"/>
              <a:t>/ </a:t>
            </a:r>
            <a:r>
              <a:rPr lang="zh-CN" altLang="en-US" sz="2400" b="0" dirty="0"/>
              <a:t>黄春 </a:t>
            </a:r>
            <a:r>
              <a:rPr lang="en-US" altLang="zh-CN" sz="2400" b="0" dirty="0"/>
              <a:t>/ </a:t>
            </a:r>
            <a:r>
              <a:rPr lang="zh-CN" altLang="en-US" sz="2400" b="0" dirty="0"/>
              <a:t>赵克佳</a:t>
            </a:r>
            <a:endParaRPr lang="en-US" altLang="zh-CN" sz="2400" b="0" dirty="0"/>
          </a:p>
          <a:p>
            <a:pPr lvl="2">
              <a:defRPr/>
            </a:pPr>
            <a:r>
              <a:rPr lang="en-US" altLang="zh-CN" sz="2400" b="0" dirty="0"/>
              <a:t> “</a:t>
            </a:r>
            <a:r>
              <a:rPr lang="zh-CN" altLang="en-US" sz="2400" b="0" dirty="0">
                <a:solidFill>
                  <a:srgbClr val="36479C"/>
                </a:solidFill>
              </a:rPr>
              <a:t>虎书</a:t>
            </a:r>
            <a:r>
              <a:rPr lang="zh-CN" altLang="en-US" sz="2400" b="0" dirty="0"/>
              <a:t>”。</a:t>
            </a:r>
          </a:p>
          <a:p>
            <a:pPr lvl="2">
              <a:defRPr/>
            </a:pPr>
            <a:r>
              <a:rPr lang="zh-CN" altLang="en-US" sz="2400" b="0" dirty="0"/>
              <a:t>虎书出版比较晚，与</a:t>
            </a:r>
            <a:r>
              <a:rPr lang="en-US" altLang="zh-CN" sz="2400" b="0" dirty="0"/>
              <a:t>《</a:t>
            </a:r>
            <a:r>
              <a:rPr lang="zh-CN" altLang="en-US" sz="2400" b="0" dirty="0"/>
              <a:t>编译原理</a:t>
            </a:r>
            <a:r>
              <a:rPr lang="en-US" altLang="zh-CN" sz="2400" b="0" dirty="0"/>
              <a:t>》</a:t>
            </a:r>
            <a:r>
              <a:rPr lang="zh-CN" altLang="en-US" sz="2400" b="0" dirty="0"/>
              <a:t>的知识点差不多，但增加了数据流分析、循环优化、内存管理等内容。</a:t>
            </a:r>
          </a:p>
          <a:p>
            <a:pPr lvl="2">
              <a:defRPr/>
            </a:pPr>
            <a:r>
              <a:rPr lang="zh-CN" altLang="en-US" sz="2400" b="0" dirty="0"/>
              <a:t>与虎书比，</a:t>
            </a:r>
            <a:r>
              <a:rPr lang="en-US" altLang="zh-CN" sz="2400" b="0" dirty="0"/>
              <a:t>《</a:t>
            </a:r>
            <a:r>
              <a:rPr lang="zh-CN" altLang="en-US" sz="2400" b="0" dirty="0"/>
              <a:t>编译原理</a:t>
            </a:r>
            <a:r>
              <a:rPr lang="en-US" altLang="zh-CN" sz="2400" b="0" dirty="0"/>
              <a:t>》</a:t>
            </a:r>
            <a:r>
              <a:rPr lang="zh-CN" altLang="en-US" sz="2400" b="0" dirty="0"/>
              <a:t>更适合国内的编译原理课程教学。</a:t>
            </a:r>
          </a:p>
          <a:p>
            <a:pPr lvl="2">
              <a:defRPr/>
            </a:pPr>
            <a:r>
              <a:rPr lang="zh-CN" altLang="en-US" sz="2400" b="0" dirty="0"/>
              <a:t>本书包括</a:t>
            </a:r>
            <a:r>
              <a:rPr lang="en-US" altLang="zh-CN" sz="2400" b="0" dirty="0"/>
              <a:t>C</a:t>
            </a:r>
            <a:r>
              <a:rPr lang="zh-CN" altLang="en-US" sz="2400" b="0" dirty="0"/>
              <a:t>版，还有</a:t>
            </a:r>
            <a:r>
              <a:rPr lang="en-US" altLang="zh-CN" sz="2400" b="0" dirty="0"/>
              <a:t>java</a:t>
            </a:r>
            <a:r>
              <a:rPr lang="zh-CN" altLang="en-US" sz="2400" b="0" dirty="0"/>
              <a:t>版和</a:t>
            </a:r>
            <a:r>
              <a:rPr lang="en-US" altLang="zh-CN" sz="2400" b="0" dirty="0"/>
              <a:t>ML</a:t>
            </a:r>
            <a:r>
              <a:rPr lang="zh-CN" altLang="en-US" sz="2400" b="0" dirty="0"/>
              <a:t>版</a:t>
            </a:r>
          </a:p>
        </p:txBody>
      </p:sp>
    </p:spTree>
    <p:extLst>
      <p:ext uri="{BB962C8B-B14F-4D97-AF65-F5344CB8AC3E}">
        <p14:creationId xmlns:p14="http://schemas.microsoft.com/office/powerpoint/2010/main" val="46740274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06883">
                                            <p:txEl>
                                              <p:pRg st="3" end="3"/>
                                            </p:txEl>
                                          </p:spTgt>
                                        </p:tgtEl>
                                        <p:attrNameLst>
                                          <p:attrName>style.visibility</p:attrName>
                                        </p:attrNameLst>
                                      </p:cBhvr>
                                      <p:to>
                                        <p:strVal val="visible"/>
                                      </p:to>
                                    </p:set>
                                    <p:animEffect transition="in" filter="blinds(horizontal)">
                                      <p:cBhvr>
                                        <p:cTn id="7" dur="500"/>
                                        <p:tgtEl>
                                          <p:spTgt spid="506883">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06883">
                                            <p:txEl>
                                              <p:pRg st="4" end="4"/>
                                            </p:txEl>
                                          </p:spTgt>
                                        </p:tgtEl>
                                        <p:attrNameLst>
                                          <p:attrName>style.visibility</p:attrName>
                                        </p:attrNameLst>
                                      </p:cBhvr>
                                      <p:to>
                                        <p:strVal val="visible"/>
                                      </p:to>
                                    </p:set>
                                    <p:animEffect transition="in" filter="blinds(horizontal)">
                                      <p:cBhvr>
                                        <p:cTn id="12" dur="500"/>
                                        <p:tgtEl>
                                          <p:spTgt spid="506883">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06883">
                                            <p:txEl>
                                              <p:pRg st="5" end="5"/>
                                            </p:txEl>
                                          </p:spTgt>
                                        </p:tgtEl>
                                        <p:attrNameLst>
                                          <p:attrName>style.visibility</p:attrName>
                                        </p:attrNameLst>
                                      </p:cBhvr>
                                      <p:to>
                                        <p:strVal val="visible"/>
                                      </p:to>
                                    </p:set>
                                    <p:animEffect transition="in" filter="blinds(horizontal)">
                                      <p:cBhvr>
                                        <p:cTn id="17" dur="500"/>
                                        <p:tgtEl>
                                          <p:spTgt spid="506883">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06883">
                                            <p:txEl>
                                              <p:pRg st="6" end="6"/>
                                            </p:txEl>
                                          </p:spTgt>
                                        </p:tgtEl>
                                        <p:attrNameLst>
                                          <p:attrName>style.visibility</p:attrName>
                                        </p:attrNameLst>
                                      </p:cBhvr>
                                      <p:to>
                                        <p:strVal val="visible"/>
                                      </p:to>
                                    </p:set>
                                    <p:animEffect transition="in" filter="blinds(horizontal)">
                                      <p:cBhvr>
                                        <p:cTn id="22" dur="500"/>
                                        <p:tgtEl>
                                          <p:spTgt spid="50688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fld id="{DE055D52-272B-4171-BB6B-665D19F33639}" type="slidenum">
              <a:rPr lang="en-US" altLang="zh-CN" sz="1400" smtClean="0">
                <a:latin typeface="楷体" panose="02010609060101010101" pitchFamily="49" charset="-122"/>
                <a:ea typeface="楷体" panose="02010609060101010101" pitchFamily="49" charset="-122"/>
              </a:rPr>
              <a:pPr eaLnBrk="1" hangingPunct="1"/>
              <a:t>53</a:t>
            </a:fld>
            <a:endParaRPr lang="en-US" altLang="zh-CN" sz="1400" dirty="0">
              <a:latin typeface="楷体" panose="02010609060101010101" pitchFamily="49" charset="-122"/>
              <a:ea typeface="楷体" panose="02010609060101010101" pitchFamily="49" charset="-122"/>
            </a:endParaRPr>
          </a:p>
        </p:txBody>
      </p:sp>
      <p:sp>
        <p:nvSpPr>
          <p:cNvPr id="507906" name="Rectangle 2"/>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rPr>
              <a:t>课 程 简 介</a:t>
            </a:r>
          </a:p>
        </p:txBody>
      </p:sp>
      <p:sp>
        <p:nvSpPr>
          <p:cNvPr id="507907" name="Rectangle 3"/>
          <p:cNvSpPr>
            <a:spLocks noGrp="1" noChangeArrowheads="1"/>
          </p:cNvSpPr>
          <p:nvPr>
            <p:ph type="body" idx="1"/>
          </p:nvPr>
        </p:nvSpPr>
        <p:spPr/>
        <p:txBody>
          <a:bodyPr/>
          <a:lstStyle/>
          <a:p>
            <a:pPr>
              <a:defRPr/>
            </a:pPr>
            <a:r>
              <a:rPr lang="zh-CN" altLang="en-US" sz="3200" b="0" dirty="0">
                <a:effectLst>
                  <a:outerShdw blurRad="38100" dist="38100" dir="2700000" algn="tl">
                    <a:srgbClr val="C0C0C0"/>
                  </a:outerShdw>
                </a:effectLst>
              </a:rPr>
              <a:t>教材和参考书</a:t>
            </a:r>
          </a:p>
          <a:p>
            <a:pPr lvl="1">
              <a:defRPr/>
            </a:pPr>
            <a:r>
              <a:rPr lang="zh-CN" altLang="en-US" sz="2800" b="0" dirty="0"/>
              <a:t>高级编译器设计与实现 </a:t>
            </a:r>
            <a:r>
              <a:rPr lang="en-US" altLang="zh-CN" sz="2800" b="0" dirty="0"/>
              <a:t>/ Advanced Compiler Design and Implementation </a:t>
            </a:r>
          </a:p>
          <a:p>
            <a:pPr lvl="1">
              <a:defRPr/>
            </a:pPr>
            <a:r>
              <a:rPr lang="zh-CN" altLang="en-US" sz="2800" b="0" dirty="0"/>
              <a:t>（美）马其尼克 </a:t>
            </a:r>
            <a:r>
              <a:rPr lang="en-US" altLang="zh-CN" sz="2800" b="0" dirty="0"/>
              <a:t>/ 2005-7-1 / </a:t>
            </a:r>
            <a:r>
              <a:rPr lang="zh-CN" altLang="en-US" sz="2800" b="0" dirty="0"/>
              <a:t>机械工业出版社 </a:t>
            </a:r>
            <a:r>
              <a:rPr lang="en-US" altLang="zh-CN" sz="2800" b="0" dirty="0"/>
              <a:t>/ 75.0 / </a:t>
            </a:r>
            <a:r>
              <a:rPr lang="zh-CN" altLang="en-US" sz="2800" b="0" dirty="0"/>
              <a:t>平装 </a:t>
            </a:r>
            <a:r>
              <a:rPr lang="en-US" altLang="zh-CN" sz="2800" b="0" dirty="0"/>
              <a:t>/ </a:t>
            </a:r>
            <a:r>
              <a:rPr lang="zh-CN" altLang="en-US" sz="2800" b="0" dirty="0"/>
              <a:t>沈志宇 </a:t>
            </a:r>
            <a:r>
              <a:rPr lang="en-US" altLang="zh-CN" sz="2800" b="0" dirty="0"/>
              <a:t>/ </a:t>
            </a:r>
            <a:r>
              <a:rPr lang="zh-CN" altLang="en-US" sz="2800" b="0" dirty="0"/>
              <a:t>赵克佳</a:t>
            </a:r>
          </a:p>
          <a:p>
            <a:pPr lvl="2">
              <a:defRPr/>
            </a:pPr>
            <a:r>
              <a:rPr lang="zh-CN" altLang="en-US" sz="2400" b="0" dirty="0">
                <a:solidFill>
                  <a:srgbClr val="0000FF"/>
                </a:solidFill>
              </a:rPr>
              <a:t>“鲸书”。</a:t>
            </a:r>
          </a:p>
          <a:p>
            <a:pPr lvl="2">
              <a:defRPr/>
            </a:pPr>
            <a:r>
              <a:rPr lang="zh-CN" altLang="en-US" sz="2400" b="0" dirty="0"/>
              <a:t>鲸书侧重在对编译器后端优化的处理。</a:t>
            </a:r>
          </a:p>
          <a:p>
            <a:pPr lvl="2">
              <a:defRPr/>
            </a:pPr>
            <a:r>
              <a:rPr lang="zh-CN" altLang="en-US" sz="2400" b="0" dirty="0"/>
              <a:t>在本科阶段的编译教学中旨在让学生对程序设计语言的编译全过程有系统的理解，因此会介绍编译器后端的处理技术，但不注重优化技术。</a:t>
            </a:r>
          </a:p>
          <a:p>
            <a:pPr>
              <a:defRPr/>
            </a:pPr>
            <a:endParaRPr lang="zh-CN" altLang="en-US" sz="3200" b="0" dirty="0">
              <a:effectLst>
                <a:outerShdw blurRad="38100" dist="38100" dir="2700000" algn="tl">
                  <a:srgbClr val="C0C0C0"/>
                </a:outerShdw>
              </a:effectLst>
            </a:endParaRPr>
          </a:p>
        </p:txBody>
      </p:sp>
    </p:spTree>
    <p:extLst>
      <p:ext uri="{BB962C8B-B14F-4D97-AF65-F5344CB8AC3E}">
        <p14:creationId xmlns:p14="http://schemas.microsoft.com/office/powerpoint/2010/main" val="329119713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07907">
                                            <p:txEl>
                                              <p:pRg st="3" end="3"/>
                                            </p:txEl>
                                          </p:spTgt>
                                        </p:tgtEl>
                                        <p:attrNameLst>
                                          <p:attrName>style.visibility</p:attrName>
                                        </p:attrNameLst>
                                      </p:cBhvr>
                                      <p:to>
                                        <p:strVal val="visible"/>
                                      </p:to>
                                    </p:set>
                                    <p:animEffect transition="in" filter="blinds(horizontal)">
                                      <p:cBhvr>
                                        <p:cTn id="7" dur="500"/>
                                        <p:tgtEl>
                                          <p:spTgt spid="507907">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07907">
                                            <p:txEl>
                                              <p:pRg st="4" end="4"/>
                                            </p:txEl>
                                          </p:spTgt>
                                        </p:tgtEl>
                                        <p:attrNameLst>
                                          <p:attrName>style.visibility</p:attrName>
                                        </p:attrNameLst>
                                      </p:cBhvr>
                                      <p:to>
                                        <p:strVal val="visible"/>
                                      </p:to>
                                    </p:set>
                                    <p:animEffect transition="in" filter="blinds(horizontal)">
                                      <p:cBhvr>
                                        <p:cTn id="12" dur="500"/>
                                        <p:tgtEl>
                                          <p:spTgt spid="507907">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07907">
                                            <p:txEl>
                                              <p:pRg st="5" end="5"/>
                                            </p:txEl>
                                          </p:spTgt>
                                        </p:tgtEl>
                                        <p:attrNameLst>
                                          <p:attrName>style.visibility</p:attrName>
                                        </p:attrNameLst>
                                      </p:cBhvr>
                                      <p:to>
                                        <p:strVal val="visible"/>
                                      </p:to>
                                    </p:set>
                                    <p:animEffect transition="in" filter="blinds(horizontal)">
                                      <p:cBhvr>
                                        <p:cTn id="17" dur="500"/>
                                        <p:tgtEl>
                                          <p:spTgt spid="507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fld id="{420FBAB7-A252-40E8-8456-6F1EAD145ED2}" type="slidenum">
              <a:rPr lang="en-US" altLang="zh-CN" sz="1400" smtClean="0">
                <a:latin typeface="楷体" panose="02010609060101010101" pitchFamily="49" charset="-122"/>
                <a:ea typeface="楷体" panose="02010609060101010101" pitchFamily="49" charset="-122"/>
              </a:rPr>
              <a:pPr eaLnBrk="1" hangingPunct="1"/>
              <a:t>54</a:t>
            </a:fld>
            <a:endParaRPr lang="en-US" altLang="zh-CN" sz="1400" dirty="0">
              <a:latin typeface="楷体" panose="02010609060101010101" pitchFamily="49" charset="-122"/>
              <a:ea typeface="楷体" panose="02010609060101010101" pitchFamily="49" charset="-122"/>
            </a:endParaRPr>
          </a:p>
        </p:txBody>
      </p:sp>
      <p:sp>
        <p:nvSpPr>
          <p:cNvPr id="452610" name="Rectangle 2"/>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rPr>
              <a:t>课 程 简 介</a:t>
            </a:r>
          </a:p>
        </p:txBody>
      </p:sp>
      <p:sp>
        <p:nvSpPr>
          <p:cNvPr id="452611" name="Rectangle 3"/>
          <p:cNvSpPr>
            <a:spLocks noGrp="1" noChangeArrowheads="1"/>
          </p:cNvSpPr>
          <p:nvPr>
            <p:ph type="body" idx="1"/>
          </p:nvPr>
        </p:nvSpPr>
        <p:spPr/>
        <p:txBody>
          <a:bodyPr/>
          <a:lstStyle/>
          <a:p>
            <a:r>
              <a:rPr lang="zh-CN" altLang="en-US" sz="3200" b="0" dirty="0"/>
              <a:t>成绩评定</a:t>
            </a:r>
          </a:p>
          <a:p>
            <a:endParaRPr lang="zh-CN" altLang="en-US" sz="3200" b="0" dirty="0"/>
          </a:p>
          <a:p>
            <a:r>
              <a:rPr lang="zh-CN" altLang="en-US" sz="3200" b="0" dirty="0"/>
              <a:t>学期总评 </a:t>
            </a:r>
            <a:r>
              <a:rPr lang="en-US" altLang="zh-CN" sz="3200" b="0" dirty="0"/>
              <a:t>= </a:t>
            </a:r>
          </a:p>
          <a:p>
            <a:pPr lvl="1"/>
            <a:r>
              <a:rPr lang="zh-CN" altLang="en-US" sz="2800" b="0" dirty="0"/>
              <a:t>考试成绩占</a:t>
            </a:r>
            <a:r>
              <a:rPr lang="en-US" altLang="zh-CN" sz="2800" b="0" dirty="0"/>
              <a:t>70%</a:t>
            </a:r>
            <a:r>
              <a:rPr lang="zh-CN" altLang="en-US" sz="2800" b="0" dirty="0"/>
              <a:t>，</a:t>
            </a:r>
          </a:p>
          <a:p>
            <a:pPr lvl="1"/>
            <a:r>
              <a:rPr lang="zh-CN" altLang="en-US" sz="2800" b="0" dirty="0"/>
              <a:t>平时成绩</a:t>
            </a:r>
            <a:r>
              <a:rPr lang="en-US" altLang="zh-CN" sz="2800" b="0" dirty="0"/>
              <a:t>30</a:t>
            </a:r>
            <a:r>
              <a:rPr lang="zh-CN" altLang="en-US" sz="2800" b="0" dirty="0"/>
              <a:t>分（作业</a:t>
            </a:r>
            <a:r>
              <a:rPr lang="en-US" altLang="zh-CN" sz="2800" b="0" dirty="0"/>
              <a:t>+</a:t>
            </a:r>
            <a:r>
              <a:rPr lang="zh-CN" altLang="en-US" sz="2800" b="0" dirty="0"/>
              <a:t>上机实验</a:t>
            </a:r>
            <a:r>
              <a:rPr lang="en-US" altLang="zh-CN" sz="2800" b="0" dirty="0"/>
              <a:t>+</a:t>
            </a:r>
            <a:r>
              <a:rPr lang="zh-CN" altLang="en-US" sz="2800" b="0" dirty="0"/>
              <a:t>平时点名）</a:t>
            </a:r>
          </a:p>
          <a:p>
            <a:r>
              <a:rPr lang="zh-CN" altLang="en-US" sz="3200" b="0" dirty="0"/>
              <a:t>平时点名</a:t>
            </a:r>
            <a:r>
              <a:rPr lang="en-US" altLang="zh-CN" sz="3200" b="0" dirty="0"/>
              <a:t>4</a:t>
            </a:r>
            <a:r>
              <a:rPr lang="zh-CN" altLang="en-US" sz="3200" b="0" dirty="0"/>
              <a:t>次，每次</a:t>
            </a:r>
            <a:r>
              <a:rPr lang="en-US" altLang="zh-CN" sz="3200" b="0" dirty="0"/>
              <a:t>2</a:t>
            </a:r>
            <a:r>
              <a:rPr lang="zh-CN" altLang="en-US" sz="3200" b="0" dirty="0"/>
              <a:t>分。</a:t>
            </a:r>
            <a:r>
              <a:rPr lang="en-US" altLang="zh-CN" sz="3200" b="0" dirty="0">
                <a:solidFill>
                  <a:srgbClr val="FF3300"/>
                </a:solidFill>
              </a:rPr>
              <a:t>4</a:t>
            </a:r>
            <a:r>
              <a:rPr lang="zh-CN" altLang="en-US" sz="3200" b="0" dirty="0">
                <a:solidFill>
                  <a:srgbClr val="FF3300"/>
                </a:solidFill>
              </a:rPr>
              <a:t>次都不到的取消期末考试资格。</a:t>
            </a:r>
          </a:p>
          <a:p>
            <a:r>
              <a:rPr lang="zh-CN" altLang="en-US" sz="3200" b="0" dirty="0"/>
              <a:t>作业</a:t>
            </a:r>
            <a:r>
              <a:rPr lang="en-US" altLang="zh-CN" sz="3200" b="0" dirty="0"/>
              <a:t>+</a:t>
            </a:r>
            <a:r>
              <a:rPr lang="zh-CN" altLang="en-US" sz="3200" b="0" dirty="0"/>
              <a:t>上机</a:t>
            </a:r>
            <a:r>
              <a:rPr lang="en-US" altLang="zh-CN" sz="3200" b="0" dirty="0"/>
              <a:t>=22</a:t>
            </a:r>
            <a:r>
              <a:rPr lang="zh-CN" altLang="en-US" sz="3200" b="0" dirty="0"/>
              <a:t>分 </a:t>
            </a:r>
            <a:endParaRPr lang="en-US" altLang="zh-CN" sz="3200" b="0" dirty="0"/>
          </a:p>
          <a:p>
            <a:endParaRPr lang="zh-CN" altLang="en-US" sz="3200" b="0" dirty="0"/>
          </a:p>
        </p:txBody>
      </p:sp>
      <p:sp>
        <p:nvSpPr>
          <p:cNvPr id="452612" name="AutoShape 4"/>
          <p:cNvSpPr>
            <a:spLocks noChangeArrowheads="1"/>
          </p:cNvSpPr>
          <p:nvPr/>
        </p:nvSpPr>
        <p:spPr bwMode="auto">
          <a:xfrm>
            <a:off x="3776663" y="836712"/>
            <a:ext cx="4681537" cy="2232025"/>
          </a:xfrm>
          <a:prstGeom prst="cloudCallout">
            <a:avLst>
              <a:gd name="adj1" fmla="val -63463"/>
              <a:gd name="adj2" fmla="val 117139"/>
            </a:avLst>
          </a:prstGeom>
          <a:solidFill>
            <a:schemeClr val="tx1">
              <a:lumMod val="20000"/>
              <a:lumOff val="80000"/>
            </a:schemeClr>
          </a:solidFill>
          <a:ln w="6350">
            <a:solidFill>
              <a:schemeClr val="tx1"/>
            </a:solidFill>
            <a:round/>
            <a:headEnd/>
            <a:tailEnd type="none" w="lg" len="lg"/>
          </a:ln>
          <a:effectLst/>
        </p:spPr>
        <p:txBody>
          <a:bodyPr lIns="0" tIns="46800" rIns="0" bIns="46800" anchor="ctr"/>
          <a:lstStyle/>
          <a:p>
            <a:pPr algn="ctr"/>
            <a:r>
              <a:rPr lang="zh-CN" altLang="en-US" sz="3200" b="1" dirty="0">
                <a:solidFill>
                  <a:srgbClr val="FF3300"/>
                </a:solidFill>
                <a:latin typeface="楷体" panose="02010609060101010101" pitchFamily="49" charset="-122"/>
                <a:ea typeface="楷体" panose="02010609060101010101" pitchFamily="49" charset="-122"/>
              </a:rPr>
              <a:t>时间紧、任务重</a:t>
            </a:r>
          </a:p>
        </p:txBody>
      </p:sp>
    </p:spTree>
    <p:extLst>
      <p:ext uri="{BB962C8B-B14F-4D97-AF65-F5344CB8AC3E}">
        <p14:creationId xmlns:p14="http://schemas.microsoft.com/office/powerpoint/2010/main" val="69444762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52611">
                                            <p:txEl>
                                              <p:pRg st="5" end="5"/>
                                            </p:txEl>
                                          </p:spTgt>
                                        </p:tgtEl>
                                        <p:attrNameLst>
                                          <p:attrName>style.visibility</p:attrName>
                                        </p:attrNameLst>
                                      </p:cBhvr>
                                      <p:to>
                                        <p:strVal val="visible"/>
                                      </p:to>
                                    </p:set>
                                    <p:animEffect transition="in" filter="blinds(horizontal)">
                                      <p:cBhvr>
                                        <p:cTn id="7" dur="500"/>
                                        <p:tgtEl>
                                          <p:spTgt spid="452611">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52611">
                                            <p:txEl>
                                              <p:pRg st="6" end="6"/>
                                            </p:txEl>
                                          </p:spTgt>
                                        </p:tgtEl>
                                        <p:attrNameLst>
                                          <p:attrName>style.visibility</p:attrName>
                                        </p:attrNameLst>
                                      </p:cBhvr>
                                      <p:to>
                                        <p:strVal val="visible"/>
                                      </p:to>
                                    </p:set>
                                    <p:animEffect transition="in" filter="blinds(horizontal)">
                                      <p:cBhvr>
                                        <p:cTn id="10" dur="500"/>
                                        <p:tgtEl>
                                          <p:spTgt spid="452611">
                                            <p:txEl>
                                              <p:pRg st="6" end="6"/>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52612">
                                            <p:bg/>
                                          </p:spTgt>
                                        </p:tgtEl>
                                        <p:attrNameLst>
                                          <p:attrName>style.visibility</p:attrName>
                                        </p:attrNameLst>
                                      </p:cBhvr>
                                      <p:to>
                                        <p:strVal val="visible"/>
                                      </p:to>
                                    </p:set>
                                    <p:animEffect transition="in" filter="blinds(horizontal)">
                                      <p:cBhvr>
                                        <p:cTn id="15" dur="500"/>
                                        <p:tgtEl>
                                          <p:spTgt spid="452612">
                                            <p:bg/>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452612">
                                            <p:txEl>
                                              <p:pRg st="0" end="0"/>
                                            </p:txEl>
                                          </p:spTgt>
                                        </p:tgtEl>
                                        <p:attrNameLst>
                                          <p:attrName>style.visibility</p:attrName>
                                        </p:attrNameLst>
                                      </p:cBhvr>
                                      <p:to>
                                        <p:strVal val="visible"/>
                                      </p:to>
                                    </p:set>
                                    <p:animEffect transition="in" filter="blinds(horizontal)">
                                      <p:cBhvr>
                                        <p:cTn id="20" dur="500"/>
                                        <p:tgtEl>
                                          <p:spTgt spid="4526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612" grpId="0" build="allAtOnce"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2"/>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rPr>
              <a:t>课 程 简 介</a:t>
            </a:r>
            <a:r>
              <a:rPr lang="en-US" altLang="zh-CN" dirty="0">
                <a:effectLst>
                  <a:outerShdw blurRad="38100" dist="38100" dir="2700000" algn="tl">
                    <a:srgbClr val="C0C0C0"/>
                  </a:outerShdw>
                </a:effectLst>
              </a:rPr>
              <a:t>----</a:t>
            </a:r>
            <a:r>
              <a:rPr lang="zh-CN" altLang="en-US" dirty="0">
                <a:effectLst>
                  <a:outerShdw blurRad="38100" dist="38100" dir="2700000" algn="tl">
                    <a:srgbClr val="C0C0C0"/>
                  </a:outerShdw>
                </a:effectLst>
              </a:rPr>
              <a:t>要求</a:t>
            </a:r>
          </a:p>
        </p:txBody>
      </p:sp>
      <p:sp>
        <p:nvSpPr>
          <p:cNvPr id="54276" name="Rectangle 3"/>
          <p:cNvSpPr>
            <a:spLocks noGrp="1" noChangeArrowheads="1"/>
          </p:cNvSpPr>
          <p:nvPr>
            <p:ph idx="1"/>
          </p:nvPr>
        </p:nvSpPr>
        <p:spPr/>
        <p:txBody>
          <a:bodyPr/>
          <a:lstStyle/>
          <a:p>
            <a:r>
              <a:rPr lang="zh-CN" altLang="en-US" sz="3200" b="0" dirty="0"/>
              <a:t>抄袭：</a:t>
            </a:r>
            <a:r>
              <a:rPr lang="zh-CN" altLang="en-US" sz="3200" b="0" dirty="0">
                <a:solidFill>
                  <a:srgbClr val="FF3300"/>
                </a:solidFill>
              </a:rPr>
              <a:t>不允许</a:t>
            </a:r>
          </a:p>
          <a:p>
            <a:pPr lvl="1"/>
            <a:r>
              <a:rPr lang="zh-CN" altLang="en-US" sz="2800" b="0" dirty="0"/>
              <a:t>禁止</a:t>
            </a:r>
            <a:r>
              <a:rPr lang="en-US" altLang="zh-CN" sz="2800" b="0" dirty="0" err="1"/>
              <a:t>c&amp;p</a:t>
            </a:r>
            <a:endParaRPr lang="en-US" altLang="zh-CN" sz="2800" b="0" dirty="0"/>
          </a:p>
          <a:p>
            <a:pPr lvl="2"/>
            <a:r>
              <a:rPr lang="zh-CN" altLang="en-US" sz="2400" b="0" dirty="0">
                <a:solidFill>
                  <a:srgbClr val="FF3300"/>
                </a:solidFill>
              </a:rPr>
              <a:t>同学</a:t>
            </a:r>
          </a:p>
          <a:p>
            <a:pPr lvl="2"/>
            <a:r>
              <a:rPr lang="zh-CN" altLang="en-US" sz="2400" b="0" dirty="0">
                <a:solidFill>
                  <a:srgbClr val="FF3300"/>
                </a:solidFill>
              </a:rPr>
              <a:t>网上</a:t>
            </a:r>
          </a:p>
          <a:p>
            <a:pPr lvl="1"/>
            <a:r>
              <a:rPr lang="zh-CN" altLang="en-US" sz="2800" b="0" dirty="0"/>
              <a:t>惩罚：零分</a:t>
            </a:r>
          </a:p>
          <a:p>
            <a:r>
              <a:rPr lang="en-US" altLang="zh-CN" sz="3200" b="0" dirty="0"/>
              <a:t>Deadline</a:t>
            </a:r>
            <a:r>
              <a:rPr lang="zh-CN" altLang="en-US" sz="3200" b="0" dirty="0"/>
              <a:t>最后时间</a:t>
            </a:r>
            <a:r>
              <a:rPr lang="en-US" altLang="zh-CN" sz="3200" b="0" dirty="0"/>
              <a:t>: </a:t>
            </a:r>
            <a:r>
              <a:rPr lang="zh-CN" altLang="en-US" sz="3200" b="0" dirty="0"/>
              <a:t>每周第一次课课间交作业</a:t>
            </a:r>
          </a:p>
          <a:p>
            <a:pPr lvl="1"/>
            <a:r>
              <a:rPr lang="en-US" altLang="zh-CN" sz="2800" b="0" dirty="0">
                <a:solidFill>
                  <a:srgbClr val="FF3300"/>
                </a:solidFill>
              </a:rPr>
              <a:t>No Extension</a:t>
            </a:r>
          </a:p>
        </p:txBody>
      </p:sp>
      <p:sp>
        <p:nvSpPr>
          <p:cNvPr id="54274" name="灯片编号占位符 5"/>
          <p:cNvSpPr>
            <a:spLocks noGrp="1"/>
          </p:cNvSpPr>
          <p:nvPr>
            <p:ph type="sldNum" sz="quarter" idx="11"/>
          </p:nvPr>
        </p:nvSpPr>
        <p:spPr>
          <a:noFill/>
          <a:ln w="9525">
            <a:noFill/>
            <a:miter lim="800000"/>
            <a:headEnd/>
            <a:tailEnd/>
          </a:ln>
          <a:effectLst/>
        </p:spPr>
        <p:txBody>
          <a:bodyPr vert="horz" wrap="square" lIns="91440" tIns="45720" rIns="91440" bIns="45720" numCol="1" anchor="t" anchorCtr="0" compatLnSpc="1">
            <a:prstTxWarp prst="textNoShape">
              <a:avLst/>
            </a:prstTxWarp>
          </a:bodyPr>
          <a:lstStyle/>
          <a:p>
            <a:fld id="{24D69A3B-3087-4B44-93E3-CBB641DB0BF4}" type="slidenum">
              <a:rPr lang="en-US" altLang="zh-CN" sz="6600">
                <a:solidFill>
                  <a:srgbClr val="C0C0C0">
                    <a:lumMod val="40000"/>
                    <a:lumOff val="60000"/>
                  </a:srgbClr>
                </a:solidFill>
                <a:latin typeface="+mn-lt"/>
                <a:ea typeface="宋体" charset="-122"/>
              </a:rPr>
              <a:pPr/>
              <a:t>55</a:t>
            </a:fld>
            <a:endParaRPr lang="en-US" altLang="zh-CN" sz="6600" dirty="0">
              <a:solidFill>
                <a:srgbClr val="C0C0C0">
                  <a:lumMod val="40000"/>
                  <a:lumOff val="60000"/>
                </a:srgbClr>
              </a:solidFill>
              <a:latin typeface="+mn-lt"/>
              <a:ea typeface="宋体" charset="-122"/>
            </a:endParaRPr>
          </a:p>
        </p:txBody>
      </p:sp>
    </p:spTree>
    <p:extLst>
      <p:ext uri="{BB962C8B-B14F-4D97-AF65-F5344CB8AC3E}">
        <p14:creationId xmlns:p14="http://schemas.microsoft.com/office/powerpoint/2010/main" val="153684481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rPr>
              <a:t>课 程 简 介</a:t>
            </a:r>
          </a:p>
        </p:txBody>
      </p:sp>
      <p:sp>
        <p:nvSpPr>
          <p:cNvPr id="434179" name="Rectangle 3"/>
          <p:cNvSpPr>
            <a:spLocks noGrp="1" noChangeArrowheads="1"/>
          </p:cNvSpPr>
          <p:nvPr>
            <p:ph idx="1"/>
          </p:nvPr>
        </p:nvSpPr>
        <p:spPr/>
        <p:txBody>
          <a:bodyPr/>
          <a:lstStyle/>
          <a:p>
            <a:r>
              <a:rPr lang="zh-CN" altLang="en-US" b="0" dirty="0"/>
              <a:t>课程要求</a:t>
            </a:r>
          </a:p>
          <a:p>
            <a:pPr lvl="1"/>
            <a:r>
              <a:rPr lang="zh-CN" altLang="en-US" b="0" dirty="0"/>
              <a:t>目标：师生共同努力，帮助大家学有所得</a:t>
            </a:r>
          </a:p>
          <a:p>
            <a:pPr lvl="1"/>
            <a:r>
              <a:rPr lang="zh-CN" altLang="en-US" b="0" dirty="0"/>
              <a:t>讲课</a:t>
            </a:r>
            <a:r>
              <a:rPr lang="zh-CN" altLang="en-US" b="0" dirty="0">
                <a:solidFill>
                  <a:srgbClr val="FF0000"/>
                </a:solidFill>
              </a:rPr>
              <a:t>进度较快</a:t>
            </a:r>
            <a:r>
              <a:rPr lang="zh-CN" altLang="en-US" b="0" dirty="0"/>
              <a:t>，平时不复习并加深理解，后面将听不懂</a:t>
            </a:r>
          </a:p>
          <a:p>
            <a:pPr lvl="1"/>
            <a:r>
              <a:rPr lang="zh-CN" altLang="en-US" b="0" dirty="0"/>
              <a:t>作业较多，要求独立完成</a:t>
            </a:r>
          </a:p>
          <a:p>
            <a:pPr lvl="1"/>
            <a:r>
              <a:rPr lang="zh-CN" altLang="en-US" b="0" dirty="0"/>
              <a:t>上机实验，不要轻视</a:t>
            </a:r>
          </a:p>
          <a:p>
            <a:pPr lvl="1"/>
            <a:r>
              <a:rPr lang="zh-CN" altLang="en-US" b="0" dirty="0"/>
              <a:t>阅读</a:t>
            </a:r>
            <a:r>
              <a:rPr lang="en-US" altLang="zh-CN" b="0" dirty="0"/>
              <a:t>PL/0</a:t>
            </a:r>
            <a:r>
              <a:rPr lang="zh-CN" altLang="en-US" b="0" dirty="0"/>
              <a:t>编译器，会有很大收获</a:t>
            </a:r>
          </a:p>
          <a:p>
            <a:pPr lvl="1"/>
            <a:endParaRPr lang="zh-CN" altLang="en-US" b="0" dirty="0"/>
          </a:p>
          <a:p>
            <a:endParaRPr lang="zh-CN" altLang="en-US" b="0" dirty="0"/>
          </a:p>
        </p:txBody>
      </p:sp>
      <p:sp>
        <p:nvSpPr>
          <p:cNvPr id="55298" name="灯片编号占位符 5"/>
          <p:cNvSpPr>
            <a:spLocks noGrp="1"/>
          </p:cNvSpPr>
          <p:nvPr>
            <p:ph type="sldNum" sz="quarter" idx="11"/>
          </p:nvPr>
        </p:nvSpPr>
        <p:spPr>
          <a:noFill/>
          <a:ln w="9525">
            <a:noFill/>
            <a:miter lim="800000"/>
            <a:headEnd/>
            <a:tailEnd/>
          </a:ln>
          <a:effectLst/>
        </p:spPr>
        <p:txBody>
          <a:bodyPr vert="horz" wrap="square" lIns="91440" tIns="45720" rIns="91440" bIns="45720" numCol="1" anchor="t" anchorCtr="0" compatLnSpc="1">
            <a:prstTxWarp prst="textNoShape">
              <a:avLst/>
            </a:prstTxWarp>
          </a:bodyPr>
          <a:lstStyle/>
          <a:p>
            <a:fld id="{3D9D278B-F220-4F0B-BDB9-6AF627110954}" type="slidenum">
              <a:rPr lang="en-US" altLang="zh-CN" sz="6600">
                <a:solidFill>
                  <a:srgbClr val="C0C0C0">
                    <a:lumMod val="40000"/>
                    <a:lumOff val="60000"/>
                  </a:srgbClr>
                </a:solidFill>
                <a:latin typeface="+mn-lt"/>
                <a:ea typeface="宋体" charset="-122"/>
              </a:rPr>
              <a:pPr/>
              <a:t>56</a:t>
            </a:fld>
            <a:endParaRPr lang="en-US" altLang="zh-CN" sz="6600" dirty="0">
              <a:solidFill>
                <a:srgbClr val="C0C0C0">
                  <a:lumMod val="40000"/>
                  <a:lumOff val="60000"/>
                </a:srgbClr>
              </a:solidFill>
              <a:latin typeface="+mn-lt"/>
              <a:ea typeface="宋体" charset="-122"/>
            </a:endParaRPr>
          </a:p>
        </p:txBody>
      </p:sp>
    </p:spTree>
    <p:extLst>
      <p:ext uri="{BB962C8B-B14F-4D97-AF65-F5344CB8AC3E}">
        <p14:creationId xmlns:p14="http://schemas.microsoft.com/office/powerpoint/2010/main" val="83492852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34179">
                                            <p:txEl>
                                              <p:pRg st="2" end="2"/>
                                            </p:txEl>
                                          </p:spTgt>
                                        </p:tgtEl>
                                        <p:attrNameLst>
                                          <p:attrName>style.visibility</p:attrName>
                                        </p:attrNameLst>
                                      </p:cBhvr>
                                      <p:to>
                                        <p:strVal val="visible"/>
                                      </p:to>
                                    </p:set>
                                    <p:animEffect transition="in" filter="blinds(horizontal)">
                                      <p:cBhvr>
                                        <p:cTn id="7" dur="500"/>
                                        <p:tgtEl>
                                          <p:spTgt spid="434179">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34179">
                                            <p:txEl>
                                              <p:pRg st="3" end="3"/>
                                            </p:txEl>
                                          </p:spTgt>
                                        </p:tgtEl>
                                        <p:attrNameLst>
                                          <p:attrName>style.visibility</p:attrName>
                                        </p:attrNameLst>
                                      </p:cBhvr>
                                      <p:to>
                                        <p:strVal val="visible"/>
                                      </p:to>
                                    </p:set>
                                    <p:animEffect transition="in" filter="blinds(horizontal)">
                                      <p:cBhvr>
                                        <p:cTn id="12" dur="500"/>
                                        <p:tgtEl>
                                          <p:spTgt spid="434179">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34179">
                                            <p:txEl>
                                              <p:pRg st="4" end="4"/>
                                            </p:txEl>
                                          </p:spTgt>
                                        </p:tgtEl>
                                        <p:attrNameLst>
                                          <p:attrName>style.visibility</p:attrName>
                                        </p:attrNameLst>
                                      </p:cBhvr>
                                      <p:to>
                                        <p:strVal val="visible"/>
                                      </p:to>
                                    </p:set>
                                    <p:animEffect transition="in" filter="blinds(horizontal)">
                                      <p:cBhvr>
                                        <p:cTn id="17" dur="500"/>
                                        <p:tgtEl>
                                          <p:spTgt spid="434179">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34179">
                                            <p:txEl>
                                              <p:pRg st="5" end="5"/>
                                            </p:txEl>
                                          </p:spTgt>
                                        </p:tgtEl>
                                        <p:attrNameLst>
                                          <p:attrName>style.visibility</p:attrName>
                                        </p:attrNameLst>
                                      </p:cBhvr>
                                      <p:to>
                                        <p:strVal val="visible"/>
                                      </p:to>
                                    </p:set>
                                    <p:animEffect transition="in" filter="blinds(horizontal)">
                                      <p:cBhvr>
                                        <p:cTn id="22" dur="500"/>
                                        <p:tgtEl>
                                          <p:spTgt spid="43417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7" name="Rectangle 3"/>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rPr>
              <a:t>小  结</a:t>
            </a:r>
          </a:p>
        </p:txBody>
      </p:sp>
      <p:sp>
        <p:nvSpPr>
          <p:cNvPr id="538626" name="Rectangle 2"/>
          <p:cNvSpPr>
            <a:spLocks noGrp="1" noChangeArrowheads="1"/>
          </p:cNvSpPr>
          <p:nvPr>
            <p:ph idx="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r>
              <a:rPr lang="zh-CN" altLang="en-US" b="0" dirty="0">
                <a:effectLst>
                  <a:outerShdw blurRad="38100" dist="38100" dir="2700000" algn="tl">
                    <a:srgbClr val="C0C0C0"/>
                  </a:outerShdw>
                </a:effectLst>
              </a:rPr>
              <a:t>编译原理的内容及学习意义</a:t>
            </a:r>
          </a:p>
          <a:p>
            <a:pPr>
              <a:defRPr/>
            </a:pPr>
            <a:r>
              <a:rPr lang="zh-CN" altLang="en-US" b="0" dirty="0">
                <a:effectLst>
                  <a:outerShdw blurRad="38100" dist="38100" dir="2700000" algn="tl">
                    <a:srgbClr val="C0C0C0"/>
                  </a:outerShdw>
                </a:effectLst>
              </a:rPr>
              <a:t>翻译器、编译器的定义</a:t>
            </a:r>
          </a:p>
          <a:p>
            <a:pPr>
              <a:defRPr/>
            </a:pPr>
            <a:r>
              <a:rPr lang="zh-CN" altLang="en-US" b="0" dirty="0">
                <a:effectLst>
                  <a:outerShdw blurRad="38100" dist="38100" dir="2700000" algn="tl">
                    <a:srgbClr val="C0C0C0"/>
                  </a:outerShdw>
                </a:effectLst>
              </a:rPr>
              <a:t>编译器的阶段划分及前端、后端的概念</a:t>
            </a:r>
          </a:p>
          <a:p>
            <a:pPr>
              <a:defRPr/>
            </a:pPr>
            <a:r>
              <a:rPr lang="zh-CN" altLang="en-US" b="0" dirty="0">
                <a:effectLst>
                  <a:outerShdw blurRad="38100" dist="38100" dir="2700000" algn="tl">
                    <a:srgbClr val="C0C0C0"/>
                  </a:outerShdw>
                </a:effectLst>
              </a:rPr>
              <a:t>“遍” 的概念</a:t>
            </a:r>
          </a:p>
          <a:p>
            <a:pPr lvl="1">
              <a:buFontTx/>
              <a:buNone/>
              <a:defRPr/>
            </a:pPr>
            <a:endParaRPr lang="en-US" altLang="zh-CN" b="0" dirty="0">
              <a:effectLst>
                <a:outerShdw blurRad="38100" dist="38100" dir="2700000" algn="tl">
                  <a:srgbClr val="C0C0C0"/>
                </a:outerShdw>
              </a:effectLst>
            </a:endParaRPr>
          </a:p>
        </p:txBody>
      </p:sp>
      <p:sp>
        <p:nvSpPr>
          <p:cNvPr id="56322" name="灯片编号占位符 5"/>
          <p:cNvSpPr>
            <a:spLocks noGrp="1"/>
          </p:cNvSpPr>
          <p:nvPr>
            <p:ph type="sldNum" sz="quarter" idx="11"/>
          </p:nvPr>
        </p:nvSpPr>
        <p:spPr>
          <a:noFill/>
          <a:ln w="9525">
            <a:noFill/>
            <a:miter lim="800000"/>
            <a:headEnd/>
            <a:tailEnd/>
          </a:ln>
          <a:effectLst/>
        </p:spPr>
        <p:txBody>
          <a:bodyPr vert="horz" wrap="square" lIns="91440" tIns="45720" rIns="91440" bIns="45720" numCol="1" anchor="t" anchorCtr="0" compatLnSpc="1">
            <a:prstTxWarp prst="textNoShape">
              <a:avLst/>
            </a:prstTxWarp>
          </a:bodyPr>
          <a:lstStyle/>
          <a:p>
            <a:fld id="{5AC4B711-97D6-49C4-8D3B-A9A7FDA3FEE6}" type="slidenum">
              <a:rPr lang="en-US" altLang="zh-CN" sz="6600">
                <a:solidFill>
                  <a:srgbClr val="C0C0C0">
                    <a:lumMod val="40000"/>
                    <a:lumOff val="60000"/>
                  </a:srgbClr>
                </a:solidFill>
                <a:latin typeface="+mn-lt"/>
                <a:ea typeface="宋体" charset="-122"/>
              </a:rPr>
              <a:pPr/>
              <a:t>57</a:t>
            </a:fld>
            <a:endParaRPr lang="en-US" altLang="zh-CN" sz="6600" dirty="0">
              <a:solidFill>
                <a:srgbClr val="C0C0C0">
                  <a:lumMod val="40000"/>
                  <a:lumOff val="60000"/>
                </a:srgbClr>
              </a:solidFill>
              <a:latin typeface="+mn-lt"/>
              <a:ea typeface="宋体" charset="-122"/>
            </a:endParaRPr>
          </a:p>
        </p:txBody>
      </p:sp>
    </p:spTree>
    <p:extLst>
      <p:ext uri="{BB962C8B-B14F-4D97-AF65-F5344CB8AC3E}">
        <p14:creationId xmlns:p14="http://schemas.microsoft.com/office/powerpoint/2010/main" val="157832895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5" name="Rectangle 3"/>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rPr>
              <a:t>作业</a:t>
            </a:r>
          </a:p>
        </p:txBody>
      </p:sp>
      <p:sp>
        <p:nvSpPr>
          <p:cNvPr id="540674" name="Rectangle 2"/>
          <p:cNvSpPr>
            <a:spLocks noGrp="1" noChangeArrowheads="1"/>
          </p:cNvSpPr>
          <p:nvPr>
            <p:ph idx="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r>
              <a:rPr lang="zh-CN" altLang="en-US" b="0" dirty="0">
                <a:effectLst>
                  <a:outerShdw blurRad="38100" dist="38100" dir="2700000" algn="tl">
                    <a:srgbClr val="C0C0C0"/>
                  </a:outerShdw>
                </a:effectLst>
              </a:rPr>
              <a:t>习题</a:t>
            </a:r>
            <a:r>
              <a:rPr lang="en-US" altLang="zh-CN" b="0" dirty="0">
                <a:effectLst>
                  <a:outerShdw blurRad="38100" dist="38100" dir="2700000" algn="tl">
                    <a:srgbClr val="C0C0C0"/>
                  </a:outerShdw>
                </a:effectLst>
              </a:rPr>
              <a:t>1</a:t>
            </a:r>
            <a:r>
              <a:rPr lang="zh-CN" altLang="en-US" b="0" dirty="0">
                <a:effectLst>
                  <a:outerShdw blurRad="38100" dist="38100" dir="2700000" algn="tl">
                    <a:srgbClr val="C0C0C0"/>
                  </a:outerShdw>
                </a:effectLst>
              </a:rPr>
              <a:t>：</a:t>
            </a:r>
          </a:p>
          <a:p>
            <a:pPr>
              <a:defRPr/>
            </a:pPr>
            <a:r>
              <a:rPr lang="en-US" altLang="zh-CN" b="0" dirty="0">
                <a:effectLst>
                  <a:outerShdw blurRad="38100" dist="38100" dir="2700000" algn="tl">
                    <a:srgbClr val="C0C0C0"/>
                  </a:outerShdw>
                </a:effectLst>
              </a:rPr>
              <a:t>1.1, </a:t>
            </a:r>
          </a:p>
          <a:p>
            <a:pPr>
              <a:defRPr/>
            </a:pPr>
            <a:r>
              <a:rPr lang="en-US" altLang="zh-CN" b="0" dirty="0">
                <a:effectLst>
                  <a:outerShdw blurRad="38100" dist="38100" dir="2700000" algn="tl">
                    <a:srgbClr val="C0C0C0"/>
                  </a:outerShdw>
                </a:effectLst>
              </a:rPr>
              <a:t>1.2 (</a:t>
            </a:r>
            <a:r>
              <a:rPr lang="zh-CN" altLang="en-US" b="0" dirty="0">
                <a:effectLst>
                  <a:outerShdw blurRad="38100" dist="38100" dir="2700000" algn="tl">
                    <a:srgbClr val="C0C0C0"/>
                  </a:outerShdw>
                </a:effectLst>
              </a:rPr>
              <a:t>编译器与解释器的区别是什么</a:t>
            </a:r>
            <a:r>
              <a:rPr lang="en-US" altLang="zh-CN" b="0" dirty="0">
                <a:effectLst>
                  <a:outerShdw blurRad="38100" dist="38100" dir="2700000" algn="tl">
                    <a:srgbClr val="C0C0C0"/>
                  </a:outerShdw>
                </a:effectLst>
              </a:rPr>
              <a:t>)</a:t>
            </a:r>
          </a:p>
          <a:p>
            <a:pPr>
              <a:defRPr/>
            </a:pPr>
            <a:r>
              <a:rPr lang="zh-CN" altLang="en-US" b="0" dirty="0">
                <a:effectLst>
                  <a:outerShdw blurRad="38100" dist="38100" dir="2700000" algn="tl">
                    <a:srgbClr val="C0C0C0"/>
                  </a:outerShdw>
                </a:effectLst>
              </a:rPr>
              <a:t>单周第一次课课间时交作业</a:t>
            </a:r>
          </a:p>
        </p:txBody>
      </p:sp>
      <p:sp>
        <p:nvSpPr>
          <p:cNvPr id="57346" name="灯片编号占位符 5"/>
          <p:cNvSpPr>
            <a:spLocks noGrp="1"/>
          </p:cNvSpPr>
          <p:nvPr>
            <p:ph type="sldNum" sz="quarter" idx="11"/>
          </p:nvPr>
        </p:nvSpPr>
        <p:spPr>
          <a:noFill/>
          <a:ln w="9525">
            <a:noFill/>
            <a:miter lim="800000"/>
            <a:headEnd/>
            <a:tailEnd/>
          </a:ln>
          <a:effectLst/>
        </p:spPr>
        <p:txBody>
          <a:bodyPr vert="horz" wrap="square" lIns="91440" tIns="45720" rIns="91440" bIns="45720" numCol="1" anchor="t" anchorCtr="0" compatLnSpc="1">
            <a:prstTxWarp prst="textNoShape">
              <a:avLst/>
            </a:prstTxWarp>
          </a:bodyPr>
          <a:lstStyle/>
          <a:p>
            <a:fld id="{56285C2E-2ECD-4CF4-BED2-C4683B9F2C5C}" type="slidenum">
              <a:rPr lang="en-US" altLang="zh-CN" sz="6600">
                <a:solidFill>
                  <a:srgbClr val="C0C0C0">
                    <a:lumMod val="40000"/>
                    <a:lumOff val="60000"/>
                  </a:srgbClr>
                </a:solidFill>
                <a:latin typeface="+mn-lt"/>
                <a:ea typeface="宋体" charset="-122"/>
              </a:rPr>
              <a:pPr/>
              <a:t>58</a:t>
            </a:fld>
            <a:endParaRPr lang="en-US" altLang="zh-CN" sz="6600" dirty="0">
              <a:solidFill>
                <a:srgbClr val="C0C0C0">
                  <a:lumMod val="40000"/>
                  <a:lumOff val="60000"/>
                </a:srgbClr>
              </a:solidFill>
              <a:latin typeface="+mn-lt"/>
              <a:ea typeface="宋体" charset="-122"/>
            </a:endParaRPr>
          </a:p>
        </p:txBody>
      </p:sp>
    </p:spTree>
    <p:extLst>
      <p:ext uri="{BB962C8B-B14F-4D97-AF65-F5344CB8AC3E}">
        <p14:creationId xmlns:p14="http://schemas.microsoft.com/office/powerpoint/2010/main" val="206549800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500" fill="hold"/>
                                        <p:tgtEl>
                                          <p:spTgt spid="540674">
                                            <p:txEl>
                                              <p:pRg st="3" end="3"/>
                                            </p:txEl>
                                          </p:spTgt>
                                        </p:tgtEl>
                                        <p:attrNameLst>
                                          <p:attrName>style.color</p:attrName>
                                        </p:attrNameLst>
                                      </p:cBhvr>
                                      <p:to>
                                        <a:srgbClr val="FF33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2019</a:t>
            </a:r>
            <a:r>
              <a:rPr lang="zh-CN" altLang="en-US" dirty="0"/>
              <a:t>秋编译技术课程</a:t>
            </a:r>
            <a:endParaRPr lang="en-US" altLang="zh-CN" dirty="0"/>
          </a:p>
          <a:p>
            <a:r>
              <a:rPr lang="en-US" altLang="zh-CN" dirty="0" err="1"/>
              <a:t>qq</a:t>
            </a:r>
            <a:r>
              <a:rPr lang="zh-CN" altLang="en-US" dirty="0"/>
              <a:t>群：</a:t>
            </a:r>
            <a:r>
              <a:rPr lang="en-US" altLang="zh-CN" dirty="0"/>
              <a:t>561573291</a:t>
            </a:r>
          </a:p>
          <a:p>
            <a:r>
              <a:rPr lang="zh-CN" altLang="en-US" dirty="0"/>
              <a:t>微信订阅号：软院编译原理</a:t>
            </a:r>
          </a:p>
        </p:txBody>
      </p:sp>
      <p:sp>
        <p:nvSpPr>
          <p:cNvPr id="4" name="灯片编号占位符 3"/>
          <p:cNvSpPr>
            <a:spLocks noGrp="1"/>
          </p:cNvSpPr>
          <p:nvPr>
            <p:ph type="sldNum" sz="quarter" idx="11"/>
          </p:nvPr>
        </p:nvSpPr>
        <p:spPr>
          <a:noFill/>
          <a:ln w="9525">
            <a:noFill/>
            <a:miter lim="800000"/>
            <a:headEnd/>
            <a:tailEnd/>
          </a:ln>
          <a:effectLst/>
        </p:spPr>
        <p:txBody>
          <a:bodyPr vert="horz" wrap="square" lIns="91440" tIns="45720" rIns="91440" bIns="45720" numCol="1" anchor="t" anchorCtr="0" compatLnSpc="1">
            <a:prstTxWarp prst="textNoShape">
              <a:avLst/>
            </a:prstTxWarp>
          </a:bodyPr>
          <a:lstStyle/>
          <a:p>
            <a:fld id="{DFBC3225-936E-454F-B1BD-7DECEF46658D}" type="slidenum">
              <a:rPr lang="en-US" altLang="zh-CN" sz="6600">
                <a:solidFill>
                  <a:srgbClr val="C0C0C0">
                    <a:lumMod val="40000"/>
                    <a:lumOff val="60000"/>
                  </a:srgbClr>
                </a:solidFill>
                <a:latin typeface="+mn-lt"/>
                <a:ea typeface="宋体" charset="-122"/>
              </a:rPr>
              <a:pPr/>
              <a:t>59</a:t>
            </a:fld>
            <a:endParaRPr lang="en-US" altLang="zh-CN" sz="6600" dirty="0">
              <a:solidFill>
                <a:srgbClr val="C0C0C0">
                  <a:lumMod val="40000"/>
                  <a:lumOff val="60000"/>
                </a:srgbClr>
              </a:solidFill>
              <a:latin typeface="+mn-lt"/>
              <a:ea typeface="宋体" charset="-122"/>
            </a:endParaRPr>
          </a:p>
        </p:txBody>
      </p:sp>
      <p:sp>
        <p:nvSpPr>
          <p:cNvPr id="5" name="日期占位符 4"/>
          <p:cNvSpPr>
            <a:spLocks noGrp="1"/>
          </p:cNvSpPr>
          <p:nvPr>
            <p:ph type="dt" sz="half" idx="12"/>
          </p:nvPr>
        </p:nvSpPr>
        <p:spPr/>
        <p:txBody>
          <a:bodyPr/>
          <a:lstStyle/>
          <a:p>
            <a:pPr>
              <a:defRPr/>
            </a:pPr>
            <a:fld id="{6DF5305D-22FF-47ED-9581-D6840E45532A}" type="datetime1">
              <a:rPr lang="zh-CN" altLang="en-US" smtClean="0"/>
              <a:pPr>
                <a:defRPr/>
              </a:pPr>
              <a:t>2019/9/12</a:t>
            </a:fld>
            <a:r>
              <a:rPr lang="en-US" altLang="zh-CN"/>
              <a:t> </a:t>
            </a:r>
            <a:endParaRPr lang="en-US" altLang="zh-CN" dirty="0"/>
          </a:p>
        </p:txBody>
      </p:sp>
      <p:pic>
        <p:nvPicPr>
          <p:cNvPr id="9" name="图片 8">
            <a:extLst>
              <a:ext uri="{FF2B5EF4-FFF2-40B4-BE49-F238E27FC236}">
                <a16:creationId xmlns:a16="http://schemas.microsoft.com/office/drawing/2014/main" id="{5C6912C9-6E9D-4801-AA18-D1A880C4BE8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60032" y="2852936"/>
            <a:ext cx="2780928" cy="2780928"/>
          </a:xfrm>
          <a:prstGeom prst="rect">
            <a:avLst/>
          </a:prstGeom>
        </p:spPr>
      </p:pic>
      <p:pic>
        <p:nvPicPr>
          <p:cNvPr id="6" name="图片 5">
            <a:extLst>
              <a:ext uri="{FF2B5EF4-FFF2-40B4-BE49-F238E27FC236}">
                <a16:creationId xmlns:a16="http://schemas.microsoft.com/office/drawing/2014/main" id="{C607A29F-A719-4C09-8961-2F9AAA0491EC}"/>
              </a:ext>
            </a:extLst>
          </p:cNvPr>
          <p:cNvPicPr>
            <a:picLocks noChangeAspect="1"/>
          </p:cNvPicPr>
          <p:nvPr/>
        </p:nvPicPr>
        <p:blipFill rotWithShape="1">
          <a:blip r:embed="rId3"/>
          <a:srcRect l="9726" t="13500" r="10937" b="21331"/>
          <a:stretch/>
        </p:blipFill>
        <p:spPr>
          <a:xfrm>
            <a:off x="971600" y="2978298"/>
            <a:ext cx="3431232" cy="3431232"/>
          </a:xfrm>
          <a:prstGeom prst="rect">
            <a:avLst/>
          </a:prstGeom>
        </p:spPr>
      </p:pic>
    </p:spTree>
    <p:extLst>
      <p:ext uri="{BB962C8B-B14F-4D97-AF65-F5344CB8AC3E}">
        <p14:creationId xmlns:p14="http://schemas.microsoft.com/office/powerpoint/2010/main" val="3577111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fld id="{86BD46A5-109B-44D0-BF11-A3E29397B790}" type="slidenum">
              <a:rPr lang="en-US" altLang="zh-CN" sz="1400" smtClean="0">
                <a:latin typeface="楷体" panose="02010609060101010101" pitchFamily="49" charset="-122"/>
                <a:ea typeface="楷体" panose="02010609060101010101" pitchFamily="49" charset="-122"/>
              </a:rPr>
              <a:pPr eaLnBrk="1" hangingPunct="1"/>
              <a:t>6</a:t>
            </a:fld>
            <a:endParaRPr lang="en-US" altLang="zh-CN" sz="1400" dirty="0">
              <a:latin typeface="楷体" panose="02010609060101010101" pitchFamily="49" charset="-122"/>
              <a:ea typeface="楷体" panose="02010609060101010101" pitchFamily="49" charset="-122"/>
            </a:endParaRPr>
          </a:p>
        </p:txBody>
      </p:sp>
      <p:sp>
        <p:nvSpPr>
          <p:cNvPr id="450563" name="Rectangle 3"/>
          <p:cNvSpPr>
            <a:spLocks noGrp="1" noChangeArrowheads="1"/>
          </p:cNvSpPr>
          <p:nvPr>
            <p:ph type="body" idx="1"/>
          </p:nvPr>
        </p:nvSpPr>
        <p:spPr/>
        <p:txBody>
          <a:bodyPr/>
          <a:lstStyle/>
          <a:p>
            <a:r>
              <a:rPr lang="zh-CN" altLang="en-US" b="0" dirty="0"/>
              <a:t>编译理论与方法</a:t>
            </a:r>
          </a:p>
          <a:p>
            <a:pPr lvl="1"/>
            <a:r>
              <a:rPr lang="zh-CN" altLang="en-US" b="0" dirty="0"/>
              <a:t>计算机科学与技术中理论和实践相结合的</a:t>
            </a:r>
            <a:r>
              <a:rPr lang="zh-CN" altLang="en-US" b="0" dirty="0">
                <a:solidFill>
                  <a:srgbClr val="FF3300"/>
                </a:solidFill>
              </a:rPr>
              <a:t>最好典范</a:t>
            </a:r>
            <a:r>
              <a:rPr lang="zh-CN" altLang="en-GB" b="0" dirty="0"/>
              <a:t> </a:t>
            </a:r>
          </a:p>
          <a:p>
            <a:pPr lvl="1"/>
            <a:r>
              <a:rPr lang="en-US" altLang="zh-CN" sz="2400" b="0" dirty="0"/>
              <a:t>ACM </a:t>
            </a:r>
            <a:r>
              <a:rPr lang="zh-CN" altLang="en-US" b="0" dirty="0"/>
              <a:t>图灵奖，授予在计算机技术领域作出突出贡献的科学家</a:t>
            </a:r>
          </a:p>
          <a:p>
            <a:pPr lvl="2"/>
            <a:r>
              <a:rPr lang="zh-CN" altLang="en-US" b="0" dirty="0"/>
              <a:t>程序设计语言、编译理论与方法约占</a:t>
            </a:r>
            <a:r>
              <a:rPr lang="en-US" altLang="zh-CN" b="0" dirty="0"/>
              <a:t>1/3</a:t>
            </a:r>
            <a:endParaRPr lang="zh-CN" altLang="en-US" b="0" dirty="0"/>
          </a:p>
        </p:txBody>
      </p:sp>
      <p:grpSp>
        <p:nvGrpSpPr>
          <p:cNvPr id="2" name="组合 1"/>
          <p:cNvGrpSpPr/>
          <p:nvPr/>
        </p:nvGrpSpPr>
        <p:grpSpPr>
          <a:xfrm>
            <a:off x="307975" y="7937"/>
            <a:ext cx="5709593" cy="860693"/>
            <a:chOff x="307975" y="7937"/>
            <a:chExt cx="5709593" cy="860693"/>
          </a:xfrm>
        </p:grpSpPr>
        <p:sp>
          <p:nvSpPr>
            <p:cNvPr id="5" name="AutoShape 13" descr="http://t2.baidu.com/it/u=3391121962,2332629517&amp;fm=23&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dirty="0">
                <a:latin typeface="楷体" panose="02010609060101010101" pitchFamily="49" charset="-122"/>
                <a:ea typeface="楷体" panose="02010609060101010101" pitchFamily="49" charset="-122"/>
              </a:endParaRPr>
            </a:p>
          </p:txBody>
        </p:sp>
        <p:sp>
          <p:nvSpPr>
            <p:cNvPr id="6" name="AutoShape 15" descr="http://t2.baidu.com/it/u=3391121962,2332629517&amp;fm=21&amp;gp=0.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dirty="0">
                <a:latin typeface="楷体" panose="02010609060101010101" pitchFamily="49" charset="-122"/>
                <a:ea typeface="楷体" panose="02010609060101010101" pitchFamily="49" charset="-122"/>
              </a:endParaRPr>
            </a:p>
          </p:txBody>
        </p:sp>
        <p:sp>
          <p:nvSpPr>
            <p:cNvPr id="7" name="AutoShape 18" descr="http://t2.baidu.com/it/u=2814427109,2301171438&amp;fm=23&amp;gp=0.jp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dirty="0">
                <a:latin typeface="楷体" panose="02010609060101010101" pitchFamily="49" charset="-122"/>
                <a:ea typeface="楷体" panose="02010609060101010101" pitchFamily="49" charset="-122"/>
              </a:endParaRPr>
            </a:p>
          </p:txBody>
        </p:sp>
        <p:grpSp>
          <p:nvGrpSpPr>
            <p:cNvPr id="8" name="组合 7"/>
            <p:cNvGrpSpPr/>
            <p:nvPr/>
          </p:nvGrpSpPr>
          <p:grpSpPr>
            <a:xfrm>
              <a:off x="683568" y="43200"/>
              <a:ext cx="5334000" cy="825430"/>
              <a:chOff x="1905000" y="-4375"/>
              <a:chExt cx="5334000" cy="825430"/>
            </a:xfrm>
          </p:grpSpPr>
          <p:sp>
            <p:nvSpPr>
              <p:cNvPr id="9" name="AutoShape 56"/>
              <p:cNvSpPr>
                <a:spLocks noChangeArrowheads="1"/>
              </p:cNvSpPr>
              <p:nvPr/>
            </p:nvSpPr>
            <p:spPr bwMode="gray">
              <a:xfrm>
                <a:off x="2270125" y="58980"/>
                <a:ext cx="4968875" cy="762075"/>
              </a:xfrm>
              <a:prstGeom prst="roundRect">
                <a:avLst>
                  <a:gd name="adj" fmla="val 50000"/>
                </a:avLst>
              </a:prstGeom>
              <a:solidFill>
                <a:srgbClr val="8064A2">
                  <a:lumMod val="20000"/>
                  <a:lumOff val="80000"/>
                </a:srgbClr>
              </a:solidFill>
              <a:ln w="38100" algn="ctr">
                <a:solidFill>
                  <a:srgbClr val="8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 lastClr="FFFFFF"/>
                  </a:solidFill>
                  <a:effectLst/>
                  <a:uLnTx/>
                  <a:uFillTx/>
                  <a:latin typeface="楷体" panose="02010609060101010101" pitchFamily="49" charset="-122"/>
                  <a:ea typeface="楷体" panose="02010609060101010101" pitchFamily="49" charset="-122"/>
                </a:endParaRPr>
              </a:p>
            </p:txBody>
          </p:sp>
          <p:sp>
            <p:nvSpPr>
              <p:cNvPr id="10" name="Oval 59"/>
              <p:cNvSpPr>
                <a:spLocks noChangeArrowheads="1"/>
              </p:cNvSpPr>
              <p:nvPr/>
            </p:nvSpPr>
            <p:spPr bwMode="gray">
              <a:xfrm rot="1758052">
                <a:off x="1905000" y="-4375"/>
                <a:ext cx="896938" cy="820000"/>
              </a:xfrm>
              <a:prstGeom prst="ellipse">
                <a:avLst/>
              </a:prstGeom>
              <a:gradFill rotWithShape="1">
                <a:gsLst>
                  <a:gs pos="0">
                    <a:srgbClr val="800080"/>
                  </a:gs>
                  <a:gs pos="100000">
                    <a:srgbClr val="800080">
                      <a:gamma/>
                      <a:shade val="46275"/>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endParaRPr>
              </a:p>
            </p:txBody>
          </p:sp>
          <p:sp>
            <p:nvSpPr>
              <p:cNvPr id="11" name="Text Box 61"/>
              <p:cNvSpPr txBox="1">
                <a:spLocks noChangeArrowheads="1"/>
              </p:cNvSpPr>
              <p:nvPr/>
            </p:nvSpPr>
            <p:spPr bwMode="gray">
              <a:xfrm>
                <a:off x="2916000" y="132425"/>
                <a:ext cx="245291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0" fontAlgn="auto">
                  <a:spcBef>
                    <a:spcPts val="0"/>
                  </a:spcBef>
                  <a:spcAft>
                    <a:spcPts val="0"/>
                  </a:spcAft>
                  <a:defRPr/>
                </a:pPr>
                <a:r>
                  <a:rPr lang="zh-CN" altLang="en-US" sz="3200" b="1" kern="0" dirty="0">
                    <a:solidFill>
                      <a:sysClr val="windowText" lastClr="000000"/>
                    </a:solidFill>
                    <a:effectLst>
                      <a:outerShdw blurRad="38100" dist="38100" dir="2700000" algn="tl">
                        <a:srgbClr val="000000">
                          <a:alpha val="43137"/>
                        </a:srgbClr>
                      </a:outerShdw>
                    </a:effectLst>
                    <a:latin typeface="楷体" pitchFamily="49" charset="-122"/>
                    <a:ea typeface="楷体" pitchFamily="49" charset="-122"/>
                  </a:rPr>
                  <a:t>课 程 简 介</a:t>
                </a:r>
              </a:p>
            </p:txBody>
          </p:sp>
          <p:sp>
            <p:nvSpPr>
              <p:cNvPr id="12" name="Text Box 62"/>
              <p:cNvSpPr txBox="1">
                <a:spLocks noChangeArrowheads="1"/>
              </p:cNvSpPr>
              <p:nvPr/>
            </p:nvSpPr>
            <p:spPr bwMode="gray">
              <a:xfrm>
                <a:off x="2303171" y="82512"/>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ヒラギノ角ゴ Pro W3" pitchFamily="-1" charset="-128"/>
                  </a:defRPr>
                </a:lvl1pPr>
                <a:lvl2pPr marL="742950" indent="-285750" eaLnBrk="0" hangingPunct="0">
                  <a:defRPr>
                    <a:solidFill>
                      <a:schemeClr val="tx1"/>
                    </a:solidFill>
                    <a:latin typeface="Arial" pitchFamily="34" charset="0"/>
                    <a:ea typeface="ヒラギノ角ゴ Pro W3" pitchFamily="-1" charset="-128"/>
                  </a:defRPr>
                </a:lvl2pPr>
                <a:lvl3pPr marL="1143000" indent="-228600" eaLnBrk="0" hangingPunct="0">
                  <a:defRPr>
                    <a:solidFill>
                      <a:schemeClr val="tx1"/>
                    </a:solidFill>
                    <a:latin typeface="Arial" pitchFamily="34" charset="0"/>
                    <a:ea typeface="ヒラギノ角ゴ Pro W3" pitchFamily="-1" charset="-128"/>
                  </a:defRPr>
                </a:lvl3pPr>
                <a:lvl4pPr marL="1600200" indent="-228600" eaLnBrk="0" hangingPunct="0">
                  <a:defRPr>
                    <a:solidFill>
                      <a:schemeClr val="tx1"/>
                    </a:solidFill>
                    <a:latin typeface="Arial" pitchFamily="34" charset="0"/>
                    <a:ea typeface="ヒラギノ角ゴ Pro W3" pitchFamily="-1" charset="-128"/>
                  </a:defRPr>
                </a:lvl4pPr>
                <a:lvl5pPr marL="2057400" indent="-228600" eaLnBrk="0" hangingPunct="0">
                  <a:defRPr>
                    <a:solidFill>
                      <a:schemeClr val="tx1"/>
                    </a:solidFill>
                    <a:latin typeface="Arial" pitchFamily="34" charset="0"/>
                    <a:ea typeface="ヒラギノ角ゴ Pro W3" pitchFamily="-1"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pitchFamily="-1"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pitchFamily="-1"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pitchFamily="-1"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pitchFamily="-1" charset="-128"/>
                  </a:defRPr>
                </a:lvl9pP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en-US" altLang="zh-CN" sz="3200" b="1" i="0" u="none" strike="noStrike" kern="0" cap="none" spc="0" normalizeH="0" baseline="0" noProof="0" dirty="0">
                  <a:ln>
                    <a:noFill/>
                  </a:ln>
                  <a:solidFill>
                    <a:sysClr val="window" lastClr="FFFFFF"/>
                  </a:solidFill>
                  <a:effectLst/>
                  <a:uLnTx/>
                  <a:uFillTx/>
                  <a:latin typeface="楷体" panose="02010609060101010101" pitchFamily="49" charset="-122"/>
                  <a:ea typeface="楷体" panose="02010609060101010101" pitchFamily="49" charset="-122"/>
                </a:endParaRPr>
              </a:p>
            </p:txBody>
          </p:sp>
          <p:pic>
            <p:nvPicPr>
              <p:cNvPr id="13" name="Picture 88"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16125" y="86133"/>
                <a:ext cx="379413" cy="439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extLst>
      <p:ext uri="{BB962C8B-B14F-4D97-AF65-F5344CB8AC3E}">
        <p14:creationId xmlns:p14="http://schemas.microsoft.com/office/powerpoint/2010/main" val="357163107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50563">
                                            <p:txEl>
                                              <p:pRg st="2" end="2"/>
                                            </p:txEl>
                                          </p:spTgt>
                                        </p:tgtEl>
                                        <p:attrNameLst>
                                          <p:attrName>style.visibility</p:attrName>
                                        </p:attrNameLst>
                                      </p:cBhvr>
                                      <p:to>
                                        <p:strVal val="visible"/>
                                      </p:to>
                                    </p:set>
                                    <p:animEffect transition="in" filter="checkerboard(across)">
                                      <p:cBhvr>
                                        <p:cTn id="7" dur="500"/>
                                        <p:tgtEl>
                                          <p:spTgt spid="450563">
                                            <p:txEl>
                                              <p:pRg st="2" end="2"/>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450563">
                                            <p:txEl>
                                              <p:pRg st="3" end="3"/>
                                            </p:txEl>
                                          </p:spTgt>
                                        </p:tgtEl>
                                        <p:attrNameLst>
                                          <p:attrName>style.visibility</p:attrName>
                                        </p:attrNameLst>
                                      </p:cBhvr>
                                      <p:to>
                                        <p:strVal val="visible"/>
                                      </p:to>
                                    </p:set>
                                    <p:animEffect transition="in" filter="checkerboard(across)">
                                      <p:cBhvr>
                                        <p:cTn id="10" dur="500"/>
                                        <p:tgtEl>
                                          <p:spTgt spid="4505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fld id="{C2B2DFA0-12DE-432C-ABAD-D1FE5A1AEB39}" type="slidenum">
              <a:rPr lang="en-US" altLang="zh-CN" sz="1400" smtClean="0">
                <a:latin typeface="楷体" panose="02010609060101010101" pitchFamily="49" charset="-122"/>
                <a:ea typeface="楷体" panose="02010609060101010101" pitchFamily="49" charset="-122"/>
              </a:rPr>
              <a:pPr eaLnBrk="1" hangingPunct="1"/>
              <a:t>7</a:t>
            </a:fld>
            <a:endParaRPr lang="en-US" altLang="zh-CN" sz="1400" dirty="0">
              <a:latin typeface="楷体" panose="02010609060101010101" pitchFamily="49" charset="-122"/>
              <a:ea typeface="楷体" panose="02010609060101010101" pitchFamily="49" charset="-122"/>
            </a:endParaRPr>
          </a:p>
        </p:txBody>
      </p:sp>
      <p:sp>
        <p:nvSpPr>
          <p:cNvPr id="432131" name="Rectangle 3"/>
          <p:cNvSpPr>
            <a:spLocks noGrp="1" noChangeArrowheads="1"/>
          </p:cNvSpPr>
          <p:nvPr>
            <p:ph type="body" idx="1"/>
          </p:nvPr>
        </p:nvSpPr>
        <p:spPr/>
        <p:txBody>
          <a:bodyPr/>
          <a:lstStyle/>
          <a:p>
            <a:r>
              <a:rPr lang="zh-CN" altLang="en-US" sz="3200" b="0" dirty="0"/>
              <a:t>课程内容</a:t>
            </a:r>
          </a:p>
          <a:p>
            <a:pPr lvl="1"/>
            <a:r>
              <a:rPr lang="zh-CN" altLang="en-US" sz="2800" b="0" dirty="0"/>
              <a:t>介绍编译器构造的一般原理和基本实现方法</a:t>
            </a:r>
          </a:p>
          <a:p>
            <a:pPr lvl="1"/>
            <a:r>
              <a:rPr lang="zh-CN" altLang="en-US" sz="2800" b="0" dirty="0"/>
              <a:t>介绍的理论知识：形式语言和自动机理论、语法制导的定义和属性文法、类型论等</a:t>
            </a:r>
          </a:p>
          <a:p>
            <a:r>
              <a:rPr lang="zh-CN" altLang="en-US" sz="3200" b="0" dirty="0"/>
              <a:t>课程特点</a:t>
            </a:r>
          </a:p>
          <a:p>
            <a:pPr lvl="1"/>
            <a:r>
              <a:rPr lang="zh-CN" altLang="en-US" sz="2800" b="0" dirty="0"/>
              <a:t>强调</a:t>
            </a:r>
            <a:r>
              <a:rPr lang="zh-CN" altLang="en-US" sz="2800" b="0" dirty="0">
                <a:solidFill>
                  <a:srgbClr val="FF3300"/>
                </a:solidFill>
              </a:rPr>
              <a:t>形式化描述技术</a:t>
            </a:r>
          </a:p>
          <a:p>
            <a:pPr lvl="1"/>
            <a:r>
              <a:rPr lang="zh-CN" altLang="en-US" sz="2800" b="0" dirty="0"/>
              <a:t>强调对编译原理和技术的</a:t>
            </a:r>
            <a:r>
              <a:rPr lang="zh-CN" altLang="en-US" sz="2800" b="0" dirty="0">
                <a:solidFill>
                  <a:srgbClr val="FF3300"/>
                </a:solidFill>
              </a:rPr>
              <a:t>宏观理解</a:t>
            </a:r>
            <a:r>
              <a:rPr lang="zh-CN" altLang="en-US" sz="2800" b="0" dirty="0"/>
              <a:t>，不把注意力分散到枝节算法，不偏向于某种源语言或目标机器</a:t>
            </a:r>
          </a:p>
        </p:txBody>
      </p:sp>
      <p:grpSp>
        <p:nvGrpSpPr>
          <p:cNvPr id="6" name="组合 5"/>
          <p:cNvGrpSpPr/>
          <p:nvPr/>
        </p:nvGrpSpPr>
        <p:grpSpPr>
          <a:xfrm>
            <a:off x="307975" y="7937"/>
            <a:ext cx="5709593" cy="860693"/>
            <a:chOff x="307975" y="7937"/>
            <a:chExt cx="5709593" cy="860693"/>
          </a:xfrm>
        </p:grpSpPr>
        <p:sp>
          <p:nvSpPr>
            <p:cNvPr id="7" name="AutoShape 13" descr="http://t2.baidu.com/it/u=3391121962,2332629517&amp;fm=23&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dirty="0">
                <a:latin typeface="楷体" panose="02010609060101010101" pitchFamily="49" charset="-122"/>
                <a:ea typeface="楷体" panose="02010609060101010101" pitchFamily="49" charset="-122"/>
              </a:endParaRPr>
            </a:p>
          </p:txBody>
        </p:sp>
        <p:sp>
          <p:nvSpPr>
            <p:cNvPr id="8" name="AutoShape 15" descr="http://t2.baidu.com/it/u=3391121962,2332629517&amp;fm=21&amp;gp=0.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dirty="0">
                <a:latin typeface="楷体" panose="02010609060101010101" pitchFamily="49" charset="-122"/>
                <a:ea typeface="楷体" panose="02010609060101010101" pitchFamily="49" charset="-122"/>
              </a:endParaRPr>
            </a:p>
          </p:txBody>
        </p:sp>
        <p:sp>
          <p:nvSpPr>
            <p:cNvPr id="9" name="AutoShape 18" descr="http://t2.baidu.com/it/u=2814427109,2301171438&amp;fm=23&amp;gp=0.jp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dirty="0">
                <a:latin typeface="楷体" panose="02010609060101010101" pitchFamily="49" charset="-122"/>
                <a:ea typeface="楷体" panose="02010609060101010101" pitchFamily="49" charset="-122"/>
              </a:endParaRPr>
            </a:p>
          </p:txBody>
        </p:sp>
        <p:grpSp>
          <p:nvGrpSpPr>
            <p:cNvPr id="10" name="组合 9"/>
            <p:cNvGrpSpPr/>
            <p:nvPr/>
          </p:nvGrpSpPr>
          <p:grpSpPr>
            <a:xfrm>
              <a:off x="683568" y="43200"/>
              <a:ext cx="5334000" cy="825430"/>
              <a:chOff x="1905000" y="-4375"/>
              <a:chExt cx="5334000" cy="825430"/>
            </a:xfrm>
          </p:grpSpPr>
          <p:sp>
            <p:nvSpPr>
              <p:cNvPr id="11" name="AutoShape 56"/>
              <p:cNvSpPr>
                <a:spLocks noChangeArrowheads="1"/>
              </p:cNvSpPr>
              <p:nvPr/>
            </p:nvSpPr>
            <p:spPr bwMode="gray">
              <a:xfrm>
                <a:off x="2270125" y="58980"/>
                <a:ext cx="4968875" cy="762075"/>
              </a:xfrm>
              <a:prstGeom prst="roundRect">
                <a:avLst>
                  <a:gd name="adj" fmla="val 50000"/>
                </a:avLst>
              </a:prstGeom>
              <a:solidFill>
                <a:srgbClr val="8064A2">
                  <a:lumMod val="20000"/>
                  <a:lumOff val="80000"/>
                </a:srgbClr>
              </a:solidFill>
              <a:ln w="38100" algn="ctr">
                <a:solidFill>
                  <a:srgbClr val="8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 lastClr="FFFFFF"/>
                  </a:solidFill>
                  <a:effectLst/>
                  <a:uLnTx/>
                  <a:uFillTx/>
                  <a:latin typeface="楷体" panose="02010609060101010101" pitchFamily="49" charset="-122"/>
                  <a:ea typeface="楷体" panose="02010609060101010101" pitchFamily="49" charset="-122"/>
                </a:endParaRPr>
              </a:p>
            </p:txBody>
          </p:sp>
          <p:sp>
            <p:nvSpPr>
              <p:cNvPr id="12" name="Oval 59"/>
              <p:cNvSpPr>
                <a:spLocks noChangeArrowheads="1"/>
              </p:cNvSpPr>
              <p:nvPr/>
            </p:nvSpPr>
            <p:spPr bwMode="gray">
              <a:xfrm rot="1758052">
                <a:off x="1905000" y="-4375"/>
                <a:ext cx="896938" cy="820000"/>
              </a:xfrm>
              <a:prstGeom prst="ellipse">
                <a:avLst/>
              </a:prstGeom>
              <a:gradFill rotWithShape="1">
                <a:gsLst>
                  <a:gs pos="0">
                    <a:srgbClr val="800080"/>
                  </a:gs>
                  <a:gs pos="100000">
                    <a:srgbClr val="800080">
                      <a:gamma/>
                      <a:shade val="46275"/>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endParaRPr>
              </a:p>
            </p:txBody>
          </p:sp>
          <p:sp>
            <p:nvSpPr>
              <p:cNvPr id="13" name="Text Box 61"/>
              <p:cNvSpPr txBox="1">
                <a:spLocks noChangeArrowheads="1"/>
              </p:cNvSpPr>
              <p:nvPr/>
            </p:nvSpPr>
            <p:spPr bwMode="gray">
              <a:xfrm>
                <a:off x="2916000" y="132425"/>
                <a:ext cx="245291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0" fontAlgn="auto">
                  <a:spcBef>
                    <a:spcPts val="0"/>
                  </a:spcBef>
                  <a:spcAft>
                    <a:spcPts val="0"/>
                  </a:spcAft>
                  <a:defRPr/>
                </a:pPr>
                <a:r>
                  <a:rPr lang="zh-CN" altLang="en-US" sz="3200" b="1" kern="0" dirty="0">
                    <a:solidFill>
                      <a:sysClr val="windowText" lastClr="000000"/>
                    </a:solidFill>
                    <a:effectLst>
                      <a:outerShdw blurRad="38100" dist="38100" dir="2700000" algn="tl">
                        <a:srgbClr val="000000">
                          <a:alpha val="43137"/>
                        </a:srgbClr>
                      </a:outerShdw>
                    </a:effectLst>
                    <a:latin typeface="楷体" pitchFamily="49" charset="-122"/>
                    <a:ea typeface="楷体" pitchFamily="49" charset="-122"/>
                  </a:rPr>
                  <a:t>课 程 简 介</a:t>
                </a:r>
              </a:p>
            </p:txBody>
          </p:sp>
          <p:sp>
            <p:nvSpPr>
              <p:cNvPr id="14" name="Text Box 62"/>
              <p:cNvSpPr txBox="1">
                <a:spLocks noChangeArrowheads="1"/>
              </p:cNvSpPr>
              <p:nvPr/>
            </p:nvSpPr>
            <p:spPr bwMode="gray">
              <a:xfrm>
                <a:off x="2303171" y="82512"/>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ヒラギノ角ゴ Pro W3" pitchFamily="-1" charset="-128"/>
                  </a:defRPr>
                </a:lvl1pPr>
                <a:lvl2pPr marL="742950" indent="-285750" eaLnBrk="0" hangingPunct="0">
                  <a:defRPr>
                    <a:solidFill>
                      <a:schemeClr val="tx1"/>
                    </a:solidFill>
                    <a:latin typeface="Arial" pitchFamily="34" charset="0"/>
                    <a:ea typeface="ヒラギノ角ゴ Pro W3" pitchFamily="-1" charset="-128"/>
                  </a:defRPr>
                </a:lvl2pPr>
                <a:lvl3pPr marL="1143000" indent="-228600" eaLnBrk="0" hangingPunct="0">
                  <a:defRPr>
                    <a:solidFill>
                      <a:schemeClr val="tx1"/>
                    </a:solidFill>
                    <a:latin typeface="Arial" pitchFamily="34" charset="0"/>
                    <a:ea typeface="ヒラギノ角ゴ Pro W3" pitchFamily="-1" charset="-128"/>
                  </a:defRPr>
                </a:lvl3pPr>
                <a:lvl4pPr marL="1600200" indent="-228600" eaLnBrk="0" hangingPunct="0">
                  <a:defRPr>
                    <a:solidFill>
                      <a:schemeClr val="tx1"/>
                    </a:solidFill>
                    <a:latin typeface="Arial" pitchFamily="34" charset="0"/>
                    <a:ea typeface="ヒラギノ角ゴ Pro W3" pitchFamily="-1" charset="-128"/>
                  </a:defRPr>
                </a:lvl4pPr>
                <a:lvl5pPr marL="2057400" indent="-228600" eaLnBrk="0" hangingPunct="0">
                  <a:defRPr>
                    <a:solidFill>
                      <a:schemeClr val="tx1"/>
                    </a:solidFill>
                    <a:latin typeface="Arial" pitchFamily="34" charset="0"/>
                    <a:ea typeface="ヒラギノ角ゴ Pro W3" pitchFamily="-1"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pitchFamily="-1"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pitchFamily="-1"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pitchFamily="-1"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pitchFamily="-1" charset="-128"/>
                  </a:defRPr>
                </a:lvl9pP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en-US" altLang="zh-CN" sz="3200" b="1" i="0" u="none" strike="noStrike" kern="0" cap="none" spc="0" normalizeH="0" baseline="0" noProof="0" dirty="0">
                  <a:ln>
                    <a:noFill/>
                  </a:ln>
                  <a:solidFill>
                    <a:sysClr val="window" lastClr="FFFFFF"/>
                  </a:solidFill>
                  <a:effectLst/>
                  <a:uLnTx/>
                  <a:uFillTx/>
                  <a:latin typeface="楷体" panose="02010609060101010101" pitchFamily="49" charset="-122"/>
                  <a:ea typeface="楷体" panose="02010609060101010101" pitchFamily="49" charset="-122"/>
                </a:endParaRPr>
              </a:p>
            </p:txBody>
          </p:sp>
          <p:pic>
            <p:nvPicPr>
              <p:cNvPr id="15" name="Picture 88" descr="Picture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16125" y="86133"/>
                <a:ext cx="379413" cy="439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extLst>
      <p:ext uri="{BB962C8B-B14F-4D97-AF65-F5344CB8AC3E}">
        <p14:creationId xmlns:p14="http://schemas.microsoft.com/office/powerpoint/2010/main" val="400016260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32131">
                                            <p:txEl>
                                              <p:pRg st="3" end="3"/>
                                            </p:txEl>
                                          </p:spTgt>
                                        </p:tgtEl>
                                        <p:attrNameLst>
                                          <p:attrName>style.visibility</p:attrName>
                                        </p:attrNameLst>
                                      </p:cBhvr>
                                      <p:to>
                                        <p:strVal val="visible"/>
                                      </p:to>
                                    </p:set>
                                    <p:animEffect transition="in" filter="blinds(horizontal)">
                                      <p:cBhvr>
                                        <p:cTn id="7" dur="500"/>
                                        <p:tgtEl>
                                          <p:spTgt spid="432131">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32131">
                                            <p:txEl>
                                              <p:pRg st="4" end="4"/>
                                            </p:txEl>
                                          </p:spTgt>
                                        </p:tgtEl>
                                        <p:attrNameLst>
                                          <p:attrName>style.visibility</p:attrName>
                                        </p:attrNameLst>
                                      </p:cBhvr>
                                      <p:to>
                                        <p:strVal val="visible"/>
                                      </p:to>
                                    </p:set>
                                    <p:animEffect transition="in" filter="blinds(horizontal)">
                                      <p:cBhvr>
                                        <p:cTn id="10" dur="500"/>
                                        <p:tgtEl>
                                          <p:spTgt spid="432131">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32131">
                                            <p:txEl>
                                              <p:pRg st="5" end="5"/>
                                            </p:txEl>
                                          </p:spTgt>
                                        </p:tgtEl>
                                        <p:attrNameLst>
                                          <p:attrName>style.visibility</p:attrName>
                                        </p:attrNameLst>
                                      </p:cBhvr>
                                      <p:to>
                                        <p:strVal val="visible"/>
                                      </p:to>
                                    </p:set>
                                    <p:animEffect transition="in" filter="blinds(horizontal)">
                                      <p:cBhvr>
                                        <p:cTn id="13" dur="500"/>
                                        <p:tgtEl>
                                          <p:spTgt spid="4321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fld id="{DEC78C15-E603-445C-BC9C-8E36BD0F5162}" type="slidenum">
              <a:rPr lang="en-US" altLang="zh-CN" sz="1400" smtClean="0">
                <a:latin typeface="楷体" panose="02010609060101010101" pitchFamily="49" charset="-122"/>
                <a:ea typeface="楷体" panose="02010609060101010101" pitchFamily="49" charset="-122"/>
              </a:rPr>
              <a:pPr eaLnBrk="1" hangingPunct="1"/>
              <a:t>8</a:t>
            </a:fld>
            <a:endParaRPr lang="en-US" altLang="zh-CN" sz="1400" dirty="0">
              <a:latin typeface="楷体" panose="02010609060101010101" pitchFamily="49" charset="-122"/>
              <a:ea typeface="楷体" panose="02010609060101010101" pitchFamily="49" charset="-122"/>
            </a:endParaRPr>
          </a:p>
        </p:txBody>
      </p:sp>
      <p:sp>
        <p:nvSpPr>
          <p:cNvPr id="436226" name="Text Box 2" descr="Green marble"/>
          <p:cNvSpPr txBox="1">
            <a:spLocks noChangeArrowheads="1"/>
          </p:cNvSpPr>
          <p:nvPr/>
        </p:nvSpPr>
        <p:spPr bwMode="auto">
          <a:xfrm>
            <a:off x="1189038" y="3213100"/>
            <a:ext cx="309562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2400" dirty="0">
                <a:solidFill>
                  <a:schemeClr val="accent2"/>
                </a:solidFill>
                <a:effectLst>
                  <a:outerShdw blurRad="38100" dist="38100" dir="2700000" algn="tl">
                    <a:srgbClr val="C0C0C0"/>
                  </a:outerShdw>
                </a:effectLst>
                <a:latin typeface="Arial" panose="020B0604020202020204" pitchFamily="34" charset="0"/>
                <a:ea typeface="楷体" panose="02010609060101010101" pitchFamily="49" charset="-122"/>
              </a:rPr>
              <a:t>if (c == 5) then </a:t>
            </a:r>
            <a:r>
              <a:rPr lang="en-US" altLang="zh-CN" sz="2400" dirty="0">
                <a:solidFill>
                  <a:schemeClr val="accent2"/>
                </a:solidFill>
                <a:effectLst>
                  <a:outerShdw blurRad="38100" dist="38100" dir="2700000" algn="tl">
                    <a:srgbClr val="C0C0C0"/>
                  </a:outerShdw>
                </a:effectLst>
                <a:latin typeface="楷体" panose="02010609060101010101" pitchFamily="49" charset="-122"/>
                <a:ea typeface="楷体" panose="02010609060101010101" pitchFamily="49" charset="-122"/>
              </a:rPr>
              <a:t>…</a:t>
            </a:r>
            <a:endParaRPr lang="en-US" altLang="zh-CN" sz="2400" dirty="0">
              <a:solidFill>
                <a:schemeClr val="accent2"/>
              </a:solidFill>
              <a:effectLst>
                <a:outerShdw blurRad="38100" dist="38100" dir="2700000" algn="tl">
                  <a:srgbClr val="C0C0C0"/>
                </a:outerShdw>
              </a:effectLst>
              <a:latin typeface="Arial" panose="020B0604020202020204" pitchFamily="34" charset="0"/>
              <a:ea typeface="楷体" panose="02010609060101010101" pitchFamily="49" charset="-122"/>
            </a:endParaRPr>
          </a:p>
          <a:p>
            <a:pPr>
              <a:spcBef>
                <a:spcPct val="50000"/>
              </a:spcBef>
              <a:defRPr/>
            </a:pPr>
            <a:endParaRPr lang="en-US" altLang="zh-CN" sz="2400" dirty="0">
              <a:solidFill>
                <a:schemeClr val="accent2"/>
              </a:solidFill>
              <a:effectLst>
                <a:outerShdw blurRad="38100" dist="38100" dir="2700000" algn="tl">
                  <a:srgbClr val="C0C0C0"/>
                </a:outerShdw>
              </a:effectLst>
              <a:latin typeface="Arial" panose="020B0604020202020204" pitchFamily="34" charset="0"/>
              <a:ea typeface="楷体" panose="02010609060101010101" pitchFamily="49" charset="-122"/>
            </a:endParaRPr>
          </a:p>
          <a:p>
            <a:pPr>
              <a:spcBef>
                <a:spcPct val="50000"/>
              </a:spcBef>
              <a:defRPr/>
            </a:pPr>
            <a:r>
              <a:rPr lang="en-US" altLang="zh-CN" sz="2400" dirty="0">
                <a:solidFill>
                  <a:schemeClr val="accent2"/>
                </a:solidFill>
                <a:effectLst>
                  <a:outerShdw blurRad="38100" dist="38100" dir="2700000" algn="tl">
                    <a:srgbClr val="C0C0C0"/>
                  </a:outerShdw>
                </a:effectLst>
                <a:latin typeface="Arial" panose="020B0604020202020204" pitchFamily="34" charset="0"/>
                <a:ea typeface="楷体" panose="02010609060101010101" pitchFamily="49" charset="-122"/>
              </a:rPr>
              <a:t>if (c = 5) then</a:t>
            </a:r>
            <a:r>
              <a:rPr lang="en-US" altLang="zh-CN" sz="2400" dirty="0">
                <a:solidFill>
                  <a:schemeClr val="accent2"/>
                </a:solidFill>
                <a:effectLst>
                  <a:outerShdw blurRad="38100" dist="38100" dir="2700000" algn="tl">
                    <a:srgbClr val="C0C0C0"/>
                  </a:outerShdw>
                </a:effectLst>
                <a:latin typeface="楷体" panose="02010609060101010101" pitchFamily="49" charset="-122"/>
                <a:ea typeface="楷体" panose="02010609060101010101" pitchFamily="49" charset="-122"/>
              </a:rPr>
              <a:t>…</a:t>
            </a:r>
            <a:endParaRPr lang="en-US" altLang="zh-CN" sz="2400" dirty="0">
              <a:solidFill>
                <a:schemeClr val="accent2"/>
              </a:solidFill>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436227" name="AutoShape 3" descr="Green marble"/>
          <p:cNvSpPr>
            <a:spLocks noChangeArrowheads="1"/>
          </p:cNvSpPr>
          <p:nvPr/>
        </p:nvSpPr>
        <p:spPr bwMode="auto">
          <a:xfrm>
            <a:off x="2413000" y="3644900"/>
            <a:ext cx="360363" cy="576263"/>
          </a:xfrm>
          <a:prstGeom prst="downArrow">
            <a:avLst>
              <a:gd name="adj1" fmla="val 50000"/>
              <a:gd name="adj2" fmla="val 39978"/>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楷体" panose="02010609060101010101" pitchFamily="49" charset="-122"/>
              <a:ea typeface="楷体" panose="02010609060101010101" pitchFamily="49" charset="-122"/>
            </a:endParaRPr>
          </a:p>
        </p:txBody>
      </p:sp>
      <p:sp>
        <p:nvSpPr>
          <p:cNvPr id="436228" name="Text Box 4" descr="Green marble"/>
          <p:cNvSpPr txBox="1">
            <a:spLocks noChangeArrowheads="1"/>
          </p:cNvSpPr>
          <p:nvPr/>
        </p:nvSpPr>
        <p:spPr bwMode="auto">
          <a:xfrm>
            <a:off x="1404938" y="5013325"/>
            <a:ext cx="237648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400" dirty="0">
                <a:solidFill>
                  <a:srgbClr val="FF3300"/>
                </a:solidFill>
                <a:effectLst>
                  <a:outerShdw blurRad="38100" dist="38100" dir="2700000" algn="tl">
                    <a:srgbClr val="C0C0C0"/>
                  </a:outerShdw>
                </a:effectLst>
                <a:latin typeface="Arial" panose="020B0604020202020204" pitchFamily="34" charset="0"/>
                <a:ea typeface="楷体" panose="02010609060101010101" pitchFamily="49" charset="-122"/>
              </a:rPr>
              <a:t>编译器不报错，但实际上错了</a:t>
            </a:r>
          </a:p>
        </p:txBody>
      </p:sp>
      <p:grpSp>
        <p:nvGrpSpPr>
          <p:cNvPr id="436229" name="Group 5"/>
          <p:cNvGrpSpPr>
            <a:grpSpLocks/>
          </p:cNvGrpSpPr>
          <p:nvPr/>
        </p:nvGrpSpPr>
        <p:grpSpPr bwMode="auto">
          <a:xfrm>
            <a:off x="5076825" y="3213100"/>
            <a:ext cx="3095625" cy="2257425"/>
            <a:chOff x="3198" y="2024"/>
            <a:chExt cx="1950" cy="1422"/>
          </a:xfrm>
        </p:grpSpPr>
        <p:sp>
          <p:nvSpPr>
            <p:cNvPr id="436230" name="Text Box 6" descr="Green marble"/>
            <p:cNvSpPr txBox="1">
              <a:spLocks noChangeArrowheads="1"/>
            </p:cNvSpPr>
            <p:nvPr/>
          </p:nvSpPr>
          <p:spPr bwMode="auto">
            <a:xfrm>
              <a:off x="3198" y="2024"/>
              <a:ext cx="1950" cy="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2400" dirty="0">
                  <a:solidFill>
                    <a:schemeClr val="accent2"/>
                  </a:solidFill>
                  <a:effectLst>
                    <a:outerShdw blurRad="38100" dist="38100" dir="2700000" algn="tl">
                      <a:srgbClr val="C0C0C0"/>
                    </a:outerShdw>
                  </a:effectLst>
                  <a:latin typeface="Arial" panose="020B0604020202020204" pitchFamily="34" charset="0"/>
                  <a:ea typeface="楷体" panose="02010609060101010101" pitchFamily="49" charset="-122"/>
                </a:rPr>
                <a:t>if (5 == c) then </a:t>
              </a:r>
              <a:r>
                <a:rPr lang="en-US" altLang="zh-CN" sz="2400" dirty="0">
                  <a:solidFill>
                    <a:schemeClr val="accent2"/>
                  </a:solidFill>
                  <a:effectLst>
                    <a:outerShdw blurRad="38100" dist="38100" dir="2700000" algn="tl">
                      <a:srgbClr val="C0C0C0"/>
                    </a:outerShdw>
                  </a:effectLst>
                  <a:latin typeface="楷体" panose="02010609060101010101" pitchFamily="49" charset="-122"/>
                  <a:ea typeface="楷体" panose="02010609060101010101" pitchFamily="49" charset="-122"/>
                </a:rPr>
                <a:t>…</a:t>
              </a:r>
              <a:endParaRPr lang="en-US" altLang="zh-CN" sz="2400" dirty="0">
                <a:solidFill>
                  <a:schemeClr val="accent2"/>
                </a:solidFill>
                <a:effectLst>
                  <a:outerShdw blurRad="38100" dist="38100" dir="2700000" algn="tl">
                    <a:srgbClr val="C0C0C0"/>
                  </a:outerShdw>
                </a:effectLst>
                <a:latin typeface="Arial" panose="020B0604020202020204" pitchFamily="34" charset="0"/>
                <a:ea typeface="楷体" panose="02010609060101010101" pitchFamily="49" charset="-122"/>
              </a:endParaRPr>
            </a:p>
            <a:p>
              <a:pPr>
                <a:spcBef>
                  <a:spcPct val="50000"/>
                </a:spcBef>
                <a:defRPr/>
              </a:pPr>
              <a:endParaRPr lang="en-US" altLang="zh-CN" sz="2400" dirty="0">
                <a:solidFill>
                  <a:schemeClr val="accent2"/>
                </a:solidFill>
                <a:effectLst>
                  <a:outerShdw blurRad="38100" dist="38100" dir="2700000" algn="tl">
                    <a:srgbClr val="C0C0C0"/>
                  </a:outerShdw>
                </a:effectLst>
                <a:latin typeface="Arial" panose="020B0604020202020204" pitchFamily="34" charset="0"/>
                <a:ea typeface="楷体" panose="02010609060101010101" pitchFamily="49" charset="-122"/>
              </a:endParaRPr>
            </a:p>
            <a:p>
              <a:pPr>
                <a:spcBef>
                  <a:spcPct val="50000"/>
                </a:spcBef>
                <a:defRPr/>
              </a:pPr>
              <a:r>
                <a:rPr lang="en-US" altLang="zh-CN" sz="2400" dirty="0">
                  <a:solidFill>
                    <a:schemeClr val="accent2"/>
                  </a:solidFill>
                  <a:effectLst>
                    <a:outerShdw blurRad="38100" dist="38100" dir="2700000" algn="tl">
                      <a:srgbClr val="C0C0C0"/>
                    </a:outerShdw>
                  </a:effectLst>
                  <a:latin typeface="Arial" panose="020B0604020202020204" pitchFamily="34" charset="0"/>
                  <a:ea typeface="楷体" panose="02010609060101010101" pitchFamily="49" charset="-122"/>
                </a:rPr>
                <a:t>if (5 = c) then</a:t>
              </a:r>
              <a:r>
                <a:rPr lang="en-US" altLang="zh-CN" sz="2400" dirty="0">
                  <a:solidFill>
                    <a:schemeClr val="accent2"/>
                  </a:solidFill>
                  <a:effectLst>
                    <a:outerShdw blurRad="38100" dist="38100" dir="2700000" algn="tl">
                      <a:srgbClr val="C0C0C0"/>
                    </a:outerShdw>
                  </a:effectLst>
                  <a:latin typeface="楷体" panose="02010609060101010101" pitchFamily="49" charset="-122"/>
                  <a:ea typeface="楷体" panose="02010609060101010101" pitchFamily="49" charset="-122"/>
                </a:rPr>
                <a:t>…</a:t>
              </a:r>
              <a:endParaRPr lang="en-US" altLang="zh-CN" sz="2400" dirty="0">
                <a:solidFill>
                  <a:schemeClr val="accent2"/>
                </a:solidFill>
                <a:effectLst>
                  <a:outerShdw blurRad="38100" dist="38100" dir="2700000" algn="tl">
                    <a:srgbClr val="C0C0C0"/>
                  </a:outerShdw>
                </a:effectLst>
                <a:latin typeface="Arial" panose="020B0604020202020204" pitchFamily="34" charset="0"/>
                <a:ea typeface="楷体" panose="02010609060101010101" pitchFamily="49" charset="-122"/>
              </a:endParaRPr>
            </a:p>
          </p:txBody>
        </p:sp>
        <p:sp>
          <p:nvSpPr>
            <p:cNvPr id="6155" name="AutoShape 7" descr="Green marble"/>
            <p:cNvSpPr>
              <a:spLocks noChangeArrowheads="1"/>
            </p:cNvSpPr>
            <p:nvPr/>
          </p:nvSpPr>
          <p:spPr bwMode="auto">
            <a:xfrm>
              <a:off x="3833" y="2296"/>
              <a:ext cx="227" cy="363"/>
            </a:xfrm>
            <a:prstGeom prst="downArrow">
              <a:avLst>
                <a:gd name="adj1" fmla="val 50000"/>
                <a:gd name="adj2" fmla="val 39978"/>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楷体" panose="02010609060101010101" pitchFamily="49" charset="-122"/>
                <a:ea typeface="楷体" panose="02010609060101010101" pitchFamily="49" charset="-122"/>
              </a:endParaRPr>
            </a:p>
          </p:txBody>
        </p:sp>
        <p:sp>
          <p:nvSpPr>
            <p:cNvPr id="436232" name="Text Box 8" descr="Green marble"/>
            <p:cNvSpPr txBox="1">
              <a:spLocks noChangeArrowheads="1"/>
            </p:cNvSpPr>
            <p:nvPr/>
          </p:nvSpPr>
          <p:spPr bwMode="auto">
            <a:xfrm>
              <a:off x="3244" y="3158"/>
              <a:ext cx="149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400" dirty="0">
                  <a:solidFill>
                    <a:srgbClr val="FF3300"/>
                  </a:solidFill>
                  <a:effectLst>
                    <a:outerShdw blurRad="38100" dist="38100" dir="2700000" algn="tl">
                      <a:srgbClr val="C0C0C0"/>
                    </a:outerShdw>
                  </a:effectLst>
                  <a:latin typeface="Arial" panose="020B0604020202020204" pitchFamily="34" charset="0"/>
                  <a:ea typeface="楷体" panose="02010609060101010101" pitchFamily="49" charset="-122"/>
                </a:rPr>
                <a:t>编译器报错</a:t>
              </a:r>
            </a:p>
          </p:txBody>
        </p:sp>
      </p:grpSp>
      <p:sp>
        <p:nvSpPr>
          <p:cNvPr id="436233" name="Line 9"/>
          <p:cNvSpPr>
            <a:spLocks noChangeShapeType="1"/>
          </p:cNvSpPr>
          <p:nvPr/>
        </p:nvSpPr>
        <p:spPr bwMode="auto">
          <a:xfrm>
            <a:off x="4429125" y="3068638"/>
            <a:ext cx="0" cy="287972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楷体" panose="02010609060101010101" pitchFamily="49" charset="-122"/>
              <a:ea typeface="楷体" panose="02010609060101010101" pitchFamily="49" charset="-122"/>
            </a:endParaRPr>
          </a:p>
        </p:txBody>
      </p:sp>
      <p:sp>
        <p:nvSpPr>
          <p:cNvPr id="6153" name="Rectangle 11"/>
          <p:cNvSpPr>
            <a:spLocks noGrp="1" noChangeArrowheads="1"/>
          </p:cNvSpPr>
          <p:nvPr>
            <p:ph type="body" idx="1"/>
          </p:nvPr>
        </p:nvSpPr>
        <p:spPr/>
        <p:txBody>
          <a:bodyPr/>
          <a:lstStyle/>
          <a:p>
            <a:r>
              <a:rPr lang="zh-CN" altLang="en-US" b="0" dirty="0"/>
              <a:t>学习的意义</a:t>
            </a:r>
          </a:p>
          <a:p>
            <a:pPr lvl="1"/>
            <a:r>
              <a:rPr lang="zh-CN" altLang="en-US" b="0" dirty="0"/>
              <a:t>计算机专业的核心课程。</a:t>
            </a:r>
          </a:p>
          <a:p>
            <a:pPr lvl="1"/>
            <a:r>
              <a:rPr lang="zh-CN" altLang="en-US" b="0" dirty="0"/>
              <a:t>深刻的理解编程语言的设计和实现，有利于学习编程语言，知其然知其所以然。</a:t>
            </a:r>
          </a:p>
        </p:txBody>
      </p:sp>
      <p:grpSp>
        <p:nvGrpSpPr>
          <p:cNvPr id="14" name="组合 13"/>
          <p:cNvGrpSpPr/>
          <p:nvPr/>
        </p:nvGrpSpPr>
        <p:grpSpPr>
          <a:xfrm>
            <a:off x="307975" y="7937"/>
            <a:ext cx="5709593" cy="860693"/>
            <a:chOff x="307975" y="7937"/>
            <a:chExt cx="5709593" cy="860693"/>
          </a:xfrm>
        </p:grpSpPr>
        <p:sp>
          <p:nvSpPr>
            <p:cNvPr id="15" name="AutoShape 13" descr="http://t2.baidu.com/it/u=3391121962,2332629517&amp;fm=23&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dirty="0">
                <a:latin typeface="楷体" panose="02010609060101010101" pitchFamily="49" charset="-122"/>
                <a:ea typeface="楷体" panose="02010609060101010101" pitchFamily="49" charset="-122"/>
              </a:endParaRPr>
            </a:p>
          </p:txBody>
        </p:sp>
        <p:sp>
          <p:nvSpPr>
            <p:cNvPr id="16" name="AutoShape 15" descr="http://t2.baidu.com/it/u=3391121962,2332629517&amp;fm=21&amp;gp=0.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dirty="0">
                <a:latin typeface="楷体" panose="02010609060101010101" pitchFamily="49" charset="-122"/>
                <a:ea typeface="楷体" panose="02010609060101010101" pitchFamily="49" charset="-122"/>
              </a:endParaRPr>
            </a:p>
          </p:txBody>
        </p:sp>
        <p:sp>
          <p:nvSpPr>
            <p:cNvPr id="17" name="AutoShape 18" descr="http://t2.baidu.com/it/u=2814427109,2301171438&amp;fm=23&amp;gp=0.jp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dirty="0">
                <a:latin typeface="楷体" panose="02010609060101010101" pitchFamily="49" charset="-122"/>
                <a:ea typeface="楷体" panose="02010609060101010101" pitchFamily="49" charset="-122"/>
              </a:endParaRPr>
            </a:p>
          </p:txBody>
        </p:sp>
        <p:grpSp>
          <p:nvGrpSpPr>
            <p:cNvPr id="18" name="组合 17"/>
            <p:cNvGrpSpPr/>
            <p:nvPr/>
          </p:nvGrpSpPr>
          <p:grpSpPr>
            <a:xfrm>
              <a:off x="683568" y="43200"/>
              <a:ext cx="5334000" cy="825430"/>
              <a:chOff x="1905000" y="-4375"/>
              <a:chExt cx="5334000" cy="825430"/>
            </a:xfrm>
          </p:grpSpPr>
          <p:sp>
            <p:nvSpPr>
              <p:cNvPr id="19" name="AutoShape 56"/>
              <p:cNvSpPr>
                <a:spLocks noChangeArrowheads="1"/>
              </p:cNvSpPr>
              <p:nvPr/>
            </p:nvSpPr>
            <p:spPr bwMode="gray">
              <a:xfrm>
                <a:off x="2270125" y="58980"/>
                <a:ext cx="4968875" cy="762075"/>
              </a:xfrm>
              <a:prstGeom prst="roundRect">
                <a:avLst>
                  <a:gd name="adj" fmla="val 50000"/>
                </a:avLst>
              </a:prstGeom>
              <a:solidFill>
                <a:srgbClr val="8064A2">
                  <a:lumMod val="20000"/>
                  <a:lumOff val="80000"/>
                </a:srgbClr>
              </a:solidFill>
              <a:ln w="38100" algn="ctr">
                <a:solidFill>
                  <a:srgbClr val="8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 lastClr="FFFFFF"/>
                  </a:solidFill>
                  <a:effectLst/>
                  <a:uLnTx/>
                  <a:uFillTx/>
                  <a:latin typeface="楷体" panose="02010609060101010101" pitchFamily="49" charset="-122"/>
                  <a:ea typeface="楷体" panose="02010609060101010101" pitchFamily="49" charset="-122"/>
                </a:endParaRPr>
              </a:p>
            </p:txBody>
          </p:sp>
          <p:sp>
            <p:nvSpPr>
              <p:cNvPr id="20" name="Oval 59"/>
              <p:cNvSpPr>
                <a:spLocks noChangeArrowheads="1"/>
              </p:cNvSpPr>
              <p:nvPr/>
            </p:nvSpPr>
            <p:spPr bwMode="gray">
              <a:xfrm rot="1758052">
                <a:off x="1905000" y="-4375"/>
                <a:ext cx="896938" cy="820000"/>
              </a:xfrm>
              <a:prstGeom prst="ellipse">
                <a:avLst/>
              </a:prstGeom>
              <a:gradFill rotWithShape="1">
                <a:gsLst>
                  <a:gs pos="0">
                    <a:srgbClr val="800080"/>
                  </a:gs>
                  <a:gs pos="100000">
                    <a:srgbClr val="800080">
                      <a:gamma/>
                      <a:shade val="46275"/>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endParaRPr>
              </a:p>
            </p:txBody>
          </p:sp>
          <p:sp>
            <p:nvSpPr>
              <p:cNvPr id="21" name="Text Box 61"/>
              <p:cNvSpPr txBox="1">
                <a:spLocks noChangeArrowheads="1"/>
              </p:cNvSpPr>
              <p:nvPr/>
            </p:nvSpPr>
            <p:spPr bwMode="gray">
              <a:xfrm>
                <a:off x="2916000" y="132425"/>
                <a:ext cx="245291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0" fontAlgn="auto">
                  <a:spcBef>
                    <a:spcPts val="0"/>
                  </a:spcBef>
                  <a:spcAft>
                    <a:spcPts val="0"/>
                  </a:spcAft>
                  <a:defRPr/>
                </a:pPr>
                <a:r>
                  <a:rPr lang="zh-CN" altLang="en-US" sz="3200" b="1" kern="0" dirty="0">
                    <a:solidFill>
                      <a:sysClr val="windowText" lastClr="000000"/>
                    </a:solidFill>
                    <a:effectLst>
                      <a:outerShdw blurRad="38100" dist="38100" dir="2700000" algn="tl">
                        <a:srgbClr val="000000">
                          <a:alpha val="43137"/>
                        </a:srgbClr>
                      </a:outerShdw>
                    </a:effectLst>
                    <a:latin typeface="楷体" pitchFamily="49" charset="-122"/>
                    <a:ea typeface="楷体" pitchFamily="49" charset="-122"/>
                  </a:rPr>
                  <a:t>课 程 简 介</a:t>
                </a:r>
              </a:p>
            </p:txBody>
          </p:sp>
          <p:sp>
            <p:nvSpPr>
              <p:cNvPr id="22" name="Text Box 62"/>
              <p:cNvSpPr txBox="1">
                <a:spLocks noChangeArrowheads="1"/>
              </p:cNvSpPr>
              <p:nvPr/>
            </p:nvSpPr>
            <p:spPr bwMode="gray">
              <a:xfrm>
                <a:off x="2303171" y="82512"/>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ヒラギノ角ゴ Pro W3" pitchFamily="-1" charset="-128"/>
                  </a:defRPr>
                </a:lvl1pPr>
                <a:lvl2pPr marL="742950" indent="-285750" eaLnBrk="0" hangingPunct="0">
                  <a:defRPr>
                    <a:solidFill>
                      <a:schemeClr val="tx1"/>
                    </a:solidFill>
                    <a:latin typeface="Arial" pitchFamily="34" charset="0"/>
                    <a:ea typeface="ヒラギノ角ゴ Pro W3" pitchFamily="-1" charset="-128"/>
                  </a:defRPr>
                </a:lvl2pPr>
                <a:lvl3pPr marL="1143000" indent="-228600" eaLnBrk="0" hangingPunct="0">
                  <a:defRPr>
                    <a:solidFill>
                      <a:schemeClr val="tx1"/>
                    </a:solidFill>
                    <a:latin typeface="Arial" pitchFamily="34" charset="0"/>
                    <a:ea typeface="ヒラギノ角ゴ Pro W3" pitchFamily="-1" charset="-128"/>
                  </a:defRPr>
                </a:lvl3pPr>
                <a:lvl4pPr marL="1600200" indent="-228600" eaLnBrk="0" hangingPunct="0">
                  <a:defRPr>
                    <a:solidFill>
                      <a:schemeClr val="tx1"/>
                    </a:solidFill>
                    <a:latin typeface="Arial" pitchFamily="34" charset="0"/>
                    <a:ea typeface="ヒラギノ角ゴ Pro W3" pitchFamily="-1" charset="-128"/>
                  </a:defRPr>
                </a:lvl4pPr>
                <a:lvl5pPr marL="2057400" indent="-228600" eaLnBrk="0" hangingPunct="0">
                  <a:defRPr>
                    <a:solidFill>
                      <a:schemeClr val="tx1"/>
                    </a:solidFill>
                    <a:latin typeface="Arial" pitchFamily="34" charset="0"/>
                    <a:ea typeface="ヒラギノ角ゴ Pro W3" pitchFamily="-1"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pitchFamily="-1"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pitchFamily="-1"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pitchFamily="-1"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pitchFamily="-1" charset="-128"/>
                  </a:defRPr>
                </a:lvl9pP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en-US" altLang="zh-CN" sz="3200" b="1" i="0" u="none" strike="noStrike" kern="0" cap="none" spc="0" normalizeH="0" baseline="0" noProof="0" dirty="0">
                  <a:ln>
                    <a:noFill/>
                  </a:ln>
                  <a:solidFill>
                    <a:sysClr val="window" lastClr="FFFFFF"/>
                  </a:solidFill>
                  <a:effectLst/>
                  <a:uLnTx/>
                  <a:uFillTx/>
                  <a:latin typeface="楷体" panose="02010609060101010101" pitchFamily="49" charset="-122"/>
                  <a:ea typeface="楷体" panose="02010609060101010101" pitchFamily="49" charset="-122"/>
                </a:endParaRPr>
              </a:p>
            </p:txBody>
          </p:sp>
          <p:pic>
            <p:nvPicPr>
              <p:cNvPr id="23" name="Picture 88" descr="Picture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16125" y="86133"/>
                <a:ext cx="379413" cy="439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extLst>
      <p:ext uri="{BB962C8B-B14F-4D97-AF65-F5344CB8AC3E}">
        <p14:creationId xmlns:p14="http://schemas.microsoft.com/office/powerpoint/2010/main" val="8016048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6226"/>
                                        </p:tgtEl>
                                        <p:attrNameLst>
                                          <p:attrName>style.visibility</p:attrName>
                                        </p:attrNameLst>
                                      </p:cBhvr>
                                      <p:to>
                                        <p:strVal val="visible"/>
                                      </p:to>
                                    </p:set>
                                    <p:animEffect transition="in" filter="blinds(horizontal)">
                                      <p:cBhvr>
                                        <p:cTn id="7" dur="500"/>
                                        <p:tgtEl>
                                          <p:spTgt spid="43622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36227"/>
                                        </p:tgtEl>
                                        <p:attrNameLst>
                                          <p:attrName>style.visibility</p:attrName>
                                        </p:attrNameLst>
                                      </p:cBhvr>
                                      <p:to>
                                        <p:strVal val="visible"/>
                                      </p:to>
                                    </p:set>
                                    <p:animEffect transition="in" filter="blinds(horizontal)">
                                      <p:cBhvr>
                                        <p:cTn id="10" dur="500"/>
                                        <p:tgtEl>
                                          <p:spTgt spid="43622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36228"/>
                                        </p:tgtEl>
                                        <p:attrNameLst>
                                          <p:attrName>style.visibility</p:attrName>
                                        </p:attrNameLst>
                                      </p:cBhvr>
                                      <p:to>
                                        <p:strVal val="visible"/>
                                      </p:to>
                                    </p:set>
                                    <p:animEffect transition="in" filter="blinds(horizontal)">
                                      <p:cBhvr>
                                        <p:cTn id="13" dur="500"/>
                                        <p:tgtEl>
                                          <p:spTgt spid="43622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36233"/>
                                        </p:tgtEl>
                                        <p:attrNameLst>
                                          <p:attrName>style.visibility</p:attrName>
                                        </p:attrNameLst>
                                      </p:cBhvr>
                                      <p:to>
                                        <p:strVal val="visible"/>
                                      </p:to>
                                    </p:set>
                                    <p:animEffect transition="in" filter="blinds(horizontal)">
                                      <p:cBhvr>
                                        <p:cTn id="16" dur="500"/>
                                        <p:tgtEl>
                                          <p:spTgt spid="43623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436229"/>
                                        </p:tgtEl>
                                        <p:attrNameLst>
                                          <p:attrName>style.visibility</p:attrName>
                                        </p:attrNameLst>
                                      </p:cBhvr>
                                      <p:to>
                                        <p:strVal val="visible"/>
                                      </p:to>
                                    </p:set>
                                    <p:animEffect transition="in" filter="blinds(horizontal)">
                                      <p:cBhvr>
                                        <p:cTn id="21" dur="500"/>
                                        <p:tgtEl>
                                          <p:spTgt spid="436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226" grpId="0"/>
      <p:bldP spid="436227" grpId="0" animBg="1"/>
      <p:bldP spid="436228" grpId="0"/>
      <p:bldP spid="43623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fld id="{B73200E6-0AA6-4C95-A951-55C70DE47274}" type="slidenum">
              <a:rPr lang="en-US" altLang="zh-CN" sz="1400" smtClean="0">
                <a:latin typeface="楷体" panose="02010609060101010101" pitchFamily="49" charset="-122"/>
                <a:ea typeface="楷体" panose="02010609060101010101" pitchFamily="49" charset="-122"/>
              </a:rPr>
              <a:pPr eaLnBrk="1" hangingPunct="1"/>
              <a:t>9</a:t>
            </a:fld>
            <a:endParaRPr lang="en-US" altLang="zh-CN" sz="1400" dirty="0">
              <a:latin typeface="楷体" panose="02010609060101010101" pitchFamily="49" charset="-122"/>
              <a:ea typeface="楷体" panose="02010609060101010101" pitchFamily="49" charset="-122"/>
            </a:endParaRPr>
          </a:p>
        </p:txBody>
      </p:sp>
      <p:sp>
        <p:nvSpPr>
          <p:cNvPr id="438275" name="Rectangle 3"/>
          <p:cNvSpPr>
            <a:spLocks noGrp="1" noChangeArrowheads="1"/>
          </p:cNvSpPr>
          <p:nvPr>
            <p:ph type="body" idx="1"/>
          </p:nvPr>
        </p:nvSpPr>
        <p:spPr/>
        <p:txBody>
          <a:bodyPr/>
          <a:lstStyle/>
          <a:p>
            <a:r>
              <a:rPr lang="zh-CN" altLang="en-US" sz="3200" b="0" dirty="0"/>
              <a:t>学习的意义</a:t>
            </a:r>
          </a:p>
          <a:p>
            <a:pPr lvl="1"/>
            <a:r>
              <a:rPr lang="zh-CN" altLang="en-US" sz="2800" b="0" dirty="0"/>
              <a:t>从软件工程看，编译器是一个很好的实例（基本设计、模块划分等）， 所介绍的概念和技术能应用到一般的软件设计之中。</a:t>
            </a:r>
          </a:p>
          <a:p>
            <a:pPr lvl="1"/>
            <a:r>
              <a:rPr lang="zh-CN" altLang="en-US" sz="2800" b="0" dirty="0"/>
              <a:t>编译器也许是在本科阶段分析最透彻的实例。</a:t>
            </a:r>
          </a:p>
          <a:p>
            <a:pPr lvl="1"/>
            <a:r>
              <a:rPr lang="zh-CN" altLang="en-US" sz="2800" b="0" dirty="0"/>
              <a:t>能了解到软件工程中的一些技术（如基于事件驱动的编程）。</a:t>
            </a:r>
          </a:p>
          <a:p>
            <a:pPr lvl="1">
              <a:buFont typeface="Wingdings" pitchFamily="2" charset="2"/>
              <a:buChar char="Ø"/>
            </a:pPr>
            <a:r>
              <a:rPr lang="zh-CN" altLang="en-US" sz="2800" b="0" dirty="0">
                <a:solidFill>
                  <a:srgbClr val="0000FF"/>
                </a:solidFill>
              </a:rPr>
              <a:t>大多数程序员同时是语言的设计者，虽然是一些简单的语言（如输入输出），本课程的学习有助于提高对这些语言的设计水平。</a:t>
            </a:r>
          </a:p>
        </p:txBody>
      </p:sp>
      <p:grpSp>
        <p:nvGrpSpPr>
          <p:cNvPr id="6" name="组合 5"/>
          <p:cNvGrpSpPr/>
          <p:nvPr/>
        </p:nvGrpSpPr>
        <p:grpSpPr>
          <a:xfrm>
            <a:off x="307975" y="7937"/>
            <a:ext cx="5709593" cy="860693"/>
            <a:chOff x="307975" y="7937"/>
            <a:chExt cx="5709593" cy="860693"/>
          </a:xfrm>
        </p:grpSpPr>
        <p:sp>
          <p:nvSpPr>
            <p:cNvPr id="7" name="AutoShape 13" descr="http://t2.baidu.com/it/u=3391121962,2332629517&amp;fm=23&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dirty="0">
                <a:latin typeface="楷体" panose="02010609060101010101" pitchFamily="49" charset="-122"/>
                <a:ea typeface="楷体" panose="02010609060101010101" pitchFamily="49" charset="-122"/>
              </a:endParaRPr>
            </a:p>
          </p:txBody>
        </p:sp>
        <p:sp>
          <p:nvSpPr>
            <p:cNvPr id="8" name="AutoShape 15" descr="http://t2.baidu.com/it/u=3391121962,2332629517&amp;fm=21&amp;gp=0.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dirty="0">
                <a:latin typeface="楷体" panose="02010609060101010101" pitchFamily="49" charset="-122"/>
                <a:ea typeface="楷体" panose="02010609060101010101" pitchFamily="49" charset="-122"/>
              </a:endParaRPr>
            </a:p>
          </p:txBody>
        </p:sp>
        <p:sp>
          <p:nvSpPr>
            <p:cNvPr id="9" name="AutoShape 18" descr="http://t2.baidu.com/it/u=2814427109,2301171438&amp;fm=23&amp;gp=0.jp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dirty="0">
                <a:latin typeface="楷体" panose="02010609060101010101" pitchFamily="49" charset="-122"/>
                <a:ea typeface="楷体" panose="02010609060101010101" pitchFamily="49" charset="-122"/>
              </a:endParaRPr>
            </a:p>
          </p:txBody>
        </p:sp>
        <p:grpSp>
          <p:nvGrpSpPr>
            <p:cNvPr id="10" name="组合 9"/>
            <p:cNvGrpSpPr/>
            <p:nvPr/>
          </p:nvGrpSpPr>
          <p:grpSpPr>
            <a:xfrm>
              <a:off x="683568" y="43200"/>
              <a:ext cx="5334000" cy="825430"/>
              <a:chOff x="1905000" y="-4375"/>
              <a:chExt cx="5334000" cy="825430"/>
            </a:xfrm>
          </p:grpSpPr>
          <p:sp>
            <p:nvSpPr>
              <p:cNvPr id="11" name="AutoShape 56"/>
              <p:cNvSpPr>
                <a:spLocks noChangeArrowheads="1"/>
              </p:cNvSpPr>
              <p:nvPr/>
            </p:nvSpPr>
            <p:spPr bwMode="gray">
              <a:xfrm>
                <a:off x="2270125" y="58980"/>
                <a:ext cx="4968875" cy="762075"/>
              </a:xfrm>
              <a:prstGeom prst="roundRect">
                <a:avLst>
                  <a:gd name="adj" fmla="val 50000"/>
                </a:avLst>
              </a:prstGeom>
              <a:solidFill>
                <a:srgbClr val="8064A2">
                  <a:lumMod val="20000"/>
                  <a:lumOff val="80000"/>
                </a:srgbClr>
              </a:solidFill>
              <a:ln w="38100" algn="ctr">
                <a:solidFill>
                  <a:srgbClr val="8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 lastClr="FFFFFF"/>
                  </a:solidFill>
                  <a:effectLst/>
                  <a:uLnTx/>
                  <a:uFillTx/>
                  <a:latin typeface="楷体" panose="02010609060101010101" pitchFamily="49" charset="-122"/>
                  <a:ea typeface="楷体" panose="02010609060101010101" pitchFamily="49" charset="-122"/>
                </a:endParaRPr>
              </a:p>
            </p:txBody>
          </p:sp>
          <p:sp>
            <p:nvSpPr>
              <p:cNvPr id="12" name="Oval 59"/>
              <p:cNvSpPr>
                <a:spLocks noChangeArrowheads="1"/>
              </p:cNvSpPr>
              <p:nvPr/>
            </p:nvSpPr>
            <p:spPr bwMode="gray">
              <a:xfrm rot="1758052">
                <a:off x="1905000" y="-4375"/>
                <a:ext cx="896938" cy="820000"/>
              </a:xfrm>
              <a:prstGeom prst="ellipse">
                <a:avLst/>
              </a:prstGeom>
              <a:gradFill rotWithShape="1">
                <a:gsLst>
                  <a:gs pos="0">
                    <a:srgbClr val="800080"/>
                  </a:gs>
                  <a:gs pos="100000">
                    <a:srgbClr val="800080">
                      <a:gamma/>
                      <a:shade val="46275"/>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endParaRPr>
              </a:p>
            </p:txBody>
          </p:sp>
          <p:sp>
            <p:nvSpPr>
              <p:cNvPr id="13" name="Text Box 61"/>
              <p:cNvSpPr txBox="1">
                <a:spLocks noChangeArrowheads="1"/>
              </p:cNvSpPr>
              <p:nvPr/>
            </p:nvSpPr>
            <p:spPr bwMode="gray">
              <a:xfrm>
                <a:off x="2916000" y="132425"/>
                <a:ext cx="245291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0" fontAlgn="auto">
                  <a:spcBef>
                    <a:spcPts val="0"/>
                  </a:spcBef>
                  <a:spcAft>
                    <a:spcPts val="0"/>
                  </a:spcAft>
                  <a:defRPr/>
                </a:pPr>
                <a:r>
                  <a:rPr lang="zh-CN" altLang="en-US" sz="3200" b="1" kern="0" dirty="0">
                    <a:solidFill>
                      <a:sysClr val="windowText" lastClr="000000"/>
                    </a:solidFill>
                    <a:effectLst>
                      <a:outerShdw blurRad="38100" dist="38100" dir="2700000" algn="tl">
                        <a:srgbClr val="000000">
                          <a:alpha val="43137"/>
                        </a:srgbClr>
                      </a:outerShdw>
                    </a:effectLst>
                    <a:latin typeface="楷体" pitchFamily="49" charset="-122"/>
                    <a:ea typeface="楷体" pitchFamily="49" charset="-122"/>
                  </a:rPr>
                  <a:t>课 程 简 介</a:t>
                </a:r>
              </a:p>
            </p:txBody>
          </p:sp>
          <p:sp>
            <p:nvSpPr>
              <p:cNvPr id="14" name="Text Box 62"/>
              <p:cNvSpPr txBox="1">
                <a:spLocks noChangeArrowheads="1"/>
              </p:cNvSpPr>
              <p:nvPr/>
            </p:nvSpPr>
            <p:spPr bwMode="gray">
              <a:xfrm>
                <a:off x="2303171" y="82512"/>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ヒラギノ角ゴ Pro W3" pitchFamily="-1" charset="-128"/>
                  </a:defRPr>
                </a:lvl1pPr>
                <a:lvl2pPr marL="742950" indent="-285750" eaLnBrk="0" hangingPunct="0">
                  <a:defRPr>
                    <a:solidFill>
                      <a:schemeClr val="tx1"/>
                    </a:solidFill>
                    <a:latin typeface="Arial" pitchFamily="34" charset="0"/>
                    <a:ea typeface="ヒラギノ角ゴ Pro W3" pitchFamily="-1" charset="-128"/>
                  </a:defRPr>
                </a:lvl2pPr>
                <a:lvl3pPr marL="1143000" indent="-228600" eaLnBrk="0" hangingPunct="0">
                  <a:defRPr>
                    <a:solidFill>
                      <a:schemeClr val="tx1"/>
                    </a:solidFill>
                    <a:latin typeface="Arial" pitchFamily="34" charset="0"/>
                    <a:ea typeface="ヒラギノ角ゴ Pro W3" pitchFamily="-1" charset="-128"/>
                  </a:defRPr>
                </a:lvl3pPr>
                <a:lvl4pPr marL="1600200" indent="-228600" eaLnBrk="0" hangingPunct="0">
                  <a:defRPr>
                    <a:solidFill>
                      <a:schemeClr val="tx1"/>
                    </a:solidFill>
                    <a:latin typeface="Arial" pitchFamily="34" charset="0"/>
                    <a:ea typeface="ヒラギノ角ゴ Pro W3" pitchFamily="-1" charset="-128"/>
                  </a:defRPr>
                </a:lvl4pPr>
                <a:lvl5pPr marL="2057400" indent="-228600" eaLnBrk="0" hangingPunct="0">
                  <a:defRPr>
                    <a:solidFill>
                      <a:schemeClr val="tx1"/>
                    </a:solidFill>
                    <a:latin typeface="Arial" pitchFamily="34" charset="0"/>
                    <a:ea typeface="ヒラギノ角ゴ Pro W3" pitchFamily="-1"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pitchFamily="-1"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pitchFamily="-1"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pitchFamily="-1"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pitchFamily="-1" charset="-128"/>
                  </a:defRPr>
                </a:lvl9pP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en-US" altLang="zh-CN" sz="3200" b="1" i="0" u="none" strike="noStrike" kern="0" cap="none" spc="0" normalizeH="0" baseline="0" noProof="0" dirty="0">
                  <a:ln>
                    <a:noFill/>
                  </a:ln>
                  <a:solidFill>
                    <a:sysClr val="window" lastClr="FFFFFF"/>
                  </a:solidFill>
                  <a:effectLst/>
                  <a:uLnTx/>
                  <a:uFillTx/>
                  <a:latin typeface="楷体" panose="02010609060101010101" pitchFamily="49" charset="-122"/>
                  <a:ea typeface="楷体" panose="02010609060101010101" pitchFamily="49" charset="-122"/>
                </a:endParaRPr>
              </a:p>
            </p:txBody>
          </p:sp>
          <p:pic>
            <p:nvPicPr>
              <p:cNvPr id="15" name="Picture 88"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16125" y="86133"/>
                <a:ext cx="379413" cy="439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extLst>
      <p:ext uri="{BB962C8B-B14F-4D97-AF65-F5344CB8AC3E}">
        <p14:creationId xmlns:p14="http://schemas.microsoft.com/office/powerpoint/2010/main" val="978629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38275">
                                            <p:txEl>
                                              <p:pRg st="2" end="2"/>
                                            </p:txEl>
                                          </p:spTgt>
                                        </p:tgtEl>
                                        <p:attrNameLst>
                                          <p:attrName>style.visibility</p:attrName>
                                        </p:attrNameLst>
                                      </p:cBhvr>
                                      <p:to>
                                        <p:strVal val="visible"/>
                                      </p:to>
                                    </p:set>
                                    <p:animEffect transition="in" filter="blinds(horizontal)">
                                      <p:cBhvr>
                                        <p:cTn id="7" dur="500"/>
                                        <p:tgtEl>
                                          <p:spTgt spid="43827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38275">
                                            <p:txEl>
                                              <p:pRg st="3" end="3"/>
                                            </p:txEl>
                                          </p:spTgt>
                                        </p:tgtEl>
                                        <p:attrNameLst>
                                          <p:attrName>style.visibility</p:attrName>
                                        </p:attrNameLst>
                                      </p:cBhvr>
                                      <p:to>
                                        <p:strVal val="visible"/>
                                      </p:to>
                                    </p:set>
                                    <p:animEffect transition="in" filter="blinds(horizontal)">
                                      <p:cBhvr>
                                        <p:cTn id="12" dur="500"/>
                                        <p:tgtEl>
                                          <p:spTgt spid="438275">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38275">
                                            <p:txEl>
                                              <p:pRg st="4" end="4"/>
                                            </p:txEl>
                                          </p:spTgt>
                                        </p:tgtEl>
                                        <p:attrNameLst>
                                          <p:attrName>style.visibility</p:attrName>
                                        </p:attrNameLst>
                                      </p:cBhvr>
                                      <p:to>
                                        <p:strVal val="visible"/>
                                      </p:to>
                                    </p:set>
                                    <p:animEffect transition="in" filter="blinds(horizontal)">
                                      <p:cBhvr>
                                        <p:cTn id="17" dur="500"/>
                                        <p:tgtEl>
                                          <p:spTgt spid="4382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8.2|1.2|1|0.7|0.8"/>
</p:tagLst>
</file>

<file path=ppt/theme/theme1.xml><?xml version="1.0" encoding="utf-8"?>
<a:theme xmlns:a="http://schemas.openxmlformats.org/drawingml/2006/main" name="sample">
  <a:themeElements>
    <a:clrScheme name="sample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fontScheme name="sample">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wrap="square">
        <a:spAutoFit/>
      </a:bodyPr>
      <a:lstStyle>
        <a:defPPr eaLnBrk="1" hangingPunct="1">
          <a:spcBef>
            <a:spcPct val="50000"/>
          </a:spcBef>
          <a:defRPr sz="2800" b="1" dirty="0">
            <a:latin typeface="楷体" pitchFamily="49" charset="-122"/>
            <a:ea typeface="楷体" pitchFamily="49" charset="-122"/>
          </a:defRPr>
        </a:defPPr>
      </a:lstStyle>
    </a:txDef>
  </a:objectDefaults>
  <a:extraClrSchemeLst>
    <a:extraClrScheme>
      <a:clrScheme name="sample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clrMap bg1="lt1" tx1="dk1" bg2="lt2" tx2="dk2" accent1="accent1" accent2="accent2" accent3="accent3" accent4="accent4" accent5="accent5" accent6="accent6" hlink="hlink" folHlink="folHlink"/>
    </a:extraClrScheme>
    <a:extraClrScheme>
      <a:clrScheme name="sample 2">
        <a:dk1>
          <a:srgbClr val="29698D"/>
        </a:dk1>
        <a:lt1>
          <a:srgbClr val="FFFFFF"/>
        </a:lt1>
        <a:dk2>
          <a:srgbClr val="000000"/>
        </a:dk2>
        <a:lt2>
          <a:srgbClr val="A1BABD"/>
        </a:lt2>
        <a:accent1>
          <a:srgbClr val="FF5050"/>
        </a:accent1>
        <a:accent2>
          <a:srgbClr val="FF9933"/>
        </a:accent2>
        <a:accent3>
          <a:srgbClr val="FFFFFF"/>
        </a:accent3>
        <a:accent4>
          <a:srgbClr val="215978"/>
        </a:accent4>
        <a:accent5>
          <a:srgbClr val="FFB3B3"/>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sample 3">
        <a:dk1>
          <a:srgbClr val="666699"/>
        </a:dk1>
        <a:lt1>
          <a:srgbClr val="FFFFFF"/>
        </a:lt1>
        <a:dk2>
          <a:srgbClr val="000000"/>
        </a:dk2>
        <a:lt2>
          <a:srgbClr val="C0C0C0"/>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sample">
  <a:themeElements>
    <a:clrScheme name="sample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fontScheme name="sample">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wrap="square">
        <a:spAutoFit/>
      </a:bodyPr>
      <a:lstStyle>
        <a:defPPr eaLnBrk="1" hangingPunct="1">
          <a:spcBef>
            <a:spcPct val="50000"/>
          </a:spcBef>
          <a:defRPr sz="2800" b="1" dirty="0">
            <a:latin typeface="楷体" pitchFamily="49" charset="-122"/>
            <a:ea typeface="楷体" pitchFamily="49" charset="-122"/>
          </a:defRPr>
        </a:defPPr>
      </a:lstStyle>
    </a:txDef>
  </a:objectDefaults>
  <a:extraClrSchemeLst>
    <a:extraClrScheme>
      <a:clrScheme name="sample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clrMap bg1="lt1" tx1="dk1" bg2="lt2" tx2="dk2" accent1="accent1" accent2="accent2" accent3="accent3" accent4="accent4" accent5="accent5" accent6="accent6" hlink="hlink" folHlink="folHlink"/>
    </a:extraClrScheme>
    <a:extraClrScheme>
      <a:clrScheme name="sample 2">
        <a:dk1>
          <a:srgbClr val="29698D"/>
        </a:dk1>
        <a:lt1>
          <a:srgbClr val="FFFFFF"/>
        </a:lt1>
        <a:dk2>
          <a:srgbClr val="000000"/>
        </a:dk2>
        <a:lt2>
          <a:srgbClr val="A1BABD"/>
        </a:lt2>
        <a:accent1>
          <a:srgbClr val="FF5050"/>
        </a:accent1>
        <a:accent2>
          <a:srgbClr val="FF9933"/>
        </a:accent2>
        <a:accent3>
          <a:srgbClr val="FFFFFF"/>
        </a:accent3>
        <a:accent4>
          <a:srgbClr val="215978"/>
        </a:accent4>
        <a:accent5>
          <a:srgbClr val="FFB3B3"/>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sample 3">
        <a:dk1>
          <a:srgbClr val="666699"/>
        </a:dk1>
        <a:lt1>
          <a:srgbClr val="FFFFFF"/>
        </a:lt1>
        <a:dk2>
          <a:srgbClr val="000000"/>
        </a:dk2>
        <a:lt2>
          <a:srgbClr val="C0C0C0"/>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31864</TotalTime>
  <Words>3981</Words>
  <Application>Microsoft Office PowerPoint</Application>
  <PresentationFormat>全屏显示(4:3)</PresentationFormat>
  <Paragraphs>758</Paragraphs>
  <Slides>59</Slides>
  <Notes>38</Notes>
  <HiddenSlides>0</HiddenSlides>
  <MMClips>1</MMClips>
  <ScaleCrop>false</ScaleCrop>
  <HeadingPairs>
    <vt:vector size="8" baseType="variant">
      <vt:variant>
        <vt:lpstr>已用的字体</vt:lpstr>
      </vt:variant>
      <vt:variant>
        <vt:i4>4</vt:i4>
      </vt:variant>
      <vt:variant>
        <vt:lpstr>主题</vt:lpstr>
      </vt:variant>
      <vt:variant>
        <vt:i4>2</vt:i4>
      </vt:variant>
      <vt:variant>
        <vt:lpstr>嵌入 OLE 服务器</vt:lpstr>
      </vt:variant>
      <vt:variant>
        <vt:i4>1</vt:i4>
      </vt:variant>
      <vt:variant>
        <vt:lpstr>幻灯片标题</vt:lpstr>
      </vt:variant>
      <vt:variant>
        <vt:i4>59</vt:i4>
      </vt:variant>
    </vt:vector>
  </HeadingPairs>
  <TitlesOfParts>
    <vt:vector size="66" baseType="lpstr">
      <vt:lpstr>楷体</vt:lpstr>
      <vt:lpstr>Arial</vt:lpstr>
      <vt:lpstr>Verdana</vt:lpstr>
      <vt:lpstr>Wingdings</vt:lpstr>
      <vt:lpstr>sample</vt:lpstr>
      <vt:lpstr>1_sample</vt:lpstr>
      <vt:lpstr>位图图像</vt:lpstr>
      <vt:lpstr>PowerPoint 演示文稿</vt:lpstr>
      <vt:lpstr>什么是编译器？</vt:lpstr>
      <vt:lpstr>PowerPoint 演示文稿</vt:lpstr>
      <vt:lpstr>PowerPoint 演示文稿</vt:lpstr>
      <vt:lpstr>编译原理课程在计算机科学技术中的地位：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本讲纲要</vt:lpstr>
      <vt:lpstr>编译技术研究对象：编译器的构造与分析</vt:lpstr>
      <vt:lpstr>PowerPoint 演示文稿</vt:lpstr>
      <vt:lpstr>第一章     引论</vt:lpstr>
      <vt:lpstr>编程语言演义</vt:lpstr>
      <vt:lpstr>编程语言演义</vt:lpstr>
      <vt:lpstr>编程语言演义</vt:lpstr>
      <vt:lpstr>编程语言演义</vt:lpstr>
      <vt:lpstr>编译器功能</vt:lpstr>
      <vt:lpstr>第一章     引   论</vt:lpstr>
      <vt:lpstr>第一章     引   论</vt:lpstr>
      <vt:lpstr>第一章     引   论</vt:lpstr>
      <vt:lpstr>第一章     引   论</vt:lpstr>
      <vt:lpstr>第一章     引   论</vt:lpstr>
      <vt:lpstr>第一章     引   论</vt:lpstr>
      <vt:lpstr>第一章     引   论</vt:lpstr>
      <vt:lpstr>第一章     引   论</vt:lpstr>
      <vt:lpstr>第一章     引   论</vt:lpstr>
      <vt:lpstr>第一章     引   论</vt:lpstr>
      <vt:lpstr>第一章     引   论</vt:lpstr>
      <vt:lpstr>第一章     引   论</vt:lpstr>
      <vt:lpstr>第一章     引   论</vt:lpstr>
      <vt:lpstr>第一章     引   论</vt:lpstr>
      <vt:lpstr>第一章     引   论</vt:lpstr>
      <vt:lpstr>第一章     引   论</vt:lpstr>
      <vt:lpstr>第一章     引   论</vt:lpstr>
      <vt:lpstr>第一章     引   论</vt:lpstr>
      <vt:lpstr>第一章     引   论</vt:lpstr>
      <vt:lpstr>第一章     引   论</vt:lpstr>
      <vt:lpstr>第一章     引   论</vt:lpstr>
      <vt:lpstr>第一章     引   论</vt:lpstr>
      <vt:lpstr>1.2  编译器技术的应用</vt:lpstr>
      <vt:lpstr>1.2  编译器技术的应用</vt:lpstr>
      <vt:lpstr>1.2  编译器技术的应用</vt:lpstr>
      <vt:lpstr>编译技术的应用</vt:lpstr>
      <vt:lpstr>本讲纲要</vt:lpstr>
      <vt:lpstr>课 程 简 介</vt:lpstr>
      <vt:lpstr>课 程 简 介</vt:lpstr>
      <vt:lpstr>课 程 简 介</vt:lpstr>
      <vt:lpstr>课 程 简 介</vt:lpstr>
      <vt:lpstr>课 程 简 介</vt:lpstr>
      <vt:lpstr>课 程 简 介----要求</vt:lpstr>
      <vt:lpstr>课 程 简 介</vt:lpstr>
      <vt:lpstr>小  结</vt:lpstr>
      <vt:lpstr>作业</vt:lpstr>
      <vt:lpstr>PowerPoint 演示文稿</vt:lpstr>
    </vt:vector>
  </TitlesOfParts>
  <Company>中国科大</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Static Enforcement of Security with Types</dc:title>
  <dc:creator>blue</dc:creator>
  <cp:lastModifiedBy>xxjdlut@126.com</cp:lastModifiedBy>
  <cp:revision>1027</cp:revision>
  <dcterms:created xsi:type="dcterms:W3CDTF">2000-08-08T16:59:41Z</dcterms:created>
  <dcterms:modified xsi:type="dcterms:W3CDTF">2019-09-11T21:52:15Z</dcterms:modified>
</cp:coreProperties>
</file>