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</p:sldMasterIdLst>
  <p:notesMasterIdLst>
    <p:notesMasterId r:id="rId36"/>
  </p:notesMasterIdLst>
  <p:handoutMasterIdLst>
    <p:handoutMasterId r:id="rId37"/>
  </p:handoutMasterIdLst>
  <p:sldIdLst>
    <p:sldId id="796" r:id="rId2"/>
    <p:sldId id="807" r:id="rId3"/>
    <p:sldId id="808" r:id="rId4"/>
    <p:sldId id="809" r:id="rId5"/>
    <p:sldId id="837" r:id="rId6"/>
    <p:sldId id="811" r:id="rId7"/>
    <p:sldId id="814" r:id="rId8"/>
    <p:sldId id="815" r:id="rId9"/>
    <p:sldId id="816" r:id="rId10"/>
    <p:sldId id="817" r:id="rId11"/>
    <p:sldId id="818" r:id="rId12"/>
    <p:sldId id="819" r:id="rId13"/>
    <p:sldId id="820" r:id="rId14"/>
    <p:sldId id="821" r:id="rId15"/>
    <p:sldId id="822" r:id="rId16"/>
    <p:sldId id="823" r:id="rId17"/>
    <p:sldId id="824" r:id="rId18"/>
    <p:sldId id="825" r:id="rId19"/>
    <p:sldId id="826" r:id="rId20"/>
    <p:sldId id="827" r:id="rId21"/>
    <p:sldId id="828" r:id="rId22"/>
    <p:sldId id="829" r:id="rId23"/>
    <p:sldId id="830" r:id="rId24"/>
    <p:sldId id="831" r:id="rId25"/>
    <p:sldId id="832" r:id="rId26"/>
    <p:sldId id="833" r:id="rId27"/>
    <p:sldId id="834" r:id="rId28"/>
    <p:sldId id="841" r:id="rId29"/>
    <p:sldId id="842" r:id="rId30"/>
    <p:sldId id="843" r:id="rId31"/>
    <p:sldId id="870" r:id="rId32"/>
    <p:sldId id="845" r:id="rId33"/>
    <p:sldId id="903" r:id="rId34"/>
    <p:sldId id="882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99"/>
    <a:srgbClr val="FFFFFF"/>
    <a:srgbClr val="FF3300"/>
    <a:srgbClr val="00FF00"/>
    <a:srgbClr val="36479C"/>
    <a:srgbClr val="1D2653"/>
    <a:srgbClr val="A50021"/>
    <a:srgbClr val="9966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9" autoAdjust="0"/>
    <p:restoredTop sz="91446" autoAdjust="0"/>
  </p:normalViewPr>
  <p:slideViewPr>
    <p:cSldViewPr>
      <p:cViewPr varScale="1">
        <p:scale>
          <a:sx n="64" d="100"/>
          <a:sy n="64" d="100"/>
        </p:scale>
        <p:origin x="147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00"/>
    </p:cViewPr>
  </p:sorterViewPr>
  <p:notesViewPr>
    <p:cSldViewPr>
      <p:cViewPr varScale="1">
        <p:scale>
          <a:sx n="32" d="100"/>
          <a:sy n="32" d="100"/>
        </p:scale>
        <p:origin x="-1872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zh-CN" dirty="0">
              <a:ea typeface="楷体" panose="02010609060101010101" pitchFamily="49" charset="-122"/>
            </a:endParaRPr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zh-CN" dirty="0">
              <a:ea typeface="楷体" panose="02010609060101010101" pitchFamily="49" charset="-122"/>
            </a:endParaRPr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fld id="{25E6A27E-A7E7-49BC-BBAA-DA2BB0A77F5F}" type="slidenum">
              <a:rPr lang="zh-CN" altLang="en-US">
                <a:ea typeface="楷体" panose="02010609060101010101" pitchFamily="49" charset="-122"/>
              </a:rPr>
              <a:pPr>
                <a:defRPr/>
              </a:pPr>
              <a:t>‹#›</a:t>
            </a:fld>
            <a:endParaRPr lang="en-US" altLang="zh-CN" dirty="0"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875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fld id="{BFDC9F1E-0983-46AB-9114-EFC1E92C9E41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5459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楷体" panose="0201060906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楷体" panose="0201060906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楷体" panose="0201060906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楷体" panose="0201060906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楷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学好这门课，受用三生三世，收获自己的十里桃林。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C9F1E-0983-46AB-9114-EFC1E92C9E41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1013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C525924-7B01-4799-A8D8-64A097036CFE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21</a:t>
            </a:fld>
            <a:endParaRPr lang="en-US" altLang="zh-CN" sz="1200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2589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19901A0-BA7F-464E-AEBC-60757AC6EABA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22</a:t>
            </a:fld>
            <a:endParaRPr lang="en-US" altLang="zh-CN" sz="1200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8344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E0FE231F-96CD-461D-AC37-C0F8AA5B538D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24</a:t>
            </a:fld>
            <a:endParaRPr lang="en-US" altLang="zh-CN" sz="1200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5437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9A519FEE-0104-4F40-B904-8DA154ED9217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25</a:t>
            </a:fld>
            <a:endParaRPr lang="en-US" altLang="zh-CN" sz="1200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66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F68E06F-3902-43AC-901B-F5378FA2E0A4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26</a:t>
            </a:fld>
            <a:endParaRPr lang="en-US" altLang="zh-CN" sz="1200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7399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66A6242-E9C8-46F3-BD95-8D545723DD10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27</a:t>
            </a:fld>
            <a:endParaRPr lang="en-US" altLang="zh-CN" sz="1200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9754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2B3B6054-3198-44A8-821B-33E1E34FEBF3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30</a:t>
            </a:fld>
            <a:endParaRPr lang="en-US" altLang="zh-CN" sz="1200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3705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645B5FA-3508-4D47-A7DB-1EDCC877D5A9}" type="slidenum">
              <a:rPr lang="zh-CN" altLang="en-US" sz="1200">
                <a:solidFill>
                  <a:prstClr val="black"/>
                </a:solidFill>
                <a:latin typeface="Times New Roman" pitchFamily="18" charset="0"/>
                <a:ea typeface="楷体" panose="02010609060101010101" pitchFamily="49" charset="-122"/>
              </a:rPr>
              <a:pPr/>
              <a:t>31</a:t>
            </a:fld>
            <a:endParaRPr lang="en-US" altLang="zh-CN" sz="1200" dirty="0">
              <a:solidFill>
                <a:prstClr val="black"/>
              </a:solidFill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87782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0C7B53E0-469C-4175-B564-BF57FD90E4C2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32</a:t>
            </a:fld>
            <a:endParaRPr lang="en-US" altLang="zh-CN" sz="1200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679966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2014-3-14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C9F1E-0983-46AB-9114-EFC1E92C9E41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01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8997F937-E5D7-436F-8F9A-5B2C85309E99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4</a:t>
            </a:fld>
            <a:endParaRPr lang="en-US" altLang="zh-CN" sz="1200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围绕词法分析器的自动生成展开</a:t>
            </a:r>
          </a:p>
        </p:txBody>
      </p:sp>
    </p:spTree>
    <p:extLst>
      <p:ext uri="{BB962C8B-B14F-4D97-AF65-F5344CB8AC3E}">
        <p14:creationId xmlns:p14="http://schemas.microsoft.com/office/powerpoint/2010/main" val="398477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C9F1E-0983-46AB-9114-EFC1E92C9E41}" type="slidenum">
              <a:rPr lang="zh-CN" altLang="en-US" smtClean="0"/>
              <a:pPr>
                <a:defRPr/>
              </a:pPr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1035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0B7713C-712C-45DC-8725-B9286645ED16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9</a:t>
            </a:fld>
            <a:endParaRPr lang="en-US" altLang="zh-CN" sz="1200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9370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7F05DEA-10C2-4D39-A394-B24BBFE50BB1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10</a:t>
            </a:fld>
            <a:endParaRPr lang="en-US" altLang="zh-CN" sz="1200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5980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E29919C-3E2E-4D61-B006-9004B0FAFAA3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12</a:t>
            </a:fld>
            <a:endParaRPr lang="en-US" altLang="zh-CN" sz="1200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你说了一句</a:t>
            </a:r>
            <a:r>
              <a:rPr lang="zh-CN" altLang="en-US" dirty="0" smtClean="0">
                <a:latin typeface="Arial" charset="0"/>
              </a:rPr>
              <a:t>“</a:t>
            </a:r>
            <a:r>
              <a:rPr lang="zh-CN" altLang="en-US" dirty="0" smtClean="0"/>
              <a:t>我是学生</a:t>
            </a:r>
            <a:r>
              <a:rPr lang="zh-CN" altLang="en-US" dirty="0" smtClean="0">
                <a:latin typeface="Arial" charset="0"/>
              </a:rPr>
              <a:t>”</a:t>
            </a:r>
            <a:r>
              <a:rPr lang="zh-CN" altLang="en-US" dirty="0" smtClean="0"/>
              <a:t>，翻译官翻译说 </a:t>
            </a:r>
            <a:r>
              <a:rPr lang="en-US" altLang="zh-CN" dirty="0" smtClean="0"/>
              <a:t>pronoun verb noun</a:t>
            </a:r>
          </a:p>
        </p:txBody>
      </p:sp>
    </p:spTree>
    <p:extLst>
      <p:ext uri="{BB962C8B-B14F-4D97-AF65-F5344CB8AC3E}">
        <p14:creationId xmlns:p14="http://schemas.microsoft.com/office/powerpoint/2010/main" val="1106798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7072BF6-9C12-4BFB-82F9-BBD0A1E3E3AA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14</a:t>
            </a:fld>
            <a:endParaRPr lang="en-US" altLang="zh-CN" sz="1200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186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A1A1647-9534-46AA-96E8-526DC83FDB3C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16</a:t>
            </a:fld>
            <a:endParaRPr lang="en-US" altLang="zh-CN" sz="1200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1" algn="just" eaLnBrk="1" hangingPunct="1">
              <a:defRPr/>
            </a:pPr>
            <a:r>
              <a:rPr lang="zh-CN" altLang="en-US" dirty="0" smtClean="0"/>
              <a:t>但是也有例外，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如在实数是</a:t>
            </a:r>
            <a:r>
              <a:rPr lang="en-US" altLang="zh-CN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a.b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格式下，可以发现下面的错误</a:t>
            </a:r>
          </a:p>
          <a:p>
            <a:pPr algn="just" eaLnBrk="1" hangingPunct="1"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1803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5DAECEDE-C51B-4F36-8095-980CF6799FC2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17</a:t>
            </a:fld>
            <a:endParaRPr lang="en-US" altLang="zh-CN" sz="1200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0826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E90DA835-44BA-4E04-B8BD-7A0BCBC09267}" type="slidenum">
              <a:rPr lang="zh-CN" altLang="en-US" sz="1200" smtClean="0">
                <a:latin typeface="Times New Roman" pitchFamily="18" charset="0"/>
                <a:ea typeface="楷体" panose="02010609060101010101" pitchFamily="49" charset="-122"/>
              </a:rPr>
              <a:pPr/>
              <a:t>20</a:t>
            </a:fld>
            <a:endParaRPr lang="en-US" altLang="zh-CN" sz="1200" dirty="0" smtClean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Ε </a:t>
            </a:r>
            <a:r>
              <a:rPr lang="en-US" altLang="zh-CN" dirty="0" err="1" smtClean="0"/>
              <a:t>ε</a:t>
            </a:r>
            <a:r>
              <a:rPr lang="en-US" altLang="zh-CN" dirty="0" smtClean="0"/>
              <a:t> epsilon </a:t>
            </a:r>
            <a:r>
              <a:rPr lang="zh-CN" altLang="en-US" dirty="0" smtClean="0"/>
              <a:t>艾普西隆</a:t>
            </a:r>
          </a:p>
        </p:txBody>
      </p:sp>
    </p:spTree>
    <p:extLst>
      <p:ext uri="{BB962C8B-B14F-4D97-AF65-F5344CB8AC3E}">
        <p14:creationId xmlns:p14="http://schemas.microsoft.com/office/powerpoint/2010/main" val="624218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95536" y="6484912"/>
            <a:ext cx="4896544" cy="328464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中国科大Copyright © 2009, Software School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</p:spPr>
        <p:txBody>
          <a:bodyPr/>
          <a:lstStyle>
            <a:lvl1pPr>
              <a:defRPr sz="66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FBC3225-936E-454F-B1BD-7DECEF46658D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5305D-22FF-47ED-9581-D6840E45532A}" type="datetime1">
              <a:rPr lang="zh-CN" altLang="en-US" smtClean="0"/>
              <a:t>2017/9/7</a:t>
            </a:fld>
            <a:r>
              <a:rPr lang="en-US" altLang="zh-CN" smtClean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6142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6200" y="1828800"/>
            <a:ext cx="3556000" cy="4465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54600" y="1828800"/>
            <a:ext cx="3556000" cy="4465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50198-7536-4CC3-8760-B8F35A0A5D84}" type="datetime1">
              <a:rPr lang="zh-CN" altLang="en-US" smtClean="0"/>
              <a:pPr>
                <a:defRPr/>
              </a:pPr>
              <a:t>2017/9/7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0EAE9-AED1-4B64-B0D6-B912A6E2AD11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4078154"/>
      </p:ext>
    </p:extLst>
  </p:cSld>
  <p:clrMapOvr>
    <a:masterClrMapping/>
  </p:clrMapOvr>
  <p:transition/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813" y="381000"/>
            <a:ext cx="70104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08463" cy="511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208462" cy="511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50198-7536-4CC3-8760-B8F35A0A5D84}" type="datetime1">
              <a:rPr lang="zh-CN" altLang="en-US" smtClean="0"/>
              <a:pPr>
                <a:defRPr/>
              </a:pPr>
              <a:t>2017/9/7</a:t>
            </a:fld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中国科大Copyright © 2009, Software School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0EAE9-AED1-4B64-B0D6-B912A6E2AD11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9089355"/>
      </p:ext>
    </p:extLst>
  </p:cSld>
  <p:clrMapOvr>
    <a:masterClrMapping/>
  </p:clrMapOvr>
  <p:transition/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010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A128C"/>
              </a:gs>
              <a:gs pos="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smtClean="0"/>
              <a:t>中国科大Copyright © 2009, Software School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E380EAE9-AED1-4B64-B0D6-B912A6E2AD11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-36512" y="6613525"/>
            <a:ext cx="9180512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656784"/>
            <a:ext cx="845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57B50198-7536-4CC3-8760-B8F35A0A5D84}" type="datetime1">
              <a:rPr lang="zh-CN" altLang="en-US" smtClean="0"/>
              <a:pPr>
                <a:defRPr/>
              </a:pPr>
              <a:t>2017/9/7</a:t>
            </a:fld>
            <a:endParaRPr lang="en-US" altLang="zh-CN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3112"/>
            <a:ext cx="8352928" cy="65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286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楷体" pitchFamily="49" charset="-122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6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200" b="1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 b="1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 txBox="1">
            <a:spLocks/>
          </p:cNvSpPr>
          <p:nvPr/>
        </p:nvSpPr>
        <p:spPr bwMode="white">
          <a:xfrm>
            <a:off x="-161900" y="2564904"/>
            <a:ext cx="9144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5400" dirty="0" smtClean="0">
                <a:solidFill>
                  <a:schemeClr val="tx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词法分析</a:t>
            </a:r>
            <a:endParaRPr lang="zh-CN" altLang="en-US" sz="5400" dirty="0">
              <a:solidFill>
                <a:schemeClr val="tx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副标题 1"/>
          <p:cNvSpPr txBox="1">
            <a:spLocks/>
          </p:cNvSpPr>
          <p:nvPr/>
        </p:nvSpPr>
        <p:spPr bwMode="auto">
          <a:xfrm>
            <a:off x="172860" y="836712"/>
            <a:ext cx="4392488" cy="106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6000" dirty="0" smtClean="0">
                <a:solidFill>
                  <a:schemeClr val="tx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编译原理</a:t>
            </a:r>
            <a:endParaRPr lang="en-US" altLang="zh-CN" sz="6000" dirty="0" smtClean="0">
              <a:solidFill>
                <a:schemeClr val="tx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副标题 1"/>
          <p:cNvSpPr txBox="1">
            <a:spLocks/>
          </p:cNvSpPr>
          <p:nvPr/>
        </p:nvSpPr>
        <p:spPr bwMode="auto">
          <a:xfrm>
            <a:off x="1979712" y="5085184"/>
            <a:ext cx="486077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zh-CN" altLang="en-US" b="1" dirty="0" smtClean="0">
                <a:solidFill>
                  <a:schemeClr val="tx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大连理工大学软件学院</a:t>
            </a:r>
            <a:endParaRPr lang="en-US" altLang="zh-CN" b="1" dirty="0" smtClean="0">
              <a:solidFill>
                <a:schemeClr val="tx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2335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C0C0C0">
                    <a:lumMod val="40000"/>
                    <a:lumOff val="60000"/>
                  </a:srgbClr>
                </a:solidFill>
              </a:rPr>
              <a:t>11</a:t>
            </a:r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2298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楷体" panose="02010609060101010101" pitchFamily="49" charset="-122"/>
              </a:rPr>
              <a:t>2.1 </a:t>
            </a:r>
            <a:r>
              <a:rPr lang="zh-CN" altLang="en-US" dirty="0" smtClean="0">
                <a:ea typeface="楷体" panose="02010609060101010101" pitchFamily="49" charset="-122"/>
              </a:rPr>
              <a:t>词法记号及属性 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96975"/>
            <a:ext cx="8915400" cy="6477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2.1.1 词法记号、模式、词法单元</a:t>
            </a:r>
            <a:r>
              <a:rPr lang="zh-CN" altLang="en-US" dirty="0" smtClean="0">
                <a:solidFill>
                  <a:schemeClr val="tx2"/>
                </a:solidFill>
                <a:ea typeface="楷体" panose="02010609060101010101" pitchFamily="49" charset="-122"/>
              </a:rPr>
              <a:t> </a:t>
            </a:r>
            <a:endParaRPr lang="zh-CN" altLang="en-US" b="1" dirty="0" smtClean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478212" name="Text Box 4"/>
          <p:cNvSpPr txBox="1">
            <a:spLocks noChangeArrowheads="1"/>
          </p:cNvSpPr>
          <p:nvPr/>
        </p:nvSpPr>
        <p:spPr bwMode="auto">
          <a:xfrm>
            <a:off x="323850" y="3573463"/>
            <a:ext cx="8208963" cy="116205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28800" rIns="54000" bIns="28800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词法记号	词法单元例举	模式的非形式描述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relation 	&lt; , &lt; = , = ,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" panose="02010609060101010101" pitchFamily="49" charset="-122"/>
              </a:rPr>
              <a:t>…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	 &lt;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或 &lt;= 或 = 或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" panose="02010609060101010101" pitchFamily="49" charset="-122"/>
              </a:rPr>
              <a:t>…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 id		 sum, count, D5	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由字母开头的字母数字串</a:t>
            </a:r>
          </a:p>
        </p:txBody>
      </p:sp>
      <p:sp>
        <p:nvSpPr>
          <p:cNvPr id="478213" name="Text Box 5"/>
          <p:cNvSpPr txBox="1">
            <a:spLocks noChangeArrowheads="1"/>
          </p:cNvSpPr>
          <p:nvPr/>
        </p:nvSpPr>
        <p:spPr bwMode="auto">
          <a:xfrm>
            <a:off x="323850" y="2060575"/>
            <a:ext cx="8208963" cy="116205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28800" rIns="54000" bIns="28800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名词		大连 软件 大黑山  	表示名称的词</a:t>
            </a:r>
          </a:p>
          <a:p>
            <a:pPr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连词		和 与 或	       	和 与 或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" panose="02010609060101010101" pitchFamily="49" charset="-122"/>
              </a:rPr>
              <a:t>…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.</a:t>
            </a:r>
          </a:p>
          <a:p>
            <a:pPr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词法记号	词法单元例举	模式的非形式化描述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684213" y="3213100"/>
            <a:ext cx="0" cy="3587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 tIns="28800" rIns="54000" bIns="28800"/>
          <a:lstStyle/>
          <a:p>
            <a:endParaRPr lang="zh-CN" altLang="en-US" dirty="0">
              <a:solidFill>
                <a:schemeClr val="bg1"/>
              </a:solidFill>
              <a:ea typeface="楷体" panose="02010609060101010101" pitchFamily="49" charset="-122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2700338" y="3213100"/>
            <a:ext cx="0" cy="3587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 tIns="28800" rIns="54000" bIns="28800"/>
          <a:lstStyle/>
          <a:p>
            <a:endParaRPr lang="zh-CN" altLang="en-US" dirty="0">
              <a:solidFill>
                <a:schemeClr val="bg1"/>
              </a:solidFill>
              <a:ea typeface="楷体" panose="02010609060101010101" pitchFamily="49" charset="-122"/>
            </a:endParaRP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5651500" y="3213100"/>
            <a:ext cx="0" cy="3587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 tIns="28800" rIns="54000" bIns="28800"/>
          <a:lstStyle/>
          <a:p>
            <a:endParaRPr lang="zh-CN" altLang="en-US" dirty="0">
              <a:solidFill>
                <a:schemeClr val="bg1"/>
              </a:solidFill>
              <a:ea typeface="楷体" panose="02010609060101010101" pitchFamily="49" charset="-122"/>
            </a:endParaRPr>
          </a:p>
        </p:txBody>
      </p:sp>
      <p:sp>
        <p:nvSpPr>
          <p:cNvPr id="478217" name="Text Box 9"/>
          <p:cNvSpPr txBox="1">
            <a:spLocks noChangeArrowheads="1"/>
          </p:cNvSpPr>
          <p:nvPr/>
        </p:nvSpPr>
        <p:spPr bwMode="auto">
          <a:xfrm>
            <a:off x="323850" y="5119688"/>
            <a:ext cx="8208963" cy="116205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28800" rIns="54000" bIns="28800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词法记号	词法单元例举	模式的非形式描述</a:t>
            </a:r>
          </a:p>
          <a:p>
            <a:pPr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中国人	胡锦涛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毛泽东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	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具有中国国籍的人</a:t>
            </a:r>
          </a:p>
          <a:p>
            <a:pPr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美国人	奥巴马 克林顿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	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具有美国国籍的人</a:t>
            </a:r>
          </a:p>
        </p:txBody>
      </p:sp>
      <p:sp>
        <p:nvSpPr>
          <p:cNvPr id="12300" name="Line 10"/>
          <p:cNvSpPr>
            <a:spLocks noChangeShapeType="1"/>
          </p:cNvSpPr>
          <p:nvPr/>
        </p:nvSpPr>
        <p:spPr bwMode="auto">
          <a:xfrm>
            <a:off x="827088" y="4724400"/>
            <a:ext cx="0" cy="431800"/>
          </a:xfrm>
          <a:prstGeom prst="line">
            <a:avLst/>
          </a:prstGeom>
          <a:ln w="25400">
            <a:solidFill>
              <a:srgbClr val="FFFF00"/>
            </a:solidFill>
            <a:headEnd type="stealth" w="med" len="med"/>
            <a:tailEnd type="stealth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28800" rIns="54000" bIns="28800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301" name="Line 11"/>
          <p:cNvSpPr>
            <a:spLocks noChangeShapeType="1"/>
          </p:cNvSpPr>
          <p:nvPr/>
        </p:nvSpPr>
        <p:spPr bwMode="auto">
          <a:xfrm>
            <a:off x="2843213" y="4724400"/>
            <a:ext cx="0" cy="431800"/>
          </a:xfrm>
          <a:prstGeom prst="line">
            <a:avLst/>
          </a:prstGeom>
          <a:ln w="25400">
            <a:solidFill>
              <a:srgbClr val="FFFF00"/>
            </a:solidFill>
            <a:headEnd type="stealth" w="med" len="med"/>
            <a:tailEnd type="stealth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28800" rIns="54000" bIns="28800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302" name="Line 12"/>
          <p:cNvSpPr>
            <a:spLocks noChangeShapeType="1"/>
          </p:cNvSpPr>
          <p:nvPr/>
        </p:nvSpPr>
        <p:spPr bwMode="auto">
          <a:xfrm>
            <a:off x="5794375" y="4724400"/>
            <a:ext cx="1588" cy="431800"/>
          </a:xfrm>
          <a:prstGeom prst="line">
            <a:avLst/>
          </a:prstGeom>
          <a:ln w="25400">
            <a:solidFill>
              <a:srgbClr val="FFFF00"/>
            </a:solidFill>
            <a:headEnd type="stealth" w="med" len="med"/>
            <a:tailEnd type="stealth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28800" rIns="54000" bIns="28800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http://a.hiphotos.baidu.com/baike/c0%3Dbaike116%2C5%2C5%2C116%2C38/sign=6264e60315dfa9ece9235e4503b99c66/7acb0a46f21fbe09fbd4470b6f600c338744ad2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91"/>
          <a:stretch/>
        </p:blipFill>
        <p:spPr bwMode="auto">
          <a:xfrm>
            <a:off x="6033442" y="260648"/>
            <a:ext cx="2843808" cy="289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.hiphotos.baidu.com/baike/w%3D268/sign=f2cbb648b0de9c82a665fe89548080d2/4610b912c8fcc3cea36e9b429145d688d43f20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409928"/>
            <a:ext cx="1783752" cy="240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/>
          <a:srcRect l="36878" t="-872" r="4969" b="872"/>
          <a:stretch/>
        </p:blipFill>
        <p:spPr>
          <a:xfrm>
            <a:off x="3441478" y="2807983"/>
            <a:ext cx="2952328" cy="2857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/>
          <a:srcRect l="33036" t="-532" r="19714" b="20955"/>
          <a:stretch/>
        </p:blipFill>
        <p:spPr>
          <a:xfrm>
            <a:off x="699803" y="341585"/>
            <a:ext cx="2880320" cy="273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6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8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楷体" panose="02010609060101010101" pitchFamily="49" charset="-122"/>
              </a:rPr>
              <a:t>2.1 </a:t>
            </a:r>
            <a:r>
              <a:rPr lang="zh-CN" altLang="en-US" dirty="0" smtClean="0">
                <a:ea typeface="楷体" panose="02010609060101010101" pitchFamily="49" charset="-122"/>
              </a:rPr>
              <a:t>词法记号及属性</a:t>
            </a:r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537325"/>
            <a:ext cx="2133600" cy="168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1F9478B-1B5F-419A-A086-08ED9A100B21}" type="slidenum">
              <a:rPr lang="en-US" altLang="zh-CN" sz="1400" smtClean="0">
                <a:ea typeface="楷体" panose="02010609060101010101" pitchFamily="49" charset="-122"/>
              </a:rPr>
              <a:pPr eaLnBrk="1" hangingPunct="1"/>
              <a:t>11</a:t>
            </a:fld>
            <a:endParaRPr lang="en-US" altLang="zh-CN" sz="1400" dirty="0" smtClean="0">
              <a:ea typeface="楷体" panose="02010609060101010101" pitchFamily="49" charset="-122"/>
            </a:endParaRPr>
          </a:p>
        </p:txBody>
      </p:sp>
      <p:sp>
        <p:nvSpPr>
          <p:cNvPr id="439304" name="Rectangle 8"/>
          <p:cNvSpPr>
            <a:spLocks noChangeArrowheads="1"/>
          </p:cNvSpPr>
          <p:nvPr/>
        </p:nvSpPr>
        <p:spPr bwMode="auto">
          <a:xfrm>
            <a:off x="1905000" y="3014663"/>
            <a:ext cx="1892300" cy="6254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anose="02010609060101010101" pitchFamily="49" charset="-122"/>
              </a:rPr>
              <a:t>词法分析器</a:t>
            </a:r>
          </a:p>
        </p:txBody>
      </p:sp>
      <p:sp>
        <p:nvSpPr>
          <p:cNvPr id="439305" name="Rectangle 9"/>
          <p:cNvSpPr>
            <a:spLocks noChangeArrowheads="1"/>
          </p:cNvSpPr>
          <p:nvPr/>
        </p:nvSpPr>
        <p:spPr bwMode="auto">
          <a:xfrm>
            <a:off x="5937250" y="3046413"/>
            <a:ext cx="1835150" cy="6254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anose="02010609060101010101" pitchFamily="49" charset="-122"/>
              </a:rPr>
              <a:t>语法分析器</a:t>
            </a:r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4205288" y="4291013"/>
            <a:ext cx="1403350" cy="6254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anose="02010609060101010101" pitchFamily="49" charset="-122"/>
              </a:rPr>
              <a:t>符号表</a:t>
            </a:r>
          </a:p>
        </p:txBody>
      </p:sp>
      <p:sp>
        <p:nvSpPr>
          <p:cNvPr id="13326" name="Line 11"/>
          <p:cNvSpPr>
            <a:spLocks noChangeShapeType="1"/>
          </p:cNvSpPr>
          <p:nvPr/>
        </p:nvSpPr>
        <p:spPr bwMode="auto">
          <a:xfrm>
            <a:off x="3441700" y="3714751"/>
            <a:ext cx="763588" cy="569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13327" name="Line 12"/>
          <p:cNvSpPr>
            <a:spLocks noChangeShapeType="1"/>
          </p:cNvSpPr>
          <p:nvPr/>
        </p:nvSpPr>
        <p:spPr bwMode="auto">
          <a:xfrm flipH="1">
            <a:off x="5626100" y="3714751"/>
            <a:ext cx="762000" cy="569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13328" name="Line 13"/>
          <p:cNvSpPr>
            <a:spLocks noChangeShapeType="1"/>
          </p:cNvSpPr>
          <p:nvPr/>
        </p:nvSpPr>
        <p:spPr bwMode="auto">
          <a:xfrm>
            <a:off x="3910013" y="3181351"/>
            <a:ext cx="1993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13329" name="Line 14"/>
          <p:cNvSpPr>
            <a:spLocks noChangeShapeType="1"/>
          </p:cNvSpPr>
          <p:nvPr/>
        </p:nvSpPr>
        <p:spPr bwMode="auto">
          <a:xfrm flipH="1">
            <a:off x="3810000" y="3471863"/>
            <a:ext cx="2009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13330" name="Line 15"/>
          <p:cNvSpPr>
            <a:spLocks noChangeShapeType="1"/>
          </p:cNvSpPr>
          <p:nvPr/>
        </p:nvSpPr>
        <p:spPr bwMode="auto">
          <a:xfrm>
            <a:off x="1524000" y="3319463"/>
            <a:ext cx="354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13331" name="Line 16"/>
          <p:cNvSpPr>
            <a:spLocks noChangeShapeType="1"/>
          </p:cNvSpPr>
          <p:nvPr/>
        </p:nvSpPr>
        <p:spPr bwMode="auto">
          <a:xfrm>
            <a:off x="7848600" y="3319463"/>
            <a:ext cx="99218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439313" name="Rectangle 17"/>
          <p:cNvSpPr>
            <a:spLocks noChangeArrowheads="1"/>
          </p:cNvSpPr>
          <p:nvPr/>
        </p:nvSpPr>
        <p:spPr bwMode="auto">
          <a:xfrm>
            <a:off x="4114800" y="2633663"/>
            <a:ext cx="16637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anose="02010609060101010101" pitchFamily="49" charset="-122"/>
              </a:rPr>
              <a:t>记号</a:t>
            </a:r>
          </a:p>
        </p:txBody>
      </p:sp>
      <p:sp>
        <p:nvSpPr>
          <p:cNvPr id="439314" name="Rectangle 18"/>
          <p:cNvSpPr>
            <a:spLocks noChangeArrowheads="1"/>
          </p:cNvSpPr>
          <p:nvPr/>
        </p:nvSpPr>
        <p:spPr bwMode="auto">
          <a:xfrm>
            <a:off x="3886200" y="3548063"/>
            <a:ext cx="20351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anose="02010609060101010101" pitchFamily="49" charset="-122"/>
              </a:rPr>
              <a:t>取下一个记号</a:t>
            </a:r>
          </a:p>
        </p:txBody>
      </p:sp>
      <p:sp>
        <p:nvSpPr>
          <p:cNvPr id="439315" name="Rectangle 19"/>
          <p:cNvSpPr>
            <a:spLocks noChangeArrowheads="1"/>
          </p:cNvSpPr>
          <p:nvPr/>
        </p:nvSpPr>
        <p:spPr bwMode="auto">
          <a:xfrm>
            <a:off x="228600" y="3090863"/>
            <a:ext cx="1219200" cy="627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anose="02010609060101010101" pitchFamily="49" charset="-122"/>
              </a:rPr>
              <a:t>源程序</a:t>
            </a:r>
          </a:p>
        </p:txBody>
      </p:sp>
      <p:sp>
        <p:nvSpPr>
          <p:cNvPr id="439316" name="Rectangle 20"/>
          <p:cNvSpPr>
            <a:spLocks noChangeArrowheads="1"/>
          </p:cNvSpPr>
          <p:nvPr/>
        </p:nvSpPr>
        <p:spPr bwMode="auto">
          <a:xfrm>
            <a:off x="3995738" y="4221163"/>
            <a:ext cx="1871662" cy="792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439317" name="AutoShape 21" descr="Green marble"/>
          <p:cNvSpPr>
            <a:spLocks noChangeArrowheads="1"/>
          </p:cNvSpPr>
          <p:nvPr/>
        </p:nvSpPr>
        <p:spPr bwMode="auto">
          <a:xfrm>
            <a:off x="6300788" y="4076700"/>
            <a:ext cx="1727200" cy="466725"/>
          </a:xfrm>
          <a:prstGeom prst="wedgeRoundRectCallout">
            <a:avLst>
              <a:gd name="adj1" fmla="val -69394"/>
              <a:gd name="adj2" fmla="val 63944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存在的意义？</a:t>
            </a:r>
          </a:p>
        </p:txBody>
      </p:sp>
    </p:spTree>
    <p:extLst>
      <p:ext uri="{BB962C8B-B14F-4D97-AF65-F5344CB8AC3E}">
        <p14:creationId xmlns:p14="http://schemas.microsoft.com/office/powerpoint/2010/main" val="322611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43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16" grpId="0" animBg="1"/>
      <p:bldP spid="4393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楷体" panose="02010609060101010101" pitchFamily="49" charset="-122"/>
              </a:rPr>
              <a:t>2.1 </a:t>
            </a:r>
            <a:r>
              <a:rPr lang="zh-CN" altLang="en-US" dirty="0" smtClean="0">
                <a:ea typeface="楷体" panose="02010609060101010101" pitchFamily="49" charset="-122"/>
              </a:rPr>
              <a:t>词法记号及属性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楷体" panose="02010609060101010101" pitchFamily="49" charset="-122"/>
              </a:rPr>
              <a:t>如果简单地把词法记号流传给语法分析器，会产生什么后果？</a:t>
            </a:r>
          </a:p>
          <a:p>
            <a:pPr lvl="1"/>
            <a:r>
              <a:rPr lang="zh-CN" altLang="en-US" dirty="0" smtClean="0">
                <a:ea typeface="楷体" panose="02010609060101010101" pitchFamily="49" charset="-122"/>
              </a:rPr>
              <a:t>语义被完全摒弃，只剩下一个语法结构</a:t>
            </a:r>
          </a:p>
        </p:txBody>
      </p:sp>
      <p:sp>
        <p:nvSpPr>
          <p:cNvPr id="440348" name="Text Box 28" descr="Green marble"/>
          <p:cNvSpPr txBox="1">
            <a:spLocks noChangeArrowheads="1"/>
          </p:cNvSpPr>
          <p:nvPr/>
        </p:nvSpPr>
        <p:spPr bwMode="auto">
          <a:xfrm>
            <a:off x="783755" y="3860800"/>
            <a:ext cx="1988045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黄蓉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是美女</a:t>
            </a:r>
            <a:endParaRPr lang="zh-CN" alt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楷体" panose="02010609060101010101" pitchFamily="49" charset="-122"/>
            </a:endParaRPr>
          </a:p>
        </p:txBody>
      </p:sp>
      <p:sp>
        <p:nvSpPr>
          <p:cNvPr id="440349" name="Text Box 29" descr="Green marble"/>
          <p:cNvSpPr txBox="1">
            <a:spLocks noChangeArrowheads="1"/>
          </p:cNvSpPr>
          <p:nvPr/>
        </p:nvSpPr>
        <p:spPr bwMode="auto">
          <a:xfrm>
            <a:off x="4067175" y="3868738"/>
            <a:ext cx="4030270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Pronoun  Verb   Noun</a:t>
            </a:r>
          </a:p>
        </p:txBody>
      </p:sp>
      <p:sp>
        <p:nvSpPr>
          <p:cNvPr id="440350" name="Line 30"/>
          <p:cNvSpPr>
            <a:spLocks noChangeShapeType="1"/>
          </p:cNvSpPr>
          <p:nvPr/>
        </p:nvSpPr>
        <p:spPr bwMode="auto">
          <a:xfrm>
            <a:off x="2700338" y="4149725"/>
            <a:ext cx="128746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440351" name="Text Box 31" descr="Green marble"/>
          <p:cNvSpPr txBox="1">
            <a:spLocks noChangeArrowheads="1"/>
          </p:cNvSpPr>
          <p:nvPr/>
        </p:nvSpPr>
        <p:spPr bwMode="auto">
          <a:xfrm>
            <a:off x="2627784" y="3645024"/>
            <a:ext cx="1266693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翻译官</a:t>
            </a:r>
          </a:p>
        </p:txBody>
      </p:sp>
      <p:sp>
        <p:nvSpPr>
          <p:cNvPr id="440352" name="Text Box 32" descr="Green marble"/>
          <p:cNvSpPr txBox="1">
            <a:spLocks noChangeArrowheads="1"/>
          </p:cNvSpPr>
          <p:nvPr/>
        </p:nvSpPr>
        <p:spPr bwMode="auto">
          <a:xfrm>
            <a:off x="4048125" y="4586288"/>
            <a:ext cx="3619500" cy="95410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说了什么呀？？？？</a:t>
            </a:r>
          </a:p>
          <a:p>
            <a:pPr>
              <a:defRPr/>
            </a:pPr>
            <a:endParaRPr lang="zh-CN" alt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楷体" panose="02010609060101010101" pitchFamily="49" charset="-122"/>
            </a:endParaRPr>
          </a:p>
        </p:txBody>
      </p:sp>
      <p:sp>
        <p:nvSpPr>
          <p:cNvPr id="10" name="Text Box 28" descr="Green marble"/>
          <p:cNvSpPr txBox="1">
            <a:spLocks noChangeArrowheads="1"/>
          </p:cNvSpPr>
          <p:nvPr/>
        </p:nvSpPr>
        <p:spPr bwMode="auto">
          <a:xfrm rot="1173884">
            <a:off x="639739" y="3121804"/>
            <a:ext cx="1988045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郭靖是大侠</a:t>
            </a:r>
            <a:endParaRPr lang="zh-CN" alt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楷体" panose="02010609060101010101" pitchFamily="49" charset="-122"/>
            </a:endParaRPr>
          </a:p>
        </p:txBody>
      </p:sp>
      <p:sp>
        <p:nvSpPr>
          <p:cNvPr id="11" name="Text Box 28" descr="Green marble"/>
          <p:cNvSpPr txBox="1">
            <a:spLocks noChangeArrowheads="1"/>
          </p:cNvSpPr>
          <p:nvPr/>
        </p:nvSpPr>
        <p:spPr bwMode="auto">
          <a:xfrm rot="19809854">
            <a:off x="612992" y="4843886"/>
            <a:ext cx="1988045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我爱编译器</a:t>
            </a:r>
            <a:endParaRPr lang="zh-CN" alt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楷体" panose="02010609060101010101" pitchFamily="49" charset="-122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C0C0C0">
                    <a:lumMod val="40000"/>
                    <a:lumOff val="60000"/>
                  </a:srgbClr>
                </a:solidFill>
              </a:rPr>
              <a:t>13</a:t>
            </a:r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19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0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03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03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03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03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03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03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03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03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8" grpId="0"/>
      <p:bldP spid="440349" grpId="0"/>
      <p:bldP spid="440350" grpId="0" animBg="1"/>
      <p:bldP spid="440351" grpId="0"/>
      <p:bldP spid="440352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楷体" panose="02010609060101010101" pitchFamily="49" charset="-122"/>
              </a:rPr>
              <a:t>2.1 </a:t>
            </a:r>
            <a:r>
              <a:rPr lang="zh-CN" altLang="en-US" dirty="0" smtClean="0">
                <a:ea typeface="楷体" panose="02010609060101010101" pitchFamily="49" charset="-122"/>
              </a:rPr>
              <a:t>词法记号及属性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楷体" panose="02010609060101010101" pitchFamily="49" charset="-122"/>
              </a:rPr>
              <a:t>每个词法记号具有一定的含义（属性）</a:t>
            </a:r>
          </a:p>
        </p:txBody>
      </p:sp>
      <p:sp>
        <p:nvSpPr>
          <p:cNvPr id="442396" name="Text Box 28" descr="Green marble"/>
          <p:cNvSpPr txBox="1">
            <a:spLocks noChangeArrowheads="1"/>
          </p:cNvSpPr>
          <p:nvPr/>
        </p:nvSpPr>
        <p:spPr bwMode="auto">
          <a:xfrm>
            <a:off x="392113" y="4235450"/>
            <a:ext cx="681836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第一个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ID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，名称是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L1, 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表示的是标号（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Label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442397" name="Text Box 29" descr="Green marble"/>
          <p:cNvSpPr txBox="1">
            <a:spLocks noChangeArrowheads="1"/>
          </p:cNvSpPr>
          <p:nvPr/>
        </p:nvSpPr>
        <p:spPr bwMode="auto">
          <a:xfrm>
            <a:off x="381000" y="4718050"/>
            <a:ext cx="7472047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第二个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ID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，名称是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x, 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表示的是一个变量，类型是</a:t>
            </a:r>
            <a:r>
              <a:rPr lang="en-US" altLang="zh-CN" sz="2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int</a:t>
            </a:r>
            <a:endParaRPr lang="en-US" altLang="zh-CN" sz="24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楷体" panose="02010609060101010101" pitchFamily="49" charset="-122"/>
            </a:endParaRPr>
          </a:p>
        </p:txBody>
      </p:sp>
      <p:sp>
        <p:nvSpPr>
          <p:cNvPr id="442398" name="Text Box 30" descr="Green marble"/>
          <p:cNvSpPr txBox="1">
            <a:spLocks noChangeArrowheads="1"/>
          </p:cNvSpPr>
          <p:nvPr/>
        </p:nvSpPr>
        <p:spPr bwMode="auto">
          <a:xfrm>
            <a:off x="412750" y="5157788"/>
            <a:ext cx="7662862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第三个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ID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，名称是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y2, 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表示的是一个变量，类型是</a:t>
            </a:r>
            <a:r>
              <a:rPr lang="en-US" altLang="zh-CN" sz="2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int</a:t>
            </a:r>
            <a:endParaRPr lang="en-US" altLang="zh-CN" sz="24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楷体" panose="02010609060101010101" pitchFamily="49" charset="-122"/>
            </a:endParaRPr>
          </a:p>
        </p:txBody>
      </p:sp>
      <p:sp>
        <p:nvSpPr>
          <p:cNvPr id="32" name="Text Box 4" descr="Green marble"/>
          <p:cNvSpPr txBox="1">
            <a:spLocks noChangeArrowheads="1"/>
          </p:cNvSpPr>
          <p:nvPr/>
        </p:nvSpPr>
        <p:spPr bwMode="auto">
          <a:xfrm>
            <a:off x="971550" y="2003995"/>
            <a:ext cx="556563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L1</a:t>
            </a:r>
          </a:p>
        </p:txBody>
      </p:sp>
      <p:sp>
        <p:nvSpPr>
          <p:cNvPr id="33" name="Text Box 5" descr="Green marble"/>
          <p:cNvSpPr txBox="1">
            <a:spLocks noChangeArrowheads="1"/>
          </p:cNvSpPr>
          <p:nvPr/>
        </p:nvSpPr>
        <p:spPr bwMode="auto">
          <a:xfrm>
            <a:off x="1425575" y="2010345"/>
            <a:ext cx="296876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34" name="Text Box 6" descr="Green marble"/>
          <p:cNvSpPr txBox="1">
            <a:spLocks noChangeArrowheads="1"/>
          </p:cNvSpPr>
          <p:nvPr/>
        </p:nvSpPr>
        <p:spPr bwMode="auto">
          <a:xfrm>
            <a:off x="1781175" y="2010345"/>
            <a:ext cx="370614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x</a:t>
            </a:r>
          </a:p>
        </p:txBody>
      </p:sp>
      <p:sp>
        <p:nvSpPr>
          <p:cNvPr id="35" name="Text Box 7" descr="Green marble"/>
          <p:cNvSpPr txBox="1">
            <a:spLocks noChangeArrowheads="1"/>
          </p:cNvSpPr>
          <p:nvPr/>
        </p:nvSpPr>
        <p:spPr bwMode="auto">
          <a:xfrm>
            <a:off x="2197100" y="2010345"/>
            <a:ext cx="436338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=</a:t>
            </a:r>
          </a:p>
        </p:txBody>
      </p:sp>
      <p:sp>
        <p:nvSpPr>
          <p:cNvPr id="36" name="Text Box 8" descr="Green marble"/>
          <p:cNvSpPr txBox="1">
            <a:spLocks noChangeArrowheads="1"/>
          </p:cNvSpPr>
          <p:nvPr/>
        </p:nvSpPr>
        <p:spPr bwMode="auto">
          <a:xfrm>
            <a:off x="468313" y="3083495"/>
            <a:ext cx="511175" cy="409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ID</a:t>
            </a:r>
          </a:p>
        </p:txBody>
      </p:sp>
      <p:sp>
        <p:nvSpPr>
          <p:cNvPr id="37" name="Text Box 9" descr="Green marble"/>
          <p:cNvSpPr txBox="1">
            <a:spLocks noChangeArrowheads="1"/>
          </p:cNvSpPr>
          <p:nvPr/>
        </p:nvSpPr>
        <p:spPr bwMode="auto">
          <a:xfrm>
            <a:off x="1117600" y="3091433"/>
            <a:ext cx="1098550" cy="409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COLON</a:t>
            </a:r>
          </a:p>
        </p:txBody>
      </p:sp>
      <p:sp>
        <p:nvSpPr>
          <p:cNvPr id="38" name="Text Box 10" descr="Green marble"/>
          <p:cNvSpPr txBox="1">
            <a:spLocks noChangeArrowheads="1"/>
          </p:cNvSpPr>
          <p:nvPr/>
        </p:nvSpPr>
        <p:spPr bwMode="auto">
          <a:xfrm>
            <a:off x="2363788" y="3091433"/>
            <a:ext cx="511175" cy="409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ID</a:t>
            </a:r>
          </a:p>
        </p:txBody>
      </p:sp>
      <p:sp>
        <p:nvSpPr>
          <p:cNvPr id="39" name="Text Box 11" descr="Green marble"/>
          <p:cNvSpPr txBox="1">
            <a:spLocks noChangeArrowheads="1"/>
          </p:cNvSpPr>
          <p:nvPr/>
        </p:nvSpPr>
        <p:spPr bwMode="auto">
          <a:xfrm>
            <a:off x="3140075" y="3091433"/>
            <a:ext cx="1076325" cy="409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ASSGN</a:t>
            </a: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755650" y="2458020"/>
            <a:ext cx="43180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>
            <a:off x="1549400" y="2386583"/>
            <a:ext cx="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1981200" y="2386583"/>
            <a:ext cx="576263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>
            <a:off x="2413000" y="2386583"/>
            <a:ext cx="1150938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44" name="Text Box 16" descr="Green marble"/>
          <p:cNvSpPr txBox="1">
            <a:spLocks noChangeArrowheads="1"/>
          </p:cNvSpPr>
          <p:nvPr/>
        </p:nvSpPr>
        <p:spPr bwMode="auto">
          <a:xfrm>
            <a:off x="2844800" y="2000820"/>
            <a:ext cx="558166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y2</a:t>
            </a:r>
          </a:p>
        </p:txBody>
      </p:sp>
      <p:sp>
        <p:nvSpPr>
          <p:cNvPr id="45" name="Text Box 17" descr="Green marble"/>
          <p:cNvSpPr txBox="1">
            <a:spLocks noChangeArrowheads="1"/>
          </p:cNvSpPr>
          <p:nvPr/>
        </p:nvSpPr>
        <p:spPr bwMode="auto">
          <a:xfrm>
            <a:off x="3565525" y="2000820"/>
            <a:ext cx="436338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+</a:t>
            </a:r>
          </a:p>
        </p:txBody>
      </p:sp>
      <p:sp>
        <p:nvSpPr>
          <p:cNvPr id="46" name="Text Box 18" descr="Green marble"/>
          <p:cNvSpPr txBox="1">
            <a:spLocks noChangeArrowheads="1"/>
          </p:cNvSpPr>
          <p:nvPr/>
        </p:nvSpPr>
        <p:spPr bwMode="auto">
          <a:xfrm>
            <a:off x="4141788" y="2000820"/>
            <a:ext cx="575799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12</a:t>
            </a:r>
          </a:p>
        </p:txBody>
      </p:sp>
      <p:sp>
        <p:nvSpPr>
          <p:cNvPr id="47" name="Text Box 19" descr="Green marble"/>
          <p:cNvSpPr txBox="1">
            <a:spLocks noChangeArrowheads="1"/>
          </p:cNvSpPr>
          <p:nvPr/>
        </p:nvSpPr>
        <p:spPr bwMode="auto">
          <a:xfrm>
            <a:off x="4860925" y="2000820"/>
            <a:ext cx="296876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;</a:t>
            </a:r>
          </a:p>
        </p:txBody>
      </p:sp>
      <p:sp>
        <p:nvSpPr>
          <p:cNvPr id="48" name="Text Box 20" descr="Green marble"/>
          <p:cNvSpPr txBox="1">
            <a:spLocks noChangeArrowheads="1"/>
          </p:cNvSpPr>
          <p:nvPr/>
        </p:nvSpPr>
        <p:spPr bwMode="auto">
          <a:xfrm>
            <a:off x="4584700" y="3081908"/>
            <a:ext cx="511175" cy="409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ID</a:t>
            </a:r>
          </a:p>
        </p:txBody>
      </p:sp>
      <p:sp>
        <p:nvSpPr>
          <p:cNvPr id="49" name="Line 21"/>
          <p:cNvSpPr>
            <a:spLocks noChangeShapeType="1"/>
          </p:cNvSpPr>
          <p:nvPr/>
        </p:nvSpPr>
        <p:spPr bwMode="auto">
          <a:xfrm>
            <a:off x="3144838" y="2386583"/>
            <a:ext cx="1655762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50" name="Text Box 22" descr="Green marble"/>
          <p:cNvSpPr txBox="1">
            <a:spLocks noChangeArrowheads="1"/>
          </p:cNvSpPr>
          <p:nvPr/>
        </p:nvSpPr>
        <p:spPr bwMode="auto">
          <a:xfrm>
            <a:off x="5376863" y="3081908"/>
            <a:ext cx="857250" cy="409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PLUS</a:t>
            </a:r>
          </a:p>
        </p:txBody>
      </p:sp>
      <p:sp>
        <p:nvSpPr>
          <p:cNvPr id="51" name="Line 23"/>
          <p:cNvSpPr>
            <a:spLocks noChangeShapeType="1"/>
          </p:cNvSpPr>
          <p:nvPr/>
        </p:nvSpPr>
        <p:spPr bwMode="auto">
          <a:xfrm>
            <a:off x="3863975" y="2386583"/>
            <a:ext cx="187325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52" name="Text Box 24" descr="Green marble"/>
          <p:cNvSpPr txBox="1">
            <a:spLocks noChangeArrowheads="1"/>
          </p:cNvSpPr>
          <p:nvPr/>
        </p:nvSpPr>
        <p:spPr bwMode="auto">
          <a:xfrm>
            <a:off x="6494463" y="3081908"/>
            <a:ext cx="669925" cy="409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INT</a:t>
            </a:r>
          </a:p>
        </p:txBody>
      </p:sp>
      <p:sp>
        <p:nvSpPr>
          <p:cNvPr id="53" name="Line 25"/>
          <p:cNvSpPr>
            <a:spLocks noChangeShapeType="1"/>
          </p:cNvSpPr>
          <p:nvPr/>
        </p:nvSpPr>
        <p:spPr bwMode="auto">
          <a:xfrm>
            <a:off x="4513263" y="2386583"/>
            <a:ext cx="2341562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54" name="Text Box 26" descr="Green marble"/>
          <p:cNvSpPr txBox="1">
            <a:spLocks noChangeArrowheads="1"/>
          </p:cNvSpPr>
          <p:nvPr/>
        </p:nvSpPr>
        <p:spPr bwMode="auto">
          <a:xfrm>
            <a:off x="7334250" y="3081908"/>
            <a:ext cx="1482725" cy="409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SEMI-COL</a:t>
            </a:r>
          </a:p>
        </p:txBody>
      </p:sp>
      <p:sp>
        <p:nvSpPr>
          <p:cNvPr id="55" name="Line 27"/>
          <p:cNvSpPr>
            <a:spLocks noChangeShapeType="1"/>
          </p:cNvSpPr>
          <p:nvPr/>
        </p:nvSpPr>
        <p:spPr bwMode="auto">
          <a:xfrm>
            <a:off x="5076825" y="2386583"/>
            <a:ext cx="2617788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5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C0C0C0">
                    <a:lumMod val="40000"/>
                    <a:lumOff val="60000"/>
                  </a:srgbClr>
                </a:solidFill>
              </a:rPr>
              <a:t>14</a:t>
            </a:r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44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96" grpId="0"/>
      <p:bldP spid="442397" grpId="0"/>
      <p:bldP spid="4423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楷体" panose="02010609060101010101" pitchFamily="49" charset="-122"/>
              </a:rPr>
              <a:t>2.1 </a:t>
            </a:r>
            <a:r>
              <a:rPr lang="zh-CN" altLang="en-US" dirty="0" smtClean="0">
                <a:ea typeface="楷体" panose="02010609060101010101" pitchFamily="49" charset="-122"/>
              </a:rPr>
              <a:t>词法记号及属性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position := initial + rate * 60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的记号和属性值：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	  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Symbol" pitchFamily="18" charset="2"/>
              </a:rPr>
              <a:t>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id，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指向符号表中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position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条目的指针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Symbol" pitchFamily="18" charset="2"/>
              </a:rPr>
              <a:t></a:t>
            </a:r>
            <a:endParaRPr lang="zh-CN" altLang="en-US" sz="2800" b="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r>
              <a:rPr lang="zh-CN" altLang="en-US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Symbol" pitchFamily="18" charset="2"/>
              </a:rPr>
              <a:t>	</a:t>
            </a:r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assign _ op </a:t>
            </a:r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Symbol" pitchFamily="18" charset="2"/>
              </a:rPr>
              <a:t></a:t>
            </a:r>
            <a:endParaRPr lang="en-US" altLang="zh-CN" b="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	</a:t>
            </a:r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Symbol" pitchFamily="18" charset="2"/>
              </a:rPr>
              <a:t></a:t>
            </a:r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id，</a:t>
            </a:r>
            <a:r>
              <a:rPr lang="zh-CN" altLang="en-US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指向符号表中</a:t>
            </a:r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initial</a:t>
            </a:r>
            <a:r>
              <a:rPr lang="zh-CN" altLang="en-US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条目的指针</a:t>
            </a:r>
            <a:r>
              <a:rPr lang="zh-CN" altLang="en-US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Symbol" pitchFamily="18" charset="2"/>
              </a:rPr>
              <a:t></a:t>
            </a:r>
            <a:endParaRPr lang="zh-CN" altLang="en-US" b="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r>
              <a:rPr lang="zh-CN" altLang="en-US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Symbol" pitchFamily="18" charset="2"/>
              </a:rPr>
              <a:t>	</a:t>
            </a:r>
            <a:r>
              <a:rPr lang="en-US" altLang="zh-CN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add_op</a:t>
            </a:r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Symbol" pitchFamily="18" charset="2"/>
              </a:rPr>
              <a:t></a:t>
            </a:r>
            <a:endParaRPr lang="en-US" altLang="zh-CN" b="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Symbol" pitchFamily="18" charset="2"/>
              </a:rPr>
              <a:t>	</a:t>
            </a:r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id，</a:t>
            </a:r>
            <a:r>
              <a:rPr lang="zh-CN" altLang="en-US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指向符号表中</a:t>
            </a:r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rate</a:t>
            </a:r>
            <a:r>
              <a:rPr lang="zh-CN" altLang="en-US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条目的指针</a:t>
            </a:r>
            <a:r>
              <a:rPr lang="zh-CN" altLang="en-US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Symbol" pitchFamily="18" charset="2"/>
              </a:rPr>
              <a:t></a:t>
            </a:r>
            <a:endParaRPr lang="zh-CN" altLang="en-US" b="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r>
              <a:rPr lang="zh-CN" altLang="en-US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	</a:t>
            </a:r>
            <a:r>
              <a:rPr lang="zh-CN" altLang="en-US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Symbol" pitchFamily="18" charset="2"/>
              </a:rPr>
              <a:t></a:t>
            </a:r>
            <a:r>
              <a:rPr lang="en-US" altLang="zh-CN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mul</a:t>
            </a:r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_ op </a:t>
            </a:r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Symbol" pitchFamily="18" charset="2"/>
              </a:rPr>
              <a:t></a:t>
            </a:r>
            <a:endParaRPr lang="en-US" altLang="zh-CN" b="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Symbol" pitchFamily="18" charset="2"/>
              </a:rPr>
              <a:t>	</a:t>
            </a:r>
            <a:r>
              <a:rPr lang="en-US" altLang="zh-CN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num</a:t>
            </a:r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，</a:t>
            </a:r>
            <a:r>
              <a:rPr lang="zh-CN" altLang="en-US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整数值60</a:t>
            </a:r>
            <a:r>
              <a:rPr lang="zh-CN" altLang="en-US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Symbol" pitchFamily="18" charset="2"/>
              </a:rPr>
              <a:t></a:t>
            </a:r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5032B96-53A2-4B66-BD3E-83BC9ED9BF02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14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10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楷体" panose="02010609060101010101" pitchFamily="49" charset="-122"/>
              </a:rPr>
              <a:t>课后练习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altLang="zh-C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prog1:  </a:t>
            </a:r>
            <a:r>
              <a:rPr lang="zh-CN" alt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编写一个程序，用于统计文件中单词的总数，不同单词的数目。</a:t>
            </a:r>
          </a:p>
          <a:p>
            <a:pPr>
              <a:buFontTx/>
              <a:buNone/>
              <a:defRPr/>
            </a:pPr>
            <a:endParaRPr lang="zh-CN" alt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  <a:sym typeface="Symbol" pitchFamily="18" charset="2"/>
            </a:endParaRPr>
          </a:p>
          <a:p>
            <a:pPr>
              <a:buFontTx/>
              <a:buNone/>
              <a:defRPr/>
            </a:pPr>
            <a:r>
              <a:rPr lang="en-US" altLang="zh-CN" b="1" dirty="0" err="1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eg</a:t>
            </a:r>
            <a:r>
              <a:rPr lang="en-US" altLang="zh-CN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: I love Dalian and I love DLUT</a:t>
            </a:r>
          </a:p>
          <a:p>
            <a:pPr>
              <a:buFontTx/>
              <a:buNone/>
              <a:defRPr/>
            </a:pPr>
            <a:r>
              <a:rPr lang="zh-CN" alt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单词总数：</a:t>
            </a:r>
            <a:r>
              <a:rPr lang="en-US" altLang="zh-C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7</a:t>
            </a:r>
          </a:p>
          <a:p>
            <a:pPr>
              <a:buFontTx/>
              <a:buNone/>
              <a:defRPr/>
            </a:pPr>
            <a:r>
              <a:rPr lang="zh-CN" alt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不同单词数目：</a:t>
            </a:r>
            <a:r>
              <a:rPr lang="en-US" altLang="zh-C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5</a:t>
            </a:r>
          </a:p>
          <a:p>
            <a:pPr>
              <a:buFontTx/>
              <a:buNone/>
              <a:defRPr/>
            </a:pPr>
            <a:endParaRPr lang="zh-CN" altLang="en-US" dirty="0" smtClean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D002F55-FF5B-4441-B949-6E682372788E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15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2.1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词法记号及属性</a:t>
            </a:r>
          </a:p>
        </p:txBody>
      </p:sp>
      <p:sp>
        <p:nvSpPr>
          <p:cNvPr id="4823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2.1.3 </a:t>
            </a: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词法错误</a:t>
            </a:r>
          </a:p>
          <a:p>
            <a:pPr lvl="1">
              <a:defRPr/>
            </a:pPr>
            <a:endParaRPr lang="zh-CN" altLang="en-US" sz="2800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词法分析器对源程序采取非常局部的观点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难以发现下面的错误</a:t>
            </a:r>
          </a:p>
          <a:p>
            <a:pPr lvl="1">
              <a:buFontTx/>
              <a:buNone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			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Arial" charset="0"/>
              </a:rPr>
              <a:t>fi (a == f (x) )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… </a:t>
            </a:r>
          </a:p>
          <a:p>
            <a:pPr lvl="1"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例外：如在实数是</a:t>
            </a:r>
            <a:r>
              <a:rPr lang="en-US" altLang="zh-CN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a.b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格式下，可以发现下面的错误</a:t>
            </a:r>
          </a:p>
          <a:p>
            <a:pPr lvl="1">
              <a:buFontTx/>
              <a:buNone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			123.</a:t>
            </a:r>
          </a:p>
          <a:p>
            <a:pPr>
              <a:defRPr/>
            </a:pPr>
            <a:endParaRPr lang="zh-CN" altLang="en-US" sz="3200" dirty="0" smtClean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537325"/>
            <a:ext cx="2133600" cy="168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1F342D7-AD5A-4E27-8B23-42F39A3CAB8C}" type="slidenum">
              <a:rPr lang="en-US" altLang="zh-CN" sz="1400" smtClean="0">
                <a:ea typeface="楷体" panose="02010609060101010101" pitchFamily="49" charset="-122"/>
              </a:rPr>
              <a:pPr eaLnBrk="1" hangingPunct="1"/>
              <a:t>16</a:t>
            </a:fld>
            <a:endParaRPr lang="en-US" altLang="zh-CN" sz="1400" dirty="0" smtClean="0"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795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2.1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词法记号及属性</a:t>
            </a:r>
          </a:p>
        </p:txBody>
      </p:sp>
      <p:sp>
        <p:nvSpPr>
          <p:cNvPr id="48435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2.1.3 </a:t>
            </a: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词法错误</a:t>
            </a:r>
          </a:p>
          <a:p>
            <a:pPr lvl="1"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恢复策略</a:t>
            </a:r>
          </a:p>
          <a:p>
            <a:pPr lvl="2"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“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紧急方式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”</a:t>
            </a:r>
          </a:p>
          <a:p>
            <a:pPr lvl="2"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错误修补尝试</a:t>
            </a:r>
          </a:p>
          <a:p>
            <a:pPr lvl="3"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删除一个多余的字符</a:t>
            </a:r>
          </a:p>
          <a:p>
            <a:pPr lvl="3"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插入一个遗漏的字符</a:t>
            </a:r>
          </a:p>
          <a:p>
            <a:pPr lvl="3"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用一个正确的字符代替一个不正确的字符</a:t>
            </a:r>
          </a:p>
          <a:p>
            <a:pPr lvl="3"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交换两个相邻的字符</a:t>
            </a:r>
          </a:p>
          <a:p>
            <a:pPr>
              <a:defRPr/>
            </a:pPr>
            <a:endParaRPr lang="zh-CN" altLang="en-US" sz="3200" dirty="0" smtClean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F5C2A9B-0DDC-409F-8184-DD975D53CCCC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17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0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楷体" panose="02010609060101010101" pitchFamily="49" charset="-122"/>
              </a:rPr>
              <a:t>本讲纲要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a typeface="楷体" panose="02010609060101010101" pitchFamily="49" charset="-122"/>
              </a:rPr>
              <a:t>词法分析概念</a:t>
            </a:r>
          </a:p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词法记号的描述</a:t>
            </a:r>
            <a:endParaRPr lang="zh-CN" altLang="en-US" dirty="0" smtClean="0">
              <a:ea typeface="楷体" panose="02010609060101010101" pitchFamily="49" charset="-122"/>
            </a:endParaRPr>
          </a:p>
          <a:p>
            <a:pPr>
              <a:defRPr/>
            </a:pPr>
            <a:endParaRPr lang="zh-CN" altLang="en-US" dirty="0" smtClean="0">
              <a:ea typeface="楷体" panose="02010609060101010101" pitchFamily="49" charset="-122"/>
            </a:endParaRPr>
          </a:p>
        </p:txBody>
      </p:sp>
      <p:sp>
        <p:nvSpPr>
          <p:cNvPr id="20482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537325"/>
            <a:ext cx="2133600" cy="168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E1ACC9F-8D81-462C-8488-C860E86173F5}" type="slidenum">
              <a:rPr lang="en-US" altLang="zh-CN" sz="1400" smtClean="0">
                <a:ea typeface="楷体" panose="02010609060101010101" pitchFamily="49" charset="-122"/>
              </a:rPr>
              <a:pPr eaLnBrk="1" hangingPunct="1"/>
              <a:t>18</a:t>
            </a:fld>
            <a:endParaRPr lang="en-US" altLang="zh-CN" sz="1400" dirty="0" smtClean="0"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208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2.2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词法记号的描述与识别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楷体" panose="02010609060101010101" pitchFamily="49" charset="-122"/>
              </a:rPr>
              <a:t>词法模式的表示方法，是词法记号描述的核心</a:t>
            </a:r>
          </a:p>
          <a:p>
            <a:endParaRPr lang="zh-CN" altLang="en-US" dirty="0" smtClean="0">
              <a:ea typeface="楷体" panose="02010609060101010101" pitchFamily="49" charset="-122"/>
            </a:endParaRPr>
          </a:p>
          <a:p>
            <a:endParaRPr lang="zh-CN" altLang="en-US" dirty="0" smtClean="0">
              <a:ea typeface="楷体" panose="02010609060101010101" pitchFamily="49" charset="-122"/>
            </a:endParaRPr>
          </a:p>
          <a:p>
            <a:r>
              <a:rPr lang="zh-CN" altLang="en-US" dirty="0" smtClean="0">
                <a:ea typeface="楷体" panose="02010609060101010101" pitchFamily="49" charset="-122"/>
              </a:rPr>
              <a:t>下面是用于描述词法记号的模式语言</a:t>
            </a:r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537325"/>
            <a:ext cx="2133600" cy="168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3487B90-0D5D-4311-8972-AA53DC4977CE}" type="slidenum">
              <a:rPr lang="en-US" altLang="zh-CN" sz="1400" smtClean="0">
                <a:ea typeface="楷体" panose="02010609060101010101" pitchFamily="49" charset="-122"/>
              </a:rPr>
              <a:pPr eaLnBrk="1" hangingPunct="1"/>
              <a:t>19</a:t>
            </a:fld>
            <a:endParaRPr lang="en-US" altLang="zh-CN" sz="1400" dirty="0" smtClean="0">
              <a:ea typeface="楷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22488" y="1772816"/>
            <a:ext cx="4033837" cy="725488"/>
            <a:chOff x="2122488" y="1772816"/>
            <a:chExt cx="4033837" cy="725488"/>
          </a:xfrm>
        </p:grpSpPr>
        <p:sp>
          <p:nvSpPr>
            <p:cNvPr id="9" name="Rectangle 4" descr="Green marble"/>
            <p:cNvSpPr>
              <a:spLocks noChangeArrowheads="1"/>
            </p:cNvSpPr>
            <p:nvPr/>
          </p:nvSpPr>
          <p:spPr bwMode="auto">
            <a:xfrm>
              <a:off x="2122488" y="2066504"/>
              <a:ext cx="1585912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楷体" panose="02010609060101010101" pitchFamily="49" charset="-122"/>
                </a:rPr>
                <a:t>词法单元</a:t>
              </a:r>
            </a:p>
          </p:txBody>
        </p:sp>
        <p:sp>
          <p:nvSpPr>
            <p:cNvPr id="10" name="Rectangle 5" descr="Green marble"/>
            <p:cNvSpPr>
              <a:spLocks noChangeArrowheads="1"/>
            </p:cNvSpPr>
            <p:nvPr/>
          </p:nvSpPr>
          <p:spPr bwMode="auto">
            <a:xfrm>
              <a:off x="4570413" y="2066504"/>
              <a:ext cx="1585912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</a:rPr>
                <a:t>词法记号</a:t>
              </a:r>
            </a:p>
          </p:txBody>
        </p:sp>
        <p:cxnSp>
          <p:nvCxnSpPr>
            <p:cNvPr id="11" name="AutoShape 6"/>
            <p:cNvCxnSpPr>
              <a:cxnSpLocks noChangeShapeType="1"/>
              <a:stCxn id="9" idx="3"/>
              <a:endCxn id="10" idx="1"/>
            </p:cNvCxnSpPr>
            <p:nvPr/>
          </p:nvCxnSpPr>
          <p:spPr bwMode="auto">
            <a:xfrm>
              <a:off x="3708400" y="2282404"/>
              <a:ext cx="86201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 Box 7" descr="Green marble"/>
            <p:cNvSpPr txBox="1">
              <a:spLocks noChangeArrowheads="1"/>
            </p:cNvSpPr>
            <p:nvPr/>
          </p:nvSpPr>
          <p:spPr bwMode="auto">
            <a:xfrm>
              <a:off x="3708400" y="1772816"/>
              <a:ext cx="796925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" panose="02010609060101010101" pitchFamily="49" charset="-122"/>
                </a:rPr>
                <a:t>模式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933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3" name="Rectangle 5"/>
          <p:cNvSpPr>
            <a:spLocks noChangeArrowheads="1"/>
          </p:cNvSpPr>
          <p:nvPr/>
        </p:nvSpPr>
        <p:spPr bwMode="auto">
          <a:xfrm>
            <a:off x="2987825" y="1128192"/>
            <a:ext cx="2736304" cy="474089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词法分析器</a:t>
            </a:r>
          </a:p>
          <a:p>
            <a:pPr eaLnBrk="0" hangingPunct="0">
              <a:defRPr/>
            </a:pPr>
            <a:endParaRPr lang="zh-CN" altLang="en-US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7974" name="Rectangle 6"/>
          <p:cNvSpPr>
            <a:spLocks noChangeArrowheads="1"/>
          </p:cNvSpPr>
          <p:nvPr/>
        </p:nvSpPr>
        <p:spPr bwMode="auto">
          <a:xfrm>
            <a:off x="2987825" y="1956052"/>
            <a:ext cx="2736304" cy="474089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语法分析器</a:t>
            </a:r>
          </a:p>
          <a:p>
            <a:pPr eaLnBrk="0" hangingPunct="0">
              <a:defRPr/>
            </a:pPr>
            <a:endParaRPr lang="zh-CN" altLang="en-US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7975" name="Rectangle 7"/>
          <p:cNvSpPr>
            <a:spLocks noChangeArrowheads="1"/>
          </p:cNvSpPr>
          <p:nvPr/>
        </p:nvSpPr>
        <p:spPr bwMode="auto">
          <a:xfrm>
            <a:off x="2987825" y="2783912"/>
            <a:ext cx="2736304" cy="474089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语义分析器</a:t>
            </a:r>
          </a:p>
          <a:p>
            <a:pPr eaLnBrk="0" hangingPunct="0">
              <a:defRPr/>
            </a:pPr>
            <a:endParaRPr lang="zh-CN" altLang="en-US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7976" name="Rectangle 8"/>
          <p:cNvSpPr>
            <a:spLocks noChangeArrowheads="1"/>
          </p:cNvSpPr>
          <p:nvPr/>
        </p:nvSpPr>
        <p:spPr bwMode="auto">
          <a:xfrm>
            <a:off x="2949986" y="332656"/>
            <a:ext cx="2736304" cy="474089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源程序</a:t>
            </a:r>
          </a:p>
        </p:txBody>
      </p:sp>
      <p:sp>
        <p:nvSpPr>
          <p:cNvPr id="467977" name="Rectangle 9"/>
          <p:cNvSpPr>
            <a:spLocks noChangeArrowheads="1"/>
          </p:cNvSpPr>
          <p:nvPr/>
        </p:nvSpPr>
        <p:spPr bwMode="auto">
          <a:xfrm>
            <a:off x="2987825" y="3613568"/>
            <a:ext cx="2736304" cy="474089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xtLst/>
        </p:spPr>
        <p:txBody>
          <a:bodyPr tIns="0"/>
          <a:lstStyle/>
          <a:p>
            <a:pPr algn="ctr" eaLnBrk="0" hangingPunct="0"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中间代码生成器</a:t>
            </a:r>
            <a:endParaRPr lang="zh-CN" altLang="en-US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defRPr/>
            </a:pPr>
            <a:endParaRPr lang="zh-CN" altLang="en-US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7978" name="Rectangle 10"/>
          <p:cNvSpPr>
            <a:spLocks noChangeArrowheads="1"/>
          </p:cNvSpPr>
          <p:nvPr/>
        </p:nvSpPr>
        <p:spPr bwMode="auto">
          <a:xfrm>
            <a:off x="2987825" y="4441428"/>
            <a:ext cx="2736304" cy="474089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代码优化器</a:t>
            </a:r>
          </a:p>
          <a:p>
            <a:pPr eaLnBrk="0" hangingPunct="0">
              <a:defRPr/>
            </a:pPr>
            <a:endParaRPr lang="zh-CN" altLang="en-US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7979" name="Rectangle 11"/>
          <p:cNvSpPr>
            <a:spLocks noChangeArrowheads="1"/>
          </p:cNvSpPr>
          <p:nvPr/>
        </p:nvSpPr>
        <p:spPr bwMode="auto">
          <a:xfrm>
            <a:off x="2987825" y="5269288"/>
            <a:ext cx="2736304" cy="474089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代码生成器</a:t>
            </a:r>
          </a:p>
          <a:p>
            <a:pPr eaLnBrk="0" hangingPunct="0">
              <a:defRPr/>
            </a:pPr>
            <a:endParaRPr lang="zh-CN" altLang="en-US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7980" name="Rectangle 12"/>
          <p:cNvSpPr>
            <a:spLocks noChangeArrowheads="1"/>
          </p:cNvSpPr>
          <p:nvPr/>
        </p:nvSpPr>
        <p:spPr bwMode="auto">
          <a:xfrm>
            <a:off x="3121487" y="6064824"/>
            <a:ext cx="2369850" cy="474089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目标程序</a:t>
            </a:r>
          </a:p>
        </p:txBody>
      </p:sp>
      <p:sp>
        <p:nvSpPr>
          <p:cNvPr id="467981" name="Rectangle 13"/>
          <p:cNvSpPr>
            <a:spLocks noChangeArrowheads="1"/>
          </p:cNvSpPr>
          <p:nvPr/>
        </p:nvSpPr>
        <p:spPr bwMode="auto">
          <a:xfrm>
            <a:off x="6067492" y="3139479"/>
            <a:ext cx="2392940" cy="474089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xtLst/>
        </p:spPr>
        <p:txBody>
          <a:bodyPr anchor="ctr" anchorCtr="0"/>
          <a:lstStyle/>
          <a:p>
            <a:pPr algn="ctr" eaLnBrk="0" hangingPunct="0"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出错</a:t>
            </a:r>
            <a:r>
              <a:rPr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管理器</a:t>
            </a:r>
            <a:endParaRPr lang="zh-CN" altLang="en-US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7982" name="Rectangle 14"/>
          <p:cNvSpPr>
            <a:spLocks noChangeArrowheads="1"/>
          </p:cNvSpPr>
          <p:nvPr/>
        </p:nvSpPr>
        <p:spPr bwMode="auto">
          <a:xfrm>
            <a:off x="323528" y="3139479"/>
            <a:ext cx="2392940" cy="474089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xtLst/>
        </p:spPr>
        <p:txBody>
          <a:bodyPr tIns="0"/>
          <a:lstStyle/>
          <a:p>
            <a:pPr algn="ctr" eaLnBrk="0" hangingPunct="0"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</a:t>
            </a:r>
            <a:r>
              <a:rPr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表管理器  </a:t>
            </a:r>
            <a:endParaRPr lang="zh-CN" altLang="en-US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defRPr/>
            </a:pPr>
            <a:endParaRPr lang="zh-CN" altLang="en-US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64" name="Line 15"/>
          <p:cNvSpPr>
            <a:spLocks noChangeShapeType="1"/>
          </p:cNvSpPr>
          <p:nvPr/>
        </p:nvSpPr>
        <p:spPr bwMode="auto">
          <a:xfrm>
            <a:off x="4311761" y="772625"/>
            <a:ext cx="0" cy="355567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65" name="Line 16"/>
          <p:cNvSpPr>
            <a:spLocks noChangeShapeType="1"/>
          </p:cNvSpPr>
          <p:nvPr/>
        </p:nvSpPr>
        <p:spPr bwMode="auto">
          <a:xfrm>
            <a:off x="4311761" y="1602281"/>
            <a:ext cx="0" cy="353771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66" name="Line 17"/>
          <p:cNvSpPr>
            <a:spLocks noChangeShapeType="1"/>
          </p:cNvSpPr>
          <p:nvPr/>
        </p:nvSpPr>
        <p:spPr bwMode="auto">
          <a:xfrm>
            <a:off x="4311761" y="2430141"/>
            <a:ext cx="0" cy="353771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67" name="Line 18"/>
          <p:cNvSpPr>
            <a:spLocks noChangeShapeType="1"/>
          </p:cNvSpPr>
          <p:nvPr/>
        </p:nvSpPr>
        <p:spPr bwMode="auto">
          <a:xfrm>
            <a:off x="4311761" y="3258001"/>
            <a:ext cx="0" cy="355567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68" name="Line 19"/>
          <p:cNvSpPr>
            <a:spLocks noChangeShapeType="1"/>
          </p:cNvSpPr>
          <p:nvPr/>
        </p:nvSpPr>
        <p:spPr bwMode="auto">
          <a:xfrm>
            <a:off x="4311761" y="4087657"/>
            <a:ext cx="0" cy="353771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69" name="Line 20"/>
          <p:cNvSpPr>
            <a:spLocks noChangeShapeType="1"/>
          </p:cNvSpPr>
          <p:nvPr/>
        </p:nvSpPr>
        <p:spPr bwMode="auto">
          <a:xfrm>
            <a:off x="4311761" y="4915517"/>
            <a:ext cx="0" cy="353771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70" name="Line 21"/>
          <p:cNvSpPr>
            <a:spLocks noChangeShapeType="1"/>
          </p:cNvSpPr>
          <p:nvPr/>
        </p:nvSpPr>
        <p:spPr bwMode="auto">
          <a:xfrm>
            <a:off x="4311761" y="5743377"/>
            <a:ext cx="0" cy="355567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71" name="Line 22"/>
          <p:cNvSpPr>
            <a:spLocks noChangeShapeType="1"/>
          </p:cNvSpPr>
          <p:nvPr/>
        </p:nvSpPr>
        <p:spPr bwMode="auto">
          <a:xfrm flipH="1">
            <a:off x="1440535" y="1365236"/>
            <a:ext cx="1547289" cy="1774242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72" name="Line 23"/>
          <p:cNvSpPr>
            <a:spLocks noChangeShapeType="1"/>
          </p:cNvSpPr>
          <p:nvPr/>
        </p:nvSpPr>
        <p:spPr bwMode="auto">
          <a:xfrm>
            <a:off x="5724128" y="1365236"/>
            <a:ext cx="1619295" cy="1774241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73" name="Line 24"/>
          <p:cNvSpPr>
            <a:spLocks noChangeShapeType="1"/>
          </p:cNvSpPr>
          <p:nvPr/>
        </p:nvSpPr>
        <p:spPr bwMode="auto">
          <a:xfrm flipH="1">
            <a:off x="1440535" y="2193096"/>
            <a:ext cx="1547289" cy="946382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74" name="Line 25"/>
          <p:cNvSpPr>
            <a:spLocks noChangeShapeType="1"/>
          </p:cNvSpPr>
          <p:nvPr/>
        </p:nvSpPr>
        <p:spPr bwMode="auto">
          <a:xfrm>
            <a:off x="5724129" y="2252356"/>
            <a:ext cx="1619295" cy="887121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75" name="Line 26"/>
          <p:cNvSpPr>
            <a:spLocks noChangeShapeType="1"/>
          </p:cNvSpPr>
          <p:nvPr/>
        </p:nvSpPr>
        <p:spPr bwMode="auto">
          <a:xfrm flipH="1">
            <a:off x="1440535" y="2904230"/>
            <a:ext cx="1547289" cy="235249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76" name="Line 27"/>
          <p:cNvSpPr>
            <a:spLocks noChangeShapeType="1"/>
          </p:cNvSpPr>
          <p:nvPr/>
        </p:nvSpPr>
        <p:spPr bwMode="auto">
          <a:xfrm>
            <a:off x="5724129" y="2904230"/>
            <a:ext cx="1619295" cy="235249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77" name="Line 28"/>
          <p:cNvSpPr>
            <a:spLocks noChangeShapeType="1"/>
          </p:cNvSpPr>
          <p:nvPr/>
        </p:nvSpPr>
        <p:spPr bwMode="auto">
          <a:xfrm>
            <a:off x="1440537" y="3613569"/>
            <a:ext cx="1547288" cy="1892764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78" name="Line 29"/>
          <p:cNvSpPr>
            <a:spLocks noChangeShapeType="1"/>
          </p:cNvSpPr>
          <p:nvPr/>
        </p:nvSpPr>
        <p:spPr bwMode="auto">
          <a:xfrm>
            <a:off x="1440536" y="3613568"/>
            <a:ext cx="1547289" cy="1064905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79" name="Line 30"/>
          <p:cNvSpPr>
            <a:spLocks noChangeShapeType="1"/>
          </p:cNvSpPr>
          <p:nvPr/>
        </p:nvSpPr>
        <p:spPr bwMode="auto">
          <a:xfrm>
            <a:off x="1440537" y="3613568"/>
            <a:ext cx="1509450" cy="237045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80" name="Line 31"/>
          <p:cNvSpPr>
            <a:spLocks noChangeShapeType="1"/>
          </p:cNvSpPr>
          <p:nvPr/>
        </p:nvSpPr>
        <p:spPr bwMode="auto">
          <a:xfrm flipH="1">
            <a:off x="5724128" y="3613569"/>
            <a:ext cx="1619295" cy="237044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81" name="Line 32"/>
          <p:cNvSpPr>
            <a:spLocks noChangeShapeType="1"/>
          </p:cNvSpPr>
          <p:nvPr/>
        </p:nvSpPr>
        <p:spPr bwMode="auto">
          <a:xfrm flipH="1">
            <a:off x="5724128" y="3613568"/>
            <a:ext cx="1619295" cy="1064905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82" name="Line 33"/>
          <p:cNvSpPr>
            <a:spLocks noChangeShapeType="1"/>
          </p:cNvSpPr>
          <p:nvPr/>
        </p:nvSpPr>
        <p:spPr bwMode="auto">
          <a:xfrm flipH="1">
            <a:off x="5724128" y="3613568"/>
            <a:ext cx="1619295" cy="1892765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8002" name="Rectangle 34"/>
          <p:cNvSpPr>
            <a:spLocks noChangeArrowheads="1"/>
          </p:cNvSpPr>
          <p:nvPr/>
        </p:nvSpPr>
        <p:spPr bwMode="auto">
          <a:xfrm>
            <a:off x="2643931" y="885822"/>
            <a:ext cx="3348414" cy="896101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15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00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84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2.2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词法记号的描述与识别</a:t>
            </a:r>
          </a:p>
        </p:txBody>
      </p:sp>
      <p:sp>
        <p:nvSpPr>
          <p:cNvPr id="446486" name="Rectangle 22"/>
          <p:cNvSpPr>
            <a:spLocks noGrp="1" noChangeArrowheads="1"/>
          </p:cNvSpPr>
          <p:nvPr>
            <p:ph idx="1"/>
          </p:nvPr>
        </p:nvSpPr>
        <p:spPr>
          <a:xfrm>
            <a:off x="330820" y="1054343"/>
            <a:ext cx="7704856" cy="295232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2.2.1 串和语言</a:t>
            </a:r>
          </a:p>
          <a:p>
            <a:pPr lvl="1"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字母表：符号的有限集合， 例：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 =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{0,1}</a:t>
            </a:r>
          </a:p>
          <a:p>
            <a:pPr lvl="1"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串：符号的有穷序列，例：0110,</a:t>
            </a:r>
            <a:r>
              <a:rPr lang="zh-CN" alt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</a:t>
            </a:r>
            <a:endParaRPr lang="zh-CN" alt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  <a:p>
            <a:pPr lvl="1"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语言：字母表上的一个串集</a:t>
            </a:r>
          </a:p>
          <a:p>
            <a:pPr lvl="1">
              <a:buFontTx/>
              <a:buNone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		{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,0,00,000,…}, {}, </a:t>
            </a:r>
          </a:p>
          <a:p>
            <a:pPr>
              <a:defRPr/>
            </a:pPr>
            <a:endParaRPr lang="zh-CN" altLang="en-US" sz="3200" dirty="0" smtClean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537325"/>
            <a:ext cx="2133600" cy="168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088175F-9F9D-4626-96DE-D76E92D19E83}" type="slidenum">
              <a:rPr lang="en-US" altLang="zh-CN" sz="1400" smtClean="0">
                <a:ea typeface="楷体" panose="02010609060101010101" pitchFamily="49" charset="-122"/>
              </a:rPr>
              <a:pPr eaLnBrk="1" hangingPunct="1"/>
              <a:t>20</a:t>
            </a:fld>
            <a:endParaRPr lang="en-US" altLang="zh-CN" sz="1400" dirty="0" smtClean="0">
              <a:ea typeface="楷体" panose="02010609060101010101" pitchFamily="49" charset="-122"/>
            </a:endParaRPr>
          </a:p>
        </p:txBody>
      </p:sp>
      <p:sp>
        <p:nvSpPr>
          <p:cNvPr id="446469" name="Text Box 5"/>
          <p:cNvSpPr txBox="1">
            <a:spLocks noChangeArrowheads="1"/>
          </p:cNvSpPr>
          <p:nvPr/>
        </p:nvSpPr>
        <p:spPr bwMode="auto">
          <a:xfrm>
            <a:off x="900113" y="5300663"/>
            <a:ext cx="1191223" cy="431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字母</a:t>
            </a:r>
          </a:p>
        </p:txBody>
      </p:sp>
      <p:sp>
        <p:nvSpPr>
          <p:cNvPr id="22537" name="Line 6"/>
          <p:cNvSpPr>
            <a:spLocks noChangeShapeType="1"/>
          </p:cNvSpPr>
          <p:nvPr/>
        </p:nvSpPr>
        <p:spPr bwMode="auto">
          <a:xfrm>
            <a:off x="2091336" y="5588000"/>
            <a:ext cx="112169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 tIns="28800" rIns="54000" bIns="28800"/>
          <a:lstStyle/>
          <a:p>
            <a:endParaRPr lang="zh-CN" altLang="en-US" sz="2400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446471" name="Text Box 7"/>
          <p:cNvSpPr txBox="1">
            <a:spLocks noChangeArrowheads="1"/>
          </p:cNvSpPr>
          <p:nvPr/>
        </p:nvSpPr>
        <p:spPr bwMode="auto">
          <a:xfrm>
            <a:off x="2301461" y="5084763"/>
            <a:ext cx="699901" cy="427038"/>
          </a:xfrm>
          <a:prstGeom prst="rect">
            <a:avLst/>
          </a:prstGeom>
          <a:noFill/>
          <a:ln w="25400">
            <a:noFill/>
          </a:ln>
          <a:effectLst/>
          <a:extLst/>
        </p:spPr>
        <p:txBody>
          <a:bodyPr lIns="0" tIns="28800" rIns="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组合</a:t>
            </a:r>
          </a:p>
        </p:txBody>
      </p:sp>
      <p:sp>
        <p:nvSpPr>
          <p:cNvPr id="446472" name="Text Box 8"/>
          <p:cNvSpPr txBox="1">
            <a:spLocks noChangeArrowheads="1"/>
          </p:cNvSpPr>
          <p:nvPr/>
        </p:nvSpPr>
        <p:spPr bwMode="auto">
          <a:xfrm>
            <a:off x="3211487" y="5300663"/>
            <a:ext cx="770973" cy="431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串</a:t>
            </a:r>
          </a:p>
        </p:txBody>
      </p:sp>
      <p:sp>
        <p:nvSpPr>
          <p:cNvPr id="22540" name="Line 9"/>
          <p:cNvSpPr>
            <a:spLocks noChangeShapeType="1"/>
          </p:cNvSpPr>
          <p:nvPr/>
        </p:nvSpPr>
        <p:spPr bwMode="auto">
          <a:xfrm>
            <a:off x="4124603" y="5588000"/>
            <a:ext cx="112169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 tIns="28800" rIns="54000" bIns="28800"/>
          <a:lstStyle/>
          <a:p>
            <a:endParaRPr lang="zh-CN" altLang="en-US" sz="2400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446474" name="Text Box 10"/>
          <p:cNvSpPr txBox="1">
            <a:spLocks noChangeArrowheads="1"/>
          </p:cNvSpPr>
          <p:nvPr/>
        </p:nvSpPr>
        <p:spPr bwMode="auto">
          <a:xfrm>
            <a:off x="5385352" y="5300663"/>
            <a:ext cx="770973" cy="431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语言</a:t>
            </a:r>
          </a:p>
        </p:txBody>
      </p:sp>
      <p:sp>
        <p:nvSpPr>
          <p:cNvPr id="446475" name="Text Box 11"/>
          <p:cNvSpPr txBox="1">
            <a:spLocks noChangeArrowheads="1"/>
          </p:cNvSpPr>
          <p:nvPr/>
        </p:nvSpPr>
        <p:spPr bwMode="auto">
          <a:xfrm>
            <a:off x="4334728" y="5156200"/>
            <a:ext cx="695266" cy="427038"/>
          </a:xfrm>
          <a:prstGeom prst="rect">
            <a:avLst/>
          </a:prstGeom>
          <a:noFill/>
          <a:ln w="25400">
            <a:noFill/>
          </a:ln>
          <a:effectLst/>
          <a:extLst/>
        </p:spPr>
        <p:txBody>
          <a:bodyPr lIns="0" tIns="28800" rIns="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集合</a:t>
            </a:r>
          </a:p>
        </p:txBody>
      </p:sp>
      <p:sp>
        <p:nvSpPr>
          <p:cNvPr id="22543" name="Line 12"/>
          <p:cNvSpPr>
            <a:spLocks noChangeShapeType="1"/>
          </p:cNvSpPr>
          <p:nvPr/>
        </p:nvSpPr>
        <p:spPr bwMode="auto">
          <a:xfrm flipV="1">
            <a:off x="1459416" y="4868863"/>
            <a:ext cx="701446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 tIns="28800" rIns="54000" bIns="28800"/>
          <a:lstStyle/>
          <a:p>
            <a:endParaRPr lang="zh-CN" altLang="en-US" sz="2400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446477" name="Text Box 13"/>
          <p:cNvSpPr txBox="1">
            <a:spLocks noChangeArrowheads="1"/>
          </p:cNvSpPr>
          <p:nvPr/>
        </p:nvSpPr>
        <p:spPr bwMode="auto">
          <a:xfrm>
            <a:off x="1249291" y="4724400"/>
            <a:ext cx="699901" cy="427038"/>
          </a:xfrm>
          <a:prstGeom prst="rect">
            <a:avLst/>
          </a:prstGeom>
          <a:noFill/>
          <a:ln w="25400">
            <a:noFill/>
          </a:ln>
          <a:effectLst/>
          <a:extLst/>
        </p:spPr>
        <p:txBody>
          <a:bodyPr lIns="0" tIns="28800" rIns="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集合</a:t>
            </a:r>
          </a:p>
        </p:txBody>
      </p:sp>
      <p:sp>
        <p:nvSpPr>
          <p:cNvPr id="446478" name="Text Box 14"/>
          <p:cNvSpPr txBox="1">
            <a:spLocks noChangeArrowheads="1"/>
          </p:cNvSpPr>
          <p:nvPr/>
        </p:nvSpPr>
        <p:spPr bwMode="auto">
          <a:xfrm>
            <a:off x="2301461" y="4508500"/>
            <a:ext cx="1115516" cy="431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字母表</a:t>
            </a:r>
          </a:p>
        </p:txBody>
      </p:sp>
      <p:sp>
        <p:nvSpPr>
          <p:cNvPr id="446483" name="AutoShape 19"/>
          <p:cNvSpPr>
            <a:spLocks noChangeArrowheads="1"/>
          </p:cNvSpPr>
          <p:nvPr/>
        </p:nvSpPr>
        <p:spPr bwMode="auto">
          <a:xfrm>
            <a:off x="6661150" y="3141663"/>
            <a:ext cx="1438275" cy="1295400"/>
          </a:xfrm>
          <a:prstGeom prst="cloudCallout">
            <a:avLst>
              <a:gd name="adj1" fmla="val -63676"/>
              <a:gd name="adj2" fmla="val -88727"/>
            </a:avLst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54000" tIns="28800" rIns="54000" bIns="28800"/>
          <a:lstStyle/>
          <a:p>
            <a:pPr algn="ctr">
              <a:defRPr/>
            </a:pPr>
            <a:r>
              <a:rPr lang="zh-CN" alt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长度为</a:t>
            </a:r>
            <a:r>
              <a: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0</a:t>
            </a:r>
            <a:r>
              <a:rPr lang="zh-CN" alt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的空串</a:t>
            </a:r>
          </a:p>
        </p:txBody>
      </p:sp>
      <p:sp>
        <p:nvSpPr>
          <p:cNvPr id="446485" name="AutoShape 21"/>
          <p:cNvSpPr>
            <a:spLocks noChangeArrowheads="1"/>
          </p:cNvSpPr>
          <p:nvPr/>
        </p:nvSpPr>
        <p:spPr bwMode="auto">
          <a:xfrm>
            <a:off x="7380288" y="4724400"/>
            <a:ext cx="1439862" cy="1295400"/>
          </a:xfrm>
          <a:prstGeom prst="cloudCallout">
            <a:avLst>
              <a:gd name="adj1" fmla="val -117366"/>
              <a:gd name="adj2" fmla="val -71569"/>
            </a:avLst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54000" tIns="28800" rIns="54000" bIns="28800"/>
          <a:lstStyle/>
          <a:p>
            <a:pPr algn="ctr">
              <a:defRPr/>
            </a:pPr>
            <a:r>
              <a:rPr lang="zh-CN" alt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长度的表示</a:t>
            </a:r>
            <a:r>
              <a: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|a|</a:t>
            </a:r>
          </a:p>
        </p:txBody>
      </p:sp>
    </p:spTree>
    <p:extLst>
      <p:ext uri="{BB962C8B-B14F-4D97-AF65-F5344CB8AC3E}">
        <p14:creationId xmlns:p14="http://schemas.microsoft.com/office/powerpoint/2010/main" val="247280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83" grpId="0" animBg="1"/>
      <p:bldP spid="44648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2.2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词法记号的描述与识别</a:t>
            </a:r>
          </a:p>
        </p:txBody>
      </p:sp>
      <p:sp>
        <p:nvSpPr>
          <p:cNvPr id="4485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2.2.1 串和语言</a:t>
            </a:r>
          </a:p>
          <a:p>
            <a:pPr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串的运算</a:t>
            </a:r>
          </a:p>
          <a:p>
            <a:pPr lvl="1"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连接	</a:t>
            </a:r>
            <a:r>
              <a:rPr lang="en-US" altLang="zh-CN" sz="28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xy</a:t>
            </a:r>
            <a:r>
              <a:rPr lang="en-US" altLang="zh-CN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，</a:t>
            </a:r>
            <a:r>
              <a:rPr lang="en-US" altLang="zh-CN" sz="28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s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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= 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s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= 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s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 </a:t>
            </a:r>
            <a:endParaRPr lang="en-US" altLang="zh-CN" sz="2800" b="1" i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  <a:sym typeface="Symbol" pitchFamily="18" charset="2"/>
            </a:endParaRPr>
          </a:p>
          <a:p>
            <a:pPr lvl="1"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积（指数）	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s</a:t>
            </a:r>
            <a:r>
              <a:rPr lang="en-US" altLang="zh-CN" sz="2800" b="1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0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为，</a:t>
            </a:r>
            <a:r>
              <a:rPr lang="en-US" altLang="zh-CN" sz="28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s</a:t>
            </a:r>
            <a:r>
              <a:rPr lang="en-US" altLang="zh-CN" sz="2800" b="1" i="1" baseline="300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i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为</a:t>
            </a:r>
            <a:r>
              <a:rPr lang="en-US" altLang="zh-CN" sz="28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s</a:t>
            </a:r>
            <a:r>
              <a:rPr lang="en-US" altLang="zh-CN" sz="2800" b="1" i="1" baseline="300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i</a:t>
            </a:r>
            <a:r>
              <a:rPr lang="en-US" altLang="zh-CN" sz="2800" b="1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 -1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s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（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i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 &gt; 0）</a:t>
            </a:r>
            <a:endParaRPr lang="zh-CN" altLang="en-US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  <a:sym typeface="Symbol" pitchFamily="18" charset="2"/>
            </a:endParaRPr>
          </a:p>
        </p:txBody>
      </p:sp>
      <p:sp>
        <p:nvSpPr>
          <p:cNvPr id="2355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537325"/>
            <a:ext cx="2133600" cy="168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8575B62-7649-45BB-9DEF-86C76B0D1F51}" type="slidenum">
              <a:rPr lang="en-US" altLang="zh-CN" sz="1400" smtClean="0">
                <a:ea typeface="楷体" panose="02010609060101010101" pitchFamily="49" charset="-122"/>
              </a:rPr>
              <a:pPr eaLnBrk="1" hangingPunct="1"/>
              <a:t>21</a:t>
            </a:fld>
            <a:endParaRPr lang="en-US" altLang="zh-CN" sz="1400" dirty="0" smtClean="0"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254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2.2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词法记号的描述与识别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语言的运算</a:t>
            </a:r>
          </a:p>
          <a:p>
            <a:pPr lvl="1">
              <a:defRPr/>
            </a:pP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和：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∪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M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{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s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|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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 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或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s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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}</a:t>
            </a:r>
          </a:p>
          <a:p>
            <a:pPr lvl="1">
              <a:defRPr/>
            </a:pP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连接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LM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{</a:t>
            </a:r>
            <a:r>
              <a:rPr lang="en-US" altLang="zh-CN" sz="2800" b="0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st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|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s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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 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且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t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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  <a:p>
            <a:pPr lvl="1">
              <a:defRPr/>
            </a:pP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指数：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是{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</a:t>
            </a:r>
            <a:r>
              <a:rPr lang="zh-CN" altLang="en-US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}，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i="1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i="1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lang="en-US" altLang="zh-CN" sz="2800" b="0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defRPr/>
            </a:pP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闭包：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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=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0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∪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1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∪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2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∪…</a:t>
            </a:r>
          </a:p>
          <a:p>
            <a:pPr lvl="1">
              <a:defRPr/>
            </a:pP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正闭包：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+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=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1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∪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2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∪…</a:t>
            </a:r>
          </a:p>
          <a:p>
            <a:pPr>
              <a:defRPr/>
            </a:pPr>
            <a:r>
              <a:rPr lang="zh-CN" altLang="en-US" sz="32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32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2.2</a:t>
            </a:r>
            <a:r>
              <a:rPr lang="zh-CN" altLang="en-US" sz="32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p17</a:t>
            </a:r>
            <a:r>
              <a:rPr lang="zh-CN" altLang="en-US" sz="32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lvl="1">
              <a:buFontTx/>
              <a:buNone/>
              <a:defRPr/>
            </a:pP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{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 …,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 …,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z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}, </a:t>
            </a:r>
          </a:p>
          <a:p>
            <a:pPr lvl="1">
              <a:buFontTx/>
              <a:buNone/>
              <a:defRPr/>
            </a:pP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{ 0, 1, …, 9 } </a:t>
            </a:r>
          </a:p>
          <a:p>
            <a:pPr lvl="1">
              <a:buFontTx/>
              <a:buNone/>
              <a:defRPr/>
            </a:pP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∪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LD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∪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)</a:t>
            </a:r>
            <a:r>
              <a:rPr lang="en-US" altLang="zh-CN" sz="2800" b="0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800" b="0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578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B9891DFA-AB30-413A-AA6A-725D493838E8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22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50565" name="Rectangle 5"/>
          <p:cNvSpPr>
            <a:spLocks noChangeArrowheads="1"/>
          </p:cNvSpPr>
          <p:nvPr/>
        </p:nvSpPr>
        <p:spPr bwMode="auto">
          <a:xfrm>
            <a:off x="6804025" y="3141663"/>
            <a:ext cx="2160588" cy="58695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46800" rIns="0" bIns="46800">
            <a:spAutoFit/>
          </a:bodyPr>
          <a:lstStyle/>
          <a:p>
            <a:pPr>
              <a:defRPr/>
            </a:pP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32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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32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0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∪ 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32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+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00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0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楷体" panose="02010609060101010101" pitchFamily="49" charset="-122"/>
              </a:rPr>
              <a:t>正规式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楷体" panose="02010609060101010101" pitchFamily="49" charset="-122"/>
              </a:rPr>
              <a:t>正规式，又称正则表达式，</a:t>
            </a:r>
            <a:r>
              <a:rPr lang="en-US" altLang="zh-CN" dirty="0" smtClean="0">
                <a:ea typeface="楷体" panose="02010609060101010101" pitchFamily="49" charset="-122"/>
              </a:rPr>
              <a:t>Regular Expression</a:t>
            </a:r>
          </a:p>
          <a:p>
            <a:endParaRPr lang="en-US" altLang="zh-CN" dirty="0" smtClean="0">
              <a:ea typeface="楷体" panose="02010609060101010101" pitchFamily="49" charset="-122"/>
            </a:endParaRPr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537325"/>
            <a:ext cx="2133600" cy="168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A5B7FB3-5BE2-4959-8EE9-B8CFBFA75202}" type="slidenum">
              <a:rPr lang="en-US" altLang="zh-CN" sz="1400" smtClean="0">
                <a:ea typeface="楷体" panose="02010609060101010101" pitchFamily="49" charset="-122"/>
              </a:rPr>
              <a:pPr eaLnBrk="1" hangingPunct="1"/>
              <a:t>23</a:t>
            </a:fld>
            <a:endParaRPr lang="en-US" altLang="zh-CN" sz="1400" dirty="0" smtClean="0"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3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2.2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词法记号的描述与识别</a:t>
            </a:r>
          </a:p>
        </p:txBody>
      </p:sp>
      <p:sp>
        <p:nvSpPr>
          <p:cNvPr id="50176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2.2.2 </a:t>
            </a:r>
            <a:r>
              <a:rPr lang="zh-CN" alt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正规式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zh-CN" altLang="en-US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zh-CN" altLang="en-US" sz="2800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正规式：按照一组定义规则，由较简单的正规式构成的，每个正规式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r 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表示一个语言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L(r).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定义规则说明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L(r) 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是怎样以各种方式从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r 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的子正规式所表示的语言组合而成。	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正规式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用来表示简单的语言，叫做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正规集。</a:t>
            </a:r>
            <a:endParaRPr lang="zh-CN" altLang="en-US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  <a:sym typeface="Symbol" pitchFamily="18" charset="2"/>
            </a:endParaRPr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CEB5C34-A7EB-498B-830A-96480E8B09D4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24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01763" name="AutoShape 3"/>
          <p:cNvSpPr>
            <a:spLocks noChangeArrowheads="1"/>
          </p:cNvSpPr>
          <p:nvPr/>
        </p:nvSpPr>
        <p:spPr bwMode="auto">
          <a:xfrm>
            <a:off x="2843213" y="764704"/>
            <a:ext cx="6300787" cy="2087563"/>
          </a:xfrm>
          <a:prstGeom prst="cloudCallout">
            <a:avLst>
              <a:gd name="adj1" fmla="val -77361"/>
              <a:gd name="adj2" fmla="val 48329"/>
            </a:avLst>
          </a:prstGeom>
          <a:solidFill>
            <a:schemeClr val="tx1">
              <a:lumMod val="40000"/>
              <a:lumOff val="60000"/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54000" tIns="28800" rIns="54000" bIns="28800"/>
          <a:lstStyle/>
          <a:p>
            <a:pPr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ahoma" pitchFamily="34" charset="0"/>
                <a:ea typeface="楷体" panose="02010609060101010101" pitchFamily="49" charset="-122"/>
              </a:rPr>
              <a:t>正规式是用于说明词法单元如何对应到词法记号的模式。与非形式化的描述相比，正规式更具形式化，更加精确。</a:t>
            </a:r>
            <a:endParaRPr lang="en-US" altLang="zh-CN" sz="2400" b="1" dirty="0">
              <a:solidFill>
                <a:schemeClr val="tx2"/>
              </a:solidFill>
              <a:latin typeface="Tahoma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2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2.2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词法记号的描述与识别</a:t>
            </a:r>
          </a:p>
        </p:txBody>
      </p:sp>
      <p:sp>
        <p:nvSpPr>
          <p:cNvPr id="5038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b="1" dirty="0" smtClean="0">
                <a:solidFill>
                  <a:schemeClr val="tx2"/>
                </a:solidFill>
                <a:ea typeface="楷体" panose="02010609060101010101" pitchFamily="49" charset="-122"/>
              </a:rPr>
              <a:t>2.2.2 </a:t>
            </a:r>
            <a:r>
              <a:rPr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正规式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正规式  </a:t>
            </a:r>
            <a:r>
              <a:rPr lang="en-US" altLang="zh-CN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定义的语言	   备注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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			</a:t>
            </a:r>
            <a:r>
              <a:rPr lang="zh-CN" altLang="en-US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{</a:t>
            </a:r>
            <a:r>
              <a:rPr lang="zh-CN" altLang="en-US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</a:t>
            </a:r>
            <a:r>
              <a:rPr lang="zh-CN" altLang="en-US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</a:rPr>
              <a:t>a			</a:t>
            </a:r>
            <a:r>
              <a:rPr lang="zh-CN" altLang="en-US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</a:rPr>
              <a:t>a</a:t>
            </a:r>
            <a:r>
              <a:rPr lang="en-US" altLang="zh-CN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</a:rPr>
              <a:t>		 	a 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 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	(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r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) | (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s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) 	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L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(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r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)</a:t>
            </a:r>
            <a:r>
              <a:rPr lang="en-US" altLang="zh-CN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∪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L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(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s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) 		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r</a:t>
            </a:r>
            <a:r>
              <a:rPr lang="zh-CN" altLang="en-US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和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s</a:t>
            </a:r>
            <a:r>
              <a:rPr lang="zh-CN" altLang="en-US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是正规式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	(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r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)(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s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)</a:t>
            </a:r>
            <a:r>
              <a:rPr lang="en-US" altLang="zh-CN" sz="24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	</a:t>
            </a:r>
            <a:r>
              <a:rPr lang="en-US" altLang="zh-CN" sz="24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	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L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(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r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)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L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(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s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)		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r</a:t>
            </a:r>
            <a:r>
              <a:rPr lang="zh-CN" altLang="en-US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和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s</a:t>
            </a:r>
            <a:r>
              <a:rPr lang="zh-CN" altLang="en-US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是正规式</a:t>
            </a:r>
            <a:endParaRPr lang="en-US" altLang="zh-CN" sz="2400" b="1" dirty="0" smtClean="0">
              <a:solidFill>
                <a:schemeClr val="tx2"/>
              </a:solidFill>
              <a:ea typeface="楷体" panose="02010609060101010101" pitchFamily="49" charset="-122"/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	</a:t>
            </a:r>
            <a:r>
              <a:rPr lang="zh-CN" altLang="en-US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(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r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)</a:t>
            </a:r>
            <a:r>
              <a:rPr lang="en-US" altLang="zh-CN" sz="2400" b="1" baseline="30000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*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		      </a:t>
            </a:r>
            <a:r>
              <a:rPr lang="zh-CN" altLang="en-US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(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L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(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r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))</a:t>
            </a:r>
            <a:r>
              <a:rPr lang="en-US" altLang="zh-CN" sz="2400" b="1" baseline="30000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*		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r</a:t>
            </a:r>
            <a:r>
              <a:rPr lang="zh-CN" altLang="en-US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是正规式</a:t>
            </a:r>
            <a:endParaRPr lang="en-US" altLang="zh-CN" sz="2400" b="1" dirty="0" smtClean="0">
              <a:solidFill>
                <a:schemeClr val="tx2"/>
              </a:solidFill>
              <a:ea typeface="楷体" panose="02010609060101010101" pitchFamily="49" charset="-122"/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	</a:t>
            </a:r>
            <a:r>
              <a:rPr lang="zh-CN" altLang="en-US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(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r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)			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L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(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r</a:t>
            </a:r>
            <a:r>
              <a:rPr lang="en-US" altLang="zh-CN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) 		 	</a:t>
            </a:r>
            <a:r>
              <a:rPr lang="en-US" altLang="zh-CN" sz="2400" b="1" i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r</a:t>
            </a:r>
            <a:r>
              <a:rPr lang="zh-CN" altLang="en-US" sz="2400" b="1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是正规式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运算符的优先级：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*</a:t>
            </a:r>
            <a:r>
              <a:rPr lang="en-US" altLang="zh-CN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&gt; </a:t>
            </a:r>
            <a:r>
              <a:rPr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连接运算  </a:t>
            </a:r>
            <a:r>
              <a:rPr lang="en-US" altLang="zh-CN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  |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   ((</a:t>
            </a:r>
            <a:r>
              <a:rPr lang="en-US" altLang="zh-CN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a) (b)</a:t>
            </a:r>
            <a:r>
              <a:rPr lang="en-US" altLang="zh-CN" sz="2800" b="1" baseline="30000" dirty="0" smtClean="0">
                <a:solidFill>
                  <a:schemeClr val="tx2"/>
                </a:solidFill>
                <a:latin typeface="楷体" panose="02010609060101010101" pitchFamily="49" charset="-122"/>
                <a:sym typeface="Symbol" pitchFamily="18" charset="2"/>
              </a:rPr>
              <a:t>*</a:t>
            </a:r>
            <a:r>
              <a:rPr lang="en-US" altLang="zh-CN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)| (c)</a:t>
            </a:r>
            <a:r>
              <a:rPr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可以写成</a:t>
            </a:r>
            <a:r>
              <a:rPr lang="en-US" altLang="zh-CN" sz="2800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ab</a:t>
            </a:r>
            <a:r>
              <a:rPr lang="en-US" altLang="zh-CN" sz="2800" b="1" baseline="300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*</a:t>
            </a:r>
            <a:r>
              <a:rPr lang="en-US" altLang="zh-CN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| c</a:t>
            </a:r>
            <a:endParaRPr lang="zh-CN" altLang="en-US" sz="2800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sym typeface="Symbol" pitchFamily="18" charset="2"/>
            </a:endParaRPr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992484B-2B33-4334-9E99-6CE785041600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25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03812" name="AutoShape 4"/>
          <p:cNvSpPr>
            <a:spLocks/>
          </p:cNvSpPr>
          <p:nvPr/>
        </p:nvSpPr>
        <p:spPr bwMode="auto">
          <a:xfrm>
            <a:off x="6372200" y="1340768"/>
            <a:ext cx="2232025" cy="1152525"/>
          </a:xfrm>
          <a:prstGeom prst="borderCallout1">
            <a:avLst>
              <a:gd name="adj1" fmla="val 9917"/>
              <a:gd name="adj2" fmla="val -3412"/>
              <a:gd name="adj3" fmla="val 157299"/>
              <a:gd name="adj4" fmla="val -63796"/>
            </a:avLst>
          </a:prstGeom>
          <a:noFill/>
          <a:ln w="6350">
            <a:solidFill>
              <a:schemeClr val="tx1"/>
            </a:solidFill>
            <a:miter lim="800000"/>
            <a:headEnd type="stealth" w="lg" len="lg"/>
            <a:tailEnd/>
          </a:ln>
          <a:effectLst/>
          <a:extLst/>
        </p:spPr>
        <p:txBody>
          <a:bodyPr lIns="0" tIns="46800" rIns="0" bIns="46800"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2"/>
                </a:solidFill>
                <a:ea typeface="楷体" panose="02010609060101010101" pitchFamily="49" charset="-122"/>
              </a:rPr>
              <a:t>定义字母表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</a:t>
            </a:r>
            <a:r>
              <a:rPr lang="zh-CN" altLang="en-US" sz="2400" b="1" dirty="0">
                <a:solidFill>
                  <a:schemeClr val="tx2"/>
                </a:solidFill>
                <a:ea typeface="楷体" panose="02010609060101010101" pitchFamily="49" charset="-122"/>
              </a:rPr>
              <a:t>上正规式的规则</a:t>
            </a:r>
          </a:p>
        </p:txBody>
      </p:sp>
    </p:spTree>
    <p:extLst>
      <p:ext uri="{BB962C8B-B14F-4D97-AF65-F5344CB8AC3E}">
        <p14:creationId xmlns:p14="http://schemas.microsoft.com/office/powerpoint/2010/main" val="264852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3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3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3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3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3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3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3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038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038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38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2.2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词法记号的描述与识别</a:t>
            </a:r>
          </a:p>
        </p:txBody>
      </p:sp>
      <p:sp>
        <p:nvSpPr>
          <p:cNvPr id="5058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正规式的例子  </a:t>
            </a:r>
            <a:r>
              <a:rPr lang="zh-CN" alt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</a:t>
            </a:r>
            <a:r>
              <a:rPr lang="zh-CN" alt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itchFamily="18" charset="0"/>
              </a:rPr>
              <a:t> = </a:t>
            </a:r>
            <a:r>
              <a:rPr lang="zh-CN" alt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{</a:t>
            </a:r>
            <a:r>
              <a:rPr lang="en-US" altLang="zh-CN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, </a:t>
            </a:r>
            <a:r>
              <a:rPr lang="en-US" altLang="zh-CN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b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}</a:t>
            </a:r>
          </a:p>
          <a:p>
            <a:pPr lvl="1"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| 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b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			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{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, 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b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}</a:t>
            </a:r>
            <a:endParaRPr lang="en-US" altLang="zh-CN" sz="20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(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|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b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)(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|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b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)	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{</a:t>
            </a:r>
            <a:r>
              <a:rPr lang="en-US" altLang="zh-CN" sz="28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aa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, </a:t>
            </a:r>
            <a:r>
              <a:rPr lang="en-US" altLang="zh-CN" sz="28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ab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, </a:t>
            </a:r>
            <a:r>
              <a:rPr lang="en-US" altLang="zh-CN" sz="28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ba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, 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bb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}</a:t>
            </a:r>
          </a:p>
          <a:p>
            <a:pPr lvl="1"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aa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|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ab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|</a:t>
            </a:r>
            <a:r>
              <a:rPr lang="en-US" altLang="zh-CN" sz="28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ba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|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bb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{</a:t>
            </a:r>
            <a:r>
              <a:rPr lang="en-US" altLang="zh-CN" sz="28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aa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, </a:t>
            </a:r>
            <a:r>
              <a:rPr lang="en-US" altLang="zh-CN" sz="28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ab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, </a:t>
            </a:r>
            <a:r>
              <a:rPr lang="en-US" altLang="zh-CN" sz="28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ba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, 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bb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}</a:t>
            </a:r>
          </a:p>
          <a:p>
            <a:pPr lvl="1"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</a:t>
            </a:r>
            <a:r>
              <a:rPr lang="en-US" altLang="zh-CN" sz="2800" b="1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*				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由字母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构成的所有串集</a:t>
            </a:r>
          </a:p>
          <a:p>
            <a:pPr lvl="1">
              <a:buFontTx/>
              <a:buNone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(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| 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b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)</a:t>
            </a:r>
            <a:r>
              <a:rPr lang="en-US" altLang="zh-CN" sz="2800" b="1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*		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由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和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b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构成的所有串集</a:t>
            </a:r>
          </a:p>
          <a:p>
            <a:pPr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ea typeface="楷体" panose="02010609060101010101" pitchFamily="49" charset="-122"/>
              </a:rPr>
              <a:t>复杂的例子</a:t>
            </a:r>
          </a:p>
          <a:p>
            <a:pPr>
              <a:buFontTx/>
              <a:buNone/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ea typeface="楷体" panose="02010609060101010101" pitchFamily="49" charset="-122"/>
              </a:rPr>
              <a:t>   (00|11 | ( (01|10) (00|11)</a:t>
            </a:r>
            <a:r>
              <a:rPr lang="zh-CN" altLang="en-US" sz="2400" b="1" baseline="30000" dirty="0" smtClean="0">
                <a:solidFill>
                  <a:schemeClr val="tx2"/>
                </a:solidFill>
                <a:ea typeface="楷体" panose="02010609060101010101" pitchFamily="49" charset="-122"/>
              </a:rPr>
              <a:t> </a:t>
            </a:r>
            <a:r>
              <a:rPr lang="zh-CN" altLang="en-US" sz="2400" b="1" baseline="30000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</a:t>
            </a:r>
            <a:r>
              <a:rPr lang="zh-CN" altLang="en-US" sz="2400" b="1" dirty="0" smtClean="0">
                <a:solidFill>
                  <a:schemeClr val="tx2"/>
                </a:solidFill>
                <a:ea typeface="楷体" panose="02010609060101010101" pitchFamily="49" charset="-122"/>
              </a:rPr>
              <a:t> (01| 10)))</a:t>
            </a:r>
            <a:r>
              <a:rPr lang="zh-CN" altLang="en-US" sz="2400" b="1" baseline="30000" dirty="0" smtClean="0">
                <a:solidFill>
                  <a:schemeClr val="tx2"/>
                </a:solidFill>
                <a:ea typeface="楷体" panose="02010609060101010101" pitchFamily="49" charset="-122"/>
              </a:rPr>
              <a:t> </a:t>
            </a:r>
            <a:r>
              <a:rPr lang="zh-CN" altLang="en-US" sz="2400" b="1" baseline="30000" dirty="0" smtClean="0">
                <a:solidFill>
                  <a:schemeClr val="tx2"/>
                </a:solidFill>
                <a:ea typeface="楷体" panose="02010609060101010101" pitchFamily="49" charset="-122"/>
                <a:sym typeface="Symbol" pitchFamily="18" charset="2"/>
              </a:rPr>
              <a:t></a:t>
            </a:r>
          </a:p>
          <a:p>
            <a:pPr lvl="1" algn="just">
              <a:buFontTx/>
              <a:buNone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a typeface="楷体" panose="02010609060101010101" pitchFamily="49" charset="-122"/>
              </a:rPr>
              <a:t>句子：</a:t>
            </a:r>
            <a:r>
              <a:rPr lang="zh-CN" altLang="en-US" sz="28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0100</a:t>
            </a:r>
            <a:r>
              <a:rPr lang="zh-CN" altLang="en-US" sz="2800" b="1" dirty="0" smtClean="0">
                <a:solidFill>
                  <a:schemeClr val="tx2"/>
                </a:solidFill>
                <a:ea typeface="楷体" panose="02010609060101010101" pitchFamily="49" charset="-122"/>
              </a:rPr>
              <a:t>1101</a:t>
            </a:r>
            <a:r>
              <a:rPr lang="zh-CN" altLang="en-US" sz="28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0000</a:t>
            </a:r>
            <a:r>
              <a:rPr lang="zh-CN" altLang="en-US" sz="2800" b="1" dirty="0" smtClean="0">
                <a:solidFill>
                  <a:schemeClr val="tx2"/>
                </a:solidFill>
                <a:ea typeface="楷体" panose="02010609060101010101" pitchFamily="49" charset="-122"/>
              </a:rPr>
              <a:t>1000</a:t>
            </a:r>
            <a:r>
              <a:rPr lang="zh-CN" altLang="en-US" sz="28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0010</a:t>
            </a:r>
            <a:r>
              <a:rPr lang="zh-CN" altLang="en-US" sz="2800" b="1" dirty="0" smtClean="0">
                <a:solidFill>
                  <a:schemeClr val="tx2"/>
                </a:solidFill>
                <a:ea typeface="楷体" panose="02010609060101010101" pitchFamily="49" charset="-122"/>
              </a:rPr>
              <a:t>1110</a:t>
            </a:r>
            <a:r>
              <a:rPr lang="zh-CN" altLang="en-US" sz="28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01</a:t>
            </a:r>
            <a:endParaRPr lang="zh-CN" altLang="en-US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548E85C-D99A-4304-8D2B-761D01E48071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26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27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5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5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5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2.2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词法记号的描述与识别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zh-CN" alt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2.2.3 正规定义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b="1" dirty="0" smtClean="0">
                <a:solidFill>
                  <a:schemeClr val="tx2"/>
                </a:solidFill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对正规式命名，使表示简洁。</a:t>
            </a:r>
            <a:endParaRPr lang="zh-CN" alt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itchFamily="18" charset="0"/>
              </a:rPr>
              <a:t> d</a:t>
            </a:r>
            <a:r>
              <a:rPr lang="en-US" altLang="zh-CN" sz="2800" b="1" baseline="-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r</a:t>
            </a:r>
            <a:r>
              <a:rPr lang="en-US" altLang="zh-CN" sz="2800" b="1" baseline="-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1</a:t>
            </a:r>
            <a:endParaRPr lang="en-US" altLang="zh-CN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d</a:t>
            </a:r>
            <a:r>
              <a:rPr lang="en-US" altLang="zh-CN" sz="2800" b="1" baseline="-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2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r</a:t>
            </a:r>
            <a:r>
              <a:rPr lang="en-US" altLang="zh-CN" sz="2800" b="1" baseline="-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2</a:t>
            </a:r>
            <a:endParaRPr lang="en-US" altLang="zh-CN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. . .</a:t>
            </a: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en-US" altLang="zh-CN" sz="28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d</a:t>
            </a:r>
            <a:r>
              <a:rPr lang="en-US" altLang="zh-CN" sz="2800" b="1" i="1" baseline="-300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n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en-US" altLang="zh-CN" sz="28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r</a:t>
            </a:r>
            <a:r>
              <a:rPr lang="en-US" altLang="zh-CN" sz="2800" b="1" i="1" baseline="-300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n</a:t>
            </a:r>
            <a:endParaRPr lang="en-US" altLang="zh-CN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  <a:p>
            <a:pPr algn="just">
              <a:buFontTx/>
              <a:buNone/>
              <a:defRPr/>
            </a:pPr>
            <a:endParaRPr lang="zh-CN" altLang="en-US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buFontTx/>
              <a:buNone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各个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d</a:t>
            </a:r>
            <a:r>
              <a:rPr lang="en-US" altLang="zh-CN" sz="2800" b="1" i="1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i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的名字都不同</a:t>
            </a:r>
          </a:p>
          <a:p>
            <a:pPr algn="just">
              <a:buFontTx/>
              <a:buNone/>
              <a:defRPr/>
            </a:pPr>
            <a:r>
              <a:rPr lang="zh-CN" altLang="en-US" sz="28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每个</a:t>
            </a:r>
            <a:r>
              <a:rPr lang="en-US" altLang="zh-CN" sz="2800" b="1" i="1" u="sng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r</a:t>
            </a:r>
            <a:r>
              <a:rPr lang="en-US" altLang="zh-CN" sz="2800" b="1" i="1" u="sng" baseline="-250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i</a:t>
            </a:r>
            <a:r>
              <a:rPr lang="zh-CN" altLang="en-US" sz="28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都是</a:t>
            </a:r>
            <a:r>
              <a:rPr lang="zh-CN" altLang="en-US" sz="28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 </a:t>
            </a:r>
            <a:r>
              <a:rPr lang="zh-CN" altLang="en-US" sz="28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{</a:t>
            </a:r>
            <a:r>
              <a:rPr lang="en-US" altLang="zh-CN" sz="2800" b="1" i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d</a:t>
            </a:r>
            <a:r>
              <a:rPr lang="en-US" altLang="zh-CN" sz="2800" b="1" u="sng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1</a:t>
            </a:r>
            <a:r>
              <a:rPr lang="en-US" altLang="zh-CN" sz="28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, </a:t>
            </a:r>
            <a:r>
              <a:rPr lang="en-US" altLang="zh-CN" sz="2800" b="1" i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d</a:t>
            </a:r>
            <a:r>
              <a:rPr lang="en-US" altLang="zh-CN" sz="2800" b="1" u="sng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2</a:t>
            </a:r>
            <a:r>
              <a:rPr lang="en-US" altLang="zh-CN" sz="28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, …, </a:t>
            </a:r>
            <a:r>
              <a:rPr lang="en-US" altLang="zh-CN" sz="2800" b="1" i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d</a:t>
            </a:r>
            <a:r>
              <a:rPr lang="en-US" altLang="zh-CN" sz="2800" b="1" i="1" u="sng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i</a:t>
            </a:r>
            <a:r>
              <a:rPr lang="en-US" altLang="zh-CN" sz="2800" b="1" u="sng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-1</a:t>
            </a:r>
            <a:r>
              <a:rPr lang="en-US" altLang="zh-CN" sz="28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}</a:t>
            </a:r>
            <a:r>
              <a:rPr lang="zh-CN" altLang="en-US" sz="28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上的正规式</a:t>
            </a:r>
            <a:endParaRPr lang="en-US" altLang="zh-CN" sz="2800" u="sng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29698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ACE0D3F-3955-409C-84B5-6E6F2728DD4F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27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07907" name="AutoShape 3"/>
          <p:cNvSpPr>
            <a:spLocks noChangeArrowheads="1"/>
          </p:cNvSpPr>
          <p:nvPr/>
        </p:nvSpPr>
        <p:spPr bwMode="auto">
          <a:xfrm>
            <a:off x="5076825" y="1916113"/>
            <a:ext cx="3816350" cy="2376487"/>
          </a:xfrm>
          <a:prstGeom prst="cloudCallout">
            <a:avLst>
              <a:gd name="adj1" fmla="val -68759"/>
              <a:gd name="adj2" fmla="val 10283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54000" tIns="28800" rIns="54000" bIns="28800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保证：每个名字对应的正规式中使用的各种符号已经在前面定义了，从而可以避免递归定义的情况。</a:t>
            </a:r>
          </a:p>
        </p:txBody>
      </p:sp>
    </p:spTree>
    <p:extLst>
      <p:ext uri="{BB962C8B-B14F-4D97-AF65-F5344CB8AC3E}">
        <p14:creationId xmlns:p14="http://schemas.microsoft.com/office/powerpoint/2010/main" val="402998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楷体" panose="02010609060101010101" pitchFamily="49" charset="-122"/>
              </a:rPr>
              <a:t>Pascal</a:t>
            </a:r>
            <a:r>
              <a:rPr lang="zh-CN" altLang="en-US" dirty="0" smtClean="0">
                <a:ea typeface="楷体" panose="02010609060101010101" pitchFamily="49" charset="-122"/>
              </a:rPr>
              <a:t>里面的标识符模式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2"/>
                </a:solidFill>
                <a:ea typeface="楷体" panose="02010609060101010101" pitchFamily="49" charset="-122"/>
              </a:rPr>
              <a:t>正规式表示</a:t>
            </a:r>
          </a:p>
          <a:p>
            <a:pPr>
              <a:buFontTx/>
              <a:buNone/>
            </a:pPr>
            <a:r>
              <a:rPr lang="zh-CN" altLang="en-US" sz="3200" dirty="0" smtClean="0">
                <a:solidFill>
                  <a:schemeClr val="tx2"/>
                </a:solidFill>
                <a:ea typeface="楷体" panose="02010609060101010101" pitchFamily="49" charset="-122"/>
              </a:rPr>
              <a:t>	 </a:t>
            </a:r>
            <a:r>
              <a:rPr lang="zh-CN" altLang="en-US" sz="3200" b="0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	</a:t>
            </a:r>
            <a:r>
              <a:rPr lang="en-US" altLang="zh-CN" sz="3200" b="0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  <a:cs typeface="Times New Roman" pitchFamily="18" charset="0"/>
              </a:rPr>
              <a:t>letter</a:t>
            </a:r>
            <a:r>
              <a:rPr lang="en-US" altLang="zh-CN" sz="3200" b="0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 </a:t>
            </a:r>
            <a:r>
              <a:rPr lang="en-US" altLang="zh-CN" sz="3200" b="0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3200" b="0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 </a:t>
            </a:r>
            <a:r>
              <a:rPr lang="en-US" altLang="zh-CN" sz="3200" b="0" i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A </a:t>
            </a:r>
            <a:r>
              <a:rPr lang="en-US" altLang="zh-CN" sz="3200" b="0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| </a:t>
            </a:r>
            <a:r>
              <a:rPr lang="en-US" altLang="zh-CN" sz="3200" b="0" i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B</a:t>
            </a:r>
            <a:r>
              <a:rPr lang="en-US" altLang="zh-CN" sz="3200" b="0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 | … | </a:t>
            </a:r>
            <a:r>
              <a:rPr lang="en-US" altLang="zh-CN" sz="3200" b="0" i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Z </a:t>
            </a:r>
            <a:r>
              <a:rPr lang="en-US" altLang="zh-CN" sz="3200" b="0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| </a:t>
            </a:r>
            <a:r>
              <a:rPr lang="en-US" altLang="zh-CN" sz="3200" b="0" i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a </a:t>
            </a:r>
            <a:r>
              <a:rPr lang="en-US" altLang="zh-CN" sz="3200" b="0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| </a:t>
            </a:r>
            <a:r>
              <a:rPr lang="en-US" altLang="zh-CN" sz="3200" b="0" i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b </a:t>
            </a:r>
            <a:r>
              <a:rPr lang="en-US" altLang="zh-CN" sz="3200" b="0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|</a:t>
            </a:r>
            <a:r>
              <a:rPr lang="en-US" altLang="zh-CN" sz="3200" b="0" i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 </a:t>
            </a:r>
            <a:r>
              <a:rPr lang="en-US" altLang="zh-CN" sz="3200" b="0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…</a:t>
            </a:r>
            <a:r>
              <a:rPr lang="en-US" altLang="zh-CN" sz="3200" b="0" i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 </a:t>
            </a:r>
            <a:r>
              <a:rPr lang="en-US" altLang="zh-CN" sz="3200" b="0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| </a:t>
            </a:r>
            <a:r>
              <a:rPr lang="en-US" altLang="zh-CN" sz="3200" b="0" i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z</a:t>
            </a:r>
            <a:endParaRPr lang="en-US" altLang="zh-CN" sz="3200" b="0" dirty="0" smtClean="0">
              <a:solidFill>
                <a:schemeClr val="tx2"/>
              </a:solidFill>
              <a:latin typeface="+mn-lt"/>
              <a:ea typeface="楷体" panose="02010609060101010101" pitchFamily="49" charset="-122"/>
            </a:endParaRPr>
          </a:p>
          <a:p>
            <a:pPr algn="just">
              <a:buFontTx/>
              <a:buNone/>
            </a:pPr>
            <a:r>
              <a:rPr lang="en-US" altLang="zh-CN" sz="3200" b="0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		digit </a:t>
            </a:r>
            <a:r>
              <a:rPr lang="en-US" altLang="zh-CN" sz="3200" b="0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3200" b="0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 0</a:t>
            </a:r>
            <a:r>
              <a:rPr lang="en-US" altLang="zh-CN" sz="3200" b="0" i="1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 </a:t>
            </a:r>
            <a:r>
              <a:rPr lang="en-US" altLang="zh-CN" sz="3200" b="0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| 1 | … | 9</a:t>
            </a:r>
          </a:p>
          <a:p>
            <a:pPr>
              <a:buFontTx/>
              <a:buNone/>
            </a:pPr>
            <a:r>
              <a:rPr lang="en-US" altLang="zh-CN" sz="3200" b="0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		id </a:t>
            </a:r>
            <a:r>
              <a:rPr lang="en-US" altLang="zh-CN" sz="3200" b="0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3200" b="0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 letter(</a:t>
            </a:r>
            <a:r>
              <a:rPr lang="en-US" altLang="zh-CN" sz="3200" b="0" dirty="0" err="1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letter|digit</a:t>
            </a:r>
            <a:r>
              <a:rPr lang="en-US" altLang="zh-CN" sz="3200" b="0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)</a:t>
            </a:r>
            <a:r>
              <a:rPr lang="en-US" altLang="zh-CN" sz="3200" b="0" baseline="30000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*</a:t>
            </a:r>
            <a:r>
              <a:rPr lang="en-US" altLang="zh-CN" sz="3200" b="0" dirty="0" smtClean="0">
                <a:solidFill>
                  <a:schemeClr val="tx2"/>
                </a:solidFill>
                <a:latin typeface="+mn-lt"/>
                <a:ea typeface="楷体" panose="02010609060101010101" pitchFamily="49" charset="-122"/>
              </a:rPr>
              <a:t> </a:t>
            </a:r>
            <a:endParaRPr lang="zh-CN" altLang="en-US" sz="3200" b="0" dirty="0" smtClean="0">
              <a:solidFill>
                <a:schemeClr val="tx2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AE9AF1DB-D9EA-4013-BAE6-7A795EA516A2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522244" name="Text Box 4" descr="Green marble"/>
          <p:cNvSpPr txBox="1">
            <a:spLocks noChangeArrowheads="1"/>
          </p:cNvSpPr>
          <p:nvPr/>
        </p:nvSpPr>
        <p:spPr bwMode="auto">
          <a:xfrm>
            <a:off x="1187450" y="4365625"/>
            <a:ext cx="6678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怎么用语言来描述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Pascal</a:t>
            </a: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的标识符模式？</a:t>
            </a:r>
          </a:p>
        </p:txBody>
      </p:sp>
      <p:sp>
        <p:nvSpPr>
          <p:cNvPr id="522245" name="Text Box 5" descr="Green marble"/>
          <p:cNvSpPr txBox="1">
            <a:spLocks noChangeArrowheads="1"/>
          </p:cNvSpPr>
          <p:nvPr/>
        </p:nvSpPr>
        <p:spPr bwMode="auto">
          <a:xfrm>
            <a:off x="900113" y="5084763"/>
            <a:ext cx="704071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Pascal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标识符模式的自然语言描述：</a:t>
            </a:r>
          </a:p>
          <a:p>
            <a:pPr>
              <a:defRPr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    首字符必须是字母，由字母或数字组成的字符串</a:t>
            </a:r>
          </a:p>
        </p:txBody>
      </p:sp>
    </p:spTree>
    <p:extLst>
      <p:ext uri="{BB962C8B-B14F-4D97-AF65-F5344CB8AC3E}">
        <p14:creationId xmlns:p14="http://schemas.microsoft.com/office/powerpoint/2010/main" val="151992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4" grpId="0"/>
      <p:bldP spid="5222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楷体" panose="02010609060101010101" pitchFamily="49" charset="-122"/>
              </a:rPr>
              <a:t>C</a:t>
            </a:r>
            <a:r>
              <a:rPr lang="zh-CN" altLang="en-US" dirty="0" smtClean="0">
                <a:ea typeface="楷体" panose="02010609060101010101" pitchFamily="49" charset="-122"/>
              </a:rPr>
              <a:t>语言的标识符模式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 smtClean="0">
                <a:solidFill>
                  <a:schemeClr val="tx2"/>
                </a:solidFill>
                <a:ea typeface="楷体" panose="02010609060101010101" pitchFamily="49" charset="-122"/>
              </a:rPr>
              <a:t>模式的非形式描述</a:t>
            </a:r>
          </a:p>
          <a:p>
            <a:pPr lvl="1">
              <a:defRPr/>
            </a:pPr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首字符必须是</a:t>
            </a:r>
            <a:r>
              <a:rPr lang="en-US" altLang="zh-CN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_</a:t>
            </a:r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或者字母，由</a:t>
            </a:r>
            <a:r>
              <a:rPr lang="en-US" altLang="zh-CN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_</a:t>
            </a:r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、字母或数字组成的字符串</a:t>
            </a:r>
          </a:p>
          <a:p>
            <a:pPr>
              <a:defRPr/>
            </a:pPr>
            <a:endParaRPr lang="zh-CN" altLang="en-US" sz="320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请仿照</a:t>
            </a:r>
            <a:r>
              <a:rPr lang="en-US" altLang="zh-CN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Pascal</a:t>
            </a:r>
            <a:r>
              <a:rPr lang="zh-CN" alt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标识符的例子，写出</a:t>
            </a:r>
            <a:r>
              <a:rPr lang="en-US" altLang="zh-CN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C</a:t>
            </a:r>
            <a:r>
              <a:rPr lang="zh-CN" alt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语言的标识符的正规式表示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56459DF-A1E6-40E3-ABF8-8050DD2DE87B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7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词法分析器的功能：</a:t>
            </a:r>
          </a:p>
        </p:txBody>
      </p:sp>
      <p:grpSp>
        <p:nvGrpSpPr>
          <p:cNvPr id="3076" name="Group 4"/>
          <p:cNvGrpSpPr>
            <a:grpSpLocks noChangeAspect="1"/>
          </p:cNvGrpSpPr>
          <p:nvPr/>
        </p:nvGrpSpPr>
        <p:grpSpPr bwMode="auto">
          <a:xfrm>
            <a:off x="2411413" y="1916113"/>
            <a:ext cx="4248150" cy="3817937"/>
            <a:chOff x="144" y="1200"/>
            <a:chExt cx="3312" cy="2544"/>
          </a:xfrm>
        </p:grpSpPr>
        <p:sp>
          <p:nvSpPr>
            <p:cNvPr id="477189" name="Rectangle 5" descr="Green marble"/>
            <p:cNvSpPr>
              <a:spLocks noChangeAspect="1" noChangeArrowheads="1"/>
            </p:cNvSpPr>
            <p:nvPr/>
          </p:nvSpPr>
          <p:spPr bwMode="auto">
            <a:xfrm>
              <a:off x="864" y="2304"/>
              <a:ext cx="1728" cy="4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defRPr/>
              </a:pPr>
              <a:r>
                <a:rPr lang="zh-CN" altLang="en-US" sz="2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词法分析器</a:t>
              </a:r>
              <a:endPara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" panose="02010609060101010101" pitchFamily="49" charset="-122"/>
              </a:endParaRPr>
            </a:p>
          </p:txBody>
        </p:sp>
        <p:sp>
          <p:nvSpPr>
            <p:cNvPr id="3078" name="Line 6"/>
            <p:cNvSpPr>
              <a:spLocks noChangeAspect="1" noChangeShapeType="1"/>
            </p:cNvSpPr>
            <p:nvPr/>
          </p:nvSpPr>
          <p:spPr bwMode="auto">
            <a:xfrm>
              <a:off x="1728" y="1728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solidFill>
                  <a:schemeClr val="tx2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3079" name="Line 7"/>
            <p:cNvSpPr>
              <a:spLocks noChangeAspect="1" noChangeShapeType="1"/>
            </p:cNvSpPr>
            <p:nvPr/>
          </p:nvSpPr>
          <p:spPr bwMode="auto">
            <a:xfrm>
              <a:off x="1728" y="2832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solidFill>
                  <a:schemeClr val="tx2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477192" name="Rectangle 8"/>
            <p:cNvSpPr>
              <a:spLocks noChangeAspect="1" noChangeArrowheads="1"/>
            </p:cNvSpPr>
            <p:nvPr/>
          </p:nvSpPr>
          <p:spPr bwMode="auto">
            <a:xfrm>
              <a:off x="144" y="3312"/>
              <a:ext cx="3312" cy="4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/>
            <a:lstStyle/>
            <a:p>
              <a:pPr marL="342900" indent="-342900" algn="ctr" eaLnBrk="0" hangingPunct="0">
                <a:spcBef>
                  <a:spcPct val="20000"/>
                </a:spcBef>
                <a:defRPr/>
              </a:pPr>
              <a:r>
                <a:rPr lang="zh-CN" altLang="en-US" sz="2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" panose="02010609060101010101" pitchFamily="49" charset="-122"/>
                </a:rPr>
                <a:t>记号（</a:t>
              </a:r>
              <a:r>
                <a:rPr lang="en-US" altLang="zh-CN" sz="2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" panose="02010609060101010101" pitchFamily="49" charset="-122"/>
                </a:rPr>
                <a:t>token</a:t>
              </a:r>
              <a:r>
                <a:rPr lang="zh-CN" altLang="en-US" sz="2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" panose="02010609060101010101" pitchFamily="49" charset="-122"/>
                </a:rPr>
                <a:t>）流</a:t>
              </a:r>
            </a:p>
          </p:txBody>
        </p:sp>
        <p:sp>
          <p:nvSpPr>
            <p:cNvPr id="477193" name="Rectangle 9" descr="Green marble"/>
            <p:cNvSpPr>
              <a:spLocks noChangeAspect="1" noChangeArrowheads="1"/>
            </p:cNvSpPr>
            <p:nvPr/>
          </p:nvSpPr>
          <p:spPr bwMode="auto">
            <a:xfrm>
              <a:off x="144" y="1200"/>
              <a:ext cx="3215" cy="38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defRPr/>
              </a:pPr>
              <a:r>
                <a:rPr lang="zh-CN" altLang="en-US" sz="2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楷体" panose="02010609060101010101" pitchFamily="49" charset="-122"/>
                </a:rPr>
                <a:t>源代码</a:t>
              </a:r>
            </a:p>
          </p:txBody>
        </p:sp>
      </p:grpSp>
      <p:sp>
        <p:nvSpPr>
          <p:cNvPr id="10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C0C0C0">
                    <a:lumMod val="40000"/>
                    <a:lumOff val="60000"/>
                  </a:srgbClr>
                </a:solidFill>
              </a:rPr>
              <a:t>3</a:t>
            </a:r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1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楷体" panose="02010609060101010101" pitchFamily="49" charset="-122"/>
              </a:rPr>
              <a:t>C</a:t>
            </a:r>
            <a:r>
              <a:rPr lang="zh-CN" altLang="en-US" dirty="0" smtClean="0">
                <a:ea typeface="楷体" panose="02010609060101010101" pitchFamily="49" charset="-122"/>
              </a:rPr>
              <a:t>语言的标识符模式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ea typeface="楷体" panose="02010609060101010101" pitchFamily="49" charset="-122"/>
              </a:rPr>
              <a:t>正规定义的例子</a:t>
            </a:r>
          </a:p>
          <a:p>
            <a:pPr lvl="1"/>
            <a:r>
              <a:rPr lang="en-US" altLang="zh-CN" b="1" dirty="0" smtClean="0">
                <a:ea typeface="楷体" panose="02010609060101010101" pitchFamily="49" charset="-122"/>
              </a:rPr>
              <a:t>C</a:t>
            </a:r>
            <a:r>
              <a:rPr lang="zh-CN" altLang="en-US" b="1" dirty="0" smtClean="0">
                <a:ea typeface="楷体" panose="02010609060101010101" pitchFamily="49" charset="-122"/>
              </a:rPr>
              <a:t>语言的标识符是字母、数字和下划线组成的串</a:t>
            </a:r>
            <a:r>
              <a:rPr lang="zh-CN" altLang="en-US" sz="2400" dirty="0" smtClean="0">
                <a:ea typeface="楷体" panose="02010609060101010101" pitchFamily="49" charset="-122"/>
              </a:rPr>
              <a:t> </a:t>
            </a:r>
            <a:endParaRPr lang="zh-CN" altLang="en-US" sz="2400" b="1" dirty="0" smtClean="0">
              <a:ea typeface="楷体" panose="02010609060101010101" pitchFamily="49" charset="-122"/>
            </a:endParaRPr>
          </a:p>
          <a:p>
            <a:pPr algn="just">
              <a:buFontTx/>
              <a:buNone/>
            </a:pPr>
            <a:r>
              <a:rPr lang="en-US" altLang="zh-CN" sz="2800" b="1" dirty="0" smtClean="0">
                <a:ea typeface="楷体" panose="02010609060101010101" pitchFamily="49" charset="-122"/>
                <a:cs typeface="Times New Roman" pitchFamily="18" charset="0"/>
              </a:rPr>
              <a:t>		</a:t>
            </a:r>
          </a:p>
          <a:p>
            <a:pPr algn="just">
              <a:buFontTx/>
              <a:buNone/>
            </a:pPr>
            <a:r>
              <a:rPr lang="en-US" altLang="zh-CN" sz="2800" b="1" dirty="0" smtClean="0">
                <a:ea typeface="楷体" panose="02010609060101010101" pitchFamily="49" charset="-122"/>
                <a:cs typeface="Times New Roman" pitchFamily="18" charset="0"/>
              </a:rPr>
              <a:t>	letter</a:t>
            </a:r>
            <a:r>
              <a:rPr lang="en-US" altLang="zh-CN" sz="2800" b="1" i="1" dirty="0" smtClean="0">
                <a:ea typeface="楷体" panose="02010609060101010101" pitchFamily="49" charset="-122"/>
              </a:rPr>
              <a:t>_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 </a:t>
            </a:r>
            <a:r>
              <a:rPr lang="en-US" altLang="zh-CN" sz="2800" b="1" i="1" dirty="0" smtClean="0">
                <a:ea typeface="楷体" panose="02010609060101010101" pitchFamily="49" charset="-122"/>
              </a:rPr>
              <a:t>A 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|</a:t>
            </a:r>
            <a:r>
              <a:rPr lang="en-US" altLang="zh-CN" sz="2800" b="1" i="1" dirty="0" smtClean="0">
                <a:ea typeface="楷体" panose="02010609060101010101" pitchFamily="49" charset="-122"/>
              </a:rPr>
              <a:t>B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 | … |</a:t>
            </a:r>
            <a:r>
              <a:rPr lang="en-US" altLang="zh-CN" sz="2800" b="1" i="1" dirty="0" smtClean="0">
                <a:ea typeface="楷体" panose="02010609060101010101" pitchFamily="49" charset="-122"/>
              </a:rPr>
              <a:t>Z 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|</a:t>
            </a:r>
            <a:r>
              <a:rPr lang="en-US" altLang="zh-CN" sz="2800" b="1" i="1" dirty="0" smtClean="0">
                <a:ea typeface="楷体" panose="02010609060101010101" pitchFamily="49" charset="-122"/>
              </a:rPr>
              <a:t>a 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|</a:t>
            </a:r>
            <a:r>
              <a:rPr lang="en-US" altLang="zh-CN" sz="2800" b="1" i="1" dirty="0" smtClean="0">
                <a:ea typeface="楷体" panose="02010609060101010101" pitchFamily="49" charset="-122"/>
              </a:rPr>
              <a:t>b 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|</a:t>
            </a:r>
            <a:r>
              <a:rPr lang="en-US" altLang="zh-CN" sz="2800" b="1" i="1" dirty="0" smtClean="0"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…</a:t>
            </a:r>
            <a:r>
              <a:rPr lang="en-US" altLang="zh-CN" sz="2800" b="1" i="1" dirty="0" smtClean="0"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|</a:t>
            </a:r>
            <a:r>
              <a:rPr lang="en-US" altLang="zh-CN" sz="2800" b="1" i="1" dirty="0" smtClean="0">
                <a:ea typeface="楷体" panose="02010609060101010101" pitchFamily="49" charset="-122"/>
              </a:rPr>
              <a:t>z 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|</a:t>
            </a:r>
            <a:r>
              <a:rPr lang="en-US" altLang="zh-CN" sz="2800" b="1" i="1" dirty="0" smtClean="0">
                <a:ea typeface="楷体" panose="02010609060101010101" pitchFamily="49" charset="-122"/>
              </a:rPr>
              <a:t> _</a:t>
            </a:r>
            <a:r>
              <a:rPr lang="en-US" altLang="zh-CN" dirty="0" smtClean="0">
                <a:ea typeface="楷体" panose="02010609060101010101" pitchFamily="49" charset="-122"/>
              </a:rPr>
              <a:t> 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buFontTx/>
              <a:buNone/>
            </a:pPr>
            <a:r>
              <a:rPr lang="en-US" altLang="zh-CN" sz="2800" b="1" dirty="0" smtClean="0">
                <a:latin typeface="楷体" panose="02010609060101010101" pitchFamily="49" charset="-122"/>
                <a:ea typeface="黑体" pitchFamily="49" charset="-122"/>
              </a:rPr>
              <a:t>	</a:t>
            </a:r>
            <a:r>
              <a:rPr lang="en-US" altLang="zh-CN" sz="2800" b="1" dirty="0" smtClean="0">
                <a:ea typeface="黑体" pitchFamily="49" charset="-122"/>
              </a:rPr>
              <a:t>digit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 0</a:t>
            </a:r>
            <a:r>
              <a:rPr lang="en-US" altLang="zh-CN" sz="2800" b="1" i="1" dirty="0" smtClean="0"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| 1 | … | 9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800" b="1" dirty="0" smtClean="0">
                <a:ea typeface="黑体" pitchFamily="49" charset="-122"/>
              </a:rPr>
              <a:t>	id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ea typeface="黑体" pitchFamily="49" charset="-122"/>
              </a:rPr>
              <a:t>letter</a:t>
            </a:r>
            <a:r>
              <a:rPr lang="en-US" altLang="zh-CN" sz="2800" b="1" i="1" dirty="0" smtClean="0">
                <a:ea typeface="楷体" panose="02010609060101010101" pitchFamily="49" charset="-122"/>
              </a:rPr>
              <a:t>_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dirty="0" smtClean="0">
                <a:ea typeface="黑体" pitchFamily="49" charset="-122"/>
              </a:rPr>
              <a:t>letter</a:t>
            </a:r>
            <a:r>
              <a:rPr lang="en-US" altLang="zh-CN" sz="2800" b="1" i="1" dirty="0" smtClean="0">
                <a:ea typeface="楷体" panose="02010609060101010101" pitchFamily="49" charset="-122"/>
              </a:rPr>
              <a:t>_</a:t>
            </a:r>
            <a:r>
              <a:rPr lang="en-US" altLang="zh-CN" sz="2800" b="1" dirty="0" smtClean="0">
                <a:ea typeface="黑体" pitchFamily="49" charset="-122"/>
              </a:rPr>
              <a:t>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|</a:t>
            </a:r>
            <a:r>
              <a:rPr lang="en-US" altLang="zh-CN" sz="2800" b="1" dirty="0" smtClean="0">
                <a:ea typeface="黑体" pitchFamily="49" charset="-122"/>
              </a:rPr>
              <a:t>digit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en-US" altLang="zh-CN" sz="2800" b="1" baseline="30000" dirty="0" smtClean="0">
                <a:ea typeface="楷体" panose="02010609060101010101" pitchFamily="49" charset="-122"/>
              </a:rPr>
              <a:t>*</a:t>
            </a:r>
            <a:r>
              <a:rPr lang="en-US" altLang="zh-CN" sz="2800" dirty="0" smtClean="0">
                <a:ea typeface="楷体" panose="02010609060101010101" pitchFamily="49" charset="-122"/>
              </a:rPr>
              <a:t> </a:t>
            </a:r>
            <a:endParaRPr lang="zh-CN" altLang="en-US" sz="2800" dirty="0" smtClean="0">
              <a:ea typeface="楷体" panose="02010609060101010101" pitchFamily="49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DF51D060-A458-4429-8E3E-716D73EC558A}" type="slidenum">
              <a:rPr lang="en-US" altLang="zh-CN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89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2.2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词法记号的描述与识别</a:t>
            </a:r>
          </a:p>
        </p:txBody>
      </p:sp>
      <p:sp>
        <p:nvSpPr>
          <p:cNvPr id="512008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正规定义的例子</a:t>
            </a:r>
          </a:p>
          <a:p>
            <a:pPr>
              <a:buFontTx/>
              <a:buNone/>
              <a:defRPr/>
            </a:pPr>
            <a:r>
              <a:rPr lang="en-US" altLang="zh-CN" sz="32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Pascal</a:t>
            </a:r>
            <a:r>
              <a:rPr lang="zh-CN" altLang="en-US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无符号数集合，例1946,11.28,63.6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E8,</a:t>
            </a:r>
            <a:r>
              <a:rPr lang="zh-CN" altLang="en-US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1.99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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endParaRPr lang="zh-CN" altLang="en-US" sz="3200" b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Tx/>
              <a:buNone/>
              <a:defRPr/>
            </a:pP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 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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r>
              <a:rPr lang="en-US" altLang="zh-CN" sz="2400" b="0" i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1 | … | 9</a:t>
            </a:r>
          </a:p>
          <a:p>
            <a:pPr algn="just">
              <a:buFontTx/>
              <a:buNone/>
              <a:defRPr/>
            </a:pP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digits 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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digit digit</a:t>
            </a:r>
            <a:r>
              <a:rPr lang="en-US" altLang="zh-CN" sz="2400" b="0" baseline="30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en-US" altLang="zh-CN" sz="2400" b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Tx/>
              <a:buNone/>
              <a:defRPr/>
            </a:pP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b="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optional_fraction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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.digits|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</a:t>
            </a:r>
            <a:endParaRPr lang="en-US" altLang="zh-CN" sz="2400" b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Tx/>
              <a:buNone/>
              <a:defRPr/>
            </a:pP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b="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optional_exponent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 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 ( + | 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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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 digits ) | 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</a:t>
            </a:r>
            <a:endParaRPr lang="en-US" altLang="zh-CN" sz="2400" b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Tx/>
              <a:buNone/>
              <a:defRPr/>
            </a:pP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b="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2400" b="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</a:t>
            </a:r>
            <a:r>
              <a:rPr lang="en-US" altLang="zh-CN" sz="2400" b="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digits</a:t>
            </a:r>
            <a:r>
              <a:rPr lang="en-US" altLang="zh-CN" sz="32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optional_fraction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optional_exponent</a:t>
            </a:r>
            <a:endParaRPr lang="en-US" altLang="zh-CN" sz="2400" b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Tx/>
              <a:buNone/>
              <a:defRPr/>
            </a:pPr>
            <a:r>
              <a:rPr lang="zh-CN" altLang="en-US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简化表示</a:t>
            </a:r>
          </a:p>
          <a:p>
            <a:pPr algn="just">
              <a:buFontTx/>
              <a:buNone/>
              <a:defRPr/>
            </a:pP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b="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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digit</a:t>
            </a:r>
            <a:r>
              <a:rPr lang="en-US" altLang="zh-CN" sz="2400" b="0" baseline="30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(.digit</a:t>
            </a:r>
            <a:r>
              <a:rPr lang="en-US" altLang="zh-CN" sz="2400" b="0" baseline="30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)? (E(+|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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)? digit</a:t>
            </a:r>
            <a:r>
              <a:rPr lang="en-US" altLang="zh-CN" sz="2400" b="0" baseline="30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)?</a:t>
            </a:r>
            <a:endParaRPr lang="zh-CN" altLang="en-US" sz="3200" b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E73CA7-BE42-441A-ABAA-064A9135D3FA}" type="slidenum">
              <a:rPr lang="en-US" altLang="zh-CN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512006" name="Text Box 6"/>
          <p:cNvSpPr txBox="1">
            <a:spLocks noChangeArrowheads="1"/>
          </p:cNvSpPr>
          <p:nvPr/>
        </p:nvSpPr>
        <p:spPr bwMode="auto">
          <a:xfrm>
            <a:off x="6084193" y="980728"/>
            <a:ext cx="2808288" cy="1679575"/>
          </a:xfrm>
          <a:prstGeom prst="rect">
            <a:avLst/>
          </a:prstGeom>
          <a:solidFill>
            <a:srgbClr val="FF33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简化规则：</a:t>
            </a:r>
          </a:p>
          <a:p>
            <a:pPr eaLnBrk="1" hangingPunct="1">
              <a:spcBef>
                <a:spcPct val="50000"/>
              </a:spcBef>
              <a:buFontTx/>
              <a:buAutoNum type="arabicParenBoth"/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Tahoma" pitchFamily="34" charset="0"/>
                <a:ea typeface="楷体" panose="02010609060101010101" pitchFamily="49" charset="-122"/>
              </a:rPr>
              <a:t>r</a:t>
            </a:r>
            <a:r>
              <a:rPr lang="en-US" altLang="zh-CN" sz="1800" b="1" baseline="30000" dirty="0" smtClean="0">
                <a:solidFill>
                  <a:schemeClr val="bg1"/>
                </a:solidFill>
                <a:latin typeface="Tahoma" pitchFamily="34" charset="0"/>
                <a:ea typeface="楷体" panose="02010609060101010101" pitchFamily="49" charset="-122"/>
              </a:rPr>
              <a:t>+</a:t>
            </a:r>
            <a:r>
              <a:rPr lang="en-US" altLang="zh-CN" sz="1800" b="1" dirty="0" smtClean="0">
                <a:solidFill>
                  <a:schemeClr val="bg1"/>
                </a:solidFill>
                <a:latin typeface="Tahoma" pitchFamily="34" charset="0"/>
                <a:ea typeface="楷体" panose="02010609060101010101" pitchFamily="49" charset="-122"/>
              </a:rPr>
              <a:t>=</a:t>
            </a:r>
            <a:r>
              <a:rPr lang="en-US" altLang="zh-CN" sz="1800" b="1" dirty="0" err="1" smtClean="0">
                <a:solidFill>
                  <a:schemeClr val="bg1"/>
                </a:solidFill>
                <a:latin typeface="Tahoma" pitchFamily="34" charset="0"/>
                <a:ea typeface="楷体" panose="02010609060101010101" pitchFamily="49" charset="-122"/>
              </a:rPr>
              <a:t>rr</a:t>
            </a:r>
            <a:r>
              <a:rPr lang="en-US" altLang="zh-CN" sz="1800" b="1" dirty="0" smtClean="0">
                <a:solidFill>
                  <a:schemeClr val="bg1"/>
                </a:solidFill>
                <a:latin typeface="Tahoma" pitchFamily="34" charset="0"/>
                <a:ea typeface="楷体" panose="02010609060101010101" pitchFamily="49" charset="-122"/>
              </a:rPr>
              <a:t>*</a:t>
            </a:r>
          </a:p>
          <a:p>
            <a:pPr eaLnBrk="1" hangingPunct="1">
              <a:spcBef>
                <a:spcPct val="50000"/>
              </a:spcBef>
              <a:buFontTx/>
              <a:buAutoNum type="arabicParenBoth"/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Tahoma" pitchFamily="34" charset="0"/>
                <a:ea typeface="楷体" panose="02010609060101010101" pitchFamily="49" charset="-122"/>
              </a:rPr>
              <a:t>r?=r| </a:t>
            </a:r>
            <a:r>
              <a:rPr lang="en-US" altLang="zh-CN" sz="1800" b="1" dirty="0" smtClean="0">
                <a:solidFill>
                  <a:schemeClr val="bg1"/>
                </a:solidFill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</a:t>
            </a:r>
          </a:p>
          <a:p>
            <a:pPr eaLnBrk="1" hangingPunct="1">
              <a:spcBef>
                <a:spcPct val="50000"/>
              </a:spcBef>
              <a:buFontTx/>
              <a:buAutoNum type="arabicParenBoth"/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[a-z]=</a:t>
            </a:r>
            <a:r>
              <a:rPr lang="en-US" altLang="zh-CN" sz="1800" b="1" dirty="0" err="1" smtClean="0">
                <a:solidFill>
                  <a:schemeClr val="bg1"/>
                </a:solidFill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a|b|c</a:t>
            </a:r>
            <a:r>
              <a:rPr lang="en-US" altLang="zh-CN" sz="1800" b="1" dirty="0" smtClean="0">
                <a:solidFill>
                  <a:schemeClr val="bg1"/>
                </a:solidFill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|</a:t>
            </a:r>
            <a:r>
              <a:rPr lang="en-US" altLang="zh-CN" sz="1800" b="1" dirty="0" smtClean="0">
                <a:solidFill>
                  <a:schemeClr val="bg1"/>
                </a:solidFill>
                <a:latin typeface="Arial"/>
                <a:ea typeface="楷体" panose="02010609060101010101" pitchFamily="49" charset="-122"/>
                <a:sym typeface="Symbol" pitchFamily="18" charset="2"/>
              </a:rPr>
              <a:t>…</a:t>
            </a:r>
            <a:r>
              <a:rPr lang="en-US" altLang="zh-CN" sz="1800" b="1" dirty="0" smtClean="0">
                <a:solidFill>
                  <a:schemeClr val="bg1"/>
                </a:solidFill>
                <a:latin typeface="Tahoma" pitchFamily="34" charset="0"/>
                <a:ea typeface="楷体" panose="02010609060101010101" pitchFamily="49" charset="-122"/>
                <a:sym typeface="Symbol" pitchFamily="18" charset="2"/>
              </a:rPr>
              <a:t>|z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H="1">
            <a:off x="2195736" y="2680941"/>
            <a:ext cx="5185444" cy="2044203"/>
          </a:xfrm>
          <a:prstGeom prst="line">
            <a:avLst/>
          </a:prstGeom>
          <a:solidFill>
            <a:srgbClr val="FF3399"/>
          </a:solidFill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endParaRPr lang="zh-CN" altLang="en-US" dirty="0" smtClean="0">
              <a:solidFill>
                <a:schemeClr val="bg1"/>
              </a:solidFill>
              <a:latin typeface="Arial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4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20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6" grpId="0" animBg="1"/>
      <p:bldP spid="184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2.2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词法记号的描述与识别</a:t>
            </a:r>
          </a:p>
        </p:txBody>
      </p:sp>
      <p:sp>
        <p:nvSpPr>
          <p:cNvPr id="51405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正规定义的例子</a:t>
            </a: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  <a:p>
            <a:pPr>
              <a:defRPr/>
            </a:pPr>
            <a:endParaRPr lang="zh-CN" altLang="en-US" dirty="0" smtClean="0">
              <a:ea typeface="楷体" panose="02010609060101010101" pitchFamily="49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070B2A2-C07C-461C-AFC8-8BC328CA21EB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19459" name="AutoShape 3"/>
          <p:cNvSpPr>
            <a:spLocks/>
          </p:cNvSpPr>
          <p:nvPr/>
        </p:nvSpPr>
        <p:spPr bwMode="auto">
          <a:xfrm>
            <a:off x="2051050" y="2276475"/>
            <a:ext cx="71438" cy="3527425"/>
          </a:xfrm>
          <a:prstGeom prst="leftBrace">
            <a:avLst>
              <a:gd name="adj1" fmla="val 411479"/>
              <a:gd name="adj2" fmla="val 50000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1835150" y="2060575"/>
            <a:ext cx="7308850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	while 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while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	do 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do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	</a:t>
            </a:r>
            <a:r>
              <a:rPr lang="en-US" altLang="zh-CN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relop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&lt; | &lt; = | = | &lt; &gt; | &gt; | &gt; =</a:t>
            </a: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	id 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letter (letter | digit )</a:t>
            </a:r>
            <a:r>
              <a:rPr lang="en-US" altLang="zh-CN" sz="28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*</a:t>
            </a:r>
            <a:endParaRPr lang="en-US" altLang="zh-CN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	</a:t>
            </a:r>
            <a:r>
              <a:rPr lang="en-US" altLang="zh-CN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num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digit</a:t>
            </a:r>
            <a:r>
              <a:rPr lang="en-US" altLang="zh-CN" sz="28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+ 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(.digit</a:t>
            </a:r>
            <a:r>
              <a:rPr lang="en-US" altLang="zh-CN" sz="28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+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)? (E (+ | 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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)? digit</a:t>
            </a:r>
            <a:r>
              <a:rPr lang="en-US" altLang="zh-CN" sz="28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+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)?</a:t>
            </a: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  </a:t>
            </a:r>
            <a:r>
              <a:rPr lang="en-US" altLang="zh-CN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delim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blank | tab | newline </a:t>
            </a: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  </a:t>
            </a:r>
            <a:r>
              <a:rPr lang="en-US" altLang="zh-CN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ws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en-US" altLang="zh-CN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delim</a:t>
            </a:r>
            <a:r>
              <a:rPr lang="en-US" altLang="zh-CN" sz="28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+</a:t>
            </a:r>
            <a:endParaRPr lang="zh-CN" alt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514053" name="AutoShape 5"/>
          <p:cNvSpPr>
            <a:spLocks noChangeArrowheads="1"/>
          </p:cNvSpPr>
          <p:nvPr/>
        </p:nvSpPr>
        <p:spPr bwMode="auto">
          <a:xfrm>
            <a:off x="179389" y="2492896"/>
            <a:ext cx="1512292" cy="2448098"/>
          </a:xfrm>
          <a:prstGeom prst="wedgeRoundRectCallout">
            <a:avLst>
              <a:gd name="adj1" fmla="val 70686"/>
              <a:gd name="adj2" fmla="val 3927"/>
              <a:gd name="adj3" fmla="val 16667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lIns="54000" tIns="28800" rIns="54000" bIns="28800"/>
          <a:lstStyle/>
          <a:p>
            <a:pPr>
              <a:defRPr/>
            </a:pPr>
            <a:r>
              <a:rPr lang="zh-CN" altLang="en-US" sz="2400" b="1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前面所提到的词法记号，实际上就是正规式的名字！</a:t>
            </a:r>
          </a:p>
        </p:txBody>
      </p:sp>
    </p:spTree>
    <p:extLst>
      <p:ext uri="{BB962C8B-B14F-4D97-AF65-F5344CB8AC3E}">
        <p14:creationId xmlns:p14="http://schemas.microsoft.com/office/powerpoint/2010/main" val="94683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楷体" panose="02010609060101010101" pitchFamily="49" charset="-122"/>
              </a:rPr>
              <a:t>习题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楷体" panose="02010609060101010101" pitchFamily="49" charset="-122"/>
              </a:rPr>
              <a:t>作业</a:t>
            </a:r>
          </a:p>
          <a:p>
            <a:pPr lvl="1"/>
            <a:r>
              <a:rPr lang="zh-CN" altLang="en-US" dirty="0" smtClean="0">
                <a:ea typeface="楷体" panose="02010609060101010101" pitchFamily="49" charset="-122"/>
              </a:rPr>
              <a:t>习题</a:t>
            </a:r>
            <a:r>
              <a:rPr lang="en-US" altLang="zh-CN" dirty="0" smtClean="0">
                <a:ea typeface="楷体" panose="02010609060101010101" pitchFamily="49" charset="-122"/>
              </a:rPr>
              <a:t>2.3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6F8E580-6C34-48BE-B172-A0C92DA65B58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33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67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本节小结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BC3225-936E-454F-B1BD-7DECEF46658D}" type="slidenum">
              <a:rPr lang="en-US" altLang="zh-CN" smtClean="0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34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DF5305D-22FF-47ED-9581-D6840E45532A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2017/9/7</a:t>
            </a:fld>
            <a:r>
              <a:rPr lang="en-US" altLang="zh-CN" smtClean="0">
                <a:solidFill>
                  <a:srgbClr val="FFFFFF"/>
                </a:solidFill>
              </a:rPr>
              <a:t> </a:t>
            </a:r>
            <a:endParaRPr lang="en-US" altLang="zh-CN" dirty="0">
              <a:solidFill>
                <a:srgbClr val="FFFFFF"/>
              </a:solidFill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0825" y="1774031"/>
            <a:ext cx="2690813" cy="3097213"/>
            <a:chOff x="158" y="1344"/>
            <a:chExt cx="1695" cy="1951"/>
          </a:xfrm>
          <a:solidFill>
            <a:schemeClr val="bg1"/>
          </a:solidFill>
        </p:grpSpPr>
        <p:sp>
          <p:nvSpPr>
            <p:cNvPr id="7" name="Rectangle 3" descr="Green marble"/>
            <p:cNvSpPr>
              <a:spLocks noChangeAspect="1" noChangeArrowheads="1"/>
            </p:cNvSpPr>
            <p:nvPr/>
          </p:nvSpPr>
          <p:spPr bwMode="auto">
            <a:xfrm>
              <a:off x="500" y="2191"/>
              <a:ext cx="877" cy="3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zh-CN" altLang="en-US" sz="1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词法分析器</a:t>
              </a:r>
              <a:endParaRPr lang="zh-CN" altLang="en-US" sz="1800" b="1" dirty="0">
                <a:latin typeface="Courier New" pitchFamily="49" charset="0"/>
                <a:ea typeface="楷体" panose="02010609060101010101" pitchFamily="49" charset="-122"/>
              </a:endParaRPr>
            </a:p>
          </p:txBody>
        </p:sp>
        <p:sp>
          <p:nvSpPr>
            <p:cNvPr id="8" name="Line 4"/>
            <p:cNvSpPr>
              <a:spLocks noChangeAspect="1" noChangeShapeType="1"/>
            </p:cNvSpPr>
            <p:nvPr/>
          </p:nvSpPr>
          <p:spPr bwMode="auto">
            <a:xfrm>
              <a:off x="919" y="1749"/>
              <a:ext cx="1" cy="368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 type="none" w="sm" len="sm"/>
              <a:tailEnd type="stealth" w="lg" len="lg"/>
            </a:ln>
            <a:extLst/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9" name="Line 5"/>
            <p:cNvSpPr>
              <a:spLocks noChangeAspect="1" noChangeShapeType="1"/>
            </p:cNvSpPr>
            <p:nvPr/>
          </p:nvSpPr>
          <p:spPr bwMode="auto">
            <a:xfrm>
              <a:off x="919" y="2596"/>
              <a:ext cx="1" cy="368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 type="none" w="sm" len="sm"/>
              <a:tailEnd type="stealth" w="lg" len="lg"/>
            </a:ln>
            <a:extLst/>
          </p:spPr>
          <p:txBody>
            <a:bodyPr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10" name="Rectangle 6"/>
            <p:cNvSpPr>
              <a:spLocks noChangeAspect="1" noChangeArrowheads="1"/>
            </p:cNvSpPr>
            <p:nvPr/>
          </p:nvSpPr>
          <p:spPr bwMode="auto">
            <a:xfrm>
              <a:off x="172" y="2964"/>
              <a:ext cx="1681" cy="33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pPr marL="342900" indent="-342900" algn="ctr" eaLnBrk="0" hangingPunct="0">
                <a:spcBef>
                  <a:spcPct val="20000"/>
                </a:spcBef>
              </a:pPr>
              <a:r>
                <a:rPr lang="zh-CN" altLang="en-US" sz="1800" b="1" dirty="0">
                  <a:latin typeface="Times New Roman" pitchFamily="18" charset="0"/>
                  <a:ea typeface="楷体" panose="02010609060101010101" pitchFamily="49" charset="-122"/>
                </a:rPr>
                <a:t>记号（</a:t>
              </a:r>
              <a:r>
                <a:rPr lang="en-US" altLang="zh-CN" sz="1800" b="1" dirty="0">
                  <a:latin typeface="Times New Roman" pitchFamily="18" charset="0"/>
                  <a:ea typeface="楷体" panose="02010609060101010101" pitchFamily="49" charset="-122"/>
                </a:rPr>
                <a:t>token</a:t>
              </a:r>
              <a:r>
                <a:rPr lang="zh-CN" altLang="en-US" sz="1800" b="1" dirty="0">
                  <a:latin typeface="Times New Roman" pitchFamily="18" charset="0"/>
                  <a:ea typeface="楷体" panose="02010609060101010101" pitchFamily="49" charset="-122"/>
                </a:rPr>
                <a:t>）流</a:t>
              </a:r>
            </a:p>
          </p:txBody>
        </p:sp>
        <p:sp>
          <p:nvSpPr>
            <p:cNvPr id="11" name="Rectangle 7" descr="Green marble"/>
            <p:cNvSpPr>
              <a:spLocks noChangeAspect="1" noChangeArrowheads="1"/>
            </p:cNvSpPr>
            <p:nvPr/>
          </p:nvSpPr>
          <p:spPr bwMode="auto">
            <a:xfrm>
              <a:off x="158" y="1344"/>
              <a:ext cx="163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zh-CN" altLang="en-US" sz="1800" b="1" dirty="0">
                  <a:latin typeface="Times New Roman" pitchFamily="18" charset="0"/>
                  <a:ea typeface="楷体" panose="02010609060101010101" pitchFamily="49" charset="-122"/>
                </a:rPr>
                <a:t>源代码</a:t>
              </a:r>
            </a:p>
          </p:txBody>
        </p:sp>
      </p:grp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07950" y="1124744"/>
            <a:ext cx="3276600" cy="42749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latin typeface="Tahoma" pitchFamily="34" charset="0"/>
                <a:ea typeface="楷体" panose="02010609060101010101" pitchFamily="49" charset="-122"/>
              </a:rPr>
              <a:t>词法分析器工作原理：</a:t>
            </a: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3059113" y="1315244"/>
            <a:ext cx="5651500" cy="4419600"/>
            <a:chOff x="1927" y="1055"/>
            <a:chExt cx="3560" cy="2784"/>
          </a:xfrm>
        </p:grpSpPr>
        <p:grpSp>
          <p:nvGrpSpPr>
            <p:cNvPr id="14" name="Group 10"/>
            <p:cNvGrpSpPr>
              <a:grpSpLocks/>
            </p:cNvGrpSpPr>
            <p:nvPr/>
          </p:nvGrpSpPr>
          <p:grpSpPr bwMode="auto">
            <a:xfrm>
              <a:off x="1927" y="1055"/>
              <a:ext cx="3402" cy="655"/>
              <a:chOff x="1020" y="3368"/>
              <a:chExt cx="3402" cy="655"/>
            </a:xfrm>
          </p:grpSpPr>
          <p:sp>
            <p:nvSpPr>
              <p:cNvPr id="37" name="Text Box 11"/>
              <p:cNvSpPr txBox="1">
                <a:spLocks noChangeArrowheads="1"/>
              </p:cNvSpPr>
              <p:nvPr/>
            </p:nvSpPr>
            <p:spPr bwMode="auto">
              <a:xfrm>
                <a:off x="1020" y="3521"/>
                <a:ext cx="771" cy="5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源程序字符流</a:t>
                </a:r>
              </a:p>
            </p:txBody>
          </p:sp>
          <p:sp>
            <p:nvSpPr>
              <p:cNvPr id="38" name="Line 12"/>
              <p:cNvSpPr>
                <a:spLocks noChangeShapeType="1"/>
              </p:cNvSpPr>
              <p:nvPr/>
            </p:nvSpPr>
            <p:spPr bwMode="auto">
              <a:xfrm>
                <a:off x="1791" y="3793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28800" rIns="54000" bIns="28800"/>
              <a:lstStyle/>
              <a:p>
                <a:endPara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9" name="Text Box 13"/>
              <p:cNvSpPr txBox="1">
                <a:spLocks noChangeArrowheads="1"/>
              </p:cNvSpPr>
              <p:nvPr/>
            </p:nvSpPr>
            <p:spPr bwMode="auto">
              <a:xfrm>
                <a:off x="1974" y="3368"/>
                <a:ext cx="453" cy="424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lIns="54000" tIns="28800" rIns="54000" bIns="28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顺序组合</a:t>
                </a:r>
              </a:p>
            </p:txBody>
          </p:sp>
          <p:sp>
            <p:nvSpPr>
              <p:cNvPr id="40" name="Text Box 14"/>
              <p:cNvSpPr txBox="1">
                <a:spLocks noChangeArrowheads="1"/>
              </p:cNvSpPr>
              <p:nvPr/>
            </p:nvSpPr>
            <p:spPr bwMode="auto">
              <a:xfrm>
                <a:off x="2562" y="3521"/>
                <a:ext cx="499" cy="5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词法单元</a:t>
                </a:r>
              </a:p>
            </p:txBody>
          </p:sp>
          <p:sp>
            <p:nvSpPr>
              <p:cNvPr id="41" name="Line 15"/>
              <p:cNvSpPr>
                <a:spLocks noChangeShapeType="1"/>
              </p:cNvSpPr>
              <p:nvPr/>
            </p:nvSpPr>
            <p:spPr bwMode="auto">
              <a:xfrm>
                <a:off x="3107" y="3793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28800" rIns="54000" bIns="28800"/>
              <a:lstStyle/>
              <a:p>
                <a:endPara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2" name="Text Box 16"/>
              <p:cNvSpPr txBox="1">
                <a:spLocks noChangeArrowheads="1"/>
              </p:cNvSpPr>
              <p:nvPr/>
            </p:nvSpPr>
            <p:spPr bwMode="auto">
              <a:xfrm>
                <a:off x="3923" y="3521"/>
                <a:ext cx="499" cy="5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词法记号</a:t>
                </a:r>
              </a:p>
            </p:txBody>
          </p:sp>
          <p:sp>
            <p:nvSpPr>
              <p:cNvPr id="43" name="Text Box 17"/>
              <p:cNvSpPr txBox="1">
                <a:spLocks noChangeArrowheads="1"/>
              </p:cNvSpPr>
              <p:nvPr/>
            </p:nvSpPr>
            <p:spPr bwMode="auto">
              <a:xfrm>
                <a:off x="3243" y="3521"/>
                <a:ext cx="45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lIns="54000" tIns="28800" rIns="54000" bIns="28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模式</a:t>
                </a:r>
              </a:p>
            </p:txBody>
          </p:sp>
        </p:grp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 flipH="1">
              <a:off x="3922" y="1484"/>
              <a:ext cx="362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514" y="1979"/>
              <a:ext cx="680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非形式化描述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4331" y="1979"/>
              <a:ext cx="681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形式化描述</a:t>
              </a:r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4284" y="1479"/>
              <a:ext cx="273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AutoShape 22"/>
            <p:cNvSpPr>
              <a:spLocks noChangeArrowheads="1"/>
            </p:cNvSpPr>
            <p:nvPr/>
          </p:nvSpPr>
          <p:spPr bwMode="auto">
            <a:xfrm>
              <a:off x="4468" y="2523"/>
              <a:ext cx="272" cy="40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28800" rIns="54000" bIns="28800" anchor="ctr"/>
            <a:lstStyle/>
            <a:p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4285" y="2931"/>
              <a:ext cx="681" cy="27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4000" tIns="28800" rIns="54000" bIns="28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正规式</a:t>
              </a:r>
            </a:p>
          </p:txBody>
        </p:sp>
        <p:grpSp>
          <p:nvGrpSpPr>
            <p:cNvPr id="21" name="Group 24"/>
            <p:cNvGrpSpPr>
              <a:grpSpLocks/>
            </p:cNvGrpSpPr>
            <p:nvPr/>
          </p:nvGrpSpPr>
          <p:grpSpPr bwMode="auto">
            <a:xfrm>
              <a:off x="2085" y="3112"/>
              <a:ext cx="3402" cy="727"/>
              <a:chOff x="930" y="3066"/>
              <a:chExt cx="3402" cy="727"/>
            </a:xfrm>
          </p:grpSpPr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930" y="3521"/>
                <a:ext cx="771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字母</a:t>
                </a:r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1701" y="3702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28800" rIns="54000" bIns="28800"/>
              <a:lstStyle/>
              <a:p>
                <a:endPara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9" name="Text Box 27"/>
              <p:cNvSpPr txBox="1">
                <a:spLocks noChangeArrowheads="1"/>
              </p:cNvSpPr>
              <p:nvPr/>
            </p:nvSpPr>
            <p:spPr bwMode="auto">
              <a:xfrm>
                <a:off x="1770" y="3470"/>
                <a:ext cx="45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lIns="54000" tIns="28800" rIns="54000" bIns="28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组合</a:t>
                </a:r>
              </a:p>
            </p:txBody>
          </p:sp>
          <p:sp>
            <p:nvSpPr>
              <p:cNvPr id="30" name="Text Box 28"/>
              <p:cNvSpPr txBox="1">
                <a:spLocks noChangeArrowheads="1"/>
              </p:cNvSpPr>
              <p:nvPr/>
            </p:nvSpPr>
            <p:spPr bwMode="auto">
              <a:xfrm>
                <a:off x="2426" y="3521"/>
                <a:ext cx="499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串</a:t>
                </a:r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3017" y="3702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28800" rIns="54000" bIns="28800"/>
              <a:lstStyle/>
              <a:p>
                <a:endPara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2" name="Text Box 30"/>
              <p:cNvSpPr txBox="1">
                <a:spLocks noChangeArrowheads="1"/>
              </p:cNvSpPr>
              <p:nvPr/>
            </p:nvSpPr>
            <p:spPr bwMode="auto">
              <a:xfrm>
                <a:off x="3833" y="3521"/>
                <a:ext cx="499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语言</a:t>
                </a:r>
              </a:p>
            </p:txBody>
          </p:sp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3153" y="3430"/>
                <a:ext cx="45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lIns="54000" tIns="28800" rIns="54000" bIns="28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集合</a:t>
                </a:r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 flipV="1">
                <a:off x="1292" y="3249"/>
                <a:ext cx="454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28800" rIns="54000" bIns="28800"/>
              <a:lstStyle/>
              <a:p>
                <a:endPara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5" name="Text Box 33"/>
              <p:cNvSpPr txBox="1">
                <a:spLocks noChangeArrowheads="1"/>
              </p:cNvSpPr>
              <p:nvPr/>
            </p:nvSpPr>
            <p:spPr bwMode="auto">
              <a:xfrm>
                <a:off x="1156" y="3198"/>
                <a:ext cx="45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lIns="54000" tIns="28800" rIns="54000" bIns="28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集合</a:t>
                </a:r>
              </a:p>
            </p:txBody>
          </p:sp>
          <p:sp>
            <p:nvSpPr>
              <p:cNvPr id="36" name="Text Box 34"/>
              <p:cNvSpPr txBox="1">
                <a:spLocks noChangeArrowheads="1"/>
              </p:cNvSpPr>
              <p:nvPr/>
            </p:nvSpPr>
            <p:spPr bwMode="auto">
              <a:xfrm>
                <a:off x="1726" y="3066"/>
                <a:ext cx="725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字母表</a:t>
                </a:r>
              </a:p>
            </p:txBody>
          </p:sp>
        </p:grpSp>
        <p:sp>
          <p:nvSpPr>
            <p:cNvPr id="22" name="AutoShape 35"/>
            <p:cNvSpPr>
              <a:spLocks noChangeArrowheads="1"/>
            </p:cNvSpPr>
            <p:nvPr/>
          </p:nvSpPr>
          <p:spPr bwMode="auto">
            <a:xfrm>
              <a:off x="4104" y="3204"/>
              <a:ext cx="1134" cy="453"/>
            </a:xfrm>
            <a:prstGeom prst="curvedDownArrow">
              <a:avLst>
                <a:gd name="adj1" fmla="val 50066"/>
                <a:gd name="adj2" fmla="val 100132"/>
                <a:gd name="adj3" fmla="val 33333"/>
              </a:avLst>
            </a:prstGeom>
            <a:solidFill>
              <a:srgbClr val="FF6600">
                <a:alpha val="2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28800" rIns="54000" bIns="28800" anchor="ctr"/>
            <a:lstStyle/>
            <a:p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 flipH="1">
              <a:off x="4875" y="1707"/>
              <a:ext cx="363" cy="1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Text Box 37"/>
            <p:cNvSpPr txBox="1">
              <a:spLocks noChangeArrowheads="1"/>
            </p:cNvSpPr>
            <p:nvPr/>
          </p:nvSpPr>
          <p:spPr bwMode="auto">
            <a:xfrm>
              <a:off x="5102" y="2206"/>
              <a:ext cx="204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名字</a:t>
              </a:r>
            </a:p>
          </p:txBody>
        </p:sp>
        <p:sp>
          <p:nvSpPr>
            <p:cNvPr id="25" name="Freeform 38"/>
            <p:cNvSpPr>
              <a:spLocks/>
            </p:cNvSpPr>
            <p:nvPr/>
          </p:nvSpPr>
          <p:spPr bwMode="auto">
            <a:xfrm>
              <a:off x="2940" y="1707"/>
              <a:ext cx="982" cy="1814"/>
            </a:xfrm>
            <a:custGeom>
              <a:avLst/>
              <a:gdLst>
                <a:gd name="T0" fmla="*/ 665 w 982"/>
                <a:gd name="T1" fmla="*/ 0 h 1814"/>
                <a:gd name="T2" fmla="*/ 30 w 982"/>
                <a:gd name="T3" fmla="*/ 589 h 1814"/>
                <a:gd name="T4" fmla="*/ 846 w 982"/>
                <a:gd name="T5" fmla="*/ 1224 h 1814"/>
                <a:gd name="T6" fmla="*/ 846 w 982"/>
                <a:gd name="T7" fmla="*/ 1814 h 18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2"/>
                <a:gd name="T13" fmla="*/ 0 h 1814"/>
                <a:gd name="T14" fmla="*/ 982 w 982"/>
                <a:gd name="T15" fmla="*/ 1814 h 18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2" h="1814">
                  <a:moveTo>
                    <a:pt x="665" y="0"/>
                  </a:moveTo>
                  <a:cubicBezTo>
                    <a:pt x="332" y="192"/>
                    <a:pt x="0" y="385"/>
                    <a:pt x="30" y="589"/>
                  </a:cubicBezTo>
                  <a:cubicBezTo>
                    <a:pt x="60" y="793"/>
                    <a:pt x="710" y="1020"/>
                    <a:pt x="846" y="1224"/>
                  </a:cubicBezTo>
                  <a:cubicBezTo>
                    <a:pt x="982" y="1428"/>
                    <a:pt x="846" y="1708"/>
                    <a:pt x="846" y="181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Freeform 39"/>
            <p:cNvSpPr>
              <a:spLocks/>
            </p:cNvSpPr>
            <p:nvPr/>
          </p:nvSpPr>
          <p:spPr bwMode="auto">
            <a:xfrm>
              <a:off x="5329" y="1752"/>
              <a:ext cx="1" cy="1769"/>
            </a:xfrm>
            <a:custGeom>
              <a:avLst/>
              <a:gdLst>
                <a:gd name="T0" fmla="*/ 0 w 1"/>
                <a:gd name="T1" fmla="*/ 0 h 1769"/>
                <a:gd name="T2" fmla="*/ 0 w 1"/>
                <a:gd name="T3" fmla="*/ 1769 h 1769"/>
                <a:gd name="T4" fmla="*/ 0 60000 65536"/>
                <a:gd name="T5" fmla="*/ 0 60000 65536"/>
                <a:gd name="T6" fmla="*/ 0 w 1"/>
                <a:gd name="T7" fmla="*/ 0 h 1769"/>
                <a:gd name="T8" fmla="*/ 1 w 1"/>
                <a:gd name="T9" fmla="*/ 1769 h 17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69">
                  <a:moveTo>
                    <a:pt x="0" y="0"/>
                  </a:moveTo>
                  <a:cubicBezTo>
                    <a:pt x="0" y="733"/>
                    <a:pt x="0" y="1467"/>
                    <a:pt x="0" y="176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23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2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第二章  词法分析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3501008"/>
            <a:ext cx="8353425" cy="2925762"/>
          </a:xfrm>
        </p:spPr>
        <p:txBody>
          <a:bodyPr/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ea typeface="楷体" panose="02010609060101010101" pitchFamily="49" charset="-122"/>
              </a:rPr>
              <a:t>本章内容</a:t>
            </a:r>
          </a:p>
          <a:p>
            <a:pPr lvl="1"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a typeface="楷体" panose="02010609060101010101" pitchFamily="49" charset="-122"/>
              </a:rPr>
              <a:t>词法分析器：把构成源程序的字符流翻译成记号流，还完成和用户接口的一些任务</a:t>
            </a:r>
          </a:p>
          <a:p>
            <a:pPr lvl="1"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a typeface="楷体" panose="02010609060101010101" pitchFamily="49" charset="-122"/>
              </a:rPr>
              <a:t>介绍正规式、状态转换图和有限自动机概念</a:t>
            </a:r>
          </a:p>
          <a:p>
            <a:pPr lvl="1">
              <a:defRPr/>
            </a:pPr>
            <a:r>
              <a:rPr lang="en-US" altLang="zh-CN" sz="2800" b="1" dirty="0" err="1" smtClean="0">
                <a:solidFill>
                  <a:schemeClr val="tx2"/>
                </a:solidFill>
                <a:ea typeface="楷体" panose="02010609060101010101" pitchFamily="49" charset="-122"/>
              </a:rPr>
              <a:t>Lex</a:t>
            </a:r>
            <a:r>
              <a:rPr lang="zh-CN" altLang="en-US" sz="2800" b="1" dirty="0" smtClean="0">
                <a:solidFill>
                  <a:schemeClr val="tx2"/>
                </a:solidFill>
                <a:ea typeface="楷体" panose="02010609060101010101" pitchFamily="49" charset="-122"/>
              </a:rPr>
              <a:t>与词法分析器的自动生成</a:t>
            </a:r>
          </a:p>
          <a:p>
            <a:pPr>
              <a:lnSpc>
                <a:spcPct val="0"/>
              </a:lnSpc>
              <a:defRPr/>
            </a:pPr>
            <a:endParaRPr lang="zh-CN" altLang="en-US" sz="2400" b="1" dirty="0" smtClean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428038" name="Rectangle 6" descr="Green marble"/>
          <p:cNvSpPr>
            <a:spLocks noChangeArrowheads="1"/>
          </p:cNvSpPr>
          <p:nvPr/>
        </p:nvSpPr>
        <p:spPr bwMode="auto">
          <a:xfrm>
            <a:off x="3275856" y="2636912"/>
            <a:ext cx="3195637" cy="8540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just" eaLnBrk="0" hangingPunct="0">
              <a:defRPr/>
            </a:pPr>
            <a:r>
              <a:rPr lang="zh-CN" altLang="en-US" sz="2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" panose="02010609060101010101" pitchFamily="49" charset="-122"/>
              </a:rPr>
              <a:t> </a:t>
            </a:r>
            <a:endParaRPr lang="zh-CN" altLang="en-US" sz="26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0" hangingPunct="0">
              <a:defRPr/>
            </a:pPr>
            <a:endParaRPr lang="zh-CN" alt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428039" name="Rectangle 7"/>
          <p:cNvSpPr>
            <a:spLocks noChangeArrowheads="1"/>
          </p:cNvSpPr>
          <p:nvPr/>
        </p:nvSpPr>
        <p:spPr bwMode="auto">
          <a:xfrm>
            <a:off x="1651794" y="981075"/>
            <a:ext cx="6304582" cy="259194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" panose="02010609060101010101" pitchFamily="49" charset="-122"/>
            </a:endParaRPr>
          </a:p>
          <a:p>
            <a:pPr marL="342900" indent="-342900" eaLnBrk="0" hangingPunct="0">
              <a:lnSpc>
                <a:spcPct val="0"/>
              </a:lnSpc>
              <a:spcBef>
                <a:spcPct val="20000"/>
              </a:spcBef>
              <a:buFontTx/>
              <a:buChar char="•"/>
              <a:defRPr/>
            </a:pP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428040" name="Rectangle 8"/>
          <p:cNvSpPr>
            <a:spLocks noChangeArrowheads="1"/>
          </p:cNvSpPr>
          <p:nvPr/>
        </p:nvSpPr>
        <p:spPr bwMode="auto">
          <a:xfrm>
            <a:off x="1855788" y="1514475"/>
            <a:ext cx="1892300" cy="6254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algn="ctr" eaLnBrk="0" hangingPunct="0">
              <a:defRPr/>
            </a:pP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anose="02010609060101010101" pitchFamily="49" charset="-122"/>
              </a:rPr>
              <a:t>词法分析器</a:t>
            </a:r>
          </a:p>
        </p:txBody>
      </p:sp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5888038" y="1514475"/>
            <a:ext cx="1835150" cy="6254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algn="ctr" eaLnBrk="0" hangingPunct="0">
              <a:defRPr/>
            </a:pP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anose="02010609060101010101" pitchFamily="49" charset="-122"/>
              </a:rPr>
              <a:t>语法分析器</a:t>
            </a:r>
          </a:p>
        </p:txBody>
      </p:sp>
      <p:sp>
        <p:nvSpPr>
          <p:cNvPr id="428042" name="Rectangle 10"/>
          <p:cNvSpPr>
            <a:spLocks noChangeArrowheads="1"/>
          </p:cNvSpPr>
          <p:nvPr/>
        </p:nvSpPr>
        <p:spPr bwMode="auto">
          <a:xfrm>
            <a:off x="4156075" y="2790825"/>
            <a:ext cx="1403350" cy="6254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algn="ctr" eaLnBrk="0" hangingPunct="0">
              <a:defRPr/>
            </a:pP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anose="02010609060101010101" pitchFamily="49" charset="-122"/>
              </a:rPr>
              <a:t>符号表</a:t>
            </a:r>
          </a:p>
        </p:txBody>
      </p:sp>
      <p:sp>
        <p:nvSpPr>
          <p:cNvPr id="4108" name="Line 11"/>
          <p:cNvSpPr>
            <a:spLocks noChangeShapeType="1"/>
          </p:cNvSpPr>
          <p:nvPr/>
        </p:nvSpPr>
        <p:spPr bwMode="auto">
          <a:xfrm>
            <a:off x="3392488" y="2214563"/>
            <a:ext cx="763587" cy="569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4109" name="Line 12"/>
          <p:cNvSpPr>
            <a:spLocks noChangeShapeType="1"/>
          </p:cNvSpPr>
          <p:nvPr/>
        </p:nvSpPr>
        <p:spPr bwMode="auto">
          <a:xfrm flipH="1">
            <a:off x="5576888" y="2214563"/>
            <a:ext cx="762000" cy="569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4110" name="Line 13"/>
          <p:cNvSpPr>
            <a:spLocks noChangeShapeType="1"/>
          </p:cNvSpPr>
          <p:nvPr/>
        </p:nvSpPr>
        <p:spPr bwMode="auto">
          <a:xfrm>
            <a:off x="3748088" y="1700808"/>
            <a:ext cx="21066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4111" name="Line 14"/>
          <p:cNvSpPr>
            <a:spLocks noChangeShapeType="1"/>
          </p:cNvSpPr>
          <p:nvPr/>
        </p:nvSpPr>
        <p:spPr bwMode="auto">
          <a:xfrm flipH="1">
            <a:off x="3760787" y="1904206"/>
            <a:ext cx="2093912" cy="1262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4112" name="Line 15"/>
          <p:cNvSpPr>
            <a:spLocks noChangeShapeType="1"/>
          </p:cNvSpPr>
          <p:nvPr/>
        </p:nvSpPr>
        <p:spPr bwMode="auto">
          <a:xfrm>
            <a:off x="1474788" y="1819275"/>
            <a:ext cx="354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4113" name="Line 16"/>
          <p:cNvSpPr>
            <a:spLocks noChangeShapeType="1"/>
          </p:cNvSpPr>
          <p:nvPr/>
        </p:nvSpPr>
        <p:spPr bwMode="auto">
          <a:xfrm>
            <a:off x="7799388" y="1819275"/>
            <a:ext cx="99218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428049" name="Rectangle 17"/>
          <p:cNvSpPr>
            <a:spLocks noChangeArrowheads="1"/>
          </p:cNvSpPr>
          <p:nvPr/>
        </p:nvSpPr>
        <p:spPr bwMode="auto">
          <a:xfrm>
            <a:off x="3995936" y="1171600"/>
            <a:ext cx="16637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anose="02010609060101010101" pitchFamily="49" charset="-122"/>
              </a:rPr>
              <a:t>记号</a:t>
            </a:r>
          </a:p>
        </p:txBody>
      </p:sp>
      <p:sp>
        <p:nvSpPr>
          <p:cNvPr id="428050" name="Rectangle 18"/>
          <p:cNvSpPr>
            <a:spLocks noChangeArrowheads="1"/>
          </p:cNvSpPr>
          <p:nvPr/>
        </p:nvSpPr>
        <p:spPr bwMode="auto">
          <a:xfrm>
            <a:off x="3836988" y="1988840"/>
            <a:ext cx="20351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anose="02010609060101010101" pitchFamily="49" charset="-122"/>
              </a:rPr>
              <a:t>取下一个记号</a:t>
            </a:r>
          </a:p>
        </p:txBody>
      </p:sp>
      <p:sp>
        <p:nvSpPr>
          <p:cNvPr id="428051" name="Rectangle 19"/>
          <p:cNvSpPr>
            <a:spLocks noChangeArrowheads="1"/>
          </p:cNvSpPr>
          <p:nvPr/>
        </p:nvSpPr>
        <p:spPr bwMode="auto">
          <a:xfrm>
            <a:off x="179388" y="1514475"/>
            <a:ext cx="1219200" cy="627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anchor="ctr" anchorCtr="0"/>
          <a:lstStyle/>
          <a:p>
            <a:pPr algn="ctr" eaLnBrk="0" hangingPunct="0">
              <a:defRPr/>
            </a:pP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anose="02010609060101010101" pitchFamily="49" charset="-122"/>
              </a:rPr>
              <a:t>源程序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C0C0C0">
                    <a:lumMod val="40000"/>
                    <a:lumOff val="60000"/>
                  </a:srgb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8060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/>
      <p:bldP spid="428038" grpId="0" animBg="1"/>
      <p:bldP spid="4280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楷体" panose="02010609060101010101" pitchFamily="49" charset="-122"/>
              </a:rPr>
              <a:t>词法分析：编译第一步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楷体" panose="02010609060101010101" pitchFamily="49" charset="-122"/>
              </a:rPr>
              <a:t>看一个中文的句子</a:t>
            </a:r>
          </a:p>
        </p:txBody>
      </p:sp>
      <p:sp>
        <p:nvSpPr>
          <p:cNvPr id="430087" name="Text Box 7"/>
          <p:cNvSpPr txBox="1">
            <a:spLocks noChangeArrowheads="1"/>
          </p:cNvSpPr>
          <p:nvPr/>
        </p:nvSpPr>
        <p:spPr bwMode="auto">
          <a:xfrm>
            <a:off x="1907580" y="2517775"/>
            <a:ext cx="941388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黄蓉</a:t>
            </a:r>
          </a:p>
        </p:txBody>
      </p:sp>
      <p:sp>
        <p:nvSpPr>
          <p:cNvPr id="430088" name="Text Box 8"/>
          <p:cNvSpPr txBox="1">
            <a:spLocks noChangeArrowheads="1"/>
          </p:cNvSpPr>
          <p:nvPr/>
        </p:nvSpPr>
        <p:spPr bwMode="auto">
          <a:xfrm>
            <a:off x="2699743" y="2517775"/>
            <a:ext cx="545342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是</a:t>
            </a:r>
          </a:p>
        </p:txBody>
      </p:sp>
      <p:sp>
        <p:nvSpPr>
          <p:cNvPr id="430089" name="Text Box 9"/>
          <p:cNvSpPr txBox="1">
            <a:spLocks noChangeArrowheads="1"/>
          </p:cNvSpPr>
          <p:nvPr/>
        </p:nvSpPr>
        <p:spPr bwMode="auto">
          <a:xfrm>
            <a:off x="3129955" y="2517775"/>
            <a:ext cx="1266693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古代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的</a:t>
            </a:r>
            <a:endParaRPr lang="zh-CN" alt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楷体" panose="02010609060101010101" pitchFamily="49" charset="-122"/>
            </a:endParaRPr>
          </a:p>
        </p:txBody>
      </p:sp>
      <p:sp>
        <p:nvSpPr>
          <p:cNvPr id="430090" name="Text Box 10"/>
          <p:cNvSpPr txBox="1">
            <a:spLocks noChangeArrowheads="1"/>
          </p:cNvSpPr>
          <p:nvPr/>
        </p:nvSpPr>
        <p:spPr bwMode="auto">
          <a:xfrm>
            <a:off x="4282802" y="2517775"/>
            <a:ext cx="1153294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才女</a:t>
            </a:r>
            <a:endParaRPr lang="zh-CN" alt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楷体" panose="02010609060101010101" pitchFamily="49" charset="-122"/>
            </a:endParaRPr>
          </a:p>
        </p:txBody>
      </p:sp>
      <p:sp>
        <p:nvSpPr>
          <p:cNvPr id="430091" name="Text Box 11" descr="Green marble"/>
          <p:cNvSpPr txBox="1">
            <a:spLocks noChangeArrowheads="1"/>
          </p:cNvSpPr>
          <p:nvPr/>
        </p:nvSpPr>
        <p:spPr bwMode="auto">
          <a:xfrm>
            <a:off x="1691680" y="3586163"/>
            <a:ext cx="906017" cy="52322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代词</a:t>
            </a:r>
          </a:p>
        </p:txBody>
      </p:sp>
      <p:sp>
        <p:nvSpPr>
          <p:cNvPr id="430092" name="Text Box 12" descr="Green marble"/>
          <p:cNvSpPr txBox="1">
            <a:spLocks noChangeArrowheads="1"/>
          </p:cNvSpPr>
          <p:nvPr/>
        </p:nvSpPr>
        <p:spPr bwMode="auto">
          <a:xfrm>
            <a:off x="2764830" y="3586163"/>
            <a:ext cx="906017" cy="52322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动词</a:t>
            </a:r>
          </a:p>
        </p:txBody>
      </p:sp>
      <p:sp>
        <p:nvSpPr>
          <p:cNvPr id="430093" name="Text Box 13" descr="Green marble"/>
          <p:cNvSpPr txBox="1">
            <a:spLocks noChangeArrowheads="1"/>
          </p:cNvSpPr>
          <p:nvPr/>
        </p:nvSpPr>
        <p:spPr bwMode="auto">
          <a:xfrm>
            <a:off x="3712568" y="3594100"/>
            <a:ext cx="1266693" cy="52322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形容词</a:t>
            </a:r>
          </a:p>
        </p:txBody>
      </p:sp>
      <p:sp>
        <p:nvSpPr>
          <p:cNvPr id="430094" name="Text Box 14" descr="Green marble"/>
          <p:cNvSpPr txBox="1">
            <a:spLocks noChangeArrowheads="1"/>
          </p:cNvSpPr>
          <p:nvPr/>
        </p:nvSpPr>
        <p:spPr bwMode="auto">
          <a:xfrm>
            <a:off x="5103600" y="3594100"/>
            <a:ext cx="2348720" cy="52322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名词（短语）</a:t>
            </a:r>
          </a:p>
        </p:txBody>
      </p:sp>
      <p:sp>
        <p:nvSpPr>
          <p:cNvPr id="430095" name="Line 15"/>
          <p:cNvSpPr>
            <a:spLocks noChangeShapeType="1"/>
          </p:cNvSpPr>
          <p:nvPr/>
        </p:nvSpPr>
        <p:spPr bwMode="auto">
          <a:xfrm flipH="1">
            <a:off x="2144688" y="2996952"/>
            <a:ext cx="266130" cy="563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430096" name="Line 16"/>
          <p:cNvSpPr>
            <a:spLocks noChangeShapeType="1"/>
          </p:cNvSpPr>
          <p:nvPr/>
        </p:nvSpPr>
        <p:spPr bwMode="auto">
          <a:xfrm>
            <a:off x="2987080" y="3022600"/>
            <a:ext cx="144463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430097" name="Line 17"/>
          <p:cNvSpPr>
            <a:spLocks noChangeShapeType="1"/>
          </p:cNvSpPr>
          <p:nvPr/>
        </p:nvSpPr>
        <p:spPr bwMode="auto">
          <a:xfrm>
            <a:off x="3634780" y="3022600"/>
            <a:ext cx="503238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430098" name="Line 18"/>
          <p:cNvSpPr>
            <a:spLocks noChangeShapeType="1"/>
          </p:cNvSpPr>
          <p:nvPr/>
        </p:nvSpPr>
        <p:spPr bwMode="auto">
          <a:xfrm>
            <a:off x="4426943" y="3022600"/>
            <a:ext cx="1150937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430099" name="Text Box 19" descr="Green marble"/>
          <p:cNvSpPr txBox="1">
            <a:spLocks noChangeArrowheads="1"/>
          </p:cNvSpPr>
          <p:nvPr/>
        </p:nvSpPr>
        <p:spPr bwMode="auto">
          <a:xfrm>
            <a:off x="1223962" y="4830598"/>
            <a:ext cx="6696075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ahoma" pitchFamily="34" charset="0"/>
                <a:ea typeface="楷体" panose="02010609060101010101" pitchFamily="49" charset="-122"/>
              </a:rPr>
              <a:t>通过分词操作，把句子以单词或者词组为单位进行划分，得到一个句型。</a:t>
            </a: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C0C0C0">
                    <a:lumMod val="40000"/>
                    <a:lumOff val="60000"/>
                  </a:srgbClr>
                </a:solidFill>
              </a:rPr>
              <a:t>5</a:t>
            </a:r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2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30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43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430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3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430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3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3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3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3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90" grpId="0"/>
      <p:bldP spid="430091" grpId="0" animBg="1"/>
      <p:bldP spid="430092" grpId="0" animBg="1"/>
      <p:bldP spid="430093" grpId="0" animBg="1"/>
      <p:bldP spid="430094" grpId="0" animBg="1"/>
      <p:bldP spid="430095" grpId="0" animBg="1"/>
      <p:bldP spid="430096" grpId="0" animBg="1"/>
      <p:bldP spid="430097" grpId="0" animBg="1"/>
      <p:bldP spid="430098" grpId="0" animBg="1"/>
      <p:bldP spid="4300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C0C0C0">
                    <a:lumMod val="40000"/>
                    <a:lumOff val="60000"/>
                  </a:srgbClr>
                </a:solidFill>
              </a:rPr>
              <a:t>6</a:t>
            </a:r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楷体" panose="02010609060101010101" pitchFamily="49" charset="-122"/>
              </a:rPr>
              <a:t>C</a:t>
            </a:r>
            <a:r>
              <a:rPr lang="zh-CN" altLang="en-US" b="1" dirty="0">
                <a:ea typeface="楷体" panose="02010609060101010101" pitchFamily="49" charset="-122"/>
              </a:rPr>
              <a:t>语言的语句例子</a:t>
            </a:r>
            <a:endParaRPr lang="en-US" altLang="zh-CN" b="1" dirty="0">
              <a:ea typeface="楷体" panose="02010609060101010101" pitchFamily="49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064896" cy="4896544"/>
          </a:xfrm>
        </p:spPr>
        <p:txBody>
          <a:bodyPr/>
          <a:lstStyle/>
          <a:p>
            <a:pPr>
              <a:defRPr/>
            </a:pPr>
            <a:r>
              <a:rPr lang="zh-CN" alt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词法</a:t>
            </a:r>
            <a:r>
              <a:rPr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单元</a:t>
            </a:r>
          </a:p>
          <a:p>
            <a:pPr lvl="1"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又称单词，是编程语言中合法的</a:t>
            </a:r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字符串</a:t>
            </a:r>
            <a:endParaRPr lang="en-US" altLang="zh-CN" sz="280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词法记号</a:t>
            </a:r>
          </a:p>
          <a:p>
            <a:pPr lvl="1"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满足某种规则的词法单元，采用同一种记</a:t>
            </a:r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法。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  <a:p>
            <a:pPr lvl="1">
              <a:defRPr/>
            </a:pP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  <a:p>
            <a:endParaRPr lang="zh-CN" altLang="en-US" sz="3200" dirty="0" smtClean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431108" name="Text Box 4" descr="Green marble"/>
          <p:cNvSpPr txBox="1">
            <a:spLocks noChangeArrowheads="1"/>
          </p:cNvSpPr>
          <p:nvPr/>
        </p:nvSpPr>
        <p:spPr bwMode="auto">
          <a:xfrm>
            <a:off x="971550" y="3360167"/>
            <a:ext cx="556563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L1</a:t>
            </a:r>
          </a:p>
        </p:txBody>
      </p:sp>
      <p:sp>
        <p:nvSpPr>
          <p:cNvPr id="431109" name="Text Box 5" descr="Green marble"/>
          <p:cNvSpPr txBox="1">
            <a:spLocks noChangeArrowheads="1"/>
          </p:cNvSpPr>
          <p:nvPr/>
        </p:nvSpPr>
        <p:spPr bwMode="auto">
          <a:xfrm>
            <a:off x="1425575" y="3366517"/>
            <a:ext cx="296876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431110" name="Text Box 6" descr="Green marble"/>
          <p:cNvSpPr txBox="1">
            <a:spLocks noChangeArrowheads="1"/>
          </p:cNvSpPr>
          <p:nvPr/>
        </p:nvSpPr>
        <p:spPr bwMode="auto">
          <a:xfrm>
            <a:off x="1781175" y="3366517"/>
            <a:ext cx="370614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x</a:t>
            </a:r>
          </a:p>
        </p:txBody>
      </p:sp>
      <p:sp>
        <p:nvSpPr>
          <p:cNvPr id="431111" name="Text Box 7" descr="Green marble"/>
          <p:cNvSpPr txBox="1">
            <a:spLocks noChangeArrowheads="1"/>
          </p:cNvSpPr>
          <p:nvPr/>
        </p:nvSpPr>
        <p:spPr bwMode="auto">
          <a:xfrm>
            <a:off x="2197100" y="3366517"/>
            <a:ext cx="436338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=</a:t>
            </a:r>
          </a:p>
        </p:txBody>
      </p:sp>
      <p:sp>
        <p:nvSpPr>
          <p:cNvPr id="431112" name="Text Box 8" descr="Green marble"/>
          <p:cNvSpPr txBox="1">
            <a:spLocks noChangeArrowheads="1"/>
          </p:cNvSpPr>
          <p:nvPr/>
        </p:nvSpPr>
        <p:spPr bwMode="auto">
          <a:xfrm>
            <a:off x="468313" y="4439667"/>
            <a:ext cx="511175" cy="409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ID</a:t>
            </a:r>
          </a:p>
        </p:txBody>
      </p:sp>
      <p:sp>
        <p:nvSpPr>
          <p:cNvPr id="431113" name="Text Box 9" descr="Green marble"/>
          <p:cNvSpPr txBox="1">
            <a:spLocks noChangeArrowheads="1"/>
          </p:cNvSpPr>
          <p:nvPr/>
        </p:nvSpPr>
        <p:spPr bwMode="auto">
          <a:xfrm>
            <a:off x="1117600" y="4447605"/>
            <a:ext cx="1098550" cy="409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COLON</a:t>
            </a:r>
          </a:p>
        </p:txBody>
      </p:sp>
      <p:sp>
        <p:nvSpPr>
          <p:cNvPr id="431114" name="Text Box 10" descr="Green marble"/>
          <p:cNvSpPr txBox="1">
            <a:spLocks noChangeArrowheads="1"/>
          </p:cNvSpPr>
          <p:nvPr/>
        </p:nvSpPr>
        <p:spPr bwMode="auto">
          <a:xfrm>
            <a:off x="2363788" y="4447605"/>
            <a:ext cx="511175" cy="409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ID</a:t>
            </a:r>
          </a:p>
        </p:txBody>
      </p:sp>
      <p:sp>
        <p:nvSpPr>
          <p:cNvPr id="431115" name="Text Box 11" descr="Green marble"/>
          <p:cNvSpPr txBox="1">
            <a:spLocks noChangeArrowheads="1"/>
          </p:cNvSpPr>
          <p:nvPr/>
        </p:nvSpPr>
        <p:spPr bwMode="auto">
          <a:xfrm>
            <a:off x="3140075" y="4447605"/>
            <a:ext cx="1076325" cy="409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ASSGN</a:t>
            </a:r>
          </a:p>
        </p:txBody>
      </p:sp>
      <p:sp>
        <p:nvSpPr>
          <p:cNvPr id="431116" name="Line 12"/>
          <p:cNvSpPr>
            <a:spLocks noChangeShapeType="1"/>
          </p:cNvSpPr>
          <p:nvPr/>
        </p:nvSpPr>
        <p:spPr bwMode="auto">
          <a:xfrm flipH="1">
            <a:off x="755650" y="3814192"/>
            <a:ext cx="43180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431117" name="Line 13"/>
          <p:cNvSpPr>
            <a:spLocks noChangeShapeType="1"/>
          </p:cNvSpPr>
          <p:nvPr/>
        </p:nvSpPr>
        <p:spPr bwMode="auto">
          <a:xfrm>
            <a:off x="1549400" y="3742755"/>
            <a:ext cx="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431118" name="Line 14"/>
          <p:cNvSpPr>
            <a:spLocks noChangeShapeType="1"/>
          </p:cNvSpPr>
          <p:nvPr/>
        </p:nvSpPr>
        <p:spPr bwMode="auto">
          <a:xfrm>
            <a:off x="1981200" y="3742755"/>
            <a:ext cx="576263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431119" name="Line 15"/>
          <p:cNvSpPr>
            <a:spLocks noChangeShapeType="1"/>
          </p:cNvSpPr>
          <p:nvPr/>
        </p:nvSpPr>
        <p:spPr bwMode="auto">
          <a:xfrm>
            <a:off x="2413000" y="3742755"/>
            <a:ext cx="1150938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431120" name="Text Box 16" descr="Green marble"/>
          <p:cNvSpPr txBox="1">
            <a:spLocks noChangeArrowheads="1"/>
          </p:cNvSpPr>
          <p:nvPr/>
        </p:nvSpPr>
        <p:spPr bwMode="auto">
          <a:xfrm>
            <a:off x="2844800" y="3356992"/>
            <a:ext cx="558166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y2</a:t>
            </a:r>
          </a:p>
        </p:txBody>
      </p:sp>
      <p:sp>
        <p:nvSpPr>
          <p:cNvPr id="431121" name="Text Box 17" descr="Green marble"/>
          <p:cNvSpPr txBox="1">
            <a:spLocks noChangeArrowheads="1"/>
          </p:cNvSpPr>
          <p:nvPr/>
        </p:nvSpPr>
        <p:spPr bwMode="auto">
          <a:xfrm>
            <a:off x="3565525" y="3356992"/>
            <a:ext cx="436338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+</a:t>
            </a:r>
          </a:p>
        </p:txBody>
      </p:sp>
      <p:sp>
        <p:nvSpPr>
          <p:cNvPr id="431122" name="Text Box 18" descr="Green marble"/>
          <p:cNvSpPr txBox="1">
            <a:spLocks noChangeArrowheads="1"/>
          </p:cNvSpPr>
          <p:nvPr/>
        </p:nvSpPr>
        <p:spPr bwMode="auto">
          <a:xfrm>
            <a:off x="4141788" y="3356992"/>
            <a:ext cx="575799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12</a:t>
            </a:r>
          </a:p>
        </p:txBody>
      </p:sp>
      <p:sp>
        <p:nvSpPr>
          <p:cNvPr id="431123" name="Text Box 19" descr="Green marble"/>
          <p:cNvSpPr txBox="1">
            <a:spLocks noChangeArrowheads="1"/>
          </p:cNvSpPr>
          <p:nvPr/>
        </p:nvSpPr>
        <p:spPr bwMode="auto">
          <a:xfrm>
            <a:off x="4860925" y="3356992"/>
            <a:ext cx="296876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;</a:t>
            </a:r>
          </a:p>
        </p:txBody>
      </p:sp>
      <p:sp>
        <p:nvSpPr>
          <p:cNvPr id="431124" name="Text Box 20" descr="Green marble"/>
          <p:cNvSpPr txBox="1">
            <a:spLocks noChangeArrowheads="1"/>
          </p:cNvSpPr>
          <p:nvPr/>
        </p:nvSpPr>
        <p:spPr bwMode="auto">
          <a:xfrm>
            <a:off x="4584700" y="4438080"/>
            <a:ext cx="511175" cy="409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ID</a:t>
            </a:r>
          </a:p>
        </p:txBody>
      </p:sp>
      <p:sp>
        <p:nvSpPr>
          <p:cNvPr id="431125" name="Line 21"/>
          <p:cNvSpPr>
            <a:spLocks noChangeShapeType="1"/>
          </p:cNvSpPr>
          <p:nvPr/>
        </p:nvSpPr>
        <p:spPr bwMode="auto">
          <a:xfrm>
            <a:off x="3144838" y="3742755"/>
            <a:ext cx="1655762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431126" name="Text Box 22" descr="Green marble"/>
          <p:cNvSpPr txBox="1">
            <a:spLocks noChangeArrowheads="1"/>
          </p:cNvSpPr>
          <p:nvPr/>
        </p:nvSpPr>
        <p:spPr bwMode="auto">
          <a:xfrm>
            <a:off x="5376863" y="4438080"/>
            <a:ext cx="857250" cy="409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PLUS</a:t>
            </a:r>
          </a:p>
        </p:txBody>
      </p:sp>
      <p:sp>
        <p:nvSpPr>
          <p:cNvPr id="431127" name="Line 23"/>
          <p:cNvSpPr>
            <a:spLocks noChangeShapeType="1"/>
          </p:cNvSpPr>
          <p:nvPr/>
        </p:nvSpPr>
        <p:spPr bwMode="auto">
          <a:xfrm>
            <a:off x="3863975" y="3742755"/>
            <a:ext cx="187325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431128" name="Text Box 24" descr="Green marble"/>
          <p:cNvSpPr txBox="1">
            <a:spLocks noChangeArrowheads="1"/>
          </p:cNvSpPr>
          <p:nvPr/>
        </p:nvSpPr>
        <p:spPr bwMode="auto">
          <a:xfrm>
            <a:off x="6494463" y="4438080"/>
            <a:ext cx="669925" cy="409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INT</a:t>
            </a:r>
          </a:p>
        </p:txBody>
      </p:sp>
      <p:sp>
        <p:nvSpPr>
          <p:cNvPr id="431129" name="Line 25"/>
          <p:cNvSpPr>
            <a:spLocks noChangeShapeType="1"/>
          </p:cNvSpPr>
          <p:nvPr/>
        </p:nvSpPr>
        <p:spPr bwMode="auto">
          <a:xfrm>
            <a:off x="4513263" y="3742755"/>
            <a:ext cx="2341562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431130" name="Text Box 26" descr="Green marble"/>
          <p:cNvSpPr txBox="1">
            <a:spLocks noChangeArrowheads="1"/>
          </p:cNvSpPr>
          <p:nvPr/>
        </p:nvSpPr>
        <p:spPr bwMode="auto">
          <a:xfrm>
            <a:off x="7334250" y="4438080"/>
            <a:ext cx="1482725" cy="409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SEMI-COL</a:t>
            </a:r>
          </a:p>
        </p:txBody>
      </p:sp>
      <p:sp>
        <p:nvSpPr>
          <p:cNvPr id="431131" name="Line 27"/>
          <p:cNvSpPr>
            <a:spLocks noChangeShapeType="1"/>
          </p:cNvSpPr>
          <p:nvPr/>
        </p:nvSpPr>
        <p:spPr bwMode="auto">
          <a:xfrm>
            <a:off x="5076825" y="3742755"/>
            <a:ext cx="2617788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431132" name="Text Box 28" descr="Green marble"/>
          <p:cNvSpPr txBox="1">
            <a:spLocks noChangeArrowheads="1"/>
          </p:cNvSpPr>
          <p:nvPr/>
        </p:nvSpPr>
        <p:spPr bwMode="auto">
          <a:xfrm>
            <a:off x="468313" y="5140349"/>
            <a:ext cx="8280400" cy="138499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编译的词法分析做的工作类似于分词，</a:t>
            </a:r>
          </a:p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把原始的字符串流形式的程序文本转换为词法记号流的形式</a:t>
            </a:r>
          </a:p>
        </p:txBody>
      </p:sp>
      <p:sp>
        <p:nvSpPr>
          <p:cNvPr id="30" name="Text Box 28" descr="Green marble"/>
          <p:cNvSpPr txBox="1">
            <a:spLocks noChangeArrowheads="1"/>
          </p:cNvSpPr>
          <p:nvPr/>
        </p:nvSpPr>
        <p:spPr bwMode="auto">
          <a:xfrm>
            <a:off x="6349398" y="836712"/>
            <a:ext cx="2665412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rIns="0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例子中</a:t>
            </a:r>
          </a:p>
          <a:p>
            <a:pPr>
              <a:defRPr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哪些是词法单元？</a:t>
            </a:r>
          </a:p>
        </p:txBody>
      </p:sp>
    </p:spTree>
    <p:extLst>
      <p:ext uri="{BB962C8B-B14F-4D97-AF65-F5344CB8AC3E}">
        <p14:creationId xmlns:p14="http://schemas.microsoft.com/office/powerpoint/2010/main" val="379563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31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4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43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3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431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3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3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4311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3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43112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3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3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6" dur="500" fill="hold"/>
                                        <p:tgtEl>
                                          <p:spTgt spid="43112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3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3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8" dur="500" fill="hold"/>
                                        <p:tgtEl>
                                          <p:spTgt spid="43112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3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43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0" dur="500" fill="hold"/>
                                        <p:tgtEl>
                                          <p:spTgt spid="43112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3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43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3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11" grpId="0"/>
      <p:bldP spid="431112" grpId="0" animBg="1"/>
      <p:bldP spid="431113" grpId="0" animBg="1"/>
      <p:bldP spid="431114" grpId="0" animBg="1"/>
      <p:bldP spid="431115" grpId="0" animBg="1"/>
      <p:bldP spid="431116" grpId="0" animBg="1"/>
      <p:bldP spid="431117" grpId="0" animBg="1"/>
      <p:bldP spid="431118" grpId="0" animBg="1"/>
      <p:bldP spid="431119" grpId="0" animBg="1"/>
      <p:bldP spid="431120" grpId="0"/>
      <p:bldP spid="431121" grpId="0"/>
      <p:bldP spid="431122" grpId="0"/>
      <p:bldP spid="431123" grpId="0"/>
      <p:bldP spid="431124" grpId="0" animBg="1"/>
      <p:bldP spid="431125" grpId="0" animBg="1"/>
      <p:bldP spid="431126" grpId="0" animBg="1"/>
      <p:bldP spid="431127" grpId="0" animBg="1"/>
      <p:bldP spid="431128" grpId="0" animBg="1"/>
      <p:bldP spid="431129" grpId="0" animBg="1"/>
      <p:bldP spid="431130" grpId="0" animBg="1"/>
      <p:bldP spid="431131" grpId="0" animBg="1"/>
      <p:bldP spid="431132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楷体" panose="02010609060101010101" pitchFamily="49" charset="-122"/>
              </a:rPr>
              <a:t>2.1</a:t>
            </a:r>
            <a:r>
              <a:rPr lang="zh-CN" altLang="en-US" dirty="0" smtClean="0">
                <a:ea typeface="楷体" panose="02010609060101010101" pitchFamily="49" charset="-122"/>
              </a:rPr>
              <a:t>词法单元与词法记号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满足一个给定规则的词法单元，被记为一个词法记号</a:t>
            </a:r>
          </a:p>
        </p:txBody>
      </p:sp>
      <p:sp>
        <p:nvSpPr>
          <p:cNvPr id="434180" name="Rectangle 4" descr="Green marble"/>
          <p:cNvSpPr>
            <a:spLocks noChangeArrowheads="1"/>
          </p:cNvSpPr>
          <p:nvPr/>
        </p:nvSpPr>
        <p:spPr bwMode="auto">
          <a:xfrm>
            <a:off x="2122488" y="4437063"/>
            <a:ext cx="1585912" cy="431800"/>
          </a:xfrm>
          <a:prstGeom prst="rect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词法单元</a:t>
            </a:r>
          </a:p>
        </p:txBody>
      </p:sp>
      <p:sp>
        <p:nvSpPr>
          <p:cNvPr id="434181" name="Rectangle 5" descr="Green marble"/>
          <p:cNvSpPr>
            <a:spLocks noChangeArrowheads="1"/>
          </p:cNvSpPr>
          <p:nvPr/>
        </p:nvSpPr>
        <p:spPr bwMode="auto">
          <a:xfrm>
            <a:off x="4570413" y="4437063"/>
            <a:ext cx="1585912" cy="431800"/>
          </a:xfrm>
          <a:prstGeom prst="rect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词法记号</a:t>
            </a:r>
          </a:p>
        </p:txBody>
      </p:sp>
      <p:cxnSp>
        <p:nvCxnSpPr>
          <p:cNvPr id="9223" name="AutoShape 6"/>
          <p:cNvCxnSpPr>
            <a:cxnSpLocks noChangeShapeType="1"/>
            <a:stCxn id="434180" idx="3"/>
            <a:endCxn id="434181" idx="1"/>
          </p:cNvCxnSpPr>
          <p:nvPr/>
        </p:nvCxnSpPr>
        <p:spPr bwMode="auto">
          <a:xfrm>
            <a:off x="3708400" y="4652963"/>
            <a:ext cx="862013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4183" name="Text Box 7" descr="Green marble"/>
          <p:cNvSpPr txBox="1">
            <a:spLocks noChangeArrowheads="1"/>
          </p:cNvSpPr>
          <p:nvPr/>
        </p:nvSpPr>
        <p:spPr bwMode="auto">
          <a:xfrm>
            <a:off x="3708400" y="4077072"/>
            <a:ext cx="906017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模式</a:t>
            </a:r>
          </a:p>
        </p:txBody>
      </p:sp>
      <p:sp>
        <p:nvSpPr>
          <p:cNvPr id="434184" name="Line 8"/>
          <p:cNvSpPr>
            <a:spLocks noChangeShapeType="1"/>
          </p:cNvSpPr>
          <p:nvPr/>
        </p:nvSpPr>
        <p:spPr bwMode="auto">
          <a:xfrm>
            <a:off x="2411289" y="1556792"/>
            <a:ext cx="1944687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46800" rIns="0" bIns="46800" anchor="ctr"/>
          <a:lstStyle/>
          <a:p>
            <a:endParaRPr lang="zh-CN" altLang="en-US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434185" name="Line 9"/>
          <p:cNvSpPr>
            <a:spLocks noChangeShapeType="1"/>
          </p:cNvSpPr>
          <p:nvPr/>
        </p:nvSpPr>
        <p:spPr bwMode="auto">
          <a:xfrm>
            <a:off x="3078395" y="1556792"/>
            <a:ext cx="1133565" cy="2735809"/>
          </a:xfrm>
          <a:prstGeom prst="line">
            <a:avLst/>
          </a:prstGeom>
          <a:ln>
            <a:solidFill>
              <a:schemeClr val="tx2"/>
            </a:solidFill>
            <a:headEnd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 lIns="0" tIns="46800" rIns="0" bIns="46800" anchor="ctr"/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107070" y="2132856"/>
            <a:ext cx="1266693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古代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的</a:t>
            </a:r>
            <a:endParaRPr lang="zh-CN" alt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楷体" panose="02010609060101010101" pitchFamily="49" charset="-122"/>
            </a:endParaRPr>
          </a:p>
        </p:txBody>
      </p:sp>
      <p:sp>
        <p:nvSpPr>
          <p:cNvPr id="12" name="Text Box 13" descr="Green marble"/>
          <p:cNvSpPr txBox="1">
            <a:spLocks noChangeArrowheads="1"/>
          </p:cNvSpPr>
          <p:nvPr/>
        </p:nvSpPr>
        <p:spPr bwMode="auto">
          <a:xfrm>
            <a:off x="6689683" y="3209181"/>
            <a:ext cx="1266693" cy="5232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形容词</a:t>
            </a: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6611895" y="2637681"/>
            <a:ext cx="503238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7524328" y="2473186"/>
            <a:ext cx="1266693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现代的</a:t>
            </a:r>
            <a:endParaRPr lang="zh-CN" alt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楷体" panose="02010609060101010101" pitchFamily="49" charset="-122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4570413" y="2991078"/>
            <a:ext cx="1266693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漂亮的</a:t>
            </a:r>
            <a:endParaRPr lang="zh-CN" alt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楷体" panose="02010609060101010101" pitchFamily="49" charset="-122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863514" y="4177893"/>
            <a:ext cx="1266693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潇洒的</a:t>
            </a:r>
            <a:endParaRPr lang="zh-CN" alt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楷体" panose="02010609060101010101" pitchFamily="49" charset="-122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C0C0C0">
                    <a:lumMod val="40000"/>
                    <a:lumOff val="60000"/>
                  </a:srgbClr>
                </a:solidFill>
              </a:rPr>
              <a:t>8</a:t>
            </a:r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5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43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4" grpId="0" animBg="1"/>
      <p:bldP spid="434185" grpId="0" animBg="1"/>
      <p:bldP spid="11" grpId="0" build="allAtOnce"/>
      <p:bldP spid="12" grpId="0" animBg="1"/>
      <p:bldP spid="13" grpId="0" animBg="1"/>
      <p:bldP spid="14" grpId="0" build="allAtOnce"/>
      <p:bldP spid="15" grpId="0" build="allAtOnce"/>
      <p:bldP spid="16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楷体" panose="02010609060101010101" pitchFamily="49" charset="-122"/>
              </a:rPr>
              <a:t>词法模式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楷体" panose="02010609060101010101" pitchFamily="49" charset="-122"/>
              </a:rPr>
              <a:t>C</a:t>
            </a:r>
            <a:r>
              <a:rPr lang="zh-CN" altLang="en-US" dirty="0" smtClean="0">
                <a:ea typeface="楷体" panose="02010609060101010101" pitchFamily="49" charset="-122"/>
              </a:rPr>
              <a:t>语言的标识符</a:t>
            </a:r>
          </a:p>
          <a:p>
            <a:pPr lvl="1"/>
            <a:r>
              <a:rPr lang="en-US" altLang="zh-CN" dirty="0" smtClean="0">
                <a:solidFill>
                  <a:srgbClr val="FF3300"/>
                </a:solidFill>
                <a:ea typeface="楷体" panose="02010609060101010101" pitchFamily="49" charset="-122"/>
              </a:rPr>
              <a:t>?</a:t>
            </a:r>
          </a:p>
          <a:p>
            <a:r>
              <a:rPr lang="en-US" altLang="zh-CN" dirty="0" smtClean="0">
                <a:ea typeface="楷体" panose="02010609060101010101" pitchFamily="49" charset="-122"/>
              </a:rPr>
              <a:t> x2, 12, _12, _</a:t>
            </a:r>
            <a:r>
              <a:rPr lang="en-US" altLang="zh-CN" dirty="0" err="1" smtClean="0">
                <a:ea typeface="楷体" panose="02010609060101010101" pitchFamily="49" charset="-122"/>
              </a:rPr>
              <a:t>abc</a:t>
            </a:r>
            <a:r>
              <a:rPr lang="en-US" altLang="zh-CN" dirty="0" smtClean="0">
                <a:ea typeface="楷体" panose="02010609060101010101" pitchFamily="49" charset="-122"/>
              </a:rPr>
              <a:t> </a:t>
            </a:r>
          </a:p>
          <a:p>
            <a:pPr lvl="1"/>
            <a:r>
              <a:rPr lang="zh-CN" altLang="en-US" dirty="0" smtClean="0">
                <a:ea typeface="楷体" panose="02010609060101010101" pitchFamily="49" charset="-122"/>
              </a:rPr>
              <a:t>哪些是合法的</a:t>
            </a:r>
            <a:r>
              <a:rPr lang="en-US" altLang="zh-CN" dirty="0" smtClean="0">
                <a:ea typeface="楷体" panose="02010609060101010101" pitchFamily="49" charset="-122"/>
              </a:rPr>
              <a:t>C</a:t>
            </a:r>
            <a:r>
              <a:rPr lang="zh-CN" altLang="en-US" dirty="0" smtClean="0">
                <a:ea typeface="楷体" panose="02010609060101010101" pitchFamily="49" charset="-122"/>
              </a:rPr>
              <a:t>标识符？</a:t>
            </a: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537325"/>
            <a:ext cx="2133600" cy="168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142600D-9743-4AE3-8021-C08FF30C7035}" type="slidenum">
              <a:rPr lang="en-US" altLang="zh-CN" sz="1400" smtClean="0">
                <a:ea typeface="楷体" panose="02010609060101010101" pitchFamily="49" charset="-122"/>
              </a:rPr>
              <a:pPr eaLnBrk="1" hangingPunct="1"/>
              <a:t>8</a:t>
            </a:fld>
            <a:endParaRPr lang="en-US" altLang="zh-CN" sz="1400" dirty="0" smtClean="0">
              <a:ea typeface="楷体" panose="02010609060101010101" pitchFamily="49" charset="-122"/>
            </a:endParaRPr>
          </a:p>
        </p:txBody>
      </p:sp>
      <p:sp>
        <p:nvSpPr>
          <p:cNvPr id="435204" name="Text Box 4" descr="Green marble"/>
          <p:cNvSpPr txBox="1">
            <a:spLocks noChangeArrowheads="1"/>
          </p:cNvSpPr>
          <p:nvPr/>
        </p:nvSpPr>
        <p:spPr bwMode="auto">
          <a:xfrm>
            <a:off x="539750" y="4797425"/>
            <a:ext cx="8180445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语言标识符的规则（模式）：</a:t>
            </a:r>
          </a:p>
          <a:p>
            <a:pPr>
              <a:defRPr/>
            </a:pP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首字符必须是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_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或者字母，由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_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、字母或数字组成的字符串</a:t>
            </a:r>
          </a:p>
        </p:txBody>
      </p:sp>
    </p:spTree>
    <p:extLst>
      <p:ext uri="{BB962C8B-B14F-4D97-AF65-F5344CB8AC3E}">
        <p14:creationId xmlns:p14="http://schemas.microsoft.com/office/powerpoint/2010/main" val="103730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词法模式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>
          <a:xfrm>
            <a:off x="34925" y="1995488"/>
            <a:ext cx="9217025" cy="409733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词法记号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	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词法单元例举	模式的非形式描述</a:t>
            </a:r>
          </a:p>
          <a:p>
            <a:pPr algn="just">
              <a:lnSpc>
                <a:spcPct val="80000"/>
              </a:lnSpc>
              <a:buFontTx/>
              <a:buNone/>
              <a:defRPr/>
            </a:pP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STRUCT   </a:t>
            </a:r>
            <a:r>
              <a:rPr lang="en-US" altLang="zh-CN" sz="2800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struct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en-US" altLang="zh-CN" sz="2800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struct</a:t>
            </a:r>
            <a:endParaRPr lang="en-US" altLang="zh-CN" sz="2800" b="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80000"/>
              </a:lnSpc>
              <a:buFontTx/>
              <a:buNone/>
              <a:defRPr/>
            </a:pP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FOR	     for			for</a:t>
            </a:r>
          </a:p>
          <a:p>
            <a:pPr algn="just">
              <a:lnSpc>
                <a:spcPct val="80000"/>
              </a:lnSpc>
              <a:buFontTx/>
              <a:buNone/>
              <a:defRPr/>
            </a:pP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RELOP 	&lt; , &lt; = , = , …	 &lt; 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或 &lt;= 或 = 或 …</a:t>
            </a:r>
            <a:endParaRPr lang="en-US" altLang="zh-CN" sz="2800" b="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80000"/>
              </a:lnSpc>
              <a:buFontTx/>
              <a:buNone/>
              <a:defRPr/>
            </a:pP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ID		sum, _12, 	  _x	 _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或字母开头的</a:t>
            </a:r>
          </a:p>
          <a:p>
            <a:pPr algn="just">
              <a:lnSpc>
                <a:spcPct val="80000"/>
              </a:lnSpc>
              <a:buFontTx/>
              <a:buNone/>
              <a:defRPr/>
            </a:pP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						 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_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、字母和数字组成的串</a:t>
            </a:r>
            <a:endParaRPr lang="en-US" altLang="zh-CN" sz="2800" b="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80000"/>
              </a:lnSpc>
              <a:buFontTx/>
              <a:buNone/>
              <a:defRPr/>
            </a:pP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NUM	   3.1, 10, 2.8 E12	 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任何数值常数</a:t>
            </a:r>
            <a:endParaRPr lang="en-US" altLang="zh-CN" sz="2800" b="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80000"/>
              </a:lnSpc>
              <a:buFontTx/>
              <a:buNone/>
              <a:defRPr/>
            </a:pP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LITERAL	 “</a:t>
            </a:r>
            <a:r>
              <a:rPr lang="en-US" altLang="zh-CN" sz="2800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seg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. error”	</a:t>
            </a: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引号“和”之间的任意字符</a:t>
            </a:r>
          </a:p>
          <a:p>
            <a:pPr algn="just">
              <a:lnSpc>
                <a:spcPct val="80000"/>
              </a:lnSpc>
              <a:buFontTx/>
              <a:buNone/>
              <a:defRPr/>
            </a:pP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						串，但引号本身除外</a:t>
            </a:r>
          </a:p>
        </p:txBody>
      </p:sp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201612" y="1152858"/>
            <a:ext cx="3722315" cy="489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常见记号及模式的例子：</a:t>
            </a:r>
          </a:p>
        </p:txBody>
      </p:sp>
      <p:sp>
        <p:nvSpPr>
          <p:cNvPr id="437253" name="Rectangle 5"/>
          <p:cNvSpPr>
            <a:spLocks noChangeArrowheads="1"/>
          </p:cNvSpPr>
          <p:nvPr/>
        </p:nvSpPr>
        <p:spPr bwMode="auto">
          <a:xfrm>
            <a:off x="179512" y="2420938"/>
            <a:ext cx="5954712" cy="79216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chemeClr val="tx2"/>
              </a:solidFill>
              <a:ea typeface="楷体" panose="02010609060101010101" pitchFamily="49" charset="-122"/>
            </a:endParaRPr>
          </a:p>
        </p:txBody>
      </p:sp>
      <p:sp>
        <p:nvSpPr>
          <p:cNvPr id="437254" name="AutoShape 6" descr="Green marble"/>
          <p:cNvSpPr>
            <a:spLocks noChangeArrowheads="1"/>
          </p:cNvSpPr>
          <p:nvPr/>
        </p:nvSpPr>
        <p:spPr bwMode="auto">
          <a:xfrm>
            <a:off x="6970713" y="1700213"/>
            <a:ext cx="1638300" cy="720725"/>
          </a:xfrm>
          <a:prstGeom prst="wedgeRoundRectCallout">
            <a:avLst>
              <a:gd name="adj1" fmla="val -98194"/>
              <a:gd name="adj2" fmla="val 9603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CN" alt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简单的一对一模式</a:t>
            </a:r>
          </a:p>
        </p:txBody>
      </p:sp>
      <p:sp>
        <p:nvSpPr>
          <p:cNvPr id="437255" name="Rectangle 7"/>
          <p:cNvSpPr>
            <a:spLocks noChangeArrowheads="1"/>
          </p:cNvSpPr>
          <p:nvPr/>
        </p:nvSpPr>
        <p:spPr bwMode="auto">
          <a:xfrm>
            <a:off x="179512" y="3284538"/>
            <a:ext cx="4536504" cy="22320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7256" name="AutoShape 8" descr="Green marble"/>
          <p:cNvSpPr>
            <a:spLocks noChangeArrowheads="1"/>
          </p:cNvSpPr>
          <p:nvPr/>
        </p:nvSpPr>
        <p:spPr bwMode="auto">
          <a:xfrm>
            <a:off x="2135187" y="5877272"/>
            <a:ext cx="2679701" cy="609600"/>
          </a:xfrm>
          <a:prstGeom prst="wedgeRoundRectCallout">
            <a:avLst>
              <a:gd name="adj1" fmla="val -54298"/>
              <a:gd name="adj2" fmla="val -12968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楷体" panose="02010609060101010101" pitchFamily="49" charset="-122"/>
              </a:rPr>
              <a:t>相对复杂一点的模式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C0C0C0">
                    <a:lumMod val="40000"/>
                    <a:lumOff val="60000"/>
                  </a:srgbClr>
                </a:solidFill>
              </a:rPr>
              <a:t>10</a:t>
            </a:r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97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7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37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37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37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3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3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 build="p"/>
      <p:bldP spid="437253" grpId="0" animBg="1"/>
      <p:bldP spid="437254" grpId="0" animBg="1"/>
      <p:bldP spid="437255" grpId="0" animBg="1"/>
      <p:bldP spid="437256" grpId="0" animBg="1"/>
    </p:bld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spcBef>
            <a:spcPct val="50000"/>
          </a:spcBef>
          <a:defRPr sz="2800" b="1" dirty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第06讲-语法分析-I</Template>
  <TotalTime>29967</TotalTime>
  <Words>2082</Words>
  <Application>Microsoft Office PowerPoint</Application>
  <PresentationFormat>全屏显示(4:3)</PresentationFormat>
  <Paragraphs>390</Paragraphs>
  <Slides>34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黑体</vt:lpstr>
      <vt:lpstr>楷体</vt:lpstr>
      <vt:lpstr>宋体</vt:lpstr>
      <vt:lpstr>微软雅黑</vt:lpstr>
      <vt:lpstr>Arial</vt:lpstr>
      <vt:lpstr>Courier New</vt:lpstr>
      <vt:lpstr>Symbol</vt:lpstr>
      <vt:lpstr>Tahoma</vt:lpstr>
      <vt:lpstr>Times New Roman</vt:lpstr>
      <vt:lpstr>Verdana</vt:lpstr>
      <vt:lpstr>Wingdings</vt:lpstr>
      <vt:lpstr>sample</vt:lpstr>
      <vt:lpstr>PowerPoint 演示文稿</vt:lpstr>
      <vt:lpstr>PowerPoint 演示文稿</vt:lpstr>
      <vt:lpstr>词法分析器的功能：</vt:lpstr>
      <vt:lpstr>第二章  词法分析</vt:lpstr>
      <vt:lpstr>词法分析：编译第一步</vt:lpstr>
      <vt:lpstr>C语言的语句例子</vt:lpstr>
      <vt:lpstr>2.1词法单元与词法记号</vt:lpstr>
      <vt:lpstr>词法模式</vt:lpstr>
      <vt:lpstr>词法模式</vt:lpstr>
      <vt:lpstr>2.1 词法记号及属性 </vt:lpstr>
      <vt:lpstr>2.1 词法记号及属性</vt:lpstr>
      <vt:lpstr>2.1 词法记号及属性</vt:lpstr>
      <vt:lpstr>2.1 词法记号及属性</vt:lpstr>
      <vt:lpstr>2.1 词法记号及属性</vt:lpstr>
      <vt:lpstr>课后练习</vt:lpstr>
      <vt:lpstr>2.1 词法记号及属性</vt:lpstr>
      <vt:lpstr>2.1 词法记号及属性</vt:lpstr>
      <vt:lpstr>本讲纲要</vt:lpstr>
      <vt:lpstr>2.2 词法记号的描述与识别</vt:lpstr>
      <vt:lpstr>2.2 词法记号的描述与识别</vt:lpstr>
      <vt:lpstr>2.2 词法记号的描述与识别</vt:lpstr>
      <vt:lpstr>2.2 词法记号的描述与识别</vt:lpstr>
      <vt:lpstr>正规式</vt:lpstr>
      <vt:lpstr>2.2 词法记号的描述与识别</vt:lpstr>
      <vt:lpstr>2.2 词法记号的描述与识别</vt:lpstr>
      <vt:lpstr>2.2 词法记号的描述与识别</vt:lpstr>
      <vt:lpstr>2.2 词法记号的描述与识别</vt:lpstr>
      <vt:lpstr>Pascal里面的标识符模式</vt:lpstr>
      <vt:lpstr>C语言的标识符模式</vt:lpstr>
      <vt:lpstr>C语言的标识符模式</vt:lpstr>
      <vt:lpstr>2.2 词法记号的描述与识别</vt:lpstr>
      <vt:lpstr>2.2 词法记号的描述与识别</vt:lpstr>
      <vt:lpstr>习题</vt:lpstr>
      <vt:lpstr>本节小结</vt:lpstr>
    </vt:vector>
  </TitlesOfParts>
  <Company>中国科大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Enforcement of Security with Types</dc:title>
  <dc:creator>blue</dc:creator>
  <cp:lastModifiedBy>Windows User</cp:lastModifiedBy>
  <cp:revision>1040</cp:revision>
  <dcterms:created xsi:type="dcterms:W3CDTF">2000-08-08T16:59:41Z</dcterms:created>
  <dcterms:modified xsi:type="dcterms:W3CDTF">2017-09-07T07:41:06Z</dcterms:modified>
</cp:coreProperties>
</file>