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57"/>
  </p:notesMasterIdLst>
  <p:handoutMasterIdLst>
    <p:handoutMasterId r:id="rId58"/>
  </p:handoutMasterIdLst>
  <p:sldIdLst>
    <p:sldId id="796" r:id="rId2"/>
    <p:sldId id="807" r:id="rId3"/>
    <p:sldId id="894" r:id="rId4"/>
    <p:sldId id="827" r:id="rId5"/>
    <p:sldId id="829" r:id="rId6"/>
    <p:sldId id="831" r:id="rId7"/>
    <p:sldId id="832" r:id="rId8"/>
    <p:sldId id="833" r:id="rId9"/>
    <p:sldId id="834" r:id="rId10"/>
    <p:sldId id="841" r:id="rId11"/>
    <p:sldId id="842" r:id="rId12"/>
    <p:sldId id="843" r:id="rId13"/>
    <p:sldId id="870" r:id="rId14"/>
    <p:sldId id="845" r:id="rId15"/>
    <p:sldId id="846" r:id="rId16"/>
    <p:sldId id="847" r:id="rId17"/>
    <p:sldId id="871" r:id="rId18"/>
    <p:sldId id="872" r:id="rId19"/>
    <p:sldId id="874" r:id="rId20"/>
    <p:sldId id="876" r:id="rId21"/>
    <p:sldId id="877" r:id="rId22"/>
    <p:sldId id="878" r:id="rId23"/>
    <p:sldId id="879" r:id="rId24"/>
    <p:sldId id="880" r:id="rId25"/>
    <p:sldId id="882" r:id="rId26"/>
    <p:sldId id="884" r:id="rId27"/>
    <p:sldId id="885" r:id="rId28"/>
    <p:sldId id="886" r:id="rId29"/>
    <p:sldId id="887" r:id="rId30"/>
    <p:sldId id="888" r:id="rId31"/>
    <p:sldId id="889" r:id="rId32"/>
    <p:sldId id="891" r:id="rId33"/>
    <p:sldId id="892" r:id="rId34"/>
    <p:sldId id="893" r:id="rId35"/>
    <p:sldId id="895" r:id="rId36"/>
    <p:sldId id="896" r:id="rId37"/>
    <p:sldId id="897" r:id="rId38"/>
    <p:sldId id="898" r:id="rId39"/>
    <p:sldId id="899" r:id="rId40"/>
    <p:sldId id="900" r:id="rId41"/>
    <p:sldId id="901" r:id="rId42"/>
    <p:sldId id="902" r:id="rId43"/>
    <p:sldId id="903" r:id="rId44"/>
    <p:sldId id="904" r:id="rId45"/>
    <p:sldId id="905" r:id="rId46"/>
    <p:sldId id="906" r:id="rId47"/>
    <p:sldId id="907" r:id="rId48"/>
    <p:sldId id="908" r:id="rId49"/>
    <p:sldId id="909" r:id="rId50"/>
    <p:sldId id="910" r:id="rId51"/>
    <p:sldId id="911" r:id="rId52"/>
    <p:sldId id="912" r:id="rId53"/>
    <p:sldId id="913" r:id="rId54"/>
    <p:sldId id="914" r:id="rId55"/>
    <p:sldId id="88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FFFF"/>
    <a:srgbClr val="FF3300"/>
    <a:srgbClr val="00FF00"/>
    <a:srgbClr val="36479C"/>
    <a:srgbClr val="1D2653"/>
    <a:srgbClr val="A50021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9" autoAdjust="0"/>
    <p:restoredTop sz="91446" autoAdjust="0"/>
  </p:normalViewPr>
  <p:slideViewPr>
    <p:cSldViewPr>
      <p:cViewPr varScale="1">
        <p:scale>
          <a:sx n="65" d="100"/>
          <a:sy n="65" d="100"/>
        </p:scale>
        <p:origin x="1455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00"/>
    </p:cViewPr>
  </p:sorterViewPr>
  <p:notesViewPr>
    <p:cSldViewPr>
      <p:cViewPr varScale="1">
        <p:scale>
          <a:sx n="32" d="100"/>
          <a:sy n="32" d="100"/>
        </p:scale>
        <p:origin x="-18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5E6A27E-A7E7-49BC-BBAA-DA2BB0A77F5F}" type="slidenum">
              <a:rPr lang="zh-CN" altLang="en-US">
                <a:ea typeface="楷体" panose="02010609060101010101" pitchFamily="49" charset="-122"/>
              </a:rPr>
              <a:pPr>
                <a:defRPr/>
              </a:pPr>
              <a:t>‹#›</a:t>
            </a:fld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75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4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学好这门课，受用三生三世，收获自己的十里桃林。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01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7B53E0-469C-4175-B564-BF57FD90E4C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14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799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85B0F19-C91E-46C6-B215-C23C486BE5BD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21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en-US" altLang="zh-CN" smtClean="0"/>
              <a:t>*</a:t>
            </a:r>
            <a:r>
              <a:rPr lang="zh-CN" altLang="en-US" smtClean="0"/>
              <a:t>表示指针必须回退的状态</a:t>
            </a:r>
          </a:p>
        </p:txBody>
      </p:sp>
    </p:spTree>
    <p:extLst>
      <p:ext uri="{BB962C8B-B14F-4D97-AF65-F5344CB8AC3E}">
        <p14:creationId xmlns:p14="http://schemas.microsoft.com/office/powerpoint/2010/main" val="262251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C5315FF-9363-4C69-AA46-1D1CE9DE6C8D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22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06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7A097D0-072A-4959-A17E-0DDAEB63D3C2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23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7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AF8C069-A162-4384-8B34-59E152F85056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24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无</a:t>
            </a:r>
            <a:r>
              <a:rPr lang="en-US" altLang="zh-CN" smtClean="0"/>
              <a:t>return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99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03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2753408-3EA7-4D1D-BAD1-49E6D72401D9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26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308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EC5D65-C144-46F6-A9D5-EEA84E410617}" type="slidenum">
              <a:rPr lang="zh-CN" altLang="en-US" sz="1200" smtClean="0">
                <a:latin typeface="Times New Roman" pitchFamily="18" charset="0"/>
              </a:rPr>
              <a:pPr/>
              <a:t>31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P(S)  S</a:t>
            </a:r>
            <a:r>
              <a:rPr lang="zh-CN" altLang="en-US" smtClean="0">
                <a:ea typeface="宋体" charset="-122"/>
              </a:rPr>
              <a:t>的幂集</a:t>
            </a:r>
          </a:p>
        </p:txBody>
      </p:sp>
    </p:spTree>
    <p:extLst>
      <p:ext uri="{BB962C8B-B14F-4D97-AF65-F5344CB8AC3E}">
        <p14:creationId xmlns:p14="http://schemas.microsoft.com/office/powerpoint/2010/main" val="225810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75A5F11-5BCA-42E3-AC46-B452BADFBD8D}" type="slidenum">
              <a:rPr lang="zh-CN" altLang="en-US" sz="1200" smtClean="0">
                <a:latin typeface="Times New Roman" pitchFamily="18" charset="0"/>
              </a:rPr>
              <a:pPr/>
              <a:t>38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charset="-122"/>
              </a:rPr>
              <a:t>《编译原理习题精选》1.5题。</a:t>
            </a:r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3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75F5130-C9F9-437C-B1BE-DCB9617A34BA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21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90DA835-44BA-4E04-B8BD-7A0BCBC0926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4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Ε </a:t>
            </a:r>
            <a:r>
              <a:rPr lang="en-US" altLang="zh-CN" dirty="0" err="1" smtClean="0"/>
              <a:t>ε</a:t>
            </a:r>
            <a:r>
              <a:rPr lang="en-US" altLang="zh-CN" dirty="0" smtClean="0"/>
              <a:t> epsilon </a:t>
            </a:r>
            <a:r>
              <a:rPr lang="zh-CN" altLang="en-US" dirty="0" smtClean="0"/>
              <a:t>艾普西隆</a:t>
            </a:r>
          </a:p>
        </p:txBody>
      </p:sp>
    </p:spTree>
    <p:extLst>
      <p:ext uri="{BB962C8B-B14F-4D97-AF65-F5344CB8AC3E}">
        <p14:creationId xmlns:p14="http://schemas.microsoft.com/office/powerpoint/2010/main" val="62421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9F2466C-BFEB-4D76-8733-4C81D6E31A08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6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4EA43B2-D42F-45B9-B8ED-3136DE09034D}" type="slidenum">
              <a:rPr lang="zh-CN" altLang="en-US" sz="1200" smtClean="0">
                <a:latin typeface="Times New Roman" pitchFamily="18" charset="0"/>
              </a:rPr>
              <a:pPr/>
              <a:t>45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742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D5A2497-22A9-4FA3-800B-AF32B0B23263}" type="slidenum">
              <a:rPr lang="zh-CN" altLang="en-US" sz="1200" smtClean="0">
                <a:latin typeface="Times New Roman" pitchFamily="18" charset="0"/>
              </a:rPr>
              <a:pPr/>
              <a:t>49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51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C4680B-C134-4C72-AD94-1E74AB063378}" type="slidenum">
              <a:rPr lang="zh-CN" altLang="en-US" sz="1200" smtClean="0">
                <a:latin typeface="Times New Roman" pitchFamily="18" charset="0"/>
              </a:rPr>
              <a:pPr/>
              <a:t>50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95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EC2203B-2A5E-404A-B7E1-80EBB3FDCC9A}" type="slidenum">
              <a:rPr lang="zh-CN" altLang="en-US" sz="1200" smtClean="0">
                <a:latin typeface="Times New Roman" pitchFamily="18" charset="0"/>
              </a:rPr>
              <a:pPr/>
              <a:t>51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34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15E273-1C34-4F38-BD17-9FF0A68B16F3}" type="slidenum">
              <a:rPr lang="zh-CN" altLang="en-US" sz="1200" smtClean="0">
                <a:latin typeface="Times New Roman" pitchFamily="18" charset="0"/>
              </a:rPr>
              <a:pPr/>
              <a:t>52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706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3E83874-2273-4FE6-9119-6A42B814EE03}" type="slidenum">
              <a:rPr lang="zh-CN" altLang="en-US" sz="1200" smtClean="0">
                <a:latin typeface="Times New Roman" pitchFamily="18" charset="0"/>
              </a:rPr>
              <a:pPr/>
              <a:t>54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460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2014-3-14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9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19901A0-BA7F-464E-AEBC-60757AC6EABA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5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34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0FE231F-96CD-461D-AC37-C0F8AA5B538D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6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3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A519FEE-0104-4F40-B904-8DA154ED921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7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68E06F-3902-43AC-901B-F5378FA2E0A4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8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39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66A6242-E9C8-46F3-BD95-8D545723DD10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9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75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B3B6054-3198-44A8-821B-33E1E34FEBF3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12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70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45B5FA-3508-4D47-A7DB-1EDCC877D5A9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13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77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305D-22FF-47ED-9581-D6840E45532A}" type="datetime1">
              <a:rPr lang="zh-CN" altLang="en-US" smtClean="0"/>
              <a:t>2017/9/11</a:t>
            </a:fld>
            <a:r>
              <a:rPr lang="en-US" altLang="zh-CN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14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2017/9/11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78154"/>
      </p:ext>
    </p:extLst>
  </p:cSld>
  <p:clrMapOvr>
    <a:masterClrMapping/>
  </p:clrMapOvr>
  <p:transition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2017/9/11</a:t>
            </a:fld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089355"/>
      </p:ext>
    </p:extLst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10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208462" cy="2479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757613"/>
            <a:ext cx="4208462" cy="2479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CABE-1609-49EF-BE28-6CF34E3F4698}" type="datetime1">
              <a:rPr lang="zh-CN" altLang="en-US"/>
              <a:pPr>
                <a:defRPr/>
              </a:pPr>
              <a:t>2017/9/11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9056C-F5B2-4537-99CD-1A44E047D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4043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2017/9/11</a:t>
            </a:fld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86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 bwMode="white">
          <a:xfrm>
            <a:off x="-161900" y="2564904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54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</a:t>
            </a:r>
            <a:endParaRPr lang="zh-CN" altLang="en-US" sz="5400" dirty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副标题 1"/>
          <p:cNvSpPr txBox="1">
            <a:spLocks/>
          </p:cNvSpPr>
          <p:nvPr/>
        </p:nvSpPr>
        <p:spPr bwMode="auto">
          <a:xfrm>
            <a:off x="172860" y="836712"/>
            <a:ext cx="4392488" cy="106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60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  <a:endParaRPr lang="en-US" altLang="zh-CN" sz="6000" dirty="0" smtClean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副标题 1"/>
          <p:cNvSpPr txBox="1">
            <a:spLocks/>
          </p:cNvSpPr>
          <p:nvPr/>
        </p:nvSpPr>
        <p:spPr bwMode="auto">
          <a:xfrm>
            <a:off x="1979712" y="5085184"/>
            <a:ext cx="48607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大连理工大学软件学院</a:t>
            </a:r>
            <a:endParaRPr lang="en-US" altLang="zh-CN" b="1" dirty="0" smtClean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Pascal</a:t>
            </a:r>
            <a:r>
              <a:rPr lang="zh-CN" altLang="en-US" dirty="0" smtClean="0">
                <a:ea typeface="楷体" panose="02010609060101010101" pitchFamily="49" charset="-122"/>
              </a:rPr>
              <a:t>里面的标识符模式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/>
                </a:solidFill>
                <a:ea typeface="楷体" panose="02010609060101010101" pitchFamily="49" charset="-122"/>
              </a:rPr>
              <a:t>正规式表示</a:t>
            </a:r>
          </a:p>
          <a:p>
            <a:pPr>
              <a:buFontTx/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 	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cs typeface="Times New Roman" pitchFamily="18" charset="0"/>
              </a:rPr>
              <a:t>letter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A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B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| … |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Z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a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b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…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z</a:t>
            </a:r>
            <a:endParaRPr lang="en-US" altLang="zh-CN" sz="3200" b="1" dirty="0" smtClean="0">
              <a:solidFill>
                <a:schemeClr val="tx2"/>
              </a:solidFill>
              <a:latin typeface="+mn-lt"/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	digit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0</a:t>
            </a:r>
            <a:r>
              <a:rPr lang="en-US" altLang="zh-CN" sz="3200" b="1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1 | … | 9</a:t>
            </a:r>
          </a:p>
          <a:p>
            <a:pPr>
              <a:buFontTx/>
              <a:buNone/>
            </a:pP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	id 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letter(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letter|digit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)</a:t>
            </a:r>
            <a:r>
              <a:rPr lang="en-US" altLang="zh-CN" sz="3200" b="1" baseline="3000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*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sz="3200" dirty="0" smtClean="0">
              <a:solidFill>
                <a:schemeClr val="tx2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E9AF1DB-D9EA-4013-BAE6-7A795EA516A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22244" name="Text Box 4" descr="Green marble"/>
          <p:cNvSpPr txBox="1">
            <a:spLocks noChangeArrowheads="1"/>
          </p:cNvSpPr>
          <p:nvPr/>
        </p:nvSpPr>
        <p:spPr bwMode="auto">
          <a:xfrm>
            <a:off x="1187450" y="4365625"/>
            <a:ext cx="667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怎么用语言来描述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Pascal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的标识符模式？</a:t>
            </a:r>
          </a:p>
        </p:txBody>
      </p:sp>
      <p:sp>
        <p:nvSpPr>
          <p:cNvPr id="522245" name="Text Box 5" descr="Green marble"/>
          <p:cNvSpPr txBox="1">
            <a:spLocks noChangeArrowheads="1"/>
          </p:cNvSpPr>
          <p:nvPr/>
        </p:nvSpPr>
        <p:spPr bwMode="auto">
          <a:xfrm>
            <a:off x="900113" y="5084763"/>
            <a:ext cx="70407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Pascal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标识符模式的自然语言描述：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首字符必须是字母，由字母或数字组成的字符串</a:t>
            </a:r>
          </a:p>
        </p:txBody>
      </p:sp>
    </p:spTree>
    <p:extLst>
      <p:ext uri="{BB962C8B-B14F-4D97-AF65-F5344CB8AC3E}">
        <p14:creationId xmlns:p14="http://schemas.microsoft.com/office/powerpoint/2010/main" val="15199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语言的标识符模式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a typeface="楷体" panose="02010609060101010101" pitchFamily="49" charset="-122"/>
              </a:rPr>
              <a:t>模式的非形式描述</a:t>
            </a:r>
          </a:p>
          <a:p>
            <a:pPr lvl="1">
              <a:defRPr/>
            </a:pP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首字符必须是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或者字母，由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、字母或数字组成的字符串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请仿照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Pascal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标识符的例子，写出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C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语言的标识符的正规式表示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6459DF-A1E6-40E3-ABF8-8050DD2DE87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语言的标识符模式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楷体" panose="02010609060101010101" pitchFamily="49" charset="-122"/>
              </a:rPr>
              <a:t>正规定义的例子</a:t>
            </a:r>
          </a:p>
          <a:p>
            <a:pPr lvl="1"/>
            <a:r>
              <a:rPr lang="en-US" altLang="zh-CN" b="1" dirty="0" smtClean="0">
                <a:ea typeface="楷体" panose="02010609060101010101" pitchFamily="49" charset="-122"/>
              </a:rPr>
              <a:t>C</a:t>
            </a:r>
            <a:r>
              <a:rPr lang="zh-CN" altLang="en-US" b="1" dirty="0" smtClean="0">
                <a:ea typeface="楷体" panose="02010609060101010101" pitchFamily="49" charset="-122"/>
              </a:rPr>
              <a:t>语言的标识符是字母、数字和下划线组成的串</a:t>
            </a:r>
            <a:r>
              <a:rPr lang="zh-CN" altLang="en-US" sz="2400" dirty="0" smtClean="0">
                <a:ea typeface="楷体" panose="02010609060101010101" pitchFamily="49" charset="-122"/>
              </a:rPr>
              <a:t> </a:t>
            </a:r>
            <a:endParaRPr lang="zh-CN" altLang="en-US" sz="2400" b="1" dirty="0" smtClean="0"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		</a:t>
            </a:r>
          </a:p>
          <a:p>
            <a:pPr algn="just">
              <a:buFontTx/>
              <a:buNone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	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| … 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Z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b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…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z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_</a:t>
            </a:r>
            <a:r>
              <a:rPr lang="en-US" altLang="zh-CN" dirty="0" smtClean="0">
                <a:ea typeface="楷体" panose="02010609060101010101" pitchFamily="49" charset="-122"/>
              </a:rPr>
              <a:t>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黑体" pitchFamily="49" charset="-122"/>
              </a:rPr>
              <a:t>	</a:t>
            </a:r>
            <a:r>
              <a:rPr lang="en-US" altLang="zh-CN" sz="2800" b="1" dirty="0" smtClean="0">
                <a:ea typeface="黑体" pitchFamily="49" charset="-122"/>
              </a:rPr>
              <a:t>digit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0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 1 | … | 9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itchFamily="49" charset="-122"/>
              </a:rPr>
              <a:t>	id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itchFamily="49" charset="-122"/>
              </a:rPr>
              <a:t>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ea typeface="黑体" pitchFamily="49" charset="-122"/>
              </a:rPr>
              <a:t>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800" b="1" dirty="0" smtClean="0">
                <a:ea typeface="黑体" pitchFamily="49" charset="-122"/>
              </a:rPr>
              <a:t>digit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b="1" baseline="30000" dirty="0" smtClean="0">
                <a:ea typeface="楷体" panose="02010609060101010101" pitchFamily="49" charset="-122"/>
              </a:rPr>
              <a:t>*</a:t>
            </a:r>
            <a:r>
              <a:rPr lang="en-US" altLang="zh-CN" sz="2800" dirty="0" smtClean="0">
                <a:ea typeface="楷体" panose="02010609060101010101" pitchFamily="49" charset="-122"/>
              </a:rPr>
              <a:t> </a:t>
            </a:r>
            <a:endParaRPr lang="zh-CN" altLang="en-US" sz="2800" dirty="0" smtClean="0">
              <a:ea typeface="楷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F51D060-A458-4429-8E3E-716D73EC558A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正规定义的例子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无符号数集合，例1946,11.28,63.6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E8,</a:t>
            </a: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1.99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endParaRPr lang="zh-CN" altLang="en-US" sz="32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400" b="0" i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1 | … | 9</a:t>
            </a: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digits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digit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optional_fraction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.digits|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optional_exponent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 ( +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digits )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en-US" altLang="zh-CN" sz="32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optional_fraction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optional_exponent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简化表示</a:t>
            </a: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 (E(+|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</a:t>
            </a:r>
            <a:endParaRPr lang="zh-CN" altLang="en-US" sz="32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E73CA7-BE42-441A-ABAA-064A9135D3FA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6084193" y="980728"/>
            <a:ext cx="2808288" cy="1679575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简化规则：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</a:t>
            </a:r>
            <a:r>
              <a:rPr lang="en-US" altLang="zh-CN" sz="1800" b="1" baseline="30000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+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rr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*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r?=r| 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[a-z]=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a|b|c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|</a:t>
            </a:r>
            <a:r>
              <a:rPr lang="en-US" altLang="zh-CN" sz="1800" b="1" dirty="0" smtClean="0">
                <a:solidFill>
                  <a:schemeClr val="bg1"/>
                </a:solidFill>
                <a:latin typeface="Arial"/>
                <a:ea typeface="楷体" panose="02010609060101010101" pitchFamily="49" charset="-122"/>
                <a:sym typeface="Symbol" pitchFamily="18" charset="2"/>
              </a:rPr>
              <a:t>…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|z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2195736" y="2680941"/>
            <a:ext cx="5185444" cy="2044203"/>
          </a:xfrm>
          <a:prstGeom prst="line">
            <a:avLst/>
          </a:prstGeom>
          <a:solidFill>
            <a:srgbClr val="FF3399"/>
          </a:solidFill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 smtClean="0">
              <a:solidFill>
                <a:schemeClr val="bg1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6" grpId="0" animBg="1"/>
      <p:bldP spid="184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140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正规定义的例子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dirty="0" smtClean="0">
              <a:ea typeface="楷体" panose="02010609060101010101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070B2A2-C07C-461C-AFC8-8BC328CA21EB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2051050" y="2276475"/>
            <a:ext cx="71438" cy="3527425"/>
          </a:xfrm>
          <a:prstGeom prst="leftBrace">
            <a:avLst>
              <a:gd name="adj1" fmla="val 411479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835150" y="2060575"/>
            <a:ext cx="730885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while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while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do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relop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&lt; | &lt; = | = | &lt; &gt; | &gt; | &gt; =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id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letter (letter | digit )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num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(.digit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 (E (+ |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 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delim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blank | tab | newline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ws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delim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179389" y="2492896"/>
            <a:ext cx="1512292" cy="2448098"/>
          </a:xfrm>
          <a:prstGeom prst="wedgeRoundRectCallout">
            <a:avLst>
              <a:gd name="adj1" fmla="val 70686"/>
              <a:gd name="adj2" fmla="val 3927"/>
              <a:gd name="adj3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前面所提到的词法记号，实际上就是正规式的名字！</a:t>
            </a:r>
          </a:p>
        </p:txBody>
      </p:sp>
    </p:spTree>
    <p:extLst>
      <p:ext uri="{BB962C8B-B14F-4D97-AF65-F5344CB8AC3E}">
        <p14:creationId xmlns:p14="http://schemas.microsoft.com/office/powerpoint/2010/main" val="9468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本讲纲要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</a:t>
            </a:r>
          </a:p>
          <a:p>
            <a:r>
              <a:rPr lang="zh-CN" altLang="en-US" dirty="0" smtClean="0">
                <a:ea typeface="楷体" panose="02010609060101010101" pitchFamily="49" charset="-122"/>
              </a:rPr>
              <a:t>词法记号的识别</a:t>
            </a:r>
          </a:p>
          <a:p>
            <a:r>
              <a:rPr lang="zh-CN" altLang="en-US" dirty="0" smtClean="0">
                <a:ea typeface="楷体" panose="02010609060101010101" pitchFamily="49" charset="-122"/>
              </a:rPr>
              <a:t>有限自动机定义</a:t>
            </a:r>
          </a:p>
          <a:p>
            <a:r>
              <a:rPr lang="en-US" altLang="zh-CN" dirty="0" smtClean="0">
                <a:ea typeface="楷体" panose="02010609060101010101" pitchFamily="49" charset="-122"/>
              </a:rPr>
              <a:t>DFA</a:t>
            </a:r>
            <a:r>
              <a:rPr lang="zh-CN" altLang="en-US" dirty="0" smtClean="0">
                <a:ea typeface="楷体" panose="02010609060101010101" pitchFamily="49" charset="-122"/>
              </a:rPr>
              <a:t>构建方法</a:t>
            </a:r>
          </a:p>
          <a:p>
            <a:endParaRPr lang="zh-CN" altLang="en-US" dirty="0" smtClean="0">
              <a:ea typeface="楷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C9AFCA1-2792-47BD-8471-A31ED9BA70A2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2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词法记号的识别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楷体" panose="02010609060101010101" pitchFamily="49" charset="-122"/>
              </a:rPr>
              <a:t>词法记号的识别</a:t>
            </a:r>
          </a:p>
          <a:p>
            <a:pPr lvl="1"/>
            <a:r>
              <a:rPr lang="zh-CN" altLang="en-US" b="1" dirty="0" smtClean="0">
                <a:ea typeface="楷体" panose="02010609060101010101" pitchFamily="49" charset="-122"/>
              </a:rPr>
              <a:t>等同于对字符串的匹配过程</a:t>
            </a:r>
          </a:p>
          <a:p>
            <a:r>
              <a:rPr lang="zh-CN" altLang="en-US" b="1" dirty="0" smtClean="0">
                <a:ea typeface="楷体" panose="02010609060101010101" pitchFamily="49" charset="-122"/>
              </a:rPr>
              <a:t>这个匹配过程可以基于有限状态机来完成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2908206-54A8-4C45-99A1-641FB8EBD419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简单的正规式</a:t>
            </a:r>
            <a:r>
              <a:rPr lang="en-US" altLang="zh-CN" dirty="0" smtClean="0">
                <a:ea typeface="楷体" panose="02010609060101010101" pitchFamily="49" charset="-122"/>
              </a:rPr>
              <a:t>d-&gt;a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370E532-DE4E-44EA-896F-4F116DC1BF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4180" name="Oval 4"/>
          <p:cNvSpPr>
            <a:spLocks noChangeArrowheads="1"/>
          </p:cNvSpPr>
          <p:nvPr/>
        </p:nvSpPr>
        <p:spPr bwMode="auto">
          <a:xfrm>
            <a:off x="1979613" y="3083768"/>
            <a:ext cx="1178568" cy="120932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34181" name="Oval 5" descr="Green marble"/>
          <p:cNvSpPr>
            <a:spLocks noChangeArrowheads="1"/>
          </p:cNvSpPr>
          <p:nvPr/>
        </p:nvSpPr>
        <p:spPr bwMode="auto">
          <a:xfrm>
            <a:off x="5049616" y="3083768"/>
            <a:ext cx="1178568" cy="120932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 sz="2800" dirty="0" smtClean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3160784" y="3689767"/>
            <a:ext cx="188883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dirty="0" smtClean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34183" name="Oval 7"/>
          <p:cNvSpPr>
            <a:spLocks noChangeArrowheads="1"/>
          </p:cNvSpPr>
          <p:nvPr/>
        </p:nvSpPr>
        <p:spPr bwMode="auto">
          <a:xfrm>
            <a:off x="5166691" y="3203900"/>
            <a:ext cx="944417" cy="9690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34184" name="Text Box 8" descr="Green marble"/>
          <p:cNvSpPr txBox="1">
            <a:spLocks noChangeArrowheads="1"/>
          </p:cNvSpPr>
          <p:nvPr/>
        </p:nvSpPr>
        <p:spPr bwMode="auto">
          <a:xfrm>
            <a:off x="3668829" y="3058368"/>
            <a:ext cx="481222" cy="769441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69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</a:t>
            </a:r>
            <a:r>
              <a:rPr lang="en-US" altLang="zh-CN" dirty="0" smtClean="0">
                <a:ea typeface="楷体" panose="02010609060101010101" pitchFamily="49" charset="-122"/>
              </a:rPr>
              <a:t>d-&gt;ab</a:t>
            </a:r>
          </a:p>
          <a:p>
            <a:endParaRPr lang="en-US" altLang="zh-CN" dirty="0"/>
          </a:p>
          <a:p>
            <a:endParaRPr lang="en-US" altLang="zh-CN" dirty="0" smtClean="0"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正规式</a:t>
            </a:r>
            <a:r>
              <a:rPr lang="en-US" altLang="zh-CN" dirty="0"/>
              <a:t>d-&gt;</a:t>
            </a:r>
            <a:r>
              <a:rPr lang="en-US" altLang="zh-CN" dirty="0" err="1"/>
              <a:t>a|b</a:t>
            </a:r>
            <a:endParaRPr lang="en-US" altLang="zh-CN" dirty="0"/>
          </a:p>
          <a:p>
            <a:endParaRPr lang="en-US" altLang="zh-CN" dirty="0" smtClean="0">
              <a:ea typeface="楷体" panose="02010609060101010101" pitchFamily="49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4DE4AE2-8A50-4160-AF2F-5ADDC72697A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2761" y="1988840"/>
            <a:ext cx="4033837" cy="654050"/>
            <a:chOff x="2122761" y="1988840"/>
            <a:chExt cx="4033837" cy="654050"/>
          </a:xfrm>
        </p:grpSpPr>
        <p:sp>
          <p:nvSpPr>
            <p:cNvPr id="435204" name="Oval 4" descr="Green marble"/>
            <p:cNvSpPr>
              <a:spLocks noChangeArrowheads="1"/>
            </p:cNvSpPr>
            <p:nvPr/>
          </p:nvSpPr>
          <p:spPr bwMode="auto">
            <a:xfrm>
              <a:off x="2122761" y="2066628"/>
              <a:ext cx="576262" cy="576262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435205" name="Oval 5" descr="Green marble"/>
            <p:cNvSpPr>
              <a:spLocks noChangeArrowheads="1"/>
            </p:cNvSpPr>
            <p:nvPr/>
          </p:nvSpPr>
          <p:spPr bwMode="auto">
            <a:xfrm>
              <a:off x="5580336" y="2066628"/>
              <a:ext cx="576262" cy="576262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en-US" dirty="0" smtClean="0">
                <a:solidFill>
                  <a:schemeClr val="tx2"/>
                </a:solidFill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35206" name="Line 6"/>
            <p:cNvSpPr>
              <a:spLocks noChangeShapeType="1"/>
            </p:cNvSpPr>
            <p:nvPr/>
          </p:nvSpPr>
          <p:spPr bwMode="auto">
            <a:xfrm>
              <a:off x="2699023" y="2355553"/>
              <a:ext cx="115252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 smtClean="0">
                <a:solidFill>
                  <a:schemeClr val="tx2"/>
                </a:solidFill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35207" name="Oval 7" descr="Green marble"/>
            <p:cNvSpPr>
              <a:spLocks noChangeArrowheads="1"/>
            </p:cNvSpPr>
            <p:nvPr/>
          </p:nvSpPr>
          <p:spPr bwMode="auto">
            <a:xfrm>
              <a:off x="5651773" y="213965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435208" name="Text Box 8" descr="Green marble"/>
            <p:cNvSpPr txBox="1">
              <a:spLocks noChangeArrowheads="1"/>
            </p:cNvSpPr>
            <p:nvPr/>
          </p:nvSpPr>
          <p:spPr bwMode="auto">
            <a:xfrm>
              <a:off x="3203848" y="1988840"/>
              <a:ext cx="320675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435209" name="Oval 9" descr="Green marble"/>
            <p:cNvSpPr>
              <a:spLocks noChangeArrowheads="1"/>
            </p:cNvSpPr>
            <p:nvPr/>
          </p:nvSpPr>
          <p:spPr bwMode="auto">
            <a:xfrm>
              <a:off x="3851548" y="2060278"/>
              <a:ext cx="576263" cy="576262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4427811" y="2355553"/>
              <a:ext cx="115252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 smtClean="0">
                <a:solidFill>
                  <a:schemeClr val="tx2"/>
                </a:solidFill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35211" name="Text Box 11" descr="Green marble"/>
            <p:cNvSpPr txBox="1">
              <a:spLocks noChangeArrowheads="1"/>
            </p:cNvSpPr>
            <p:nvPr/>
          </p:nvSpPr>
          <p:spPr bwMode="auto">
            <a:xfrm>
              <a:off x="4899298" y="1988840"/>
              <a:ext cx="328613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b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82329" y="4254153"/>
            <a:ext cx="2738437" cy="1800225"/>
            <a:chOff x="2482329" y="4254153"/>
            <a:chExt cx="2738437" cy="1800225"/>
          </a:xfrm>
        </p:grpSpPr>
        <p:sp>
          <p:nvSpPr>
            <p:cNvPr id="13" name="Oval 4" descr="Green marble"/>
            <p:cNvSpPr>
              <a:spLocks noChangeArrowheads="1"/>
            </p:cNvSpPr>
            <p:nvPr/>
          </p:nvSpPr>
          <p:spPr bwMode="auto">
            <a:xfrm>
              <a:off x="2482329" y="4836766"/>
              <a:ext cx="576262" cy="576262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14" name="Oval 5" descr="Green marble"/>
            <p:cNvSpPr>
              <a:spLocks noChangeArrowheads="1"/>
            </p:cNvSpPr>
            <p:nvPr/>
          </p:nvSpPr>
          <p:spPr bwMode="auto">
            <a:xfrm>
              <a:off x="4644504" y="4836766"/>
              <a:ext cx="576262" cy="576262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en-US" dirty="0" smtClean="0">
                <a:solidFill>
                  <a:schemeClr val="tx2"/>
                </a:solidFill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5" name="Oval 7" descr="Green marble"/>
            <p:cNvSpPr>
              <a:spLocks noChangeArrowheads="1"/>
            </p:cNvSpPr>
            <p:nvPr/>
          </p:nvSpPr>
          <p:spPr bwMode="auto">
            <a:xfrm>
              <a:off x="4715941" y="4909791"/>
              <a:ext cx="431800" cy="4318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6" name="Text Box 8" descr="Green marble"/>
            <p:cNvSpPr txBox="1">
              <a:spLocks noChangeArrowheads="1"/>
            </p:cNvSpPr>
            <p:nvPr/>
          </p:nvSpPr>
          <p:spPr bwMode="auto">
            <a:xfrm>
              <a:off x="3747566" y="4254153"/>
              <a:ext cx="3206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7" name="Text Box 11" descr="Green marble"/>
            <p:cNvSpPr txBox="1">
              <a:spLocks noChangeArrowheads="1"/>
            </p:cNvSpPr>
            <p:nvPr/>
          </p:nvSpPr>
          <p:spPr bwMode="auto">
            <a:xfrm>
              <a:off x="3779316" y="5687666"/>
              <a:ext cx="3286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b</a:t>
              </a:r>
            </a:p>
          </p:txBody>
        </p:sp>
        <p:cxnSp>
          <p:nvCxnSpPr>
            <p:cNvPr id="18" name="AutoShape 12"/>
            <p:cNvCxnSpPr>
              <a:cxnSpLocks noChangeShapeType="1"/>
              <a:stCxn id="13" idx="7"/>
              <a:endCxn id="14" idx="1"/>
            </p:cNvCxnSpPr>
            <p:nvPr/>
          </p:nvCxnSpPr>
          <p:spPr bwMode="auto">
            <a:xfrm rot="5400000" flipV="1">
              <a:off x="3850754" y="4044603"/>
              <a:ext cx="1588" cy="1754187"/>
            </a:xfrm>
            <a:prstGeom prst="curvedConnector3">
              <a:avLst>
                <a:gd name="adj1" fmla="val -1970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3"/>
            <p:cNvCxnSpPr>
              <a:cxnSpLocks noChangeShapeType="1"/>
              <a:stCxn id="13" idx="5"/>
              <a:endCxn id="14" idx="3"/>
            </p:cNvCxnSpPr>
            <p:nvPr/>
          </p:nvCxnSpPr>
          <p:spPr bwMode="auto">
            <a:xfrm rot="16200000" flipH="1">
              <a:off x="3850754" y="4452591"/>
              <a:ext cx="1587" cy="1754187"/>
            </a:xfrm>
            <a:prstGeom prst="curvedConnector3">
              <a:avLst>
                <a:gd name="adj1" fmla="val 196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12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</a:t>
            </a:r>
            <a:r>
              <a:rPr lang="en-US" altLang="zh-CN" dirty="0" smtClean="0">
                <a:ea typeface="楷体" panose="02010609060101010101" pitchFamily="49" charset="-122"/>
              </a:rPr>
              <a:t>d-&gt;a*</a:t>
            </a:r>
          </a:p>
          <a:p>
            <a:endParaRPr lang="en-US" altLang="zh-CN" dirty="0"/>
          </a:p>
          <a:p>
            <a:endParaRPr lang="en-US" altLang="zh-CN" dirty="0" smtClean="0">
              <a:ea typeface="楷体" panose="02010609060101010101" pitchFamily="49" charset="-122"/>
            </a:endParaRPr>
          </a:p>
          <a:p>
            <a:r>
              <a:rPr lang="zh-CN" altLang="en-US" dirty="0"/>
              <a:t>正规式</a:t>
            </a:r>
            <a:r>
              <a:rPr lang="en-US" altLang="zh-CN" dirty="0"/>
              <a:t>d-&gt;a?</a:t>
            </a:r>
          </a:p>
          <a:p>
            <a:pPr lvl="1"/>
            <a:r>
              <a:rPr lang="zh-CN" altLang="en-US" dirty="0"/>
              <a:t>字符</a:t>
            </a:r>
            <a:r>
              <a:rPr lang="en-US" altLang="zh-CN" dirty="0"/>
              <a:t>a</a:t>
            </a:r>
            <a:r>
              <a:rPr lang="zh-CN" altLang="en-US" dirty="0"/>
              <a:t>出现一次或者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</a:p>
          <a:p>
            <a:endParaRPr lang="en-US" altLang="zh-CN" dirty="0" smtClean="0">
              <a:ea typeface="楷体" panose="02010609060101010101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F65D9B7-BBE8-44A2-B889-81688F253CD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7252" name="Oval 4" descr="Green marble"/>
          <p:cNvSpPr>
            <a:spLocks noChangeArrowheads="1"/>
          </p:cNvSpPr>
          <p:nvPr/>
        </p:nvSpPr>
        <p:spPr bwMode="auto">
          <a:xfrm>
            <a:off x="4355083" y="1844824"/>
            <a:ext cx="576262" cy="5762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37253" name="Oval 5" descr="Green marble"/>
          <p:cNvSpPr>
            <a:spLocks noChangeArrowheads="1"/>
          </p:cNvSpPr>
          <p:nvPr/>
        </p:nvSpPr>
        <p:spPr bwMode="auto">
          <a:xfrm>
            <a:off x="4426520" y="1917849"/>
            <a:ext cx="431800" cy="431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437254" name="AutoShape 6"/>
          <p:cNvCxnSpPr>
            <a:cxnSpLocks noChangeShapeType="1"/>
            <a:stCxn id="437252" idx="6"/>
            <a:endCxn id="437252" idx="0"/>
          </p:cNvCxnSpPr>
          <p:nvPr/>
        </p:nvCxnSpPr>
        <p:spPr bwMode="auto">
          <a:xfrm flipH="1" flipV="1">
            <a:off x="4644008" y="1844824"/>
            <a:ext cx="287337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7255" name="Text Box 7" descr="Green marble"/>
          <p:cNvSpPr txBox="1">
            <a:spLocks noChangeArrowheads="1"/>
          </p:cNvSpPr>
          <p:nvPr/>
        </p:nvSpPr>
        <p:spPr bwMode="auto">
          <a:xfrm>
            <a:off x="4837683" y="1278086"/>
            <a:ext cx="3206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" name="Oval 4" descr="Green marble"/>
          <p:cNvSpPr>
            <a:spLocks noChangeArrowheads="1"/>
          </p:cNvSpPr>
          <p:nvPr/>
        </p:nvSpPr>
        <p:spPr bwMode="auto">
          <a:xfrm>
            <a:off x="2915618" y="4725839"/>
            <a:ext cx="576262" cy="5762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0" name="Oval 5" descr="Green marble"/>
          <p:cNvSpPr>
            <a:spLocks noChangeArrowheads="1"/>
          </p:cNvSpPr>
          <p:nvPr/>
        </p:nvSpPr>
        <p:spPr bwMode="auto">
          <a:xfrm>
            <a:off x="2987055" y="4798864"/>
            <a:ext cx="431800" cy="431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1" name="Oval 6" descr="Green marble"/>
          <p:cNvSpPr>
            <a:spLocks noChangeArrowheads="1"/>
          </p:cNvSpPr>
          <p:nvPr/>
        </p:nvSpPr>
        <p:spPr bwMode="auto">
          <a:xfrm>
            <a:off x="4787280" y="4725839"/>
            <a:ext cx="576263" cy="5762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2" name="Oval 7" descr="Green marble"/>
          <p:cNvSpPr>
            <a:spLocks noChangeArrowheads="1"/>
          </p:cNvSpPr>
          <p:nvPr/>
        </p:nvSpPr>
        <p:spPr bwMode="auto">
          <a:xfrm>
            <a:off x="4858718" y="4798864"/>
            <a:ext cx="431800" cy="431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491880" y="5013176"/>
            <a:ext cx="1295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4" name="Text Box 9" descr="Green marble"/>
          <p:cNvSpPr txBox="1">
            <a:spLocks noChangeArrowheads="1"/>
          </p:cNvSpPr>
          <p:nvPr/>
        </p:nvSpPr>
        <p:spPr bwMode="auto">
          <a:xfrm>
            <a:off x="4106243" y="4646464"/>
            <a:ext cx="3206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924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  <p:bldP spid="437253" grpId="0" animBg="1"/>
      <p:bldP spid="43725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2987825" y="112819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2987825" y="195605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2987825" y="278391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2949986" y="332656"/>
            <a:ext cx="2736304" cy="47408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</a:t>
            </a:r>
          </a:p>
        </p:txBody>
      </p:sp>
      <p:sp>
        <p:nvSpPr>
          <p:cNvPr id="467977" name="Rectangle 9"/>
          <p:cNvSpPr>
            <a:spLocks noChangeArrowheads="1"/>
          </p:cNvSpPr>
          <p:nvPr/>
        </p:nvSpPr>
        <p:spPr bwMode="auto">
          <a:xfrm>
            <a:off x="2987825" y="361356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tIns="0"/>
          <a:lstStyle/>
          <a:p>
            <a:pPr algn="ctr" eaLnBrk="0" hangingPunct="0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中间代码生成器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2987825" y="444142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代码优化器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2987825" y="526928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代码生成器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3121487" y="6064824"/>
            <a:ext cx="2369850" cy="47408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目标程序</a:t>
            </a:r>
          </a:p>
        </p:txBody>
      </p:sp>
      <p:sp>
        <p:nvSpPr>
          <p:cNvPr id="467981" name="Rectangle 13"/>
          <p:cNvSpPr>
            <a:spLocks noChangeArrowheads="1"/>
          </p:cNvSpPr>
          <p:nvPr/>
        </p:nvSpPr>
        <p:spPr bwMode="auto">
          <a:xfrm>
            <a:off x="6067492" y="3139479"/>
            <a:ext cx="2392940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出错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管理器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323528" y="3139479"/>
            <a:ext cx="2392940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tIns="0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表管理器  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4" name="Line 15"/>
          <p:cNvSpPr>
            <a:spLocks noChangeShapeType="1"/>
          </p:cNvSpPr>
          <p:nvPr/>
        </p:nvSpPr>
        <p:spPr bwMode="auto">
          <a:xfrm>
            <a:off x="4311761" y="772625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5" name="Line 16"/>
          <p:cNvSpPr>
            <a:spLocks noChangeShapeType="1"/>
          </p:cNvSpPr>
          <p:nvPr/>
        </p:nvSpPr>
        <p:spPr bwMode="auto">
          <a:xfrm>
            <a:off x="4311761" y="1602281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6" name="Line 17"/>
          <p:cNvSpPr>
            <a:spLocks noChangeShapeType="1"/>
          </p:cNvSpPr>
          <p:nvPr/>
        </p:nvSpPr>
        <p:spPr bwMode="auto">
          <a:xfrm>
            <a:off x="4311761" y="2430141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>
            <a:off x="4311761" y="3258001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>
            <a:off x="4311761" y="4087657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9" name="Line 20"/>
          <p:cNvSpPr>
            <a:spLocks noChangeShapeType="1"/>
          </p:cNvSpPr>
          <p:nvPr/>
        </p:nvSpPr>
        <p:spPr bwMode="auto">
          <a:xfrm>
            <a:off x="4311761" y="4915517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0" name="Line 21"/>
          <p:cNvSpPr>
            <a:spLocks noChangeShapeType="1"/>
          </p:cNvSpPr>
          <p:nvPr/>
        </p:nvSpPr>
        <p:spPr bwMode="auto">
          <a:xfrm>
            <a:off x="4311761" y="5743377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1" name="Line 22"/>
          <p:cNvSpPr>
            <a:spLocks noChangeShapeType="1"/>
          </p:cNvSpPr>
          <p:nvPr/>
        </p:nvSpPr>
        <p:spPr bwMode="auto">
          <a:xfrm flipH="1">
            <a:off x="1440535" y="1365236"/>
            <a:ext cx="1547289" cy="1774242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2" name="Line 23"/>
          <p:cNvSpPr>
            <a:spLocks noChangeShapeType="1"/>
          </p:cNvSpPr>
          <p:nvPr/>
        </p:nvSpPr>
        <p:spPr bwMode="auto">
          <a:xfrm>
            <a:off x="5724128" y="1365236"/>
            <a:ext cx="1619295" cy="177424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3" name="Line 24"/>
          <p:cNvSpPr>
            <a:spLocks noChangeShapeType="1"/>
          </p:cNvSpPr>
          <p:nvPr/>
        </p:nvSpPr>
        <p:spPr bwMode="auto">
          <a:xfrm flipH="1">
            <a:off x="1440535" y="2193096"/>
            <a:ext cx="1547289" cy="946382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4" name="Line 25"/>
          <p:cNvSpPr>
            <a:spLocks noChangeShapeType="1"/>
          </p:cNvSpPr>
          <p:nvPr/>
        </p:nvSpPr>
        <p:spPr bwMode="auto">
          <a:xfrm>
            <a:off x="5724129" y="2252356"/>
            <a:ext cx="1619295" cy="88712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5" name="Line 26"/>
          <p:cNvSpPr>
            <a:spLocks noChangeShapeType="1"/>
          </p:cNvSpPr>
          <p:nvPr/>
        </p:nvSpPr>
        <p:spPr bwMode="auto">
          <a:xfrm flipH="1">
            <a:off x="1440535" y="2904230"/>
            <a:ext cx="1547289" cy="235249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6" name="Line 27"/>
          <p:cNvSpPr>
            <a:spLocks noChangeShapeType="1"/>
          </p:cNvSpPr>
          <p:nvPr/>
        </p:nvSpPr>
        <p:spPr bwMode="auto">
          <a:xfrm>
            <a:off x="5724129" y="2904230"/>
            <a:ext cx="1619295" cy="235249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7" name="Line 28"/>
          <p:cNvSpPr>
            <a:spLocks noChangeShapeType="1"/>
          </p:cNvSpPr>
          <p:nvPr/>
        </p:nvSpPr>
        <p:spPr bwMode="auto">
          <a:xfrm>
            <a:off x="1440537" y="3613569"/>
            <a:ext cx="1547288" cy="1892764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8" name="Line 29"/>
          <p:cNvSpPr>
            <a:spLocks noChangeShapeType="1"/>
          </p:cNvSpPr>
          <p:nvPr/>
        </p:nvSpPr>
        <p:spPr bwMode="auto">
          <a:xfrm>
            <a:off x="1440536" y="3613568"/>
            <a:ext cx="1547289" cy="106490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9" name="Line 30"/>
          <p:cNvSpPr>
            <a:spLocks noChangeShapeType="1"/>
          </p:cNvSpPr>
          <p:nvPr/>
        </p:nvSpPr>
        <p:spPr bwMode="auto">
          <a:xfrm>
            <a:off x="1440537" y="3613568"/>
            <a:ext cx="1509450" cy="23704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0" name="Line 31"/>
          <p:cNvSpPr>
            <a:spLocks noChangeShapeType="1"/>
          </p:cNvSpPr>
          <p:nvPr/>
        </p:nvSpPr>
        <p:spPr bwMode="auto">
          <a:xfrm flipH="1">
            <a:off x="5724128" y="3613569"/>
            <a:ext cx="1619295" cy="237044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1" name="Line 32"/>
          <p:cNvSpPr>
            <a:spLocks noChangeShapeType="1"/>
          </p:cNvSpPr>
          <p:nvPr/>
        </p:nvSpPr>
        <p:spPr bwMode="auto">
          <a:xfrm flipH="1">
            <a:off x="5724128" y="3613568"/>
            <a:ext cx="1619295" cy="106490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2" name="Line 33"/>
          <p:cNvSpPr>
            <a:spLocks noChangeShapeType="1"/>
          </p:cNvSpPr>
          <p:nvPr/>
        </p:nvSpPr>
        <p:spPr bwMode="auto">
          <a:xfrm flipH="1">
            <a:off x="5724128" y="3613568"/>
            <a:ext cx="1619295" cy="189276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8002" name="Rectangle 34"/>
          <p:cNvSpPr>
            <a:spLocks noChangeArrowheads="1"/>
          </p:cNvSpPr>
          <p:nvPr/>
        </p:nvSpPr>
        <p:spPr bwMode="auto">
          <a:xfrm>
            <a:off x="2643931" y="885822"/>
            <a:ext cx="3348414" cy="896101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练习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</a:t>
            </a:r>
            <a:r>
              <a:rPr lang="en-US" altLang="zh-CN" dirty="0" smtClean="0">
                <a:ea typeface="楷体" panose="02010609060101010101" pitchFamily="49" charset="-122"/>
              </a:rPr>
              <a:t>d-&gt;a(</a:t>
            </a:r>
            <a:r>
              <a:rPr lang="en-US" altLang="zh-CN" dirty="0" err="1" smtClean="0">
                <a:ea typeface="楷体" panose="02010609060101010101" pitchFamily="49" charset="-122"/>
              </a:rPr>
              <a:t>a|b</a:t>
            </a:r>
            <a:r>
              <a:rPr lang="en-US" altLang="zh-CN" dirty="0" smtClean="0">
                <a:ea typeface="楷体" panose="02010609060101010101" pitchFamily="49" charset="-122"/>
              </a:rPr>
              <a:t>)*</a:t>
            </a:r>
          </a:p>
          <a:p>
            <a:pPr lvl="1"/>
            <a:r>
              <a:rPr lang="zh-CN" altLang="en-US" dirty="0" smtClean="0">
                <a:ea typeface="楷体" panose="02010609060101010101" pitchFamily="49" charset="-122"/>
              </a:rPr>
              <a:t>请画出它的状态转换图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1E20F4F-B094-48D5-99C3-B084A8B4D71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9300" name="Oval 4" descr="Green marble"/>
          <p:cNvSpPr>
            <a:spLocks noChangeArrowheads="1"/>
          </p:cNvSpPr>
          <p:nvPr/>
        </p:nvSpPr>
        <p:spPr bwMode="auto">
          <a:xfrm>
            <a:off x="2122488" y="3205163"/>
            <a:ext cx="576262" cy="5762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39301" name="Oval 5" descr="Green marble"/>
          <p:cNvSpPr>
            <a:spLocks noChangeArrowheads="1"/>
          </p:cNvSpPr>
          <p:nvPr/>
        </p:nvSpPr>
        <p:spPr bwMode="auto">
          <a:xfrm>
            <a:off x="3851275" y="3205163"/>
            <a:ext cx="576263" cy="5762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2698750" y="3494088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39303" name="Oval 7" descr="Green marble"/>
          <p:cNvSpPr>
            <a:spLocks noChangeArrowheads="1"/>
          </p:cNvSpPr>
          <p:nvPr/>
        </p:nvSpPr>
        <p:spPr bwMode="auto">
          <a:xfrm>
            <a:off x="3922713" y="3278188"/>
            <a:ext cx="431800" cy="431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39304" name="Text Box 8" descr="Green marble"/>
          <p:cNvSpPr txBox="1">
            <a:spLocks noChangeArrowheads="1"/>
          </p:cNvSpPr>
          <p:nvPr/>
        </p:nvSpPr>
        <p:spPr bwMode="auto">
          <a:xfrm>
            <a:off x="3170238" y="3127375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</a:p>
        </p:txBody>
      </p:sp>
      <p:cxnSp>
        <p:nvCxnSpPr>
          <p:cNvPr id="439305" name="AutoShape 9"/>
          <p:cNvCxnSpPr>
            <a:cxnSpLocks noChangeShapeType="1"/>
          </p:cNvCxnSpPr>
          <p:nvPr/>
        </p:nvCxnSpPr>
        <p:spPr bwMode="auto">
          <a:xfrm flipH="1" flipV="1">
            <a:off x="4140200" y="320357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06" name="Text Box 10" descr="Green marble"/>
          <p:cNvSpPr txBox="1">
            <a:spLocks noChangeArrowheads="1"/>
          </p:cNvSpPr>
          <p:nvPr/>
        </p:nvSpPr>
        <p:spPr bwMode="auto">
          <a:xfrm>
            <a:off x="4284663" y="26368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</a:t>
            </a:r>
          </a:p>
        </p:txBody>
      </p:sp>
      <p:cxnSp>
        <p:nvCxnSpPr>
          <p:cNvPr id="439307" name="AutoShape 11"/>
          <p:cNvCxnSpPr>
            <a:cxnSpLocks noChangeShapeType="1"/>
            <a:stCxn id="439301" idx="6"/>
            <a:endCxn id="439301" idx="4"/>
          </p:cNvCxnSpPr>
          <p:nvPr/>
        </p:nvCxnSpPr>
        <p:spPr bwMode="auto">
          <a:xfrm flipH="1">
            <a:off x="4140200" y="3494088"/>
            <a:ext cx="287338" cy="287337"/>
          </a:xfrm>
          <a:prstGeom prst="curvedConnector4">
            <a:avLst>
              <a:gd name="adj1" fmla="val -79005"/>
              <a:gd name="adj2" fmla="val 179005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308" name="Text Box 12" descr="Green marble"/>
          <p:cNvSpPr txBox="1">
            <a:spLocks noChangeArrowheads="1"/>
          </p:cNvSpPr>
          <p:nvPr/>
        </p:nvSpPr>
        <p:spPr bwMode="auto">
          <a:xfrm>
            <a:off x="4314825" y="3990975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65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/>
      <p:bldP spid="439301" grpId="0" animBg="1"/>
      <p:bldP spid="439302" grpId="0" animBg="1"/>
      <p:bldP spid="439303" grpId="0" animBg="1"/>
      <p:bldP spid="439304" grpId="0"/>
      <p:bldP spid="439306" grpId="0"/>
      <p:bldP spid="4393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6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25369" name="Rectangle 57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113541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2.2.4 转换图</a:t>
            </a:r>
          </a:p>
          <a:p>
            <a:pPr>
              <a:buFontTx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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关系算符的转换图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6813E-3FBC-4692-8221-04A23CC1D47D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8682" name="Oval 7"/>
          <p:cNvSpPr>
            <a:spLocks noChangeArrowheads="1"/>
          </p:cNvSpPr>
          <p:nvPr/>
        </p:nvSpPr>
        <p:spPr bwMode="auto">
          <a:xfrm>
            <a:off x="1460501" y="4029075"/>
            <a:ext cx="561975" cy="512762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79200" tIns="3600" rIns="90000" bIns="46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</a:p>
        </p:txBody>
      </p:sp>
      <p:grpSp>
        <p:nvGrpSpPr>
          <p:cNvPr id="28683" name="Group 8"/>
          <p:cNvGrpSpPr>
            <a:grpSpLocks/>
          </p:cNvGrpSpPr>
          <p:nvPr/>
        </p:nvGrpSpPr>
        <p:grpSpPr bwMode="auto">
          <a:xfrm>
            <a:off x="3306763" y="4157663"/>
            <a:ext cx="561975" cy="511175"/>
            <a:chOff x="7120" y="12162"/>
            <a:chExt cx="425" cy="425"/>
          </a:xfrm>
          <a:noFill/>
        </p:grpSpPr>
        <p:sp>
          <p:nvSpPr>
            <p:cNvPr id="28727" name="Oval 9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28" name="Oval 10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5</a:t>
              </a:r>
            </a:p>
          </p:txBody>
        </p:sp>
      </p:grp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3325813" y="2765425"/>
            <a:ext cx="561975" cy="512762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79200" tIns="3600" rIns="90000" bIns="46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3325813" y="5230813"/>
            <a:ext cx="561975" cy="512762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79200" tIns="3600" rIns="90000" bIns="46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6</a:t>
            </a:r>
          </a:p>
        </p:txBody>
      </p:sp>
      <p:grpSp>
        <p:nvGrpSpPr>
          <p:cNvPr id="28686" name="Group 13"/>
          <p:cNvGrpSpPr>
            <a:grpSpLocks/>
          </p:cNvGrpSpPr>
          <p:nvPr/>
        </p:nvGrpSpPr>
        <p:grpSpPr bwMode="auto">
          <a:xfrm>
            <a:off x="5449888" y="1985963"/>
            <a:ext cx="561975" cy="512762"/>
            <a:chOff x="7120" y="12162"/>
            <a:chExt cx="425" cy="425"/>
          </a:xfrm>
          <a:noFill/>
        </p:grpSpPr>
        <p:sp>
          <p:nvSpPr>
            <p:cNvPr id="28725" name="Oval 14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26" name="Oval 15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8687" name="Group 16"/>
          <p:cNvGrpSpPr>
            <a:grpSpLocks/>
          </p:cNvGrpSpPr>
          <p:nvPr/>
        </p:nvGrpSpPr>
        <p:grpSpPr bwMode="auto">
          <a:xfrm>
            <a:off x="5468938" y="3471863"/>
            <a:ext cx="561975" cy="512762"/>
            <a:chOff x="7120" y="12162"/>
            <a:chExt cx="425" cy="425"/>
          </a:xfrm>
          <a:noFill/>
        </p:grpSpPr>
        <p:sp>
          <p:nvSpPr>
            <p:cNvPr id="28723" name="Oval 17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24" name="Oval 18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4</a:t>
              </a:r>
            </a:p>
          </p:txBody>
        </p:sp>
      </p:grpSp>
      <p:grpSp>
        <p:nvGrpSpPr>
          <p:cNvPr id="28688" name="Group 19"/>
          <p:cNvGrpSpPr>
            <a:grpSpLocks/>
          </p:cNvGrpSpPr>
          <p:nvPr/>
        </p:nvGrpSpPr>
        <p:grpSpPr bwMode="auto">
          <a:xfrm>
            <a:off x="5508626" y="5732463"/>
            <a:ext cx="561975" cy="512762"/>
            <a:chOff x="7120" y="12162"/>
            <a:chExt cx="425" cy="425"/>
          </a:xfrm>
          <a:noFill/>
        </p:grpSpPr>
        <p:sp>
          <p:nvSpPr>
            <p:cNvPr id="28721" name="Oval 20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22" name="Oval 21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8</a:t>
              </a:r>
            </a:p>
          </p:txBody>
        </p:sp>
      </p:grpSp>
      <p:grpSp>
        <p:nvGrpSpPr>
          <p:cNvPr id="28689" name="Group 22"/>
          <p:cNvGrpSpPr>
            <a:grpSpLocks/>
          </p:cNvGrpSpPr>
          <p:nvPr/>
        </p:nvGrpSpPr>
        <p:grpSpPr bwMode="auto">
          <a:xfrm>
            <a:off x="5449888" y="2728913"/>
            <a:ext cx="561975" cy="512762"/>
            <a:chOff x="7120" y="12162"/>
            <a:chExt cx="425" cy="425"/>
          </a:xfrm>
          <a:noFill/>
        </p:grpSpPr>
        <p:sp>
          <p:nvSpPr>
            <p:cNvPr id="28719" name="Oval 23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20" name="Oval 24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8690" name="Group 25"/>
          <p:cNvGrpSpPr>
            <a:grpSpLocks/>
          </p:cNvGrpSpPr>
          <p:nvPr/>
        </p:nvGrpSpPr>
        <p:grpSpPr bwMode="auto">
          <a:xfrm>
            <a:off x="5468938" y="4918075"/>
            <a:ext cx="561975" cy="511175"/>
            <a:chOff x="7120" y="12162"/>
            <a:chExt cx="425" cy="425"/>
          </a:xfrm>
          <a:noFill/>
        </p:grpSpPr>
        <p:sp>
          <p:nvSpPr>
            <p:cNvPr id="28717" name="Oval 26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79200" tIns="3600" rIns="90000" bIns="46800"/>
            <a:lstStyle/>
            <a:p>
              <a:pPr algn="just" eaLnBrk="0" hangingPunct="0"/>
              <a:endParaRPr lang="zh-CN" altLang="en-US" sz="10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8718" name="Oval 27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lIns="43200" tIns="3600" rIns="64800" bIns="3600"/>
            <a:lstStyle/>
            <a:p>
              <a:pPr algn="just" eaLnBrk="0" hangingPunct="0"/>
              <a:r>
                <a:rPr lang="zh-CN" altLang="en-US" sz="2400" b="1" dirty="0" smtClean="0">
                  <a:solidFill>
                    <a:schemeClr val="tx2"/>
                  </a:solidFill>
                  <a:latin typeface="Times New Roman" pitchFamily="18" charset="0"/>
                  <a:ea typeface="楷体" panose="02010609060101010101" pitchFamily="49" charset="-122"/>
                </a:rPr>
                <a:t>7</a:t>
              </a:r>
            </a:p>
          </p:txBody>
        </p:sp>
      </p:grpSp>
      <p:sp>
        <p:nvSpPr>
          <p:cNvPr id="28691" name="Line 28"/>
          <p:cNvSpPr>
            <a:spLocks noChangeShapeType="1"/>
          </p:cNvSpPr>
          <p:nvPr/>
        </p:nvSpPr>
        <p:spPr bwMode="auto">
          <a:xfrm>
            <a:off x="395288" y="4283075"/>
            <a:ext cx="10525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 flipV="1">
            <a:off x="1903413" y="3148013"/>
            <a:ext cx="1449388" cy="9048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3" name="Line 30"/>
          <p:cNvSpPr>
            <a:spLocks noChangeShapeType="1"/>
          </p:cNvSpPr>
          <p:nvPr/>
        </p:nvSpPr>
        <p:spPr bwMode="auto">
          <a:xfrm flipV="1">
            <a:off x="3808413" y="2262188"/>
            <a:ext cx="1647825" cy="5778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4" name="Line 31"/>
          <p:cNvSpPr>
            <a:spLocks noChangeShapeType="1"/>
          </p:cNvSpPr>
          <p:nvPr/>
        </p:nvSpPr>
        <p:spPr bwMode="auto">
          <a:xfrm>
            <a:off x="3908426" y="3021013"/>
            <a:ext cx="15478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5" name="Line 32"/>
          <p:cNvSpPr>
            <a:spLocks noChangeShapeType="1"/>
          </p:cNvSpPr>
          <p:nvPr/>
        </p:nvSpPr>
        <p:spPr bwMode="auto">
          <a:xfrm>
            <a:off x="3868738" y="3167063"/>
            <a:ext cx="1606550" cy="5778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6" name="Line 33"/>
          <p:cNvSpPr>
            <a:spLocks noChangeShapeType="1"/>
          </p:cNvSpPr>
          <p:nvPr/>
        </p:nvSpPr>
        <p:spPr bwMode="auto">
          <a:xfrm>
            <a:off x="2022476" y="4324350"/>
            <a:ext cx="13303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7" name="Line 34"/>
          <p:cNvSpPr>
            <a:spLocks noChangeShapeType="1"/>
          </p:cNvSpPr>
          <p:nvPr/>
        </p:nvSpPr>
        <p:spPr bwMode="auto">
          <a:xfrm>
            <a:off x="1982788" y="4430713"/>
            <a:ext cx="1389063" cy="9048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8" name="Line 35"/>
          <p:cNvSpPr>
            <a:spLocks noChangeShapeType="1"/>
          </p:cNvSpPr>
          <p:nvPr/>
        </p:nvSpPr>
        <p:spPr bwMode="auto">
          <a:xfrm>
            <a:off x="3887788" y="5572125"/>
            <a:ext cx="1627188" cy="400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699" name="Line 36"/>
          <p:cNvSpPr>
            <a:spLocks noChangeShapeType="1"/>
          </p:cNvSpPr>
          <p:nvPr/>
        </p:nvSpPr>
        <p:spPr bwMode="auto">
          <a:xfrm flipV="1">
            <a:off x="3908426" y="5119688"/>
            <a:ext cx="1587500" cy="3444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3600" rIns="90000" bIns="46800"/>
          <a:lstStyle/>
          <a:p>
            <a:endParaRPr lang="zh-CN" altLang="en-US" dirty="0" smtClean="0">
              <a:solidFill>
                <a:schemeClr val="tx2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8700" name="Rectangle 37"/>
          <p:cNvSpPr>
            <a:spLocks noChangeArrowheads="1"/>
          </p:cNvSpPr>
          <p:nvPr/>
        </p:nvSpPr>
        <p:spPr bwMode="auto">
          <a:xfrm>
            <a:off x="6091238" y="1916113"/>
            <a:ext cx="2686050" cy="5032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LE)</a:t>
            </a:r>
          </a:p>
        </p:txBody>
      </p:sp>
      <p:sp>
        <p:nvSpPr>
          <p:cNvPr id="28701" name="Rectangle 38"/>
          <p:cNvSpPr>
            <a:spLocks noChangeArrowheads="1"/>
          </p:cNvSpPr>
          <p:nvPr/>
        </p:nvSpPr>
        <p:spPr bwMode="auto">
          <a:xfrm>
            <a:off x="6130926" y="2659063"/>
            <a:ext cx="2570163" cy="4778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NE)</a:t>
            </a:r>
            <a:endParaRPr lang="en-US" altLang="zh-CN" sz="1000" b="1" dirty="0" smtClean="0">
              <a:solidFill>
                <a:schemeClr val="tx2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8702" name="Rectangle 39"/>
          <p:cNvSpPr>
            <a:spLocks noChangeArrowheads="1"/>
          </p:cNvSpPr>
          <p:nvPr/>
        </p:nvSpPr>
        <p:spPr bwMode="auto">
          <a:xfrm>
            <a:off x="6110288" y="3351213"/>
            <a:ext cx="2514600" cy="4873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LT)</a:t>
            </a:r>
          </a:p>
        </p:txBody>
      </p:sp>
      <p:sp>
        <p:nvSpPr>
          <p:cNvPr id="28703" name="Rectangle 40"/>
          <p:cNvSpPr>
            <a:spLocks noChangeArrowheads="1"/>
          </p:cNvSpPr>
          <p:nvPr/>
        </p:nvSpPr>
        <p:spPr bwMode="auto">
          <a:xfrm>
            <a:off x="6149976" y="4846638"/>
            <a:ext cx="2551113" cy="4873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GE)</a:t>
            </a:r>
          </a:p>
        </p:txBody>
      </p:sp>
      <p:sp>
        <p:nvSpPr>
          <p:cNvPr id="28704" name="Rectangle 41"/>
          <p:cNvSpPr>
            <a:spLocks noChangeArrowheads="1"/>
          </p:cNvSpPr>
          <p:nvPr/>
        </p:nvSpPr>
        <p:spPr bwMode="auto">
          <a:xfrm>
            <a:off x="6053335" y="5517232"/>
            <a:ext cx="2551113" cy="4730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GT)</a:t>
            </a:r>
          </a:p>
        </p:txBody>
      </p:sp>
      <p:sp>
        <p:nvSpPr>
          <p:cNvPr id="28705" name="Rectangle 42"/>
          <p:cNvSpPr>
            <a:spLocks noChangeArrowheads="1"/>
          </p:cNvSpPr>
          <p:nvPr/>
        </p:nvSpPr>
        <p:spPr bwMode="auto">
          <a:xfrm>
            <a:off x="3900488" y="4141788"/>
            <a:ext cx="2590800" cy="4302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, EQ)</a:t>
            </a:r>
          </a:p>
        </p:txBody>
      </p:sp>
      <p:sp>
        <p:nvSpPr>
          <p:cNvPr id="28706" name="Rectangle 43"/>
          <p:cNvSpPr>
            <a:spLocks noChangeArrowheads="1"/>
          </p:cNvSpPr>
          <p:nvPr/>
        </p:nvSpPr>
        <p:spPr bwMode="auto">
          <a:xfrm>
            <a:off x="706859" y="3859709"/>
            <a:ext cx="912813" cy="43338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28707" name="Rectangle 44"/>
          <p:cNvSpPr>
            <a:spLocks noChangeArrowheads="1"/>
          </p:cNvSpPr>
          <p:nvPr/>
        </p:nvSpPr>
        <p:spPr bwMode="auto">
          <a:xfrm>
            <a:off x="2483768" y="3256260"/>
            <a:ext cx="304800" cy="2873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&lt;</a:t>
            </a:r>
          </a:p>
        </p:txBody>
      </p:sp>
      <p:sp>
        <p:nvSpPr>
          <p:cNvPr id="28708" name="Rectangle 45"/>
          <p:cNvSpPr>
            <a:spLocks noChangeArrowheads="1"/>
          </p:cNvSpPr>
          <p:nvPr/>
        </p:nvSpPr>
        <p:spPr bwMode="auto">
          <a:xfrm>
            <a:off x="4482207" y="2181225"/>
            <a:ext cx="377825" cy="3095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28709" name="Rectangle 46"/>
          <p:cNvSpPr>
            <a:spLocks noChangeArrowheads="1"/>
          </p:cNvSpPr>
          <p:nvPr/>
        </p:nvSpPr>
        <p:spPr bwMode="auto">
          <a:xfrm>
            <a:off x="4586288" y="2633663"/>
            <a:ext cx="304800" cy="358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&gt;</a:t>
            </a:r>
          </a:p>
        </p:txBody>
      </p:sp>
      <p:sp>
        <p:nvSpPr>
          <p:cNvPr id="28710" name="Rectangle 47"/>
          <p:cNvSpPr>
            <a:spLocks noChangeArrowheads="1"/>
          </p:cNvSpPr>
          <p:nvPr/>
        </p:nvSpPr>
        <p:spPr bwMode="auto">
          <a:xfrm>
            <a:off x="2483768" y="3947021"/>
            <a:ext cx="555625" cy="3460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28711" name="Rectangle 48"/>
          <p:cNvSpPr>
            <a:spLocks noChangeArrowheads="1"/>
          </p:cNvSpPr>
          <p:nvPr/>
        </p:nvSpPr>
        <p:spPr bwMode="auto">
          <a:xfrm>
            <a:off x="2483768" y="4548485"/>
            <a:ext cx="466725" cy="3206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&gt;</a:t>
            </a:r>
          </a:p>
        </p:txBody>
      </p:sp>
      <p:sp>
        <p:nvSpPr>
          <p:cNvPr id="28712" name="Rectangle 49"/>
          <p:cNvSpPr>
            <a:spLocks noChangeArrowheads="1"/>
          </p:cNvSpPr>
          <p:nvPr/>
        </p:nvSpPr>
        <p:spPr bwMode="auto">
          <a:xfrm>
            <a:off x="4644008" y="4982121"/>
            <a:ext cx="411163" cy="31908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28713" name="Rectangle 50"/>
          <p:cNvSpPr>
            <a:spLocks noChangeArrowheads="1"/>
          </p:cNvSpPr>
          <p:nvPr/>
        </p:nvSpPr>
        <p:spPr bwMode="auto">
          <a:xfrm>
            <a:off x="5892801" y="5492750"/>
            <a:ext cx="217488" cy="2286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28714" name="Rectangle 51"/>
          <p:cNvSpPr>
            <a:spLocks noChangeArrowheads="1"/>
          </p:cNvSpPr>
          <p:nvPr/>
        </p:nvSpPr>
        <p:spPr bwMode="auto">
          <a:xfrm>
            <a:off x="5881688" y="3279775"/>
            <a:ext cx="228600" cy="2159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28715" name="Rectangle 52"/>
          <p:cNvSpPr>
            <a:spLocks noChangeArrowheads="1"/>
          </p:cNvSpPr>
          <p:nvPr/>
        </p:nvSpPr>
        <p:spPr bwMode="auto">
          <a:xfrm>
            <a:off x="4427984" y="5444902"/>
            <a:ext cx="1011238" cy="3603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other</a:t>
            </a:r>
          </a:p>
        </p:txBody>
      </p:sp>
      <p:sp>
        <p:nvSpPr>
          <p:cNvPr id="28716" name="Rectangle 53"/>
          <p:cNvSpPr>
            <a:spLocks noChangeArrowheads="1"/>
          </p:cNvSpPr>
          <p:nvPr/>
        </p:nvSpPr>
        <p:spPr bwMode="auto">
          <a:xfrm>
            <a:off x="4161656" y="3449638"/>
            <a:ext cx="9144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28800"/>
          <a:lstStyle/>
          <a:p>
            <a:pPr algn="just" eaLnBrk="0" hangingPunct="0"/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other</a:t>
            </a:r>
          </a:p>
        </p:txBody>
      </p:sp>
      <p:sp>
        <p:nvSpPr>
          <p:cNvPr id="28676" name="Rectangle 54"/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3200" dirty="0" smtClean="0">
              <a:solidFill>
                <a:srgbClr val="000000"/>
              </a:solidFill>
              <a:latin typeface="Times New Roman" pitchFamily="18" charset="0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25367" name="Text Box 55"/>
          <p:cNvSpPr txBox="1">
            <a:spLocks noChangeArrowheads="1"/>
          </p:cNvSpPr>
          <p:nvPr/>
        </p:nvSpPr>
        <p:spPr bwMode="auto">
          <a:xfrm>
            <a:off x="3352801" y="1297870"/>
            <a:ext cx="5832475" cy="39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relop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&lt; | &lt; = | = | &lt; &gt; | &gt; | &gt; =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7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标识符和关键字的转换图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A59F1AC-76A5-402C-B66C-1003D09E2A1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68313" y="2478088"/>
            <a:ext cx="82296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3200" dirty="0" smtClean="0">
              <a:latin typeface="Times New Roman" pitchFamily="18" charset="0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2800" b="1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1401763" y="3313113"/>
            <a:ext cx="593725" cy="6207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79200" tIns="28800" rIns="90000" bIns="46800"/>
          <a:lstStyle/>
          <a:p>
            <a:pPr algn="just" eaLnBrk="0" hangingPunct="0"/>
            <a:r>
              <a:rPr lang="zh-CN" altLang="en-US" sz="2400" b="1" dirty="0" smtClean="0">
                <a:latin typeface="Times New Roman" pitchFamily="18" charset="0"/>
                <a:ea typeface="楷体" panose="02010609060101010101" pitchFamily="49" charset="-122"/>
              </a:rPr>
              <a:t>9</a:t>
            </a:r>
          </a:p>
        </p:txBody>
      </p:sp>
      <p:sp>
        <p:nvSpPr>
          <p:cNvPr id="29706" name="Oval 7"/>
          <p:cNvSpPr>
            <a:spLocks noChangeArrowheads="1"/>
          </p:cNvSpPr>
          <p:nvPr/>
        </p:nvSpPr>
        <p:spPr bwMode="auto">
          <a:xfrm>
            <a:off x="3201988" y="3313113"/>
            <a:ext cx="593725" cy="6207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21600" tIns="28800" rIns="21600" bIns="46800"/>
          <a:lstStyle/>
          <a:p>
            <a:pPr eaLnBrk="0" hangingPunct="0"/>
            <a:r>
              <a:rPr lang="zh-CN" altLang="en-US" sz="2400" b="1" dirty="0" smtClean="0">
                <a:latin typeface="Times New Roman" pitchFamily="18" charset="0"/>
                <a:ea typeface="楷体" panose="02010609060101010101" pitchFamily="49" charset="-122"/>
              </a:rPr>
              <a:t>10</a:t>
            </a:r>
          </a:p>
        </p:txBody>
      </p:sp>
      <p:grpSp>
        <p:nvGrpSpPr>
          <p:cNvPr id="29707" name="Group 8"/>
          <p:cNvGrpSpPr>
            <a:grpSpLocks/>
          </p:cNvGrpSpPr>
          <p:nvPr/>
        </p:nvGrpSpPr>
        <p:grpSpPr bwMode="auto">
          <a:xfrm>
            <a:off x="5022851" y="3313113"/>
            <a:ext cx="593725" cy="620713"/>
            <a:chOff x="7120" y="12162"/>
            <a:chExt cx="425" cy="425"/>
          </a:xfrm>
        </p:grpSpPr>
        <p:sp>
          <p:nvSpPr>
            <p:cNvPr id="29718" name="Oval 9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 eaLnBrk="0" hangingPunct="0"/>
              <a:endParaRPr lang="zh-CN" altLang="en-US" sz="1000" dirty="0" smtClean="0"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19" name="Oval 10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11</a:t>
              </a:r>
            </a:p>
          </p:txBody>
        </p:sp>
      </p:grp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1995488" y="3622675"/>
            <a:ext cx="1192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 dirty="0" smtClean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395288" y="3089275"/>
            <a:ext cx="962025" cy="4714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zh-CN" altLang="en-US" sz="2800" b="1" dirty="0" smtClean="0">
                <a:latin typeface="Times New Roman" pitchFamily="18" charset="0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2071688" y="3165475"/>
            <a:ext cx="990600" cy="4492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letter</a:t>
            </a: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3816351" y="3622675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 dirty="0" smtClean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3976688" y="3165475"/>
            <a:ext cx="990600" cy="527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other</a:t>
            </a: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5348288" y="3013075"/>
            <a:ext cx="301625" cy="31273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zh-CN" altLang="en-US" sz="2400" dirty="0" smtClean="0">
                <a:latin typeface="Times New Roman" pitchFamily="18" charset="0"/>
                <a:ea typeface="楷体" panose="02010609060101010101" pitchFamily="49" charset="-122"/>
              </a:rPr>
              <a:t>*</a:t>
            </a:r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2330451" y="2327275"/>
            <a:ext cx="2427288" cy="5873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letter</a:t>
            </a:r>
            <a:r>
              <a:rPr lang="zh-CN" altLang="en-US" sz="2800" b="1" dirty="0" smtClean="0">
                <a:latin typeface="Times New Roman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digit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5729288" y="3317875"/>
            <a:ext cx="3048000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/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return(</a:t>
            </a:r>
            <a:r>
              <a:rPr lang="en-US" altLang="zh-CN" sz="2800" b="1" i="1" dirty="0" err="1" smtClean="0">
                <a:latin typeface="Times New Roman" pitchFamily="18" charset="0"/>
                <a:ea typeface="楷体" panose="02010609060101010101" pitchFamily="49" charset="-122"/>
              </a:rPr>
              <a:t>install</a:t>
            </a:r>
            <a:r>
              <a:rPr lang="en-US" altLang="zh-CN" sz="2800" b="1" dirty="0" err="1" smtClean="0">
                <a:latin typeface="Times New Roman" pitchFamily="18" charset="0"/>
                <a:ea typeface="楷体" panose="02010609060101010101" pitchFamily="49" charset="-122"/>
              </a:rPr>
              <a:t>_</a:t>
            </a:r>
            <a:r>
              <a:rPr lang="en-US" altLang="zh-CN" sz="2800" b="1" i="1" dirty="0" err="1" smtClean="0">
                <a:latin typeface="Times New Roman" pitchFamily="18" charset="0"/>
                <a:ea typeface="楷体" panose="02010609060101010101" pitchFamily="49" charset="-122"/>
              </a:rPr>
              <a:t>id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( ))</a:t>
            </a:r>
          </a:p>
        </p:txBody>
      </p:sp>
      <p:sp>
        <p:nvSpPr>
          <p:cNvPr id="29716" name="Freeform 19"/>
          <p:cNvSpPr>
            <a:spLocks/>
          </p:cNvSpPr>
          <p:nvPr/>
        </p:nvSpPr>
        <p:spPr bwMode="auto">
          <a:xfrm>
            <a:off x="3271838" y="2843213"/>
            <a:ext cx="457200" cy="485775"/>
          </a:xfrm>
          <a:custGeom>
            <a:avLst/>
            <a:gdLst>
              <a:gd name="T0" fmla="*/ 164 w 327"/>
              <a:gd name="T1" fmla="*/ 257 h 333"/>
              <a:gd name="T2" fmla="*/ 215 w 327"/>
              <a:gd name="T3" fmla="*/ 96 h 333"/>
              <a:gd name="T4" fmla="*/ 113 w 327"/>
              <a:gd name="T5" fmla="*/ 3 h 333"/>
              <a:gd name="T6" fmla="*/ 10 w 327"/>
              <a:gd name="T7" fmla="*/ 108 h 333"/>
              <a:gd name="T8" fmla="*/ 51 w 327"/>
              <a:gd name="T9" fmla="*/ 258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 dirty="0" smtClean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547688" y="3622675"/>
            <a:ext cx="81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 dirty="0" smtClean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468313" y="1628800"/>
            <a:ext cx="46085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Arial" pitchFamily="34" charset="0"/>
                <a:ea typeface="楷体" panose="02010609060101010101" pitchFamily="49" charset="-122"/>
              </a:rPr>
              <a:t>id</a:t>
            </a:r>
            <a:r>
              <a:rPr lang="en-US" altLang="zh-CN" sz="2800" dirty="0" smtClean="0">
                <a:latin typeface="Arial" pitchFamily="34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latin typeface="Arial" pitchFamily="34" charset="0"/>
                <a:ea typeface="楷体" panose="02010609060101010101" pitchFamily="49" charset="-122"/>
              </a:rPr>
              <a:t> letter (letter | digit )</a:t>
            </a:r>
            <a:r>
              <a:rPr lang="en-US" altLang="zh-CN" sz="2800" b="1" baseline="30000" dirty="0" smtClean="0">
                <a:latin typeface="Arial" pitchFamily="34" charset="0"/>
                <a:ea typeface="楷体" panose="02010609060101010101" pitchFamily="49" charset="-122"/>
              </a:rPr>
              <a:t>*</a:t>
            </a:r>
            <a:endParaRPr lang="zh-CN" altLang="en-US" sz="2800" b="1" dirty="0" smtClean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527382" name="AutoShape 22"/>
          <p:cNvSpPr>
            <a:spLocks noChangeArrowheads="1"/>
          </p:cNvSpPr>
          <p:nvPr/>
        </p:nvSpPr>
        <p:spPr bwMode="auto">
          <a:xfrm>
            <a:off x="1116013" y="4292600"/>
            <a:ext cx="6335712" cy="2089150"/>
          </a:xfrm>
          <a:prstGeom prst="wedgeRectCallout">
            <a:avLst>
              <a:gd name="adj1" fmla="val 47343"/>
              <a:gd name="adj2" fmla="val -71505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、检查关键字表，如果在表中发现该词法单元则返回相应的记号并退出，否则转向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、该词法单元是标识符，在符号表中查找，若找到该词法单元则返回该条目的指针并退出，否则执行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3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、在符号表中建立一个新的条目，把该词法单元填入，并返回此新条目的指针</a:t>
            </a:r>
          </a:p>
        </p:txBody>
      </p:sp>
    </p:spTree>
    <p:extLst>
      <p:ext uri="{BB962C8B-B14F-4D97-AF65-F5344CB8AC3E}">
        <p14:creationId xmlns:p14="http://schemas.microsoft.com/office/powerpoint/2010/main" val="3799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9AA06A-B0E6-4E8C-B8DE-95DE2839F1CC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29456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无符号数的转换图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6200" y="3645024"/>
            <a:ext cx="762000" cy="3651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zh-CN" altLang="en-US" sz="2400" b="1" dirty="0" smtClean="0">
                <a:latin typeface="Times New Roman" pitchFamily="18" charset="0"/>
                <a:ea typeface="楷体" panose="02010609060101010101" pitchFamily="49" charset="-122"/>
              </a:rPr>
              <a:t>开始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35395" y="2420888"/>
            <a:ext cx="8801101" cy="3581400"/>
            <a:chOff x="113" y="1632"/>
            <a:chExt cx="5544" cy="2256"/>
          </a:xfrm>
        </p:grpSpPr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1538" y="2640"/>
              <a:ext cx="415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30729" name="Group 7"/>
            <p:cNvGrpSpPr>
              <a:grpSpLocks/>
            </p:cNvGrpSpPr>
            <p:nvPr/>
          </p:nvGrpSpPr>
          <p:grpSpPr bwMode="auto">
            <a:xfrm>
              <a:off x="5103" y="3282"/>
              <a:ext cx="410" cy="323"/>
              <a:chOff x="7120" y="12162"/>
              <a:chExt cx="425" cy="425"/>
            </a:xfrm>
          </p:grpSpPr>
          <p:sp>
            <p:nvSpPr>
              <p:cNvPr id="30767" name="Oval 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 eaLnBrk="0" hangingPunct="0"/>
                <a:endParaRPr lang="zh-CN" altLang="en-US" sz="1000" dirty="0" smtClean="0"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30768" name="Oval 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 eaLnBrk="0" hangingPunct="0"/>
                <a:r>
                  <a:rPr lang="zh-CN" altLang="en-US" sz="1800" b="1" dirty="0" smtClean="0">
                    <a:latin typeface="Times New Roman" pitchFamily="18" charset="0"/>
                    <a:ea typeface="楷体" panose="02010609060101010101" pitchFamily="49" charset="-122"/>
                  </a:rPr>
                  <a:t>19</a:t>
                </a:r>
              </a:p>
            </p:txBody>
          </p:sp>
        </p:grp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438" y="2472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12</a:t>
              </a:r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1241" y="2496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13</a:t>
              </a:r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1956" y="2483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14</a:t>
              </a: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2729" y="2496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15</a:t>
              </a:r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3545" y="2496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16</a:t>
              </a:r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4372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17</a:t>
              </a:r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73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 dirty="0" smtClean="0">
                  <a:latin typeface="Times New Roman" pitchFamily="18" charset="0"/>
                  <a:ea typeface="楷体" panose="02010609060101010101" pitchFamily="49" charset="-122"/>
                </a:rPr>
                <a:t>18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761" y="2400"/>
              <a:ext cx="487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124" y="1993"/>
              <a:ext cx="501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268" y="2381"/>
              <a:ext cx="503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681" y="1979"/>
              <a:ext cx="504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4671" y="2368"/>
              <a:ext cx="503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5099" y="1993"/>
              <a:ext cx="503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43" name="Freeform 23"/>
            <p:cNvSpPr>
              <a:spLocks/>
            </p:cNvSpPr>
            <p:nvPr/>
          </p:nvSpPr>
          <p:spPr bwMode="auto">
            <a:xfrm>
              <a:off x="1241" y="2256"/>
              <a:ext cx="224" cy="253"/>
            </a:xfrm>
            <a:custGeom>
              <a:avLst/>
              <a:gdLst>
                <a:gd name="T0" fmla="*/ 77 w 327"/>
                <a:gd name="T1" fmla="*/ 145 h 333"/>
                <a:gd name="T2" fmla="*/ 101 w 327"/>
                <a:gd name="T3" fmla="*/ 54 h 333"/>
                <a:gd name="T4" fmla="*/ 53 w 327"/>
                <a:gd name="T5" fmla="*/ 2 h 333"/>
                <a:gd name="T6" fmla="*/ 5 w 327"/>
                <a:gd name="T7" fmla="*/ 61 h 333"/>
                <a:gd name="T8" fmla="*/ 24 w 327"/>
                <a:gd name="T9" fmla="*/ 14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44" name="Freeform 24"/>
            <p:cNvSpPr>
              <a:spLocks/>
            </p:cNvSpPr>
            <p:nvPr/>
          </p:nvSpPr>
          <p:spPr bwMode="auto">
            <a:xfrm>
              <a:off x="2804" y="2240"/>
              <a:ext cx="224" cy="253"/>
            </a:xfrm>
            <a:custGeom>
              <a:avLst/>
              <a:gdLst>
                <a:gd name="T0" fmla="*/ 77 w 327"/>
                <a:gd name="T1" fmla="*/ 145 h 333"/>
                <a:gd name="T2" fmla="*/ 101 w 327"/>
                <a:gd name="T3" fmla="*/ 54 h 333"/>
                <a:gd name="T4" fmla="*/ 53 w 327"/>
                <a:gd name="T5" fmla="*/ 2 h 333"/>
                <a:gd name="T6" fmla="*/ 5 w 327"/>
                <a:gd name="T7" fmla="*/ 61 h 333"/>
                <a:gd name="T8" fmla="*/ 24 w 327"/>
                <a:gd name="T9" fmla="*/ 14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auto">
            <a:xfrm>
              <a:off x="5197" y="2250"/>
              <a:ext cx="224" cy="254"/>
            </a:xfrm>
            <a:custGeom>
              <a:avLst/>
              <a:gdLst>
                <a:gd name="T0" fmla="*/ 77 w 327"/>
                <a:gd name="T1" fmla="*/ 147 h 333"/>
                <a:gd name="T2" fmla="*/ 101 w 327"/>
                <a:gd name="T3" fmla="*/ 55 h 333"/>
                <a:gd name="T4" fmla="*/ 53 w 327"/>
                <a:gd name="T5" fmla="*/ 2 h 333"/>
                <a:gd name="T6" fmla="*/ 5 w 327"/>
                <a:gd name="T7" fmla="*/ 61 h 333"/>
                <a:gd name="T8" fmla="*/ 24 w 327"/>
                <a:gd name="T9" fmla="*/ 148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113" y="262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4841" y="2832"/>
              <a:ext cx="616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other</a:t>
              </a: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1673" y="2400"/>
              <a:ext cx="267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 smtClean="0">
                  <a:latin typeface="Times New Roman" pitchFamily="18" charset="0"/>
                  <a:ea typeface="楷体" panose="02010609060101010101" pitchFamily="49" charset="-122"/>
                </a:rPr>
                <a:t>.</a:t>
              </a: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3160" y="2371"/>
              <a:ext cx="472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920" y="2371"/>
              <a:ext cx="472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 smtClean="0">
                  <a:latin typeface="Times New Roman" pitchFamily="18" charset="0"/>
                  <a:ea typeface="楷体" panose="02010609060101010101" pitchFamily="49" charset="-122"/>
                </a:rPr>
                <a:t>+/</a:t>
              </a:r>
              <a:r>
                <a:rPr lang="zh-CN" altLang="en-US" sz="2400" b="1" dirty="0" smtClean="0">
                  <a:latin typeface="Times New Roman" pitchFamily="18" charset="0"/>
                  <a:ea typeface="楷体" panose="02010609060101010101" pitchFamily="49" charset="-122"/>
                  <a:sym typeface="Symbol" pitchFamily="18" charset="2"/>
                </a:rPr>
                <a:t></a:t>
              </a:r>
              <a:endParaRPr lang="zh-CN" altLang="en-US" sz="2400" b="1" dirty="0" smtClean="0"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5337" y="2822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739" y="26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2270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 flipV="1">
              <a:off x="3020" y="2647"/>
              <a:ext cx="525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3824" y="2624"/>
              <a:ext cx="532" cy="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4683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7" name="Freeform 37"/>
            <p:cNvSpPr>
              <a:spLocks/>
            </p:cNvSpPr>
            <p:nvPr/>
          </p:nvSpPr>
          <p:spPr bwMode="auto">
            <a:xfrm>
              <a:off x="1439" y="1892"/>
              <a:ext cx="2198" cy="647"/>
            </a:xfrm>
            <a:custGeom>
              <a:avLst/>
              <a:gdLst>
                <a:gd name="T0" fmla="*/ 0 w 3210"/>
                <a:gd name="T1" fmla="*/ 376 h 849"/>
                <a:gd name="T2" fmla="*/ 241 w 3210"/>
                <a:gd name="T3" fmla="*/ 130 h 849"/>
                <a:gd name="T4" fmla="*/ 496 w 3210"/>
                <a:gd name="T5" fmla="*/ 5 h 849"/>
                <a:gd name="T6" fmla="*/ 766 w 3210"/>
                <a:gd name="T7" fmla="*/ 104 h 849"/>
                <a:gd name="T8" fmla="*/ 1031 w 3210"/>
                <a:gd name="T9" fmla="*/ 343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2441" y="1632"/>
              <a:ext cx="33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30759" name="Freeform 39"/>
            <p:cNvSpPr>
              <a:spLocks/>
            </p:cNvSpPr>
            <p:nvPr/>
          </p:nvSpPr>
          <p:spPr bwMode="auto">
            <a:xfrm>
              <a:off x="3790" y="2126"/>
              <a:ext cx="1407" cy="401"/>
            </a:xfrm>
            <a:custGeom>
              <a:avLst/>
              <a:gdLst>
                <a:gd name="T0" fmla="*/ 0 w 2055"/>
                <a:gd name="T1" fmla="*/ 212 h 528"/>
                <a:gd name="T2" fmla="*/ 144 w 2055"/>
                <a:gd name="T3" fmla="*/ 74 h 528"/>
                <a:gd name="T4" fmla="*/ 332 w 2055"/>
                <a:gd name="T5" fmla="*/ 2 h 528"/>
                <a:gd name="T6" fmla="*/ 511 w 2055"/>
                <a:gd name="T7" fmla="*/ 81 h 528"/>
                <a:gd name="T8" fmla="*/ 659 w 2055"/>
                <a:gd name="T9" fmla="*/ 232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291" y="1854"/>
              <a:ext cx="503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digit</a:t>
              </a:r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3020" y="2711"/>
              <a:ext cx="2128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465" y="2769"/>
              <a:ext cx="3649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4147" y="2848"/>
              <a:ext cx="617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other</a:t>
              </a:r>
            </a:p>
          </p:txBody>
        </p:sp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3161" y="2880"/>
              <a:ext cx="616" cy="3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other</a:t>
              </a:r>
            </a:p>
          </p:txBody>
        </p:sp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3497" y="3582"/>
              <a:ext cx="1996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return( </a:t>
              </a:r>
              <a:r>
                <a:rPr lang="en-US" altLang="zh-CN" sz="2400" b="1" i="1" dirty="0" err="1" smtClean="0">
                  <a:latin typeface="Times New Roman" pitchFamily="18" charset="0"/>
                  <a:ea typeface="楷体" panose="02010609060101010101" pitchFamily="49" charset="-122"/>
                </a:rPr>
                <a:t>install</a:t>
              </a:r>
              <a:r>
                <a:rPr lang="en-US" altLang="zh-CN" sz="2400" b="1" dirty="0" err="1" smtClean="0">
                  <a:latin typeface="Times New Roman" pitchFamily="18" charset="0"/>
                  <a:ea typeface="楷体" panose="02010609060101010101" pitchFamily="49" charset="-122"/>
                </a:rPr>
                <a:t>_</a:t>
              </a:r>
              <a:r>
                <a:rPr lang="en-US" altLang="zh-CN" sz="2400" b="1" i="1" dirty="0" err="1" smtClean="0">
                  <a:latin typeface="Times New Roman" pitchFamily="18" charset="0"/>
                  <a:ea typeface="楷体" panose="02010609060101010101" pitchFamily="49" charset="-122"/>
                </a:rPr>
                <a:t>num</a:t>
              </a:r>
              <a:r>
                <a:rPr lang="en-US" altLang="zh-CN" sz="2400" b="1" dirty="0" smtClean="0">
                  <a:latin typeface="Times New Roman" pitchFamily="18" charset="0"/>
                  <a:ea typeface="楷体" panose="02010609060101010101" pitchFamily="49" charset="-122"/>
                </a:rPr>
                <a:t>( ) )</a:t>
              </a:r>
            </a:p>
          </p:txBody>
        </p:sp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5400" y="3116"/>
              <a:ext cx="257" cy="3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 smtClean="0">
                  <a:latin typeface="Times New Roman" pitchFamily="18" charset="0"/>
                  <a:ea typeface="楷体" panose="02010609060101010101" pitchFamily="49" charset="-122"/>
                </a:rPr>
                <a:t>*</a:t>
              </a:r>
            </a:p>
          </p:txBody>
        </p:sp>
      </p:grpSp>
      <p:sp>
        <p:nvSpPr>
          <p:cNvPr id="30726" name="Rectangle 47" descr="Green marble"/>
          <p:cNvSpPr>
            <a:spLocks noChangeArrowheads="1"/>
          </p:cNvSpPr>
          <p:nvPr/>
        </p:nvSpPr>
        <p:spPr bwMode="auto">
          <a:xfrm>
            <a:off x="674688" y="1593328"/>
            <a:ext cx="6934200" cy="7620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dirty="0" err="1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num</a:t>
            </a:r>
            <a:r>
              <a:rPr lang="en-US" altLang="zh-CN" sz="28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digit</a:t>
            </a:r>
            <a:r>
              <a:rPr lang="en-US" altLang="zh-CN" sz="2800" b="1" baseline="300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digit</a:t>
            </a:r>
            <a:r>
              <a:rPr lang="en-US" altLang="zh-CN" sz="2800" b="1" baseline="300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)? (</a:t>
            </a:r>
            <a:r>
              <a:rPr lang="en-US" altLang="zh-CN" sz="28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E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(+ |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)?</a:t>
            </a:r>
            <a:r>
              <a:rPr lang="en-US" altLang="zh-CN" sz="28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digit</a:t>
            </a:r>
            <a:r>
              <a:rPr lang="en-US" altLang="zh-CN" sz="2800" b="1" baseline="300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)?</a:t>
            </a:r>
            <a:r>
              <a:rPr lang="en-US" altLang="zh-CN" sz="2800" i="1" dirty="0" smtClean="0">
                <a:latin typeface="Courier New" pitchFamily="49" charset="0"/>
                <a:ea typeface="楷体" panose="02010609060101010101" pitchFamily="49" charset="-122"/>
              </a:rPr>
              <a:t> </a:t>
            </a:r>
            <a:endParaRPr lang="zh-CN" altLang="en-US" sz="2800" i="1" dirty="0" smtClean="0">
              <a:latin typeface="Courier New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0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空白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的转换图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ACB126C-C66C-48CB-B831-4D491540EA0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1748" name="Rectangle 4" descr="Green marble"/>
          <p:cNvSpPr>
            <a:spLocks noChangeArrowheads="1"/>
          </p:cNvSpPr>
          <p:nvPr/>
        </p:nvSpPr>
        <p:spPr bwMode="auto">
          <a:xfrm>
            <a:off x="685800" y="1905000"/>
            <a:ext cx="6934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dirty="0" err="1" smtClean="0">
                <a:latin typeface="Times New Roman" pitchFamily="18" charset="0"/>
                <a:ea typeface="黑体" pitchFamily="49" charset="-122"/>
              </a:rPr>
              <a:t>delim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blank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| 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tab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| 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newline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 dirty="0" err="1" smtClean="0">
                <a:latin typeface="Times New Roman" pitchFamily="18" charset="0"/>
                <a:ea typeface="黑体" pitchFamily="49" charset="-122"/>
              </a:rPr>
              <a:t>ws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ea typeface="黑体" pitchFamily="49" charset="-122"/>
              </a:rPr>
              <a:t>delim</a:t>
            </a:r>
            <a:r>
              <a:rPr lang="en-US" altLang="zh-CN" sz="2800" b="1" baseline="300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+</a:t>
            </a:r>
            <a:endParaRPr lang="zh-CN" altLang="en-US" sz="2800" b="1" i="1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533400" y="3429000"/>
            <a:ext cx="7620000" cy="1905000"/>
            <a:chOff x="288" y="2304"/>
            <a:chExt cx="4800" cy="1200"/>
          </a:xfrm>
          <a:noFill/>
        </p:grpSpPr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sz="2800" b="1" dirty="0" smtClean="0">
                  <a:latin typeface="Times New Roman" pitchFamily="18" charset="0"/>
                  <a:ea typeface="楷体" panose="02010609060101010101" pitchFamily="49" charset="-122"/>
                </a:rPr>
                <a:t>21</a:t>
              </a:r>
            </a:p>
          </p:txBody>
        </p:sp>
        <p:grpSp>
          <p:nvGrpSpPr>
            <p:cNvPr id="31752" name="Group 7"/>
            <p:cNvGrpSpPr>
              <a:grpSpLocks/>
            </p:cNvGrpSpPr>
            <p:nvPr/>
          </p:nvGrpSpPr>
          <p:grpSpPr bwMode="auto">
            <a:xfrm>
              <a:off x="4397" y="2996"/>
              <a:ext cx="487" cy="508"/>
              <a:chOff x="7120" y="12162"/>
              <a:chExt cx="425" cy="425"/>
            </a:xfrm>
            <a:grpFill/>
          </p:grpSpPr>
          <p:sp>
            <p:nvSpPr>
              <p:cNvPr id="31763" name="Oval 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7200" tIns="0" rIns="7200" bIns="0"/>
              <a:lstStyle/>
              <a:p>
                <a:pPr algn="just" eaLnBrk="0" hangingPunct="0"/>
                <a:endParaRPr lang="zh-CN" altLang="en-US" sz="1000" dirty="0" smtClean="0">
                  <a:latin typeface="Times New Roman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31764" name="Oval 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7200" tIns="0" rIns="7200" bIns="0"/>
              <a:lstStyle/>
              <a:p>
                <a:pPr algn="just" eaLnBrk="0" hangingPunct="0"/>
                <a:r>
                  <a:rPr lang="zh-CN" altLang="en-US" sz="2800" b="1" dirty="0" smtClean="0">
                    <a:latin typeface="Times New Roman" pitchFamily="18" charset="0"/>
                    <a:ea typeface="楷体" panose="02010609060101010101" pitchFamily="49" charset="-122"/>
                  </a:rPr>
                  <a:t>22</a:t>
                </a:r>
              </a:p>
            </p:txBody>
          </p:sp>
        </p:grp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754" name="Line 1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755" name="Rectangle 1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 dirty="0" smtClean="0">
                  <a:latin typeface="Times New Roman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31756" name="Rectangle 1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dirty="0" err="1" smtClean="0">
                  <a:latin typeface="Times New Roman" pitchFamily="18" charset="0"/>
                  <a:ea typeface="楷体" panose="02010609060101010101" pitchFamily="49" charset="-122"/>
                </a:rPr>
                <a:t>delim</a:t>
              </a:r>
              <a:endParaRPr lang="en-US" altLang="zh-CN" sz="2800" b="1" dirty="0" smtClean="0"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1757" name="Line 1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758" name="Rectangle 1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dirty="0" smtClean="0">
                  <a:latin typeface="Times New Roman" pitchFamily="18" charset="0"/>
                  <a:ea typeface="楷体" panose="02010609060101010101" pitchFamily="49" charset="-122"/>
                </a:rPr>
                <a:t>other</a:t>
              </a:r>
            </a:p>
          </p:txBody>
        </p:sp>
        <p:sp>
          <p:nvSpPr>
            <p:cNvPr id="31759" name="Rectangle 1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dirty="0" smtClean="0">
                  <a:latin typeface="Times New Roman" pitchFamily="18" charset="0"/>
                  <a:ea typeface="楷体" panose="02010609060101010101" pitchFamily="49" charset="-122"/>
                </a:rPr>
                <a:t>*</a:t>
              </a:r>
            </a:p>
          </p:txBody>
        </p:sp>
        <p:sp>
          <p:nvSpPr>
            <p:cNvPr id="31760" name="Rectangle 1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 eaLnBrk="0" hangingPunct="0"/>
              <a:r>
                <a:rPr lang="en-US" altLang="zh-CN" sz="2800" b="1" dirty="0" err="1" smtClean="0">
                  <a:latin typeface="Times New Roman" pitchFamily="18" charset="0"/>
                  <a:ea typeface="楷体" panose="02010609060101010101" pitchFamily="49" charset="-122"/>
                </a:rPr>
                <a:t>delim</a:t>
              </a:r>
              <a:endParaRPr lang="en-US" altLang="zh-CN" sz="2800" b="1" dirty="0" smtClean="0">
                <a:latin typeface="Times New Roman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1761" name="Freeform 18"/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358 w 327"/>
                <a:gd name="T1" fmla="*/ 572 h 333"/>
                <a:gd name="T2" fmla="*/ 471 w 327"/>
                <a:gd name="T3" fmla="*/ 211 h 333"/>
                <a:gd name="T4" fmla="*/ 247 w 327"/>
                <a:gd name="T5" fmla="*/ 6 h 333"/>
                <a:gd name="T6" fmla="*/ 22 w 327"/>
                <a:gd name="T7" fmla="*/ 237 h 333"/>
                <a:gd name="T8" fmla="*/ 112 w 327"/>
                <a:gd name="T9" fmla="*/ 573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grp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dirty="0" smtClean="0">
                <a:latin typeface="Arial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1762" name="Oval 19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sz="2800" b="1" dirty="0" smtClean="0">
                  <a:latin typeface="Times New Roman" pitchFamily="18" charset="0"/>
                  <a:ea typeface="楷体" panose="02010609060101010101" pitchFamily="49" charset="-122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DF5305D-22FF-47ED-9581-D6840E45532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2017/9/11</a:t>
            </a:fld>
            <a:r>
              <a:rPr lang="en-US" altLang="zh-CN" smtClean="0">
                <a:solidFill>
                  <a:srgbClr val="FFFFFF"/>
                </a:solidFill>
              </a:rPr>
              <a:t> </a:t>
            </a:r>
            <a:endParaRPr lang="en-US" altLang="zh-CN" dirty="0">
              <a:solidFill>
                <a:srgbClr val="FFFFFF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0825" y="1774031"/>
            <a:ext cx="2690813" cy="3097213"/>
            <a:chOff x="158" y="1344"/>
            <a:chExt cx="1695" cy="1951"/>
          </a:xfrm>
          <a:solidFill>
            <a:schemeClr val="bg1"/>
          </a:solidFill>
        </p:grpSpPr>
        <p:sp>
          <p:nvSpPr>
            <p:cNvPr id="7" name="Rectangle 3" descr="Green marble"/>
            <p:cNvSpPr>
              <a:spLocks noChangeAspect="1" noChangeArrowheads="1"/>
            </p:cNvSpPr>
            <p:nvPr/>
          </p:nvSpPr>
          <p:spPr bwMode="auto">
            <a:xfrm>
              <a:off x="500" y="2191"/>
              <a:ext cx="877" cy="3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词法分析器</a:t>
              </a:r>
              <a:endParaRPr lang="zh-CN" altLang="en-US" sz="1800" b="1" dirty="0">
                <a:latin typeface="Courier New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4"/>
            <p:cNvSpPr>
              <a:spLocks noChangeAspect="1" noChangeShapeType="1"/>
            </p:cNvSpPr>
            <p:nvPr/>
          </p:nvSpPr>
          <p:spPr bwMode="auto">
            <a:xfrm>
              <a:off x="919" y="1749"/>
              <a:ext cx="1" cy="36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/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9" name="Line 5"/>
            <p:cNvSpPr>
              <a:spLocks noChangeAspect="1" noChangeShapeType="1"/>
            </p:cNvSpPr>
            <p:nvPr/>
          </p:nvSpPr>
          <p:spPr bwMode="auto">
            <a:xfrm>
              <a:off x="919" y="2596"/>
              <a:ext cx="1" cy="36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/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0" name="Rectangle 6"/>
            <p:cNvSpPr>
              <a:spLocks noChangeAspect="1" noChangeArrowheads="1"/>
            </p:cNvSpPr>
            <p:nvPr/>
          </p:nvSpPr>
          <p:spPr bwMode="auto">
            <a:xfrm>
              <a:off x="172" y="2964"/>
              <a:ext cx="1681" cy="3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记号（</a:t>
              </a:r>
              <a:r>
                <a:rPr lang="en-US" altLang="zh-CN" sz="1800" b="1" dirty="0">
                  <a:latin typeface="Times New Roman" pitchFamily="18" charset="0"/>
                  <a:ea typeface="楷体" panose="02010609060101010101" pitchFamily="49" charset="-122"/>
                </a:rPr>
                <a:t>token</a:t>
              </a: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）流</a:t>
              </a:r>
            </a:p>
          </p:txBody>
        </p:sp>
        <p:sp>
          <p:nvSpPr>
            <p:cNvPr id="11" name="Rectangle 7" descr="Green marble"/>
            <p:cNvSpPr>
              <a:spLocks noChangeAspect="1" noChangeArrowheads="1"/>
            </p:cNvSpPr>
            <p:nvPr/>
          </p:nvSpPr>
          <p:spPr bwMode="auto">
            <a:xfrm>
              <a:off x="158" y="1344"/>
              <a:ext cx="163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源代码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7950" y="1124744"/>
            <a:ext cx="3276600" cy="4274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Tahoma" pitchFamily="34" charset="0"/>
                <a:ea typeface="楷体" panose="02010609060101010101" pitchFamily="49" charset="-122"/>
              </a:rPr>
              <a:t>词法分析器工作原理：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59113" y="1315244"/>
            <a:ext cx="5651500" cy="4419600"/>
            <a:chOff x="1927" y="1055"/>
            <a:chExt cx="3560" cy="2784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927" y="1055"/>
              <a:ext cx="3402" cy="655"/>
              <a:chOff x="1020" y="3368"/>
              <a:chExt cx="3402" cy="655"/>
            </a:xfrm>
          </p:grpSpPr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1020" y="3521"/>
                <a:ext cx="771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源程序字符流</a:t>
                </a: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1791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1974" y="3368"/>
                <a:ext cx="453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顺序组合</a:t>
                </a: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562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词法单元</a:t>
                </a:r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3107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3923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词法记号</a:t>
                </a:r>
              </a:p>
            </p:txBody>
          </p:sp>
          <p:sp>
            <p:nvSpPr>
              <p:cNvPr id="43" name="Text Box 17"/>
              <p:cNvSpPr txBox="1">
                <a:spLocks noChangeArrowheads="1"/>
              </p:cNvSpPr>
              <p:nvPr/>
            </p:nvSpPr>
            <p:spPr bwMode="auto">
              <a:xfrm>
                <a:off x="3243" y="3521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模式</a:t>
                </a:r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3922" y="1484"/>
              <a:ext cx="362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514" y="1979"/>
              <a:ext cx="680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非形式化描述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331" y="1979"/>
              <a:ext cx="681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形式化描述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284" y="1479"/>
              <a:ext cx="273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468" y="2523"/>
              <a:ext cx="272" cy="40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285" y="2931"/>
              <a:ext cx="681" cy="27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正规式</a:t>
              </a:r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2085" y="3112"/>
              <a:ext cx="3402" cy="727"/>
              <a:chOff x="930" y="3066"/>
              <a:chExt cx="3402" cy="727"/>
            </a:xfrm>
          </p:grpSpPr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930" y="3521"/>
                <a:ext cx="77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字母</a:t>
                </a: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701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770" y="3470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426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串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3017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3833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语言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3153" y="3430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1292" y="3249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156" y="3198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726" y="3066"/>
                <a:ext cx="72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字母表</a:t>
                </a:r>
              </a:p>
            </p:txBody>
          </p:sp>
        </p:grp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4104" y="3204"/>
              <a:ext cx="1134" cy="453"/>
            </a:xfrm>
            <a:prstGeom prst="curvedDownArrow">
              <a:avLst>
                <a:gd name="adj1" fmla="val 50066"/>
                <a:gd name="adj2" fmla="val 100132"/>
                <a:gd name="adj3" fmla="val 33333"/>
              </a:avLst>
            </a:prstGeom>
            <a:solidFill>
              <a:srgbClr val="FF66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>
              <a:off x="4875" y="1707"/>
              <a:ext cx="363" cy="1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5102" y="2206"/>
              <a:ext cx="204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名字</a:t>
              </a: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2940" y="1707"/>
              <a:ext cx="982" cy="1814"/>
            </a:xfrm>
            <a:custGeom>
              <a:avLst/>
              <a:gdLst>
                <a:gd name="T0" fmla="*/ 665 w 982"/>
                <a:gd name="T1" fmla="*/ 0 h 1814"/>
                <a:gd name="T2" fmla="*/ 30 w 982"/>
                <a:gd name="T3" fmla="*/ 589 h 1814"/>
                <a:gd name="T4" fmla="*/ 846 w 982"/>
                <a:gd name="T5" fmla="*/ 1224 h 1814"/>
                <a:gd name="T6" fmla="*/ 846 w 982"/>
                <a:gd name="T7" fmla="*/ 1814 h 1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2"/>
                <a:gd name="T13" fmla="*/ 0 h 1814"/>
                <a:gd name="T14" fmla="*/ 982 w 982"/>
                <a:gd name="T15" fmla="*/ 1814 h 1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2" h="1814">
                  <a:moveTo>
                    <a:pt x="665" y="0"/>
                  </a:moveTo>
                  <a:cubicBezTo>
                    <a:pt x="332" y="192"/>
                    <a:pt x="0" y="385"/>
                    <a:pt x="30" y="589"/>
                  </a:cubicBezTo>
                  <a:cubicBezTo>
                    <a:pt x="60" y="793"/>
                    <a:pt x="710" y="1020"/>
                    <a:pt x="846" y="1224"/>
                  </a:cubicBezTo>
                  <a:cubicBezTo>
                    <a:pt x="982" y="1428"/>
                    <a:pt x="846" y="1708"/>
                    <a:pt x="846" y="181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5329" y="1752"/>
              <a:ext cx="1" cy="1769"/>
            </a:xfrm>
            <a:custGeom>
              <a:avLst/>
              <a:gdLst>
                <a:gd name="T0" fmla="*/ 0 w 1"/>
                <a:gd name="T1" fmla="*/ 0 h 1769"/>
                <a:gd name="T2" fmla="*/ 0 w 1"/>
                <a:gd name="T3" fmla="*/ 1769 h 1769"/>
                <a:gd name="T4" fmla="*/ 0 60000 65536"/>
                <a:gd name="T5" fmla="*/ 0 60000 65536"/>
                <a:gd name="T6" fmla="*/ 0 w 1"/>
                <a:gd name="T7" fmla="*/ 0 h 1769"/>
                <a:gd name="T8" fmla="*/ 1 w 1"/>
                <a:gd name="T9" fmla="*/ 1769 h 17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9">
                  <a:moveTo>
                    <a:pt x="0" y="0"/>
                  </a:moveTo>
                  <a:cubicBezTo>
                    <a:pt x="0" y="733"/>
                    <a:pt x="0" y="1467"/>
                    <a:pt x="0" y="176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2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楷体" panose="02010609060101010101" pitchFamily="49" charset="-122"/>
              </a:rPr>
              <a:t>有 限 自 动 机 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6065CB3-0198-46C4-8BD7-3DEE0238A1F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331913" y="1987550"/>
            <a:ext cx="1081087" cy="4318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2555875" y="1916113"/>
            <a:ext cx="1152525" cy="576262"/>
          </a:xfrm>
          <a:custGeom>
            <a:avLst/>
            <a:gdLst>
              <a:gd name="T0" fmla="*/ 46122023 w 21600"/>
              <a:gd name="T1" fmla="*/ 0 h 21600"/>
              <a:gd name="T2" fmla="*/ 0 w 21600"/>
              <a:gd name="T3" fmla="*/ 7686988 h 21600"/>
              <a:gd name="T4" fmla="*/ 46122023 w 21600"/>
              <a:gd name="T5" fmla="*/ 15373977 h 21600"/>
              <a:gd name="T6" fmla="*/ 61496013 w 21600"/>
              <a:gd name="T7" fmla="*/ 76869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/>
          <a:p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6875463" y="1771650"/>
            <a:ext cx="1223962" cy="796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计算机实现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3851275" y="1987550"/>
            <a:ext cx="1728788" cy="4318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状态转换图</a:t>
            </a: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5580063" y="1916113"/>
            <a:ext cx="1223962" cy="576262"/>
          </a:xfrm>
          <a:prstGeom prst="rightArrow">
            <a:avLst>
              <a:gd name="adj1" fmla="val 50000"/>
              <a:gd name="adj2" fmla="val 53099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2843213" y="1700213"/>
            <a:ext cx="647700" cy="8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4643438" y="2420938"/>
            <a:ext cx="0" cy="719137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3922713" y="3140075"/>
            <a:ext cx="18002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有限自动机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H="1">
            <a:off x="3779838" y="3571875"/>
            <a:ext cx="863600" cy="64928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2555875" y="4221163"/>
            <a:ext cx="1511300" cy="796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不确定有限自动机</a:t>
            </a: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5148263" y="4221163"/>
            <a:ext cx="1511300" cy="796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确定有限自动机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5003800" y="3571875"/>
            <a:ext cx="936625" cy="649288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11" name="AutoShape 14"/>
          <p:cNvSpPr>
            <a:spLocks noChangeArrowheads="1"/>
          </p:cNvSpPr>
          <p:nvPr/>
        </p:nvSpPr>
        <p:spPr bwMode="auto">
          <a:xfrm rot="-1867463">
            <a:off x="5772150" y="2281238"/>
            <a:ext cx="576263" cy="2068512"/>
          </a:xfrm>
          <a:prstGeom prst="upDownArrow">
            <a:avLst>
              <a:gd name="adj1" fmla="val 50000"/>
              <a:gd name="adj2" fmla="val 717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anchor="ctr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6156325" y="2997200"/>
            <a:ext cx="1223963" cy="3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等价</a:t>
            </a:r>
          </a:p>
        </p:txBody>
      </p:sp>
      <p:sp>
        <p:nvSpPr>
          <p:cNvPr id="4113" name="AutoShape 16"/>
          <p:cNvSpPr>
            <a:spLocks noChangeArrowheads="1"/>
          </p:cNvSpPr>
          <p:nvPr/>
        </p:nvSpPr>
        <p:spPr bwMode="auto">
          <a:xfrm rot="3568217">
            <a:off x="892969" y="3121819"/>
            <a:ext cx="2232025" cy="503237"/>
          </a:xfrm>
          <a:prstGeom prst="rightArrow">
            <a:avLst>
              <a:gd name="adj1" fmla="val 50000"/>
              <a:gd name="adj2" fmla="val 11088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anchor="ctr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14" name="AutoShape 17"/>
          <p:cNvSpPr>
            <a:spLocks noChangeArrowheads="1"/>
          </p:cNvSpPr>
          <p:nvPr/>
        </p:nvSpPr>
        <p:spPr bwMode="auto">
          <a:xfrm>
            <a:off x="4067175" y="4364038"/>
            <a:ext cx="1079500" cy="503237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54000" tIns="28800" rIns="54000" bIns="28800" anchor="ctr"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楷体" panose="02010609060101010101" pitchFamily="49" charset="-122"/>
              </a:rPr>
              <a:t>有 限 自 动 机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楷体" panose="02010609060101010101" pitchFamily="49" charset="-122"/>
              </a:rPr>
              <a:t>识别器：是一个程序，取串</a:t>
            </a:r>
            <a:r>
              <a:rPr lang="en-US" altLang="zh-CN" sz="3200" b="1" dirty="0" smtClean="0">
                <a:ea typeface="楷体" panose="02010609060101010101" pitchFamily="49" charset="-122"/>
              </a:rPr>
              <a:t>x</a:t>
            </a:r>
            <a:r>
              <a:rPr lang="zh-CN" altLang="en-US" sz="3200" b="1" dirty="0" smtClean="0">
                <a:ea typeface="楷体" panose="02010609060101010101" pitchFamily="49" charset="-122"/>
              </a:rPr>
              <a:t>作为输入，当</a:t>
            </a:r>
            <a:r>
              <a:rPr lang="en-US" altLang="zh-CN" sz="3200" b="1" dirty="0" smtClean="0">
                <a:ea typeface="楷体" panose="02010609060101010101" pitchFamily="49" charset="-122"/>
              </a:rPr>
              <a:t>x</a:t>
            </a:r>
            <a:r>
              <a:rPr lang="zh-CN" altLang="en-US" sz="3200" b="1" dirty="0" smtClean="0">
                <a:ea typeface="楷体" panose="02010609060101010101" pitchFamily="49" charset="-122"/>
              </a:rPr>
              <a:t>是语言的句子时，它回答“是”，否则回答“不是”。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</a:rPr>
              <a:t>状态转换图（有限自动机）</a:t>
            </a:r>
            <a:r>
              <a:rPr lang="en-US" altLang="zh-CN" sz="3200" b="1" dirty="0" smtClean="0"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sz="3200" b="1" dirty="0" smtClean="0">
                <a:ea typeface="楷体" panose="02010609060101010101" pitchFamily="49" charset="-122"/>
                <a:sym typeface="Wingdings" pitchFamily="2" charset="2"/>
              </a:rPr>
              <a:t>识别器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sym typeface="Wingdings" pitchFamily="2" charset="2"/>
              </a:rPr>
              <a:t>确定</a:t>
            </a:r>
            <a:r>
              <a:rPr lang="en-US" altLang="zh-CN" sz="3200" b="1" dirty="0" smtClean="0">
                <a:ea typeface="楷体" panose="02010609060101010101" pitchFamily="49" charset="-122"/>
                <a:sym typeface="Wingdings" pitchFamily="2" charset="2"/>
              </a:rPr>
              <a:t>/</a:t>
            </a:r>
            <a:r>
              <a:rPr lang="zh-CN" altLang="en-US" sz="3200" b="1" dirty="0" smtClean="0">
                <a:ea typeface="楷体" panose="02010609060101010101" pitchFamily="49" charset="-122"/>
                <a:sym typeface="Wingdings" pitchFamily="2" charset="2"/>
              </a:rPr>
              <a:t>不确定有限自动机</a:t>
            </a:r>
            <a:r>
              <a:rPr lang="en-US" altLang="zh-CN" sz="3200" b="1" dirty="0" smtClean="0">
                <a:ea typeface="楷体" panose="02010609060101010101" pitchFamily="49" charset="-122"/>
                <a:sym typeface="Wingdings" pitchFamily="2" charset="2"/>
              </a:rPr>
              <a:t>——</a:t>
            </a:r>
            <a:r>
              <a:rPr lang="zh-CN" altLang="en-US" sz="3200" b="1" dirty="0" smtClean="0">
                <a:ea typeface="楷体" panose="02010609060101010101" pitchFamily="49" charset="-122"/>
                <a:sym typeface="Wingdings" pitchFamily="2" charset="2"/>
              </a:rPr>
              <a:t>时空权衡问题</a:t>
            </a:r>
          </a:p>
          <a:p>
            <a:pPr lvl="1"/>
            <a:r>
              <a:rPr lang="zh-CN" altLang="en-US" sz="2800" b="1" dirty="0" smtClean="0">
                <a:ea typeface="楷体" panose="02010609060101010101" pitchFamily="49" charset="-122"/>
              </a:rPr>
              <a:t>确定</a:t>
            </a:r>
            <a:r>
              <a:rPr lang="zh-CN" altLang="en-US" sz="2800" b="1" dirty="0" smtClean="0">
                <a:ea typeface="楷体" panose="02010609060101010101" pitchFamily="49" charset="-122"/>
                <a:sym typeface="Wingdings" pitchFamily="2" charset="2"/>
              </a:rPr>
              <a:t>有限自动机</a:t>
            </a:r>
            <a:r>
              <a:rPr lang="zh-CN" altLang="en-US" sz="2800" b="1" dirty="0" smtClean="0">
                <a:ea typeface="楷体" panose="02010609060101010101" pitchFamily="49" charset="-122"/>
              </a:rPr>
              <a:t>：快，空间大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89FEDB-46AB-48F8-91D1-87240F34569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构建方法</a:t>
            </a:r>
          </a:p>
          <a:p>
            <a:r>
              <a:rPr lang="zh-CN" altLang="en-US" dirty="0" smtClean="0">
                <a:ea typeface="宋体" charset="-122"/>
              </a:rPr>
              <a:t>子集构造法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6B059A-2EEF-4D09-B0E6-FB14136996A1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37571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DFA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确定的有限自动机（简称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数学形式定义</a:t>
            </a:r>
          </a:p>
          <a:p>
            <a:pPr lvl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是这样一个数学模型，包括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状态集合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输入字母表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转换函数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move: </a:t>
            </a:r>
            <a:r>
              <a:rPr lang="en-US" alt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 </a:t>
            </a:r>
            <a:r>
              <a:rPr lang="en-US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   </a:t>
            </a:r>
            <a:r>
              <a:rPr lang="en-US" alt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endParaRPr lang="en-US" altLang="zh-CN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唯一的初态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终态集合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endParaRPr lang="zh-CN" altLang="en-US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D951729-C44B-4388-840F-8B3158DABA67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sp>
        <p:nvSpPr>
          <p:cNvPr id="7173" name="Oval 4" descr="Green marble"/>
          <p:cNvSpPr>
            <a:spLocks noChangeArrowheads="1"/>
          </p:cNvSpPr>
          <p:nvPr/>
        </p:nvSpPr>
        <p:spPr bwMode="auto">
          <a:xfrm>
            <a:off x="6011863" y="4437063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7174" name="Oval 6" descr="Green marble"/>
          <p:cNvSpPr>
            <a:spLocks noChangeArrowheads="1"/>
          </p:cNvSpPr>
          <p:nvPr/>
        </p:nvSpPr>
        <p:spPr bwMode="auto">
          <a:xfrm>
            <a:off x="7883525" y="4437063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55" name="Oval 7" descr="Green marble"/>
          <p:cNvSpPr>
            <a:spLocks noChangeArrowheads="1"/>
          </p:cNvSpPr>
          <p:nvPr/>
        </p:nvSpPr>
        <p:spPr bwMode="auto">
          <a:xfrm>
            <a:off x="7954963" y="4510088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588125" y="4724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7" name="Text Box 9" descr="Green marble"/>
          <p:cNvSpPr txBox="1">
            <a:spLocks noChangeArrowheads="1"/>
          </p:cNvSpPr>
          <p:nvPr/>
        </p:nvSpPr>
        <p:spPr bwMode="auto">
          <a:xfrm>
            <a:off x="7092950" y="4357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74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词法模式的表示方法，是词法记号描述的核心</a:t>
            </a:r>
          </a:p>
          <a:p>
            <a:endParaRPr lang="zh-CN" altLang="en-US" dirty="0" smtClean="0">
              <a:ea typeface="楷体" panose="02010609060101010101" pitchFamily="49" charset="-122"/>
            </a:endParaRPr>
          </a:p>
          <a:p>
            <a:endParaRPr lang="zh-CN" altLang="en-US" dirty="0" smtClean="0">
              <a:ea typeface="楷体" panose="02010609060101010101" pitchFamily="49" charset="-122"/>
            </a:endParaRPr>
          </a:p>
          <a:p>
            <a:r>
              <a:rPr lang="zh-CN" altLang="en-US" dirty="0" smtClean="0"/>
              <a:t>正规式，</a:t>
            </a:r>
            <a:r>
              <a:rPr lang="zh-CN" altLang="en-US" dirty="0" smtClean="0">
                <a:ea typeface="楷体" panose="02010609060101010101" pitchFamily="49" charset="-122"/>
              </a:rPr>
              <a:t>描</a:t>
            </a:r>
            <a:r>
              <a:rPr lang="zh-CN" altLang="en-US" dirty="0" smtClean="0">
                <a:ea typeface="楷体" panose="02010609060101010101" pitchFamily="49" charset="-122"/>
              </a:rPr>
              <a:t>述词法记号的模式语言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87B90-0D5D-4311-8972-AA53DC4977CE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3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22488" y="1772816"/>
            <a:ext cx="4033837" cy="725488"/>
            <a:chOff x="2122488" y="1772816"/>
            <a:chExt cx="4033837" cy="725488"/>
          </a:xfrm>
        </p:grpSpPr>
        <p:sp>
          <p:nvSpPr>
            <p:cNvPr id="9" name="Rectangle 4" descr="Green marble"/>
            <p:cNvSpPr>
              <a:spLocks noChangeArrowheads="1"/>
            </p:cNvSpPr>
            <p:nvPr/>
          </p:nvSpPr>
          <p:spPr bwMode="auto">
            <a:xfrm>
              <a:off x="2122488" y="2066504"/>
              <a:ext cx="1585912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词法单元</a:t>
              </a:r>
            </a:p>
          </p:txBody>
        </p:sp>
        <p:sp>
          <p:nvSpPr>
            <p:cNvPr id="10" name="Rectangle 5" descr="Green marble"/>
            <p:cNvSpPr>
              <a:spLocks noChangeArrowheads="1"/>
            </p:cNvSpPr>
            <p:nvPr/>
          </p:nvSpPr>
          <p:spPr bwMode="auto">
            <a:xfrm>
              <a:off x="4570413" y="2066504"/>
              <a:ext cx="1585912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</a:rPr>
                <a:t>词法记号</a:t>
              </a:r>
            </a:p>
          </p:txBody>
        </p:sp>
        <p:cxnSp>
          <p:nvCxnSpPr>
            <p:cNvPr id="11" name="AutoShape 6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3708400" y="2282404"/>
              <a:ext cx="8620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 Box 7" descr="Green marble"/>
            <p:cNvSpPr txBox="1">
              <a:spLocks noChangeArrowheads="1"/>
            </p:cNvSpPr>
            <p:nvPr/>
          </p:nvSpPr>
          <p:spPr bwMode="auto">
            <a:xfrm>
              <a:off x="3708400" y="1772816"/>
              <a:ext cx="796925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1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问题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请构造(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</a:p>
          <a:p>
            <a:pPr lvl="1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?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B95D28E-52E5-463B-B666-503BC0D411D3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489476" name="Text Box 4" descr="Green marble"/>
          <p:cNvSpPr txBox="1">
            <a:spLocks noChangeArrowheads="1"/>
          </p:cNvSpPr>
          <p:nvPr/>
        </p:nvSpPr>
        <p:spPr bwMode="auto">
          <a:xfrm>
            <a:off x="2916238" y="2420938"/>
            <a:ext cx="363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这个，基本上很难！</a:t>
            </a:r>
          </a:p>
        </p:txBody>
      </p:sp>
      <p:sp>
        <p:nvSpPr>
          <p:cNvPr id="489477" name="Text Box 5" descr="Green marble"/>
          <p:cNvSpPr txBox="1">
            <a:spLocks noChangeArrowheads="1"/>
          </p:cNvSpPr>
          <p:nvPr/>
        </p:nvSpPr>
        <p:spPr bwMode="auto">
          <a:xfrm>
            <a:off x="1331913" y="3259138"/>
            <a:ext cx="1368425" cy="46166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宋体" pitchFamily="2" charset="-122"/>
              </a:rPr>
              <a:t>怎么办？ </a:t>
            </a:r>
          </a:p>
        </p:txBody>
      </p:sp>
      <p:sp>
        <p:nvSpPr>
          <p:cNvPr id="489478" name="Text Box 6" descr="Green marble"/>
          <p:cNvSpPr txBox="1">
            <a:spLocks noChangeArrowheads="1"/>
          </p:cNvSpPr>
          <p:nvPr/>
        </p:nvSpPr>
        <p:spPr bwMode="auto">
          <a:xfrm>
            <a:off x="2824163" y="3879850"/>
            <a:ext cx="412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下面，先引入一个新概念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4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NFA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不确定的有限自动机（简称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NFA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）</a:t>
            </a:r>
          </a:p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数学形式定义</a:t>
            </a:r>
          </a:p>
          <a:p>
            <a:pPr lvl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是这样一个数学模型，包括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状态集合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输入字母表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转换函数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move: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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})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P(S)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唯一的初态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终态集合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endParaRPr lang="zh-CN" altLang="en-US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D8B49C-EC05-4BEB-88A4-8EC22A7F39A7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5651500" y="4221163"/>
            <a:ext cx="3278188" cy="2303462"/>
          </a:xfrm>
          <a:prstGeom prst="cloudCallout">
            <a:avLst>
              <a:gd name="adj1" fmla="val -16778"/>
              <a:gd name="adj2" fmla="val -15875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缺点：</a:t>
            </a: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、输入字符包括 </a:t>
            </a: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、一个状态对于某个字符，可能有多条输出边</a:t>
            </a:r>
          </a:p>
        </p:txBody>
      </p:sp>
    </p:spTree>
    <p:extLst>
      <p:ext uri="{BB962C8B-B14F-4D97-AF65-F5344CB8AC3E}">
        <p14:creationId xmlns:p14="http://schemas.microsoft.com/office/powerpoint/2010/main" val="3865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DFA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  <a:p>
            <a:pPr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BB2D82F-08EF-4322-A82F-9E4352E1CA8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93572" name="Group 4"/>
          <p:cNvGrpSpPr>
            <a:grpSpLocks/>
          </p:cNvGrpSpPr>
          <p:nvPr/>
        </p:nvGrpSpPr>
        <p:grpSpPr bwMode="auto">
          <a:xfrm>
            <a:off x="1547813" y="1412777"/>
            <a:ext cx="5638800" cy="2103438"/>
            <a:chOff x="1776" y="2832"/>
            <a:chExt cx="3552" cy="1325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025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026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3" name="Freeform 14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4" name="Oval 15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5" name="Freeform 16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6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7" name="Rectangle 18"/>
            <p:cNvSpPr>
              <a:spLocks noChangeArrowheads="1"/>
            </p:cNvSpPr>
            <p:nvPr/>
          </p:nvSpPr>
          <p:spPr bwMode="auto">
            <a:xfrm>
              <a:off x="2638" y="3875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58" name="Rectangle 19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1547664" y="4149080"/>
            <a:ext cx="5562600" cy="2305051"/>
            <a:chOff x="2112" y="2532"/>
            <a:chExt cx="3504" cy="1452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4108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079" y="2533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255" y="2532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3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与</a:t>
            </a:r>
            <a:r>
              <a:rPr lang="en-US" altLang="zh-CN" smtClean="0">
                <a:ea typeface="宋体" charset="-122"/>
              </a:rPr>
              <a:t>NFA</a:t>
            </a:r>
            <a:r>
              <a:rPr lang="zh-CN" altLang="en-US" smtClean="0">
                <a:ea typeface="宋体" charset="-122"/>
              </a:rPr>
              <a:t>的区别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中允许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转换边，而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中不允许</a:t>
            </a:r>
          </a:p>
          <a:p>
            <a:pPr>
              <a:defRPr/>
            </a:pP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2.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NFA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move(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s,a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可能是一个多元集合，而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move(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s,a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最多有一个元素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62920D0-D68F-42ED-9DE0-BDCED254951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357" y="101863"/>
            <a:ext cx="7010400" cy="6858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宋体" pitchFamily="2" charset="-122"/>
              </a:rPr>
              <a:t>状态转移表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6973888" cy="569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ea typeface="宋体" charset="-122"/>
              </a:rPr>
              <a:t>状态迁移动作，从开始状态到目标状态</a:t>
            </a:r>
          </a:p>
        </p:txBody>
      </p:sp>
      <p:graphicFrame>
        <p:nvGraphicFramePr>
          <p:cNvPr id="495620" name="Group 4"/>
          <p:cNvGraphicFramePr>
            <a:graphicFrameLocks noGrp="1"/>
          </p:cNvGraphicFramePr>
          <p:nvPr>
            <p:ph sz="quarter" idx="2"/>
          </p:nvPr>
        </p:nvGraphicFramePr>
        <p:xfrm>
          <a:off x="328613" y="1812925"/>
          <a:ext cx="4205287" cy="2798763"/>
        </p:xfrm>
        <a:graphic>
          <a:graphicData uri="http://schemas.openxmlformats.org/drawingml/2006/table">
            <a:tbl>
              <a:tblPr/>
              <a:tblGrid>
                <a:gridCol w="1441450"/>
                <a:gridCol w="1381125"/>
                <a:gridCol w="1382712"/>
              </a:tblGrid>
              <a:tr h="5461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{0, 1}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5660" name="Group 44"/>
          <p:cNvGraphicFramePr>
            <a:graphicFrameLocks noGrp="1"/>
          </p:cNvGraphicFramePr>
          <p:nvPr>
            <p:ph sz="quarter" idx="3"/>
          </p:nvPr>
        </p:nvGraphicFramePr>
        <p:xfrm>
          <a:off x="4787900" y="2708275"/>
          <a:ext cx="4038600" cy="2478090"/>
        </p:xfrm>
        <a:graphic>
          <a:graphicData uri="http://schemas.openxmlformats.org/drawingml/2006/table">
            <a:tbl>
              <a:tblPr/>
              <a:tblGrid>
                <a:gridCol w="1384300"/>
                <a:gridCol w="1327150"/>
                <a:gridCol w="1327150"/>
              </a:tblGrid>
              <a:tr h="48445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8" marB="28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  入  符  号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4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{1}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{1}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{0}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B5244A-A6A7-4D8E-A10C-C868CDAE72A1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grpSp>
        <p:nvGrpSpPr>
          <p:cNvPr id="13341" name="Group 28"/>
          <p:cNvGrpSpPr>
            <a:grpSpLocks/>
          </p:cNvGrpSpPr>
          <p:nvPr/>
        </p:nvGrpSpPr>
        <p:grpSpPr bwMode="auto">
          <a:xfrm>
            <a:off x="250825" y="4792663"/>
            <a:ext cx="3816350" cy="1589087"/>
            <a:chOff x="1776" y="2832"/>
            <a:chExt cx="3552" cy="1392"/>
          </a:xfrm>
        </p:grpSpPr>
        <p:sp>
          <p:nvSpPr>
            <p:cNvPr id="13387" name="Oval 29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88" name="Group 30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3400" name="Oval 3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3401" name="Oval 3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389" name="Line 33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90" name="Line 34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1" name="Rectangle 35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92" name="Rectangle 36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93" name="Line 37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4" name="Freeform 38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5" name="Oval 39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96" name="Freeform 40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7" name="Rectangle 41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98" name="Rectangle 42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99" name="Rectangle 43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95684" name="Group 68"/>
          <p:cNvGrpSpPr>
            <a:grpSpLocks/>
          </p:cNvGrpSpPr>
          <p:nvPr/>
        </p:nvGrpSpPr>
        <p:grpSpPr bwMode="auto">
          <a:xfrm>
            <a:off x="4787900" y="5084763"/>
            <a:ext cx="3600450" cy="1501775"/>
            <a:chOff x="2112" y="2448"/>
            <a:chExt cx="3504" cy="1536"/>
          </a:xfrm>
        </p:grpSpPr>
        <p:sp>
          <p:nvSpPr>
            <p:cNvPr id="13368" name="Oval 69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8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69" name="Group 70"/>
            <p:cNvGrpSpPr>
              <a:grpSpLocks/>
            </p:cNvGrpSpPr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13385" name="Oval 7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3386" name="Oval 7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18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370" name="Line 73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2" name="Rectangle 75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73" name="Rectangle 76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74" name="Line 77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5" name="Freeform 78"/>
            <p:cNvSpPr>
              <a:spLocks/>
            </p:cNvSpPr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6" name="Oval 79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77" name="Freeform 80"/>
            <p:cNvSpPr>
              <a:spLocks/>
            </p:cNvSpPr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8" name="Rectangle 81"/>
            <p:cNvSpPr>
              <a:spLocks noChangeArrowheads="1"/>
            </p:cNvSpPr>
            <p:nvPr/>
          </p:nvSpPr>
          <p:spPr bwMode="auto">
            <a:xfrm>
              <a:off x="4177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79" name="Rectangle 82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80" name="Rectangle 83"/>
            <p:cNvSpPr>
              <a:spLocks noChangeArrowheads="1"/>
            </p:cNvSpPr>
            <p:nvPr/>
          </p:nvSpPr>
          <p:spPr bwMode="auto">
            <a:xfrm>
              <a:off x="3079" y="2462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81" name="Freeform 84"/>
            <p:cNvSpPr>
              <a:spLocks/>
            </p:cNvSpPr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82" name="Rectangle 85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83" name="Freeform 86"/>
            <p:cNvSpPr>
              <a:spLocks/>
            </p:cNvSpPr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84" name="Rectangle 87"/>
            <p:cNvSpPr>
              <a:spLocks noChangeArrowheads="1"/>
            </p:cNvSpPr>
            <p:nvPr/>
          </p:nvSpPr>
          <p:spPr bwMode="auto">
            <a:xfrm>
              <a:off x="4255" y="2448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95704" name="AutoShape 88"/>
          <p:cNvSpPr>
            <a:spLocks noChangeArrowheads="1"/>
          </p:cNvSpPr>
          <p:nvPr/>
        </p:nvSpPr>
        <p:spPr bwMode="auto">
          <a:xfrm>
            <a:off x="5148263" y="1412875"/>
            <a:ext cx="3527425" cy="2160588"/>
          </a:xfrm>
          <a:prstGeom prst="cloudCallout">
            <a:avLst>
              <a:gd name="adj1" fmla="val -104454"/>
              <a:gd name="adj2" fmla="val 67194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优点：快速定位</a:t>
            </a:r>
          </a:p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缺点：字母表过大或大部分转换状态为空集时浪费空间</a:t>
            </a:r>
            <a:endParaRPr lang="en-US" altLang="zh-CN" b="1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0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构建方法</a:t>
            </a:r>
          </a:p>
          <a:p>
            <a:r>
              <a:rPr lang="zh-CN" altLang="en-US" dirty="0" smtClean="0">
                <a:ea typeface="宋体" charset="-122"/>
              </a:rPr>
              <a:t>子集构造法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DFA</a:t>
            </a:r>
            <a:r>
              <a:rPr lang="zh-CN" altLang="en-US" dirty="0"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BA385DB-7BB6-4695-BE7A-0EFACF2BD6F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or NFA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在机器上实现字符串识别过程</a:t>
            </a:r>
          </a:p>
          <a:p>
            <a:pPr lvl="1"/>
            <a:r>
              <a:rPr lang="zh-CN" altLang="en-US" smtClean="0">
                <a:ea typeface="宋体" charset="-122"/>
              </a:rPr>
              <a:t>基于</a:t>
            </a:r>
            <a:r>
              <a:rPr lang="en-US" altLang="zh-CN" smtClean="0">
                <a:ea typeface="宋体" charset="-122"/>
              </a:rPr>
              <a:t>DFA? </a:t>
            </a:r>
            <a:r>
              <a:rPr lang="zh-CN" altLang="en-US" smtClean="0">
                <a:ea typeface="宋体" charset="-122"/>
              </a:rPr>
              <a:t>还是基于</a:t>
            </a:r>
            <a:r>
              <a:rPr lang="en-US" altLang="zh-CN" smtClean="0">
                <a:ea typeface="宋体" charset="-122"/>
              </a:rPr>
              <a:t>NFA?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17E0A55-1EFE-45D6-92E1-1CEC7A3BF3D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8692" name="Text Box 4" descr="Green marble"/>
          <p:cNvSpPr txBox="1">
            <a:spLocks noChangeArrowheads="1"/>
          </p:cNvSpPr>
          <p:nvPr/>
        </p:nvSpPr>
        <p:spPr bwMode="auto">
          <a:xfrm>
            <a:off x="971550" y="3368675"/>
            <a:ext cx="476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NFA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更贴近于人们对正规式的认识</a:t>
            </a:r>
          </a:p>
        </p:txBody>
      </p:sp>
      <p:sp>
        <p:nvSpPr>
          <p:cNvPr id="498693" name="Text Box 5" descr="Green marble"/>
          <p:cNvSpPr txBox="1">
            <a:spLocks noChangeArrowheads="1"/>
          </p:cNvSpPr>
          <p:nvPr/>
        </p:nvSpPr>
        <p:spPr bwMode="auto">
          <a:xfrm>
            <a:off x="971550" y="4233863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DFA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因为每次状态转换都是确定性的，即</a:t>
            </a:r>
          </a:p>
          <a:p>
            <a:pPr>
              <a:defRPr/>
            </a:pP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从当前状态</a:t>
            </a: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与当前字符</a:t>
            </a: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，可以转换到唯一的目标状态</a:t>
            </a: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</a:t>
            </a:r>
            <a:r>
              <a:rPr lang="en-US" altLang="zh-CN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zh-CN" altLang="en-US" sz="2400" b="1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5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/>
      <p:bldP spid="4986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：自然语言描述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途径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2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：正规式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途径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3</a:t>
            </a:r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：正规式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=&gt;NFA=&gt;DFA</a:t>
            </a:r>
          </a:p>
          <a:p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子集构造法</a:t>
            </a:r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DFA</a:t>
            </a:r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化简</a:t>
            </a:r>
          </a:p>
          <a:p>
            <a:endParaRPr lang="zh-CN" altLang="en-US" dirty="0" smtClean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985484-486C-4BAE-A520-0DF26DCEDD2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572000" y="2963730"/>
            <a:ext cx="4032448" cy="2304256"/>
          </a:xfrm>
          <a:prstGeom prst="wedgeRoundRectCallout">
            <a:avLst>
              <a:gd name="adj1" fmla="val -85510"/>
              <a:gd name="adj2" fmla="val -5751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直接从自然语言描述，进行</a:t>
            </a:r>
            <a:r>
              <a:rPr lang="en-US" altLang="zh-CN" sz="2400" dirty="0">
                <a:solidFill>
                  <a:schemeClr val="accent2"/>
                </a:solidFill>
              </a:rPr>
              <a:t>DFA</a:t>
            </a:r>
            <a:r>
              <a:rPr lang="zh-CN" altLang="en-US" sz="2400" dirty="0">
                <a:solidFill>
                  <a:schemeClr val="accent2"/>
                </a:solidFill>
              </a:rPr>
              <a:t>的构建</a:t>
            </a:r>
          </a:p>
          <a:p>
            <a:endParaRPr lang="zh-CN" altLang="en-US" sz="2400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chemeClr val="accent2"/>
                </a:solidFill>
              </a:rPr>
              <a:t>适合场景：</a:t>
            </a: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从自然语言描述不能够得到一个简单的正规</a:t>
            </a:r>
            <a:r>
              <a:rPr lang="zh-CN" altLang="en-US" sz="2400" dirty="0" smtClean="0">
                <a:solidFill>
                  <a:schemeClr val="accent2"/>
                </a:solidFill>
              </a:rPr>
              <a:t>式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号外：从语言到确定的有 限 自 动 机</a:t>
            </a:r>
          </a:p>
        </p:txBody>
      </p:sp>
      <p:sp>
        <p:nvSpPr>
          <p:cNvPr id="50074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例：识别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 =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zh-CN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0,1}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上能被能5整除的二进制数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F7E326E-1310-4F15-B7F7-8DD3A3EA29E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0747" name="Text Box 11"/>
          <p:cNvSpPr txBox="1">
            <a:spLocks noChangeArrowheads="1"/>
          </p:cNvSpPr>
          <p:nvPr/>
        </p:nvSpPr>
        <p:spPr bwMode="auto">
          <a:xfrm>
            <a:off x="3419475" y="2060575"/>
            <a:ext cx="51847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方法：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、列出全部可能的状态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、从各个状态出发，构造边及输入字符记号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3850" y="3703638"/>
            <a:ext cx="8382000" cy="766762"/>
            <a:chOff x="323850" y="3703638"/>
            <a:chExt cx="8382000" cy="766762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1381125" y="3703638"/>
              <a:ext cx="457200" cy="4572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3181350" y="3703638"/>
              <a:ext cx="457200" cy="457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979988" y="3703638"/>
              <a:ext cx="457200" cy="457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6780213" y="3703638"/>
              <a:ext cx="457200" cy="457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00050" y="3937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8" descr="Green marble"/>
            <p:cNvSpPr>
              <a:spLocks noChangeArrowheads="1"/>
            </p:cNvSpPr>
            <p:nvPr/>
          </p:nvSpPr>
          <p:spPr bwMode="auto">
            <a:xfrm>
              <a:off x="323850" y="4089400"/>
              <a:ext cx="762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latin typeface="Courier New" pitchFamily="49" charset="0"/>
                </a:rPr>
                <a:t>开始</a:t>
              </a: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8248650" y="3703638"/>
              <a:ext cx="457200" cy="4572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2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号外：从语言到确定的有 限 自 动 机</a:t>
            </a:r>
          </a:p>
        </p:txBody>
      </p:sp>
      <p:sp>
        <p:nvSpPr>
          <p:cNvPr id="541727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例：识别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 =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zh-CN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0,1}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上能被能5整除的二进制数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D3A648E-538B-4D2B-AE37-8B3C9D1EDC9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381125" y="3703638"/>
            <a:ext cx="457200" cy="4572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81350" y="3703638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979988" y="3703638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780213" y="3703638"/>
            <a:ext cx="457200" cy="457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00050" y="3937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 descr="Green marble"/>
          <p:cNvSpPr>
            <a:spLocks noChangeArrowheads="1"/>
          </p:cNvSpPr>
          <p:nvPr/>
        </p:nvSpPr>
        <p:spPr bwMode="auto">
          <a:xfrm>
            <a:off x="323850" y="40894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Courier New" pitchFamily="49" charset="0"/>
              </a:rPr>
              <a:t>开始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8248650" y="3703638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>
            <a:off x="1847850" y="3937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 descr="Green marble"/>
          <p:cNvSpPr>
            <a:spLocks noChangeArrowheads="1"/>
          </p:cNvSpPr>
          <p:nvPr/>
        </p:nvSpPr>
        <p:spPr bwMode="auto">
          <a:xfrm>
            <a:off x="2076450" y="4013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1</a:t>
            </a:r>
            <a:endParaRPr kumimoji="1" lang="zh-CN" altLang="en-US" sz="2400" b="1">
              <a:latin typeface="Courier New" pitchFamily="49" charset="0"/>
            </a:endParaRPr>
          </a:p>
        </p:txBody>
      </p:sp>
      <p:grpSp>
        <p:nvGrpSpPr>
          <p:cNvPr id="541728" name="Group 32"/>
          <p:cNvGrpSpPr>
            <a:grpSpLocks/>
          </p:cNvGrpSpPr>
          <p:nvPr/>
        </p:nvGrpSpPr>
        <p:grpSpPr bwMode="auto">
          <a:xfrm>
            <a:off x="1123950" y="2565400"/>
            <a:ext cx="1041400" cy="1219200"/>
            <a:chOff x="708" y="1616"/>
            <a:chExt cx="656" cy="768"/>
          </a:xfrm>
        </p:grpSpPr>
        <p:sp>
          <p:nvSpPr>
            <p:cNvPr id="18463" name="Freeform 11" descr="Green marble"/>
            <p:cNvSpPr>
              <a:spLocks/>
            </p:cNvSpPr>
            <p:nvPr/>
          </p:nvSpPr>
          <p:spPr bwMode="auto">
            <a:xfrm>
              <a:off x="708" y="1616"/>
              <a:ext cx="656" cy="768"/>
            </a:xfrm>
            <a:custGeom>
              <a:avLst/>
              <a:gdLst>
                <a:gd name="T0" fmla="*/ 408 w 656"/>
                <a:gd name="T1" fmla="*/ 768 h 768"/>
                <a:gd name="T2" fmla="*/ 648 w 656"/>
                <a:gd name="T3" fmla="*/ 384 h 768"/>
                <a:gd name="T4" fmla="*/ 360 w 656"/>
                <a:gd name="T5" fmla="*/ 0 h 768"/>
                <a:gd name="T6" fmla="*/ 24 w 656"/>
                <a:gd name="T7" fmla="*/ 384 h 768"/>
                <a:gd name="T8" fmla="*/ 216 w 656"/>
                <a:gd name="T9" fmla="*/ 72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6" h="768">
                  <a:moveTo>
                    <a:pt x="408" y="768"/>
                  </a:moveTo>
                  <a:cubicBezTo>
                    <a:pt x="532" y="640"/>
                    <a:pt x="656" y="512"/>
                    <a:pt x="648" y="384"/>
                  </a:cubicBezTo>
                  <a:cubicBezTo>
                    <a:pt x="640" y="256"/>
                    <a:pt x="464" y="0"/>
                    <a:pt x="360" y="0"/>
                  </a:cubicBezTo>
                  <a:cubicBezTo>
                    <a:pt x="256" y="0"/>
                    <a:pt x="48" y="264"/>
                    <a:pt x="24" y="384"/>
                  </a:cubicBezTo>
                  <a:cubicBezTo>
                    <a:pt x="0" y="504"/>
                    <a:pt x="184" y="664"/>
                    <a:pt x="216" y="72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Rectangle 13" descr="Green marble"/>
            <p:cNvSpPr>
              <a:spLocks noChangeArrowheads="1"/>
            </p:cNvSpPr>
            <p:nvPr/>
          </p:nvSpPr>
          <p:spPr bwMode="auto">
            <a:xfrm>
              <a:off x="924" y="176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0</a:t>
              </a:r>
              <a:endParaRPr kumimoji="1" lang="zh-CN" altLang="en-US" sz="2400" b="1">
                <a:latin typeface="Courier New" pitchFamily="49" charset="0"/>
              </a:endParaRPr>
            </a:p>
          </p:txBody>
        </p:sp>
      </p:grpSp>
      <p:sp>
        <p:nvSpPr>
          <p:cNvPr id="541710" name="Line 14"/>
          <p:cNvSpPr>
            <a:spLocks noChangeShapeType="1"/>
          </p:cNvSpPr>
          <p:nvPr/>
        </p:nvSpPr>
        <p:spPr bwMode="auto">
          <a:xfrm>
            <a:off x="3676650" y="3937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1" name="Rectangle 15" descr="Green marble"/>
          <p:cNvSpPr>
            <a:spLocks noChangeArrowheads="1"/>
          </p:cNvSpPr>
          <p:nvPr/>
        </p:nvSpPr>
        <p:spPr bwMode="auto">
          <a:xfrm>
            <a:off x="3981450" y="3632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12" name="Freeform 16" descr="Green marble"/>
          <p:cNvSpPr>
            <a:spLocks/>
          </p:cNvSpPr>
          <p:nvPr/>
        </p:nvSpPr>
        <p:spPr bwMode="auto">
          <a:xfrm>
            <a:off x="3600450" y="4089400"/>
            <a:ext cx="3200400" cy="838200"/>
          </a:xfrm>
          <a:custGeom>
            <a:avLst/>
            <a:gdLst>
              <a:gd name="T0" fmla="*/ 0 w 2016"/>
              <a:gd name="T1" fmla="*/ 0 h 528"/>
              <a:gd name="T2" fmla="*/ 2147483647 w 2016"/>
              <a:gd name="T3" fmla="*/ 1330642500 h 528"/>
              <a:gd name="T4" fmla="*/ 2147483647 w 2016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528">
                <a:moveTo>
                  <a:pt x="0" y="0"/>
                </a:moveTo>
                <a:cubicBezTo>
                  <a:pt x="336" y="264"/>
                  <a:pt x="672" y="528"/>
                  <a:pt x="1008" y="528"/>
                </a:cubicBezTo>
                <a:cubicBezTo>
                  <a:pt x="1344" y="528"/>
                  <a:pt x="1848" y="88"/>
                  <a:pt x="201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3" name="Rectangle 17" descr="Green marble"/>
          <p:cNvSpPr>
            <a:spLocks noChangeArrowheads="1"/>
          </p:cNvSpPr>
          <p:nvPr/>
        </p:nvSpPr>
        <p:spPr bwMode="auto">
          <a:xfrm>
            <a:off x="4972050" y="4546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1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14" name="Freeform 18" descr="Green marble"/>
          <p:cNvSpPr>
            <a:spLocks/>
          </p:cNvSpPr>
          <p:nvPr/>
        </p:nvSpPr>
        <p:spPr bwMode="auto">
          <a:xfrm>
            <a:off x="5276850" y="2794000"/>
            <a:ext cx="3124200" cy="914400"/>
          </a:xfrm>
          <a:custGeom>
            <a:avLst/>
            <a:gdLst>
              <a:gd name="T0" fmla="*/ 0 w 1968"/>
              <a:gd name="T1" fmla="*/ 1451610000 h 576"/>
              <a:gd name="T2" fmla="*/ 2147483647 w 1968"/>
              <a:gd name="T3" fmla="*/ 0 h 576"/>
              <a:gd name="T4" fmla="*/ 2147483647 w 1968"/>
              <a:gd name="T5" fmla="*/ 145161000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8" h="576">
                <a:moveTo>
                  <a:pt x="0" y="576"/>
                </a:moveTo>
                <a:cubicBezTo>
                  <a:pt x="316" y="288"/>
                  <a:pt x="632" y="0"/>
                  <a:pt x="960" y="0"/>
                </a:cubicBezTo>
                <a:cubicBezTo>
                  <a:pt x="1288" y="0"/>
                  <a:pt x="1800" y="480"/>
                  <a:pt x="1968" y="57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5" name="Rectangle 19" descr="Green marble"/>
          <p:cNvSpPr>
            <a:spLocks noChangeArrowheads="1"/>
          </p:cNvSpPr>
          <p:nvPr/>
        </p:nvSpPr>
        <p:spPr bwMode="auto">
          <a:xfrm>
            <a:off x="6572250" y="2870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16" name="Freeform 20" descr="Green marble"/>
          <p:cNvSpPr>
            <a:spLocks/>
          </p:cNvSpPr>
          <p:nvPr/>
        </p:nvSpPr>
        <p:spPr bwMode="auto">
          <a:xfrm>
            <a:off x="1835150" y="2924175"/>
            <a:ext cx="3276600" cy="850900"/>
          </a:xfrm>
          <a:custGeom>
            <a:avLst/>
            <a:gdLst>
              <a:gd name="T0" fmla="*/ 2147483647 w 2064"/>
              <a:gd name="T1" fmla="*/ 1229836250 h 536"/>
              <a:gd name="T2" fmla="*/ 2147483647 w 2064"/>
              <a:gd name="T3" fmla="*/ 20161250 h 536"/>
              <a:gd name="T4" fmla="*/ 0 w 2064"/>
              <a:gd name="T5" fmla="*/ 1350803750 h 5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4" h="536">
                <a:moveTo>
                  <a:pt x="2064" y="488"/>
                </a:moveTo>
                <a:cubicBezTo>
                  <a:pt x="1684" y="244"/>
                  <a:pt x="1304" y="0"/>
                  <a:pt x="960" y="8"/>
                </a:cubicBezTo>
                <a:cubicBezTo>
                  <a:pt x="616" y="16"/>
                  <a:pt x="160" y="448"/>
                  <a:pt x="0" y="5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7" name="Rectangle 21" descr="Green marble"/>
          <p:cNvSpPr>
            <a:spLocks noChangeArrowheads="1"/>
          </p:cNvSpPr>
          <p:nvPr/>
        </p:nvSpPr>
        <p:spPr bwMode="auto">
          <a:xfrm>
            <a:off x="3219450" y="302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1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18" name="Freeform 22" descr="Green marble"/>
          <p:cNvSpPr>
            <a:spLocks/>
          </p:cNvSpPr>
          <p:nvPr/>
        </p:nvSpPr>
        <p:spPr bwMode="auto">
          <a:xfrm>
            <a:off x="3448050" y="4165600"/>
            <a:ext cx="3505200" cy="1524000"/>
          </a:xfrm>
          <a:custGeom>
            <a:avLst/>
            <a:gdLst>
              <a:gd name="T0" fmla="*/ 2147483647 w 2208"/>
              <a:gd name="T1" fmla="*/ 0 h 960"/>
              <a:gd name="T2" fmla="*/ 2147483647 w 2208"/>
              <a:gd name="T3" fmla="*/ 2147483647 h 960"/>
              <a:gd name="T4" fmla="*/ 0 w 2208"/>
              <a:gd name="T5" fmla="*/ 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8" h="960">
                <a:moveTo>
                  <a:pt x="2208" y="0"/>
                </a:moveTo>
                <a:cubicBezTo>
                  <a:pt x="1840" y="480"/>
                  <a:pt x="1472" y="960"/>
                  <a:pt x="1104" y="960"/>
                </a:cubicBezTo>
                <a:cubicBezTo>
                  <a:pt x="736" y="960"/>
                  <a:pt x="184" y="16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9" name="Rectangle 23" descr="Green marble"/>
          <p:cNvSpPr>
            <a:spLocks noChangeArrowheads="1"/>
          </p:cNvSpPr>
          <p:nvPr/>
        </p:nvSpPr>
        <p:spPr bwMode="auto">
          <a:xfrm>
            <a:off x="5048250" y="5308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20" name="Line 24"/>
          <p:cNvSpPr>
            <a:spLocks noChangeShapeType="1"/>
          </p:cNvSpPr>
          <p:nvPr/>
        </p:nvSpPr>
        <p:spPr bwMode="auto">
          <a:xfrm>
            <a:off x="5505450" y="3937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21" name="Rectangle 25" descr="Green marble"/>
          <p:cNvSpPr>
            <a:spLocks noChangeArrowheads="1"/>
          </p:cNvSpPr>
          <p:nvPr/>
        </p:nvSpPr>
        <p:spPr bwMode="auto">
          <a:xfrm>
            <a:off x="5962650" y="355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1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22" name="Line 26"/>
          <p:cNvSpPr>
            <a:spLocks noChangeShapeType="1"/>
          </p:cNvSpPr>
          <p:nvPr/>
        </p:nvSpPr>
        <p:spPr bwMode="auto">
          <a:xfrm>
            <a:off x="7258050" y="3937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23" name="Rectangle 27" descr="Green marble"/>
          <p:cNvSpPr>
            <a:spLocks noChangeArrowheads="1"/>
          </p:cNvSpPr>
          <p:nvPr/>
        </p:nvSpPr>
        <p:spPr bwMode="auto">
          <a:xfrm>
            <a:off x="7562850" y="3632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  <a:endParaRPr kumimoji="1" lang="zh-CN" altLang="en-US" sz="2400" b="1">
              <a:latin typeface="Courier New" pitchFamily="49" charset="0"/>
            </a:endParaRPr>
          </a:p>
        </p:txBody>
      </p:sp>
      <p:sp>
        <p:nvSpPr>
          <p:cNvPr id="541724" name="Freeform 28" descr="Green marble"/>
          <p:cNvSpPr>
            <a:spLocks/>
          </p:cNvSpPr>
          <p:nvPr/>
        </p:nvSpPr>
        <p:spPr bwMode="auto">
          <a:xfrm>
            <a:off x="7994650" y="4165600"/>
            <a:ext cx="965200" cy="1231900"/>
          </a:xfrm>
          <a:custGeom>
            <a:avLst/>
            <a:gdLst>
              <a:gd name="T0" fmla="*/ 1008062500 w 608"/>
              <a:gd name="T1" fmla="*/ 0 h 776"/>
              <a:gd name="T2" fmla="*/ 1491932500 w 608"/>
              <a:gd name="T3" fmla="*/ 967740000 h 776"/>
              <a:gd name="T4" fmla="*/ 766127500 w 608"/>
              <a:gd name="T5" fmla="*/ 1935480000 h 776"/>
              <a:gd name="T6" fmla="*/ 40322500 w 608"/>
              <a:gd name="T7" fmla="*/ 846772500 h 776"/>
              <a:gd name="T8" fmla="*/ 524192500 w 608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8" h="776">
                <a:moveTo>
                  <a:pt x="400" y="0"/>
                </a:moveTo>
                <a:cubicBezTo>
                  <a:pt x="504" y="128"/>
                  <a:pt x="608" y="256"/>
                  <a:pt x="592" y="384"/>
                </a:cubicBezTo>
                <a:cubicBezTo>
                  <a:pt x="576" y="512"/>
                  <a:pt x="400" y="776"/>
                  <a:pt x="304" y="768"/>
                </a:cubicBezTo>
                <a:cubicBezTo>
                  <a:pt x="208" y="760"/>
                  <a:pt x="32" y="464"/>
                  <a:pt x="16" y="336"/>
                </a:cubicBezTo>
                <a:cubicBezTo>
                  <a:pt x="0" y="208"/>
                  <a:pt x="176" y="56"/>
                  <a:pt x="20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25" name="Rectangle 29" descr="Green marble"/>
          <p:cNvSpPr>
            <a:spLocks noChangeArrowheads="1"/>
          </p:cNvSpPr>
          <p:nvPr/>
        </p:nvSpPr>
        <p:spPr bwMode="auto">
          <a:xfrm>
            <a:off x="832485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1</a:t>
            </a:r>
            <a:endParaRPr kumimoji="1" lang="zh-CN" altLang="en-US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6" grpId="0" animBg="1"/>
      <p:bldP spid="541708" grpId="0"/>
      <p:bldP spid="541710" grpId="0" animBg="1"/>
      <p:bldP spid="541711" grpId="0"/>
      <p:bldP spid="541712" grpId="0" animBg="1"/>
      <p:bldP spid="541713" grpId="0"/>
      <p:bldP spid="541714" grpId="0" animBg="1"/>
      <p:bldP spid="541715" grpId="0"/>
      <p:bldP spid="541716" grpId="0" animBg="1"/>
      <p:bldP spid="541717" grpId="0"/>
      <p:bldP spid="541718" grpId="0" animBg="1"/>
      <p:bldP spid="541719" grpId="0"/>
      <p:bldP spid="541720" grpId="0" animBg="1"/>
      <p:bldP spid="541721" grpId="0"/>
      <p:bldP spid="541722" grpId="0" animBg="1"/>
      <p:bldP spid="541723" grpId="0"/>
      <p:bldP spid="541724" grpId="0" animBg="1"/>
      <p:bldP spid="5417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46486" name="Rectangle 22"/>
          <p:cNvSpPr>
            <a:spLocks noGrp="1" noChangeArrowheads="1"/>
          </p:cNvSpPr>
          <p:nvPr>
            <p:ph idx="1"/>
          </p:nvPr>
        </p:nvSpPr>
        <p:spPr>
          <a:xfrm>
            <a:off x="330820" y="1054343"/>
            <a:ext cx="7704856" cy="29523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2.2.1 串和语言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字母表：符号的有限集合， 例：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 =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{0,1}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串：符号的有穷序列，例：0110,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zh-CN" alt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语言：字母表上的一个串集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	{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,0,00,000,…}, {}, 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088175F-9F9D-4626-96DE-D76E92D19E83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4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900113" y="5300663"/>
            <a:ext cx="119122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字母</a:t>
            </a: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2091336" y="5588000"/>
            <a:ext cx="11216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2301461" y="5084763"/>
            <a:ext cx="699901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组合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211487" y="5300663"/>
            <a:ext cx="77097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串</a:t>
            </a: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4124603" y="5588000"/>
            <a:ext cx="11216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5385352" y="5300663"/>
            <a:ext cx="77097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语言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4334728" y="5156200"/>
            <a:ext cx="695266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集合</a:t>
            </a:r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 flipV="1">
            <a:off x="1459416" y="4868863"/>
            <a:ext cx="701446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249291" y="4724400"/>
            <a:ext cx="699901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集合</a:t>
            </a: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2301461" y="4508500"/>
            <a:ext cx="1115516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字母表</a:t>
            </a:r>
          </a:p>
        </p:txBody>
      </p:sp>
      <p:sp>
        <p:nvSpPr>
          <p:cNvPr id="446483" name="AutoShape 19"/>
          <p:cNvSpPr>
            <a:spLocks noChangeArrowheads="1"/>
          </p:cNvSpPr>
          <p:nvPr/>
        </p:nvSpPr>
        <p:spPr bwMode="auto">
          <a:xfrm>
            <a:off x="6661150" y="3141663"/>
            <a:ext cx="1438275" cy="1295400"/>
          </a:xfrm>
          <a:prstGeom prst="cloudCallout">
            <a:avLst>
              <a:gd name="adj1" fmla="val -63676"/>
              <a:gd name="adj2" fmla="val -8872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长度为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的空串</a:t>
            </a: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7380288" y="4724400"/>
            <a:ext cx="1439862" cy="1295400"/>
          </a:xfrm>
          <a:prstGeom prst="cloudCallout">
            <a:avLst>
              <a:gd name="adj1" fmla="val -117366"/>
              <a:gd name="adj2" fmla="val -71569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长度的表示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|a|</a:t>
            </a:r>
          </a:p>
        </p:txBody>
      </p:sp>
    </p:spTree>
    <p:extLst>
      <p:ext uri="{BB962C8B-B14F-4D97-AF65-F5344CB8AC3E}">
        <p14:creationId xmlns:p14="http://schemas.microsoft.com/office/powerpoint/2010/main" val="24728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83" grpId="0" animBg="1"/>
      <p:bldP spid="4464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途径</a:t>
            </a:r>
            <a:r>
              <a:rPr lang="en-US" altLang="zh-CN" smtClean="0">
                <a:ea typeface="宋体" charset="-122"/>
              </a:rPr>
              <a:t>1:</a:t>
            </a:r>
            <a:r>
              <a:rPr lang="zh-CN" altLang="en-US" smtClean="0">
                <a:ea typeface="宋体" charset="-122"/>
              </a:rPr>
              <a:t>自然语言描述</a:t>
            </a:r>
            <a:r>
              <a:rPr lang="en-US" altLang="zh-CN" smtClean="0">
                <a:ea typeface="宋体" charset="-122"/>
              </a:rPr>
              <a:t>=&gt;DFA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构建识别能被</a:t>
            </a:r>
            <a:r>
              <a:rPr lang="en-US" altLang="zh-CN" sz="3200" dirty="0" smtClean="0">
                <a:ea typeface="宋体" charset="-122"/>
              </a:rPr>
              <a:t>3</a:t>
            </a:r>
            <a:r>
              <a:rPr lang="zh-CN" altLang="en-US" sz="3200" dirty="0" smtClean="0">
                <a:ea typeface="宋体" charset="-122"/>
              </a:rPr>
              <a:t>整除的二进制数的</a:t>
            </a:r>
            <a:r>
              <a:rPr lang="en-US" altLang="zh-CN" sz="3200" dirty="0" smtClean="0">
                <a:ea typeface="宋体" charset="-122"/>
              </a:rPr>
              <a:t>DFA</a:t>
            </a:r>
          </a:p>
          <a:p>
            <a:endParaRPr lang="zh-CN" altLang="en-US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练习题：构建识别下列描述</a:t>
            </a:r>
            <a:r>
              <a:rPr lang="en-US" altLang="zh-CN" sz="3200" dirty="0" smtClean="0">
                <a:ea typeface="宋体" charset="-122"/>
              </a:rPr>
              <a:t>DFA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偶数个</a:t>
            </a:r>
            <a:r>
              <a:rPr lang="en-US" altLang="zh-CN" sz="2800" dirty="0" smtClean="0">
                <a:ea typeface="宋体" charset="-122"/>
              </a:rPr>
              <a:t>0</a:t>
            </a:r>
            <a:r>
              <a:rPr lang="zh-CN" altLang="en-US" sz="2800" dirty="0" smtClean="0">
                <a:ea typeface="宋体" charset="-122"/>
              </a:rPr>
              <a:t>，偶数个</a:t>
            </a:r>
            <a:r>
              <a:rPr lang="en-US" altLang="zh-CN" sz="2800" dirty="0" smtClean="0">
                <a:ea typeface="宋体" charset="-122"/>
              </a:rPr>
              <a:t>1</a:t>
            </a:r>
            <a:r>
              <a:rPr lang="zh-CN" altLang="en-US" sz="2800" dirty="0" smtClean="0">
                <a:ea typeface="宋体" charset="-122"/>
              </a:rPr>
              <a:t>的</a:t>
            </a:r>
            <a:r>
              <a:rPr lang="en-US" altLang="zh-CN" sz="2800" dirty="0" smtClean="0">
                <a:ea typeface="宋体" charset="-122"/>
              </a:rPr>
              <a:t>01</a:t>
            </a:r>
            <a:r>
              <a:rPr lang="zh-CN" altLang="en-US" sz="2800" dirty="0" smtClean="0">
                <a:ea typeface="宋体" charset="-122"/>
              </a:rPr>
              <a:t>串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C</a:t>
            </a:r>
            <a:r>
              <a:rPr lang="zh-CN" altLang="en-US" sz="2800" dirty="0" smtClean="0">
                <a:ea typeface="宋体" charset="-122"/>
              </a:rPr>
              <a:t>语言的注释  </a:t>
            </a:r>
            <a:r>
              <a:rPr lang="en-US" altLang="zh-CN" sz="2800" dirty="0" smtClean="0">
                <a:ea typeface="宋体" charset="-122"/>
              </a:rPr>
              <a:t>/* … */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6F09E38-6C1B-46AF-8EF6-BB0337F286F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27012" name="Text Box 4" descr="Green marble"/>
          <p:cNvSpPr txBox="1">
            <a:spLocks noChangeArrowheads="1"/>
          </p:cNvSpPr>
          <p:nvPr/>
        </p:nvSpPr>
        <p:spPr bwMode="auto">
          <a:xfrm>
            <a:off x="971600" y="3861048"/>
            <a:ext cx="7488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 b="1" dirty="0">
              <a:solidFill>
                <a:srgbClr val="FF3300"/>
              </a:solidFill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Tahoma" pitchFamily="34" charset="0"/>
                <a:ea typeface="宋体" pitchFamily="2" charset="-122"/>
              </a:rPr>
              <a:t>习题课时对这两个问题进行讨论</a:t>
            </a:r>
          </a:p>
        </p:txBody>
      </p:sp>
    </p:spTree>
    <p:extLst>
      <p:ext uri="{BB962C8B-B14F-4D97-AF65-F5344CB8AC3E}">
        <p14:creationId xmlns:p14="http://schemas.microsoft.com/office/powerpoint/2010/main" val="16340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：自然语言描述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：正规式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途径</a:t>
            </a:r>
            <a:r>
              <a:rPr lang="en-US" altLang="zh-CN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3</a:t>
            </a:r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：正规式</a:t>
            </a:r>
            <a:r>
              <a:rPr lang="en-US" altLang="zh-CN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=&gt;NFA=&gt;DFA</a:t>
            </a:r>
          </a:p>
          <a:p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子集构造法</a:t>
            </a:r>
            <a:endParaRPr lang="en-US" altLang="zh-CN" dirty="0" smtClean="0">
              <a:solidFill>
                <a:schemeClr val="bg2">
                  <a:lumMod val="20000"/>
                  <a:lumOff val="80000"/>
                </a:schemeClr>
              </a:solidFill>
              <a:ea typeface="宋体" charset="-122"/>
            </a:endParaRPr>
          </a:p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DFA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AECAD63-086C-416C-99AD-2D454BBDE36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11812" y="3522836"/>
            <a:ext cx="3932188" cy="1751459"/>
          </a:xfrm>
          <a:prstGeom prst="wedgeRoundRectCallout">
            <a:avLst>
              <a:gd name="adj1" fmla="val -85510"/>
              <a:gd name="adj2" fmla="val -5751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从词法模式的正规式表示，直接得到能够识别相应模式的</a:t>
            </a:r>
            <a:r>
              <a:rPr lang="en-US" altLang="zh-CN" sz="2400" dirty="0">
                <a:solidFill>
                  <a:srgbClr val="000000"/>
                </a:solidFill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925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示例</a:t>
            </a:r>
            <a:r>
              <a:rPr lang="en-US" altLang="zh-CN" smtClean="0">
                <a:ea typeface="宋体" charset="-122"/>
              </a:rPr>
              <a:t>1:</a:t>
            </a:r>
            <a:r>
              <a:rPr lang="zh-CN" altLang="en-US" smtClean="0">
                <a:ea typeface="宋体" charset="-122"/>
              </a:rPr>
              <a:t>关系运算符的识别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itchFamily="2" charset="-122"/>
              </a:rPr>
              <a:t>正则式 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relop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&lt; | &lt; = | = | &lt; &gt; | &gt; | &gt; =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DE37454-9F49-419F-B719-C9FE5B5C054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4180" name="Oval 4" descr="Green marble"/>
          <p:cNvSpPr>
            <a:spLocks noChangeArrowheads="1"/>
          </p:cNvSpPr>
          <p:nvPr/>
        </p:nvSpPr>
        <p:spPr bwMode="auto">
          <a:xfrm>
            <a:off x="2051050" y="3573463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1116013" y="38560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2" name="Text Box 6" descr="Green marble"/>
          <p:cNvSpPr txBox="1">
            <a:spLocks noChangeArrowheads="1"/>
          </p:cNvSpPr>
          <p:nvPr/>
        </p:nvSpPr>
        <p:spPr bwMode="auto">
          <a:xfrm>
            <a:off x="1168400" y="35004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开始</a:t>
            </a:r>
          </a:p>
        </p:txBody>
      </p:sp>
      <p:sp>
        <p:nvSpPr>
          <p:cNvPr id="434183" name="Oval 7" descr="Green marble"/>
          <p:cNvSpPr>
            <a:spLocks noChangeArrowheads="1"/>
          </p:cNvSpPr>
          <p:nvPr/>
        </p:nvSpPr>
        <p:spPr bwMode="auto">
          <a:xfrm>
            <a:off x="3276600" y="2420938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34184" name="Line 8"/>
          <p:cNvSpPr>
            <a:spLocks noChangeShapeType="1"/>
          </p:cNvSpPr>
          <p:nvPr/>
        </p:nvSpPr>
        <p:spPr bwMode="auto">
          <a:xfrm flipV="1">
            <a:off x="2555875" y="2781300"/>
            <a:ext cx="720725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5" name="Text Box 9" descr="Green marble"/>
          <p:cNvSpPr txBox="1">
            <a:spLocks noChangeArrowheads="1"/>
          </p:cNvSpPr>
          <p:nvPr/>
        </p:nvSpPr>
        <p:spPr bwMode="auto">
          <a:xfrm>
            <a:off x="2679700" y="2868613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&lt;</a:t>
            </a:r>
          </a:p>
        </p:txBody>
      </p:sp>
      <p:sp>
        <p:nvSpPr>
          <p:cNvPr id="434187" name="Oval 11" descr="Green marble"/>
          <p:cNvSpPr>
            <a:spLocks noChangeArrowheads="1"/>
          </p:cNvSpPr>
          <p:nvPr/>
        </p:nvSpPr>
        <p:spPr bwMode="auto">
          <a:xfrm>
            <a:off x="5003800" y="1989138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88" name="Oval 12" descr="Green marble"/>
          <p:cNvSpPr>
            <a:spLocks noChangeArrowheads="1"/>
          </p:cNvSpPr>
          <p:nvPr/>
        </p:nvSpPr>
        <p:spPr bwMode="auto">
          <a:xfrm>
            <a:off x="5075238" y="2062163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34189" name="Line 13"/>
          <p:cNvSpPr>
            <a:spLocks noChangeShapeType="1"/>
          </p:cNvSpPr>
          <p:nvPr/>
        </p:nvSpPr>
        <p:spPr bwMode="auto">
          <a:xfrm flipV="1">
            <a:off x="3852863" y="2278063"/>
            <a:ext cx="11525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90" name="Text Box 14" descr="Green marble"/>
          <p:cNvSpPr txBox="1">
            <a:spLocks noChangeArrowheads="1"/>
          </p:cNvSpPr>
          <p:nvPr/>
        </p:nvSpPr>
        <p:spPr bwMode="auto">
          <a:xfrm>
            <a:off x="4213225" y="213360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</a:t>
            </a:r>
          </a:p>
        </p:txBody>
      </p:sp>
      <p:sp>
        <p:nvSpPr>
          <p:cNvPr id="434191" name="Text Box 15" descr="Green marble"/>
          <p:cNvSpPr txBox="1">
            <a:spLocks noChangeArrowheads="1"/>
          </p:cNvSpPr>
          <p:nvPr/>
        </p:nvSpPr>
        <p:spPr bwMode="auto">
          <a:xfrm>
            <a:off x="5703888" y="2062163"/>
            <a:ext cx="2109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Tahoma" pitchFamily="34" charset="0"/>
              </a:rPr>
              <a:t>return(relop, LE)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192" name="Oval 16" descr="Green marble"/>
          <p:cNvSpPr>
            <a:spLocks noChangeArrowheads="1"/>
          </p:cNvSpPr>
          <p:nvPr/>
        </p:nvSpPr>
        <p:spPr bwMode="auto">
          <a:xfrm>
            <a:off x="5003800" y="2638425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93" name="Oval 17" descr="Green marble"/>
          <p:cNvSpPr>
            <a:spLocks noChangeArrowheads="1"/>
          </p:cNvSpPr>
          <p:nvPr/>
        </p:nvSpPr>
        <p:spPr bwMode="auto">
          <a:xfrm>
            <a:off x="5075238" y="2711450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34194" name="Line 18"/>
          <p:cNvSpPr>
            <a:spLocks noChangeShapeType="1"/>
          </p:cNvSpPr>
          <p:nvPr/>
        </p:nvSpPr>
        <p:spPr bwMode="auto">
          <a:xfrm>
            <a:off x="3852863" y="2709863"/>
            <a:ext cx="11525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95" name="Text Box 19" descr="Green marble"/>
          <p:cNvSpPr txBox="1">
            <a:spLocks noChangeArrowheads="1"/>
          </p:cNvSpPr>
          <p:nvPr/>
        </p:nvSpPr>
        <p:spPr bwMode="auto">
          <a:xfrm>
            <a:off x="4264025" y="250825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&gt;</a:t>
            </a:r>
          </a:p>
        </p:txBody>
      </p:sp>
      <p:sp>
        <p:nvSpPr>
          <p:cNvPr id="434196" name="Rectangle 20" descr="Green marble"/>
          <p:cNvSpPr>
            <a:spLocks noChangeArrowheads="1"/>
          </p:cNvSpPr>
          <p:nvPr/>
        </p:nvSpPr>
        <p:spPr bwMode="auto">
          <a:xfrm>
            <a:off x="5729288" y="2743200"/>
            <a:ext cx="2155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</a:rPr>
              <a:t>return(relop, NE)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197" name="Oval 21" descr="Green marble"/>
          <p:cNvSpPr>
            <a:spLocks noChangeArrowheads="1"/>
          </p:cNvSpPr>
          <p:nvPr/>
        </p:nvSpPr>
        <p:spPr bwMode="auto">
          <a:xfrm>
            <a:off x="5003800" y="3286125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4198" name="Oval 22" descr="Green marble"/>
          <p:cNvSpPr>
            <a:spLocks noChangeArrowheads="1"/>
          </p:cNvSpPr>
          <p:nvPr/>
        </p:nvSpPr>
        <p:spPr bwMode="auto">
          <a:xfrm>
            <a:off x="5075238" y="3359150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34199" name="Line 23"/>
          <p:cNvSpPr>
            <a:spLocks noChangeShapeType="1"/>
          </p:cNvSpPr>
          <p:nvPr/>
        </p:nvSpPr>
        <p:spPr bwMode="auto">
          <a:xfrm>
            <a:off x="3852863" y="2854325"/>
            <a:ext cx="1152525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0" name="Text Box 24" descr="Green marble"/>
          <p:cNvSpPr txBox="1">
            <a:spLocks noChangeArrowheads="1"/>
          </p:cNvSpPr>
          <p:nvPr/>
        </p:nvSpPr>
        <p:spPr bwMode="auto">
          <a:xfrm>
            <a:off x="3986213" y="3063875"/>
            <a:ext cx="801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other</a:t>
            </a:r>
          </a:p>
        </p:txBody>
      </p:sp>
      <p:sp>
        <p:nvSpPr>
          <p:cNvPr id="434201" name="Rectangle 25" descr="Green marble"/>
          <p:cNvSpPr>
            <a:spLocks noChangeArrowheads="1"/>
          </p:cNvSpPr>
          <p:nvPr/>
        </p:nvSpPr>
        <p:spPr bwMode="auto">
          <a:xfrm>
            <a:off x="5729288" y="339090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</a:rPr>
              <a:t>return(relop, LT)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203" name="Line 27"/>
          <p:cNvSpPr>
            <a:spLocks noChangeShapeType="1"/>
          </p:cNvSpPr>
          <p:nvPr/>
        </p:nvSpPr>
        <p:spPr bwMode="auto">
          <a:xfrm>
            <a:off x="2628900" y="38623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4" name="Text Box 28" descr="Green marble"/>
          <p:cNvSpPr txBox="1">
            <a:spLocks noChangeArrowheads="1"/>
          </p:cNvSpPr>
          <p:nvPr/>
        </p:nvSpPr>
        <p:spPr bwMode="auto">
          <a:xfrm>
            <a:off x="2752725" y="3516313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</a:t>
            </a:r>
          </a:p>
        </p:txBody>
      </p:sp>
      <p:sp>
        <p:nvSpPr>
          <p:cNvPr id="434205" name="Oval 29" descr="Green marble"/>
          <p:cNvSpPr>
            <a:spLocks noChangeArrowheads="1"/>
          </p:cNvSpPr>
          <p:nvPr/>
        </p:nvSpPr>
        <p:spPr bwMode="auto">
          <a:xfrm>
            <a:off x="3251200" y="3573463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206" name="Oval 30" descr="Green marble"/>
          <p:cNvSpPr>
            <a:spLocks noChangeArrowheads="1"/>
          </p:cNvSpPr>
          <p:nvPr/>
        </p:nvSpPr>
        <p:spPr bwMode="auto">
          <a:xfrm>
            <a:off x="3322638" y="3646488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34207" name="Rectangle 31" descr="Green marble"/>
          <p:cNvSpPr>
            <a:spLocks noChangeArrowheads="1"/>
          </p:cNvSpPr>
          <p:nvPr/>
        </p:nvSpPr>
        <p:spPr bwMode="auto">
          <a:xfrm>
            <a:off x="3779838" y="3927475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</a:rPr>
              <a:t>return(relop, LT)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208" name="Line 32"/>
          <p:cNvSpPr>
            <a:spLocks noChangeShapeType="1"/>
          </p:cNvSpPr>
          <p:nvPr/>
        </p:nvSpPr>
        <p:spPr bwMode="auto">
          <a:xfrm flipV="1">
            <a:off x="3852863" y="4725988"/>
            <a:ext cx="10795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09" name="Text Box 33" descr="Green marble"/>
          <p:cNvSpPr txBox="1">
            <a:spLocks noChangeArrowheads="1"/>
          </p:cNvSpPr>
          <p:nvPr/>
        </p:nvSpPr>
        <p:spPr bwMode="auto">
          <a:xfrm>
            <a:off x="4173538" y="4581525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</a:t>
            </a:r>
          </a:p>
        </p:txBody>
      </p:sp>
      <p:sp>
        <p:nvSpPr>
          <p:cNvPr id="434210" name="Oval 34" descr="Green marble"/>
          <p:cNvSpPr>
            <a:spLocks noChangeArrowheads="1"/>
          </p:cNvSpPr>
          <p:nvPr/>
        </p:nvSpPr>
        <p:spPr bwMode="auto">
          <a:xfrm>
            <a:off x="4959350" y="4438650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211" name="Oval 35" descr="Green marble"/>
          <p:cNvSpPr>
            <a:spLocks noChangeArrowheads="1"/>
          </p:cNvSpPr>
          <p:nvPr/>
        </p:nvSpPr>
        <p:spPr bwMode="auto">
          <a:xfrm>
            <a:off x="5030788" y="451167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434212" name="Rectangle 36" descr="Green marble"/>
          <p:cNvSpPr>
            <a:spLocks noChangeArrowheads="1"/>
          </p:cNvSpPr>
          <p:nvPr/>
        </p:nvSpPr>
        <p:spPr bwMode="auto">
          <a:xfrm>
            <a:off x="5776913" y="4510088"/>
            <a:ext cx="214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</a:rPr>
              <a:t>return(relop, GE)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213" name="Oval 37" descr="Green marble"/>
          <p:cNvSpPr>
            <a:spLocks noChangeArrowheads="1"/>
          </p:cNvSpPr>
          <p:nvPr/>
        </p:nvSpPr>
        <p:spPr bwMode="auto">
          <a:xfrm>
            <a:off x="3276600" y="4797425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434214" name="Line 38"/>
          <p:cNvSpPr>
            <a:spLocks noChangeShapeType="1"/>
          </p:cNvSpPr>
          <p:nvPr/>
        </p:nvSpPr>
        <p:spPr bwMode="auto">
          <a:xfrm>
            <a:off x="2555875" y="4078288"/>
            <a:ext cx="720725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5" name="Text Box 39" descr="Green marble"/>
          <p:cNvSpPr txBox="1">
            <a:spLocks noChangeArrowheads="1"/>
          </p:cNvSpPr>
          <p:nvPr/>
        </p:nvSpPr>
        <p:spPr bwMode="auto">
          <a:xfrm>
            <a:off x="2833688" y="4287838"/>
            <a:ext cx="37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&gt;</a:t>
            </a:r>
          </a:p>
        </p:txBody>
      </p:sp>
      <p:sp>
        <p:nvSpPr>
          <p:cNvPr id="434216" name="Oval 40" descr="Green marble"/>
          <p:cNvSpPr>
            <a:spLocks noChangeArrowheads="1"/>
          </p:cNvSpPr>
          <p:nvPr/>
        </p:nvSpPr>
        <p:spPr bwMode="auto">
          <a:xfrm>
            <a:off x="5003800" y="5230813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217" name="Oval 41" descr="Green marble"/>
          <p:cNvSpPr>
            <a:spLocks noChangeArrowheads="1"/>
          </p:cNvSpPr>
          <p:nvPr/>
        </p:nvSpPr>
        <p:spPr bwMode="auto">
          <a:xfrm>
            <a:off x="5075238" y="5303838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434218" name="Line 42"/>
          <p:cNvSpPr>
            <a:spLocks noChangeShapeType="1"/>
          </p:cNvSpPr>
          <p:nvPr/>
        </p:nvSpPr>
        <p:spPr bwMode="auto">
          <a:xfrm>
            <a:off x="3852863" y="5086350"/>
            <a:ext cx="115252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9" name="Text Box 43" descr="Green marble"/>
          <p:cNvSpPr txBox="1">
            <a:spLocks noChangeArrowheads="1"/>
          </p:cNvSpPr>
          <p:nvPr/>
        </p:nvSpPr>
        <p:spPr bwMode="auto">
          <a:xfrm>
            <a:off x="3986213" y="5295900"/>
            <a:ext cx="801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other</a:t>
            </a:r>
          </a:p>
        </p:txBody>
      </p:sp>
      <p:sp>
        <p:nvSpPr>
          <p:cNvPr id="434220" name="Rectangle 44" descr="Green marble"/>
          <p:cNvSpPr>
            <a:spLocks noChangeArrowheads="1"/>
          </p:cNvSpPr>
          <p:nvPr/>
        </p:nvSpPr>
        <p:spPr bwMode="auto">
          <a:xfrm>
            <a:off x="5729288" y="5335588"/>
            <a:ext cx="2147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ahoma" pitchFamily="34" charset="0"/>
              </a:rPr>
              <a:t>return(relop, GT)</a:t>
            </a:r>
            <a:endParaRPr lang="zh-CN" altLang="en-US" sz="1800" b="1">
              <a:latin typeface="Tahoma" pitchFamily="34" charset="0"/>
            </a:endParaRPr>
          </a:p>
        </p:txBody>
      </p:sp>
      <p:sp>
        <p:nvSpPr>
          <p:cNvPr id="434222" name="Text Box 46"/>
          <p:cNvSpPr txBox="1">
            <a:spLocks noChangeArrowheads="1"/>
          </p:cNvSpPr>
          <p:nvPr/>
        </p:nvSpPr>
        <p:spPr bwMode="auto">
          <a:xfrm>
            <a:off x="5580063" y="3213100"/>
            <a:ext cx="9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*</a:t>
            </a:r>
          </a:p>
        </p:txBody>
      </p:sp>
      <p:sp>
        <p:nvSpPr>
          <p:cNvPr id="434223" name="Text Box 47"/>
          <p:cNvSpPr txBox="1">
            <a:spLocks noChangeArrowheads="1"/>
          </p:cNvSpPr>
          <p:nvPr/>
        </p:nvSpPr>
        <p:spPr bwMode="auto">
          <a:xfrm>
            <a:off x="5580063" y="5157788"/>
            <a:ext cx="9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335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3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withGroup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withGroup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withGroup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withGroup">
                            <p:stCondLst>
                              <p:cond delay="12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withGroup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withGroup">
                            <p:stCondLst>
                              <p:cond delay="13000"/>
                            </p:stCondLst>
                            <p:childTnLst>
                              <p:par>
                                <p:cTn id="1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4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withGroup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4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withGroup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/>
      <p:bldP spid="434181" grpId="0" animBg="1"/>
      <p:bldP spid="434182" grpId="0"/>
      <p:bldP spid="434183" grpId="0" animBg="1"/>
      <p:bldP spid="434184" grpId="0" animBg="1"/>
      <p:bldP spid="434185" grpId="0"/>
      <p:bldP spid="434187" grpId="0" animBg="1"/>
      <p:bldP spid="434188" grpId="0" animBg="1"/>
      <p:bldP spid="434189" grpId="0" animBg="1"/>
      <p:bldP spid="434190" grpId="0"/>
      <p:bldP spid="434191" grpId="0"/>
      <p:bldP spid="434192" grpId="0" animBg="1"/>
      <p:bldP spid="434193" grpId="0" animBg="1"/>
      <p:bldP spid="434194" grpId="0" animBg="1"/>
      <p:bldP spid="434195" grpId="0"/>
      <p:bldP spid="434196" grpId="0"/>
      <p:bldP spid="434198" grpId="0" animBg="1"/>
      <p:bldP spid="434199" grpId="0" animBg="1"/>
      <p:bldP spid="434200" grpId="0"/>
      <p:bldP spid="434201" grpId="0"/>
      <p:bldP spid="434203" grpId="0" animBg="1"/>
      <p:bldP spid="434204" grpId="0"/>
      <p:bldP spid="434205" grpId="0" animBg="1"/>
      <p:bldP spid="434206" grpId="0" animBg="1"/>
      <p:bldP spid="434207" grpId="0"/>
      <p:bldP spid="434208" grpId="0" animBg="1"/>
      <p:bldP spid="434209" grpId="0"/>
      <p:bldP spid="434210" grpId="0" animBg="1"/>
      <p:bldP spid="434211" grpId="0" animBg="1"/>
      <p:bldP spid="434212" grpId="0"/>
      <p:bldP spid="434213" grpId="0" animBg="1"/>
      <p:bldP spid="434214" grpId="0" animBg="1"/>
      <p:bldP spid="434215" grpId="0"/>
      <p:bldP spid="434216" grpId="0" animBg="1"/>
      <p:bldP spid="434217" grpId="0" animBg="1"/>
      <p:bldP spid="434218" grpId="0" animBg="1"/>
      <p:bldP spid="434219" grpId="0"/>
      <p:bldP spid="434220" grpId="0"/>
      <p:bldP spid="434222" grpId="0"/>
      <p:bldP spid="4342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示例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： </a:t>
            </a:r>
            <a:r>
              <a:rPr lang="en-US" altLang="zh-CN" smtClean="0">
                <a:ea typeface="宋体" charset="-122"/>
              </a:rPr>
              <a:t>Pascal</a:t>
            </a:r>
            <a:r>
              <a:rPr lang="zh-CN" altLang="en-US" smtClean="0">
                <a:ea typeface="宋体" charset="-122"/>
              </a:rPr>
              <a:t>标识符的识别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正规式</a:t>
            </a:r>
            <a:r>
              <a:rPr lang="en-US" altLang="zh-CN" sz="2800" b="1" smtClean="0">
                <a:ea typeface="宋体" charset="-122"/>
              </a:rPr>
              <a:t>id</a:t>
            </a:r>
            <a:r>
              <a:rPr lang="en-US" altLang="zh-CN" sz="2800" smtClean="0">
                <a:ea typeface="宋体" charset="-122"/>
              </a:rPr>
              <a:t> 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sz="2800" b="1" smtClean="0">
                <a:ea typeface="宋体" charset="-122"/>
              </a:rPr>
              <a:t> letter (letter | digit )</a:t>
            </a:r>
            <a:r>
              <a:rPr lang="en-US" altLang="zh-CN" sz="2800" b="1" baseline="30000" smtClean="0">
                <a:ea typeface="宋体" charset="-122"/>
              </a:rPr>
              <a:t>*</a:t>
            </a:r>
            <a:endParaRPr lang="zh-CN" altLang="en-US" sz="2800" b="1" baseline="30000" smtClean="0">
              <a:ea typeface="宋体" charset="-122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869B8-3E11-4A19-8C46-48C133A4451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5204" name="Oval 4" descr="Green marble"/>
          <p:cNvSpPr>
            <a:spLocks noChangeArrowheads="1"/>
          </p:cNvSpPr>
          <p:nvPr/>
        </p:nvSpPr>
        <p:spPr bwMode="auto">
          <a:xfrm>
            <a:off x="2122488" y="3217863"/>
            <a:ext cx="576262" cy="5762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>
            <a:off x="1187450" y="35004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06" name="Text Box 6" descr="Green marble"/>
          <p:cNvSpPr txBox="1">
            <a:spLocks noChangeArrowheads="1"/>
          </p:cNvSpPr>
          <p:nvPr/>
        </p:nvSpPr>
        <p:spPr bwMode="auto">
          <a:xfrm>
            <a:off x="1239838" y="31448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开始</a:t>
            </a:r>
          </a:p>
        </p:txBody>
      </p:sp>
      <p:sp>
        <p:nvSpPr>
          <p:cNvPr id="435207" name="Oval 7" descr="Green marble"/>
          <p:cNvSpPr>
            <a:spLocks noChangeArrowheads="1"/>
          </p:cNvSpPr>
          <p:nvPr/>
        </p:nvSpPr>
        <p:spPr bwMode="auto">
          <a:xfrm>
            <a:off x="3708400" y="3217863"/>
            <a:ext cx="576263" cy="5762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435208" name="Oval 8" descr="Green marble"/>
          <p:cNvSpPr>
            <a:spLocks noChangeArrowheads="1"/>
          </p:cNvSpPr>
          <p:nvPr/>
        </p:nvSpPr>
        <p:spPr bwMode="auto">
          <a:xfrm>
            <a:off x="5867400" y="3217863"/>
            <a:ext cx="576263" cy="5762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9" name="Oval 9" descr="Green marble"/>
          <p:cNvSpPr>
            <a:spLocks noChangeArrowheads="1"/>
          </p:cNvSpPr>
          <p:nvPr/>
        </p:nvSpPr>
        <p:spPr bwMode="auto">
          <a:xfrm>
            <a:off x="5938838" y="3290888"/>
            <a:ext cx="431800" cy="431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>
            <a:off x="2700338" y="3506788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1" name="Text Box 11" descr="Green marble"/>
          <p:cNvSpPr txBox="1">
            <a:spLocks noChangeArrowheads="1"/>
          </p:cNvSpPr>
          <p:nvPr/>
        </p:nvSpPr>
        <p:spPr bwMode="auto">
          <a:xfrm>
            <a:off x="2824163" y="3089275"/>
            <a:ext cx="814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letter</a:t>
            </a:r>
          </a:p>
        </p:txBody>
      </p:sp>
      <p:cxnSp>
        <p:nvCxnSpPr>
          <p:cNvPr id="435212" name="AutoShape 12"/>
          <p:cNvCxnSpPr>
            <a:cxnSpLocks noChangeShapeType="1"/>
            <a:stCxn id="435207" idx="6"/>
            <a:endCxn id="435207" idx="0"/>
          </p:cNvCxnSpPr>
          <p:nvPr/>
        </p:nvCxnSpPr>
        <p:spPr bwMode="auto">
          <a:xfrm flipH="1" flipV="1">
            <a:off x="3997325" y="3217863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5213" name="Text Box 13" descr="Green marble"/>
          <p:cNvSpPr txBox="1">
            <a:spLocks noChangeArrowheads="1"/>
          </p:cNvSpPr>
          <p:nvPr/>
        </p:nvSpPr>
        <p:spPr bwMode="auto">
          <a:xfrm>
            <a:off x="3708400" y="2636912"/>
            <a:ext cx="162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Letter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或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digit</a:t>
            </a:r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4284663" y="3506788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5" name="Text Box 15" descr="Green marble"/>
          <p:cNvSpPr txBox="1">
            <a:spLocks noChangeArrowheads="1"/>
          </p:cNvSpPr>
          <p:nvPr/>
        </p:nvSpPr>
        <p:spPr bwMode="auto">
          <a:xfrm>
            <a:off x="4716463" y="3141663"/>
            <a:ext cx="801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223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 animBg="1"/>
      <p:bldP spid="435205" grpId="0" animBg="1"/>
      <p:bldP spid="435206" grpId="0"/>
      <p:bldP spid="435207" grpId="0" animBg="1"/>
      <p:bldP spid="435208" grpId="0" animBg="1"/>
      <p:bldP spid="435209" grpId="0" animBg="1"/>
      <p:bldP spid="435210" grpId="0" animBg="1"/>
      <p:bldP spid="435211" grpId="0"/>
      <p:bldP spid="435213" grpId="0"/>
      <p:bldP spid="435214" grpId="0" animBg="1"/>
      <p:bldP spid="4352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2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词法记号的描述与识别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无符号数的转换图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79674FE-0607-4CA8-B887-2877B41B244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38276" name="Group 4"/>
          <p:cNvGrpSpPr>
            <a:grpSpLocks/>
          </p:cNvGrpSpPr>
          <p:nvPr/>
        </p:nvGrpSpPr>
        <p:grpSpPr bwMode="auto">
          <a:xfrm>
            <a:off x="76200" y="2590800"/>
            <a:ext cx="8904288" cy="3581400"/>
            <a:chOff x="48" y="1632"/>
            <a:chExt cx="5609" cy="2256"/>
          </a:xfrm>
        </p:grpSpPr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48" y="235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>
              <a:off x="1469" y="2656"/>
              <a:ext cx="4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25609" name="Group 7"/>
            <p:cNvGrpSpPr>
              <a:grpSpLocks/>
            </p:cNvGrpSpPr>
            <p:nvPr/>
          </p:nvGrpSpPr>
          <p:grpSpPr bwMode="auto">
            <a:xfrm>
              <a:off x="5203" y="3282"/>
              <a:ext cx="310" cy="323"/>
              <a:chOff x="7120" y="12162"/>
              <a:chExt cx="425" cy="425"/>
            </a:xfrm>
          </p:grpSpPr>
          <p:sp>
            <p:nvSpPr>
              <p:cNvPr id="25647" name="Oval 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25648" name="Oval 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 eaLnBrk="0" hangingPunct="0"/>
                <a:r>
                  <a:rPr lang="zh-CN" altLang="en-US" sz="1600" b="1">
                    <a:latin typeface="Times New Roman" pitchFamily="18" charset="0"/>
                  </a:rPr>
                  <a:t>19</a:t>
                </a:r>
              </a:p>
            </p:txBody>
          </p:sp>
        </p:grp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438" y="2472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1241" y="2496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1956" y="2483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2729" y="2496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3545" y="2496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4372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25616" name="Oval 16"/>
            <p:cNvSpPr>
              <a:spLocks noChangeArrowheads="1"/>
            </p:cNvSpPr>
            <p:nvPr/>
          </p:nvSpPr>
          <p:spPr bwMode="auto">
            <a:xfrm>
              <a:off x="5173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761" y="2400"/>
              <a:ext cx="48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124" y="1993"/>
              <a:ext cx="50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2268" y="2381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681" y="2016"/>
              <a:ext cx="50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4671" y="2368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5099" y="1993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1241" y="2256"/>
              <a:ext cx="224" cy="253"/>
            </a:xfrm>
            <a:custGeom>
              <a:avLst/>
              <a:gdLst>
                <a:gd name="T0" fmla="*/ 112 w 327"/>
                <a:gd name="T1" fmla="*/ 191 h 333"/>
                <a:gd name="T2" fmla="*/ 148 w 327"/>
                <a:gd name="T3" fmla="*/ 71 h 333"/>
                <a:gd name="T4" fmla="*/ 77 w 327"/>
                <a:gd name="T5" fmla="*/ 2 h 333"/>
                <a:gd name="T6" fmla="*/ 7 w 327"/>
                <a:gd name="T7" fmla="*/ 80 h 333"/>
                <a:gd name="T8" fmla="*/ 35 w 327"/>
                <a:gd name="T9" fmla="*/ 19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2804" y="2240"/>
              <a:ext cx="224" cy="253"/>
            </a:xfrm>
            <a:custGeom>
              <a:avLst/>
              <a:gdLst>
                <a:gd name="T0" fmla="*/ 112 w 327"/>
                <a:gd name="T1" fmla="*/ 191 h 333"/>
                <a:gd name="T2" fmla="*/ 148 w 327"/>
                <a:gd name="T3" fmla="*/ 71 h 333"/>
                <a:gd name="T4" fmla="*/ 77 w 327"/>
                <a:gd name="T5" fmla="*/ 2 h 333"/>
                <a:gd name="T6" fmla="*/ 7 w 327"/>
                <a:gd name="T7" fmla="*/ 80 h 333"/>
                <a:gd name="T8" fmla="*/ 35 w 327"/>
                <a:gd name="T9" fmla="*/ 19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5197" y="2250"/>
              <a:ext cx="224" cy="254"/>
            </a:xfrm>
            <a:custGeom>
              <a:avLst/>
              <a:gdLst>
                <a:gd name="T0" fmla="*/ 112 w 327"/>
                <a:gd name="T1" fmla="*/ 193 h 333"/>
                <a:gd name="T2" fmla="*/ 148 w 327"/>
                <a:gd name="T3" fmla="*/ 72 h 333"/>
                <a:gd name="T4" fmla="*/ 77 w 327"/>
                <a:gd name="T5" fmla="*/ 2 h 333"/>
                <a:gd name="T6" fmla="*/ 7 w 327"/>
                <a:gd name="T7" fmla="*/ 80 h 333"/>
                <a:gd name="T8" fmla="*/ 35 w 327"/>
                <a:gd name="T9" fmla="*/ 19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44" y="262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4841" y="2832"/>
              <a:ext cx="6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1673" y="2400"/>
              <a:ext cx="26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316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392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+/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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5337" y="2822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739" y="26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2270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3060" y="2645"/>
              <a:ext cx="48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3872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4683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1439" y="1892"/>
              <a:ext cx="2198" cy="647"/>
            </a:xfrm>
            <a:custGeom>
              <a:avLst/>
              <a:gdLst>
                <a:gd name="T0" fmla="*/ 0 w 3210"/>
                <a:gd name="T1" fmla="*/ 493 h 849"/>
                <a:gd name="T2" fmla="*/ 352 w 3210"/>
                <a:gd name="T3" fmla="*/ 171 h 849"/>
                <a:gd name="T4" fmla="*/ 724 w 3210"/>
                <a:gd name="T5" fmla="*/ 6 h 849"/>
                <a:gd name="T6" fmla="*/ 1118 w 3210"/>
                <a:gd name="T7" fmla="*/ 136 h 849"/>
                <a:gd name="T8" fmla="*/ 1505 w 3210"/>
                <a:gd name="T9" fmla="*/ 450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2441" y="1632"/>
              <a:ext cx="3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3790" y="2126"/>
              <a:ext cx="1407" cy="401"/>
            </a:xfrm>
            <a:custGeom>
              <a:avLst/>
              <a:gdLst>
                <a:gd name="T0" fmla="*/ 0 w 2055"/>
                <a:gd name="T1" fmla="*/ 279 h 528"/>
                <a:gd name="T2" fmla="*/ 211 w 2055"/>
                <a:gd name="T3" fmla="*/ 97 h 528"/>
                <a:gd name="T4" fmla="*/ 485 w 2055"/>
                <a:gd name="T5" fmla="*/ 2 h 528"/>
                <a:gd name="T6" fmla="*/ 746 w 2055"/>
                <a:gd name="T7" fmla="*/ 106 h 528"/>
                <a:gd name="T8" fmla="*/ 963 w 2055"/>
                <a:gd name="T9" fmla="*/ 305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4291" y="1854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digit</a:t>
              </a:r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3009" y="2755"/>
              <a:ext cx="2198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1407" y="2788"/>
              <a:ext cx="381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4147" y="2848"/>
              <a:ext cx="61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3161" y="2880"/>
              <a:ext cx="61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3497" y="3582"/>
              <a:ext cx="199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return( </a:t>
              </a:r>
              <a:r>
                <a:rPr lang="en-US" altLang="zh-CN" sz="2400" b="1" i="1">
                  <a:latin typeface="Times New Roman" pitchFamily="18" charset="0"/>
                </a:rPr>
                <a:t>install</a:t>
              </a:r>
              <a:r>
                <a:rPr lang="en-US" altLang="zh-CN" sz="2400" b="1">
                  <a:latin typeface="Times New Roman" pitchFamily="18" charset="0"/>
                </a:rPr>
                <a:t>_</a:t>
              </a:r>
              <a:r>
                <a:rPr lang="en-US" altLang="zh-CN" sz="2400" b="1" i="1">
                  <a:latin typeface="Times New Roman" pitchFamily="18" charset="0"/>
                </a:rPr>
                <a:t>num</a:t>
              </a:r>
              <a:r>
                <a:rPr lang="en-US" altLang="zh-CN" sz="2400" b="1">
                  <a:latin typeface="Times New Roman" pitchFamily="18" charset="0"/>
                </a:rPr>
                <a:t>( ) )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5400" y="3116"/>
              <a:ext cx="25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25605" name="Rectangle 47" descr="Green marble"/>
          <p:cNvSpPr>
            <a:spLocks noChangeArrowheads="1"/>
          </p:cNvSpPr>
          <p:nvPr/>
        </p:nvSpPr>
        <p:spPr bwMode="auto">
          <a:xfrm>
            <a:off x="685800" y="19050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digit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宋体" charset="-122"/>
              </a:rPr>
              <a:t>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digit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)? 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(+ |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)?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digit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)?</a:t>
            </a:r>
            <a:r>
              <a:rPr lang="en-US" altLang="zh-CN" sz="2800" i="1" dirty="0">
                <a:latin typeface="Courier New" pitchFamily="49" charset="0"/>
              </a:rPr>
              <a:t> </a:t>
            </a:r>
            <a:endParaRPr lang="zh-CN" altLang="en-US" sz="2800" i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词法记号的描述与识别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空白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的转换图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5D99747-5FBF-4A1B-8C7A-1355D96154B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6628" name="Rectangle 4" descr="Green marble"/>
          <p:cNvSpPr>
            <a:spLocks noChangeArrowheads="1"/>
          </p:cNvSpPr>
          <p:nvPr/>
        </p:nvSpPr>
        <p:spPr bwMode="auto">
          <a:xfrm>
            <a:off x="685800" y="1905000"/>
            <a:ext cx="6934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delim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blank</a:t>
            </a:r>
            <a:r>
              <a:rPr lang="en-US" altLang="zh-CN" sz="2800" b="1">
                <a:latin typeface="Times New Roman" pitchFamily="18" charset="0"/>
              </a:rPr>
              <a:t> | 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tab</a:t>
            </a:r>
            <a:r>
              <a:rPr lang="en-US" altLang="zh-CN" sz="2800" b="1">
                <a:latin typeface="Times New Roman" pitchFamily="18" charset="0"/>
              </a:rPr>
              <a:t> | 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newline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ws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delim</a:t>
            </a:r>
            <a:r>
              <a:rPr lang="en-US" altLang="zh-CN" sz="28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2800" b="1" i="1">
              <a:latin typeface="Times New Roman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93387" y="3124200"/>
            <a:ext cx="6802657" cy="1578769"/>
            <a:chOff x="288" y="2304"/>
            <a:chExt cx="4800" cy="1200"/>
          </a:xfrm>
        </p:grpSpPr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21</a:t>
              </a:r>
            </a:p>
          </p:txBody>
        </p:sp>
        <p:grpSp>
          <p:nvGrpSpPr>
            <p:cNvPr id="26632" name="Group 7"/>
            <p:cNvGrpSpPr>
              <a:grpSpLocks/>
            </p:cNvGrpSpPr>
            <p:nvPr/>
          </p:nvGrpSpPr>
          <p:grpSpPr bwMode="auto">
            <a:xfrm>
              <a:off x="4397" y="2996"/>
              <a:ext cx="487" cy="508"/>
              <a:chOff x="7120" y="12162"/>
              <a:chExt cx="425" cy="425"/>
            </a:xfrm>
          </p:grpSpPr>
          <p:sp>
            <p:nvSpPr>
              <p:cNvPr id="26643" name="Oval 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26644" name="Oval 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0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</a:rPr>
                  <a:t>22</a:t>
                </a:r>
              </a:p>
            </p:txBody>
          </p:sp>
        </p:grpSp>
        <p:sp>
          <p:nvSpPr>
            <p:cNvPr id="26633" name="Line 1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6634" name="Line 1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6636" name="Rectangle 1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delim</a:t>
              </a:r>
            </a:p>
          </p:txBody>
        </p:sp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638" name="Rectangle 1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26639" name="Rectangle 1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6640" name="Rectangle 1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delim</a:t>
              </a:r>
            </a:p>
          </p:txBody>
        </p:sp>
        <p:sp>
          <p:nvSpPr>
            <p:cNvPr id="26641" name="Freeform 18"/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313 w 327"/>
                <a:gd name="T1" fmla="*/ 477 h 333"/>
                <a:gd name="T2" fmla="*/ 412 w 327"/>
                <a:gd name="T3" fmla="*/ 176 h 333"/>
                <a:gd name="T4" fmla="*/ 216 w 327"/>
                <a:gd name="T5" fmla="*/ 5 h 333"/>
                <a:gd name="T6" fmla="*/ 19 w 327"/>
                <a:gd name="T7" fmla="*/ 198 h 333"/>
                <a:gd name="T8" fmla="*/ 98 w 327"/>
                <a:gd name="T9" fmla="*/ 478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642" name="Oval 19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：自然语言描述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：正规式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：正规式</a:t>
            </a:r>
            <a:r>
              <a:rPr lang="en-US" altLang="zh-CN" dirty="0" smtClean="0">
                <a:ea typeface="宋体" charset="-122"/>
              </a:rPr>
              <a:t>=&gt;NFA=&gt;DFA</a:t>
            </a:r>
          </a:p>
          <a:p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子集构造法</a:t>
            </a:r>
            <a:endParaRPr lang="en-US" altLang="zh-CN" dirty="0" smtClean="0">
              <a:solidFill>
                <a:schemeClr val="bg2">
                  <a:lumMod val="20000"/>
                  <a:lumOff val="80000"/>
                </a:schemeClr>
              </a:solidFill>
              <a:ea typeface="宋体" charset="-122"/>
            </a:endParaRPr>
          </a:p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DFA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032B99-6915-49E5-8FAB-BF82B7F225F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途径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：正规式</a:t>
            </a:r>
            <a:r>
              <a:rPr lang="en-US" altLang="zh-CN" smtClean="0">
                <a:ea typeface="宋体" charset="-122"/>
              </a:rPr>
              <a:t>=&gt;NFA=&gt;DFA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先构造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，再将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转换为</a:t>
            </a:r>
            <a:r>
              <a:rPr lang="en-US" altLang="zh-CN" dirty="0" smtClean="0">
                <a:ea typeface="宋体" charset="-122"/>
              </a:rPr>
              <a:t>DFA</a:t>
            </a:r>
          </a:p>
          <a:p>
            <a:r>
              <a:rPr lang="zh-CN" altLang="en-US" dirty="0" smtClean="0">
                <a:ea typeface="宋体" charset="-122"/>
              </a:rPr>
              <a:t>三大步骤：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1.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NFA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构建</a:t>
            </a:r>
          </a:p>
          <a:p>
            <a:pPr lvl="1"/>
            <a:r>
              <a:rPr lang="en-US" altLang="zh-CN" dirty="0" smtClean="0">
                <a:ea typeface="宋体" charset="-122"/>
              </a:rPr>
              <a:t>2. NFA -&gt; DFA</a:t>
            </a:r>
            <a:r>
              <a:rPr lang="zh-CN" altLang="en-US" dirty="0" smtClean="0">
                <a:ea typeface="宋体" charset="-122"/>
              </a:rPr>
              <a:t>的转化（子集构造法）</a:t>
            </a:r>
          </a:p>
          <a:p>
            <a:pPr lvl="1"/>
            <a:r>
              <a:rPr lang="en-US" altLang="zh-CN" dirty="0" smtClean="0">
                <a:ea typeface="宋体" charset="-122"/>
              </a:rPr>
              <a:t>3. DFA</a:t>
            </a:r>
            <a:r>
              <a:rPr lang="zh-CN" altLang="en-US" dirty="0" smtClean="0">
                <a:ea typeface="宋体" charset="-122"/>
              </a:rPr>
              <a:t>化简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A0EBB92-8430-4D96-AD75-C33B074C89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正规式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=&gt;DFA?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itchFamily="2" charset="-122"/>
              </a:rPr>
              <a:t>从正规式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 </a:t>
            </a:r>
            <a:r>
              <a:rPr lang="zh-CN" altLang="en-US" sz="2800" dirty="0" smtClean="0">
                <a:ea typeface="宋体" pitchFamily="2" charset="-122"/>
              </a:rPr>
              <a:t>的自动机构造讲起</a:t>
            </a:r>
          </a:p>
          <a:p>
            <a:pPr>
              <a:defRPr/>
            </a:pPr>
            <a:r>
              <a:rPr lang="zh-CN" altLang="en-US" sz="2800" dirty="0" smtClean="0">
                <a:ea typeface="宋体" pitchFamily="2" charset="-122"/>
              </a:rPr>
              <a:t>状态</a:t>
            </a:r>
            <a:r>
              <a:rPr lang="en-US" altLang="zh-CN" sz="2800" dirty="0" smtClean="0">
                <a:ea typeface="宋体" pitchFamily="2" charset="-122"/>
              </a:rPr>
              <a:t>0</a:t>
            </a:r>
            <a:r>
              <a:rPr lang="zh-CN" altLang="en-US" sz="2800" dirty="0" smtClean="0">
                <a:ea typeface="宋体" pitchFamily="2" charset="-122"/>
              </a:rPr>
              <a:t>，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zh-CN" altLang="en-US" sz="2800" dirty="0" smtClean="0">
                <a:ea typeface="宋体" pitchFamily="2" charset="-122"/>
              </a:rPr>
              <a:t>，</a:t>
            </a:r>
            <a:r>
              <a:rPr lang="en-US" altLang="zh-CN" sz="2800" dirty="0" smtClean="0">
                <a:ea typeface="宋体" pitchFamily="2" charset="-122"/>
              </a:rPr>
              <a:t>2</a:t>
            </a:r>
            <a:r>
              <a:rPr lang="zh-CN" altLang="en-US" sz="2800" dirty="0" smtClean="0">
                <a:ea typeface="宋体" pitchFamily="2" charset="-122"/>
              </a:rPr>
              <a:t>的含义并不太容易说明白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800" dirty="0">
              <a:ea typeface="宋体" pitchFamily="2" charset="-122"/>
            </a:endParaRPr>
          </a:p>
          <a:p>
            <a:pPr>
              <a:defRPr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800" dirty="0">
              <a:ea typeface="宋体" pitchFamily="2" charset="-122"/>
            </a:endParaRPr>
          </a:p>
          <a:p>
            <a:pPr>
              <a:defRPr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2800" dirty="0">
                <a:ea typeface="宋体" charset="-122"/>
              </a:rPr>
              <a:t>从正规式到</a:t>
            </a:r>
            <a:r>
              <a:rPr lang="en-US" altLang="zh-CN" sz="2800" dirty="0" smtClean="0">
                <a:ea typeface="宋体" charset="-122"/>
              </a:rPr>
              <a:t>NFA</a:t>
            </a:r>
          </a:p>
          <a:p>
            <a:pPr lvl="1">
              <a:defRPr/>
            </a:pPr>
            <a:r>
              <a:rPr lang="zh-CN" altLang="en-US" sz="2400" dirty="0">
                <a:ea typeface="宋体" charset="-122"/>
              </a:rPr>
              <a:t>按照正规式的构建规则，逐步从简单到复杂地讨论从正规式构建</a:t>
            </a:r>
            <a:r>
              <a:rPr lang="en-US" altLang="zh-CN" sz="2400" dirty="0">
                <a:ea typeface="宋体" charset="-122"/>
              </a:rPr>
              <a:t>NFA</a:t>
            </a:r>
            <a:r>
              <a:rPr lang="zh-CN" altLang="en-US" sz="2400" dirty="0">
                <a:ea typeface="宋体" charset="-122"/>
              </a:rPr>
              <a:t>的过程</a:t>
            </a:r>
          </a:p>
          <a:p>
            <a:pPr>
              <a:defRPr/>
            </a:pP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613F704-B059-4896-BFC5-FB22A4E66B6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692275" y="1916832"/>
            <a:ext cx="5562600" cy="2301875"/>
            <a:chOff x="2112" y="2534"/>
            <a:chExt cx="3504" cy="1450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9703" name="Group 6"/>
            <p:cNvGrpSpPr>
              <a:grpSpLocks/>
            </p:cNvGrpSpPr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2971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2972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9704" name="Line 9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06" name="Rectangle 11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09" name="Freeform 14"/>
            <p:cNvSpPr>
              <a:spLocks/>
            </p:cNvSpPr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10" name="Oval 15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11" name="Freeform 16"/>
            <p:cNvSpPr>
              <a:spLocks/>
            </p:cNvSpPr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12" name="Rectangle 17"/>
            <p:cNvSpPr>
              <a:spLocks noChangeArrowheads="1"/>
            </p:cNvSpPr>
            <p:nvPr/>
          </p:nvSpPr>
          <p:spPr bwMode="auto">
            <a:xfrm>
              <a:off x="4177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3079" y="2534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715" name="Freeform 20"/>
            <p:cNvSpPr>
              <a:spLocks/>
            </p:cNvSpPr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16" name="Rectangle 21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9717" name="Freeform 22"/>
            <p:cNvSpPr>
              <a:spLocks/>
            </p:cNvSpPr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718" name="Rectangle 23"/>
            <p:cNvSpPr>
              <a:spLocks noChangeArrowheads="1"/>
            </p:cNvSpPr>
            <p:nvPr/>
          </p:nvSpPr>
          <p:spPr bwMode="auto">
            <a:xfrm>
              <a:off x="4255" y="2536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5301580"/>
            <a:ext cx="5948908" cy="1367780"/>
            <a:chOff x="1403648" y="5301580"/>
            <a:chExt cx="5948908" cy="1367780"/>
          </a:xfrm>
        </p:grpSpPr>
        <p:sp>
          <p:nvSpPr>
            <p:cNvPr id="25" name="任意多边形 24"/>
            <p:cNvSpPr/>
            <p:nvPr/>
          </p:nvSpPr>
          <p:spPr>
            <a:xfrm rot="21426735">
              <a:off x="1403648" y="5364218"/>
              <a:ext cx="5740400" cy="744537"/>
            </a:xfrm>
            <a:custGeom>
              <a:avLst/>
              <a:gdLst>
                <a:gd name="connsiteX0" fmla="*/ 0 w 5755341"/>
                <a:gd name="connsiteY0" fmla="*/ 208095 h 577289"/>
                <a:gd name="connsiteX1" fmla="*/ 1121868 w 5755341"/>
                <a:gd name="connsiteY1" fmla="*/ 15994 h 577289"/>
                <a:gd name="connsiteX2" fmla="*/ 2343630 w 5755341"/>
                <a:gd name="connsiteY2" fmla="*/ 576929 h 577289"/>
                <a:gd name="connsiteX3" fmla="*/ 3603811 w 5755341"/>
                <a:gd name="connsiteY3" fmla="*/ 108203 h 577289"/>
                <a:gd name="connsiteX4" fmla="*/ 4902413 w 5755341"/>
                <a:gd name="connsiteY4" fmla="*/ 561561 h 577289"/>
                <a:gd name="connsiteX5" fmla="*/ 5755341 w 5755341"/>
                <a:gd name="connsiteY5" fmla="*/ 338724 h 577289"/>
                <a:gd name="connsiteX6" fmla="*/ 5755341 w 5755341"/>
                <a:gd name="connsiteY6" fmla="*/ 338724 h 5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5341" h="577289">
                  <a:moveTo>
                    <a:pt x="0" y="208095"/>
                  </a:moveTo>
                  <a:cubicBezTo>
                    <a:pt x="365631" y="81308"/>
                    <a:pt x="731263" y="-45478"/>
                    <a:pt x="1121868" y="15994"/>
                  </a:cubicBezTo>
                  <a:cubicBezTo>
                    <a:pt x="1512473" y="77466"/>
                    <a:pt x="1929973" y="561561"/>
                    <a:pt x="2343630" y="576929"/>
                  </a:cubicBezTo>
                  <a:cubicBezTo>
                    <a:pt x="2757287" y="592297"/>
                    <a:pt x="3177347" y="110764"/>
                    <a:pt x="3603811" y="108203"/>
                  </a:cubicBezTo>
                  <a:cubicBezTo>
                    <a:pt x="4030275" y="105642"/>
                    <a:pt x="4543825" y="523141"/>
                    <a:pt x="4902413" y="561561"/>
                  </a:cubicBezTo>
                  <a:cubicBezTo>
                    <a:pt x="5261001" y="599981"/>
                    <a:pt x="5755341" y="338724"/>
                    <a:pt x="5755341" y="338724"/>
                  </a:cubicBezTo>
                  <a:lnTo>
                    <a:pt x="5755341" y="338724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763688" y="5508234"/>
              <a:ext cx="5588868" cy="744537"/>
            </a:xfrm>
            <a:custGeom>
              <a:avLst/>
              <a:gdLst>
                <a:gd name="connsiteX0" fmla="*/ 0 w 5755341"/>
                <a:gd name="connsiteY0" fmla="*/ 208095 h 577289"/>
                <a:gd name="connsiteX1" fmla="*/ 1121868 w 5755341"/>
                <a:gd name="connsiteY1" fmla="*/ 15994 h 577289"/>
                <a:gd name="connsiteX2" fmla="*/ 2343630 w 5755341"/>
                <a:gd name="connsiteY2" fmla="*/ 576929 h 577289"/>
                <a:gd name="connsiteX3" fmla="*/ 3603811 w 5755341"/>
                <a:gd name="connsiteY3" fmla="*/ 108203 h 577289"/>
                <a:gd name="connsiteX4" fmla="*/ 4902413 w 5755341"/>
                <a:gd name="connsiteY4" fmla="*/ 561561 h 577289"/>
                <a:gd name="connsiteX5" fmla="*/ 5755341 w 5755341"/>
                <a:gd name="connsiteY5" fmla="*/ 338724 h 577289"/>
                <a:gd name="connsiteX6" fmla="*/ 5755341 w 5755341"/>
                <a:gd name="connsiteY6" fmla="*/ 338724 h 5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5341" h="577289">
                  <a:moveTo>
                    <a:pt x="0" y="208095"/>
                  </a:moveTo>
                  <a:cubicBezTo>
                    <a:pt x="365631" y="81308"/>
                    <a:pt x="731263" y="-45478"/>
                    <a:pt x="1121868" y="15994"/>
                  </a:cubicBezTo>
                  <a:cubicBezTo>
                    <a:pt x="1512473" y="77466"/>
                    <a:pt x="1929973" y="561561"/>
                    <a:pt x="2343630" y="576929"/>
                  </a:cubicBezTo>
                  <a:cubicBezTo>
                    <a:pt x="2757287" y="592297"/>
                    <a:pt x="3177347" y="110764"/>
                    <a:pt x="3603811" y="108203"/>
                  </a:cubicBezTo>
                  <a:cubicBezTo>
                    <a:pt x="4030275" y="105642"/>
                    <a:pt x="4543825" y="523141"/>
                    <a:pt x="4902413" y="561561"/>
                  </a:cubicBezTo>
                  <a:cubicBezTo>
                    <a:pt x="5261001" y="599981"/>
                    <a:pt x="5755341" y="338724"/>
                    <a:pt x="5755341" y="338724"/>
                  </a:cubicBezTo>
                  <a:lnTo>
                    <a:pt x="5755341" y="338724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27" name="组合 26"/>
            <p:cNvGrpSpPr>
              <a:grpSpLocks/>
            </p:cNvGrpSpPr>
            <p:nvPr/>
          </p:nvGrpSpPr>
          <p:grpSpPr bwMode="auto">
            <a:xfrm>
              <a:off x="1979910" y="5301580"/>
              <a:ext cx="647700" cy="647700"/>
              <a:chOff x="1548000" y="1706162"/>
              <a:chExt cx="792000" cy="792000"/>
            </a:xfrm>
          </p:grpSpPr>
          <p:grpSp>
            <p:nvGrpSpPr>
              <p:cNvPr id="28" name="组合 2"/>
              <p:cNvGrpSpPr>
                <a:grpSpLocks/>
              </p:cNvGrpSpPr>
              <p:nvPr/>
            </p:nvGrpSpPr>
            <p:grpSpPr bwMode="auto">
              <a:xfrm>
                <a:off x="1548000" y="1706162"/>
                <a:ext cx="792000" cy="792000"/>
                <a:chOff x="1548000" y="1706162"/>
                <a:chExt cx="792000" cy="79200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548000" y="1706162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>
                  <a:spLocks noChangeAspect="1"/>
                </p:cNvSpPr>
                <p:nvPr/>
              </p:nvSpPr>
              <p:spPr>
                <a:xfrm>
                  <a:off x="1680000" y="1838162"/>
                  <a:ext cx="528000" cy="528000"/>
                </a:xfrm>
                <a:prstGeom prst="ellipse">
                  <a:avLst/>
                </a:prstGeom>
                <a:solidFill>
                  <a:srgbClr val="2D85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6"/>
              <p:cNvSpPr>
                <a:spLocks noChangeArrowheads="1"/>
              </p:cNvSpPr>
              <p:nvPr/>
            </p:nvSpPr>
            <p:spPr bwMode="auto">
              <a:xfrm>
                <a:off x="1724000" y="1879316"/>
                <a:ext cx="419295" cy="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组合 31"/>
            <p:cNvGrpSpPr>
              <a:grpSpLocks/>
            </p:cNvGrpSpPr>
            <p:nvPr/>
          </p:nvGrpSpPr>
          <p:grpSpPr bwMode="auto">
            <a:xfrm>
              <a:off x="3059410" y="5589612"/>
              <a:ext cx="647700" cy="647700"/>
              <a:chOff x="1548000" y="1706162"/>
              <a:chExt cx="792000" cy="792000"/>
            </a:xfrm>
          </p:grpSpPr>
          <p:grpSp>
            <p:nvGrpSpPr>
              <p:cNvPr id="33" name="组合 2"/>
              <p:cNvGrpSpPr>
                <a:grpSpLocks/>
              </p:cNvGrpSpPr>
              <p:nvPr/>
            </p:nvGrpSpPr>
            <p:grpSpPr bwMode="auto">
              <a:xfrm>
                <a:off x="1548000" y="1706162"/>
                <a:ext cx="792000" cy="792000"/>
                <a:chOff x="1548000" y="1706162"/>
                <a:chExt cx="792000" cy="79200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1548000" y="1706162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36" name="椭圆 35"/>
                <p:cNvSpPr>
                  <a:spLocks noChangeAspect="1"/>
                </p:cNvSpPr>
                <p:nvPr/>
              </p:nvSpPr>
              <p:spPr>
                <a:xfrm>
                  <a:off x="1680000" y="1838162"/>
                  <a:ext cx="528000" cy="528000"/>
                </a:xfrm>
                <a:prstGeom prst="ellipse">
                  <a:avLst/>
                </a:prstGeom>
                <a:solidFill>
                  <a:srgbClr val="007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4" name="矩形 22"/>
              <p:cNvSpPr>
                <a:spLocks noChangeArrowheads="1"/>
              </p:cNvSpPr>
              <p:nvPr/>
            </p:nvSpPr>
            <p:spPr bwMode="auto">
              <a:xfrm>
                <a:off x="1724000" y="1879316"/>
                <a:ext cx="419295" cy="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4284340" y="5517232"/>
              <a:ext cx="647700" cy="647700"/>
              <a:chOff x="1548000" y="1686804"/>
              <a:chExt cx="792000" cy="792000"/>
            </a:xfrm>
          </p:grpSpPr>
          <p:grpSp>
            <p:nvGrpSpPr>
              <p:cNvPr id="38" name="组合 2"/>
              <p:cNvGrpSpPr>
                <a:grpSpLocks/>
              </p:cNvGrpSpPr>
              <p:nvPr/>
            </p:nvGrpSpPr>
            <p:grpSpPr bwMode="auto">
              <a:xfrm>
                <a:off x="1548000" y="1686804"/>
                <a:ext cx="792000" cy="792000"/>
                <a:chOff x="1548000" y="1686804"/>
                <a:chExt cx="792000" cy="792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548000" y="1686804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41" name="椭圆 40"/>
                <p:cNvSpPr>
                  <a:spLocks noChangeAspect="1"/>
                </p:cNvSpPr>
                <p:nvPr/>
              </p:nvSpPr>
              <p:spPr>
                <a:xfrm>
                  <a:off x="1680000" y="1838162"/>
                  <a:ext cx="528000" cy="528000"/>
                </a:xfrm>
                <a:prstGeom prst="ellipse">
                  <a:avLst/>
                </a:prstGeom>
                <a:solidFill>
                  <a:srgbClr val="6C6D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9" name="矩形 27"/>
              <p:cNvSpPr>
                <a:spLocks noChangeArrowheads="1"/>
              </p:cNvSpPr>
              <p:nvPr/>
            </p:nvSpPr>
            <p:spPr bwMode="auto">
              <a:xfrm>
                <a:off x="1724000" y="1879316"/>
                <a:ext cx="419295" cy="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组合 41"/>
            <p:cNvGrpSpPr>
              <a:grpSpLocks/>
            </p:cNvGrpSpPr>
            <p:nvPr/>
          </p:nvGrpSpPr>
          <p:grpSpPr bwMode="auto">
            <a:xfrm>
              <a:off x="5435898" y="5389568"/>
              <a:ext cx="647700" cy="647700"/>
              <a:chOff x="1548000" y="1706162"/>
              <a:chExt cx="792000" cy="792000"/>
            </a:xfrm>
          </p:grpSpPr>
          <p:grpSp>
            <p:nvGrpSpPr>
              <p:cNvPr id="43" name="组合 2"/>
              <p:cNvGrpSpPr>
                <a:grpSpLocks/>
              </p:cNvGrpSpPr>
              <p:nvPr/>
            </p:nvGrpSpPr>
            <p:grpSpPr bwMode="auto">
              <a:xfrm>
                <a:off x="1548000" y="1706162"/>
                <a:ext cx="792000" cy="792000"/>
                <a:chOff x="1548000" y="1706162"/>
                <a:chExt cx="792000" cy="79200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1548000" y="1706162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46" name="椭圆 45"/>
                <p:cNvSpPr>
                  <a:spLocks noChangeAspect="1"/>
                </p:cNvSpPr>
                <p:nvPr/>
              </p:nvSpPr>
              <p:spPr>
                <a:xfrm>
                  <a:off x="1680000" y="1838162"/>
                  <a:ext cx="528000" cy="528000"/>
                </a:xfrm>
                <a:prstGeom prst="ellipse">
                  <a:avLst/>
                </a:prstGeom>
                <a:solidFill>
                  <a:srgbClr val="2D85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4" name="矩形 32"/>
              <p:cNvSpPr>
                <a:spLocks noChangeArrowheads="1"/>
              </p:cNvSpPr>
              <p:nvPr/>
            </p:nvSpPr>
            <p:spPr bwMode="auto">
              <a:xfrm>
                <a:off x="1724000" y="1879316"/>
                <a:ext cx="419295" cy="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组合 46"/>
            <p:cNvGrpSpPr>
              <a:grpSpLocks/>
            </p:cNvGrpSpPr>
            <p:nvPr/>
          </p:nvGrpSpPr>
          <p:grpSpPr bwMode="auto">
            <a:xfrm>
              <a:off x="6515398" y="5676906"/>
              <a:ext cx="647700" cy="647700"/>
              <a:chOff x="1548000" y="1706162"/>
              <a:chExt cx="792000" cy="792000"/>
            </a:xfrm>
          </p:grpSpPr>
          <p:grpSp>
            <p:nvGrpSpPr>
              <p:cNvPr id="48" name="组合 2"/>
              <p:cNvGrpSpPr>
                <a:grpSpLocks/>
              </p:cNvGrpSpPr>
              <p:nvPr/>
            </p:nvGrpSpPr>
            <p:grpSpPr bwMode="auto">
              <a:xfrm>
                <a:off x="1548000" y="1706162"/>
                <a:ext cx="792000" cy="792000"/>
                <a:chOff x="1548000" y="1706162"/>
                <a:chExt cx="792000" cy="792000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1548000" y="1706162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51" name="椭圆 50"/>
                <p:cNvSpPr>
                  <a:spLocks noChangeAspect="1"/>
                </p:cNvSpPr>
                <p:nvPr/>
              </p:nvSpPr>
              <p:spPr>
                <a:xfrm>
                  <a:off x="1680000" y="1838162"/>
                  <a:ext cx="528000" cy="528000"/>
                </a:xfrm>
                <a:prstGeom prst="ellipse">
                  <a:avLst/>
                </a:prstGeom>
                <a:solidFill>
                  <a:srgbClr val="007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9" name="矩形 48"/>
              <p:cNvSpPr>
                <a:spLocks noChangeArrowheads="1"/>
              </p:cNvSpPr>
              <p:nvPr/>
            </p:nvSpPr>
            <p:spPr bwMode="auto">
              <a:xfrm>
                <a:off x="1724000" y="1879316"/>
                <a:ext cx="419295" cy="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516216" y="6252771"/>
              <a:ext cx="720080" cy="416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ts val="2800"/>
                </a:lnSpc>
                <a:buClr>
                  <a:schemeClr val="bg1">
                    <a:lumMod val="50000"/>
                  </a:schemeClr>
                </a:buClr>
              </a:pPr>
              <a:r>
                <a:rPr lang="zh-CN" altLang="en-US" sz="1800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括号</a:t>
              </a:r>
              <a:endParaRPr lang="en-US" altLang="zh-CN" sz="1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91680" y="5965186"/>
              <a:ext cx="1107996" cy="416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ts val="2800"/>
                </a:lnSpc>
                <a:buClr>
                  <a:schemeClr val="bg1">
                    <a:lumMod val="50000"/>
                  </a:schemeClr>
                </a:buClr>
              </a:pPr>
              <a:r>
                <a:rPr lang="zh-CN" altLang="en-US" sz="1800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单个符号</a:t>
              </a:r>
              <a:endParaRPr lang="en-US" altLang="zh-CN" sz="1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87824" y="6196222"/>
              <a:ext cx="646331" cy="416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ts val="2800"/>
                </a:lnSpc>
                <a:buClr>
                  <a:schemeClr val="bg1">
                    <a:lumMod val="50000"/>
                  </a:schemeClr>
                </a:buClr>
              </a:pPr>
              <a:r>
                <a:rPr lang="zh-CN" altLang="en-US" sz="1800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3968" y="6180763"/>
              <a:ext cx="646331" cy="416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ts val="2800"/>
                </a:lnSpc>
                <a:buClr>
                  <a:schemeClr val="bg1">
                    <a:lumMod val="50000"/>
                  </a:schemeClr>
                </a:buClr>
              </a:pPr>
              <a:r>
                <a:rPr lang="zh-CN" altLang="en-US" sz="1800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1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508104" y="6181210"/>
              <a:ext cx="646331" cy="416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ts val="2800"/>
                </a:lnSpc>
                <a:buClr>
                  <a:schemeClr val="bg1">
                    <a:lumMod val="50000"/>
                  </a:schemeClr>
                </a:buClr>
              </a:pPr>
              <a:r>
                <a:rPr lang="zh-CN" altLang="en-US" sz="1800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</a:t>
              </a:r>
              <a:endParaRPr lang="en-US" altLang="zh-CN" sz="18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首先构造识别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和字母表中一个符号的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FBAE24F-CEEA-4BAF-BAE2-FB5FC377DE5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81000" y="3429000"/>
            <a:ext cx="8193088" cy="1716088"/>
            <a:chOff x="240" y="2160"/>
            <a:chExt cx="5161" cy="1081"/>
          </a:xfrm>
        </p:grpSpPr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3913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 dirty="0" err="1">
                  <a:latin typeface="Times New Roman" pitchFamily="18" charset="0"/>
                </a:rPr>
                <a:t>i</a:t>
              </a:r>
              <a:endParaRPr lang="en-US" altLang="zh-CN" sz="2800" b="1" i="1" dirty="0">
                <a:latin typeface="Times New Roman" pitchFamily="18" charset="0"/>
              </a:endParaRPr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456" y="2439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V="1">
              <a:off x="3257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311" y="2160"/>
              <a:ext cx="5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1624" y="2182"/>
              <a:ext cx="24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V="1">
              <a:off x="4241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4414" y="2182"/>
              <a:ext cx="24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31758" name="Group 13"/>
            <p:cNvGrpSpPr>
              <a:grpSpLocks/>
            </p:cNvGrpSpPr>
            <p:nvPr/>
          </p:nvGrpSpPr>
          <p:grpSpPr bwMode="auto"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31766" name="Oval 14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1767" name="Oval 15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1759" name="Line 16"/>
            <p:cNvSpPr>
              <a:spLocks noChangeShapeType="1"/>
            </p:cNvSpPr>
            <p:nvPr/>
          </p:nvSpPr>
          <p:spPr bwMode="auto">
            <a:xfrm flipV="1">
              <a:off x="1473" y="244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60" name="Oval 17"/>
            <p:cNvSpPr>
              <a:spLocks noChangeArrowheads="1"/>
            </p:cNvSpPr>
            <p:nvPr/>
          </p:nvSpPr>
          <p:spPr bwMode="auto">
            <a:xfrm>
              <a:off x="1145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1761" name="Group 18"/>
            <p:cNvGrpSpPr>
              <a:grpSpLocks/>
            </p:cNvGrpSpPr>
            <p:nvPr/>
          </p:nvGrpSpPr>
          <p:grpSpPr bwMode="auto"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31764" name="Oval 19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1765" name="Oval 20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1762" name="Rectangle 21"/>
            <p:cNvSpPr>
              <a:spLocks noChangeArrowheads="1"/>
            </p:cNvSpPr>
            <p:nvPr/>
          </p:nvSpPr>
          <p:spPr bwMode="auto">
            <a:xfrm>
              <a:off x="521" y="2160"/>
              <a:ext cx="58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1763" name="Rectangle 22"/>
            <p:cNvSpPr>
              <a:spLocks noChangeArrowheads="1"/>
            </p:cNvSpPr>
            <p:nvPr/>
          </p:nvSpPr>
          <p:spPr bwMode="auto">
            <a:xfrm>
              <a:off x="312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语言的运算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LM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{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且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指数：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是{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}，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i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i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闭包：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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0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1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2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正闭包：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+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1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2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</a:p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2.2</a:t>
            </a: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p17</a:t>
            </a: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…,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…,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}, 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 0, 1, …, 9 } 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)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891DFA-AB30-413A-AA6A-725D493838E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04025" y="3141663"/>
            <a:ext cx="2160588" cy="5869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0" bIns="46800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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0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∪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+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1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选择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 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89EBF8-2496-4833-AEC6-5A858D29177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85800" y="2514600"/>
            <a:ext cx="8001000" cy="3651250"/>
            <a:chOff x="432" y="1584"/>
            <a:chExt cx="5040" cy="2300"/>
          </a:xfrm>
        </p:grpSpPr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432" y="2507"/>
              <a:ext cx="8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1895" y="1933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grpSp>
          <p:nvGrpSpPr>
            <p:cNvPr id="32776" name="Group 7"/>
            <p:cNvGrpSpPr>
              <a:grpSpLocks/>
            </p:cNvGrpSpPr>
            <p:nvPr/>
          </p:nvGrpSpPr>
          <p:grpSpPr bwMode="auto"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32795" name="Oval 8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 anchor="ctr" anchorCtr="1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2796" name="Oval 9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 dirty="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2777" name="Oval 10"/>
            <p:cNvSpPr>
              <a:spLocks noChangeArrowheads="1"/>
            </p:cNvSpPr>
            <p:nvPr/>
          </p:nvSpPr>
          <p:spPr bwMode="auto">
            <a:xfrm>
              <a:off x="1236" y="2342"/>
              <a:ext cx="364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573" y="2219"/>
              <a:ext cx="5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1920" y="3600"/>
              <a:ext cx="270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s </a:t>
              </a:r>
              <a:r>
                <a:rPr lang="en-US" altLang="zh-CN" sz="2800" b="1">
                  <a:latin typeface="Times New Roman" pitchFamily="18" charset="0"/>
                </a:rPr>
                <a:t>| </a:t>
              </a:r>
              <a:r>
                <a:rPr lang="en-US" altLang="zh-CN" sz="2800" b="1" i="1">
                  <a:latin typeface="Times New Roman" pitchFamily="18" charset="0"/>
                </a:rPr>
                <a:t>t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2780" name="Oval 13"/>
            <p:cNvSpPr>
              <a:spLocks noChangeArrowheads="1"/>
            </p:cNvSpPr>
            <p:nvPr/>
          </p:nvSpPr>
          <p:spPr bwMode="auto">
            <a:xfrm>
              <a:off x="2395" y="1584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1" name="Oval 14"/>
            <p:cNvSpPr>
              <a:spLocks noChangeArrowheads="1"/>
            </p:cNvSpPr>
            <p:nvPr/>
          </p:nvSpPr>
          <p:spPr bwMode="auto">
            <a:xfrm>
              <a:off x="2519" y="1770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3700" y="1783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3024" y="1740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2408" y="2667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2532" y="2853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3713" y="2866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7" name="Rectangle 20"/>
            <p:cNvSpPr>
              <a:spLocks noChangeArrowheads="1"/>
            </p:cNvSpPr>
            <p:nvPr/>
          </p:nvSpPr>
          <p:spPr bwMode="auto">
            <a:xfrm>
              <a:off x="3037" y="2823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t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 flipV="1">
              <a:off x="1600" y="2026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>
              <a:off x="1587" y="2610"/>
              <a:ext cx="92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 flipV="1">
              <a:off x="4098" y="2586"/>
              <a:ext cx="966" cy="4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063" y="2009"/>
              <a:ext cx="962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2" name="Rectangle 25"/>
            <p:cNvSpPr>
              <a:spLocks noChangeArrowheads="1"/>
            </p:cNvSpPr>
            <p:nvPr/>
          </p:nvSpPr>
          <p:spPr bwMode="auto">
            <a:xfrm>
              <a:off x="1908" y="2493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2793" name="Rectangle 26"/>
            <p:cNvSpPr>
              <a:spLocks noChangeArrowheads="1"/>
            </p:cNvSpPr>
            <p:nvPr/>
          </p:nvSpPr>
          <p:spPr bwMode="auto">
            <a:xfrm>
              <a:off x="4448" y="1875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2794" name="Rectangle 27"/>
            <p:cNvSpPr>
              <a:spLocks noChangeArrowheads="1"/>
            </p:cNvSpPr>
            <p:nvPr/>
          </p:nvSpPr>
          <p:spPr bwMode="auto">
            <a:xfrm>
              <a:off x="4435" y="2516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5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连接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 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27A564E-DB7B-4557-A51F-812422E4F9E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219200" y="3124200"/>
            <a:ext cx="6324600" cy="2298700"/>
            <a:chOff x="768" y="1968"/>
            <a:chExt cx="3984" cy="1448"/>
          </a:xfrm>
        </p:grpSpPr>
        <p:sp>
          <p:nvSpPr>
            <p:cNvPr id="33798" name="Oval 5"/>
            <p:cNvSpPr>
              <a:spLocks noChangeArrowheads="1"/>
            </p:cNvSpPr>
            <p:nvPr/>
          </p:nvSpPr>
          <p:spPr bwMode="auto">
            <a:xfrm>
              <a:off x="1537" y="1968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1672" y="2193"/>
              <a:ext cx="396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3800" name="Oval 7"/>
            <p:cNvSpPr>
              <a:spLocks noChangeArrowheads="1"/>
            </p:cNvSpPr>
            <p:nvPr/>
          </p:nvSpPr>
          <p:spPr bwMode="auto">
            <a:xfrm>
              <a:off x="2958" y="2208"/>
              <a:ext cx="396" cy="40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182" y="2253"/>
              <a:ext cx="671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N </a:t>
              </a:r>
              <a:r>
                <a:rPr lang="en-US" altLang="zh-CN" sz="2800" b="1" dirty="0">
                  <a:latin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</a:rPr>
                <a:t>s</a:t>
              </a:r>
              <a:r>
                <a:rPr lang="en-US" altLang="zh-CN" sz="28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3802" name="Oval 9"/>
            <p:cNvSpPr>
              <a:spLocks noChangeArrowheads="1"/>
            </p:cNvSpPr>
            <p:nvPr/>
          </p:nvSpPr>
          <p:spPr bwMode="auto">
            <a:xfrm>
              <a:off x="2823" y="1995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33803" name="Group 10"/>
            <p:cNvGrpSpPr>
              <a:grpSpLocks/>
            </p:cNvGrpSpPr>
            <p:nvPr/>
          </p:nvGrpSpPr>
          <p:grpSpPr bwMode="auto"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33810" name="Oval 11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3811" name="Oval 12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 dirty="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908" y="2060"/>
              <a:ext cx="64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294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st 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3806" name="Oval 15"/>
            <p:cNvSpPr>
              <a:spLocks noChangeArrowheads="1"/>
            </p:cNvSpPr>
            <p:nvPr/>
          </p:nvSpPr>
          <p:spPr bwMode="auto">
            <a:xfrm>
              <a:off x="2958" y="2220"/>
              <a:ext cx="396" cy="4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3571" y="2295"/>
              <a:ext cx="67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N </a:t>
              </a:r>
              <a:r>
                <a:rPr lang="en-US" altLang="zh-CN" sz="2800" b="1" dirty="0">
                  <a:latin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</a:rPr>
                <a:t>t</a:t>
              </a:r>
              <a:r>
                <a:rPr lang="en-US" altLang="zh-CN" sz="28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3808" name="Freeform 17"/>
            <p:cNvSpPr>
              <a:spLocks/>
            </p:cNvSpPr>
            <p:nvPr/>
          </p:nvSpPr>
          <p:spPr bwMode="auto">
            <a:xfrm>
              <a:off x="3102" y="2110"/>
              <a:ext cx="378" cy="634"/>
            </a:xfrm>
            <a:custGeom>
              <a:avLst/>
              <a:gdLst>
                <a:gd name="T0" fmla="*/ 91 w 405"/>
                <a:gd name="T1" fmla="*/ 0 h 660"/>
                <a:gd name="T2" fmla="*/ 314 w 405"/>
                <a:gd name="T3" fmla="*/ 181 h 660"/>
                <a:gd name="T4" fmla="*/ 327 w 405"/>
                <a:gd name="T5" fmla="*/ 388 h 660"/>
                <a:gd name="T6" fmla="*/ 196 w 405"/>
                <a:gd name="T7" fmla="*/ 526 h 660"/>
                <a:gd name="T8" fmla="*/ 0 w 405"/>
                <a:gd name="T9" fmla="*/ 609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>
              <a:off x="768" y="2390"/>
              <a:ext cx="8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0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闭包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于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加括号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本身作为它的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1DD4AB3-0208-47EF-8B2F-CB6E4E5D9C8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81000" y="1484784"/>
            <a:ext cx="8305800" cy="3240088"/>
            <a:chOff x="240" y="1680"/>
            <a:chExt cx="5232" cy="2041"/>
          </a:xfrm>
        </p:grpSpPr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2281" y="2259"/>
              <a:ext cx="1916" cy="7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2415" y="2462"/>
              <a:ext cx="394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3693" y="2476"/>
              <a:ext cx="393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961" y="2429"/>
              <a:ext cx="6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34826" name="Group 9"/>
            <p:cNvGrpSpPr>
              <a:grpSpLocks/>
            </p:cNvGrpSpPr>
            <p:nvPr/>
          </p:nvGrpSpPr>
          <p:grpSpPr bwMode="auto"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34839" name="Oval 10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4840" name="Oval 11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4827" name="Rectangle 12"/>
            <p:cNvSpPr>
              <a:spLocks noChangeArrowheads="1"/>
            </p:cNvSpPr>
            <p:nvPr/>
          </p:nvSpPr>
          <p:spPr bwMode="auto">
            <a:xfrm>
              <a:off x="365" y="2328"/>
              <a:ext cx="63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1628" y="3411"/>
              <a:ext cx="29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</a:rPr>
                <a:t>识别正规式</a:t>
              </a:r>
              <a:r>
                <a:rPr lang="en-US" altLang="zh-CN" sz="2800" b="1" i="1" dirty="0">
                  <a:latin typeface="Times New Roman" pitchFamily="18" charset="0"/>
                </a:rPr>
                <a:t>s</a:t>
              </a:r>
              <a:r>
                <a:rPr lang="en-US" altLang="zh-CN" sz="2800" b="1" baseline="30000" dirty="0">
                  <a:latin typeface="Times New Roman" pitchFamily="18" charset="0"/>
                </a:rPr>
                <a:t>* </a:t>
              </a:r>
              <a:r>
                <a:rPr lang="zh-CN" altLang="en-US" sz="2800" b="1" dirty="0">
                  <a:latin typeface="Times New Roman" pitchFamily="18" charset="0"/>
                </a:rPr>
                <a:t>的</a:t>
              </a:r>
              <a:r>
                <a:rPr lang="en-US" altLang="zh-CN" sz="2800" b="1" dirty="0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1138" y="2475"/>
              <a:ext cx="393" cy="3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>
              <a:off x="1545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240" y="2628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4114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3" name="Freeform 18"/>
            <p:cNvSpPr>
              <a:spLocks/>
            </p:cNvSpPr>
            <p:nvPr/>
          </p:nvSpPr>
          <p:spPr bwMode="auto">
            <a:xfrm>
              <a:off x="1473" y="2798"/>
              <a:ext cx="3555" cy="604"/>
            </a:xfrm>
            <a:custGeom>
              <a:avLst/>
              <a:gdLst>
                <a:gd name="T0" fmla="*/ 0 w 3840"/>
                <a:gd name="T1" fmla="*/ 0 h 697"/>
                <a:gd name="T2" fmla="*/ 450 w 3840"/>
                <a:gd name="T3" fmla="*/ 293 h 697"/>
                <a:gd name="T4" fmla="*/ 861 w 3840"/>
                <a:gd name="T5" fmla="*/ 429 h 697"/>
                <a:gd name="T6" fmla="*/ 1648 w 3840"/>
                <a:gd name="T7" fmla="*/ 520 h 697"/>
                <a:gd name="T8" fmla="*/ 2419 w 3840"/>
                <a:gd name="T9" fmla="*/ 452 h 697"/>
                <a:gd name="T10" fmla="*/ 2844 w 3840"/>
                <a:gd name="T11" fmla="*/ 328 h 697"/>
                <a:gd name="T12" fmla="*/ 3291 w 3840"/>
                <a:gd name="T13" fmla="*/ 12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34" name="Freeform 19"/>
            <p:cNvSpPr>
              <a:spLocks/>
            </p:cNvSpPr>
            <p:nvPr/>
          </p:nvSpPr>
          <p:spPr bwMode="auto">
            <a:xfrm>
              <a:off x="2540" y="1987"/>
              <a:ext cx="1405" cy="487"/>
            </a:xfrm>
            <a:custGeom>
              <a:avLst/>
              <a:gdLst>
                <a:gd name="T0" fmla="*/ 1265 w 1517"/>
                <a:gd name="T1" fmla="*/ 422 h 562"/>
                <a:gd name="T2" fmla="*/ 1265 w 1517"/>
                <a:gd name="T3" fmla="*/ 197 h 562"/>
                <a:gd name="T4" fmla="*/ 1047 w 1517"/>
                <a:gd name="T5" fmla="*/ 28 h 562"/>
                <a:gd name="T6" fmla="*/ 313 w 1517"/>
                <a:gd name="T7" fmla="*/ 28 h 562"/>
                <a:gd name="T8" fmla="*/ 43 w 1517"/>
                <a:gd name="T9" fmla="*/ 174 h 562"/>
                <a:gd name="T10" fmla="*/ 56 w 1517"/>
                <a:gd name="T11" fmla="*/ 422 h 5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35" name="Rectangle 20"/>
            <p:cNvSpPr>
              <a:spLocks noChangeArrowheads="1"/>
            </p:cNvSpPr>
            <p:nvPr/>
          </p:nvSpPr>
          <p:spPr bwMode="auto">
            <a:xfrm>
              <a:off x="1726" y="233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6" name="Rectangle 21"/>
            <p:cNvSpPr>
              <a:spLocks noChangeArrowheads="1"/>
            </p:cNvSpPr>
            <p:nvPr/>
          </p:nvSpPr>
          <p:spPr bwMode="auto">
            <a:xfrm>
              <a:off x="3170" y="3058"/>
              <a:ext cx="37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7" name="Rectangle 22"/>
            <p:cNvSpPr>
              <a:spLocks noChangeArrowheads="1"/>
            </p:cNvSpPr>
            <p:nvPr/>
          </p:nvSpPr>
          <p:spPr bwMode="auto">
            <a:xfrm>
              <a:off x="4406" y="2342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8" name="Rectangle 23"/>
            <p:cNvSpPr>
              <a:spLocks noChangeArrowheads="1"/>
            </p:cNvSpPr>
            <p:nvPr/>
          </p:nvSpPr>
          <p:spPr bwMode="auto">
            <a:xfrm>
              <a:off x="3114" y="168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5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NFA</a:t>
            </a:r>
            <a:r>
              <a:rPr lang="zh-CN" altLang="en-US" dirty="0">
                <a:ea typeface="宋体" charset="-122"/>
              </a:rPr>
              <a:t>构建实例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 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=&gt; NFA</a:t>
            </a:r>
            <a:endParaRPr lang="zh-CN" altLang="en-US" i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708F86-A447-46B9-B0E0-2C6449126A2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468313" y="1644650"/>
            <a:ext cx="8382000" cy="3505200"/>
            <a:chOff x="288" y="2112"/>
            <a:chExt cx="5280" cy="2208"/>
          </a:xfrm>
        </p:grpSpPr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0967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1002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41003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40969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70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71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74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75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6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77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78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9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80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81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4" name="Oval 25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85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86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87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988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9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0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1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2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3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4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5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6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9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1000" name="Rectangle 41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1001" name="Rectangle 4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65957" y="5498068"/>
            <a:ext cx="682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下面来看一看正规式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)*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的分解动作</a:t>
            </a:r>
          </a:p>
        </p:txBody>
      </p:sp>
    </p:spTree>
    <p:extLst>
      <p:ext uri="{BB962C8B-B14F-4D97-AF65-F5344CB8AC3E}">
        <p14:creationId xmlns:p14="http://schemas.microsoft.com/office/powerpoint/2010/main" val="9265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8032" y="6515547"/>
            <a:ext cx="9612560" cy="36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757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5F7AF6E-54A6-4C28-95C4-7E2FC699116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7892" name="Group 89"/>
          <p:cNvGrpSpPr>
            <a:grpSpLocks/>
          </p:cNvGrpSpPr>
          <p:nvPr/>
        </p:nvGrpSpPr>
        <p:grpSpPr bwMode="auto">
          <a:xfrm>
            <a:off x="476250" y="3346450"/>
            <a:ext cx="8382000" cy="3505200"/>
            <a:chOff x="288" y="2112"/>
            <a:chExt cx="5280" cy="2208"/>
          </a:xfrm>
        </p:grpSpPr>
        <p:sp>
          <p:nvSpPr>
            <p:cNvPr id="38012" name="Oval 90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38013" name="Group 9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048" name="Oval 9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38049" name="Oval 9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38014" name="Rectangle 94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8015" name="Rectangle 95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16" name="Oval 96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017" name="Rectangle 97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18" name="Rectangle 98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19" name="Rectangle 99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20" name="Rectangle 10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21" name="Rectangle 101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22" name="Line 102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3" name="Line 103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4" name="Oval 104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025" name="Oval 10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026" name="Oval 106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027" name="Line 107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8" name="Line 108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9" name="Line 109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0" name="Oval 110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031" name="Oval 111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032" name="Oval 112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033" name="Oval 113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034" name="Line 114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5" name="Line 115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6" name="Line 116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7" name="Line 117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8" name="Line 118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9" name="Line 119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0" name="Rectangle 120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1" name="Rectangle 121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2" name="Rectangle 122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3" name="Freeform 123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4" name="Freeform 124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5" name="Rectangle 125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6" name="Rectangle 126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7" name="Rectangle 127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grpSp>
        <p:nvGrpSpPr>
          <p:cNvPr id="37893" name="Group 128"/>
          <p:cNvGrpSpPr>
            <a:grpSpLocks/>
          </p:cNvGrpSpPr>
          <p:nvPr/>
        </p:nvGrpSpPr>
        <p:grpSpPr bwMode="auto">
          <a:xfrm>
            <a:off x="323850" y="908050"/>
            <a:ext cx="8078788" cy="2779713"/>
            <a:chOff x="192" y="576"/>
            <a:chExt cx="5089" cy="1751"/>
          </a:xfrm>
        </p:grpSpPr>
        <p:sp>
          <p:nvSpPr>
            <p:cNvPr id="37978" name="Rectangle 129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9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79" name="Rectangle 130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0" name="Rectangle 131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1" name="Rectangle 132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4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2" name="Rectangle 133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3" name="Rectangle 134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5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4" name="Rectangle 135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5" name="Rectangle 136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7986" name="Line 137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7" name="Line 138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8" name="Line 139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9" name="Line 140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0" name="Line 141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1" name="Line 142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2" name="Line 143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3" name="Line 144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" name="Line 145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" name="Line 146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6" name="Rectangle 147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97" name="Rectangle 148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37998" name="Line 149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9" name="Line 150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0" name="Line 151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1" name="Line 152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2" name="Rectangle 153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8003" name="Rectangle 154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8004" name="Line 155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5" name="Line 156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6" name="Rectangle 157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07" name="Rectangle 158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38008" name="Rectangle 159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09" name="Rectangle 160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10" name="Rectangle 161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5842" name="Rectangle 162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|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)</a:t>
              </a:r>
              <a:r>
                <a:rPr lang="en-US" altLang="zh-CN" sz="2800" b="1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的分解</a:t>
              </a:r>
            </a:p>
          </p:txBody>
        </p:sp>
      </p:grpSp>
      <p:grpSp>
        <p:nvGrpSpPr>
          <p:cNvPr id="455843" name="Group 163"/>
          <p:cNvGrpSpPr>
            <a:grpSpLocks/>
          </p:cNvGrpSpPr>
          <p:nvPr/>
        </p:nvGrpSpPr>
        <p:grpSpPr bwMode="auto">
          <a:xfrm>
            <a:off x="1284288" y="2701925"/>
            <a:ext cx="569912" cy="981075"/>
            <a:chOff x="794" y="1709"/>
            <a:chExt cx="359" cy="618"/>
          </a:xfrm>
        </p:grpSpPr>
        <p:sp>
          <p:nvSpPr>
            <p:cNvPr id="37975" name="Rectangle 164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1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76" name="Line 165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77" name="Rectangle 166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55847" name="Group 167"/>
          <p:cNvGrpSpPr>
            <a:grpSpLocks/>
          </p:cNvGrpSpPr>
          <p:nvPr/>
        </p:nvGrpSpPr>
        <p:grpSpPr bwMode="auto">
          <a:xfrm>
            <a:off x="3760788" y="2720975"/>
            <a:ext cx="606425" cy="968375"/>
            <a:chOff x="2355" y="1717"/>
            <a:chExt cx="382" cy="610"/>
          </a:xfrm>
        </p:grpSpPr>
        <p:sp>
          <p:nvSpPr>
            <p:cNvPr id="37972" name="Rectangle 1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2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73" name="Line 169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74" name="Rectangle 170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55851" name="Group 171"/>
          <p:cNvGrpSpPr>
            <a:grpSpLocks/>
          </p:cNvGrpSpPr>
          <p:nvPr/>
        </p:nvGrpSpPr>
        <p:grpSpPr bwMode="auto">
          <a:xfrm>
            <a:off x="3135313" y="3998913"/>
            <a:ext cx="1616075" cy="677862"/>
            <a:chOff x="3958" y="1927"/>
            <a:chExt cx="1018" cy="427"/>
          </a:xfrm>
        </p:grpSpPr>
        <p:sp>
          <p:nvSpPr>
            <p:cNvPr id="37968" name="Rectangle 172"/>
            <p:cNvSpPr>
              <a:spLocks noChangeArrowheads="1"/>
            </p:cNvSpPr>
            <p:nvPr/>
          </p:nvSpPr>
          <p:spPr bwMode="auto">
            <a:xfrm>
              <a:off x="4339" y="1927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69" name="Oval 173"/>
            <p:cNvSpPr>
              <a:spLocks noChangeArrowheads="1"/>
            </p:cNvSpPr>
            <p:nvPr/>
          </p:nvSpPr>
          <p:spPr bwMode="auto">
            <a:xfrm>
              <a:off x="3958" y="2033"/>
              <a:ext cx="282" cy="32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70" name="Oval 174"/>
            <p:cNvSpPr>
              <a:spLocks noChangeArrowheads="1"/>
            </p:cNvSpPr>
            <p:nvPr/>
          </p:nvSpPr>
          <p:spPr bwMode="auto">
            <a:xfrm>
              <a:off x="4694" y="2024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71" name="Line 175"/>
            <p:cNvSpPr>
              <a:spLocks noChangeShapeType="1"/>
            </p:cNvSpPr>
            <p:nvPr/>
          </p:nvSpPr>
          <p:spPr bwMode="auto">
            <a:xfrm flipV="1">
              <a:off x="4280" y="2188"/>
              <a:ext cx="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56" name="Group 176"/>
          <p:cNvGrpSpPr>
            <a:grpSpLocks/>
          </p:cNvGrpSpPr>
          <p:nvPr/>
        </p:nvGrpSpPr>
        <p:grpSpPr bwMode="auto">
          <a:xfrm>
            <a:off x="3178175" y="5692775"/>
            <a:ext cx="1568450" cy="690563"/>
            <a:chOff x="3762" y="1909"/>
            <a:chExt cx="988" cy="435"/>
          </a:xfrm>
        </p:grpSpPr>
        <p:sp>
          <p:nvSpPr>
            <p:cNvPr id="37964" name="Rectangle 177"/>
            <p:cNvSpPr>
              <a:spLocks noChangeArrowheads="1"/>
            </p:cNvSpPr>
            <p:nvPr/>
          </p:nvSpPr>
          <p:spPr bwMode="auto">
            <a:xfrm>
              <a:off x="4123" y="1909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65" name="Oval 178"/>
            <p:cNvSpPr>
              <a:spLocks noChangeArrowheads="1"/>
            </p:cNvSpPr>
            <p:nvPr/>
          </p:nvSpPr>
          <p:spPr bwMode="auto">
            <a:xfrm>
              <a:off x="3762" y="2009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966" name="Oval 179"/>
            <p:cNvSpPr>
              <a:spLocks noChangeArrowheads="1"/>
            </p:cNvSpPr>
            <p:nvPr/>
          </p:nvSpPr>
          <p:spPr bwMode="auto">
            <a:xfrm>
              <a:off x="4468" y="2024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67" name="Line 180"/>
            <p:cNvSpPr>
              <a:spLocks noChangeShapeType="1"/>
            </p:cNvSpPr>
            <p:nvPr/>
          </p:nvSpPr>
          <p:spPr bwMode="auto">
            <a:xfrm flipV="1">
              <a:off x="4054" y="2178"/>
              <a:ext cx="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61" name="Group 181"/>
          <p:cNvGrpSpPr>
            <a:grpSpLocks/>
          </p:cNvGrpSpPr>
          <p:nvPr/>
        </p:nvGrpSpPr>
        <p:grpSpPr bwMode="auto">
          <a:xfrm>
            <a:off x="1495425" y="2278063"/>
            <a:ext cx="2362200" cy="1028700"/>
            <a:chOff x="3268" y="1819"/>
            <a:chExt cx="1488" cy="648"/>
          </a:xfrm>
        </p:grpSpPr>
        <p:sp>
          <p:nvSpPr>
            <p:cNvPr id="37959" name="Rectangle 182"/>
            <p:cNvSpPr>
              <a:spLocks noChangeArrowheads="1"/>
            </p:cNvSpPr>
            <p:nvPr/>
          </p:nvSpPr>
          <p:spPr bwMode="auto">
            <a:xfrm>
              <a:off x="3921" y="1819"/>
              <a:ext cx="29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3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60" name="Line 183"/>
            <p:cNvSpPr>
              <a:spLocks noChangeShapeType="1"/>
            </p:cNvSpPr>
            <p:nvPr/>
          </p:nvSpPr>
          <p:spPr bwMode="auto">
            <a:xfrm>
              <a:off x="4167" y="1999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1" name="Line 184"/>
            <p:cNvSpPr>
              <a:spLocks noChangeShapeType="1"/>
            </p:cNvSpPr>
            <p:nvPr/>
          </p:nvSpPr>
          <p:spPr bwMode="auto">
            <a:xfrm flipH="1">
              <a:off x="3268" y="1999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2" name="Line 185"/>
            <p:cNvSpPr>
              <a:spLocks noChangeShapeType="1"/>
            </p:cNvSpPr>
            <p:nvPr/>
          </p:nvSpPr>
          <p:spPr bwMode="auto">
            <a:xfrm>
              <a:off x="4017" y="2059"/>
              <a:ext cx="0" cy="19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3" name="Rectangle 186"/>
            <p:cNvSpPr>
              <a:spLocks noChangeArrowheads="1"/>
            </p:cNvSpPr>
            <p:nvPr/>
          </p:nvSpPr>
          <p:spPr bwMode="auto">
            <a:xfrm>
              <a:off x="3969" y="2251"/>
              <a:ext cx="15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|</a:t>
              </a:r>
            </a:p>
          </p:txBody>
        </p:sp>
      </p:grpSp>
      <p:grpSp>
        <p:nvGrpSpPr>
          <p:cNvPr id="455867" name="Group 187"/>
          <p:cNvGrpSpPr>
            <a:grpSpLocks/>
          </p:cNvGrpSpPr>
          <p:nvPr/>
        </p:nvGrpSpPr>
        <p:grpSpPr bwMode="auto">
          <a:xfrm>
            <a:off x="2379663" y="4473575"/>
            <a:ext cx="920750" cy="1573213"/>
            <a:chOff x="3864" y="1765"/>
            <a:chExt cx="580" cy="991"/>
          </a:xfrm>
        </p:grpSpPr>
        <p:sp>
          <p:nvSpPr>
            <p:cNvPr id="37954" name="Oval 188"/>
            <p:cNvSpPr>
              <a:spLocks noChangeArrowheads="1"/>
            </p:cNvSpPr>
            <p:nvPr/>
          </p:nvSpPr>
          <p:spPr bwMode="auto">
            <a:xfrm>
              <a:off x="3864" y="2139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55" name="Rectangle 189"/>
            <p:cNvSpPr>
              <a:spLocks noChangeArrowheads="1"/>
            </p:cNvSpPr>
            <p:nvPr/>
          </p:nvSpPr>
          <p:spPr bwMode="auto">
            <a:xfrm>
              <a:off x="4057" y="176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56" name="Line 190"/>
            <p:cNvSpPr>
              <a:spLocks noChangeShapeType="1"/>
            </p:cNvSpPr>
            <p:nvPr/>
          </p:nvSpPr>
          <p:spPr bwMode="auto">
            <a:xfrm flipV="1">
              <a:off x="4104" y="1839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7" name="Line 191"/>
            <p:cNvSpPr>
              <a:spLocks noChangeShapeType="1"/>
            </p:cNvSpPr>
            <p:nvPr/>
          </p:nvSpPr>
          <p:spPr bwMode="auto">
            <a:xfrm>
              <a:off x="4122" y="2439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8" name="Rectangle 192"/>
            <p:cNvSpPr>
              <a:spLocks noChangeArrowheads="1"/>
            </p:cNvSpPr>
            <p:nvPr/>
          </p:nvSpPr>
          <p:spPr bwMode="auto">
            <a:xfrm>
              <a:off x="4195" y="2296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873" name="Group 193"/>
          <p:cNvGrpSpPr>
            <a:grpSpLocks/>
          </p:cNvGrpSpPr>
          <p:nvPr/>
        </p:nvGrpSpPr>
        <p:grpSpPr bwMode="auto">
          <a:xfrm>
            <a:off x="4652963" y="4376738"/>
            <a:ext cx="836612" cy="1647825"/>
            <a:chOff x="4087" y="1864"/>
            <a:chExt cx="527" cy="1038"/>
          </a:xfrm>
        </p:grpSpPr>
        <p:sp>
          <p:nvSpPr>
            <p:cNvPr id="37949" name="Oval 194"/>
            <p:cNvSpPr>
              <a:spLocks noChangeArrowheads="1"/>
            </p:cNvSpPr>
            <p:nvPr/>
          </p:nvSpPr>
          <p:spPr bwMode="auto">
            <a:xfrm>
              <a:off x="4332" y="2296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950" name="Line 195"/>
            <p:cNvSpPr>
              <a:spLocks noChangeShapeType="1"/>
            </p:cNvSpPr>
            <p:nvPr/>
          </p:nvSpPr>
          <p:spPr bwMode="auto">
            <a:xfrm>
              <a:off x="4123" y="1985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1" name="Line 196"/>
            <p:cNvSpPr>
              <a:spLocks noChangeShapeType="1"/>
            </p:cNvSpPr>
            <p:nvPr/>
          </p:nvSpPr>
          <p:spPr bwMode="auto">
            <a:xfrm flipV="1">
              <a:off x="4143" y="2585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2" name="Rectangle 197"/>
            <p:cNvSpPr>
              <a:spLocks noChangeArrowheads="1"/>
            </p:cNvSpPr>
            <p:nvPr/>
          </p:nvSpPr>
          <p:spPr bwMode="auto">
            <a:xfrm>
              <a:off x="4206" y="186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53" name="Rectangle 198"/>
            <p:cNvSpPr>
              <a:spLocks noChangeArrowheads="1"/>
            </p:cNvSpPr>
            <p:nvPr/>
          </p:nvSpPr>
          <p:spPr bwMode="auto">
            <a:xfrm>
              <a:off x="4087" y="2511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879" name="Group 199"/>
          <p:cNvGrpSpPr>
            <a:grpSpLocks/>
          </p:cNvGrpSpPr>
          <p:nvPr/>
        </p:nvGrpSpPr>
        <p:grpSpPr bwMode="auto">
          <a:xfrm>
            <a:off x="1162050" y="1746250"/>
            <a:ext cx="3141663" cy="857250"/>
            <a:chOff x="720" y="1104"/>
            <a:chExt cx="1979" cy="540"/>
          </a:xfrm>
        </p:grpSpPr>
        <p:sp>
          <p:nvSpPr>
            <p:cNvPr id="37943" name="Rectangle 200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4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44" name="Line 201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5" name="Line 202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6" name="Rectangle 203"/>
            <p:cNvSpPr>
              <a:spLocks noChangeArrowheads="1"/>
            </p:cNvSpPr>
            <p:nvPr/>
          </p:nvSpPr>
          <p:spPr bwMode="auto">
            <a:xfrm>
              <a:off x="2443" y="1429"/>
              <a:ext cx="25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47" name="Rectangle 204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37948" name="Line 205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86" name="Group 206"/>
          <p:cNvGrpSpPr>
            <a:grpSpLocks/>
          </p:cNvGrpSpPr>
          <p:nvPr/>
        </p:nvGrpSpPr>
        <p:grpSpPr bwMode="auto">
          <a:xfrm>
            <a:off x="2852738" y="1517650"/>
            <a:ext cx="2957512" cy="800100"/>
            <a:chOff x="1785" y="960"/>
            <a:chExt cx="1863" cy="504"/>
          </a:xfrm>
        </p:grpSpPr>
        <p:sp>
          <p:nvSpPr>
            <p:cNvPr id="37939" name="Rectangle 207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5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40" name="Rectangle 20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7941" name="Line 209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2" name="Line 210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91" name="Group 211"/>
          <p:cNvGrpSpPr>
            <a:grpSpLocks/>
          </p:cNvGrpSpPr>
          <p:nvPr/>
        </p:nvGrpSpPr>
        <p:grpSpPr bwMode="auto">
          <a:xfrm>
            <a:off x="1212850" y="3346450"/>
            <a:ext cx="5403850" cy="3505200"/>
            <a:chOff x="752" y="2112"/>
            <a:chExt cx="3404" cy="2208"/>
          </a:xfrm>
        </p:grpSpPr>
        <p:sp>
          <p:nvSpPr>
            <p:cNvPr id="37929" name="Rectangle 212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213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931" name="Line 214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2" name="Oval 21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33" name="Line 216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4" name="Freeform 21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5" name="Freeform 218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6" name="Rectangle 21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7" name="Rectangle 22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8" name="Rectangle 221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902" name="Group 222"/>
          <p:cNvGrpSpPr>
            <a:grpSpLocks/>
          </p:cNvGrpSpPr>
          <p:nvPr/>
        </p:nvGrpSpPr>
        <p:grpSpPr bwMode="auto">
          <a:xfrm>
            <a:off x="4233863" y="1212850"/>
            <a:ext cx="2873375" cy="1408113"/>
            <a:chOff x="2655" y="768"/>
            <a:chExt cx="1810" cy="887"/>
          </a:xfrm>
        </p:grpSpPr>
        <p:sp>
          <p:nvSpPr>
            <p:cNvPr id="37923" name="Rectangle 223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7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24" name="Line 224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5" name="Rectangle 225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6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26" name="Line 226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7" name="Line 227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8" name="Rectangle 228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55909" name="Group 229"/>
          <p:cNvGrpSpPr>
            <a:grpSpLocks/>
          </p:cNvGrpSpPr>
          <p:nvPr/>
        </p:nvGrpSpPr>
        <p:grpSpPr bwMode="auto">
          <a:xfrm>
            <a:off x="6664325" y="4906963"/>
            <a:ext cx="1057275" cy="688975"/>
            <a:chOff x="4186" y="3095"/>
            <a:chExt cx="666" cy="434"/>
          </a:xfrm>
        </p:grpSpPr>
        <p:sp>
          <p:nvSpPr>
            <p:cNvPr id="37920" name="Rectangle 23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21" name="Oval 23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922" name="Line 23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913" name="Group 233"/>
          <p:cNvGrpSpPr>
            <a:grpSpLocks/>
          </p:cNvGrpSpPr>
          <p:nvPr/>
        </p:nvGrpSpPr>
        <p:grpSpPr bwMode="auto">
          <a:xfrm>
            <a:off x="5565775" y="908050"/>
            <a:ext cx="2836863" cy="1408113"/>
            <a:chOff x="3494" y="576"/>
            <a:chExt cx="1787" cy="887"/>
          </a:xfrm>
        </p:grpSpPr>
        <p:sp>
          <p:nvSpPr>
            <p:cNvPr id="37914" name="Rectangle 23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9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15" name="Rectangle 235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8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16" name="Line 236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7" name="Line 237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8" name="Line 238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9" name="Rectangle 239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55920" name="Group 240"/>
          <p:cNvGrpSpPr>
            <a:grpSpLocks/>
          </p:cNvGrpSpPr>
          <p:nvPr/>
        </p:nvGrpSpPr>
        <p:grpSpPr bwMode="auto">
          <a:xfrm>
            <a:off x="7785100" y="4903788"/>
            <a:ext cx="1073150" cy="688975"/>
            <a:chOff x="4892" y="3093"/>
            <a:chExt cx="676" cy="434"/>
          </a:xfrm>
        </p:grpSpPr>
        <p:grpSp>
          <p:nvGrpSpPr>
            <p:cNvPr id="37909" name="Group 24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7912" name="Oval 24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solidFill>
                    <a:srgbClr val="FF33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3" name="Oval 24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solidFill>
                      <a:srgbClr val="FF3399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37910" name="Rectangle 24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11" name="Line 245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pic>
        <p:nvPicPr>
          <p:cNvPr id="37908" name="Picture 246" descr="动画标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5799138"/>
            <a:ext cx="5905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7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5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5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习题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作业</a:t>
            </a:r>
          </a:p>
          <a:p>
            <a:pPr lvl="1"/>
            <a:r>
              <a:rPr lang="zh-CN" altLang="en-US" dirty="0" smtClean="0">
                <a:ea typeface="楷体" panose="02010609060101010101" pitchFamily="49" charset="-122"/>
              </a:rPr>
              <a:t>习题</a:t>
            </a:r>
            <a:r>
              <a:rPr lang="en-US" altLang="zh-CN" dirty="0" smtClean="0">
                <a:ea typeface="楷体" panose="02010609060101010101" pitchFamily="49" charset="-122"/>
              </a:rPr>
              <a:t>2.3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F8E580-6C34-48BE-B172-A0C92DA65B5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2.2.2 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正规式：按照一组定义规则，由较简单的正规式构成的，每个正规式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表示一个语言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L(r).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定义规则说明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L(r)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是怎样以各种方式从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的子正规式所表示的语言组合而成。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正规式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用来表示简单的语言，叫做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正规集。</a:t>
            </a:r>
            <a:endParaRPr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EB5C34-A7EB-498B-830A-96480E8B09D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6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2843213" y="764704"/>
            <a:ext cx="6300787" cy="2087563"/>
          </a:xfrm>
          <a:prstGeom prst="cloudCallout">
            <a:avLst>
              <a:gd name="adj1" fmla="val -77361"/>
              <a:gd name="adj2" fmla="val 48329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ahoma" pitchFamily="34" charset="0"/>
                <a:ea typeface="楷体" panose="02010609060101010101" pitchFamily="49" charset="-122"/>
              </a:rPr>
              <a:t>正规式是用于说明词法单元如何对应到词法记号的模式。与非形式化的描述相比，正规式更具形式化，更加精确。</a:t>
            </a:r>
            <a:endParaRPr lang="en-US" altLang="zh-CN" sz="2400" b="1" dirty="0">
              <a:solidFill>
                <a:schemeClr val="tx2"/>
              </a:solidFill>
              <a:latin typeface="Tahoma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2.2.2 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正规式  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定义的语言	   备注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{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a	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		 	a 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 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| 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∪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  <a:endParaRPr lang="en-US" altLang="zh-CN" sz="2400" b="1" dirty="0" smtClean="0">
              <a:solidFill>
                <a:schemeClr val="tx2"/>
              </a:solidFill>
              <a:ea typeface="楷体" panose="02010609060101010101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	      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))</a:t>
            </a:r>
            <a:r>
              <a:rPr lang="en-US" altLang="zh-CN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*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  <a:endParaRPr lang="en-US" altLang="zh-CN" sz="2400" b="1" dirty="0" smtClean="0">
              <a:solidFill>
                <a:schemeClr val="tx2"/>
              </a:solidFill>
              <a:ea typeface="楷体" panose="02010609060101010101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	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	 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运算符的优先级：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&gt; 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连接运算  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 |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   ((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a) (b)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)| (c)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可以写成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ab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| c</a:t>
            </a:r>
            <a:endParaRPr lang="zh-CN" altLang="en-US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992484B-2B33-4334-9E99-6CE78504160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3812" name="AutoShape 4"/>
          <p:cNvSpPr>
            <a:spLocks/>
          </p:cNvSpPr>
          <p:nvPr/>
        </p:nvSpPr>
        <p:spPr bwMode="auto">
          <a:xfrm>
            <a:off x="6372200" y="1340768"/>
            <a:ext cx="2232025" cy="1152525"/>
          </a:xfrm>
          <a:prstGeom prst="borderCallout1">
            <a:avLst>
              <a:gd name="adj1" fmla="val 9917"/>
              <a:gd name="adj2" fmla="val -3412"/>
              <a:gd name="adj3" fmla="val 157299"/>
              <a:gd name="adj4" fmla="val -63796"/>
            </a:avLst>
          </a:prstGeom>
          <a:noFill/>
          <a:ln w="6350">
            <a:solidFill>
              <a:schemeClr val="tx1"/>
            </a:solidFill>
            <a:miter lim="800000"/>
            <a:headEnd type="stealth" w="lg" len="lg"/>
            <a:tailEnd/>
          </a:ln>
          <a:effectLst/>
          <a:extLst/>
        </p:spPr>
        <p:txBody>
          <a:bodyPr lIns="0" tIns="46800" rIns="0" bIns="46800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定义字母表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上正规式的规则</a:t>
            </a:r>
          </a:p>
        </p:txBody>
      </p:sp>
    </p:spTree>
    <p:extLst>
      <p:ext uri="{BB962C8B-B14F-4D97-AF65-F5344CB8AC3E}">
        <p14:creationId xmlns:p14="http://schemas.microsoft.com/office/powerpoint/2010/main" val="2648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3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58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正规式的例子  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= 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		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由字母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构成的所有串集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由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构成的所有串集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复杂的例子</a:t>
            </a:r>
          </a:p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   (00|11 | ( (01|10) (00|11)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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 (01| 10)))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</a:t>
            </a:r>
          </a:p>
          <a:p>
            <a:pPr lvl="1" algn="just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句子：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0100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1101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0000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1000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0010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1110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01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548E85C-D99A-4304-8D2B-761D01E4807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8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5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5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2.2.3 正规定义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对正规式命名，使表示简洁。</a:t>
            </a:r>
            <a:endParaRPr lang="zh-CN" alt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d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1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. . 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buFontTx/>
              <a:buNone/>
              <a:defRPr/>
            </a:pPr>
            <a:endParaRPr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各个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的名字都不同</a:t>
            </a:r>
          </a:p>
          <a:p>
            <a:pPr algn="just">
              <a:buFontTx/>
              <a:buNone/>
              <a:defRPr/>
            </a:pP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2800" b="1" i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i="1" u="sng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 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…, 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-1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}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上的正规式</a:t>
            </a:r>
            <a:endParaRPr lang="en-US" altLang="zh-CN" sz="2800" u="sng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ACE0D3F-3955-409C-84B5-6E6F2728DD4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9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7907" name="AutoShape 3"/>
          <p:cNvSpPr>
            <a:spLocks noChangeArrowheads="1"/>
          </p:cNvSpPr>
          <p:nvPr/>
        </p:nvSpPr>
        <p:spPr bwMode="auto">
          <a:xfrm>
            <a:off x="5076825" y="1916113"/>
            <a:ext cx="3816350" cy="2376487"/>
          </a:xfrm>
          <a:prstGeom prst="cloudCallout">
            <a:avLst>
              <a:gd name="adj1" fmla="val -68759"/>
              <a:gd name="adj2" fmla="val 102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保证：每个名字对应的正规式中使用的各种符号已经在前面定义了，从而可以避免递归定义的情况。</a:t>
            </a:r>
          </a:p>
        </p:txBody>
      </p:sp>
    </p:spTree>
    <p:extLst>
      <p:ext uri="{BB962C8B-B14F-4D97-AF65-F5344CB8AC3E}">
        <p14:creationId xmlns:p14="http://schemas.microsoft.com/office/powerpoint/2010/main" val="40299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30328</TotalTime>
  <Words>3472</Words>
  <Application>Microsoft Office PowerPoint</Application>
  <PresentationFormat>全屏显示(4:3)</PresentationFormat>
  <Paragraphs>845</Paragraphs>
  <Slides>55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PowerPoint 演示文稿</vt:lpstr>
      <vt:lpstr>PowerPoint 演示文稿</vt:lpstr>
      <vt:lpstr>2.2 词法记号的描述与识别</vt:lpstr>
      <vt:lpstr>2.2 词法记号的描述与识别</vt:lpstr>
      <vt:lpstr>2.2 词法记号的描述与识别</vt:lpstr>
      <vt:lpstr>2.2 词法记号的描述与识别</vt:lpstr>
      <vt:lpstr>2.2 词法记号的描述与识别</vt:lpstr>
      <vt:lpstr>2.2 词法记号的描述与识别</vt:lpstr>
      <vt:lpstr>2.2 词法记号的描述与识别</vt:lpstr>
      <vt:lpstr>Pascal里面的标识符模式</vt:lpstr>
      <vt:lpstr>C语言的标识符模式</vt:lpstr>
      <vt:lpstr>C语言的标识符模式</vt:lpstr>
      <vt:lpstr>2.2 词法记号的描述与识别</vt:lpstr>
      <vt:lpstr>2.2 词法记号的描述与识别</vt:lpstr>
      <vt:lpstr>本讲纲要</vt:lpstr>
      <vt:lpstr>词法记号的识别</vt:lpstr>
      <vt:lpstr>PowerPoint 演示文稿</vt:lpstr>
      <vt:lpstr>PowerPoint 演示文稿</vt:lpstr>
      <vt:lpstr>PowerPoint 演示文稿</vt:lpstr>
      <vt:lpstr>练习</vt:lpstr>
      <vt:lpstr>词法记号的描述与识别</vt:lpstr>
      <vt:lpstr>词法记号的描述与识别</vt:lpstr>
      <vt:lpstr>词法记号的描述与识别</vt:lpstr>
      <vt:lpstr>词法记号的描述与识别</vt:lpstr>
      <vt:lpstr>本节小结</vt:lpstr>
      <vt:lpstr>有 限 自 动 机 </vt:lpstr>
      <vt:lpstr>有 限 自 动 机</vt:lpstr>
      <vt:lpstr>本讲纲要</vt:lpstr>
      <vt:lpstr>DFA</vt:lpstr>
      <vt:lpstr>问题</vt:lpstr>
      <vt:lpstr>NFA</vt:lpstr>
      <vt:lpstr>NFA与DFA</vt:lpstr>
      <vt:lpstr>DFA与NFA的区别</vt:lpstr>
      <vt:lpstr>状态转移表    (a|b)*ab</vt:lpstr>
      <vt:lpstr>本讲纲要</vt:lpstr>
      <vt:lpstr>DFA or NFA</vt:lpstr>
      <vt:lpstr>本讲纲要</vt:lpstr>
      <vt:lpstr>号外：从语言到确定的有 限 自 动 机</vt:lpstr>
      <vt:lpstr>号外：从语言到确定的有 限 自 动 机</vt:lpstr>
      <vt:lpstr>途径1:自然语言描述=&gt;DFA</vt:lpstr>
      <vt:lpstr>本讲纲要</vt:lpstr>
      <vt:lpstr>示例1:关系运算符的识别</vt:lpstr>
      <vt:lpstr>示例2： Pascal标识符的识别</vt:lpstr>
      <vt:lpstr>2.2 词法记号的描述与识别</vt:lpstr>
      <vt:lpstr>2.2 词法记号的描述与识别</vt:lpstr>
      <vt:lpstr>本讲纲要</vt:lpstr>
      <vt:lpstr>途径3：正规式=&gt;NFA=&gt;DFA</vt:lpstr>
      <vt:lpstr>正规式=&gt;DFA?</vt:lpstr>
      <vt:lpstr>2.4 从正规式到有限自动机</vt:lpstr>
      <vt:lpstr>2.4 从正规式到有限自动机</vt:lpstr>
      <vt:lpstr>2.4 从正规式到有限自动机</vt:lpstr>
      <vt:lpstr>2.4 从正规式到有限自动机</vt:lpstr>
      <vt:lpstr>NFA构建实例</vt:lpstr>
      <vt:lpstr>2.4 从正规式到有限自动机</vt:lpstr>
      <vt:lpstr>习题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1042</cp:revision>
  <dcterms:created xsi:type="dcterms:W3CDTF">2000-08-08T16:59:41Z</dcterms:created>
  <dcterms:modified xsi:type="dcterms:W3CDTF">2017-09-11T04:26:01Z</dcterms:modified>
</cp:coreProperties>
</file>