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9"/>
  </p:notesMasterIdLst>
  <p:handoutMasterIdLst>
    <p:handoutMasterId r:id="rId40"/>
  </p:handoutMasterIdLst>
  <p:sldIdLst>
    <p:sldId id="504" r:id="rId2"/>
    <p:sldId id="483" r:id="rId3"/>
    <p:sldId id="477" r:id="rId4"/>
    <p:sldId id="452" r:id="rId5"/>
    <p:sldId id="428" r:id="rId6"/>
    <p:sldId id="430" r:id="rId7"/>
    <p:sldId id="432" r:id="rId8"/>
    <p:sldId id="434" r:id="rId9"/>
    <p:sldId id="436" r:id="rId10"/>
    <p:sldId id="405" r:id="rId11"/>
    <p:sldId id="397" r:id="rId12"/>
    <p:sldId id="408" r:id="rId13"/>
    <p:sldId id="409" r:id="rId14"/>
    <p:sldId id="410" r:id="rId15"/>
    <p:sldId id="411" r:id="rId16"/>
    <p:sldId id="454" r:id="rId17"/>
    <p:sldId id="413" r:id="rId18"/>
    <p:sldId id="528" r:id="rId19"/>
    <p:sldId id="455" r:id="rId20"/>
    <p:sldId id="457" r:id="rId21"/>
    <p:sldId id="458" r:id="rId22"/>
    <p:sldId id="463" r:id="rId23"/>
    <p:sldId id="505" r:id="rId24"/>
    <p:sldId id="506" r:id="rId25"/>
    <p:sldId id="507" r:id="rId26"/>
    <p:sldId id="529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30" r:id="rId35"/>
    <p:sldId id="525" r:id="rId36"/>
    <p:sldId id="527" r:id="rId37"/>
    <p:sldId id="503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3300"/>
    <a:srgbClr val="36479C"/>
    <a:srgbClr val="1D2653"/>
    <a:srgbClr val="A50021"/>
    <a:srgbClr val="996633"/>
    <a:srgbClr val="66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5" autoAdjust="0"/>
    <p:restoredTop sz="91749" autoAdjust="0"/>
  </p:normalViewPr>
  <p:slideViewPr>
    <p:cSldViewPr>
      <p:cViewPr varScale="1">
        <p:scale>
          <a:sx n="64" d="100"/>
          <a:sy n="64" d="100"/>
        </p:scale>
        <p:origin x="1516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92"/>
    </p:cViewPr>
  </p:sorterViewPr>
  <p:notesViewPr>
    <p:cSldViewPr>
      <p:cViewPr varScale="1">
        <p:scale>
          <a:sx n="54" d="100"/>
          <a:sy n="54" d="100"/>
        </p:scale>
        <p:origin x="-13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fld id="{09935F4F-744F-4360-9CFF-7D52C8C92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57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618FF06-E225-46B4-8383-FDFDBEF3D7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393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2DCD122-0B0D-4A86-A767-A21CD9B0760D}" type="slidenum">
              <a:rPr lang="zh-CN" altLang="en-US" sz="1200" smtClean="0">
                <a:latin typeface="Times New Roman" pitchFamily="18" charset="0"/>
              </a:rPr>
              <a:pPr/>
              <a:t>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23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0F531BF-8D2B-4AEB-94FD-155BB7327DC8}" type="slidenum">
              <a:rPr lang="zh-CN" altLang="en-US" sz="1200" smtClean="0">
                <a:latin typeface="Times New Roman" pitchFamily="18" charset="0"/>
              </a:rPr>
              <a:pPr/>
              <a:t>24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smtClean="0">
                <a:ea typeface="宋体" charset="-122"/>
              </a:rPr>
              <a:t>从转换表构造转换图。</a:t>
            </a:r>
          </a:p>
        </p:txBody>
      </p:sp>
    </p:spTree>
    <p:extLst>
      <p:ext uri="{BB962C8B-B14F-4D97-AF65-F5344CB8AC3E}">
        <p14:creationId xmlns:p14="http://schemas.microsoft.com/office/powerpoint/2010/main" val="295396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6A2B0A8-8BC1-4215-A754-A62E7D227BF7}" type="slidenum">
              <a:rPr lang="zh-CN" altLang="en-US" sz="1200" smtClean="0">
                <a:latin typeface="Times New Roman" pitchFamily="18" charset="0"/>
              </a:rPr>
              <a:pPr/>
              <a:t>25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将前面的</a:t>
            </a:r>
            <a:r>
              <a:rPr lang="en-US" altLang="zh-CN" smtClean="0">
                <a:ea typeface="宋体" charset="-122"/>
              </a:rPr>
              <a:t>DFA</a:t>
            </a:r>
            <a:r>
              <a:rPr lang="zh-CN" altLang="en-US" smtClean="0">
                <a:ea typeface="宋体" charset="-122"/>
              </a:rPr>
              <a:t>和现在的</a:t>
            </a:r>
            <a:r>
              <a:rPr lang="en-US" altLang="zh-CN" smtClean="0">
                <a:ea typeface="宋体" charset="-122"/>
              </a:rPr>
              <a:t>DFA</a:t>
            </a:r>
            <a:r>
              <a:rPr lang="zh-CN" altLang="en-US" sz="2800" smtClean="0">
                <a:ea typeface="宋体" charset="-122"/>
              </a:rPr>
              <a:t>进行比较，引出</a:t>
            </a:r>
            <a:r>
              <a:rPr lang="en-US" altLang="zh-CN" sz="2800" smtClean="0">
                <a:ea typeface="宋体" charset="-122"/>
              </a:rPr>
              <a:t>DFA</a:t>
            </a:r>
            <a:r>
              <a:rPr lang="zh-CN" altLang="en-US" sz="2800" smtClean="0">
                <a:ea typeface="宋体" charset="-122"/>
              </a:rPr>
              <a:t>化简问题。</a:t>
            </a:r>
          </a:p>
        </p:txBody>
      </p:sp>
    </p:spTree>
    <p:extLst>
      <p:ext uri="{BB962C8B-B14F-4D97-AF65-F5344CB8AC3E}">
        <p14:creationId xmlns:p14="http://schemas.microsoft.com/office/powerpoint/2010/main" val="273928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EEB7DEE-AF28-4579-AE32-9EDBEA3168F2}" type="slidenum">
              <a:rPr lang="zh-CN" altLang="en-US" sz="1200" smtClean="0">
                <a:latin typeface="Times New Roman" pitchFamily="18" charset="0"/>
              </a:rPr>
              <a:pPr/>
              <a:t>29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270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7E29FA9-DB30-4207-BAEF-C54C380BF918}" type="slidenum">
              <a:rPr lang="zh-CN" altLang="en-US" sz="1200" smtClean="0">
                <a:latin typeface="Times New Roman" pitchFamily="18" charset="0"/>
              </a:rPr>
              <a:pPr/>
              <a:t>31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452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51DC285-955B-4B27-B663-7690EF895DD5}" type="slidenum">
              <a:rPr lang="zh-CN" altLang="en-US" sz="1200" smtClean="0">
                <a:latin typeface="Times New Roman" pitchFamily="18" charset="0"/>
              </a:rPr>
              <a:pPr/>
              <a:t>32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441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19F8F82-494D-4B42-BCA9-04BAEC450FDC}" type="slidenum">
              <a:rPr lang="zh-CN" altLang="en-US" sz="1200" smtClean="0">
                <a:latin typeface="Times New Roman" pitchFamily="18" charset="0"/>
              </a:rPr>
              <a:pPr/>
              <a:t>34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973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65D26D7-85C5-4883-A605-F767E33F5A20}" type="slidenum">
              <a:rPr lang="zh-CN" altLang="en-US" sz="1200" smtClean="0">
                <a:latin typeface="Times New Roman" pitchFamily="18" charset="0"/>
              </a:rPr>
              <a:pPr/>
              <a:t>36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146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8732AA4-4B6C-4D53-B2F6-8CACBB376F49}" type="slidenum">
              <a:rPr lang="zh-CN" altLang="en-US" sz="1200" smtClean="0">
                <a:latin typeface="Times New Roman" pitchFamily="18" charset="0"/>
              </a:rPr>
              <a:pPr/>
              <a:t>37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355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2753408-3EA7-4D1D-BAD1-49E6D72401D9}" type="slidenum">
              <a:rPr lang="zh-CN" altLang="en-US" sz="1200" smtClean="0">
                <a:latin typeface="Times New Roman" pitchFamily="18" charset="0"/>
              </a:rPr>
              <a:pPr/>
              <a:t>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519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BEC5D65-C144-46F6-A9D5-EEA84E410617}" type="slidenum">
              <a:rPr lang="zh-CN" altLang="en-US" sz="1200" smtClean="0">
                <a:latin typeface="Times New Roman" pitchFamily="18" charset="0"/>
              </a:rPr>
              <a:pPr/>
              <a:t>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P(S)  S</a:t>
            </a:r>
            <a:r>
              <a:rPr lang="zh-CN" altLang="en-US" smtClean="0">
                <a:ea typeface="宋体" charset="-122"/>
              </a:rPr>
              <a:t>的幂集</a:t>
            </a:r>
          </a:p>
        </p:txBody>
      </p:sp>
    </p:spTree>
    <p:extLst>
      <p:ext uri="{BB962C8B-B14F-4D97-AF65-F5344CB8AC3E}">
        <p14:creationId xmlns:p14="http://schemas.microsoft.com/office/powerpoint/2010/main" val="293756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D5A2497-22A9-4FA3-800B-AF32B0B23263}" type="slidenum">
              <a:rPr lang="zh-CN" altLang="en-US" sz="1200" smtClean="0">
                <a:latin typeface="Times New Roman" pitchFamily="18" charset="0"/>
              </a:rPr>
              <a:pPr/>
              <a:t>12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439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FC4680B-C134-4C72-AD94-1E74AB063378}" type="slidenum">
              <a:rPr lang="zh-CN" altLang="en-US" sz="1200" smtClean="0">
                <a:latin typeface="Times New Roman" pitchFamily="18" charset="0"/>
              </a:rPr>
              <a:pPr/>
              <a:t>13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43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EC2203B-2A5E-404A-B7E1-80EBB3FDCC9A}" type="slidenum">
              <a:rPr lang="zh-CN" altLang="en-US" sz="1200" smtClean="0">
                <a:latin typeface="Times New Roman" pitchFamily="18" charset="0"/>
              </a:rPr>
              <a:pPr/>
              <a:t>14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24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515E273-1C34-4F38-BD17-9FF0A68B16F3}" type="slidenum">
              <a:rPr lang="zh-CN" altLang="en-US" sz="1200" smtClean="0">
                <a:latin typeface="Times New Roman" pitchFamily="18" charset="0"/>
              </a:rPr>
              <a:pPr/>
              <a:t>15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258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3E83874-2273-4FE6-9119-6A42B814EE03}" type="slidenum">
              <a:rPr lang="zh-CN" altLang="en-US" sz="1200" smtClean="0">
                <a:latin typeface="Times New Roman" pitchFamily="18" charset="0"/>
              </a:rPr>
              <a:pPr/>
              <a:t>17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28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004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735F2D-807D-43C7-9CB9-52C50A1D405C}" type="slidenum">
              <a:rPr lang="zh-CN" altLang="en-US" sz="1200" smtClean="0">
                <a:latin typeface="Times New Roman" pitchFamily="18" charset="0"/>
              </a:rPr>
              <a:pPr/>
              <a:t>23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smtClean="0">
                <a:ea typeface="宋体" charset="-122"/>
              </a:rPr>
              <a:t>从转换表构造转换图。</a:t>
            </a:r>
          </a:p>
        </p:txBody>
      </p:sp>
    </p:spTree>
    <p:extLst>
      <p:ext uri="{BB962C8B-B14F-4D97-AF65-F5344CB8AC3E}">
        <p14:creationId xmlns:p14="http://schemas.microsoft.com/office/powerpoint/2010/main" val="214167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66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E862394-310A-4512-BA23-32C96E9BB6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4C28F-C298-43A4-8BDB-C1ABC851FDE9}" type="datetime1">
              <a:rPr lang="zh-CN" altLang="en-US" smtClean="0"/>
              <a:pPr>
                <a:defRPr/>
              </a:pPr>
              <a:t>2017/9/17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38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28800"/>
            <a:ext cx="3556000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54600" y="1828800"/>
            <a:ext cx="3556000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3ADD-C14A-46C8-B554-C8AED49123A4}" type="datetime1">
              <a:rPr lang="zh-CN" altLang="en-US" smtClean="0"/>
              <a:pPr>
                <a:defRPr/>
              </a:pPr>
              <a:t>2017/9/17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75A63-7864-4352-BEFC-D2EAC7EFA51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3120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08463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208462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00039-CEF4-4846-940E-84638B3C9986}" type="datetime1">
              <a:rPr lang="zh-CN" altLang="en-US" smtClean="0"/>
              <a:pPr>
                <a:defRPr/>
              </a:pPr>
              <a:t>2017/9/17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65AA7-EA31-48D4-B25D-EAD9D7D7B6F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335657"/>
      </p:ext>
    </p:extLst>
  </p:cSld>
  <p:clrMapOvr>
    <a:masterClrMapping/>
  </p:clrMapOvr>
  <p:transition/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C650A-162D-4D6A-9E78-094F7D0358C4}" type="datetime1">
              <a:rPr lang="zh-CN" altLang="en-US"/>
              <a:pPr>
                <a:defRPr/>
              </a:pPr>
              <a:t>2017/9/17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089A2-410E-40D8-85E2-F96DF89BCB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5980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08463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1688" y="1125538"/>
            <a:ext cx="4208462" cy="2479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1688" y="3757613"/>
            <a:ext cx="4208462" cy="2479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9CABE-1609-49EF-BE28-6CF34E3F4698}" type="datetime1">
              <a:rPr lang="zh-CN" altLang="en-US"/>
              <a:pPr>
                <a:defRPr/>
              </a:pPr>
              <a:t>2017/9/17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9056C-F5B2-4537-99CD-1A44E047DC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6376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A3A65AA7-EA31-48D4-B25D-EAD9D7D7B6F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FD700039-CEF4-4846-940E-84638B3C9986}" type="datetime1">
              <a:rPr lang="zh-CN" altLang="en-US" smtClean="0"/>
              <a:pPr>
                <a:defRPr/>
              </a:pPr>
              <a:t>2017/9/17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57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词法分析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089A2-410E-40D8-85E2-F96DF89BCB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168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有限自动机定义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DFA</a:t>
            </a:r>
            <a:r>
              <a:rPr lang="zh-CN" altLang="en-US" dirty="0" smtClean="0">
                <a:ea typeface="宋体" charset="-122"/>
              </a:rPr>
              <a:t>构建</a:t>
            </a:r>
          </a:p>
          <a:p>
            <a:pPr lvl="1"/>
            <a:r>
              <a:rPr lang="zh-CN" altLang="en-US" dirty="0" smtClean="0">
                <a:ea typeface="宋体" charset="-122"/>
              </a:rPr>
              <a:t>途径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：自然语言描述</a:t>
            </a:r>
            <a:r>
              <a:rPr lang="en-US" altLang="zh-CN" dirty="0" smtClean="0">
                <a:ea typeface="宋体" charset="-122"/>
              </a:rPr>
              <a:t>=&gt;DFA</a:t>
            </a:r>
          </a:p>
          <a:p>
            <a:pPr lvl="1"/>
            <a:r>
              <a:rPr lang="zh-CN" altLang="en-US" dirty="0" smtClean="0">
                <a:ea typeface="宋体" charset="-122"/>
              </a:rPr>
              <a:t>途径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：正规式</a:t>
            </a:r>
            <a:r>
              <a:rPr lang="en-US" altLang="zh-CN" dirty="0" smtClean="0">
                <a:ea typeface="宋体" charset="-122"/>
              </a:rPr>
              <a:t>=&gt;DFA</a:t>
            </a:r>
          </a:p>
          <a:p>
            <a:pPr lvl="1"/>
            <a:r>
              <a:rPr lang="zh-CN" altLang="en-US" dirty="0" smtClean="0">
                <a:ea typeface="宋体" charset="-122"/>
              </a:rPr>
              <a:t>途径</a:t>
            </a: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：正规式</a:t>
            </a:r>
            <a:r>
              <a:rPr lang="en-US" altLang="zh-CN" dirty="0" smtClean="0">
                <a:ea typeface="宋体" charset="-122"/>
              </a:rPr>
              <a:t>=&gt;NFA=&gt;DFA</a:t>
            </a:r>
          </a:p>
          <a:p>
            <a:r>
              <a:rPr lang="zh-CN" alt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宋体" charset="-122"/>
              </a:rPr>
              <a:t>子集构造法</a:t>
            </a:r>
            <a:endParaRPr lang="en-US" altLang="zh-CN" dirty="0" smtClean="0">
              <a:solidFill>
                <a:schemeClr val="bg2">
                  <a:lumMod val="20000"/>
                  <a:lumOff val="80000"/>
                </a:schemeClr>
              </a:solidFill>
              <a:ea typeface="宋体" charset="-122"/>
            </a:endParaRPr>
          </a:p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宋体" charset="-122"/>
              </a:rPr>
              <a:t>DFA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a typeface="宋体" charset="-122"/>
              </a:rPr>
              <a:t>化简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E032B99-6915-49E5-8FAB-BF82B7F225F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途径</a:t>
            </a:r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：正规式</a:t>
            </a:r>
            <a:r>
              <a:rPr lang="en-US" altLang="zh-CN" smtClean="0">
                <a:ea typeface="宋体" charset="-122"/>
              </a:rPr>
              <a:t>=&gt;NFA=&gt;DFA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先构造</a:t>
            </a:r>
            <a:r>
              <a:rPr lang="en-US" altLang="zh-CN" dirty="0" smtClean="0">
                <a:ea typeface="宋体" charset="-122"/>
              </a:rPr>
              <a:t>NFA</a:t>
            </a:r>
            <a:r>
              <a:rPr lang="zh-CN" altLang="en-US" dirty="0" smtClean="0">
                <a:ea typeface="宋体" charset="-122"/>
              </a:rPr>
              <a:t>，再将</a:t>
            </a:r>
            <a:r>
              <a:rPr lang="en-US" altLang="zh-CN" dirty="0" smtClean="0">
                <a:ea typeface="宋体" charset="-122"/>
              </a:rPr>
              <a:t>NFA</a:t>
            </a:r>
            <a:r>
              <a:rPr lang="zh-CN" altLang="en-US" dirty="0" smtClean="0">
                <a:ea typeface="宋体" charset="-122"/>
              </a:rPr>
              <a:t>转换为</a:t>
            </a:r>
            <a:r>
              <a:rPr lang="en-US" altLang="zh-CN" dirty="0" smtClean="0">
                <a:ea typeface="宋体" charset="-122"/>
              </a:rPr>
              <a:t>DFA</a:t>
            </a:r>
          </a:p>
          <a:p>
            <a:r>
              <a:rPr lang="zh-CN" altLang="en-US" dirty="0" smtClean="0">
                <a:ea typeface="宋体" charset="-122"/>
              </a:rPr>
              <a:t>三大步骤：</a:t>
            </a:r>
          </a:p>
          <a:p>
            <a:pPr lvl="1"/>
            <a:r>
              <a:rPr lang="en-US" altLang="zh-CN" dirty="0" smtClean="0">
                <a:ea typeface="宋体" charset="-122"/>
              </a:rPr>
              <a:t>1.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NFA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构建</a:t>
            </a:r>
          </a:p>
          <a:p>
            <a:pPr lvl="1"/>
            <a:r>
              <a:rPr lang="en-US" altLang="zh-CN" dirty="0" smtClean="0">
                <a:ea typeface="宋体" charset="-122"/>
              </a:rPr>
              <a:t>2. NFA -&gt; DFA</a:t>
            </a:r>
            <a:r>
              <a:rPr lang="zh-CN" altLang="en-US" dirty="0" smtClean="0">
                <a:ea typeface="宋体" charset="-122"/>
              </a:rPr>
              <a:t>的转化（子集构造法）</a:t>
            </a:r>
          </a:p>
          <a:p>
            <a:pPr lvl="1"/>
            <a:r>
              <a:rPr lang="en-US" altLang="zh-CN" dirty="0" smtClean="0">
                <a:ea typeface="宋体" charset="-122"/>
              </a:rPr>
              <a:t>3. DFA</a:t>
            </a:r>
            <a:r>
              <a:rPr lang="zh-CN" altLang="en-US" dirty="0" smtClean="0">
                <a:ea typeface="宋体" charset="-122"/>
              </a:rPr>
              <a:t>化简</a:t>
            </a: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A0EBB92-8430-4D96-AD75-C33B074C89E0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6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从正规式到有限自动机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首先构造识别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和字母表中一个符号的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NFA</a:t>
            </a: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FBAE24F-CEEA-4BAF-BAE2-FB5FC377DE54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381000" y="3429000"/>
            <a:ext cx="8193088" cy="1716088"/>
            <a:chOff x="240" y="2160"/>
            <a:chExt cx="5161" cy="1081"/>
          </a:xfrm>
        </p:grpSpPr>
        <p:sp>
          <p:nvSpPr>
            <p:cNvPr id="31750" name="Oval 5"/>
            <p:cNvSpPr>
              <a:spLocks noChangeArrowheads="1"/>
            </p:cNvSpPr>
            <p:nvPr/>
          </p:nvSpPr>
          <p:spPr bwMode="auto">
            <a:xfrm>
              <a:off x="3913" y="2285"/>
              <a:ext cx="306" cy="31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 anchor="ctr" anchorCtr="1"/>
            <a:lstStyle/>
            <a:p>
              <a:pPr eaLnBrk="0" hangingPunct="0"/>
              <a:r>
                <a:rPr lang="en-US" altLang="zh-CN" sz="2800" b="1" i="1" dirty="0" err="1">
                  <a:latin typeface="Times New Roman" pitchFamily="18" charset="0"/>
                </a:rPr>
                <a:t>i</a:t>
              </a:r>
              <a:endParaRPr lang="en-US" altLang="zh-CN" sz="2800" b="1" i="1" dirty="0">
                <a:latin typeface="Times New Roman" pitchFamily="18" charset="0"/>
              </a:endParaRPr>
            </a:p>
          </p:txBody>
        </p:sp>
        <p:sp>
          <p:nvSpPr>
            <p:cNvPr id="31751" name="Line 6"/>
            <p:cNvSpPr>
              <a:spLocks noChangeShapeType="1"/>
            </p:cNvSpPr>
            <p:nvPr/>
          </p:nvSpPr>
          <p:spPr bwMode="auto">
            <a:xfrm>
              <a:off x="456" y="2439"/>
              <a:ext cx="6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31752" name="Line 7"/>
            <p:cNvSpPr>
              <a:spLocks noChangeShapeType="1"/>
            </p:cNvSpPr>
            <p:nvPr/>
          </p:nvSpPr>
          <p:spPr bwMode="auto">
            <a:xfrm flipV="1">
              <a:off x="3257" y="2440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3311" y="2160"/>
              <a:ext cx="57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1624" y="2182"/>
              <a:ext cx="24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31755" name="Line 10"/>
            <p:cNvSpPr>
              <a:spLocks noChangeShapeType="1"/>
            </p:cNvSpPr>
            <p:nvPr/>
          </p:nvSpPr>
          <p:spPr bwMode="auto">
            <a:xfrm flipV="1">
              <a:off x="4241" y="2440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1756" name="Rectangle 11"/>
            <p:cNvSpPr>
              <a:spLocks noChangeArrowheads="1"/>
            </p:cNvSpPr>
            <p:nvPr/>
          </p:nvSpPr>
          <p:spPr bwMode="auto">
            <a:xfrm>
              <a:off x="240" y="2976"/>
              <a:ext cx="228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识别正规式</a:t>
              </a:r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r>
                <a:rPr lang="zh-CN" altLang="en-US" sz="2800" b="1">
                  <a:latin typeface="Times New Roman" pitchFamily="18" charset="0"/>
                </a:rPr>
                <a:t>的</a:t>
              </a:r>
              <a:r>
                <a:rPr lang="en-US" altLang="zh-CN" sz="2800" b="1">
                  <a:latin typeface="Times New Roman" pitchFamily="18" charset="0"/>
                </a:rPr>
                <a:t>NFA</a:t>
              </a:r>
            </a:p>
          </p:txBody>
        </p:sp>
        <p:sp>
          <p:nvSpPr>
            <p:cNvPr id="31757" name="Rectangle 12"/>
            <p:cNvSpPr>
              <a:spLocks noChangeArrowheads="1"/>
            </p:cNvSpPr>
            <p:nvPr/>
          </p:nvSpPr>
          <p:spPr bwMode="auto">
            <a:xfrm>
              <a:off x="4414" y="2182"/>
              <a:ext cx="248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31758" name="Group 13"/>
            <p:cNvGrpSpPr>
              <a:grpSpLocks/>
            </p:cNvGrpSpPr>
            <p:nvPr/>
          </p:nvGrpSpPr>
          <p:grpSpPr bwMode="auto">
            <a:xfrm>
              <a:off x="4864" y="2261"/>
              <a:ext cx="380" cy="391"/>
              <a:chOff x="8590" y="7640"/>
              <a:chExt cx="527" cy="527"/>
            </a:xfrm>
          </p:grpSpPr>
          <p:sp>
            <p:nvSpPr>
              <p:cNvPr id="31766" name="Oval 14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eaLnBrk="0" hangingPunct="0"/>
                <a:endParaRPr lang="zh-CN" altLang="en-US" sz="1000" b="1" i="1">
                  <a:latin typeface="Times New Roman" pitchFamily="18" charset="0"/>
                </a:endParaRPr>
              </a:p>
            </p:txBody>
          </p:sp>
          <p:sp>
            <p:nvSpPr>
              <p:cNvPr id="31767" name="Oval 15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 anchor="ctr" anchorCtr="1"/>
              <a:lstStyle/>
              <a:p>
                <a:pPr eaLnBrk="0" hangingPunct="0"/>
                <a:r>
                  <a:rPr lang="en-US" altLang="zh-CN" sz="2800" b="1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31759" name="Line 16"/>
            <p:cNvSpPr>
              <a:spLocks noChangeShapeType="1"/>
            </p:cNvSpPr>
            <p:nvPr/>
          </p:nvSpPr>
          <p:spPr bwMode="auto">
            <a:xfrm flipV="1">
              <a:off x="1473" y="2442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1760" name="Oval 17"/>
            <p:cNvSpPr>
              <a:spLocks noChangeArrowheads="1"/>
            </p:cNvSpPr>
            <p:nvPr/>
          </p:nvSpPr>
          <p:spPr bwMode="auto">
            <a:xfrm>
              <a:off x="1145" y="2285"/>
              <a:ext cx="306" cy="31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 anchor="ctr" anchorCtr="1"/>
            <a:lstStyle/>
            <a:p>
              <a:pPr eaLnBrk="0" hangingPunct="0"/>
              <a:r>
                <a:rPr lang="en-US" altLang="zh-CN" sz="2800" b="1" i="1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31761" name="Group 18"/>
            <p:cNvGrpSpPr>
              <a:grpSpLocks/>
            </p:cNvGrpSpPr>
            <p:nvPr/>
          </p:nvGrpSpPr>
          <p:grpSpPr bwMode="auto">
            <a:xfrm>
              <a:off x="2107" y="2261"/>
              <a:ext cx="380" cy="391"/>
              <a:chOff x="8590" y="7640"/>
              <a:chExt cx="527" cy="527"/>
            </a:xfrm>
          </p:grpSpPr>
          <p:sp>
            <p:nvSpPr>
              <p:cNvPr id="31764" name="Oval 19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eaLnBrk="0" hangingPunct="0"/>
                <a:endParaRPr lang="zh-CN" altLang="en-US" sz="1000" b="1" i="1">
                  <a:latin typeface="Times New Roman" pitchFamily="18" charset="0"/>
                </a:endParaRPr>
              </a:p>
            </p:txBody>
          </p:sp>
          <p:sp>
            <p:nvSpPr>
              <p:cNvPr id="31765" name="Oval 20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 anchor="ctr" anchorCtr="1"/>
              <a:lstStyle/>
              <a:p>
                <a:pPr eaLnBrk="0" hangingPunct="0"/>
                <a:r>
                  <a:rPr lang="en-US" altLang="zh-CN" sz="2800" b="1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31762" name="Rectangle 21"/>
            <p:cNvSpPr>
              <a:spLocks noChangeArrowheads="1"/>
            </p:cNvSpPr>
            <p:nvPr/>
          </p:nvSpPr>
          <p:spPr bwMode="auto">
            <a:xfrm>
              <a:off x="521" y="2160"/>
              <a:ext cx="583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31763" name="Rectangle 22"/>
            <p:cNvSpPr>
              <a:spLocks noChangeArrowheads="1"/>
            </p:cNvSpPr>
            <p:nvPr/>
          </p:nvSpPr>
          <p:spPr bwMode="auto">
            <a:xfrm>
              <a:off x="3120" y="2976"/>
              <a:ext cx="228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识别正规式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zh-CN" altLang="en-US" sz="2800" b="1">
                  <a:latin typeface="Times New Roman" pitchFamily="18" charset="0"/>
                </a:rPr>
                <a:t>的</a:t>
              </a:r>
              <a:r>
                <a:rPr lang="en-US" altLang="zh-CN" sz="2800" b="1">
                  <a:latin typeface="Times New Roman" pitchFamily="18" charset="0"/>
                </a:rPr>
                <a:t>NFA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51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从正规式到有限自动机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构造识别主算符为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选择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的正规式的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NFA </a:t>
            </a: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289EBF8-2496-4833-AEC6-5A858D291771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685800" y="2514600"/>
            <a:ext cx="8001000" cy="3651250"/>
            <a:chOff x="432" y="1584"/>
            <a:chExt cx="5040" cy="2300"/>
          </a:xfrm>
        </p:grpSpPr>
        <p:sp>
          <p:nvSpPr>
            <p:cNvPr id="32774" name="Line 5"/>
            <p:cNvSpPr>
              <a:spLocks noChangeShapeType="1"/>
            </p:cNvSpPr>
            <p:nvPr/>
          </p:nvSpPr>
          <p:spPr bwMode="auto">
            <a:xfrm>
              <a:off x="432" y="2507"/>
              <a:ext cx="8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32775" name="Rectangle 6"/>
            <p:cNvSpPr>
              <a:spLocks noChangeArrowheads="1"/>
            </p:cNvSpPr>
            <p:nvPr/>
          </p:nvSpPr>
          <p:spPr bwMode="auto">
            <a:xfrm>
              <a:off x="1895" y="1933"/>
              <a:ext cx="29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grpSp>
          <p:nvGrpSpPr>
            <p:cNvPr id="32776" name="Group 7"/>
            <p:cNvGrpSpPr>
              <a:grpSpLocks/>
            </p:cNvGrpSpPr>
            <p:nvPr/>
          </p:nvGrpSpPr>
          <p:grpSpPr bwMode="auto">
            <a:xfrm>
              <a:off x="5021" y="2256"/>
              <a:ext cx="451" cy="418"/>
              <a:chOff x="8590" y="7640"/>
              <a:chExt cx="527" cy="527"/>
            </a:xfrm>
          </p:grpSpPr>
          <p:sp>
            <p:nvSpPr>
              <p:cNvPr id="32795" name="Oval 8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 anchor="ctr" anchorCtr="1"/>
              <a:lstStyle/>
              <a:p>
                <a:pPr eaLnBrk="0" hangingPunct="0"/>
                <a:endParaRPr lang="zh-CN" altLang="en-US" sz="1000" b="1" i="1">
                  <a:latin typeface="Times New Roman" pitchFamily="18" charset="0"/>
                </a:endParaRPr>
              </a:p>
            </p:txBody>
          </p:sp>
          <p:sp>
            <p:nvSpPr>
              <p:cNvPr id="32796" name="Oval 9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 anchor="ctr" anchorCtr="1"/>
              <a:lstStyle/>
              <a:p>
                <a:pPr eaLnBrk="0" hangingPunct="0"/>
                <a:r>
                  <a:rPr lang="en-US" altLang="zh-CN" sz="2800" b="1" i="1" dirty="0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32777" name="Oval 10"/>
            <p:cNvSpPr>
              <a:spLocks noChangeArrowheads="1"/>
            </p:cNvSpPr>
            <p:nvPr/>
          </p:nvSpPr>
          <p:spPr bwMode="auto">
            <a:xfrm>
              <a:off x="1236" y="2342"/>
              <a:ext cx="364" cy="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 anchor="ctr" anchorCtr="1"/>
            <a:lstStyle/>
            <a:p>
              <a:pPr eaLnBrk="0" hangingPunct="0"/>
              <a:r>
                <a:rPr lang="en-US" altLang="zh-CN" sz="2800" b="1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778" name="Rectangle 11"/>
            <p:cNvSpPr>
              <a:spLocks noChangeArrowheads="1"/>
            </p:cNvSpPr>
            <p:nvPr/>
          </p:nvSpPr>
          <p:spPr bwMode="auto">
            <a:xfrm>
              <a:off x="573" y="2219"/>
              <a:ext cx="59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32779" name="Rectangle 12"/>
            <p:cNvSpPr>
              <a:spLocks noChangeArrowheads="1"/>
            </p:cNvSpPr>
            <p:nvPr/>
          </p:nvSpPr>
          <p:spPr bwMode="auto">
            <a:xfrm>
              <a:off x="1920" y="3600"/>
              <a:ext cx="270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识别正规式</a:t>
              </a:r>
              <a:r>
                <a:rPr lang="en-US" altLang="zh-CN" sz="2800" b="1" i="1">
                  <a:latin typeface="Times New Roman" pitchFamily="18" charset="0"/>
                </a:rPr>
                <a:t>s </a:t>
              </a:r>
              <a:r>
                <a:rPr lang="en-US" altLang="zh-CN" sz="2800" b="1">
                  <a:latin typeface="Times New Roman" pitchFamily="18" charset="0"/>
                </a:rPr>
                <a:t>| </a:t>
              </a:r>
              <a:r>
                <a:rPr lang="en-US" altLang="zh-CN" sz="2800" b="1" i="1">
                  <a:latin typeface="Times New Roman" pitchFamily="18" charset="0"/>
                </a:rPr>
                <a:t>t</a:t>
              </a:r>
              <a:r>
                <a:rPr lang="zh-CN" altLang="en-US" sz="2800" b="1">
                  <a:latin typeface="Times New Roman" pitchFamily="18" charset="0"/>
                </a:rPr>
                <a:t>的</a:t>
              </a:r>
              <a:r>
                <a:rPr lang="en-US" altLang="zh-CN" sz="2800" b="1">
                  <a:latin typeface="Times New Roman" pitchFamily="18" charset="0"/>
                </a:rPr>
                <a:t>NFA</a:t>
              </a:r>
            </a:p>
          </p:txBody>
        </p:sp>
        <p:sp>
          <p:nvSpPr>
            <p:cNvPr id="32780" name="Oval 13"/>
            <p:cNvSpPr>
              <a:spLocks noChangeArrowheads="1"/>
            </p:cNvSpPr>
            <p:nvPr/>
          </p:nvSpPr>
          <p:spPr bwMode="auto">
            <a:xfrm>
              <a:off x="2395" y="1584"/>
              <a:ext cx="1771" cy="7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2781" name="Oval 14"/>
            <p:cNvSpPr>
              <a:spLocks noChangeArrowheads="1"/>
            </p:cNvSpPr>
            <p:nvPr/>
          </p:nvSpPr>
          <p:spPr bwMode="auto">
            <a:xfrm>
              <a:off x="2519" y="1770"/>
              <a:ext cx="364" cy="3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000" b="1" i="1">
                <a:latin typeface="Times New Roman" pitchFamily="18" charset="0"/>
              </a:endParaRPr>
            </a:p>
          </p:txBody>
        </p:sp>
        <p:sp>
          <p:nvSpPr>
            <p:cNvPr id="32782" name="Oval 15"/>
            <p:cNvSpPr>
              <a:spLocks noChangeArrowheads="1"/>
            </p:cNvSpPr>
            <p:nvPr/>
          </p:nvSpPr>
          <p:spPr bwMode="auto">
            <a:xfrm>
              <a:off x="3700" y="1783"/>
              <a:ext cx="363" cy="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000" b="1" i="1">
                <a:latin typeface="Times New Roman" pitchFamily="18" charset="0"/>
              </a:endParaRPr>
            </a:p>
          </p:txBody>
        </p:sp>
        <p:sp>
          <p:nvSpPr>
            <p:cNvPr id="32783" name="Rectangle 16"/>
            <p:cNvSpPr>
              <a:spLocks noChangeArrowheads="1"/>
            </p:cNvSpPr>
            <p:nvPr/>
          </p:nvSpPr>
          <p:spPr bwMode="auto">
            <a:xfrm>
              <a:off x="3024" y="1740"/>
              <a:ext cx="616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N 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s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2784" name="Oval 17"/>
            <p:cNvSpPr>
              <a:spLocks noChangeArrowheads="1"/>
            </p:cNvSpPr>
            <p:nvPr/>
          </p:nvSpPr>
          <p:spPr bwMode="auto">
            <a:xfrm>
              <a:off x="2408" y="2667"/>
              <a:ext cx="1771" cy="7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2785" name="Oval 18"/>
            <p:cNvSpPr>
              <a:spLocks noChangeArrowheads="1"/>
            </p:cNvSpPr>
            <p:nvPr/>
          </p:nvSpPr>
          <p:spPr bwMode="auto">
            <a:xfrm>
              <a:off x="2532" y="2853"/>
              <a:ext cx="364" cy="3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000" b="1" i="1">
                <a:latin typeface="Times New Roman" pitchFamily="18" charset="0"/>
              </a:endParaRPr>
            </a:p>
          </p:txBody>
        </p:sp>
        <p:sp>
          <p:nvSpPr>
            <p:cNvPr id="32786" name="Oval 19"/>
            <p:cNvSpPr>
              <a:spLocks noChangeArrowheads="1"/>
            </p:cNvSpPr>
            <p:nvPr/>
          </p:nvSpPr>
          <p:spPr bwMode="auto">
            <a:xfrm>
              <a:off x="3713" y="2866"/>
              <a:ext cx="363" cy="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000" b="1" i="1">
                <a:latin typeface="Times New Roman" pitchFamily="18" charset="0"/>
              </a:endParaRPr>
            </a:p>
          </p:txBody>
        </p:sp>
        <p:sp>
          <p:nvSpPr>
            <p:cNvPr id="32787" name="Rectangle 20"/>
            <p:cNvSpPr>
              <a:spLocks noChangeArrowheads="1"/>
            </p:cNvSpPr>
            <p:nvPr/>
          </p:nvSpPr>
          <p:spPr bwMode="auto">
            <a:xfrm>
              <a:off x="3037" y="2823"/>
              <a:ext cx="616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N 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t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2788" name="Line 21"/>
            <p:cNvSpPr>
              <a:spLocks noChangeShapeType="1"/>
            </p:cNvSpPr>
            <p:nvPr/>
          </p:nvSpPr>
          <p:spPr bwMode="auto">
            <a:xfrm flipV="1">
              <a:off x="1600" y="2026"/>
              <a:ext cx="923" cy="3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2789" name="Line 22"/>
            <p:cNvSpPr>
              <a:spLocks noChangeShapeType="1"/>
            </p:cNvSpPr>
            <p:nvPr/>
          </p:nvSpPr>
          <p:spPr bwMode="auto">
            <a:xfrm>
              <a:off x="1587" y="2610"/>
              <a:ext cx="924" cy="3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 flipV="1">
              <a:off x="4098" y="2586"/>
              <a:ext cx="966" cy="4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063" y="2009"/>
              <a:ext cx="962" cy="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2792" name="Rectangle 25"/>
            <p:cNvSpPr>
              <a:spLocks noChangeArrowheads="1"/>
            </p:cNvSpPr>
            <p:nvPr/>
          </p:nvSpPr>
          <p:spPr bwMode="auto">
            <a:xfrm>
              <a:off x="1908" y="2493"/>
              <a:ext cx="29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32793" name="Rectangle 26"/>
            <p:cNvSpPr>
              <a:spLocks noChangeArrowheads="1"/>
            </p:cNvSpPr>
            <p:nvPr/>
          </p:nvSpPr>
          <p:spPr bwMode="auto">
            <a:xfrm>
              <a:off x="4448" y="1875"/>
              <a:ext cx="29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32794" name="Rectangle 27"/>
            <p:cNvSpPr>
              <a:spLocks noChangeArrowheads="1"/>
            </p:cNvSpPr>
            <p:nvPr/>
          </p:nvSpPr>
          <p:spPr bwMode="auto">
            <a:xfrm>
              <a:off x="4435" y="2516"/>
              <a:ext cx="29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5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从正规式到有限自动机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构造识别主算符为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连接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的正规式的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NFA </a:t>
            </a: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27A564E-DB7B-4557-A51F-812422E4F9E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219200" y="3124200"/>
            <a:ext cx="6324600" cy="2298700"/>
            <a:chOff x="768" y="1968"/>
            <a:chExt cx="3984" cy="1448"/>
          </a:xfrm>
        </p:grpSpPr>
        <p:sp>
          <p:nvSpPr>
            <p:cNvPr id="33798" name="Oval 5"/>
            <p:cNvSpPr>
              <a:spLocks noChangeArrowheads="1"/>
            </p:cNvSpPr>
            <p:nvPr/>
          </p:nvSpPr>
          <p:spPr bwMode="auto">
            <a:xfrm>
              <a:off x="1537" y="1968"/>
              <a:ext cx="1929" cy="87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3799" name="Oval 6"/>
            <p:cNvSpPr>
              <a:spLocks noChangeArrowheads="1"/>
            </p:cNvSpPr>
            <p:nvPr/>
          </p:nvSpPr>
          <p:spPr bwMode="auto">
            <a:xfrm>
              <a:off x="1672" y="2193"/>
              <a:ext cx="396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 anchor="ctr" anchorCtr="1"/>
            <a:lstStyle/>
            <a:p>
              <a:pPr eaLnBrk="0" hangingPunct="0"/>
              <a:r>
                <a:rPr lang="en-US" altLang="zh-CN" sz="2800" b="1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3800" name="Oval 7"/>
            <p:cNvSpPr>
              <a:spLocks noChangeArrowheads="1"/>
            </p:cNvSpPr>
            <p:nvPr/>
          </p:nvSpPr>
          <p:spPr bwMode="auto">
            <a:xfrm>
              <a:off x="2958" y="2208"/>
              <a:ext cx="396" cy="40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000" b="1" i="1">
                <a:latin typeface="Times New Roman" pitchFamily="18" charset="0"/>
              </a:endParaRPr>
            </a:p>
          </p:txBody>
        </p:sp>
        <p:sp>
          <p:nvSpPr>
            <p:cNvPr id="33801" name="Rectangle 8"/>
            <p:cNvSpPr>
              <a:spLocks noChangeArrowheads="1"/>
            </p:cNvSpPr>
            <p:nvPr/>
          </p:nvSpPr>
          <p:spPr bwMode="auto">
            <a:xfrm>
              <a:off x="2182" y="2253"/>
              <a:ext cx="671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2800" b="1" i="1" dirty="0">
                  <a:latin typeface="Times New Roman" pitchFamily="18" charset="0"/>
                </a:rPr>
                <a:t>N </a:t>
              </a:r>
              <a:r>
                <a:rPr lang="en-US" altLang="zh-CN" sz="2800" b="1" dirty="0">
                  <a:latin typeface="Times New Roman" pitchFamily="18" charset="0"/>
                </a:rPr>
                <a:t>(</a:t>
              </a:r>
              <a:r>
                <a:rPr lang="en-US" altLang="zh-CN" sz="2800" b="1" i="1" dirty="0">
                  <a:latin typeface="Times New Roman" pitchFamily="18" charset="0"/>
                </a:rPr>
                <a:t>s</a:t>
              </a:r>
              <a:r>
                <a:rPr lang="en-US" altLang="zh-CN" sz="2800" b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3802" name="Oval 9"/>
            <p:cNvSpPr>
              <a:spLocks noChangeArrowheads="1"/>
            </p:cNvSpPr>
            <p:nvPr/>
          </p:nvSpPr>
          <p:spPr bwMode="auto">
            <a:xfrm>
              <a:off x="2823" y="1995"/>
              <a:ext cx="1929" cy="87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grpSp>
          <p:nvGrpSpPr>
            <p:cNvPr id="33803" name="Group 10"/>
            <p:cNvGrpSpPr>
              <a:grpSpLocks/>
            </p:cNvGrpSpPr>
            <p:nvPr/>
          </p:nvGrpSpPr>
          <p:grpSpPr bwMode="auto">
            <a:xfrm>
              <a:off x="4160" y="2189"/>
              <a:ext cx="491" cy="506"/>
              <a:chOff x="8590" y="7640"/>
              <a:chExt cx="527" cy="527"/>
            </a:xfrm>
          </p:grpSpPr>
          <p:sp>
            <p:nvSpPr>
              <p:cNvPr id="33810" name="Oval 11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eaLnBrk="0" hangingPunct="0"/>
                <a:endParaRPr lang="zh-CN" altLang="en-US" sz="1000" b="1" i="1">
                  <a:latin typeface="Times New Roman" pitchFamily="18" charset="0"/>
                </a:endParaRPr>
              </a:p>
            </p:txBody>
          </p:sp>
          <p:sp>
            <p:nvSpPr>
              <p:cNvPr id="33811" name="Oval 12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 anchor="ctr" anchorCtr="1"/>
              <a:lstStyle/>
              <a:p>
                <a:pPr eaLnBrk="0" hangingPunct="0"/>
                <a:r>
                  <a:rPr lang="en-US" altLang="zh-CN" sz="2800" b="1" i="1" dirty="0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33804" name="Rectangle 13"/>
            <p:cNvSpPr>
              <a:spLocks noChangeArrowheads="1"/>
            </p:cNvSpPr>
            <p:nvPr/>
          </p:nvSpPr>
          <p:spPr bwMode="auto">
            <a:xfrm>
              <a:off x="908" y="2060"/>
              <a:ext cx="64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33805" name="Rectangle 14"/>
            <p:cNvSpPr>
              <a:spLocks noChangeArrowheads="1"/>
            </p:cNvSpPr>
            <p:nvPr/>
          </p:nvSpPr>
          <p:spPr bwMode="auto">
            <a:xfrm>
              <a:off x="1680" y="3072"/>
              <a:ext cx="2949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识别正规式</a:t>
              </a:r>
              <a:r>
                <a:rPr lang="en-US" altLang="zh-CN" sz="2800" b="1" i="1">
                  <a:latin typeface="Times New Roman" pitchFamily="18" charset="0"/>
                </a:rPr>
                <a:t>st </a:t>
              </a:r>
              <a:r>
                <a:rPr lang="zh-CN" altLang="en-US" sz="2800" b="1">
                  <a:latin typeface="Times New Roman" pitchFamily="18" charset="0"/>
                </a:rPr>
                <a:t>的</a:t>
              </a:r>
              <a:r>
                <a:rPr lang="en-US" altLang="zh-CN" sz="2800" b="1">
                  <a:latin typeface="Times New Roman" pitchFamily="18" charset="0"/>
                </a:rPr>
                <a:t>NFA</a:t>
              </a:r>
            </a:p>
          </p:txBody>
        </p:sp>
        <p:sp>
          <p:nvSpPr>
            <p:cNvPr id="33806" name="Oval 15"/>
            <p:cNvSpPr>
              <a:spLocks noChangeArrowheads="1"/>
            </p:cNvSpPr>
            <p:nvPr/>
          </p:nvSpPr>
          <p:spPr bwMode="auto">
            <a:xfrm>
              <a:off x="2958" y="2220"/>
              <a:ext cx="396" cy="4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000" b="1" i="1">
                <a:latin typeface="Times New Roman" pitchFamily="18" charset="0"/>
              </a:endParaRPr>
            </a:p>
          </p:txBody>
        </p:sp>
        <p:sp>
          <p:nvSpPr>
            <p:cNvPr id="33807" name="Rectangle 16"/>
            <p:cNvSpPr>
              <a:spLocks noChangeArrowheads="1"/>
            </p:cNvSpPr>
            <p:nvPr/>
          </p:nvSpPr>
          <p:spPr bwMode="auto">
            <a:xfrm>
              <a:off x="3571" y="2295"/>
              <a:ext cx="671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2800" b="1" i="1" dirty="0">
                  <a:latin typeface="Times New Roman" pitchFamily="18" charset="0"/>
                </a:rPr>
                <a:t>N </a:t>
              </a:r>
              <a:r>
                <a:rPr lang="en-US" altLang="zh-CN" sz="2800" b="1" dirty="0">
                  <a:latin typeface="Times New Roman" pitchFamily="18" charset="0"/>
                </a:rPr>
                <a:t>(</a:t>
              </a:r>
              <a:r>
                <a:rPr lang="en-US" altLang="zh-CN" sz="2800" b="1" i="1" dirty="0">
                  <a:latin typeface="Times New Roman" pitchFamily="18" charset="0"/>
                </a:rPr>
                <a:t>t</a:t>
              </a:r>
              <a:r>
                <a:rPr lang="en-US" altLang="zh-CN" sz="2800" b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3808" name="Freeform 17"/>
            <p:cNvSpPr>
              <a:spLocks/>
            </p:cNvSpPr>
            <p:nvPr/>
          </p:nvSpPr>
          <p:spPr bwMode="auto">
            <a:xfrm>
              <a:off x="3102" y="2110"/>
              <a:ext cx="378" cy="634"/>
            </a:xfrm>
            <a:custGeom>
              <a:avLst/>
              <a:gdLst>
                <a:gd name="T0" fmla="*/ 91 w 405"/>
                <a:gd name="T1" fmla="*/ 0 h 660"/>
                <a:gd name="T2" fmla="*/ 314 w 405"/>
                <a:gd name="T3" fmla="*/ 181 h 660"/>
                <a:gd name="T4" fmla="*/ 327 w 405"/>
                <a:gd name="T5" fmla="*/ 388 h 660"/>
                <a:gd name="T6" fmla="*/ 196 w 405"/>
                <a:gd name="T7" fmla="*/ 526 h 660"/>
                <a:gd name="T8" fmla="*/ 0 w 405"/>
                <a:gd name="T9" fmla="*/ 609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5" h="660">
                  <a:moveTo>
                    <a:pt x="105" y="0"/>
                  </a:moveTo>
                  <a:cubicBezTo>
                    <a:pt x="147" y="33"/>
                    <a:pt x="315" y="126"/>
                    <a:pt x="360" y="196"/>
                  </a:cubicBezTo>
                  <a:cubicBezTo>
                    <a:pt x="405" y="266"/>
                    <a:pt x="397" y="359"/>
                    <a:pt x="375" y="421"/>
                  </a:cubicBezTo>
                  <a:cubicBezTo>
                    <a:pt x="353" y="483"/>
                    <a:pt x="287" y="530"/>
                    <a:pt x="225" y="570"/>
                  </a:cubicBezTo>
                  <a:cubicBezTo>
                    <a:pt x="163" y="610"/>
                    <a:pt x="37" y="645"/>
                    <a:pt x="0" y="66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3809" name="Line 18"/>
            <p:cNvSpPr>
              <a:spLocks noChangeShapeType="1"/>
            </p:cNvSpPr>
            <p:nvPr/>
          </p:nvSpPr>
          <p:spPr bwMode="auto">
            <a:xfrm>
              <a:off x="768" y="2390"/>
              <a:ext cx="8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0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从正规式到有限自动机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构造识别主算符为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闭包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的正规式的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NFA</a:t>
            </a:r>
          </a:p>
          <a:p>
            <a:pPr>
              <a:defRPr/>
            </a:pP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于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加括号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的正规式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本身作为它的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NFA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。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1DD4AB3-0208-47EF-8B2F-CB6E4E5D9C8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81000" y="1484784"/>
            <a:ext cx="8305800" cy="3240088"/>
            <a:chOff x="240" y="1680"/>
            <a:chExt cx="5232" cy="2041"/>
          </a:xfrm>
        </p:grpSpPr>
        <p:sp>
          <p:nvSpPr>
            <p:cNvPr id="34822" name="Oval 5"/>
            <p:cNvSpPr>
              <a:spLocks noChangeArrowheads="1"/>
            </p:cNvSpPr>
            <p:nvPr/>
          </p:nvSpPr>
          <p:spPr bwMode="auto">
            <a:xfrm>
              <a:off x="2281" y="2259"/>
              <a:ext cx="1916" cy="7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823" name="Oval 6"/>
            <p:cNvSpPr>
              <a:spLocks noChangeArrowheads="1"/>
            </p:cNvSpPr>
            <p:nvPr/>
          </p:nvSpPr>
          <p:spPr bwMode="auto">
            <a:xfrm>
              <a:off x="2415" y="2462"/>
              <a:ext cx="394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000" b="1" i="1">
                <a:latin typeface="Times New Roman" pitchFamily="18" charset="0"/>
              </a:endParaRPr>
            </a:p>
          </p:txBody>
        </p:sp>
        <p:sp>
          <p:nvSpPr>
            <p:cNvPr id="34824" name="Oval 7"/>
            <p:cNvSpPr>
              <a:spLocks noChangeArrowheads="1"/>
            </p:cNvSpPr>
            <p:nvPr/>
          </p:nvSpPr>
          <p:spPr bwMode="auto">
            <a:xfrm>
              <a:off x="3693" y="2476"/>
              <a:ext cx="393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endParaRPr lang="zh-CN" altLang="en-US" sz="1000" b="1" i="1">
                <a:latin typeface="Times New Roman" pitchFamily="18" charset="0"/>
              </a:endParaRPr>
            </a:p>
          </p:txBody>
        </p:sp>
        <p:sp>
          <p:nvSpPr>
            <p:cNvPr id="34825" name="Rectangle 8"/>
            <p:cNvSpPr>
              <a:spLocks noChangeArrowheads="1"/>
            </p:cNvSpPr>
            <p:nvPr/>
          </p:nvSpPr>
          <p:spPr bwMode="auto">
            <a:xfrm>
              <a:off x="2961" y="2429"/>
              <a:ext cx="66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N 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s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</a:p>
          </p:txBody>
        </p:sp>
        <p:grpSp>
          <p:nvGrpSpPr>
            <p:cNvPr id="34826" name="Group 9"/>
            <p:cNvGrpSpPr>
              <a:grpSpLocks/>
            </p:cNvGrpSpPr>
            <p:nvPr/>
          </p:nvGrpSpPr>
          <p:grpSpPr bwMode="auto">
            <a:xfrm>
              <a:off x="4984" y="2418"/>
              <a:ext cx="488" cy="457"/>
              <a:chOff x="8590" y="7640"/>
              <a:chExt cx="527" cy="527"/>
            </a:xfrm>
          </p:grpSpPr>
          <p:sp>
            <p:nvSpPr>
              <p:cNvPr id="34839" name="Oval 10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eaLnBrk="0" hangingPunct="0"/>
                <a:endParaRPr lang="zh-CN" altLang="en-US" sz="1000" b="1" i="1">
                  <a:latin typeface="Times New Roman" pitchFamily="18" charset="0"/>
                </a:endParaRPr>
              </a:p>
            </p:txBody>
          </p:sp>
          <p:sp>
            <p:nvSpPr>
              <p:cNvPr id="34840" name="Oval 11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/>
              <a:lstStyle/>
              <a:p>
                <a:pPr eaLnBrk="0" hangingPunct="0"/>
                <a:r>
                  <a:rPr lang="en-US" altLang="zh-CN" sz="2800" b="1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34827" name="Rectangle 12"/>
            <p:cNvSpPr>
              <a:spLocks noChangeArrowheads="1"/>
            </p:cNvSpPr>
            <p:nvPr/>
          </p:nvSpPr>
          <p:spPr bwMode="auto">
            <a:xfrm>
              <a:off x="365" y="2328"/>
              <a:ext cx="639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34828" name="Rectangle 13"/>
            <p:cNvSpPr>
              <a:spLocks noChangeArrowheads="1"/>
            </p:cNvSpPr>
            <p:nvPr/>
          </p:nvSpPr>
          <p:spPr bwMode="auto">
            <a:xfrm>
              <a:off x="1628" y="3411"/>
              <a:ext cx="29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zh-CN" altLang="en-US" sz="2800" b="1" dirty="0">
                  <a:latin typeface="Times New Roman" pitchFamily="18" charset="0"/>
                </a:rPr>
                <a:t>识别正规式</a:t>
              </a:r>
              <a:r>
                <a:rPr lang="en-US" altLang="zh-CN" sz="2800" b="1" i="1" dirty="0">
                  <a:latin typeface="Times New Roman" pitchFamily="18" charset="0"/>
                </a:rPr>
                <a:t>s</a:t>
              </a:r>
              <a:r>
                <a:rPr lang="en-US" altLang="zh-CN" sz="2800" b="1" baseline="30000" dirty="0">
                  <a:latin typeface="Times New Roman" pitchFamily="18" charset="0"/>
                </a:rPr>
                <a:t>* </a:t>
              </a:r>
              <a:r>
                <a:rPr lang="zh-CN" altLang="en-US" sz="2800" b="1" dirty="0">
                  <a:latin typeface="Times New Roman" pitchFamily="18" charset="0"/>
                </a:rPr>
                <a:t>的</a:t>
              </a:r>
              <a:r>
                <a:rPr lang="en-US" altLang="zh-CN" sz="2800" b="1" dirty="0">
                  <a:latin typeface="Times New Roman" pitchFamily="18" charset="0"/>
                </a:rPr>
                <a:t>NFA</a:t>
              </a:r>
            </a:p>
          </p:txBody>
        </p:sp>
        <p:sp>
          <p:nvSpPr>
            <p:cNvPr id="34829" name="Oval 14"/>
            <p:cNvSpPr>
              <a:spLocks noChangeArrowheads="1"/>
            </p:cNvSpPr>
            <p:nvPr/>
          </p:nvSpPr>
          <p:spPr bwMode="auto">
            <a:xfrm>
              <a:off x="1138" y="2475"/>
              <a:ext cx="393" cy="3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eaLnBrk="0" hangingPunct="0"/>
              <a:r>
                <a:rPr lang="en-US" altLang="zh-CN" sz="2800" b="1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4830" name="Line 15"/>
            <p:cNvSpPr>
              <a:spLocks noChangeShapeType="1"/>
            </p:cNvSpPr>
            <p:nvPr/>
          </p:nvSpPr>
          <p:spPr bwMode="auto">
            <a:xfrm>
              <a:off x="1545" y="2640"/>
              <a:ext cx="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34831" name="Line 16"/>
            <p:cNvSpPr>
              <a:spLocks noChangeShapeType="1"/>
            </p:cNvSpPr>
            <p:nvPr/>
          </p:nvSpPr>
          <p:spPr bwMode="auto">
            <a:xfrm>
              <a:off x="240" y="2628"/>
              <a:ext cx="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34832" name="Line 17"/>
            <p:cNvSpPr>
              <a:spLocks noChangeShapeType="1"/>
            </p:cNvSpPr>
            <p:nvPr/>
          </p:nvSpPr>
          <p:spPr bwMode="auto">
            <a:xfrm>
              <a:off x="4114" y="2640"/>
              <a:ext cx="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34833" name="Freeform 18"/>
            <p:cNvSpPr>
              <a:spLocks/>
            </p:cNvSpPr>
            <p:nvPr/>
          </p:nvSpPr>
          <p:spPr bwMode="auto">
            <a:xfrm>
              <a:off x="1473" y="2798"/>
              <a:ext cx="3555" cy="604"/>
            </a:xfrm>
            <a:custGeom>
              <a:avLst/>
              <a:gdLst>
                <a:gd name="T0" fmla="*/ 0 w 3840"/>
                <a:gd name="T1" fmla="*/ 0 h 697"/>
                <a:gd name="T2" fmla="*/ 450 w 3840"/>
                <a:gd name="T3" fmla="*/ 293 h 697"/>
                <a:gd name="T4" fmla="*/ 861 w 3840"/>
                <a:gd name="T5" fmla="*/ 429 h 697"/>
                <a:gd name="T6" fmla="*/ 1648 w 3840"/>
                <a:gd name="T7" fmla="*/ 520 h 697"/>
                <a:gd name="T8" fmla="*/ 2419 w 3840"/>
                <a:gd name="T9" fmla="*/ 452 h 697"/>
                <a:gd name="T10" fmla="*/ 2844 w 3840"/>
                <a:gd name="T11" fmla="*/ 328 h 697"/>
                <a:gd name="T12" fmla="*/ 3291 w 3840"/>
                <a:gd name="T13" fmla="*/ 12 h 6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40" h="697">
                  <a:moveTo>
                    <a:pt x="0" y="0"/>
                  </a:moveTo>
                  <a:cubicBezTo>
                    <a:pt x="186" y="150"/>
                    <a:pt x="357" y="295"/>
                    <a:pt x="525" y="390"/>
                  </a:cubicBezTo>
                  <a:cubicBezTo>
                    <a:pt x="693" y="485"/>
                    <a:pt x="772" y="521"/>
                    <a:pt x="1005" y="571"/>
                  </a:cubicBezTo>
                  <a:cubicBezTo>
                    <a:pt x="1238" y="621"/>
                    <a:pt x="1620" y="687"/>
                    <a:pt x="1923" y="692"/>
                  </a:cubicBezTo>
                  <a:cubicBezTo>
                    <a:pt x="2226" y="697"/>
                    <a:pt x="2591" y="644"/>
                    <a:pt x="2823" y="602"/>
                  </a:cubicBezTo>
                  <a:cubicBezTo>
                    <a:pt x="3055" y="560"/>
                    <a:pt x="3148" y="535"/>
                    <a:pt x="3318" y="437"/>
                  </a:cubicBezTo>
                  <a:cubicBezTo>
                    <a:pt x="3488" y="339"/>
                    <a:pt x="3732" y="104"/>
                    <a:pt x="384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834" name="Freeform 19"/>
            <p:cNvSpPr>
              <a:spLocks/>
            </p:cNvSpPr>
            <p:nvPr/>
          </p:nvSpPr>
          <p:spPr bwMode="auto">
            <a:xfrm>
              <a:off x="2540" y="1987"/>
              <a:ext cx="1405" cy="487"/>
            </a:xfrm>
            <a:custGeom>
              <a:avLst/>
              <a:gdLst>
                <a:gd name="T0" fmla="*/ 1265 w 1517"/>
                <a:gd name="T1" fmla="*/ 422 h 562"/>
                <a:gd name="T2" fmla="*/ 1265 w 1517"/>
                <a:gd name="T3" fmla="*/ 197 h 562"/>
                <a:gd name="T4" fmla="*/ 1047 w 1517"/>
                <a:gd name="T5" fmla="*/ 28 h 562"/>
                <a:gd name="T6" fmla="*/ 313 w 1517"/>
                <a:gd name="T7" fmla="*/ 28 h 562"/>
                <a:gd name="T8" fmla="*/ 43 w 1517"/>
                <a:gd name="T9" fmla="*/ 174 h 562"/>
                <a:gd name="T10" fmla="*/ 56 w 1517"/>
                <a:gd name="T11" fmla="*/ 422 h 5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17" h="562">
                  <a:moveTo>
                    <a:pt x="1475" y="562"/>
                  </a:moveTo>
                  <a:cubicBezTo>
                    <a:pt x="1475" y="512"/>
                    <a:pt x="1517" y="349"/>
                    <a:pt x="1475" y="262"/>
                  </a:cubicBezTo>
                  <a:cubicBezTo>
                    <a:pt x="1433" y="175"/>
                    <a:pt x="1405" y="74"/>
                    <a:pt x="1220" y="37"/>
                  </a:cubicBezTo>
                  <a:cubicBezTo>
                    <a:pt x="1035" y="0"/>
                    <a:pt x="560" y="4"/>
                    <a:pt x="365" y="37"/>
                  </a:cubicBezTo>
                  <a:cubicBezTo>
                    <a:pt x="170" y="70"/>
                    <a:pt x="100" y="144"/>
                    <a:pt x="50" y="232"/>
                  </a:cubicBezTo>
                  <a:cubicBezTo>
                    <a:pt x="0" y="320"/>
                    <a:pt x="62" y="493"/>
                    <a:pt x="65" y="56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835" name="Rectangle 20"/>
            <p:cNvSpPr>
              <a:spLocks noChangeArrowheads="1"/>
            </p:cNvSpPr>
            <p:nvPr/>
          </p:nvSpPr>
          <p:spPr bwMode="auto">
            <a:xfrm>
              <a:off x="1726" y="2330"/>
              <a:ext cx="3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34836" name="Rectangle 21"/>
            <p:cNvSpPr>
              <a:spLocks noChangeArrowheads="1"/>
            </p:cNvSpPr>
            <p:nvPr/>
          </p:nvSpPr>
          <p:spPr bwMode="auto">
            <a:xfrm>
              <a:off x="3170" y="3058"/>
              <a:ext cx="375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34837" name="Rectangle 22"/>
            <p:cNvSpPr>
              <a:spLocks noChangeArrowheads="1"/>
            </p:cNvSpPr>
            <p:nvPr/>
          </p:nvSpPr>
          <p:spPr bwMode="auto">
            <a:xfrm>
              <a:off x="4406" y="2342"/>
              <a:ext cx="3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34838" name="Rectangle 23"/>
            <p:cNvSpPr>
              <a:spLocks noChangeArrowheads="1"/>
            </p:cNvSpPr>
            <p:nvPr/>
          </p:nvSpPr>
          <p:spPr bwMode="auto">
            <a:xfrm>
              <a:off x="3114" y="1680"/>
              <a:ext cx="3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800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NFA</a:t>
            </a:r>
            <a:r>
              <a:rPr lang="zh-CN" altLang="en-US" dirty="0">
                <a:ea typeface="宋体" charset="-122"/>
              </a:rPr>
              <a:t>构建实例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)*</a:t>
            </a:r>
            <a:r>
              <a:rPr lang="en-US" altLang="zh-CN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ab 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=&gt; NFA</a:t>
            </a:r>
            <a:endParaRPr lang="zh-CN" altLang="en-US" i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4708F86-A447-46B9-B0E0-2C6449126A2E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40965" name="Group 4"/>
          <p:cNvGrpSpPr>
            <a:grpSpLocks/>
          </p:cNvGrpSpPr>
          <p:nvPr/>
        </p:nvGrpSpPr>
        <p:grpSpPr bwMode="auto">
          <a:xfrm>
            <a:off x="468313" y="1644650"/>
            <a:ext cx="8382000" cy="3505200"/>
            <a:chOff x="288" y="2112"/>
            <a:chExt cx="5280" cy="2208"/>
          </a:xfrm>
        </p:grpSpPr>
        <p:sp>
          <p:nvSpPr>
            <p:cNvPr id="40966" name="Oval 5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40967" name="Group 6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1002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latin typeface="Times New Roman" pitchFamily="18" charset="0"/>
                </a:endParaRPr>
              </a:p>
            </p:txBody>
          </p:sp>
          <p:sp>
            <p:nvSpPr>
              <p:cNvPr id="41003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2400" b="1">
                    <a:latin typeface="Times New Roman" pitchFamily="18" charset="0"/>
                  </a:rPr>
                  <a:t>9</a:t>
                </a:r>
              </a:p>
            </p:txBody>
          </p:sp>
        </p:grpSp>
        <p:sp>
          <p:nvSpPr>
            <p:cNvPr id="40968" name="Rectangle 9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40969" name="Rectangle 10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0970" name="Oval 11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971" name="Rectangle 12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972" name="Rectangle 13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973" name="Rectangle 14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0974" name="Rectangle 15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975" name="Rectangle 16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976" name="Line 17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77" name="Line 18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78" name="Oval 19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0979" name="Oval 20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0980" name="Oval 21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0981" name="Line 22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82" name="Line 23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83" name="Line 24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84" name="Oval 25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985" name="Oval 26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86" name="Oval 27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0987" name="Oval 28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0988" name="Line 29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89" name="Line 30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90" name="Line 31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91" name="Line 32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92" name="Line 33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93" name="Line 34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94" name="Rectangle 35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0995" name="Rectangle 36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0996" name="Rectangle 37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0997" name="Freeform 38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86 w 4650"/>
                <a:gd name="T3" fmla="*/ 411 h 1090"/>
                <a:gd name="T4" fmla="*/ 442 w 4650"/>
                <a:gd name="T5" fmla="*/ 581 h 1090"/>
                <a:gd name="T6" fmla="*/ 1602 w 4650"/>
                <a:gd name="T7" fmla="*/ 599 h 1090"/>
                <a:gd name="T8" fmla="*/ 1925 w 4650"/>
                <a:gd name="T9" fmla="*/ 445 h 1090"/>
                <a:gd name="T10" fmla="*/ 2044 w 4650"/>
                <a:gd name="T11" fmla="*/ 25 h 10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98" name="Freeform 39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1163 w 2755"/>
                <a:gd name="T1" fmla="*/ 606 h 1097"/>
                <a:gd name="T2" fmla="*/ 1183 w 2755"/>
                <a:gd name="T3" fmla="*/ 248 h 1097"/>
                <a:gd name="T4" fmla="*/ 991 w 2755"/>
                <a:gd name="T5" fmla="*/ 35 h 1097"/>
                <a:gd name="T6" fmla="*/ 246 w 2755"/>
                <a:gd name="T7" fmla="*/ 35 h 1097"/>
                <a:gd name="T8" fmla="*/ 35 w 2755"/>
                <a:gd name="T9" fmla="*/ 248 h 1097"/>
                <a:gd name="T10" fmla="*/ 35 w 2755"/>
                <a:gd name="T11" fmla="*/ 623 h 10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999" name="Rectangle 40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1000" name="Rectangle 41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1001" name="Rectangle 42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65957" y="5498068"/>
            <a:ext cx="6823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下面来看一看正规式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|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)*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的分解动作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88032" y="6515547"/>
            <a:ext cx="9612560" cy="369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757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从正规式到有限自动机</a:t>
            </a:r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5F7AF6E-54A6-4C28-95C4-7E2FC6991160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7892" name="Group 89"/>
          <p:cNvGrpSpPr>
            <a:grpSpLocks/>
          </p:cNvGrpSpPr>
          <p:nvPr/>
        </p:nvGrpSpPr>
        <p:grpSpPr bwMode="auto">
          <a:xfrm>
            <a:off x="476250" y="3346450"/>
            <a:ext cx="8382000" cy="3505200"/>
            <a:chOff x="288" y="2112"/>
            <a:chExt cx="5280" cy="2208"/>
          </a:xfrm>
        </p:grpSpPr>
        <p:sp>
          <p:nvSpPr>
            <p:cNvPr id="38012" name="Oval 90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38013" name="Group 91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8048" name="Oval 92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latin typeface="Times New Roman" pitchFamily="18" charset="0"/>
                </a:endParaRPr>
              </a:p>
            </p:txBody>
          </p:sp>
          <p:sp>
            <p:nvSpPr>
              <p:cNvPr id="38049" name="Oval 93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2400" b="1">
                    <a:latin typeface="Times New Roman" pitchFamily="18" charset="0"/>
                  </a:rPr>
                  <a:t>9</a:t>
                </a:r>
              </a:p>
            </p:txBody>
          </p:sp>
        </p:grpSp>
        <p:sp>
          <p:nvSpPr>
            <p:cNvPr id="38014" name="Rectangle 94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38015" name="Rectangle 95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8016" name="Oval 96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017" name="Rectangle 97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8018" name="Rectangle 98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019" name="Rectangle 99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8020" name="Rectangle 100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8021" name="Rectangle 101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022" name="Line 102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23" name="Line 103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24" name="Oval 104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8025" name="Oval 105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8026" name="Oval 106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8027" name="Line 107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28" name="Line 108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29" name="Line 109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30" name="Oval 110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8031" name="Oval 111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8032" name="Oval 112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8033" name="Oval 113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8034" name="Line 114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35" name="Line 115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36" name="Line 116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37" name="Line 117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38" name="Line 118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39" name="Line 119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40" name="Rectangle 120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8041" name="Rectangle 121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8042" name="Rectangle 122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8043" name="Freeform 123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86 w 4650"/>
                <a:gd name="T3" fmla="*/ 411 h 1090"/>
                <a:gd name="T4" fmla="*/ 442 w 4650"/>
                <a:gd name="T5" fmla="*/ 581 h 1090"/>
                <a:gd name="T6" fmla="*/ 1602 w 4650"/>
                <a:gd name="T7" fmla="*/ 599 h 1090"/>
                <a:gd name="T8" fmla="*/ 1925 w 4650"/>
                <a:gd name="T9" fmla="*/ 445 h 1090"/>
                <a:gd name="T10" fmla="*/ 2044 w 4650"/>
                <a:gd name="T11" fmla="*/ 25 h 10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44" name="Freeform 124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1163 w 2755"/>
                <a:gd name="T1" fmla="*/ 606 h 1097"/>
                <a:gd name="T2" fmla="*/ 1183 w 2755"/>
                <a:gd name="T3" fmla="*/ 248 h 1097"/>
                <a:gd name="T4" fmla="*/ 991 w 2755"/>
                <a:gd name="T5" fmla="*/ 35 h 1097"/>
                <a:gd name="T6" fmla="*/ 246 w 2755"/>
                <a:gd name="T7" fmla="*/ 35 h 1097"/>
                <a:gd name="T8" fmla="*/ 35 w 2755"/>
                <a:gd name="T9" fmla="*/ 248 h 1097"/>
                <a:gd name="T10" fmla="*/ 35 w 2755"/>
                <a:gd name="T11" fmla="*/ 623 h 10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45" name="Rectangle 125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8046" name="Rectangle 126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8047" name="Rectangle 127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</p:grpSp>
      <p:grpSp>
        <p:nvGrpSpPr>
          <p:cNvPr id="37893" name="Group 128"/>
          <p:cNvGrpSpPr>
            <a:grpSpLocks/>
          </p:cNvGrpSpPr>
          <p:nvPr/>
        </p:nvGrpSpPr>
        <p:grpSpPr bwMode="auto">
          <a:xfrm>
            <a:off x="323850" y="908050"/>
            <a:ext cx="8078788" cy="2779713"/>
            <a:chOff x="192" y="576"/>
            <a:chExt cx="5089" cy="1751"/>
          </a:xfrm>
        </p:grpSpPr>
        <p:sp>
          <p:nvSpPr>
            <p:cNvPr id="37978" name="Rectangle 129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9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7979" name="Rectangle 130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7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7980" name="Rectangle 131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8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7981" name="Rectangle 132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4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7982" name="Rectangle 133"/>
            <p:cNvSpPr>
              <a:spLocks noChangeArrowheads="1"/>
            </p:cNvSpPr>
            <p:nvPr/>
          </p:nvSpPr>
          <p:spPr bwMode="auto">
            <a:xfrm>
              <a:off x="1584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3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7983" name="Rectangle 134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5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7984" name="Rectangle 135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6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7985" name="Rectangle 136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7986" name="Line 137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87" name="Line 138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88" name="Line 139"/>
            <p:cNvSpPr>
              <a:spLocks noChangeShapeType="1"/>
            </p:cNvSpPr>
            <p:nvPr/>
          </p:nvSpPr>
          <p:spPr bwMode="auto">
            <a:xfrm>
              <a:off x="1830" y="1620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89" name="Line 140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0" name="Line 141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1" name="Line 142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2" name="Line 143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3" name="Line 144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4" name="Line 145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5" name="Line 146"/>
            <p:cNvSpPr>
              <a:spLocks noChangeShapeType="1"/>
            </p:cNvSpPr>
            <p:nvPr/>
          </p:nvSpPr>
          <p:spPr bwMode="auto">
            <a:xfrm flipH="1">
              <a:off x="931" y="1620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6" name="Rectangle 147"/>
            <p:cNvSpPr>
              <a:spLocks noChangeArrowheads="1"/>
            </p:cNvSpPr>
            <p:nvPr/>
          </p:nvSpPr>
          <p:spPr bwMode="auto">
            <a:xfrm>
              <a:off x="2443" y="1429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7997" name="Rectangle 148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37998" name="Line 149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9" name="Line 150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00" name="Line 151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01" name="Line 152"/>
            <p:cNvSpPr>
              <a:spLocks noChangeShapeType="1"/>
            </p:cNvSpPr>
            <p:nvPr/>
          </p:nvSpPr>
          <p:spPr bwMode="auto">
            <a:xfrm>
              <a:off x="1680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02" name="Rectangle 153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2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8003" name="Rectangle 154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1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38004" name="Line 155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05" name="Line 156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06" name="Rectangle 157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8007" name="Rectangle 158"/>
            <p:cNvSpPr>
              <a:spLocks noChangeArrowheads="1"/>
            </p:cNvSpPr>
            <p:nvPr/>
          </p:nvSpPr>
          <p:spPr bwMode="auto">
            <a:xfrm>
              <a:off x="1632" y="1872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|</a:t>
              </a:r>
            </a:p>
          </p:txBody>
        </p:sp>
        <p:sp>
          <p:nvSpPr>
            <p:cNvPr id="38008" name="Rectangle 159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009" name="Rectangle 160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8010" name="Rectangle 161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5842" name="Rectangle 162"/>
            <p:cNvSpPr>
              <a:spLocks noChangeArrowheads="1"/>
            </p:cNvSpPr>
            <p:nvPr/>
          </p:nvSpPr>
          <p:spPr bwMode="auto">
            <a:xfrm>
              <a:off x="192" y="768"/>
              <a:ext cx="19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|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)</a:t>
              </a:r>
              <a:r>
                <a:rPr lang="en-US" altLang="zh-CN" sz="2800" b="1" baseline="30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*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ab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的分解</a:t>
              </a:r>
            </a:p>
          </p:txBody>
        </p:sp>
      </p:grpSp>
      <p:grpSp>
        <p:nvGrpSpPr>
          <p:cNvPr id="455843" name="Group 163"/>
          <p:cNvGrpSpPr>
            <a:grpSpLocks/>
          </p:cNvGrpSpPr>
          <p:nvPr/>
        </p:nvGrpSpPr>
        <p:grpSpPr bwMode="auto">
          <a:xfrm>
            <a:off x="1284288" y="2701925"/>
            <a:ext cx="569912" cy="981075"/>
            <a:chOff x="794" y="1709"/>
            <a:chExt cx="359" cy="618"/>
          </a:xfrm>
        </p:grpSpPr>
        <p:sp>
          <p:nvSpPr>
            <p:cNvPr id="37975" name="Rectangle 164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1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76" name="Line 165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77" name="Rectangle 166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455847" name="Group 167"/>
          <p:cNvGrpSpPr>
            <a:grpSpLocks/>
          </p:cNvGrpSpPr>
          <p:nvPr/>
        </p:nvGrpSpPr>
        <p:grpSpPr bwMode="auto">
          <a:xfrm>
            <a:off x="3760788" y="2720975"/>
            <a:ext cx="606425" cy="968375"/>
            <a:chOff x="2355" y="1717"/>
            <a:chExt cx="382" cy="610"/>
          </a:xfrm>
        </p:grpSpPr>
        <p:sp>
          <p:nvSpPr>
            <p:cNvPr id="37972" name="Rectangle 168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2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73" name="Line 169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74" name="Rectangle 170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55851" name="Group 171"/>
          <p:cNvGrpSpPr>
            <a:grpSpLocks/>
          </p:cNvGrpSpPr>
          <p:nvPr/>
        </p:nvGrpSpPr>
        <p:grpSpPr bwMode="auto">
          <a:xfrm>
            <a:off x="3135313" y="3998913"/>
            <a:ext cx="1616075" cy="677862"/>
            <a:chOff x="3958" y="1927"/>
            <a:chExt cx="1018" cy="427"/>
          </a:xfrm>
        </p:grpSpPr>
        <p:sp>
          <p:nvSpPr>
            <p:cNvPr id="37968" name="Rectangle 172"/>
            <p:cNvSpPr>
              <a:spLocks noChangeArrowheads="1"/>
            </p:cNvSpPr>
            <p:nvPr/>
          </p:nvSpPr>
          <p:spPr bwMode="auto">
            <a:xfrm>
              <a:off x="4339" y="1927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7969" name="Oval 173"/>
            <p:cNvSpPr>
              <a:spLocks noChangeArrowheads="1"/>
            </p:cNvSpPr>
            <p:nvPr/>
          </p:nvSpPr>
          <p:spPr bwMode="auto">
            <a:xfrm>
              <a:off x="3958" y="2033"/>
              <a:ext cx="282" cy="32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70" name="Oval 174"/>
            <p:cNvSpPr>
              <a:spLocks noChangeArrowheads="1"/>
            </p:cNvSpPr>
            <p:nvPr/>
          </p:nvSpPr>
          <p:spPr bwMode="auto">
            <a:xfrm>
              <a:off x="4694" y="2024"/>
              <a:ext cx="282" cy="3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971" name="Line 175"/>
            <p:cNvSpPr>
              <a:spLocks noChangeShapeType="1"/>
            </p:cNvSpPr>
            <p:nvPr/>
          </p:nvSpPr>
          <p:spPr bwMode="auto">
            <a:xfrm flipV="1">
              <a:off x="4280" y="2188"/>
              <a:ext cx="38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grpSp>
        <p:nvGrpSpPr>
          <p:cNvPr id="455856" name="Group 176"/>
          <p:cNvGrpSpPr>
            <a:grpSpLocks/>
          </p:cNvGrpSpPr>
          <p:nvPr/>
        </p:nvGrpSpPr>
        <p:grpSpPr bwMode="auto">
          <a:xfrm>
            <a:off x="3178175" y="5692775"/>
            <a:ext cx="1568450" cy="690563"/>
            <a:chOff x="3762" y="1909"/>
            <a:chExt cx="988" cy="435"/>
          </a:xfrm>
        </p:grpSpPr>
        <p:sp>
          <p:nvSpPr>
            <p:cNvPr id="37964" name="Rectangle 177"/>
            <p:cNvSpPr>
              <a:spLocks noChangeArrowheads="1"/>
            </p:cNvSpPr>
            <p:nvPr/>
          </p:nvSpPr>
          <p:spPr bwMode="auto">
            <a:xfrm>
              <a:off x="4123" y="1909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7965" name="Oval 178"/>
            <p:cNvSpPr>
              <a:spLocks noChangeArrowheads="1"/>
            </p:cNvSpPr>
            <p:nvPr/>
          </p:nvSpPr>
          <p:spPr bwMode="auto">
            <a:xfrm>
              <a:off x="3762" y="2009"/>
              <a:ext cx="282" cy="3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7966" name="Oval 179"/>
            <p:cNvSpPr>
              <a:spLocks noChangeArrowheads="1"/>
            </p:cNvSpPr>
            <p:nvPr/>
          </p:nvSpPr>
          <p:spPr bwMode="auto">
            <a:xfrm>
              <a:off x="4468" y="2024"/>
              <a:ext cx="282" cy="3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7967" name="Line 180"/>
            <p:cNvSpPr>
              <a:spLocks noChangeShapeType="1"/>
            </p:cNvSpPr>
            <p:nvPr/>
          </p:nvSpPr>
          <p:spPr bwMode="auto">
            <a:xfrm flipV="1">
              <a:off x="4054" y="2178"/>
              <a:ext cx="38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grpSp>
        <p:nvGrpSpPr>
          <p:cNvPr id="455861" name="Group 181"/>
          <p:cNvGrpSpPr>
            <a:grpSpLocks/>
          </p:cNvGrpSpPr>
          <p:nvPr/>
        </p:nvGrpSpPr>
        <p:grpSpPr bwMode="auto">
          <a:xfrm>
            <a:off x="1495425" y="2278063"/>
            <a:ext cx="2362200" cy="1028700"/>
            <a:chOff x="3268" y="1819"/>
            <a:chExt cx="1488" cy="648"/>
          </a:xfrm>
        </p:grpSpPr>
        <p:sp>
          <p:nvSpPr>
            <p:cNvPr id="37959" name="Rectangle 182"/>
            <p:cNvSpPr>
              <a:spLocks noChangeArrowheads="1"/>
            </p:cNvSpPr>
            <p:nvPr/>
          </p:nvSpPr>
          <p:spPr bwMode="auto">
            <a:xfrm>
              <a:off x="3921" y="1819"/>
              <a:ext cx="298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3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60" name="Line 183"/>
            <p:cNvSpPr>
              <a:spLocks noChangeShapeType="1"/>
            </p:cNvSpPr>
            <p:nvPr/>
          </p:nvSpPr>
          <p:spPr bwMode="auto">
            <a:xfrm>
              <a:off x="4167" y="1999"/>
              <a:ext cx="589" cy="119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61" name="Line 184"/>
            <p:cNvSpPr>
              <a:spLocks noChangeShapeType="1"/>
            </p:cNvSpPr>
            <p:nvPr/>
          </p:nvSpPr>
          <p:spPr bwMode="auto">
            <a:xfrm flipH="1">
              <a:off x="3268" y="1999"/>
              <a:ext cx="589" cy="119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62" name="Line 185"/>
            <p:cNvSpPr>
              <a:spLocks noChangeShapeType="1"/>
            </p:cNvSpPr>
            <p:nvPr/>
          </p:nvSpPr>
          <p:spPr bwMode="auto">
            <a:xfrm>
              <a:off x="4017" y="2059"/>
              <a:ext cx="0" cy="192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63" name="Rectangle 186"/>
            <p:cNvSpPr>
              <a:spLocks noChangeArrowheads="1"/>
            </p:cNvSpPr>
            <p:nvPr/>
          </p:nvSpPr>
          <p:spPr bwMode="auto">
            <a:xfrm>
              <a:off x="3969" y="2251"/>
              <a:ext cx="159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|</a:t>
              </a:r>
            </a:p>
          </p:txBody>
        </p:sp>
      </p:grpSp>
      <p:grpSp>
        <p:nvGrpSpPr>
          <p:cNvPr id="455867" name="Group 187"/>
          <p:cNvGrpSpPr>
            <a:grpSpLocks/>
          </p:cNvGrpSpPr>
          <p:nvPr/>
        </p:nvGrpSpPr>
        <p:grpSpPr bwMode="auto">
          <a:xfrm>
            <a:off x="2379663" y="4473575"/>
            <a:ext cx="920750" cy="1573213"/>
            <a:chOff x="3864" y="1765"/>
            <a:chExt cx="580" cy="991"/>
          </a:xfrm>
        </p:grpSpPr>
        <p:sp>
          <p:nvSpPr>
            <p:cNvPr id="37954" name="Oval 188"/>
            <p:cNvSpPr>
              <a:spLocks noChangeArrowheads="1"/>
            </p:cNvSpPr>
            <p:nvPr/>
          </p:nvSpPr>
          <p:spPr bwMode="auto">
            <a:xfrm>
              <a:off x="3864" y="2139"/>
              <a:ext cx="282" cy="321"/>
            </a:xfrm>
            <a:prstGeom prst="ellips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55" name="Rectangle 189"/>
            <p:cNvSpPr>
              <a:spLocks noChangeArrowheads="1"/>
            </p:cNvSpPr>
            <p:nvPr/>
          </p:nvSpPr>
          <p:spPr bwMode="auto">
            <a:xfrm>
              <a:off x="4057" y="176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56" name="Line 190"/>
            <p:cNvSpPr>
              <a:spLocks noChangeShapeType="1"/>
            </p:cNvSpPr>
            <p:nvPr/>
          </p:nvSpPr>
          <p:spPr bwMode="auto">
            <a:xfrm flipV="1">
              <a:off x="4104" y="1839"/>
              <a:ext cx="249" cy="317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57" name="Line 191"/>
            <p:cNvSpPr>
              <a:spLocks noChangeShapeType="1"/>
            </p:cNvSpPr>
            <p:nvPr/>
          </p:nvSpPr>
          <p:spPr bwMode="auto">
            <a:xfrm>
              <a:off x="4122" y="2439"/>
              <a:ext cx="249" cy="317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58" name="Rectangle 192"/>
            <p:cNvSpPr>
              <a:spLocks noChangeArrowheads="1"/>
            </p:cNvSpPr>
            <p:nvPr/>
          </p:nvSpPr>
          <p:spPr bwMode="auto">
            <a:xfrm>
              <a:off x="4195" y="2296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5873" name="Group 193"/>
          <p:cNvGrpSpPr>
            <a:grpSpLocks/>
          </p:cNvGrpSpPr>
          <p:nvPr/>
        </p:nvGrpSpPr>
        <p:grpSpPr bwMode="auto">
          <a:xfrm>
            <a:off x="4652963" y="4376738"/>
            <a:ext cx="836612" cy="1647825"/>
            <a:chOff x="4087" y="1864"/>
            <a:chExt cx="527" cy="1038"/>
          </a:xfrm>
        </p:grpSpPr>
        <p:sp>
          <p:nvSpPr>
            <p:cNvPr id="37949" name="Oval 194"/>
            <p:cNvSpPr>
              <a:spLocks noChangeArrowheads="1"/>
            </p:cNvSpPr>
            <p:nvPr/>
          </p:nvSpPr>
          <p:spPr bwMode="auto">
            <a:xfrm>
              <a:off x="4332" y="2296"/>
              <a:ext cx="282" cy="321"/>
            </a:xfrm>
            <a:prstGeom prst="ellips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7950" name="Line 195"/>
            <p:cNvSpPr>
              <a:spLocks noChangeShapeType="1"/>
            </p:cNvSpPr>
            <p:nvPr/>
          </p:nvSpPr>
          <p:spPr bwMode="auto">
            <a:xfrm>
              <a:off x="4123" y="1985"/>
              <a:ext cx="249" cy="317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51" name="Line 196"/>
            <p:cNvSpPr>
              <a:spLocks noChangeShapeType="1"/>
            </p:cNvSpPr>
            <p:nvPr/>
          </p:nvSpPr>
          <p:spPr bwMode="auto">
            <a:xfrm flipV="1">
              <a:off x="4143" y="2585"/>
              <a:ext cx="249" cy="317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52" name="Rectangle 197"/>
            <p:cNvSpPr>
              <a:spLocks noChangeArrowheads="1"/>
            </p:cNvSpPr>
            <p:nvPr/>
          </p:nvSpPr>
          <p:spPr bwMode="auto">
            <a:xfrm>
              <a:off x="4206" y="186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53" name="Rectangle 198"/>
            <p:cNvSpPr>
              <a:spLocks noChangeArrowheads="1"/>
            </p:cNvSpPr>
            <p:nvPr/>
          </p:nvSpPr>
          <p:spPr bwMode="auto">
            <a:xfrm>
              <a:off x="4087" y="2511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5879" name="Group 199"/>
          <p:cNvGrpSpPr>
            <a:grpSpLocks/>
          </p:cNvGrpSpPr>
          <p:nvPr/>
        </p:nvGrpSpPr>
        <p:grpSpPr bwMode="auto">
          <a:xfrm>
            <a:off x="1162050" y="1746250"/>
            <a:ext cx="3141663" cy="857250"/>
            <a:chOff x="720" y="1104"/>
            <a:chExt cx="1979" cy="540"/>
          </a:xfrm>
        </p:grpSpPr>
        <p:sp>
          <p:nvSpPr>
            <p:cNvPr id="37943" name="Rectangle 200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4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44" name="Line 201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45" name="Line 202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46" name="Rectangle 203"/>
            <p:cNvSpPr>
              <a:spLocks noChangeArrowheads="1"/>
            </p:cNvSpPr>
            <p:nvPr/>
          </p:nvSpPr>
          <p:spPr bwMode="auto">
            <a:xfrm>
              <a:off x="2443" y="1429"/>
              <a:ext cx="25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7947" name="Rectangle 204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37948" name="Line 205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grpSp>
        <p:nvGrpSpPr>
          <p:cNvPr id="455886" name="Group 206"/>
          <p:cNvGrpSpPr>
            <a:grpSpLocks/>
          </p:cNvGrpSpPr>
          <p:nvPr/>
        </p:nvGrpSpPr>
        <p:grpSpPr bwMode="auto">
          <a:xfrm>
            <a:off x="2852738" y="1517650"/>
            <a:ext cx="2957512" cy="800100"/>
            <a:chOff x="1785" y="960"/>
            <a:chExt cx="1863" cy="504"/>
          </a:xfrm>
        </p:grpSpPr>
        <p:sp>
          <p:nvSpPr>
            <p:cNvPr id="37939" name="Rectangle 207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5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40" name="Rectangle 208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7941" name="Line 209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42" name="Line 210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grpSp>
        <p:nvGrpSpPr>
          <p:cNvPr id="455891" name="Group 211"/>
          <p:cNvGrpSpPr>
            <a:grpSpLocks/>
          </p:cNvGrpSpPr>
          <p:nvPr/>
        </p:nvGrpSpPr>
        <p:grpSpPr bwMode="auto">
          <a:xfrm>
            <a:off x="1212850" y="3346450"/>
            <a:ext cx="5403850" cy="3505200"/>
            <a:chOff x="752" y="2112"/>
            <a:chExt cx="3404" cy="2208"/>
          </a:xfrm>
        </p:grpSpPr>
        <p:sp>
          <p:nvSpPr>
            <p:cNvPr id="37929" name="Rectangle 212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30" name="Oval 213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931" name="Line 214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32" name="Oval 215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7933" name="Line 216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34" name="Freeform 217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86 w 4650"/>
                <a:gd name="T3" fmla="*/ 411 h 1090"/>
                <a:gd name="T4" fmla="*/ 442 w 4650"/>
                <a:gd name="T5" fmla="*/ 581 h 1090"/>
                <a:gd name="T6" fmla="*/ 1602 w 4650"/>
                <a:gd name="T7" fmla="*/ 599 h 1090"/>
                <a:gd name="T8" fmla="*/ 1925 w 4650"/>
                <a:gd name="T9" fmla="*/ 445 h 1090"/>
                <a:gd name="T10" fmla="*/ 2044 w 4650"/>
                <a:gd name="T11" fmla="*/ 25 h 10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rgbClr val="FF3399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35" name="Freeform 218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1163 w 2755"/>
                <a:gd name="T1" fmla="*/ 606 h 1097"/>
                <a:gd name="T2" fmla="*/ 1183 w 2755"/>
                <a:gd name="T3" fmla="*/ 248 h 1097"/>
                <a:gd name="T4" fmla="*/ 991 w 2755"/>
                <a:gd name="T5" fmla="*/ 35 h 1097"/>
                <a:gd name="T6" fmla="*/ 246 w 2755"/>
                <a:gd name="T7" fmla="*/ 35 h 1097"/>
                <a:gd name="T8" fmla="*/ 35 w 2755"/>
                <a:gd name="T9" fmla="*/ 248 h 1097"/>
                <a:gd name="T10" fmla="*/ 35 w 2755"/>
                <a:gd name="T11" fmla="*/ 623 h 10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rgbClr val="FF3399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36" name="Rectangle 219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 dirty="0">
                  <a:solidFill>
                    <a:srgbClr val="FF3399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 dirty="0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37" name="Rectangle 22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38" name="Rectangle 221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5902" name="Group 222"/>
          <p:cNvGrpSpPr>
            <a:grpSpLocks/>
          </p:cNvGrpSpPr>
          <p:nvPr/>
        </p:nvGrpSpPr>
        <p:grpSpPr bwMode="auto">
          <a:xfrm>
            <a:off x="4233863" y="1212850"/>
            <a:ext cx="2873375" cy="1408113"/>
            <a:chOff x="2655" y="768"/>
            <a:chExt cx="1810" cy="887"/>
          </a:xfrm>
        </p:grpSpPr>
        <p:sp>
          <p:nvSpPr>
            <p:cNvPr id="37923" name="Rectangle 223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7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24" name="Line 224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25" name="Rectangle 225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6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26" name="Line 226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27" name="Line 227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28" name="Rectangle 228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455909" name="Group 229"/>
          <p:cNvGrpSpPr>
            <a:grpSpLocks/>
          </p:cNvGrpSpPr>
          <p:nvPr/>
        </p:nvGrpSpPr>
        <p:grpSpPr bwMode="auto">
          <a:xfrm>
            <a:off x="6664325" y="4906963"/>
            <a:ext cx="1057275" cy="688975"/>
            <a:chOff x="4186" y="3095"/>
            <a:chExt cx="666" cy="434"/>
          </a:xfrm>
        </p:grpSpPr>
        <p:sp>
          <p:nvSpPr>
            <p:cNvPr id="37920" name="Rectangle 230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7921" name="Oval 231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7922" name="Line 232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grpSp>
        <p:nvGrpSpPr>
          <p:cNvPr id="455913" name="Group 233"/>
          <p:cNvGrpSpPr>
            <a:grpSpLocks/>
          </p:cNvGrpSpPr>
          <p:nvPr/>
        </p:nvGrpSpPr>
        <p:grpSpPr bwMode="auto">
          <a:xfrm>
            <a:off x="5565775" y="908050"/>
            <a:ext cx="2836863" cy="1408113"/>
            <a:chOff x="3494" y="576"/>
            <a:chExt cx="1787" cy="887"/>
          </a:xfrm>
        </p:grpSpPr>
        <p:sp>
          <p:nvSpPr>
            <p:cNvPr id="37914" name="Rectangle 234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9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15" name="Rectangle 235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FF3399"/>
                  </a:solidFill>
                  <a:latin typeface="Times New Roman" pitchFamily="18" charset="0"/>
                </a:rPr>
                <a:t>8</a:t>
              </a:r>
              <a:endParaRPr lang="en-US" altLang="zh-CN" sz="2400" b="1" i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7916" name="Line 236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17" name="Line 237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18" name="Line 238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19" name="Rectangle 239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55920" name="Group 240"/>
          <p:cNvGrpSpPr>
            <a:grpSpLocks/>
          </p:cNvGrpSpPr>
          <p:nvPr/>
        </p:nvGrpSpPr>
        <p:grpSpPr bwMode="auto">
          <a:xfrm>
            <a:off x="7785100" y="4903788"/>
            <a:ext cx="1073150" cy="688975"/>
            <a:chOff x="4892" y="3093"/>
            <a:chExt cx="676" cy="434"/>
          </a:xfrm>
        </p:grpSpPr>
        <p:grpSp>
          <p:nvGrpSpPr>
            <p:cNvPr id="37909" name="Group 241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7912" name="Oval 242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solidFill>
                    <a:srgbClr val="FF33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3" name="Oval 243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2400" b="1">
                    <a:solidFill>
                      <a:srgbClr val="FF3399"/>
                    </a:solidFill>
                    <a:latin typeface="Times New Roman" pitchFamily="18" charset="0"/>
                  </a:rPr>
                  <a:t>9</a:t>
                </a:r>
              </a:p>
            </p:txBody>
          </p:sp>
        </p:grpSp>
        <p:sp>
          <p:nvSpPr>
            <p:cNvPr id="37910" name="Rectangle 24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7911" name="Line 245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pic>
        <p:nvPicPr>
          <p:cNvPr id="37908" name="Picture 246" descr="动画标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00" y="5799138"/>
            <a:ext cx="5905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45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45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5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5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5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5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途径</a:t>
            </a:r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：正规式</a:t>
            </a:r>
            <a:r>
              <a:rPr lang="en-US" altLang="zh-CN" smtClean="0">
                <a:ea typeface="宋体" charset="-122"/>
              </a:rPr>
              <a:t>=&gt;NFA=&gt;DFA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先构造</a:t>
            </a:r>
            <a:r>
              <a:rPr lang="en-US" altLang="zh-CN" dirty="0" smtClean="0">
                <a:ea typeface="宋体" charset="-122"/>
              </a:rPr>
              <a:t>NFA</a:t>
            </a:r>
            <a:r>
              <a:rPr lang="zh-CN" altLang="en-US" dirty="0" smtClean="0">
                <a:ea typeface="宋体" charset="-122"/>
              </a:rPr>
              <a:t>，再将</a:t>
            </a:r>
            <a:r>
              <a:rPr lang="en-US" altLang="zh-CN" dirty="0" smtClean="0">
                <a:ea typeface="宋体" charset="-122"/>
              </a:rPr>
              <a:t>NFA</a:t>
            </a:r>
            <a:r>
              <a:rPr lang="zh-CN" altLang="en-US" dirty="0" smtClean="0">
                <a:ea typeface="宋体" charset="-122"/>
              </a:rPr>
              <a:t>转换为</a:t>
            </a:r>
            <a:r>
              <a:rPr lang="en-US" altLang="zh-CN" dirty="0" smtClean="0">
                <a:ea typeface="宋体" charset="-122"/>
              </a:rPr>
              <a:t>DFA</a:t>
            </a:r>
          </a:p>
          <a:p>
            <a:r>
              <a:rPr lang="zh-CN" altLang="en-US" dirty="0" smtClean="0">
                <a:ea typeface="宋体" charset="-122"/>
              </a:rPr>
              <a:t>三大步骤：</a:t>
            </a:r>
          </a:p>
          <a:p>
            <a:pPr lvl="1"/>
            <a:r>
              <a:rPr lang="en-US" altLang="zh-CN" dirty="0" smtClean="0">
                <a:ea typeface="宋体" charset="-122"/>
              </a:rPr>
              <a:t>1. NFA</a:t>
            </a:r>
            <a:r>
              <a:rPr lang="zh-CN" altLang="en-US" dirty="0" smtClean="0">
                <a:ea typeface="宋体" charset="-122"/>
              </a:rPr>
              <a:t>构建</a:t>
            </a:r>
          </a:p>
          <a:p>
            <a:pPr lvl="1"/>
            <a:r>
              <a:rPr lang="en-US" altLang="zh-CN" dirty="0" smtClean="0">
                <a:ea typeface="宋体" charset="-122"/>
              </a:rPr>
              <a:t>2.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NFA -&gt; DFA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的转化（子集构造法）</a:t>
            </a:r>
          </a:p>
          <a:p>
            <a:pPr lvl="1"/>
            <a:r>
              <a:rPr lang="en-US" altLang="zh-CN" dirty="0" smtClean="0">
                <a:ea typeface="宋体" charset="-122"/>
              </a:rPr>
              <a:t>3. DFA</a:t>
            </a:r>
            <a:r>
              <a:rPr lang="zh-CN" altLang="en-US" dirty="0" smtClean="0">
                <a:ea typeface="宋体" charset="-122"/>
              </a:rPr>
              <a:t>化简</a:t>
            </a: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A0EBB92-8430-4D96-AD75-C33B074C89E0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NFA=&gt;DFA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理论依据</a:t>
            </a:r>
          </a:p>
          <a:p>
            <a:pPr lvl="1"/>
            <a:r>
              <a:rPr lang="zh-CN" altLang="en-US" smtClean="0">
                <a:ea typeface="宋体" charset="-122"/>
              </a:rPr>
              <a:t>根据有限自动机理论，设</a:t>
            </a:r>
            <a:r>
              <a:rPr lang="en-US" altLang="zh-CN" smtClean="0">
                <a:ea typeface="宋体" charset="-122"/>
              </a:rPr>
              <a:t>L</a:t>
            </a:r>
            <a:r>
              <a:rPr lang="zh-CN" altLang="en-US" smtClean="0">
                <a:ea typeface="宋体" charset="-122"/>
              </a:rPr>
              <a:t>为一个有不确定的有限自动机接受的集合，则存在一个接受</a:t>
            </a:r>
            <a:r>
              <a:rPr lang="en-US" altLang="zh-CN" smtClean="0">
                <a:ea typeface="宋体" charset="-122"/>
              </a:rPr>
              <a:t>L</a:t>
            </a:r>
            <a:r>
              <a:rPr lang="zh-CN" altLang="en-US" smtClean="0">
                <a:ea typeface="宋体" charset="-122"/>
              </a:rPr>
              <a:t>的确定的有限自动机</a:t>
            </a:r>
          </a:p>
          <a:p>
            <a:r>
              <a:rPr lang="zh-CN" altLang="en-US" smtClean="0">
                <a:ea typeface="宋体" charset="-122"/>
              </a:rPr>
              <a:t>怎样进行</a:t>
            </a:r>
            <a:r>
              <a:rPr lang="en-US" altLang="zh-CN" smtClean="0">
                <a:ea typeface="宋体" charset="-122"/>
              </a:rPr>
              <a:t>NFA</a:t>
            </a:r>
            <a:r>
              <a:rPr lang="zh-CN" altLang="en-US" smtClean="0">
                <a:ea typeface="宋体" charset="-122"/>
              </a:rPr>
              <a:t>到</a:t>
            </a:r>
            <a:r>
              <a:rPr lang="en-US" altLang="zh-CN" smtClean="0">
                <a:ea typeface="宋体" charset="-122"/>
              </a:rPr>
              <a:t>DFA</a:t>
            </a:r>
            <a:r>
              <a:rPr lang="zh-CN" altLang="en-US" smtClean="0">
                <a:ea typeface="宋体" charset="-122"/>
              </a:rPr>
              <a:t>的转化</a:t>
            </a:r>
          </a:p>
          <a:p>
            <a:pPr lvl="1"/>
            <a:r>
              <a:rPr lang="zh-CN" altLang="en-US" smtClean="0">
                <a:ea typeface="宋体" charset="-122"/>
              </a:rPr>
              <a:t>子集构造法</a:t>
            </a: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8DA9688-59E9-4B27-B359-1577B03B53BD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216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温故而知新</a:t>
            </a:r>
          </a:p>
        </p:txBody>
      </p:sp>
      <p:sp>
        <p:nvSpPr>
          <p:cNvPr id="30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C9E5219-6D95-47F2-B1E6-483C04BB1666}" type="slidenum">
              <a:rPr lang="en-US" altLang="zh-CN" sz="1400" smtClean="0"/>
              <a:pPr eaLnBrk="1" hangingPunct="1"/>
              <a:t>2</a:t>
            </a:fld>
            <a:endParaRPr lang="en-US" altLang="zh-CN" sz="1400" smtClean="0"/>
          </a:p>
        </p:txBody>
      </p:sp>
      <p:grpSp>
        <p:nvGrpSpPr>
          <p:cNvPr id="3075" name="Group 2"/>
          <p:cNvGrpSpPr>
            <a:grpSpLocks/>
          </p:cNvGrpSpPr>
          <p:nvPr/>
        </p:nvGrpSpPr>
        <p:grpSpPr bwMode="auto">
          <a:xfrm>
            <a:off x="250825" y="2133600"/>
            <a:ext cx="2690813" cy="3097213"/>
            <a:chOff x="158" y="1344"/>
            <a:chExt cx="1695" cy="1951"/>
          </a:xfrm>
        </p:grpSpPr>
        <p:sp>
          <p:nvSpPr>
            <p:cNvPr id="3109" name="Rectangle 3" descr="Green marble"/>
            <p:cNvSpPr>
              <a:spLocks noChangeAspect="1" noChangeArrowheads="1"/>
            </p:cNvSpPr>
            <p:nvPr/>
          </p:nvSpPr>
          <p:spPr bwMode="auto">
            <a:xfrm>
              <a:off x="500" y="2191"/>
              <a:ext cx="877" cy="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zh-CN" altLang="en-US" sz="1800" b="1">
                  <a:latin typeface="宋体" charset="-122"/>
                </a:rPr>
                <a:t>词法分析器</a:t>
              </a:r>
              <a:endParaRPr lang="zh-CN" altLang="en-US" sz="1800" b="1">
                <a:latin typeface="Courier New" pitchFamily="49" charset="0"/>
              </a:endParaRPr>
            </a:p>
          </p:txBody>
        </p:sp>
        <p:sp>
          <p:nvSpPr>
            <p:cNvPr id="3110" name="Line 4"/>
            <p:cNvSpPr>
              <a:spLocks noChangeAspect="1" noChangeShapeType="1"/>
            </p:cNvSpPr>
            <p:nvPr/>
          </p:nvSpPr>
          <p:spPr bwMode="auto">
            <a:xfrm>
              <a:off x="919" y="1749"/>
              <a:ext cx="1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Line 5"/>
            <p:cNvSpPr>
              <a:spLocks noChangeAspect="1" noChangeShapeType="1"/>
            </p:cNvSpPr>
            <p:nvPr/>
          </p:nvSpPr>
          <p:spPr bwMode="auto">
            <a:xfrm>
              <a:off x="919" y="2596"/>
              <a:ext cx="1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Rectangle 6"/>
            <p:cNvSpPr>
              <a:spLocks noChangeAspect="1" noChangeArrowheads="1"/>
            </p:cNvSpPr>
            <p:nvPr/>
          </p:nvSpPr>
          <p:spPr bwMode="auto">
            <a:xfrm>
              <a:off x="172" y="2964"/>
              <a:ext cx="168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0" hangingPunct="0">
                <a:spcBef>
                  <a:spcPct val="20000"/>
                </a:spcBef>
              </a:pPr>
              <a:r>
                <a:rPr lang="zh-CN" altLang="en-US" sz="1800" b="1">
                  <a:latin typeface="Times New Roman" pitchFamily="18" charset="0"/>
                </a:rPr>
                <a:t>记号（</a:t>
              </a:r>
              <a:r>
                <a:rPr lang="en-US" altLang="zh-CN" sz="1800" b="1">
                  <a:latin typeface="Times New Roman" pitchFamily="18" charset="0"/>
                </a:rPr>
                <a:t>token</a:t>
              </a:r>
              <a:r>
                <a:rPr lang="zh-CN" altLang="en-US" sz="1800" b="1">
                  <a:latin typeface="Times New Roman" pitchFamily="18" charset="0"/>
                </a:rPr>
                <a:t>）流</a:t>
              </a:r>
            </a:p>
          </p:txBody>
        </p:sp>
        <p:sp>
          <p:nvSpPr>
            <p:cNvPr id="3113" name="Rectangle 7" descr="Green marble"/>
            <p:cNvSpPr>
              <a:spLocks noChangeAspect="1" noChangeArrowheads="1"/>
            </p:cNvSpPr>
            <p:nvPr/>
          </p:nvSpPr>
          <p:spPr bwMode="auto">
            <a:xfrm>
              <a:off x="158" y="1344"/>
              <a:ext cx="1632" cy="29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zh-CN" altLang="en-US" sz="1800" b="1">
                  <a:latin typeface="Times New Roman" pitchFamily="18" charset="0"/>
                </a:rPr>
                <a:t>源代码</a:t>
              </a:r>
            </a:p>
          </p:txBody>
        </p:sp>
      </p:grpSp>
      <p:sp>
        <p:nvSpPr>
          <p:cNvPr id="562184" name="Text Box 8"/>
          <p:cNvSpPr txBox="1">
            <a:spLocks noChangeArrowheads="1"/>
          </p:cNvSpPr>
          <p:nvPr/>
        </p:nvSpPr>
        <p:spPr bwMode="auto">
          <a:xfrm>
            <a:off x="107950" y="1412875"/>
            <a:ext cx="3276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词法分析器工作原理：</a:t>
            </a:r>
          </a:p>
        </p:txBody>
      </p:sp>
      <p:grpSp>
        <p:nvGrpSpPr>
          <p:cNvPr id="3077" name="Group 9"/>
          <p:cNvGrpSpPr>
            <a:grpSpLocks/>
          </p:cNvGrpSpPr>
          <p:nvPr/>
        </p:nvGrpSpPr>
        <p:grpSpPr bwMode="auto">
          <a:xfrm>
            <a:off x="3059113" y="1557338"/>
            <a:ext cx="5651500" cy="4537075"/>
            <a:chOff x="1927" y="981"/>
            <a:chExt cx="3560" cy="2858"/>
          </a:xfrm>
        </p:grpSpPr>
        <p:grpSp>
          <p:nvGrpSpPr>
            <p:cNvPr id="3079" name="Group 10"/>
            <p:cNvGrpSpPr>
              <a:grpSpLocks/>
            </p:cNvGrpSpPr>
            <p:nvPr/>
          </p:nvGrpSpPr>
          <p:grpSpPr bwMode="auto">
            <a:xfrm>
              <a:off x="1927" y="981"/>
              <a:ext cx="3402" cy="729"/>
              <a:chOff x="1020" y="3294"/>
              <a:chExt cx="3402" cy="729"/>
            </a:xfrm>
          </p:grpSpPr>
          <p:sp>
            <p:nvSpPr>
              <p:cNvPr id="3102" name="Text Box 11"/>
              <p:cNvSpPr txBox="1">
                <a:spLocks noChangeArrowheads="1"/>
              </p:cNvSpPr>
              <p:nvPr/>
            </p:nvSpPr>
            <p:spPr bwMode="auto">
              <a:xfrm>
                <a:off x="1020" y="3521"/>
                <a:ext cx="771" cy="5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996633"/>
                    </a:solidFill>
                    <a:latin typeface="Tahoma" pitchFamily="34" charset="0"/>
                  </a:rPr>
                  <a:t>源程序字符流</a:t>
                </a:r>
              </a:p>
            </p:txBody>
          </p:sp>
          <p:sp>
            <p:nvSpPr>
              <p:cNvPr id="3103" name="Line 12"/>
              <p:cNvSpPr>
                <a:spLocks noChangeShapeType="1"/>
              </p:cNvSpPr>
              <p:nvPr/>
            </p:nvSpPr>
            <p:spPr bwMode="auto">
              <a:xfrm>
                <a:off x="1791" y="3793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/>
              </a:p>
            </p:txBody>
          </p:sp>
          <p:sp>
            <p:nvSpPr>
              <p:cNvPr id="562189" name="Text Box 13"/>
              <p:cNvSpPr txBox="1">
                <a:spLocks noChangeArrowheads="1"/>
              </p:cNvSpPr>
              <p:nvPr/>
            </p:nvSpPr>
            <p:spPr bwMode="auto">
              <a:xfrm>
                <a:off x="1927" y="3294"/>
                <a:ext cx="453" cy="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rPr>
                  <a:t>顺序组合</a:t>
                </a:r>
              </a:p>
            </p:txBody>
          </p:sp>
          <p:sp>
            <p:nvSpPr>
              <p:cNvPr id="3105" name="Text Box 14"/>
              <p:cNvSpPr txBox="1">
                <a:spLocks noChangeArrowheads="1"/>
              </p:cNvSpPr>
              <p:nvPr/>
            </p:nvSpPr>
            <p:spPr bwMode="auto">
              <a:xfrm>
                <a:off x="2562" y="3521"/>
                <a:ext cx="499" cy="5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996633"/>
                    </a:solidFill>
                    <a:latin typeface="Tahoma" pitchFamily="34" charset="0"/>
                  </a:rPr>
                  <a:t>词法单元</a:t>
                </a:r>
              </a:p>
            </p:txBody>
          </p:sp>
          <p:sp>
            <p:nvSpPr>
              <p:cNvPr id="3106" name="Line 15"/>
              <p:cNvSpPr>
                <a:spLocks noChangeShapeType="1"/>
              </p:cNvSpPr>
              <p:nvPr/>
            </p:nvSpPr>
            <p:spPr bwMode="auto">
              <a:xfrm>
                <a:off x="3107" y="3793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/>
              </a:p>
            </p:txBody>
          </p:sp>
          <p:sp>
            <p:nvSpPr>
              <p:cNvPr id="3107" name="Text Box 16"/>
              <p:cNvSpPr txBox="1">
                <a:spLocks noChangeArrowheads="1"/>
              </p:cNvSpPr>
              <p:nvPr/>
            </p:nvSpPr>
            <p:spPr bwMode="auto">
              <a:xfrm>
                <a:off x="3923" y="3521"/>
                <a:ext cx="499" cy="5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996633"/>
                    </a:solidFill>
                    <a:latin typeface="Tahoma" pitchFamily="34" charset="0"/>
                  </a:rPr>
                  <a:t>词法记号</a:t>
                </a:r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3243" y="3521"/>
                <a:ext cx="453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rPr>
                  <a:t>模式</a:t>
                </a:r>
              </a:p>
            </p:txBody>
          </p:sp>
        </p:grpSp>
        <p:sp>
          <p:nvSpPr>
            <p:cNvPr id="3080" name="Line 18"/>
            <p:cNvSpPr>
              <a:spLocks noChangeShapeType="1"/>
            </p:cNvSpPr>
            <p:nvPr/>
          </p:nvSpPr>
          <p:spPr bwMode="auto">
            <a:xfrm flipH="1">
              <a:off x="3922" y="166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081" name="Text Box 19"/>
            <p:cNvSpPr txBox="1">
              <a:spLocks noChangeArrowheads="1"/>
            </p:cNvSpPr>
            <p:nvPr/>
          </p:nvSpPr>
          <p:spPr bwMode="auto">
            <a:xfrm>
              <a:off x="3514" y="1979"/>
              <a:ext cx="680" cy="5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996633"/>
                  </a:solidFill>
                  <a:latin typeface="Tahoma" pitchFamily="34" charset="0"/>
                </a:rPr>
                <a:t>非形式化描述</a:t>
              </a:r>
            </a:p>
          </p:txBody>
        </p:sp>
        <p:sp>
          <p:nvSpPr>
            <p:cNvPr id="3082" name="Text Box 20"/>
            <p:cNvSpPr txBox="1">
              <a:spLocks noChangeArrowheads="1"/>
            </p:cNvSpPr>
            <p:nvPr/>
          </p:nvSpPr>
          <p:spPr bwMode="auto">
            <a:xfrm>
              <a:off x="4331" y="1979"/>
              <a:ext cx="681" cy="5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996633"/>
                  </a:solidFill>
                  <a:latin typeface="Tahoma" pitchFamily="34" charset="0"/>
                </a:rPr>
                <a:t>形式化描述</a:t>
              </a:r>
            </a:p>
          </p:txBody>
        </p:sp>
        <p:sp>
          <p:nvSpPr>
            <p:cNvPr id="3083" name="Line 21"/>
            <p:cNvSpPr>
              <a:spLocks noChangeShapeType="1"/>
            </p:cNvSpPr>
            <p:nvPr/>
          </p:nvSpPr>
          <p:spPr bwMode="auto">
            <a:xfrm>
              <a:off x="4331" y="1661"/>
              <a:ext cx="22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084" name="AutoShape 22"/>
            <p:cNvSpPr>
              <a:spLocks noChangeArrowheads="1"/>
            </p:cNvSpPr>
            <p:nvPr/>
          </p:nvSpPr>
          <p:spPr bwMode="auto">
            <a:xfrm>
              <a:off x="4512" y="2478"/>
              <a:ext cx="272" cy="40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 anchor="ctr"/>
            <a:lstStyle/>
            <a:p>
              <a:endParaRPr lang="zh-CN" altLang="en-US"/>
            </a:p>
          </p:txBody>
        </p:sp>
        <p:sp>
          <p:nvSpPr>
            <p:cNvPr id="3085" name="Text Box 23"/>
            <p:cNvSpPr txBox="1">
              <a:spLocks noChangeArrowheads="1"/>
            </p:cNvSpPr>
            <p:nvPr/>
          </p:nvSpPr>
          <p:spPr bwMode="auto">
            <a:xfrm>
              <a:off x="4285" y="2931"/>
              <a:ext cx="681" cy="27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996633"/>
                  </a:solidFill>
                  <a:latin typeface="Tahoma" pitchFamily="34" charset="0"/>
                </a:rPr>
                <a:t>正规式</a:t>
              </a:r>
            </a:p>
          </p:txBody>
        </p:sp>
        <p:grpSp>
          <p:nvGrpSpPr>
            <p:cNvPr id="3086" name="Group 24"/>
            <p:cNvGrpSpPr>
              <a:grpSpLocks/>
            </p:cNvGrpSpPr>
            <p:nvPr/>
          </p:nvGrpSpPr>
          <p:grpSpPr bwMode="auto">
            <a:xfrm>
              <a:off x="2085" y="3068"/>
              <a:ext cx="3402" cy="771"/>
              <a:chOff x="930" y="3022"/>
              <a:chExt cx="3402" cy="771"/>
            </a:xfrm>
          </p:grpSpPr>
          <p:sp>
            <p:nvSpPr>
              <p:cNvPr id="3092" name="Text Box 25"/>
              <p:cNvSpPr txBox="1">
                <a:spLocks noChangeArrowheads="1"/>
              </p:cNvSpPr>
              <p:nvPr/>
            </p:nvSpPr>
            <p:spPr bwMode="auto">
              <a:xfrm>
                <a:off x="930" y="3521"/>
                <a:ext cx="771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996633"/>
                    </a:solidFill>
                    <a:latin typeface="Tahoma" pitchFamily="34" charset="0"/>
                  </a:rPr>
                  <a:t>字母</a:t>
                </a:r>
              </a:p>
            </p:txBody>
          </p:sp>
          <p:sp>
            <p:nvSpPr>
              <p:cNvPr id="3093" name="Line 26"/>
              <p:cNvSpPr>
                <a:spLocks noChangeShapeType="1"/>
              </p:cNvSpPr>
              <p:nvPr/>
            </p:nvSpPr>
            <p:spPr bwMode="auto">
              <a:xfrm>
                <a:off x="1701" y="3702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/>
              </a:p>
            </p:txBody>
          </p:sp>
          <p:sp>
            <p:nvSpPr>
              <p:cNvPr id="562203" name="Text Box 27"/>
              <p:cNvSpPr txBox="1">
                <a:spLocks noChangeArrowheads="1"/>
              </p:cNvSpPr>
              <p:nvPr/>
            </p:nvSpPr>
            <p:spPr bwMode="auto">
              <a:xfrm>
                <a:off x="1837" y="3385"/>
                <a:ext cx="453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rPr>
                  <a:t>组合</a:t>
                </a:r>
              </a:p>
            </p:txBody>
          </p:sp>
          <p:sp>
            <p:nvSpPr>
              <p:cNvPr id="3095" name="Text Box 28"/>
              <p:cNvSpPr txBox="1">
                <a:spLocks noChangeArrowheads="1"/>
              </p:cNvSpPr>
              <p:nvPr/>
            </p:nvSpPr>
            <p:spPr bwMode="auto">
              <a:xfrm>
                <a:off x="2426" y="3521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996633"/>
                    </a:solidFill>
                    <a:latin typeface="Tahoma" pitchFamily="34" charset="0"/>
                  </a:rPr>
                  <a:t>串</a:t>
                </a:r>
              </a:p>
            </p:txBody>
          </p:sp>
          <p:sp>
            <p:nvSpPr>
              <p:cNvPr id="3096" name="Line 29"/>
              <p:cNvSpPr>
                <a:spLocks noChangeShapeType="1"/>
              </p:cNvSpPr>
              <p:nvPr/>
            </p:nvSpPr>
            <p:spPr bwMode="auto">
              <a:xfrm>
                <a:off x="3017" y="3702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/>
              </a:p>
            </p:txBody>
          </p:sp>
          <p:sp>
            <p:nvSpPr>
              <p:cNvPr id="3097" name="Text Box 30"/>
              <p:cNvSpPr txBox="1">
                <a:spLocks noChangeArrowheads="1"/>
              </p:cNvSpPr>
              <p:nvPr/>
            </p:nvSpPr>
            <p:spPr bwMode="auto">
              <a:xfrm>
                <a:off x="3833" y="3521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996633"/>
                    </a:solidFill>
                    <a:latin typeface="Tahoma" pitchFamily="34" charset="0"/>
                  </a:rPr>
                  <a:t>语言</a:t>
                </a:r>
              </a:p>
            </p:txBody>
          </p:sp>
          <p:sp>
            <p:nvSpPr>
              <p:cNvPr id="562207" name="Text Box 31"/>
              <p:cNvSpPr txBox="1">
                <a:spLocks noChangeArrowheads="1"/>
              </p:cNvSpPr>
              <p:nvPr/>
            </p:nvSpPr>
            <p:spPr bwMode="auto">
              <a:xfrm>
                <a:off x="3153" y="3430"/>
                <a:ext cx="453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rPr>
                  <a:t>集合</a:t>
                </a:r>
              </a:p>
            </p:txBody>
          </p:sp>
          <p:sp>
            <p:nvSpPr>
              <p:cNvPr id="3099" name="Line 32"/>
              <p:cNvSpPr>
                <a:spLocks noChangeShapeType="1"/>
              </p:cNvSpPr>
              <p:nvPr/>
            </p:nvSpPr>
            <p:spPr bwMode="auto">
              <a:xfrm flipV="1">
                <a:off x="1292" y="3249"/>
                <a:ext cx="454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/>
              </a:p>
            </p:txBody>
          </p:sp>
          <p:sp>
            <p:nvSpPr>
              <p:cNvPr id="562209" name="Text Box 33"/>
              <p:cNvSpPr txBox="1">
                <a:spLocks noChangeArrowheads="1"/>
              </p:cNvSpPr>
              <p:nvPr/>
            </p:nvSpPr>
            <p:spPr bwMode="auto">
              <a:xfrm>
                <a:off x="1156" y="3158"/>
                <a:ext cx="453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rPr>
                  <a:t>集合</a:t>
                </a:r>
              </a:p>
            </p:txBody>
          </p:sp>
          <p:sp>
            <p:nvSpPr>
              <p:cNvPr id="3101" name="Text Box 34"/>
              <p:cNvSpPr txBox="1">
                <a:spLocks noChangeArrowheads="1"/>
              </p:cNvSpPr>
              <p:nvPr/>
            </p:nvSpPr>
            <p:spPr bwMode="auto">
              <a:xfrm>
                <a:off x="1837" y="3022"/>
                <a:ext cx="72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996633"/>
                    </a:solidFill>
                    <a:latin typeface="Tahoma" pitchFamily="34" charset="0"/>
                  </a:rPr>
                  <a:t>字母表</a:t>
                </a:r>
              </a:p>
            </p:txBody>
          </p:sp>
        </p:grpSp>
        <p:sp>
          <p:nvSpPr>
            <p:cNvPr id="3087" name="AutoShape 35"/>
            <p:cNvSpPr>
              <a:spLocks noChangeArrowheads="1"/>
            </p:cNvSpPr>
            <p:nvPr/>
          </p:nvSpPr>
          <p:spPr bwMode="auto">
            <a:xfrm>
              <a:off x="4104" y="3204"/>
              <a:ext cx="1134" cy="453"/>
            </a:xfrm>
            <a:prstGeom prst="curvedDownArrow">
              <a:avLst>
                <a:gd name="adj1" fmla="val 50066"/>
                <a:gd name="adj2" fmla="val 100132"/>
                <a:gd name="adj3" fmla="val 33333"/>
              </a:avLst>
            </a:prstGeom>
            <a:solidFill>
              <a:srgbClr val="FF66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 anchor="ctr"/>
            <a:lstStyle/>
            <a:p>
              <a:endParaRPr lang="zh-CN" altLang="en-US"/>
            </a:p>
          </p:txBody>
        </p:sp>
        <p:sp>
          <p:nvSpPr>
            <p:cNvPr id="3088" name="Line 36"/>
            <p:cNvSpPr>
              <a:spLocks noChangeShapeType="1"/>
            </p:cNvSpPr>
            <p:nvPr/>
          </p:nvSpPr>
          <p:spPr bwMode="auto">
            <a:xfrm flipH="1">
              <a:off x="4875" y="1797"/>
              <a:ext cx="363" cy="1134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089" name="Text Box 37"/>
            <p:cNvSpPr txBox="1">
              <a:spLocks noChangeArrowheads="1"/>
            </p:cNvSpPr>
            <p:nvPr/>
          </p:nvSpPr>
          <p:spPr bwMode="auto">
            <a:xfrm>
              <a:off x="5102" y="2206"/>
              <a:ext cx="204" cy="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hlink"/>
                  </a:solidFill>
                  <a:latin typeface="Tahoma" pitchFamily="34" charset="0"/>
                </a:rPr>
                <a:t>名字</a:t>
              </a:r>
            </a:p>
          </p:txBody>
        </p:sp>
        <p:sp>
          <p:nvSpPr>
            <p:cNvPr id="3090" name="Freeform 38"/>
            <p:cNvSpPr>
              <a:spLocks/>
            </p:cNvSpPr>
            <p:nvPr/>
          </p:nvSpPr>
          <p:spPr bwMode="auto">
            <a:xfrm>
              <a:off x="2940" y="1707"/>
              <a:ext cx="982" cy="1814"/>
            </a:xfrm>
            <a:custGeom>
              <a:avLst/>
              <a:gdLst>
                <a:gd name="T0" fmla="*/ 665 w 982"/>
                <a:gd name="T1" fmla="*/ 0 h 1814"/>
                <a:gd name="T2" fmla="*/ 30 w 982"/>
                <a:gd name="T3" fmla="*/ 589 h 1814"/>
                <a:gd name="T4" fmla="*/ 846 w 982"/>
                <a:gd name="T5" fmla="*/ 1224 h 1814"/>
                <a:gd name="T6" fmla="*/ 846 w 982"/>
                <a:gd name="T7" fmla="*/ 1814 h 18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2" h="1814">
                  <a:moveTo>
                    <a:pt x="665" y="0"/>
                  </a:moveTo>
                  <a:cubicBezTo>
                    <a:pt x="332" y="192"/>
                    <a:pt x="0" y="385"/>
                    <a:pt x="30" y="589"/>
                  </a:cubicBezTo>
                  <a:cubicBezTo>
                    <a:pt x="60" y="793"/>
                    <a:pt x="710" y="1020"/>
                    <a:pt x="846" y="1224"/>
                  </a:cubicBezTo>
                  <a:cubicBezTo>
                    <a:pt x="982" y="1428"/>
                    <a:pt x="846" y="1708"/>
                    <a:pt x="846" y="1814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091" name="Freeform 39"/>
            <p:cNvSpPr>
              <a:spLocks/>
            </p:cNvSpPr>
            <p:nvPr/>
          </p:nvSpPr>
          <p:spPr bwMode="auto">
            <a:xfrm>
              <a:off x="5329" y="1752"/>
              <a:ext cx="1" cy="1769"/>
            </a:xfrm>
            <a:custGeom>
              <a:avLst/>
              <a:gdLst>
                <a:gd name="T0" fmla="*/ 0 w 1"/>
                <a:gd name="T1" fmla="*/ 0 h 1769"/>
                <a:gd name="T2" fmla="*/ 0 w 1"/>
                <a:gd name="T3" fmla="*/ 1769 h 17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769">
                  <a:moveTo>
                    <a:pt x="0" y="0"/>
                  </a:moveTo>
                  <a:cubicBezTo>
                    <a:pt x="0" y="733"/>
                    <a:pt x="0" y="1467"/>
                    <a:pt x="0" y="1769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NFA=&gt;DFA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a typeface="宋体" pitchFamily="2" charset="-122"/>
              </a:rPr>
              <a:t>子集构造法</a:t>
            </a:r>
          </a:p>
          <a:p>
            <a:pPr lvl="1">
              <a:defRPr/>
            </a:pPr>
            <a:r>
              <a:rPr lang="en-US" altLang="zh-CN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DFA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的一个状态是</a:t>
            </a:r>
            <a:r>
              <a:rPr lang="en-US" altLang="zh-CN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NFA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的一个状态集合</a:t>
            </a:r>
          </a:p>
          <a:p>
            <a:pPr lvl="1">
              <a:defRPr/>
            </a:pP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读了输入</a:t>
            </a:r>
            <a:r>
              <a:rPr lang="en-US" altLang="zh-CN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a</a:t>
            </a:r>
            <a:r>
              <a:rPr lang="en-US" altLang="zh-CN" b="1" baseline="-30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… </a:t>
            </a:r>
            <a:r>
              <a:rPr lang="en-US" altLang="zh-CN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i="1" baseline="-30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n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后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</a:t>
            </a:r>
          </a:p>
          <a:p>
            <a:pPr>
              <a:buFontTx/>
              <a:buNone/>
              <a:defRPr/>
            </a:pPr>
            <a:r>
              <a:rPr lang="zh-CN" alt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	    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NFA</a:t>
            </a:r>
            <a:r>
              <a:rPr lang="zh-CN" alt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能到达的所有状态：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baseline="-25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800" b="1" baseline="-25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800" b="1" i="1" baseline="-25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</a:t>
            </a:r>
          </a:p>
          <a:p>
            <a:pPr>
              <a:buFontTx/>
              <a:buNone/>
              <a:defRPr/>
            </a:pPr>
            <a:r>
              <a:rPr lang="zh-CN" alt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       则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DFA</a:t>
            </a:r>
            <a:r>
              <a:rPr lang="zh-CN" alt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到达状态{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baseline="-25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800" b="1" baseline="-25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800" b="1" i="1" baseline="-25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}</a:t>
            </a:r>
            <a:endParaRPr lang="zh-CN" altLang="en-US" sz="2800" smtClean="0">
              <a:ea typeface="宋体" pitchFamily="2" charset="-122"/>
            </a:endParaRP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7FE25EF-90DC-42BB-8B0F-15AEDD6246F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522244" name="Group 4"/>
          <p:cNvGrpSpPr>
            <a:grpSpLocks/>
          </p:cNvGrpSpPr>
          <p:nvPr/>
        </p:nvGrpSpPr>
        <p:grpSpPr bwMode="auto">
          <a:xfrm>
            <a:off x="827088" y="3933825"/>
            <a:ext cx="7932737" cy="2209800"/>
            <a:chOff x="521" y="2478"/>
            <a:chExt cx="4997" cy="1392"/>
          </a:xfrm>
        </p:grpSpPr>
        <p:grpSp>
          <p:nvGrpSpPr>
            <p:cNvPr id="43014" name="Group 5"/>
            <p:cNvGrpSpPr>
              <a:grpSpLocks/>
            </p:cNvGrpSpPr>
            <p:nvPr/>
          </p:nvGrpSpPr>
          <p:grpSpPr bwMode="auto">
            <a:xfrm>
              <a:off x="2926" y="2478"/>
              <a:ext cx="2592" cy="1392"/>
              <a:chOff x="2880" y="2886"/>
              <a:chExt cx="2592" cy="1392"/>
            </a:xfrm>
          </p:grpSpPr>
          <p:sp>
            <p:nvSpPr>
              <p:cNvPr id="43016" name="Oval 6"/>
              <p:cNvSpPr>
                <a:spLocks noChangeArrowheads="1"/>
              </p:cNvSpPr>
              <p:nvPr/>
            </p:nvSpPr>
            <p:spPr bwMode="auto">
              <a:xfrm>
                <a:off x="4332" y="3430"/>
                <a:ext cx="377" cy="34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/>
              <a:lstStyle/>
              <a:p>
                <a:pPr eaLnBrk="0" hangingPunct="0"/>
                <a:r>
                  <a:rPr lang="zh-CN" altLang="en-US" sz="2800" b="1"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43017" name="Group 7"/>
              <p:cNvGrpSpPr>
                <a:grpSpLocks/>
              </p:cNvGrpSpPr>
              <p:nvPr/>
            </p:nvGrpSpPr>
            <p:grpSpPr bwMode="auto">
              <a:xfrm>
                <a:off x="5095" y="3446"/>
                <a:ext cx="377" cy="349"/>
                <a:chOff x="7120" y="12162"/>
                <a:chExt cx="425" cy="425"/>
              </a:xfrm>
            </p:grpSpPr>
            <p:sp>
              <p:nvSpPr>
                <p:cNvPr id="43029" name="Oval 8"/>
                <p:cNvSpPr>
                  <a:spLocks noChangeArrowheads="1"/>
                </p:cNvSpPr>
                <p:nvPr/>
              </p:nvSpPr>
              <p:spPr bwMode="auto">
                <a:xfrm>
                  <a:off x="7120" y="12162"/>
                  <a:ext cx="425" cy="42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lstStyle/>
                <a:p>
                  <a:pPr algn="just" eaLnBrk="0" hangingPunct="0"/>
                  <a:endParaRPr lang="zh-CN" altLang="en-US" sz="1000">
                    <a:latin typeface="Times New Roman" pitchFamily="18" charset="0"/>
                  </a:endParaRPr>
                </a:p>
              </p:txBody>
            </p:sp>
            <p:sp>
              <p:nvSpPr>
                <p:cNvPr id="43030" name="Oval 9"/>
                <p:cNvSpPr>
                  <a:spLocks noChangeArrowheads="1"/>
                </p:cNvSpPr>
                <p:nvPr/>
              </p:nvSpPr>
              <p:spPr bwMode="auto">
                <a:xfrm>
                  <a:off x="7180" y="12218"/>
                  <a:ext cx="312" cy="3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lstStyle/>
                <a:p>
                  <a:pPr algn="just" eaLnBrk="0" hangingPunct="0"/>
                  <a:r>
                    <a:rPr lang="zh-CN" altLang="en-US" sz="2800" b="1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sp>
            <p:nvSpPr>
              <p:cNvPr id="43018" name="Rectangle 10"/>
              <p:cNvSpPr>
                <a:spLocks noChangeArrowheads="1"/>
              </p:cNvSpPr>
              <p:nvPr/>
            </p:nvSpPr>
            <p:spPr bwMode="auto">
              <a:xfrm>
                <a:off x="4059" y="3294"/>
                <a:ext cx="306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 eaLnBrk="0" hangingPunct="0"/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3019" name="Line 11"/>
              <p:cNvSpPr>
                <a:spLocks noChangeShapeType="1"/>
              </p:cNvSpPr>
              <p:nvPr/>
            </p:nvSpPr>
            <p:spPr bwMode="auto">
              <a:xfrm flipV="1">
                <a:off x="2880" y="3603"/>
                <a:ext cx="657" cy="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4400" tIns="28800" rIns="14400" bIns="46800"/>
              <a:lstStyle/>
              <a:p>
                <a:endParaRPr lang="zh-CN" altLang="en-US"/>
              </a:p>
            </p:txBody>
          </p:sp>
          <p:sp>
            <p:nvSpPr>
              <p:cNvPr id="43020" name="Rectangle 12"/>
              <p:cNvSpPr>
                <a:spLocks noChangeArrowheads="1"/>
              </p:cNvSpPr>
              <p:nvPr/>
            </p:nvSpPr>
            <p:spPr bwMode="auto">
              <a:xfrm>
                <a:off x="2925" y="3249"/>
                <a:ext cx="61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 eaLnBrk="0" hangingPunct="0"/>
                <a:r>
                  <a:rPr lang="zh-CN" altLang="en-US" sz="2800" b="1">
                    <a:latin typeface="Times New Roman" pitchFamily="18" charset="0"/>
                  </a:rPr>
                  <a:t>开始</a:t>
                </a:r>
              </a:p>
            </p:txBody>
          </p:sp>
          <p:sp>
            <p:nvSpPr>
              <p:cNvPr id="43021" name="Freeform 13"/>
              <p:cNvSpPr>
                <a:spLocks/>
              </p:cNvSpPr>
              <p:nvPr/>
            </p:nvSpPr>
            <p:spPr bwMode="auto">
              <a:xfrm>
                <a:off x="3644" y="3137"/>
                <a:ext cx="263" cy="275"/>
              </a:xfrm>
              <a:custGeom>
                <a:avLst/>
                <a:gdLst>
                  <a:gd name="T0" fmla="*/ 176 w 297"/>
                  <a:gd name="T1" fmla="*/ 226 h 333"/>
                  <a:gd name="T2" fmla="*/ 223 w 297"/>
                  <a:gd name="T3" fmla="*/ 86 h 333"/>
                  <a:gd name="T4" fmla="*/ 118 w 297"/>
                  <a:gd name="T5" fmla="*/ 2 h 333"/>
                  <a:gd name="T6" fmla="*/ 12 w 297"/>
                  <a:gd name="T7" fmla="*/ 76 h 333"/>
                  <a:gd name="T8" fmla="*/ 47 w 297"/>
                  <a:gd name="T9" fmla="*/ 227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43022" name="Oval 14"/>
              <p:cNvSpPr>
                <a:spLocks noChangeArrowheads="1"/>
              </p:cNvSpPr>
              <p:nvPr/>
            </p:nvSpPr>
            <p:spPr bwMode="auto">
              <a:xfrm>
                <a:off x="3559" y="3416"/>
                <a:ext cx="377" cy="3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/>
              <a:lstStyle/>
              <a:p>
                <a:pPr eaLnBrk="0" hangingPunct="0"/>
                <a:r>
                  <a:rPr lang="zh-CN" altLang="en-US" sz="2800" b="1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3023" name="Freeform 15"/>
              <p:cNvSpPr>
                <a:spLocks/>
              </p:cNvSpPr>
              <p:nvPr/>
            </p:nvSpPr>
            <p:spPr bwMode="auto">
              <a:xfrm flipV="1">
                <a:off x="3617" y="3743"/>
                <a:ext cx="264" cy="273"/>
              </a:xfrm>
              <a:custGeom>
                <a:avLst/>
                <a:gdLst>
                  <a:gd name="T0" fmla="*/ 178 w 297"/>
                  <a:gd name="T1" fmla="*/ 223 h 333"/>
                  <a:gd name="T2" fmla="*/ 225 w 297"/>
                  <a:gd name="T3" fmla="*/ 84 h 333"/>
                  <a:gd name="T4" fmla="*/ 118 w 297"/>
                  <a:gd name="T5" fmla="*/ 2 h 333"/>
                  <a:gd name="T6" fmla="*/ 12 w 297"/>
                  <a:gd name="T7" fmla="*/ 75 h 333"/>
                  <a:gd name="T8" fmla="*/ 47 w 297"/>
                  <a:gd name="T9" fmla="*/ 224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43024" name="Rectangle 16"/>
              <p:cNvSpPr>
                <a:spLocks noChangeArrowheads="1"/>
              </p:cNvSpPr>
              <p:nvPr/>
            </p:nvSpPr>
            <p:spPr bwMode="auto">
              <a:xfrm>
                <a:off x="3659" y="2886"/>
                <a:ext cx="306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 eaLnBrk="0" hangingPunct="0"/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3025" name="Rectangle 17"/>
              <p:cNvSpPr>
                <a:spLocks noChangeArrowheads="1"/>
              </p:cNvSpPr>
              <p:nvPr/>
            </p:nvSpPr>
            <p:spPr bwMode="auto">
              <a:xfrm>
                <a:off x="3611" y="3996"/>
                <a:ext cx="306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 eaLnBrk="0" hangingPunct="0"/>
                <a:r>
                  <a:rPr lang="en-US" altLang="zh-CN" sz="28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3026" name="Rectangle 18"/>
              <p:cNvSpPr>
                <a:spLocks noChangeArrowheads="1"/>
              </p:cNvSpPr>
              <p:nvPr/>
            </p:nvSpPr>
            <p:spPr bwMode="auto">
              <a:xfrm>
                <a:off x="4830" y="3294"/>
                <a:ext cx="306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 eaLnBrk="0" hangingPunct="0"/>
                <a:r>
                  <a:rPr lang="en-US" altLang="zh-CN" sz="28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3027" name="Line 19"/>
              <p:cNvSpPr>
                <a:spLocks noChangeShapeType="1"/>
              </p:cNvSpPr>
              <p:nvPr/>
            </p:nvSpPr>
            <p:spPr bwMode="auto">
              <a:xfrm>
                <a:off x="4740" y="3612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/>
              </a:p>
            </p:txBody>
          </p:sp>
          <p:sp>
            <p:nvSpPr>
              <p:cNvPr id="43028" name="Line 20"/>
              <p:cNvSpPr>
                <a:spLocks noChangeShapeType="1"/>
              </p:cNvSpPr>
              <p:nvPr/>
            </p:nvSpPr>
            <p:spPr bwMode="auto">
              <a:xfrm>
                <a:off x="3969" y="3612"/>
                <a:ext cx="3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/>
              </a:p>
            </p:txBody>
          </p:sp>
        </p:grpSp>
        <p:sp>
          <p:nvSpPr>
            <p:cNvPr id="522261" name="Rectangle 21"/>
            <p:cNvSpPr>
              <a:spLocks noChangeArrowheads="1"/>
            </p:cNvSpPr>
            <p:nvPr/>
          </p:nvSpPr>
          <p:spPr bwMode="auto">
            <a:xfrm>
              <a:off x="521" y="2614"/>
              <a:ext cx="1488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 anchor="ctr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识别语言</a:t>
              </a:r>
            </a:p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|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)</a:t>
              </a:r>
              <a:r>
                <a:rPr lang="en-US" altLang="zh-CN" sz="2800" b="1" baseline="30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*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ab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 </a:t>
              </a:r>
            </a:p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的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DFA</a:t>
              </a:r>
              <a:endPara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NFA=&gt;DFA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a typeface="宋体" pitchFamily="2" charset="-122"/>
              </a:rPr>
              <a:t>子集构造法</a:t>
            </a:r>
          </a:p>
          <a:p>
            <a:pPr lvl="1">
              <a:defRPr/>
            </a:pPr>
            <a:r>
              <a:rPr lang="en-US" altLang="zh-CN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DFA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的一个状态是</a:t>
            </a:r>
            <a:r>
              <a:rPr lang="en-US" altLang="zh-CN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NFA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的一个状态集合</a:t>
            </a:r>
          </a:p>
          <a:p>
            <a:pPr lvl="1">
              <a:defRPr/>
            </a:pP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读了输入</a:t>
            </a:r>
            <a:r>
              <a:rPr lang="en-US" altLang="zh-CN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a</a:t>
            </a:r>
            <a:r>
              <a:rPr lang="en-US" altLang="zh-CN" b="1" baseline="-30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… </a:t>
            </a:r>
            <a:r>
              <a:rPr lang="en-US" altLang="zh-CN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i="1" baseline="-30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n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后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</a:t>
            </a:r>
          </a:p>
          <a:p>
            <a:pPr>
              <a:buFontTx/>
              <a:buNone/>
              <a:defRPr/>
            </a:pPr>
            <a:r>
              <a:rPr lang="zh-CN" alt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	    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NFA</a:t>
            </a:r>
            <a:r>
              <a:rPr lang="zh-CN" alt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能到达的所有状态：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baseline="-25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800" b="1" baseline="-25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800" b="1" i="1" baseline="-25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</a:t>
            </a:r>
          </a:p>
          <a:p>
            <a:pPr>
              <a:buFontTx/>
              <a:buNone/>
              <a:defRPr/>
            </a:pPr>
            <a:r>
              <a:rPr lang="zh-CN" alt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       则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DFA</a:t>
            </a:r>
            <a:r>
              <a:rPr lang="zh-CN" alt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到达状态{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baseline="-25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800" b="1" baseline="-25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800" b="1" i="1" baseline="-25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}</a:t>
            </a:r>
            <a:endParaRPr lang="zh-CN" altLang="en-US" sz="2800" smtClean="0">
              <a:ea typeface="宋体" pitchFamily="2" charset="-122"/>
            </a:endParaRP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2FDFA68-71E2-484E-B38D-EBD6B6BF34C6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4645025" y="3933825"/>
            <a:ext cx="4114800" cy="2209800"/>
            <a:chOff x="2880" y="2886"/>
            <a:chExt cx="2592" cy="1392"/>
          </a:xfrm>
        </p:grpSpPr>
        <p:sp>
          <p:nvSpPr>
            <p:cNvPr id="44053" name="Oval 5"/>
            <p:cNvSpPr>
              <a:spLocks noChangeArrowheads="1"/>
            </p:cNvSpPr>
            <p:nvPr/>
          </p:nvSpPr>
          <p:spPr bwMode="auto">
            <a:xfrm>
              <a:off x="4332" y="3430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zh-CN" altLang="en-US" sz="28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44054" name="Group 6"/>
            <p:cNvGrpSpPr>
              <a:grpSpLocks/>
            </p:cNvGrpSpPr>
            <p:nvPr/>
          </p:nvGrpSpPr>
          <p:grpSpPr bwMode="auto">
            <a:xfrm>
              <a:off x="5095" y="3446"/>
              <a:ext cx="377" cy="349"/>
              <a:chOff x="7120" y="12162"/>
              <a:chExt cx="425" cy="425"/>
            </a:xfrm>
          </p:grpSpPr>
          <p:sp>
            <p:nvSpPr>
              <p:cNvPr id="44066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>
                  <a:latin typeface="Times New Roman" pitchFamily="18" charset="0"/>
                </a:endParaRPr>
              </a:p>
            </p:txBody>
          </p:sp>
          <p:sp>
            <p:nvSpPr>
              <p:cNvPr id="44067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 anchorCtr="1"/>
              <a:lstStyle/>
              <a:p>
                <a:pPr algn="just" eaLnBrk="0" hangingPunct="0"/>
                <a:r>
                  <a:rPr lang="zh-CN" altLang="en-US" sz="2800" b="1" dirty="0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44055" name="Rectangle 9"/>
            <p:cNvSpPr>
              <a:spLocks noChangeArrowheads="1"/>
            </p:cNvSpPr>
            <p:nvPr/>
          </p:nvSpPr>
          <p:spPr bwMode="auto">
            <a:xfrm>
              <a:off x="4059" y="3294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56" name="Line 10"/>
            <p:cNvSpPr>
              <a:spLocks noChangeShapeType="1"/>
            </p:cNvSpPr>
            <p:nvPr/>
          </p:nvSpPr>
          <p:spPr bwMode="auto">
            <a:xfrm flipV="1">
              <a:off x="2880" y="3603"/>
              <a:ext cx="657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44057" name="Rectangle 11"/>
            <p:cNvSpPr>
              <a:spLocks noChangeArrowheads="1"/>
            </p:cNvSpPr>
            <p:nvPr/>
          </p:nvSpPr>
          <p:spPr bwMode="auto">
            <a:xfrm>
              <a:off x="2925" y="3249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44058" name="Freeform 12"/>
            <p:cNvSpPr>
              <a:spLocks/>
            </p:cNvSpPr>
            <p:nvPr/>
          </p:nvSpPr>
          <p:spPr bwMode="auto">
            <a:xfrm>
              <a:off x="3644" y="3137"/>
              <a:ext cx="263" cy="275"/>
            </a:xfrm>
            <a:custGeom>
              <a:avLst/>
              <a:gdLst>
                <a:gd name="T0" fmla="*/ 176 w 297"/>
                <a:gd name="T1" fmla="*/ 226 h 333"/>
                <a:gd name="T2" fmla="*/ 223 w 297"/>
                <a:gd name="T3" fmla="*/ 86 h 333"/>
                <a:gd name="T4" fmla="*/ 118 w 297"/>
                <a:gd name="T5" fmla="*/ 2 h 333"/>
                <a:gd name="T6" fmla="*/ 12 w 297"/>
                <a:gd name="T7" fmla="*/ 76 h 333"/>
                <a:gd name="T8" fmla="*/ 47 w 297"/>
                <a:gd name="T9" fmla="*/ 227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059" name="Oval 13"/>
            <p:cNvSpPr>
              <a:spLocks noChangeArrowheads="1"/>
            </p:cNvSpPr>
            <p:nvPr/>
          </p:nvSpPr>
          <p:spPr bwMode="auto">
            <a:xfrm>
              <a:off x="3559" y="3416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zh-CN" altLang="en-US" sz="28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060" name="Freeform 14"/>
            <p:cNvSpPr>
              <a:spLocks/>
            </p:cNvSpPr>
            <p:nvPr/>
          </p:nvSpPr>
          <p:spPr bwMode="auto">
            <a:xfrm flipV="1">
              <a:off x="3617" y="3743"/>
              <a:ext cx="264" cy="273"/>
            </a:xfrm>
            <a:custGeom>
              <a:avLst/>
              <a:gdLst>
                <a:gd name="T0" fmla="*/ 178 w 297"/>
                <a:gd name="T1" fmla="*/ 223 h 333"/>
                <a:gd name="T2" fmla="*/ 225 w 297"/>
                <a:gd name="T3" fmla="*/ 84 h 333"/>
                <a:gd name="T4" fmla="*/ 118 w 297"/>
                <a:gd name="T5" fmla="*/ 2 h 333"/>
                <a:gd name="T6" fmla="*/ 12 w 297"/>
                <a:gd name="T7" fmla="*/ 75 h 333"/>
                <a:gd name="T8" fmla="*/ 47 w 297"/>
                <a:gd name="T9" fmla="*/ 22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061" name="Rectangle 15"/>
            <p:cNvSpPr>
              <a:spLocks noChangeArrowheads="1"/>
            </p:cNvSpPr>
            <p:nvPr/>
          </p:nvSpPr>
          <p:spPr bwMode="auto">
            <a:xfrm>
              <a:off x="3659" y="2886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62" name="Rectangle 16"/>
            <p:cNvSpPr>
              <a:spLocks noChangeArrowheads="1"/>
            </p:cNvSpPr>
            <p:nvPr/>
          </p:nvSpPr>
          <p:spPr bwMode="auto">
            <a:xfrm>
              <a:off x="3611" y="3996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63" name="Rectangle 17"/>
            <p:cNvSpPr>
              <a:spLocks noChangeArrowheads="1"/>
            </p:cNvSpPr>
            <p:nvPr/>
          </p:nvSpPr>
          <p:spPr bwMode="auto">
            <a:xfrm>
              <a:off x="4830" y="3294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64" name="Line 18"/>
            <p:cNvSpPr>
              <a:spLocks noChangeShapeType="1"/>
            </p:cNvSpPr>
            <p:nvPr/>
          </p:nvSpPr>
          <p:spPr bwMode="auto">
            <a:xfrm>
              <a:off x="4740" y="3612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44065" name="Line 19"/>
            <p:cNvSpPr>
              <a:spLocks noChangeShapeType="1"/>
            </p:cNvSpPr>
            <p:nvPr/>
          </p:nvSpPr>
          <p:spPr bwMode="auto">
            <a:xfrm>
              <a:off x="3969" y="3612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</p:grpSp>
      <p:sp>
        <p:nvSpPr>
          <p:cNvPr id="44038" name="Oval 24"/>
          <p:cNvSpPr>
            <a:spLocks noChangeArrowheads="1"/>
          </p:cNvSpPr>
          <p:nvPr/>
        </p:nvSpPr>
        <p:spPr bwMode="auto">
          <a:xfrm>
            <a:off x="827088" y="4438650"/>
            <a:ext cx="936625" cy="647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pPr algn="ctr" eaLnBrk="0" hangingPunct="0"/>
            <a:r>
              <a:rPr lang="en-US" altLang="zh-CN" sz="2400" b="1">
                <a:latin typeface="Times New Roman" pitchFamily="18" charset="0"/>
              </a:rPr>
              <a:t>{0}</a:t>
            </a:r>
          </a:p>
        </p:txBody>
      </p:sp>
      <p:sp>
        <p:nvSpPr>
          <p:cNvPr id="44039" name="Oval 25"/>
          <p:cNvSpPr>
            <a:spLocks noChangeArrowheads="1"/>
          </p:cNvSpPr>
          <p:nvPr/>
        </p:nvSpPr>
        <p:spPr bwMode="auto">
          <a:xfrm>
            <a:off x="2627313" y="4438650"/>
            <a:ext cx="936625" cy="647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pPr algn="ctr" eaLnBrk="0" hangingPunct="0"/>
            <a:r>
              <a:rPr lang="en-US" altLang="zh-CN" sz="2400" b="1">
                <a:latin typeface="Times New Roman" pitchFamily="18" charset="0"/>
              </a:rPr>
              <a:t>{0, 1}</a:t>
            </a:r>
          </a:p>
        </p:txBody>
      </p:sp>
      <p:sp>
        <p:nvSpPr>
          <p:cNvPr id="44040" name="Line 26"/>
          <p:cNvSpPr>
            <a:spLocks noChangeShapeType="1"/>
          </p:cNvSpPr>
          <p:nvPr/>
        </p:nvSpPr>
        <p:spPr bwMode="auto">
          <a:xfrm>
            <a:off x="1763713" y="4797425"/>
            <a:ext cx="792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44041" name="Rectangle 27"/>
          <p:cNvSpPr>
            <a:spLocks noChangeArrowheads="1"/>
          </p:cNvSpPr>
          <p:nvPr/>
        </p:nvSpPr>
        <p:spPr bwMode="auto">
          <a:xfrm>
            <a:off x="1979613" y="4294188"/>
            <a:ext cx="4857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 eaLnBrk="0" hangingPunct="0"/>
            <a:r>
              <a:rPr lang="en-US" altLang="zh-CN" sz="2800" b="1" i="1">
                <a:latin typeface="Times New Roman" pitchFamily="18" charset="0"/>
              </a:rPr>
              <a:t>a</a:t>
            </a:r>
          </a:p>
        </p:txBody>
      </p:sp>
      <p:sp>
        <p:nvSpPr>
          <p:cNvPr id="523292" name="Rectangle 28"/>
          <p:cNvSpPr>
            <a:spLocks noChangeArrowheads="1"/>
          </p:cNvSpPr>
          <p:nvPr/>
        </p:nvSpPr>
        <p:spPr bwMode="auto">
          <a:xfrm>
            <a:off x="1042988" y="5446713"/>
            <a:ext cx="4857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 eaLnBrk="0" hangingPunct="0"/>
            <a:r>
              <a:rPr lang="en-US" altLang="zh-CN" sz="2800" b="1" i="1">
                <a:latin typeface="Times New Roman" pitchFamily="18" charset="0"/>
              </a:rPr>
              <a:t>b</a:t>
            </a:r>
          </a:p>
        </p:txBody>
      </p:sp>
      <p:sp>
        <p:nvSpPr>
          <p:cNvPr id="523293" name="Freeform 29"/>
          <p:cNvSpPr>
            <a:spLocks/>
          </p:cNvSpPr>
          <p:nvPr/>
        </p:nvSpPr>
        <p:spPr bwMode="auto">
          <a:xfrm flipV="1">
            <a:off x="1042988" y="5086350"/>
            <a:ext cx="419100" cy="433388"/>
          </a:xfrm>
          <a:custGeom>
            <a:avLst/>
            <a:gdLst>
              <a:gd name="T0" fmla="*/ 448027778 w 297"/>
              <a:gd name="T1" fmla="*/ 562346309 h 333"/>
              <a:gd name="T2" fmla="*/ 567502322 w 297"/>
              <a:gd name="T3" fmla="*/ 213420814 h 333"/>
              <a:gd name="T4" fmla="*/ 298685656 w 297"/>
              <a:gd name="T5" fmla="*/ 5080921 h 333"/>
              <a:gd name="T6" fmla="*/ 29868989 w 297"/>
              <a:gd name="T7" fmla="*/ 188013606 h 333"/>
              <a:gd name="T8" fmla="*/ 119474544 w 297"/>
              <a:gd name="T9" fmla="*/ 564039515 h 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7" h="333">
                <a:moveTo>
                  <a:pt x="225" y="332"/>
                </a:moveTo>
                <a:cubicBezTo>
                  <a:pt x="235" y="298"/>
                  <a:pt x="297" y="181"/>
                  <a:pt x="285" y="126"/>
                </a:cubicBezTo>
                <a:cubicBezTo>
                  <a:pt x="273" y="71"/>
                  <a:pt x="195" y="6"/>
                  <a:pt x="150" y="3"/>
                </a:cubicBezTo>
                <a:cubicBezTo>
                  <a:pt x="105" y="0"/>
                  <a:pt x="30" y="56"/>
                  <a:pt x="15" y="111"/>
                </a:cubicBezTo>
                <a:cubicBezTo>
                  <a:pt x="0" y="166"/>
                  <a:pt x="51" y="287"/>
                  <a:pt x="60" y="333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zh-CN" altLang="en-US"/>
          </a:p>
        </p:txBody>
      </p:sp>
      <p:sp>
        <p:nvSpPr>
          <p:cNvPr id="523294" name="Freeform 30"/>
          <p:cNvSpPr>
            <a:spLocks/>
          </p:cNvSpPr>
          <p:nvPr/>
        </p:nvSpPr>
        <p:spPr bwMode="auto">
          <a:xfrm>
            <a:off x="2916238" y="4005263"/>
            <a:ext cx="419100" cy="433387"/>
          </a:xfrm>
          <a:custGeom>
            <a:avLst/>
            <a:gdLst>
              <a:gd name="T0" fmla="*/ 448027778 w 297"/>
              <a:gd name="T1" fmla="*/ 562343710 h 333"/>
              <a:gd name="T2" fmla="*/ 567502322 w 297"/>
              <a:gd name="T3" fmla="*/ 213419020 h 333"/>
              <a:gd name="T4" fmla="*/ 298685656 w 297"/>
              <a:gd name="T5" fmla="*/ 5080909 h 333"/>
              <a:gd name="T6" fmla="*/ 29868989 w 297"/>
              <a:gd name="T7" fmla="*/ 188011870 h 333"/>
              <a:gd name="T8" fmla="*/ 119474544 w 297"/>
              <a:gd name="T9" fmla="*/ 564036912 h 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7" h="333">
                <a:moveTo>
                  <a:pt x="225" y="332"/>
                </a:moveTo>
                <a:cubicBezTo>
                  <a:pt x="235" y="298"/>
                  <a:pt x="297" y="181"/>
                  <a:pt x="285" y="126"/>
                </a:cubicBezTo>
                <a:cubicBezTo>
                  <a:pt x="273" y="71"/>
                  <a:pt x="195" y="6"/>
                  <a:pt x="150" y="3"/>
                </a:cubicBezTo>
                <a:cubicBezTo>
                  <a:pt x="105" y="0"/>
                  <a:pt x="30" y="56"/>
                  <a:pt x="15" y="111"/>
                </a:cubicBezTo>
                <a:cubicBezTo>
                  <a:pt x="0" y="166"/>
                  <a:pt x="51" y="287"/>
                  <a:pt x="60" y="333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zh-CN" altLang="en-US"/>
          </a:p>
        </p:txBody>
      </p:sp>
      <p:sp>
        <p:nvSpPr>
          <p:cNvPr id="523295" name="Rectangle 31"/>
          <p:cNvSpPr>
            <a:spLocks noChangeArrowheads="1"/>
          </p:cNvSpPr>
          <p:nvPr/>
        </p:nvSpPr>
        <p:spPr bwMode="auto">
          <a:xfrm>
            <a:off x="3348038" y="3933825"/>
            <a:ext cx="4857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 eaLnBrk="0" hangingPunct="0"/>
            <a:r>
              <a:rPr lang="en-US" altLang="zh-CN" sz="2800" b="1" i="1">
                <a:latin typeface="Times New Roman" pitchFamily="18" charset="0"/>
              </a:rPr>
              <a:t>a</a:t>
            </a:r>
          </a:p>
        </p:txBody>
      </p:sp>
      <p:sp>
        <p:nvSpPr>
          <p:cNvPr id="523296" name="Oval 32"/>
          <p:cNvSpPr>
            <a:spLocks noChangeArrowheads="1"/>
          </p:cNvSpPr>
          <p:nvPr/>
        </p:nvSpPr>
        <p:spPr bwMode="auto">
          <a:xfrm>
            <a:off x="1692275" y="5446713"/>
            <a:ext cx="936625" cy="647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pPr algn="ctr" eaLnBrk="0" hangingPunct="0"/>
            <a:r>
              <a:rPr lang="en-US" altLang="zh-CN" sz="2400" b="1">
                <a:latin typeface="Times New Roman" pitchFamily="18" charset="0"/>
              </a:rPr>
              <a:t>{0, 2}</a:t>
            </a:r>
          </a:p>
        </p:txBody>
      </p:sp>
      <p:sp>
        <p:nvSpPr>
          <p:cNvPr id="523297" name="Line 33"/>
          <p:cNvSpPr>
            <a:spLocks noChangeShapeType="1"/>
          </p:cNvSpPr>
          <p:nvPr/>
        </p:nvSpPr>
        <p:spPr bwMode="auto">
          <a:xfrm flipH="1">
            <a:off x="2411413" y="5086350"/>
            <a:ext cx="4318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523298" name="Rectangle 34"/>
          <p:cNvSpPr>
            <a:spLocks noChangeArrowheads="1"/>
          </p:cNvSpPr>
          <p:nvPr/>
        </p:nvSpPr>
        <p:spPr bwMode="auto">
          <a:xfrm>
            <a:off x="2195513" y="5014913"/>
            <a:ext cx="4857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 eaLnBrk="0" hangingPunct="0"/>
            <a:r>
              <a:rPr lang="en-US" altLang="zh-CN" sz="2800" b="1" i="1">
                <a:latin typeface="Times New Roman" pitchFamily="18" charset="0"/>
              </a:rPr>
              <a:t>b</a:t>
            </a:r>
          </a:p>
        </p:txBody>
      </p:sp>
      <p:sp>
        <p:nvSpPr>
          <p:cNvPr id="523299" name="Line 35"/>
          <p:cNvSpPr>
            <a:spLocks noChangeShapeType="1"/>
          </p:cNvSpPr>
          <p:nvPr/>
        </p:nvSpPr>
        <p:spPr bwMode="auto">
          <a:xfrm flipH="1" flipV="1">
            <a:off x="1692275" y="4941888"/>
            <a:ext cx="215900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523300" name="Line 36"/>
          <p:cNvSpPr>
            <a:spLocks noChangeShapeType="1"/>
          </p:cNvSpPr>
          <p:nvPr/>
        </p:nvSpPr>
        <p:spPr bwMode="auto">
          <a:xfrm flipV="1">
            <a:off x="2627313" y="5086350"/>
            <a:ext cx="504825" cy="7191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523301" name="Rectangle 37"/>
          <p:cNvSpPr>
            <a:spLocks noChangeArrowheads="1"/>
          </p:cNvSpPr>
          <p:nvPr/>
        </p:nvSpPr>
        <p:spPr bwMode="auto">
          <a:xfrm>
            <a:off x="2843213" y="5230813"/>
            <a:ext cx="4857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 eaLnBrk="0" hangingPunct="0"/>
            <a:r>
              <a:rPr lang="en-US" altLang="zh-CN" sz="2800" b="1" i="1">
                <a:latin typeface="Times New Roman" pitchFamily="18" charset="0"/>
              </a:rPr>
              <a:t>a</a:t>
            </a:r>
          </a:p>
        </p:txBody>
      </p:sp>
      <p:sp>
        <p:nvSpPr>
          <p:cNvPr id="523302" name="Rectangle 38"/>
          <p:cNvSpPr>
            <a:spLocks noChangeArrowheads="1"/>
          </p:cNvSpPr>
          <p:nvPr/>
        </p:nvSpPr>
        <p:spPr bwMode="auto">
          <a:xfrm>
            <a:off x="1763713" y="4941888"/>
            <a:ext cx="4857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 eaLnBrk="0" hangingPunct="0"/>
            <a:r>
              <a:rPr lang="en-US" altLang="zh-CN" sz="2800" b="1" i="1"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2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92" grpId="0"/>
      <p:bldP spid="523293" grpId="0" animBg="1"/>
      <p:bldP spid="523294" grpId="0" animBg="1"/>
      <p:bldP spid="523295" grpId="0"/>
      <p:bldP spid="523296" grpId="0" animBg="1"/>
      <p:bldP spid="523297" grpId="0" animBg="1"/>
      <p:bldP spid="523298" grpId="0"/>
      <p:bldP spid="523299" grpId="0" animBg="1"/>
      <p:bldP spid="523300" grpId="0" animBg="1"/>
      <p:bldP spid="523301" grpId="0"/>
      <p:bldP spid="5233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455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2.3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 限 自 动 机</a:t>
            </a:r>
          </a:p>
        </p:txBody>
      </p:sp>
      <p:graphicFrame>
        <p:nvGraphicFramePr>
          <p:cNvPr id="528457" name="Group 73"/>
          <p:cNvGraphicFramePr>
            <a:graphicFrameLocks noGrp="1"/>
          </p:cNvGraphicFramePr>
          <p:nvPr>
            <p:ph idx="1"/>
          </p:nvPr>
        </p:nvGraphicFramePr>
        <p:xfrm>
          <a:off x="5484813" y="1196975"/>
          <a:ext cx="3276600" cy="2980164"/>
        </p:xfrm>
        <a:graphic>
          <a:graphicData uri="http://schemas.openxmlformats.org/drawingml/2006/table">
            <a:tbl>
              <a:tblPr/>
              <a:tblGrid>
                <a:gridCol w="1111250"/>
                <a:gridCol w="1089025"/>
                <a:gridCol w="1076325"/>
              </a:tblGrid>
              <a:tr h="484227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89" marB="287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输入符号</a:t>
                      </a:r>
                    </a:p>
                  </a:txBody>
                  <a:tcPr marL="54000" marR="54000" marT="28789" marB="287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42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789" marB="287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789" marB="287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172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172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172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172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172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172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172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172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172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172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172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172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5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09E67D6-E900-468B-84E2-D8418EB67F6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45059" name="Group 2"/>
          <p:cNvGrpSpPr>
            <a:grpSpLocks/>
          </p:cNvGrpSpPr>
          <p:nvPr/>
        </p:nvGrpSpPr>
        <p:grpSpPr bwMode="auto">
          <a:xfrm>
            <a:off x="457200" y="3352801"/>
            <a:ext cx="8382000" cy="3171825"/>
            <a:chOff x="288" y="2112"/>
            <a:chExt cx="5280" cy="1998"/>
          </a:xfrm>
        </p:grpSpPr>
        <p:sp>
          <p:nvSpPr>
            <p:cNvPr id="45104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45105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5140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latin typeface="Times New Roman" pitchFamily="18" charset="0"/>
                </a:endParaRPr>
              </a:p>
            </p:txBody>
          </p:sp>
          <p:sp>
            <p:nvSpPr>
              <p:cNvPr id="45141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2400" b="1">
                    <a:latin typeface="Times New Roman" pitchFamily="18" charset="0"/>
                  </a:rPr>
                  <a:t>9</a:t>
                </a:r>
              </a:p>
            </p:txBody>
          </p:sp>
        </p:grpSp>
        <p:sp>
          <p:nvSpPr>
            <p:cNvPr id="45106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45107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5108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5109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110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111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5112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113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114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115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116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5117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5118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5119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120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121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122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123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5124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125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5126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127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128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129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130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131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132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5133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5134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5135" name="Freeform 36"/>
            <p:cNvSpPr>
              <a:spLocks/>
            </p:cNvSpPr>
            <p:nvPr/>
          </p:nvSpPr>
          <p:spPr bwMode="auto">
            <a:xfrm>
              <a:off x="904" y="3497"/>
              <a:ext cx="3083" cy="600"/>
            </a:xfrm>
            <a:custGeom>
              <a:avLst/>
              <a:gdLst>
                <a:gd name="T0" fmla="*/ 0 w 4650"/>
                <a:gd name="T1" fmla="*/ 0 h 1090"/>
                <a:gd name="T2" fmla="*/ 86 w 4650"/>
                <a:gd name="T3" fmla="*/ 411 h 1090"/>
                <a:gd name="T4" fmla="*/ 442 w 4650"/>
                <a:gd name="T5" fmla="*/ 581 h 1090"/>
                <a:gd name="T6" fmla="*/ 1602 w 4650"/>
                <a:gd name="T7" fmla="*/ 599 h 1090"/>
                <a:gd name="T8" fmla="*/ 1925 w 4650"/>
                <a:gd name="T9" fmla="*/ 445 h 1090"/>
                <a:gd name="T10" fmla="*/ 2044 w 4650"/>
                <a:gd name="T11" fmla="*/ 25 h 10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136" name="Freeform 37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1163 w 2755"/>
                <a:gd name="T1" fmla="*/ 606 h 1097"/>
                <a:gd name="T2" fmla="*/ 1183 w 2755"/>
                <a:gd name="T3" fmla="*/ 248 h 1097"/>
                <a:gd name="T4" fmla="*/ 991 w 2755"/>
                <a:gd name="T5" fmla="*/ 35 h 1097"/>
                <a:gd name="T6" fmla="*/ 246 w 2755"/>
                <a:gd name="T7" fmla="*/ 35 h 1097"/>
                <a:gd name="T8" fmla="*/ 35 w 2755"/>
                <a:gd name="T9" fmla="*/ 248 h 1097"/>
                <a:gd name="T10" fmla="*/ 35 w 2755"/>
                <a:gd name="T11" fmla="*/ 623 h 10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137" name="Rectangle 38"/>
            <p:cNvSpPr>
              <a:spLocks noChangeArrowheads="1"/>
            </p:cNvSpPr>
            <p:nvPr/>
          </p:nvSpPr>
          <p:spPr bwMode="auto">
            <a:xfrm>
              <a:off x="2343" y="3850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45138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45139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</p:grpSp>
      <p:sp>
        <p:nvSpPr>
          <p:cNvPr id="45060" name="Rectangle 70"/>
          <p:cNvSpPr>
            <a:spLocks noChangeArrowheads="1"/>
          </p:cNvSpPr>
          <p:nvPr/>
        </p:nvSpPr>
        <p:spPr bwMode="auto">
          <a:xfrm>
            <a:off x="685800" y="12954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/>
          <a:lstStyle/>
          <a:p>
            <a:pPr eaLnBrk="0" hangingPunct="0"/>
            <a:endParaRPr lang="en-US" altLang="zh-CN" sz="2800">
              <a:latin typeface="Times New Roman" pitchFamily="18" charset="0"/>
            </a:endParaRPr>
          </a:p>
          <a:p>
            <a:pPr eaLnBrk="0" hangingPunct="0"/>
            <a:endParaRPr lang="en-US" altLang="zh-CN" sz="2800">
              <a:latin typeface="Times New Roman" pitchFamily="18" charset="0"/>
            </a:endParaRPr>
          </a:p>
          <a:p>
            <a:pPr eaLnBrk="0" hangingPunct="0"/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28485" name="Rectangle 101"/>
          <p:cNvSpPr>
            <a:spLocks noChangeArrowheads="1"/>
          </p:cNvSpPr>
          <p:nvPr/>
        </p:nvSpPr>
        <p:spPr bwMode="auto">
          <a:xfrm>
            <a:off x="5637213" y="1349375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pPr algn="ctr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状态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528486" name="Rectangle 102"/>
          <p:cNvSpPr>
            <a:spLocks noChangeArrowheads="1"/>
          </p:cNvSpPr>
          <p:nvPr/>
        </p:nvSpPr>
        <p:spPr bwMode="auto">
          <a:xfrm>
            <a:off x="684213" y="1273175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/>
          <a:lstStyle/>
          <a:p>
            <a:pPr eaLnBrk="0" hangingPunct="0"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= {0, 1, 2, 4, 7} </a:t>
            </a:r>
          </a:p>
          <a:p>
            <a:pPr eaLnBrk="0" hangingPunct="0"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= {1, 2, 3, 4, 6, 7, 8} </a:t>
            </a:r>
          </a:p>
          <a:p>
            <a:pPr eaLnBrk="0" hangingPunct="0"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= {1, 2, 4, 5, 6, 7} </a:t>
            </a:r>
          </a:p>
          <a:p>
            <a:pPr eaLnBrk="0" hangingPunct="0"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= {1, 2, 4, 5, 6, 7, 9} </a:t>
            </a:r>
            <a:endParaRPr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8487" name="Rectangle 103" descr="Green marble"/>
          <p:cNvSpPr>
            <a:spLocks noChangeArrowheads="1"/>
          </p:cNvSpPr>
          <p:nvPr/>
        </p:nvSpPr>
        <p:spPr bwMode="auto">
          <a:xfrm>
            <a:off x="5794375" y="2201863"/>
            <a:ext cx="427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</a:t>
            </a:r>
          </a:p>
        </p:txBody>
      </p:sp>
      <p:sp>
        <p:nvSpPr>
          <p:cNvPr id="528488" name="Rectangle 104" descr="Green marble"/>
          <p:cNvSpPr>
            <a:spLocks noChangeArrowheads="1"/>
          </p:cNvSpPr>
          <p:nvPr/>
        </p:nvSpPr>
        <p:spPr bwMode="auto">
          <a:xfrm>
            <a:off x="6875463" y="2182813"/>
            <a:ext cx="428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B</a:t>
            </a:r>
          </a:p>
        </p:txBody>
      </p:sp>
      <p:sp>
        <p:nvSpPr>
          <p:cNvPr id="528489" name="Rectangle 105" descr="Green marble"/>
          <p:cNvSpPr>
            <a:spLocks noChangeArrowheads="1"/>
          </p:cNvSpPr>
          <p:nvPr/>
        </p:nvSpPr>
        <p:spPr bwMode="auto">
          <a:xfrm>
            <a:off x="5797550" y="2671763"/>
            <a:ext cx="428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B</a:t>
            </a:r>
          </a:p>
        </p:txBody>
      </p:sp>
      <p:sp>
        <p:nvSpPr>
          <p:cNvPr id="528490" name="Rectangle 106" descr="Green marble"/>
          <p:cNvSpPr>
            <a:spLocks noChangeArrowheads="1"/>
          </p:cNvSpPr>
          <p:nvPr/>
        </p:nvSpPr>
        <p:spPr bwMode="auto">
          <a:xfrm>
            <a:off x="7964488" y="2182813"/>
            <a:ext cx="42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</a:t>
            </a:r>
          </a:p>
        </p:txBody>
      </p:sp>
      <p:sp>
        <p:nvSpPr>
          <p:cNvPr id="528491" name="Rectangle 107" descr="Green marble"/>
          <p:cNvSpPr>
            <a:spLocks noChangeArrowheads="1"/>
          </p:cNvSpPr>
          <p:nvPr/>
        </p:nvSpPr>
        <p:spPr bwMode="auto">
          <a:xfrm>
            <a:off x="5803900" y="3175000"/>
            <a:ext cx="42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</a:t>
            </a:r>
          </a:p>
        </p:txBody>
      </p:sp>
      <p:sp>
        <p:nvSpPr>
          <p:cNvPr id="528492" name="Rectangle 108" descr="Green marble"/>
          <p:cNvSpPr>
            <a:spLocks noChangeArrowheads="1"/>
          </p:cNvSpPr>
          <p:nvPr/>
        </p:nvSpPr>
        <p:spPr bwMode="auto">
          <a:xfrm>
            <a:off x="6878638" y="2686050"/>
            <a:ext cx="428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B</a:t>
            </a:r>
          </a:p>
        </p:txBody>
      </p:sp>
      <p:sp>
        <p:nvSpPr>
          <p:cNvPr id="528493" name="Rectangle 109" descr="Green marble"/>
          <p:cNvSpPr>
            <a:spLocks noChangeArrowheads="1"/>
          </p:cNvSpPr>
          <p:nvPr/>
        </p:nvSpPr>
        <p:spPr bwMode="auto">
          <a:xfrm>
            <a:off x="7954963" y="2686050"/>
            <a:ext cx="454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D</a:t>
            </a:r>
            <a:endParaRPr lang="zh-CN" altLang="en-US" sz="28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28494" name="Rectangle 110" descr="Green marble"/>
          <p:cNvSpPr>
            <a:spLocks noChangeArrowheads="1"/>
          </p:cNvSpPr>
          <p:nvPr/>
        </p:nvSpPr>
        <p:spPr bwMode="auto">
          <a:xfrm>
            <a:off x="6875463" y="3175000"/>
            <a:ext cx="428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B</a:t>
            </a:r>
          </a:p>
        </p:txBody>
      </p:sp>
      <p:sp>
        <p:nvSpPr>
          <p:cNvPr id="528495" name="Rectangle 111" descr="Green marble"/>
          <p:cNvSpPr>
            <a:spLocks noChangeArrowheads="1"/>
          </p:cNvSpPr>
          <p:nvPr/>
        </p:nvSpPr>
        <p:spPr bwMode="auto">
          <a:xfrm>
            <a:off x="7954963" y="3190875"/>
            <a:ext cx="42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</a:t>
            </a:r>
          </a:p>
        </p:txBody>
      </p:sp>
      <p:sp>
        <p:nvSpPr>
          <p:cNvPr id="528496" name="Rectangle 112" descr="Green marble"/>
          <p:cNvSpPr>
            <a:spLocks noChangeArrowheads="1"/>
          </p:cNvSpPr>
          <p:nvPr/>
        </p:nvSpPr>
        <p:spPr bwMode="auto">
          <a:xfrm>
            <a:off x="5794375" y="3679825"/>
            <a:ext cx="454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D</a:t>
            </a:r>
            <a:endParaRPr lang="zh-CN" altLang="en-US" sz="28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28497" name="Rectangle 113" descr="Green marble"/>
          <p:cNvSpPr>
            <a:spLocks noChangeArrowheads="1"/>
          </p:cNvSpPr>
          <p:nvPr/>
        </p:nvSpPr>
        <p:spPr bwMode="auto">
          <a:xfrm>
            <a:off x="6875463" y="3663950"/>
            <a:ext cx="428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B</a:t>
            </a:r>
          </a:p>
        </p:txBody>
      </p:sp>
      <p:sp>
        <p:nvSpPr>
          <p:cNvPr id="528498" name="Rectangle 114" descr="Green marble"/>
          <p:cNvSpPr>
            <a:spLocks noChangeArrowheads="1"/>
          </p:cNvSpPr>
          <p:nvPr/>
        </p:nvSpPr>
        <p:spPr bwMode="auto">
          <a:xfrm>
            <a:off x="7954963" y="3679825"/>
            <a:ext cx="42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8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8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8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2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2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87" grpId="0"/>
      <p:bldP spid="528488" grpId="0"/>
      <p:bldP spid="528489" grpId="0"/>
      <p:bldP spid="528490" grpId="0"/>
      <p:bldP spid="528491" grpId="0"/>
      <p:bldP spid="528492" grpId="0"/>
      <p:bldP spid="528493" grpId="0"/>
      <p:bldP spid="528494" grpId="0"/>
      <p:bldP spid="528495" grpId="0"/>
      <p:bldP spid="528496" grpId="0"/>
      <p:bldP spid="528497" grpId="0"/>
      <p:bldP spid="5284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92" name="Rectangle 9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2.3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 限 自 动 机</a:t>
            </a:r>
          </a:p>
        </p:txBody>
      </p:sp>
      <p:graphicFrame>
        <p:nvGraphicFramePr>
          <p:cNvPr id="439363" name="Group 67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3276600" cy="2980008"/>
        </p:xfrm>
        <a:graphic>
          <a:graphicData uri="http://schemas.openxmlformats.org/drawingml/2006/table">
            <a:tbl>
              <a:tblPr/>
              <a:tblGrid>
                <a:gridCol w="1111250"/>
                <a:gridCol w="1089025"/>
                <a:gridCol w="1076325"/>
              </a:tblGrid>
              <a:tr h="484231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78" marB="287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输入符号</a:t>
                      </a:r>
                    </a:p>
                  </a:txBody>
                  <a:tcPr marL="54000" marR="54000" marT="28778" marB="28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42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778" marB="28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778" marB="28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76144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144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76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144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76144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FE18C1B-F776-455F-8158-502C13574866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39391" name="Rectangle 95"/>
          <p:cNvSpPr>
            <a:spLocks noChangeArrowheads="1"/>
          </p:cNvSpPr>
          <p:nvPr/>
        </p:nvSpPr>
        <p:spPr bwMode="auto">
          <a:xfrm>
            <a:off x="381000" y="10668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pPr algn="ctr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状态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pSp>
        <p:nvGrpSpPr>
          <p:cNvPr id="10274" name="Group 97"/>
          <p:cNvGrpSpPr>
            <a:grpSpLocks/>
          </p:cNvGrpSpPr>
          <p:nvPr/>
        </p:nvGrpSpPr>
        <p:grpSpPr bwMode="auto">
          <a:xfrm>
            <a:off x="4800600" y="1600200"/>
            <a:ext cx="4114800" cy="2819400"/>
            <a:chOff x="3024" y="1008"/>
            <a:chExt cx="2592" cy="1776"/>
          </a:xfrm>
        </p:grpSpPr>
        <p:sp>
          <p:nvSpPr>
            <p:cNvPr id="10275" name="Oval 98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10276" name="Group 99"/>
            <p:cNvGrpSpPr>
              <a:grpSpLocks/>
            </p:cNvGrpSpPr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10297" name="Oval 10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latin typeface="Times New Roman" pitchFamily="18" charset="0"/>
                </a:endParaRPr>
              </a:p>
            </p:txBody>
          </p:sp>
          <p:sp>
            <p:nvSpPr>
              <p:cNvPr id="10298" name="Oval 10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en-US" altLang="zh-CN" sz="2400" b="1">
                    <a:latin typeface="Times New Roman" pitchFamily="18" charset="0"/>
                  </a:rPr>
                  <a:t>D</a:t>
                </a:r>
              </a:p>
            </p:txBody>
          </p:sp>
        </p:grpSp>
        <p:sp>
          <p:nvSpPr>
            <p:cNvPr id="10277" name="Line 102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10278" name="Line 103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279" name="Rectangle 104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10280" name="Rectangle 105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81" name="Line 106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282" name="Freeform 107"/>
            <p:cNvSpPr>
              <a:spLocks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5 w 297"/>
                <a:gd name="T1" fmla="*/ 52 h 333"/>
                <a:gd name="T2" fmla="*/ 32 w 297"/>
                <a:gd name="T3" fmla="*/ 19 h 333"/>
                <a:gd name="T4" fmla="*/ 17 w 297"/>
                <a:gd name="T5" fmla="*/ 1 h 333"/>
                <a:gd name="T6" fmla="*/ 2 w 297"/>
                <a:gd name="T7" fmla="*/ 18 h 333"/>
                <a:gd name="T8" fmla="*/ 6 w 297"/>
                <a:gd name="T9" fmla="*/ 52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283" name="Oval 108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84" name="Freeform 109"/>
            <p:cNvSpPr>
              <a:spLocks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5 w 297"/>
                <a:gd name="T1" fmla="*/ 52 h 333"/>
                <a:gd name="T2" fmla="*/ 32 w 297"/>
                <a:gd name="T3" fmla="*/ 19 h 333"/>
                <a:gd name="T4" fmla="*/ 17 w 297"/>
                <a:gd name="T5" fmla="*/ 1 h 333"/>
                <a:gd name="T6" fmla="*/ 2 w 297"/>
                <a:gd name="T7" fmla="*/ 18 h 333"/>
                <a:gd name="T8" fmla="*/ 6 w 297"/>
                <a:gd name="T9" fmla="*/ 52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285" name="Rectangle 110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86" name="Rectangle 111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87" name="Rectangle 112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88" name="Freeform 113"/>
            <p:cNvSpPr>
              <a:spLocks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8 w 900"/>
                <a:gd name="T1" fmla="*/ 0 h 154"/>
                <a:gd name="T2" fmla="*/ 48 w 900"/>
                <a:gd name="T3" fmla="*/ 23 h 154"/>
                <a:gd name="T4" fmla="*/ 0 w 900"/>
                <a:gd name="T5" fmla="*/ 3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289" name="Rectangle 114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90" name="Rectangle 115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91" name="Oval 116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292" name="Line 117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293" name="Line 118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294" name="Line 119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295" name="Rectangle 120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96" name="Rectangle 121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70" name="Group 2"/>
          <p:cNvGrpSpPr>
            <a:grpSpLocks/>
          </p:cNvGrpSpPr>
          <p:nvPr/>
        </p:nvGrpSpPr>
        <p:grpSpPr bwMode="auto">
          <a:xfrm>
            <a:off x="457200" y="3352801"/>
            <a:ext cx="8382000" cy="3171825"/>
            <a:chOff x="288" y="2112"/>
            <a:chExt cx="5280" cy="1998"/>
          </a:xfrm>
        </p:grpSpPr>
        <p:sp>
          <p:nvSpPr>
            <p:cNvPr id="71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72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107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latin typeface="Times New Roman" pitchFamily="18" charset="0"/>
                </a:endParaRPr>
              </a:p>
            </p:txBody>
          </p:sp>
          <p:sp>
            <p:nvSpPr>
              <p:cNvPr id="108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2400" b="1">
                    <a:latin typeface="Times New Roman" pitchFamily="18" charset="0"/>
                  </a:rPr>
                  <a:t>9</a:t>
                </a:r>
              </a:p>
            </p:txBody>
          </p:sp>
        </p:grpSp>
        <p:sp>
          <p:nvSpPr>
            <p:cNvPr id="73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75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6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0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1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82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83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84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85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86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87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88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89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0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1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92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3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94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95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96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98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00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01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02" name="Freeform 36"/>
            <p:cNvSpPr>
              <a:spLocks/>
            </p:cNvSpPr>
            <p:nvPr/>
          </p:nvSpPr>
          <p:spPr bwMode="auto">
            <a:xfrm>
              <a:off x="904" y="3497"/>
              <a:ext cx="3083" cy="600"/>
            </a:xfrm>
            <a:custGeom>
              <a:avLst/>
              <a:gdLst>
                <a:gd name="T0" fmla="*/ 0 w 4650"/>
                <a:gd name="T1" fmla="*/ 0 h 1090"/>
                <a:gd name="T2" fmla="*/ 86 w 4650"/>
                <a:gd name="T3" fmla="*/ 411 h 1090"/>
                <a:gd name="T4" fmla="*/ 442 w 4650"/>
                <a:gd name="T5" fmla="*/ 581 h 1090"/>
                <a:gd name="T6" fmla="*/ 1602 w 4650"/>
                <a:gd name="T7" fmla="*/ 599 h 1090"/>
                <a:gd name="T8" fmla="*/ 1925 w 4650"/>
                <a:gd name="T9" fmla="*/ 445 h 1090"/>
                <a:gd name="T10" fmla="*/ 2044 w 4650"/>
                <a:gd name="T11" fmla="*/ 25 h 10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3" name="Freeform 37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1163 w 2755"/>
                <a:gd name="T1" fmla="*/ 606 h 1097"/>
                <a:gd name="T2" fmla="*/ 1183 w 2755"/>
                <a:gd name="T3" fmla="*/ 248 h 1097"/>
                <a:gd name="T4" fmla="*/ 991 w 2755"/>
                <a:gd name="T5" fmla="*/ 35 h 1097"/>
                <a:gd name="T6" fmla="*/ 246 w 2755"/>
                <a:gd name="T7" fmla="*/ 35 h 1097"/>
                <a:gd name="T8" fmla="*/ 35 w 2755"/>
                <a:gd name="T9" fmla="*/ 248 h 1097"/>
                <a:gd name="T10" fmla="*/ 35 w 2755"/>
                <a:gd name="T11" fmla="*/ 623 h 10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4" name="Rectangle 38"/>
            <p:cNvSpPr>
              <a:spLocks noChangeArrowheads="1"/>
            </p:cNvSpPr>
            <p:nvPr/>
          </p:nvSpPr>
          <p:spPr bwMode="auto">
            <a:xfrm>
              <a:off x="2343" y="3850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05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06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8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5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2.3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 限 自 动 机</a:t>
            </a:r>
          </a:p>
        </p:txBody>
      </p:sp>
      <p:graphicFrame>
        <p:nvGraphicFramePr>
          <p:cNvPr id="564226" name="Group 2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3276600" cy="2980008"/>
        </p:xfrm>
        <a:graphic>
          <a:graphicData uri="http://schemas.openxmlformats.org/drawingml/2006/table">
            <a:tbl>
              <a:tblPr/>
              <a:tblGrid>
                <a:gridCol w="1111250"/>
                <a:gridCol w="1089025"/>
                <a:gridCol w="1076325"/>
              </a:tblGrid>
              <a:tr h="484231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78" marB="287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输入符号</a:t>
                      </a:r>
                    </a:p>
                  </a:txBody>
                  <a:tcPr marL="54000" marR="54000" marT="28778" marB="28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42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778" marB="28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778" marB="28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76144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144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76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144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76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76144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144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9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9B61F9C-AA19-4F48-BD01-286FA65EB65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64254" name="Rectangle 30"/>
          <p:cNvSpPr>
            <a:spLocks noChangeArrowheads="1"/>
          </p:cNvSpPr>
          <p:nvPr/>
        </p:nvSpPr>
        <p:spPr bwMode="auto">
          <a:xfrm>
            <a:off x="381000" y="10668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pPr algn="ctr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状态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pic>
        <p:nvPicPr>
          <p:cNvPr id="12320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628775"/>
            <a:ext cx="4143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21" name="Freeform 32"/>
          <p:cNvSpPr>
            <a:spLocks/>
          </p:cNvSpPr>
          <p:nvPr/>
        </p:nvSpPr>
        <p:spPr bwMode="auto">
          <a:xfrm>
            <a:off x="5724525" y="2133600"/>
            <a:ext cx="1079500" cy="790575"/>
          </a:xfrm>
          <a:custGeom>
            <a:avLst/>
            <a:gdLst>
              <a:gd name="T0" fmla="*/ 2147483647 w 680"/>
              <a:gd name="T1" fmla="*/ 0 h 498"/>
              <a:gd name="T2" fmla="*/ 2147483647 w 680"/>
              <a:gd name="T3" fmla="*/ 2147483647 h 498"/>
              <a:gd name="T4" fmla="*/ 0 w 680"/>
              <a:gd name="T5" fmla="*/ 2147483647 h 4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0" h="498">
                <a:moveTo>
                  <a:pt x="680" y="0"/>
                </a:moveTo>
                <a:cubicBezTo>
                  <a:pt x="487" y="26"/>
                  <a:pt x="294" y="53"/>
                  <a:pt x="181" y="136"/>
                </a:cubicBezTo>
                <a:cubicBezTo>
                  <a:pt x="68" y="219"/>
                  <a:pt x="30" y="438"/>
                  <a:pt x="0" y="498"/>
                </a:cubicBezTo>
              </a:path>
            </a:pathLst>
          </a:custGeom>
          <a:noFill/>
          <a:ln w="31750" cap="flat" cmpd="sng">
            <a:solidFill>
              <a:srgbClr val="00FF00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257" name="Text Box 33"/>
          <p:cNvSpPr txBox="1">
            <a:spLocks noChangeArrowheads="1"/>
          </p:cNvSpPr>
          <p:nvPr/>
        </p:nvSpPr>
        <p:spPr bwMode="auto">
          <a:xfrm>
            <a:off x="5776913" y="2076450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048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231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2.3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 限 自 动 机</a:t>
            </a:r>
          </a:p>
        </p:txBody>
      </p:sp>
      <p:sp>
        <p:nvSpPr>
          <p:cNvPr id="1331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DDF887B-2907-4567-9500-A4DE6B41DA3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13315" name="Group 27"/>
          <p:cNvGrpSpPr>
            <a:grpSpLocks/>
          </p:cNvGrpSpPr>
          <p:nvPr/>
        </p:nvGrpSpPr>
        <p:grpSpPr bwMode="auto">
          <a:xfrm>
            <a:off x="2339975" y="1019175"/>
            <a:ext cx="4343400" cy="1905000"/>
            <a:chOff x="1632" y="576"/>
            <a:chExt cx="2736" cy="1200"/>
          </a:xfrm>
        </p:grpSpPr>
        <p:sp>
          <p:nvSpPr>
            <p:cNvPr id="13398" name="Oval 28"/>
            <p:cNvSpPr>
              <a:spLocks noChangeArrowheads="1"/>
            </p:cNvSpPr>
            <p:nvPr/>
          </p:nvSpPr>
          <p:spPr bwMode="auto">
            <a:xfrm>
              <a:off x="3200" y="1075"/>
              <a:ext cx="289" cy="307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3399" name="Group 29"/>
            <p:cNvGrpSpPr>
              <a:grpSpLocks/>
            </p:cNvGrpSpPr>
            <p:nvPr/>
          </p:nvGrpSpPr>
          <p:grpSpPr bwMode="auto">
            <a:xfrm>
              <a:off x="4079" y="1064"/>
              <a:ext cx="289" cy="305"/>
              <a:chOff x="7120" y="12162"/>
              <a:chExt cx="425" cy="425"/>
            </a:xfrm>
          </p:grpSpPr>
          <p:sp>
            <p:nvSpPr>
              <p:cNvPr id="13415" name="Oval 3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latin typeface="Times New Roman" pitchFamily="18" charset="0"/>
                </a:endParaRPr>
              </a:p>
            </p:txBody>
          </p:sp>
          <p:sp>
            <p:nvSpPr>
              <p:cNvPr id="13416" name="Oval 3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2400" b="1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13400" name="Line 32"/>
            <p:cNvSpPr>
              <a:spLocks noChangeShapeType="1"/>
            </p:cNvSpPr>
            <p:nvPr/>
          </p:nvSpPr>
          <p:spPr bwMode="auto">
            <a:xfrm>
              <a:off x="1632" y="1248"/>
              <a:ext cx="64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13401" name="Line 33"/>
            <p:cNvSpPr>
              <a:spLocks noChangeShapeType="1"/>
            </p:cNvSpPr>
            <p:nvPr/>
          </p:nvSpPr>
          <p:spPr bwMode="auto">
            <a:xfrm flipV="1">
              <a:off x="2591" y="1239"/>
              <a:ext cx="58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402" name="Rectangle 34"/>
            <p:cNvSpPr>
              <a:spLocks noChangeArrowheads="1"/>
            </p:cNvSpPr>
            <p:nvPr/>
          </p:nvSpPr>
          <p:spPr bwMode="auto">
            <a:xfrm>
              <a:off x="1673" y="999"/>
              <a:ext cx="4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13403" name="Rectangle 35"/>
            <p:cNvSpPr>
              <a:spLocks noChangeArrowheads="1"/>
            </p:cNvSpPr>
            <p:nvPr/>
          </p:nvSpPr>
          <p:spPr bwMode="auto">
            <a:xfrm>
              <a:off x="2744" y="988"/>
              <a:ext cx="2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404" name="Line 36"/>
            <p:cNvSpPr>
              <a:spLocks noChangeShapeType="1"/>
            </p:cNvSpPr>
            <p:nvPr/>
          </p:nvSpPr>
          <p:spPr bwMode="auto">
            <a:xfrm flipV="1">
              <a:off x="3501" y="1228"/>
              <a:ext cx="58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405" name="Freeform 37"/>
            <p:cNvSpPr>
              <a:spLocks/>
            </p:cNvSpPr>
            <p:nvPr/>
          </p:nvSpPr>
          <p:spPr bwMode="auto">
            <a:xfrm>
              <a:off x="2356" y="842"/>
              <a:ext cx="203" cy="240"/>
            </a:xfrm>
            <a:custGeom>
              <a:avLst/>
              <a:gdLst>
                <a:gd name="T0" fmla="*/ 33 w 297"/>
                <a:gd name="T1" fmla="*/ 64 h 333"/>
                <a:gd name="T2" fmla="*/ 42 w 297"/>
                <a:gd name="T3" fmla="*/ 25 h 333"/>
                <a:gd name="T4" fmla="*/ 23 w 297"/>
                <a:gd name="T5" fmla="*/ 1 h 333"/>
                <a:gd name="T6" fmla="*/ 2 w 297"/>
                <a:gd name="T7" fmla="*/ 22 h 333"/>
                <a:gd name="T8" fmla="*/ 9 w 297"/>
                <a:gd name="T9" fmla="*/ 65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406" name="Oval 38"/>
            <p:cNvSpPr>
              <a:spLocks noChangeArrowheads="1"/>
            </p:cNvSpPr>
            <p:nvPr/>
          </p:nvSpPr>
          <p:spPr bwMode="auto">
            <a:xfrm>
              <a:off x="2282" y="1082"/>
              <a:ext cx="289" cy="307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407" name="Freeform 39"/>
            <p:cNvSpPr>
              <a:spLocks/>
            </p:cNvSpPr>
            <p:nvPr/>
          </p:nvSpPr>
          <p:spPr bwMode="auto">
            <a:xfrm flipV="1">
              <a:off x="3254" y="1382"/>
              <a:ext cx="203" cy="240"/>
            </a:xfrm>
            <a:custGeom>
              <a:avLst/>
              <a:gdLst>
                <a:gd name="T0" fmla="*/ 33 w 297"/>
                <a:gd name="T1" fmla="*/ 64 h 333"/>
                <a:gd name="T2" fmla="*/ 42 w 297"/>
                <a:gd name="T3" fmla="*/ 25 h 333"/>
                <a:gd name="T4" fmla="*/ 23 w 297"/>
                <a:gd name="T5" fmla="*/ 1 h 333"/>
                <a:gd name="T6" fmla="*/ 2 w 297"/>
                <a:gd name="T7" fmla="*/ 22 h 333"/>
                <a:gd name="T8" fmla="*/ 9 w 297"/>
                <a:gd name="T9" fmla="*/ 65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408" name="Rectangle 40"/>
            <p:cNvSpPr>
              <a:spLocks noChangeArrowheads="1"/>
            </p:cNvSpPr>
            <p:nvPr/>
          </p:nvSpPr>
          <p:spPr bwMode="auto">
            <a:xfrm>
              <a:off x="3244" y="152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409" name="Rectangle 41"/>
            <p:cNvSpPr>
              <a:spLocks noChangeArrowheads="1"/>
            </p:cNvSpPr>
            <p:nvPr/>
          </p:nvSpPr>
          <p:spPr bwMode="auto">
            <a:xfrm>
              <a:off x="3683" y="956"/>
              <a:ext cx="234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410" name="Rectangle 42"/>
            <p:cNvSpPr>
              <a:spLocks noChangeArrowheads="1"/>
            </p:cNvSpPr>
            <p:nvPr/>
          </p:nvSpPr>
          <p:spPr bwMode="auto">
            <a:xfrm>
              <a:off x="2387" y="576"/>
              <a:ext cx="235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411" name="Freeform 43"/>
            <p:cNvSpPr>
              <a:spLocks/>
            </p:cNvSpPr>
            <p:nvPr/>
          </p:nvSpPr>
          <p:spPr bwMode="auto">
            <a:xfrm>
              <a:off x="3479" y="1330"/>
              <a:ext cx="612" cy="112"/>
            </a:xfrm>
            <a:custGeom>
              <a:avLst/>
              <a:gdLst>
                <a:gd name="T0" fmla="*/ 131 w 900"/>
                <a:gd name="T1" fmla="*/ 0 h 154"/>
                <a:gd name="T2" fmla="*/ 63 w 900"/>
                <a:gd name="T3" fmla="*/ 31 h 154"/>
                <a:gd name="T4" fmla="*/ 0 w 900"/>
                <a:gd name="T5" fmla="*/ 4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412" name="Rectangle 44"/>
            <p:cNvSpPr>
              <a:spLocks noChangeArrowheads="1"/>
            </p:cNvSpPr>
            <p:nvPr/>
          </p:nvSpPr>
          <p:spPr bwMode="auto">
            <a:xfrm>
              <a:off x="3662" y="137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413" name="Freeform 45"/>
            <p:cNvSpPr>
              <a:spLocks/>
            </p:cNvSpPr>
            <p:nvPr/>
          </p:nvSpPr>
          <p:spPr bwMode="auto">
            <a:xfrm>
              <a:off x="2560" y="843"/>
              <a:ext cx="1541" cy="295"/>
            </a:xfrm>
            <a:custGeom>
              <a:avLst/>
              <a:gdLst>
                <a:gd name="T0" fmla="*/ 330 w 2265"/>
                <a:gd name="T1" fmla="*/ 65 h 408"/>
                <a:gd name="T2" fmla="*/ 271 w 2265"/>
                <a:gd name="T3" fmla="*/ 24 h 408"/>
                <a:gd name="T4" fmla="*/ 166 w 2265"/>
                <a:gd name="T5" fmla="*/ 1 h 408"/>
                <a:gd name="T6" fmla="*/ 72 w 2265"/>
                <a:gd name="T7" fmla="*/ 27 h 408"/>
                <a:gd name="T8" fmla="*/ 0 w 2265"/>
                <a:gd name="T9" fmla="*/ 80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414" name="Rectangle 46"/>
            <p:cNvSpPr>
              <a:spLocks noChangeArrowheads="1"/>
            </p:cNvSpPr>
            <p:nvPr/>
          </p:nvSpPr>
          <p:spPr bwMode="auto">
            <a:xfrm>
              <a:off x="3305" y="587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518230" name="Rectangle 86"/>
          <p:cNvSpPr>
            <a:spLocks noChangeArrowheads="1"/>
          </p:cNvSpPr>
          <p:nvPr/>
        </p:nvSpPr>
        <p:spPr bwMode="auto">
          <a:xfrm>
            <a:off x="323850" y="836613"/>
            <a:ext cx="1828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pPr algn="ctr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识别语言</a:t>
            </a:r>
          </a:p>
          <a:p>
            <a:pPr algn="ctr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|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*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ab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ctr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自动机</a:t>
            </a:r>
          </a:p>
        </p:txBody>
      </p:sp>
      <p:grpSp>
        <p:nvGrpSpPr>
          <p:cNvPr id="14343" name="Group 88"/>
          <p:cNvGrpSpPr>
            <a:grpSpLocks/>
          </p:cNvGrpSpPr>
          <p:nvPr/>
        </p:nvGrpSpPr>
        <p:grpSpPr bwMode="auto">
          <a:xfrm>
            <a:off x="179388" y="2244725"/>
            <a:ext cx="4191000" cy="1905000"/>
            <a:chOff x="144" y="1248"/>
            <a:chExt cx="2640" cy="1200"/>
          </a:xfrm>
        </p:grpSpPr>
        <p:sp>
          <p:nvSpPr>
            <p:cNvPr id="13345" name="Oval 89"/>
            <p:cNvSpPr>
              <a:spLocks noChangeArrowheads="1"/>
            </p:cNvSpPr>
            <p:nvPr/>
          </p:nvSpPr>
          <p:spPr bwMode="auto">
            <a:xfrm>
              <a:off x="1654" y="1712"/>
              <a:ext cx="280" cy="31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3346" name="Group 90"/>
            <p:cNvGrpSpPr>
              <a:grpSpLocks/>
            </p:cNvGrpSpPr>
            <p:nvPr/>
          </p:nvGrpSpPr>
          <p:grpSpPr bwMode="auto">
            <a:xfrm>
              <a:off x="2504" y="1710"/>
              <a:ext cx="280" cy="312"/>
              <a:chOff x="7120" y="12162"/>
              <a:chExt cx="425" cy="425"/>
            </a:xfrm>
          </p:grpSpPr>
          <p:sp>
            <p:nvSpPr>
              <p:cNvPr id="13358" name="Oval 91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latin typeface="Times New Roman" pitchFamily="18" charset="0"/>
                </a:endParaRPr>
              </a:p>
            </p:txBody>
          </p:sp>
          <p:sp>
            <p:nvSpPr>
              <p:cNvPr id="13359" name="Oval 92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2400" b="1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13347" name="Line 93"/>
            <p:cNvSpPr>
              <a:spLocks noChangeShapeType="1"/>
            </p:cNvSpPr>
            <p:nvPr/>
          </p:nvSpPr>
          <p:spPr bwMode="auto">
            <a:xfrm>
              <a:off x="144" y="1888"/>
              <a:ext cx="62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13348" name="Line 94"/>
            <p:cNvSpPr>
              <a:spLocks noChangeShapeType="1"/>
            </p:cNvSpPr>
            <p:nvPr/>
          </p:nvSpPr>
          <p:spPr bwMode="auto">
            <a:xfrm flipV="1">
              <a:off x="1073" y="1877"/>
              <a:ext cx="56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49" name="Rectangle 95"/>
            <p:cNvSpPr>
              <a:spLocks noChangeArrowheads="1"/>
            </p:cNvSpPr>
            <p:nvPr/>
          </p:nvSpPr>
          <p:spPr bwMode="auto">
            <a:xfrm>
              <a:off x="240" y="1632"/>
              <a:ext cx="45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13350" name="Rectangle 96"/>
            <p:cNvSpPr>
              <a:spLocks noChangeArrowheads="1"/>
            </p:cNvSpPr>
            <p:nvPr/>
          </p:nvSpPr>
          <p:spPr bwMode="auto">
            <a:xfrm>
              <a:off x="1212" y="1635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51" name="Line 97"/>
            <p:cNvSpPr>
              <a:spLocks noChangeShapeType="1"/>
            </p:cNvSpPr>
            <p:nvPr/>
          </p:nvSpPr>
          <p:spPr bwMode="auto">
            <a:xfrm flipV="1">
              <a:off x="1944" y="1877"/>
              <a:ext cx="5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52" name="Freeform 98"/>
            <p:cNvSpPr>
              <a:spLocks/>
            </p:cNvSpPr>
            <p:nvPr/>
          </p:nvSpPr>
          <p:spPr bwMode="auto">
            <a:xfrm>
              <a:off x="846" y="1472"/>
              <a:ext cx="196" cy="246"/>
            </a:xfrm>
            <a:custGeom>
              <a:avLst/>
              <a:gdLst>
                <a:gd name="T0" fmla="*/ 28 w 297"/>
                <a:gd name="T1" fmla="*/ 73 h 333"/>
                <a:gd name="T2" fmla="*/ 36 w 297"/>
                <a:gd name="T3" fmla="*/ 28 h 333"/>
                <a:gd name="T4" fmla="*/ 18 w 297"/>
                <a:gd name="T5" fmla="*/ 1 h 333"/>
                <a:gd name="T6" fmla="*/ 2 w 297"/>
                <a:gd name="T7" fmla="*/ 24 h 333"/>
                <a:gd name="T8" fmla="*/ 7 w 297"/>
                <a:gd name="T9" fmla="*/ 73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53" name="Oval 99"/>
            <p:cNvSpPr>
              <a:spLocks noChangeArrowheads="1"/>
            </p:cNvSpPr>
            <p:nvPr/>
          </p:nvSpPr>
          <p:spPr bwMode="auto">
            <a:xfrm>
              <a:off x="783" y="1721"/>
              <a:ext cx="281" cy="31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54" name="Freeform 100"/>
            <p:cNvSpPr>
              <a:spLocks/>
            </p:cNvSpPr>
            <p:nvPr/>
          </p:nvSpPr>
          <p:spPr bwMode="auto">
            <a:xfrm flipV="1">
              <a:off x="826" y="2013"/>
              <a:ext cx="196" cy="244"/>
            </a:xfrm>
            <a:custGeom>
              <a:avLst/>
              <a:gdLst>
                <a:gd name="T0" fmla="*/ 28 w 297"/>
                <a:gd name="T1" fmla="*/ 70 h 333"/>
                <a:gd name="T2" fmla="*/ 36 w 297"/>
                <a:gd name="T3" fmla="*/ 26 h 333"/>
                <a:gd name="T4" fmla="*/ 18 w 297"/>
                <a:gd name="T5" fmla="*/ 1 h 333"/>
                <a:gd name="T6" fmla="*/ 2 w 297"/>
                <a:gd name="T7" fmla="*/ 23 h 333"/>
                <a:gd name="T8" fmla="*/ 7 w 297"/>
                <a:gd name="T9" fmla="*/ 7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55" name="Rectangle 101"/>
            <p:cNvSpPr>
              <a:spLocks noChangeArrowheads="1"/>
            </p:cNvSpPr>
            <p:nvPr/>
          </p:nvSpPr>
          <p:spPr bwMode="auto">
            <a:xfrm>
              <a:off x="866" y="1248"/>
              <a:ext cx="22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56" name="Rectangle 102"/>
            <p:cNvSpPr>
              <a:spLocks noChangeArrowheads="1"/>
            </p:cNvSpPr>
            <p:nvPr/>
          </p:nvSpPr>
          <p:spPr bwMode="auto">
            <a:xfrm>
              <a:off x="836" y="2197"/>
              <a:ext cx="2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57" name="Rectangle 103"/>
            <p:cNvSpPr>
              <a:spLocks noChangeArrowheads="1"/>
            </p:cNvSpPr>
            <p:nvPr/>
          </p:nvSpPr>
          <p:spPr bwMode="auto">
            <a:xfrm>
              <a:off x="2102" y="1624"/>
              <a:ext cx="22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3320" name="Group 104"/>
          <p:cNvGrpSpPr>
            <a:grpSpLocks/>
          </p:cNvGrpSpPr>
          <p:nvPr/>
        </p:nvGrpSpPr>
        <p:grpSpPr bwMode="auto">
          <a:xfrm>
            <a:off x="4800600" y="1600200"/>
            <a:ext cx="4114800" cy="2819400"/>
            <a:chOff x="3024" y="1008"/>
            <a:chExt cx="2592" cy="1776"/>
          </a:xfrm>
        </p:grpSpPr>
        <p:sp>
          <p:nvSpPr>
            <p:cNvPr id="13321" name="Oval 105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13322" name="Group 106"/>
            <p:cNvGrpSpPr>
              <a:grpSpLocks/>
            </p:cNvGrpSpPr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13343" name="Oval 10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latin typeface="Times New Roman" pitchFamily="18" charset="0"/>
                </a:endParaRPr>
              </a:p>
            </p:txBody>
          </p:sp>
          <p:sp>
            <p:nvSpPr>
              <p:cNvPr id="13344" name="Oval 10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en-US" altLang="zh-CN" sz="2400" b="1">
                    <a:latin typeface="Times New Roman" pitchFamily="18" charset="0"/>
                  </a:rPr>
                  <a:t>D</a:t>
                </a:r>
              </a:p>
            </p:txBody>
          </p:sp>
        </p:grpSp>
        <p:sp>
          <p:nvSpPr>
            <p:cNvPr id="13323" name="Line 109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13324" name="Line 110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25" name="Rectangle 111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13326" name="Rectangle 112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27" name="Line 113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28" name="Freeform 114"/>
            <p:cNvSpPr>
              <a:spLocks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5 w 297"/>
                <a:gd name="T1" fmla="*/ 52 h 333"/>
                <a:gd name="T2" fmla="*/ 32 w 297"/>
                <a:gd name="T3" fmla="*/ 19 h 333"/>
                <a:gd name="T4" fmla="*/ 17 w 297"/>
                <a:gd name="T5" fmla="*/ 1 h 333"/>
                <a:gd name="T6" fmla="*/ 2 w 297"/>
                <a:gd name="T7" fmla="*/ 18 h 333"/>
                <a:gd name="T8" fmla="*/ 6 w 297"/>
                <a:gd name="T9" fmla="*/ 52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29" name="Oval 115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30" name="Freeform 116"/>
            <p:cNvSpPr>
              <a:spLocks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5 w 297"/>
                <a:gd name="T1" fmla="*/ 52 h 333"/>
                <a:gd name="T2" fmla="*/ 32 w 297"/>
                <a:gd name="T3" fmla="*/ 19 h 333"/>
                <a:gd name="T4" fmla="*/ 17 w 297"/>
                <a:gd name="T5" fmla="*/ 1 h 333"/>
                <a:gd name="T6" fmla="*/ 2 w 297"/>
                <a:gd name="T7" fmla="*/ 18 h 333"/>
                <a:gd name="T8" fmla="*/ 6 w 297"/>
                <a:gd name="T9" fmla="*/ 52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31" name="Rectangle 117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32" name="Rectangle 118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33" name="Rectangle 119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34" name="Freeform 120"/>
            <p:cNvSpPr>
              <a:spLocks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8 w 900"/>
                <a:gd name="T1" fmla="*/ 0 h 154"/>
                <a:gd name="T2" fmla="*/ 48 w 900"/>
                <a:gd name="T3" fmla="*/ 23 h 154"/>
                <a:gd name="T4" fmla="*/ 0 w 900"/>
                <a:gd name="T5" fmla="*/ 3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35" name="Rectangle 121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36" name="Rectangle 122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37" name="Oval 123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338" name="Line 124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39" name="Line 125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40" name="Line 126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41" name="Rectangle 127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42" name="Rectangle 128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05" name="Group 2"/>
          <p:cNvGrpSpPr>
            <a:grpSpLocks/>
          </p:cNvGrpSpPr>
          <p:nvPr/>
        </p:nvGrpSpPr>
        <p:grpSpPr bwMode="auto">
          <a:xfrm>
            <a:off x="457200" y="3352801"/>
            <a:ext cx="8382000" cy="3171825"/>
            <a:chOff x="288" y="2112"/>
            <a:chExt cx="5280" cy="1998"/>
          </a:xfrm>
        </p:grpSpPr>
        <p:sp>
          <p:nvSpPr>
            <p:cNvPr id="106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07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142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latin typeface="Times New Roman" pitchFamily="18" charset="0"/>
                </a:endParaRPr>
              </a:p>
            </p:txBody>
          </p:sp>
          <p:sp>
            <p:nvSpPr>
              <p:cNvPr id="143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2400" b="1">
                    <a:latin typeface="Times New Roman" pitchFamily="18" charset="0"/>
                  </a:rPr>
                  <a:t>9</a:t>
                </a:r>
              </a:p>
            </p:txBody>
          </p:sp>
        </p:grpSp>
        <p:sp>
          <p:nvSpPr>
            <p:cNvPr id="108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10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1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5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6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17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18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19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0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1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22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23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24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5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6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7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8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29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0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1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2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4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35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36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37" name="Freeform 36"/>
            <p:cNvSpPr>
              <a:spLocks/>
            </p:cNvSpPr>
            <p:nvPr/>
          </p:nvSpPr>
          <p:spPr bwMode="auto">
            <a:xfrm>
              <a:off x="904" y="3497"/>
              <a:ext cx="3083" cy="600"/>
            </a:xfrm>
            <a:custGeom>
              <a:avLst/>
              <a:gdLst>
                <a:gd name="T0" fmla="*/ 0 w 4650"/>
                <a:gd name="T1" fmla="*/ 0 h 1090"/>
                <a:gd name="T2" fmla="*/ 86 w 4650"/>
                <a:gd name="T3" fmla="*/ 411 h 1090"/>
                <a:gd name="T4" fmla="*/ 442 w 4650"/>
                <a:gd name="T5" fmla="*/ 581 h 1090"/>
                <a:gd name="T6" fmla="*/ 1602 w 4650"/>
                <a:gd name="T7" fmla="*/ 599 h 1090"/>
                <a:gd name="T8" fmla="*/ 1925 w 4650"/>
                <a:gd name="T9" fmla="*/ 445 h 1090"/>
                <a:gd name="T10" fmla="*/ 2044 w 4650"/>
                <a:gd name="T11" fmla="*/ 25 h 10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8" name="Freeform 37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1163 w 2755"/>
                <a:gd name="T1" fmla="*/ 606 h 1097"/>
                <a:gd name="T2" fmla="*/ 1183 w 2755"/>
                <a:gd name="T3" fmla="*/ 248 h 1097"/>
                <a:gd name="T4" fmla="*/ 991 w 2755"/>
                <a:gd name="T5" fmla="*/ 35 h 1097"/>
                <a:gd name="T6" fmla="*/ 246 w 2755"/>
                <a:gd name="T7" fmla="*/ 35 h 1097"/>
                <a:gd name="T8" fmla="*/ 35 w 2755"/>
                <a:gd name="T9" fmla="*/ 248 h 1097"/>
                <a:gd name="T10" fmla="*/ 35 w 2755"/>
                <a:gd name="T11" fmla="*/ 623 h 10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9" name="Rectangle 38"/>
            <p:cNvSpPr>
              <a:spLocks noChangeArrowheads="1"/>
            </p:cNvSpPr>
            <p:nvPr/>
          </p:nvSpPr>
          <p:spPr bwMode="auto">
            <a:xfrm>
              <a:off x="2343" y="3850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 dirty="0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41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</a:t>
              </a:r>
              <a:endParaRPr lang="zh-CN" altLang="en-US" sz="2400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47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途径</a:t>
            </a:r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：正规式</a:t>
            </a:r>
            <a:r>
              <a:rPr lang="en-US" altLang="zh-CN" smtClean="0">
                <a:ea typeface="宋体" charset="-122"/>
              </a:rPr>
              <a:t>=&gt;NFA=&gt;DFA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charset="-122"/>
              </a:rPr>
              <a:t>先构造</a:t>
            </a:r>
            <a:r>
              <a:rPr lang="en-US" altLang="zh-CN" sz="3200" dirty="0" smtClean="0">
                <a:ea typeface="宋体" charset="-122"/>
              </a:rPr>
              <a:t>NFA</a:t>
            </a:r>
            <a:r>
              <a:rPr lang="zh-CN" altLang="en-US" sz="3200" dirty="0" smtClean="0">
                <a:ea typeface="宋体" charset="-122"/>
              </a:rPr>
              <a:t>，再将</a:t>
            </a:r>
            <a:r>
              <a:rPr lang="en-US" altLang="zh-CN" sz="3200" dirty="0" smtClean="0">
                <a:ea typeface="宋体" charset="-122"/>
              </a:rPr>
              <a:t>NFA</a:t>
            </a:r>
            <a:r>
              <a:rPr lang="zh-CN" altLang="en-US" sz="3200" dirty="0" smtClean="0">
                <a:ea typeface="宋体" charset="-122"/>
              </a:rPr>
              <a:t>转换为</a:t>
            </a:r>
            <a:r>
              <a:rPr lang="en-US" altLang="zh-CN" sz="3200" dirty="0" smtClean="0">
                <a:ea typeface="宋体" charset="-122"/>
              </a:rPr>
              <a:t>DFA</a:t>
            </a:r>
          </a:p>
          <a:p>
            <a:r>
              <a:rPr lang="zh-CN" altLang="en-US" sz="3200" dirty="0" smtClean="0">
                <a:ea typeface="宋体" charset="-122"/>
              </a:rPr>
              <a:t>三大步骤：</a:t>
            </a:r>
          </a:p>
          <a:p>
            <a:pPr lvl="1"/>
            <a:r>
              <a:rPr lang="en-US" altLang="zh-CN" sz="2800" dirty="0" smtClean="0">
                <a:ea typeface="宋体" charset="-122"/>
              </a:rPr>
              <a:t>1. NFA</a:t>
            </a:r>
            <a:r>
              <a:rPr lang="zh-CN" altLang="en-US" sz="2800" dirty="0" smtClean="0">
                <a:ea typeface="宋体" charset="-122"/>
              </a:rPr>
              <a:t>构建</a:t>
            </a:r>
          </a:p>
          <a:p>
            <a:pPr lvl="1"/>
            <a:r>
              <a:rPr lang="en-US" altLang="zh-CN" sz="2800" dirty="0" smtClean="0">
                <a:ea typeface="宋体" charset="-122"/>
              </a:rPr>
              <a:t>2. NFA -&gt; DFA</a:t>
            </a:r>
            <a:r>
              <a:rPr lang="zh-CN" altLang="en-US" sz="2800" dirty="0" smtClean="0">
                <a:ea typeface="宋体" charset="-122"/>
              </a:rPr>
              <a:t>的转化（子集构造法）</a:t>
            </a:r>
          </a:p>
          <a:p>
            <a:pPr lvl="1"/>
            <a:r>
              <a:rPr lang="en-US" altLang="zh-CN" sz="2800" dirty="0" smtClean="0">
                <a:ea typeface="宋体" charset="-122"/>
              </a:rPr>
              <a:t>3. 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DFA</a:t>
            </a:r>
            <a:r>
              <a:rPr lang="zh-CN" altLang="en-US" sz="2800" dirty="0" smtClean="0">
                <a:solidFill>
                  <a:srgbClr val="FF0000"/>
                </a:solidFill>
                <a:ea typeface="宋体" charset="-122"/>
              </a:rPr>
              <a:t>化简</a:t>
            </a: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A0EBB92-8430-4D96-AD75-C33B074C89E0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2.3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 限 自 动 机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的化简</a:t>
            </a:r>
          </a:p>
          <a:p>
            <a:pPr lvl="1"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通过算法构造的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NFA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，而后经过子集构造法得来的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通常不是最简的</a:t>
            </a:r>
          </a:p>
          <a:p>
            <a:pPr lvl="1"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如何判定一个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是不是最简，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that’s a question </a:t>
            </a:r>
          </a:p>
        </p:txBody>
      </p:sp>
      <p:sp>
        <p:nvSpPr>
          <p:cNvPr id="1536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FD3CE5A-B167-43BB-BFD0-423103F313C3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8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的化简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判断依据：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状态的可区分性</a:t>
            </a:r>
          </a:p>
          <a:p>
            <a:pPr>
              <a:defRPr/>
            </a:pP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状态的可区分性</a:t>
            </a:r>
          </a:p>
          <a:p>
            <a:pPr lvl="2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存在串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，使得从状态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开始，对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进行状态转换，最终停在某个接受状态；而对于从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开始对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进行状态转换后，却停在某个非接受状态</a:t>
            </a:r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D02492D-DBCE-43A5-8423-10364883FEA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6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2.3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 限 自 动 机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可区别的状态</a:t>
            </a:r>
          </a:p>
          <a:p>
            <a:pPr lvl="1"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和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是可区别的状态</a:t>
            </a:r>
          </a:p>
          <a:p>
            <a:pPr lvl="1"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和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是不可区别的状态</a:t>
            </a:r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30ACC7B-58A2-483C-8F9E-EAE8AFC80A06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17413" name="Group 30"/>
          <p:cNvGrpSpPr>
            <a:grpSpLocks/>
          </p:cNvGrpSpPr>
          <p:nvPr/>
        </p:nvGrpSpPr>
        <p:grpSpPr bwMode="auto">
          <a:xfrm>
            <a:off x="2617788" y="2924175"/>
            <a:ext cx="4114800" cy="2819400"/>
            <a:chOff x="3024" y="1008"/>
            <a:chExt cx="2592" cy="1776"/>
          </a:xfrm>
        </p:grpSpPr>
        <p:sp>
          <p:nvSpPr>
            <p:cNvPr id="17414" name="Oval 31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17415" name="Group 32"/>
            <p:cNvGrpSpPr>
              <a:grpSpLocks/>
            </p:cNvGrpSpPr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17436" name="Oval 3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latin typeface="Times New Roman" pitchFamily="18" charset="0"/>
                </a:endParaRPr>
              </a:p>
            </p:txBody>
          </p:sp>
          <p:sp>
            <p:nvSpPr>
              <p:cNvPr id="17437" name="Oval 3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en-US" altLang="zh-CN" sz="2400" b="1">
                    <a:latin typeface="Times New Roman" pitchFamily="18" charset="0"/>
                  </a:rPr>
                  <a:t>D</a:t>
                </a:r>
              </a:p>
            </p:txBody>
          </p:sp>
        </p:grpSp>
        <p:sp>
          <p:nvSpPr>
            <p:cNvPr id="17416" name="Line 35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17417" name="Line 36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7418" name="Rectangle 37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17419" name="Rectangle 38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20" name="Line 39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7421" name="Freeform 40"/>
            <p:cNvSpPr>
              <a:spLocks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5 w 297"/>
                <a:gd name="T1" fmla="*/ 52 h 333"/>
                <a:gd name="T2" fmla="*/ 32 w 297"/>
                <a:gd name="T3" fmla="*/ 19 h 333"/>
                <a:gd name="T4" fmla="*/ 17 w 297"/>
                <a:gd name="T5" fmla="*/ 1 h 333"/>
                <a:gd name="T6" fmla="*/ 2 w 297"/>
                <a:gd name="T7" fmla="*/ 18 h 333"/>
                <a:gd name="T8" fmla="*/ 6 w 297"/>
                <a:gd name="T9" fmla="*/ 52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7422" name="Oval 41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23" name="Freeform 42"/>
            <p:cNvSpPr>
              <a:spLocks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5 w 297"/>
                <a:gd name="T1" fmla="*/ 52 h 333"/>
                <a:gd name="T2" fmla="*/ 32 w 297"/>
                <a:gd name="T3" fmla="*/ 19 h 333"/>
                <a:gd name="T4" fmla="*/ 17 w 297"/>
                <a:gd name="T5" fmla="*/ 1 h 333"/>
                <a:gd name="T6" fmla="*/ 2 w 297"/>
                <a:gd name="T7" fmla="*/ 18 h 333"/>
                <a:gd name="T8" fmla="*/ 6 w 297"/>
                <a:gd name="T9" fmla="*/ 52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7424" name="Rectangle 43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25" name="Rectangle 44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26" name="Rectangle 45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27" name="Freeform 46"/>
            <p:cNvSpPr>
              <a:spLocks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8 w 900"/>
                <a:gd name="T1" fmla="*/ 0 h 154"/>
                <a:gd name="T2" fmla="*/ 48 w 900"/>
                <a:gd name="T3" fmla="*/ 23 h 154"/>
                <a:gd name="T4" fmla="*/ 0 w 900"/>
                <a:gd name="T5" fmla="*/ 3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7428" name="Rectangle 47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29" name="Rectangle 48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30" name="Oval 49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31" name="Line 50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7432" name="Line 51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7433" name="Line 52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7434" name="Rectangle 53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35" name="Rectangle 54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8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宋体" charset="-122"/>
              </a:rPr>
              <a:t>有 限 自 动 机 </a:t>
            </a: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6065CB3-0198-46C4-8BD7-3DEE0238A1F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331913" y="1987550"/>
            <a:ext cx="1081087" cy="431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996633"/>
                </a:solidFill>
                <a:latin typeface="Tahoma" pitchFamily="34" charset="0"/>
              </a:rPr>
              <a:t>正规式</a:t>
            </a:r>
          </a:p>
        </p:txBody>
      </p:sp>
      <p:sp>
        <p:nvSpPr>
          <p:cNvPr id="4100" name="AutoShape 3"/>
          <p:cNvSpPr>
            <a:spLocks noChangeArrowheads="1"/>
          </p:cNvSpPr>
          <p:nvPr/>
        </p:nvSpPr>
        <p:spPr bwMode="auto">
          <a:xfrm>
            <a:off x="2555875" y="1916113"/>
            <a:ext cx="1152525" cy="576262"/>
          </a:xfrm>
          <a:custGeom>
            <a:avLst/>
            <a:gdLst>
              <a:gd name="T0" fmla="*/ 46122023 w 21600"/>
              <a:gd name="T1" fmla="*/ 0 h 21600"/>
              <a:gd name="T2" fmla="*/ 0 w 21600"/>
              <a:gd name="T3" fmla="*/ 7686988 h 21600"/>
              <a:gd name="T4" fmla="*/ 46122023 w 21600"/>
              <a:gd name="T5" fmla="*/ 15373977 h 21600"/>
              <a:gd name="T6" fmla="*/ 61496013 w 21600"/>
              <a:gd name="T7" fmla="*/ 768698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/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6875463" y="1771650"/>
            <a:ext cx="1223962" cy="79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计算机实现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3851275" y="1987550"/>
            <a:ext cx="1728788" cy="431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996633"/>
                </a:solidFill>
                <a:latin typeface="Tahoma" pitchFamily="34" charset="0"/>
              </a:rPr>
              <a:t>状态转换图</a:t>
            </a:r>
          </a:p>
        </p:txBody>
      </p:sp>
      <p:sp>
        <p:nvSpPr>
          <p:cNvPr id="4103" name="AutoShape 6"/>
          <p:cNvSpPr>
            <a:spLocks noChangeArrowheads="1"/>
          </p:cNvSpPr>
          <p:nvPr/>
        </p:nvSpPr>
        <p:spPr bwMode="auto">
          <a:xfrm>
            <a:off x="5580063" y="1916113"/>
            <a:ext cx="1223962" cy="576262"/>
          </a:xfrm>
          <a:prstGeom prst="rightArrow">
            <a:avLst>
              <a:gd name="adj1" fmla="val 50000"/>
              <a:gd name="adj2" fmla="val 530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/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2843213" y="1700213"/>
            <a:ext cx="647700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5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？</a:t>
            </a:r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4643438" y="2420938"/>
            <a:ext cx="0" cy="719137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543753" name="Text Box 9"/>
          <p:cNvSpPr txBox="1">
            <a:spLocks noChangeArrowheads="1"/>
          </p:cNvSpPr>
          <p:nvPr/>
        </p:nvSpPr>
        <p:spPr bwMode="auto">
          <a:xfrm>
            <a:off x="3922713" y="3140075"/>
            <a:ext cx="18002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有限自动机</a:t>
            </a:r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 flipH="1">
            <a:off x="3779838" y="3571875"/>
            <a:ext cx="863600" cy="649288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543755" name="Text Box 11"/>
          <p:cNvSpPr txBox="1">
            <a:spLocks noChangeArrowheads="1"/>
          </p:cNvSpPr>
          <p:nvPr/>
        </p:nvSpPr>
        <p:spPr bwMode="auto">
          <a:xfrm>
            <a:off x="2555875" y="4221163"/>
            <a:ext cx="1511300" cy="79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不确定有限自动机</a:t>
            </a:r>
          </a:p>
        </p:txBody>
      </p:sp>
      <p:sp>
        <p:nvSpPr>
          <p:cNvPr id="543756" name="Text Box 12"/>
          <p:cNvSpPr txBox="1">
            <a:spLocks noChangeArrowheads="1"/>
          </p:cNvSpPr>
          <p:nvPr/>
        </p:nvSpPr>
        <p:spPr bwMode="auto">
          <a:xfrm>
            <a:off x="5148263" y="4221163"/>
            <a:ext cx="1511300" cy="79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确定有限自动机</a:t>
            </a:r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auto">
          <a:xfrm>
            <a:off x="5003800" y="3571875"/>
            <a:ext cx="936625" cy="649288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4111" name="AutoShape 14"/>
          <p:cNvSpPr>
            <a:spLocks noChangeArrowheads="1"/>
          </p:cNvSpPr>
          <p:nvPr/>
        </p:nvSpPr>
        <p:spPr bwMode="auto">
          <a:xfrm rot="-1867463">
            <a:off x="5772150" y="2281238"/>
            <a:ext cx="576263" cy="2068512"/>
          </a:xfrm>
          <a:prstGeom prst="upDownArrow">
            <a:avLst>
              <a:gd name="adj1" fmla="val 50000"/>
              <a:gd name="adj2" fmla="val 71791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/>
          </a:p>
        </p:txBody>
      </p:sp>
      <p:sp>
        <p:nvSpPr>
          <p:cNvPr id="543759" name="Text Box 15"/>
          <p:cNvSpPr txBox="1">
            <a:spLocks noChangeArrowheads="1"/>
          </p:cNvSpPr>
          <p:nvPr/>
        </p:nvSpPr>
        <p:spPr bwMode="auto">
          <a:xfrm>
            <a:off x="6156325" y="2997200"/>
            <a:ext cx="1223963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等价</a:t>
            </a:r>
          </a:p>
        </p:txBody>
      </p:sp>
      <p:sp>
        <p:nvSpPr>
          <p:cNvPr id="4113" name="AutoShape 16"/>
          <p:cNvSpPr>
            <a:spLocks noChangeArrowheads="1"/>
          </p:cNvSpPr>
          <p:nvPr/>
        </p:nvSpPr>
        <p:spPr bwMode="auto">
          <a:xfrm rot="3568217">
            <a:off x="892969" y="3121819"/>
            <a:ext cx="2232025" cy="503237"/>
          </a:xfrm>
          <a:prstGeom prst="rightArrow">
            <a:avLst>
              <a:gd name="adj1" fmla="val 50000"/>
              <a:gd name="adj2" fmla="val 11088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/>
          </a:p>
        </p:txBody>
      </p:sp>
      <p:sp>
        <p:nvSpPr>
          <p:cNvPr id="4114" name="AutoShape 17"/>
          <p:cNvSpPr>
            <a:spLocks noChangeArrowheads="1"/>
          </p:cNvSpPr>
          <p:nvPr/>
        </p:nvSpPr>
        <p:spPr bwMode="auto">
          <a:xfrm>
            <a:off x="4067175" y="4364038"/>
            <a:ext cx="1079500" cy="503237"/>
          </a:xfrm>
          <a:prstGeom prst="rightArrow">
            <a:avLst>
              <a:gd name="adj1" fmla="val 50000"/>
              <a:gd name="adj2" fmla="val 5362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的化简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DFA</a:t>
            </a:r>
            <a:r>
              <a:rPr lang="zh-CN" altLang="en-US" sz="3200" dirty="0" smtClean="0">
                <a:ea typeface="宋体" charset="-122"/>
              </a:rPr>
              <a:t>化简的途径</a:t>
            </a:r>
          </a:p>
          <a:p>
            <a:pPr lvl="1"/>
            <a:r>
              <a:rPr lang="zh-CN" altLang="en-US" sz="2800" b="1" dirty="0" smtClean="0">
                <a:solidFill>
                  <a:srgbClr val="36479C"/>
                </a:solidFill>
                <a:ea typeface="宋体" charset="-122"/>
              </a:rPr>
              <a:t>根据状态是否可以区分</a:t>
            </a:r>
            <a:r>
              <a:rPr lang="zh-CN" altLang="en-US" sz="2800" dirty="0" smtClean="0">
                <a:ea typeface="宋体" charset="-122"/>
              </a:rPr>
              <a:t>，将状态划分成若干个集合，每个集合内的状态之间都不可区分，而任意两个集合中的元素都是可以互相区分的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依据原始的</a:t>
            </a:r>
            <a:r>
              <a:rPr lang="en-US" altLang="zh-CN" sz="2800" dirty="0" smtClean="0">
                <a:ea typeface="宋体" charset="-122"/>
              </a:rPr>
              <a:t>DFA</a:t>
            </a:r>
            <a:r>
              <a:rPr lang="zh-CN" altLang="en-US" sz="2800" dirty="0" smtClean="0">
                <a:ea typeface="宋体" charset="-122"/>
              </a:rPr>
              <a:t>，在合并后的状态基础上，建立新的状态转换关系</a:t>
            </a:r>
            <a:endParaRPr lang="en-US" altLang="zh-CN" sz="2800" dirty="0" smtClean="0">
              <a:ea typeface="宋体" charset="-122"/>
            </a:endParaRPr>
          </a:p>
        </p:txBody>
      </p:sp>
      <p:sp>
        <p:nvSpPr>
          <p:cNvPr id="1843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4EB72FC-AA4A-42ED-9407-8038A3DE2544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49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2.3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 限 自 动 机</a:t>
            </a:r>
          </a:p>
        </p:txBody>
      </p:sp>
      <p:sp>
        <p:nvSpPr>
          <p:cNvPr id="443423" name="Rectangle 31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化简时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的状态转换函数必须是一个</a:t>
            </a:r>
            <a:r>
              <a:rPr lang="zh-CN" altLang="en-US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全函数。</a:t>
            </a:r>
          </a:p>
          <a:p>
            <a:pPr marL="457200" lvl="1" indent="0">
              <a:buFontTx/>
              <a:buNone/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死状态</a:t>
            </a:r>
          </a:p>
          <a:p>
            <a:pPr lvl="1">
              <a:buFontTx/>
              <a:buNone/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左图无须加死状态，右图加入死状态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E。</a:t>
            </a:r>
          </a:p>
        </p:txBody>
      </p:sp>
      <p:sp>
        <p:nvSpPr>
          <p:cNvPr id="1945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1DBC569-70FB-48A5-8CC1-4728ABF92AB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443395" name="Group 3"/>
          <p:cNvGrpSpPr>
            <a:grpSpLocks/>
          </p:cNvGrpSpPr>
          <p:nvPr/>
        </p:nvGrpSpPr>
        <p:grpSpPr bwMode="auto">
          <a:xfrm>
            <a:off x="4648200" y="3500438"/>
            <a:ext cx="4237038" cy="2895600"/>
            <a:chOff x="2448" y="2256"/>
            <a:chExt cx="2669" cy="1824"/>
          </a:xfrm>
        </p:grpSpPr>
        <p:sp>
          <p:nvSpPr>
            <p:cNvPr id="19487" name="Oval 4"/>
            <p:cNvSpPr>
              <a:spLocks noChangeArrowheads="1"/>
            </p:cNvSpPr>
            <p:nvPr/>
          </p:nvSpPr>
          <p:spPr bwMode="auto">
            <a:xfrm>
              <a:off x="3890" y="3398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19488" name="Group 5"/>
            <p:cNvGrpSpPr>
              <a:grpSpLocks/>
            </p:cNvGrpSpPr>
            <p:nvPr/>
          </p:nvGrpSpPr>
          <p:grpSpPr bwMode="auto">
            <a:xfrm>
              <a:off x="4767" y="3398"/>
              <a:ext cx="273" cy="294"/>
              <a:chOff x="7120" y="12162"/>
              <a:chExt cx="425" cy="425"/>
            </a:xfrm>
          </p:grpSpPr>
          <p:sp>
            <p:nvSpPr>
              <p:cNvPr id="19512" name="Oval 6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latin typeface="Times New Roman" pitchFamily="18" charset="0"/>
                </a:endParaRPr>
              </a:p>
            </p:txBody>
          </p:sp>
          <p:sp>
            <p:nvSpPr>
              <p:cNvPr id="19513" name="Oval 7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en-US" altLang="zh-CN" sz="2400" b="1">
                    <a:latin typeface="Times New Roman" pitchFamily="18" charset="0"/>
                  </a:rPr>
                  <a:t>D</a:t>
                </a:r>
              </a:p>
            </p:txBody>
          </p:sp>
        </p:grpSp>
        <p:sp>
          <p:nvSpPr>
            <p:cNvPr id="19489" name="Line 8"/>
            <p:cNvSpPr>
              <a:spLocks noChangeShapeType="1"/>
            </p:cNvSpPr>
            <p:nvPr/>
          </p:nvSpPr>
          <p:spPr bwMode="auto">
            <a:xfrm>
              <a:off x="2448" y="3523"/>
              <a:ext cx="6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19490" name="Line 9"/>
            <p:cNvSpPr>
              <a:spLocks noChangeShapeType="1"/>
            </p:cNvSpPr>
            <p:nvPr/>
          </p:nvSpPr>
          <p:spPr bwMode="auto">
            <a:xfrm flipV="1">
              <a:off x="3354" y="3535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9491" name="Rectangle 10"/>
            <p:cNvSpPr>
              <a:spLocks noChangeArrowheads="1"/>
            </p:cNvSpPr>
            <p:nvPr/>
          </p:nvSpPr>
          <p:spPr bwMode="auto">
            <a:xfrm>
              <a:off x="2496" y="3288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19492" name="Rectangle 11"/>
            <p:cNvSpPr>
              <a:spLocks noChangeArrowheads="1"/>
            </p:cNvSpPr>
            <p:nvPr/>
          </p:nvSpPr>
          <p:spPr bwMode="auto">
            <a:xfrm>
              <a:off x="3489" y="3295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93" name="Line 12"/>
            <p:cNvSpPr>
              <a:spLocks noChangeShapeType="1"/>
            </p:cNvSpPr>
            <p:nvPr/>
          </p:nvSpPr>
          <p:spPr bwMode="auto">
            <a:xfrm flipV="1">
              <a:off x="4202" y="3536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9494" name="Freeform 13"/>
            <p:cNvSpPr>
              <a:spLocks/>
            </p:cNvSpPr>
            <p:nvPr/>
          </p:nvSpPr>
          <p:spPr bwMode="auto">
            <a:xfrm>
              <a:off x="4704" y="2496"/>
              <a:ext cx="191" cy="230"/>
            </a:xfrm>
            <a:custGeom>
              <a:avLst/>
              <a:gdLst>
                <a:gd name="T0" fmla="*/ 25 w 297"/>
                <a:gd name="T1" fmla="*/ 52 h 333"/>
                <a:gd name="T2" fmla="*/ 32 w 297"/>
                <a:gd name="T3" fmla="*/ 19 h 333"/>
                <a:gd name="T4" fmla="*/ 17 w 297"/>
                <a:gd name="T5" fmla="*/ 1 h 333"/>
                <a:gd name="T6" fmla="*/ 2 w 297"/>
                <a:gd name="T7" fmla="*/ 18 h 333"/>
                <a:gd name="T8" fmla="*/ 6 w 297"/>
                <a:gd name="T9" fmla="*/ 52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9495" name="Oval 14"/>
            <p:cNvSpPr>
              <a:spLocks noChangeArrowheads="1"/>
            </p:cNvSpPr>
            <p:nvPr/>
          </p:nvSpPr>
          <p:spPr bwMode="auto">
            <a:xfrm>
              <a:off x="3052" y="3384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96" name="Freeform 15"/>
            <p:cNvSpPr>
              <a:spLocks/>
            </p:cNvSpPr>
            <p:nvPr/>
          </p:nvSpPr>
          <p:spPr bwMode="auto">
            <a:xfrm flipV="1">
              <a:off x="3942" y="3693"/>
              <a:ext cx="191" cy="230"/>
            </a:xfrm>
            <a:custGeom>
              <a:avLst/>
              <a:gdLst>
                <a:gd name="T0" fmla="*/ 25 w 297"/>
                <a:gd name="T1" fmla="*/ 52 h 333"/>
                <a:gd name="T2" fmla="*/ 32 w 297"/>
                <a:gd name="T3" fmla="*/ 19 h 333"/>
                <a:gd name="T4" fmla="*/ 17 w 297"/>
                <a:gd name="T5" fmla="*/ 1 h 333"/>
                <a:gd name="T6" fmla="*/ 2 w 297"/>
                <a:gd name="T7" fmla="*/ 18 h 333"/>
                <a:gd name="T8" fmla="*/ 6 w 297"/>
                <a:gd name="T9" fmla="*/ 52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9497" name="Rectangle 16"/>
            <p:cNvSpPr>
              <a:spLocks noChangeArrowheads="1"/>
            </p:cNvSpPr>
            <p:nvPr/>
          </p:nvSpPr>
          <p:spPr bwMode="auto">
            <a:xfrm>
              <a:off x="3932" y="3844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98" name="Rectangle 17"/>
            <p:cNvSpPr>
              <a:spLocks noChangeArrowheads="1"/>
            </p:cNvSpPr>
            <p:nvPr/>
          </p:nvSpPr>
          <p:spPr bwMode="auto">
            <a:xfrm>
              <a:off x="4366" y="3326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99" name="Rectangle 18"/>
            <p:cNvSpPr>
              <a:spLocks noChangeArrowheads="1"/>
            </p:cNvSpPr>
            <p:nvPr/>
          </p:nvSpPr>
          <p:spPr bwMode="auto">
            <a:xfrm>
              <a:off x="3412" y="2986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500" name="Freeform 19"/>
            <p:cNvSpPr>
              <a:spLocks/>
            </p:cNvSpPr>
            <p:nvPr/>
          </p:nvSpPr>
          <p:spPr bwMode="auto">
            <a:xfrm>
              <a:off x="4163" y="3612"/>
              <a:ext cx="578" cy="106"/>
            </a:xfrm>
            <a:custGeom>
              <a:avLst/>
              <a:gdLst>
                <a:gd name="T0" fmla="*/ 98 w 900"/>
                <a:gd name="T1" fmla="*/ 0 h 154"/>
                <a:gd name="T2" fmla="*/ 48 w 900"/>
                <a:gd name="T3" fmla="*/ 23 h 154"/>
                <a:gd name="T4" fmla="*/ 0 w 900"/>
                <a:gd name="T5" fmla="*/ 3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9501" name="Rectangle 20"/>
            <p:cNvSpPr>
              <a:spLocks noChangeArrowheads="1"/>
            </p:cNvSpPr>
            <p:nvPr/>
          </p:nvSpPr>
          <p:spPr bwMode="auto">
            <a:xfrm>
              <a:off x="4375" y="3649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502" name="Rectangle 21"/>
            <p:cNvSpPr>
              <a:spLocks noChangeArrowheads="1"/>
            </p:cNvSpPr>
            <p:nvPr/>
          </p:nvSpPr>
          <p:spPr bwMode="auto">
            <a:xfrm>
              <a:off x="4608" y="2256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>
                  <a:solidFill>
                    <a:srgbClr val="FF3399"/>
                  </a:solidFill>
                  <a:latin typeface="Times New Roman" pitchFamily="18" charset="0"/>
                </a:rPr>
                <a:t>a, b</a:t>
              </a:r>
            </a:p>
          </p:txBody>
        </p:sp>
        <p:sp>
          <p:nvSpPr>
            <p:cNvPr id="19503" name="Oval 22"/>
            <p:cNvSpPr>
              <a:spLocks noChangeArrowheads="1"/>
            </p:cNvSpPr>
            <p:nvPr/>
          </p:nvSpPr>
          <p:spPr bwMode="auto">
            <a:xfrm>
              <a:off x="3919" y="2763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9504" name="Line 23"/>
            <p:cNvSpPr>
              <a:spLocks noChangeShapeType="1"/>
            </p:cNvSpPr>
            <p:nvPr/>
          </p:nvSpPr>
          <p:spPr bwMode="auto">
            <a:xfrm flipV="1">
              <a:off x="3277" y="2972"/>
              <a:ext cx="607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9505" name="Line 24"/>
            <p:cNvSpPr>
              <a:spLocks noChangeShapeType="1"/>
            </p:cNvSpPr>
            <p:nvPr/>
          </p:nvSpPr>
          <p:spPr bwMode="auto">
            <a:xfrm>
              <a:off x="4038" y="3074"/>
              <a:ext cx="0" cy="3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9506" name="Rectangle 25"/>
            <p:cNvSpPr>
              <a:spLocks noChangeArrowheads="1"/>
            </p:cNvSpPr>
            <p:nvPr/>
          </p:nvSpPr>
          <p:spPr bwMode="auto">
            <a:xfrm>
              <a:off x="4896" y="312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507" name="Rectangle 26"/>
            <p:cNvSpPr>
              <a:spLocks noChangeArrowheads="1"/>
            </p:cNvSpPr>
            <p:nvPr/>
          </p:nvSpPr>
          <p:spPr bwMode="auto">
            <a:xfrm>
              <a:off x="4028" y="303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508" name="Oval 27"/>
            <p:cNvSpPr>
              <a:spLocks noChangeArrowheads="1"/>
            </p:cNvSpPr>
            <p:nvPr/>
          </p:nvSpPr>
          <p:spPr bwMode="auto">
            <a:xfrm>
              <a:off x="4656" y="2736"/>
              <a:ext cx="273" cy="294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en-US" altLang="zh-CN" sz="2400" b="1">
                  <a:solidFill>
                    <a:srgbClr val="FF3399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9509" name="Line 28"/>
            <p:cNvSpPr>
              <a:spLocks noChangeShapeType="1"/>
            </p:cNvSpPr>
            <p:nvPr/>
          </p:nvSpPr>
          <p:spPr bwMode="auto">
            <a:xfrm>
              <a:off x="4224" y="2880"/>
              <a:ext cx="43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19510" name="Rectangle 29"/>
            <p:cNvSpPr>
              <a:spLocks noChangeArrowheads="1"/>
            </p:cNvSpPr>
            <p:nvPr/>
          </p:nvSpPr>
          <p:spPr bwMode="auto">
            <a:xfrm>
              <a:off x="4368" y="264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511" name="Line 30"/>
            <p:cNvSpPr>
              <a:spLocks noChangeShapeType="1"/>
            </p:cNvSpPr>
            <p:nvPr/>
          </p:nvSpPr>
          <p:spPr bwMode="auto">
            <a:xfrm flipV="1">
              <a:off x="4848" y="3024"/>
              <a:ext cx="0" cy="336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</p:grpSp>
      <p:grpSp>
        <p:nvGrpSpPr>
          <p:cNvPr id="19462" name="Group 58"/>
          <p:cNvGrpSpPr>
            <a:grpSpLocks/>
          </p:cNvGrpSpPr>
          <p:nvPr/>
        </p:nvGrpSpPr>
        <p:grpSpPr bwMode="auto">
          <a:xfrm>
            <a:off x="323850" y="3201888"/>
            <a:ext cx="4114800" cy="2819400"/>
            <a:chOff x="3024" y="1008"/>
            <a:chExt cx="2592" cy="1776"/>
          </a:xfrm>
        </p:grpSpPr>
        <p:sp>
          <p:nvSpPr>
            <p:cNvPr id="19463" name="Oval 59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19464" name="Group 60"/>
            <p:cNvGrpSpPr>
              <a:grpSpLocks/>
            </p:cNvGrpSpPr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19485" name="Oval 61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 anchorCtr="1"/>
              <a:lstStyle/>
              <a:p>
                <a:pPr algn="just" eaLnBrk="0" hangingPunct="0"/>
                <a:endParaRPr lang="zh-CN" altLang="en-US" sz="1000" b="1">
                  <a:latin typeface="Times New Roman" pitchFamily="18" charset="0"/>
                </a:endParaRPr>
              </a:p>
            </p:txBody>
          </p:sp>
          <p:sp>
            <p:nvSpPr>
              <p:cNvPr id="19486" name="Oval 62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 anchorCtr="1"/>
              <a:lstStyle/>
              <a:p>
                <a:pPr algn="just" eaLnBrk="0" hangingPunct="0"/>
                <a:r>
                  <a:rPr lang="en-US" altLang="zh-CN" sz="2400" b="1">
                    <a:latin typeface="Times New Roman" pitchFamily="18" charset="0"/>
                  </a:rPr>
                  <a:t>D</a:t>
                </a:r>
              </a:p>
            </p:txBody>
          </p:sp>
        </p:grpSp>
        <p:sp>
          <p:nvSpPr>
            <p:cNvPr id="19465" name="Line 63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 anchor="ctr" anchorCtr="1"/>
            <a:lstStyle/>
            <a:p>
              <a:endParaRPr lang="zh-CN" altLang="en-US"/>
            </a:p>
          </p:txBody>
        </p:sp>
        <p:sp>
          <p:nvSpPr>
            <p:cNvPr id="19466" name="Line 64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19467" name="Rectangle 65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 anchor="ctr" anchorCtr="1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19468" name="Rectangle 66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 anchor="ctr" anchorCtr="1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69" name="Line 67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19470" name="Freeform 68"/>
            <p:cNvSpPr>
              <a:spLocks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5 w 297"/>
                <a:gd name="T1" fmla="*/ 52 h 333"/>
                <a:gd name="T2" fmla="*/ 32 w 297"/>
                <a:gd name="T3" fmla="*/ 19 h 333"/>
                <a:gd name="T4" fmla="*/ 17 w 297"/>
                <a:gd name="T5" fmla="*/ 1 h 333"/>
                <a:gd name="T6" fmla="*/ 2 w 297"/>
                <a:gd name="T7" fmla="*/ 18 h 333"/>
                <a:gd name="T8" fmla="*/ 6 w 297"/>
                <a:gd name="T9" fmla="*/ 52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19471" name="Oval 69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72" name="Freeform 70"/>
            <p:cNvSpPr>
              <a:spLocks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5 w 297"/>
                <a:gd name="T1" fmla="*/ 52 h 333"/>
                <a:gd name="T2" fmla="*/ 32 w 297"/>
                <a:gd name="T3" fmla="*/ 19 h 333"/>
                <a:gd name="T4" fmla="*/ 17 w 297"/>
                <a:gd name="T5" fmla="*/ 1 h 333"/>
                <a:gd name="T6" fmla="*/ 2 w 297"/>
                <a:gd name="T7" fmla="*/ 18 h 333"/>
                <a:gd name="T8" fmla="*/ 6 w 297"/>
                <a:gd name="T9" fmla="*/ 52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19473" name="Rectangle 71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 anchor="ctr" anchorCtr="1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74" name="Rectangle 72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 anchor="ctr" anchorCtr="1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75" name="Rectangle 73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 anchor="ctr" anchorCtr="1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76" name="Freeform 74"/>
            <p:cNvSpPr>
              <a:spLocks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8 w 900"/>
                <a:gd name="T1" fmla="*/ 0 h 154"/>
                <a:gd name="T2" fmla="*/ 48 w 900"/>
                <a:gd name="T3" fmla="*/ 23 h 154"/>
                <a:gd name="T4" fmla="*/ 0 w 900"/>
                <a:gd name="T5" fmla="*/ 3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19477" name="Rectangle 75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 anchor="ctr" anchorCtr="1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78" name="Rectangle 76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 anchor="ctr" anchorCtr="1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79" name="Oval 77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9480" name="Line 78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19481" name="Line 79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19482" name="Line 80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19483" name="Rectangle 81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 anchor="ctr" anchorCtr="1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84" name="Rectangle 82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 anchor="ctr" anchorCtr="1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90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3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85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2.3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 限 自 动 机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方法</a:t>
            </a:r>
          </a:p>
          <a:p>
            <a:pPr lvl="1">
              <a:buFontTx/>
              <a:buNone/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1. {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A, B, C}, {D}</a:t>
            </a:r>
          </a:p>
          <a:p>
            <a:pPr lvl="1"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move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A, B, C}, 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 = {B}</a:t>
            </a:r>
          </a:p>
          <a:p>
            <a:pPr lvl="1"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move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A, </a:t>
            </a:r>
            <a:r>
              <a:rPr lang="en-US" altLang="zh-CN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C}, 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 = {C, </a:t>
            </a:r>
            <a:r>
              <a:rPr lang="en-US" altLang="zh-CN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2. {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A, C}, {B}, {D}</a:t>
            </a:r>
          </a:p>
          <a:p>
            <a:pPr lvl="1"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move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A, C}, 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 = {B}</a:t>
            </a:r>
          </a:p>
          <a:p>
            <a:pPr lvl="1"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move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A, C}, 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 = {C}</a:t>
            </a: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048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73148D6-9A09-40B9-BC22-D7ED79DA6F8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449565" name="Group 29"/>
          <p:cNvGrpSpPr>
            <a:grpSpLocks/>
          </p:cNvGrpSpPr>
          <p:nvPr/>
        </p:nvGrpSpPr>
        <p:grpSpPr bwMode="auto">
          <a:xfrm>
            <a:off x="4495800" y="908720"/>
            <a:ext cx="4343400" cy="1905000"/>
            <a:chOff x="1632" y="576"/>
            <a:chExt cx="2736" cy="1200"/>
          </a:xfrm>
        </p:grpSpPr>
        <p:sp>
          <p:nvSpPr>
            <p:cNvPr id="20511" name="Oval 30"/>
            <p:cNvSpPr>
              <a:spLocks noChangeArrowheads="1"/>
            </p:cNvSpPr>
            <p:nvPr/>
          </p:nvSpPr>
          <p:spPr bwMode="auto">
            <a:xfrm>
              <a:off x="3200" y="1075"/>
              <a:ext cx="289" cy="307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20512" name="Group 31"/>
            <p:cNvGrpSpPr>
              <a:grpSpLocks/>
            </p:cNvGrpSpPr>
            <p:nvPr/>
          </p:nvGrpSpPr>
          <p:grpSpPr bwMode="auto">
            <a:xfrm>
              <a:off x="4079" y="1064"/>
              <a:ext cx="289" cy="305"/>
              <a:chOff x="7120" y="12162"/>
              <a:chExt cx="425" cy="425"/>
            </a:xfrm>
          </p:grpSpPr>
          <p:sp>
            <p:nvSpPr>
              <p:cNvPr id="20528" name="Oval 32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latin typeface="Times New Roman" pitchFamily="18" charset="0"/>
                </a:endParaRPr>
              </a:p>
            </p:txBody>
          </p:sp>
          <p:sp>
            <p:nvSpPr>
              <p:cNvPr id="20529" name="Oval 33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2400" b="1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20513" name="Line 34"/>
            <p:cNvSpPr>
              <a:spLocks noChangeShapeType="1"/>
            </p:cNvSpPr>
            <p:nvPr/>
          </p:nvSpPr>
          <p:spPr bwMode="auto">
            <a:xfrm>
              <a:off x="1632" y="1248"/>
              <a:ext cx="64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20514" name="Line 35"/>
            <p:cNvSpPr>
              <a:spLocks noChangeShapeType="1"/>
            </p:cNvSpPr>
            <p:nvPr/>
          </p:nvSpPr>
          <p:spPr bwMode="auto">
            <a:xfrm flipV="1">
              <a:off x="2591" y="1239"/>
              <a:ext cx="58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0515" name="Rectangle 36"/>
            <p:cNvSpPr>
              <a:spLocks noChangeArrowheads="1"/>
            </p:cNvSpPr>
            <p:nvPr/>
          </p:nvSpPr>
          <p:spPr bwMode="auto">
            <a:xfrm>
              <a:off x="1673" y="999"/>
              <a:ext cx="4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20516" name="Rectangle 37"/>
            <p:cNvSpPr>
              <a:spLocks noChangeArrowheads="1"/>
            </p:cNvSpPr>
            <p:nvPr/>
          </p:nvSpPr>
          <p:spPr bwMode="auto">
            <a:xfrm>
              <a:off x="2744" y="988"/>
              <a:ext cx="2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517" name="Line 38"/>
            <p:cNvSpPr>
              <a:spLocks noChangeShapeType="1"/>
            </p:cNvSpPr>
            <p:nvPr/>
          </p:nvSpPr>
          <p:spPr bwMode="auto">
            <a:xfrm flipV="1">
              <a:off x="3501" y="1228"/>
              <a:ext cx="58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0518" name="Freeform 39"/>
            <p:cNvSpPr>
              <a:spLocks/>
            </p:cNvSpPr>
            <p:nvPr/>
          </p:nvSpPr>
          <p:spPr bwMode="auto">
            <a:xfrm>
              <a:off x="2356" y="842"/>
              <a:ext cx="203" cy="240"/>
            </a:xfrm>
            <a:custGeom>
              <a:avLst/>
              <a:gdLst>
                <a:gd name="T0" fmla="*/ 33 w 297"/>
                <a:gd name="T1" fmla="*/ 64 h 333"/>
                <a:gd name="T2" fmla="*/ 42 w 297"/>
                <a:gd name="T3" fmla="*/ 25 h 333"/>
                <a:gd name="T4" fmla="*/ 23 w 297"/>
                <a:gd name="T5" fmla="*/ 1 h 333"/>
                <a:gd name="T6" fmla="*/ 2 w 297"/>
                <a:gd name="T7" fmla="*/ 22 h 333"/>
                <a:gd name="T8" fmla="*/ 9 w 297"/>
                <a:gd name="T9" fmla="*/ 65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0519" name="Oval 40"/>
            <p:cNvSpPr>
              <a:spLocks noChangeArrowheads="1"/>
            </p:cNvSpPr>
            <p:nvPr/>
          </p:nvSpPr>
          <p:spPr bwMode="auto">
            <a:xfrm>
              <a:off x="2282" y="1082"/>
              <a:ext cx="289" cy="307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20" name="Freeform 41"/>
            <p:cNvSpPr>
              <a:spLocks/>
            </p:cNvSpPr>
            <p:nvPr/>
          </p:nvSpPr>
          <p:spPr bwMode="auto">
            <a:xfrm flipV="1">
              <a:off x="3254" y="1382"/>
              <a:ext cx="203" cy="240"/>
            </a:xfrm>
            <a:custGeom>
              <a:avLst/>
              <a:gdLst>
                <a:gd name="T0" fmla="*/ 33 w 297"/>
                <a:gd name="T1" fmla="*/ 64 h 333"/>
                <a:gd name="T2" fmla="*/ 42 w 297"/>
                <a:gd name="T3" fmla="*/ 25 h 333"/>
                <a:gd name="T4" fmla="*/ 23 w 297"/>
                <a:gd name="T5" fmla="*/ 1 h 333"/>
                <a:gd name="T6" fmla="*/ 2 w 297"/>
                <a:gd name="T7" fmla="*/ 22 h 333"/>
                <a:gd name="T8" fmla="*/ 9 w 297"/>
                <a:gd name="T9" fmla="*/ 65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0521" name="Rectangle 42"/>
            <p:cNvSpPr>
              <a:spLocks noChangeArrowheads="1"/>
            </p:cNvSpPr>
            <p:nvPr/>
          </p:nvSpPr>
          <p:spPr bwMode="auto">
            <a:xfrm>
              <a:off x="3244" y="152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522" name="Rectangle 43"/>
            <p:cNvSpPr>
              <a:spLocks noChangeArrowheads="1"/>
            </p:cNvSpPr>
            <p:nvPr/>
          </p:nvSpPr>
          <p:spPr bwMode="auto">
            <a:xfrm>
              <a:off x="3683" y="956"/>
              <a:ext cx="234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523" name="Rectangle 44"/>
            <p:cNvSpPr>
              <a:spLocks noChangeArrowheads="1"/>
            </p:cNvSpPr>
            <p:nvPr/>
          </p:nvSpPr>
          <p:spPr bwMode="auto">
            <a:xfrm>
              <a:off x="2387" y="576"/>
              <a:ext cx="235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524" name="Freeform 45"/>
            <p:cNvSpPr>
              <a:spLocks/>
            </p:cNvSpPr>
            <p:nvPr/>
          </p:nvSpPr>
          <p:spPr bwMode="auto">
            <a:xfrm>
              <a:off x="3479" y="1330"/>
              <a:ext cx="612" cy="112"/>
            </a:xfrm>
            <a:custGeom>
              <a:avLst/>
              <a:gdLst>
                <a:gd name="T0" fmla="*/ 131 w 900"/>
                <a:gd name="T1" fmla="*/ 0 h 154"/>
                <a:gd name="T2" fmla="*/ 63 w 900"/>
                <a:gd name="T3" fmla="*/ 31 h 154"/>
                <a:gd name="T4" fmla="*/ 0 w 900"/>
                <a:gd name="T5" fmla="*/ 4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0525" name="Rectangle 46"/>
            <p:cNvSpPr>
              <a:spLocks noChangeArrowheads="1"/>
            </p:cNvSpPr>
            <p:nvPr/>
          </p:nvSpPr>
          <p:spPr bwMode="auto">
            <a:xfrm>
              <a:off x="3662" y="137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526" name="Freeform 47"/>
            <p:cNvSpPr>
              <a:spLocks/>
            </p:cNvSpPr>
            <p:nvPr/>
          </p:nvSpPr>
          <p:spPr bwMode="auto">
            <a:xfrm>
              <a:off x="2560" y="843"/>
              <a:ext cx="1541" cy="295"/>
            </a:xfrm>
            <a:custGeom>
              <a:avLst/>
              <a:gdLst>
                <a:gd name="T0" fmla="*/ 330 w 2265"/>
                <a:gd name="T1" fmla="*/ 65 h 408"/>
                <a:gd name="T2" fmla="*/ 271 w 2265"/>
                <a:gd name="T3" fmla="*/ 24 h 408"/>
                <a:gd name="T4" fmla="*/ 166 w 2265"/>
                <a:gd name="T5" fmla="*/ 1 h 408"/>
                <a:gd name="T6" fmla="*/ 72 w 2265"/>
                <a:gd name="T7" fmla="*/ 27 h 408"/>
                <a:gd name="T8" fmla="*/ 0 w 2265"/>
                <a:gd name="T9" fmla="*/ 80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0527" name="Rectangle 48"/>
            <p:cNvSpPr>
              <a:spLocks noChangeArrowheads="1"/>
            </p:cNvSpPr>
            <p:nvPr/>
          </p:nvSpPr>
          <p:spPr bwMode="auto">
            <a:xfrm>
              <a:off x="3305" y="587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20486" name="Group 50"/>
          <p:cNvGrpSpPr>
            <a:grpSpLocks/>
          </p:cNvGrpSpPr>
          <p:nvPr/>
        </p:nvGrpSpPr>
        <p:grpSpPr bwMode="auto">
          <a:xfrm>
            <a:off x="4283968" y="3705944"/>
            <a:ext cx="4114800" cy="2819400"/>
            <a:chOff x="3024" y="1008"/>
            <a:chExt cx="2592" cy="1776"/>
          </a:xfrm>
        </p:grpSpPr>
        <p:sp>
          <p:nvSpPr>
            <p:cNvPr id="20487" name="Oval 51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20488" name="Group 52"/>
            <p:cNvGrpSpPr>
              <a:grpSpLocks/>
            </p:cNvGrpSpPr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20509" name="Oval 5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latin typeface="Times New Roman" pitchFamily="18" charset="0"/>
                </a:endParaRPr>
              </a:p>
            </p:txBody>
          </p:sp>
          <p:sp>
            <p:nvSpPr>
              <p:cNvPr id="20510" name="Oval 5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en-US" altLang="zh-CN" sz="2400" b="1">
                    <a:latin typeface="Times New Roman" pitchFamily="18" charset="0"/>
                  </a:rPr>
                  <a:t>D</a:t>
                </a:r>
              </a:p>
            </p:txBody>
          </p:sp>
        </p:grpSp>
        <p:sp>
          <p:nvSpPr>
            <p:cNvPr id="20489" name="Line 55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20490" name="Line 56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0491" name="Rectangle 57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20492" name="Rectangle 58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93" name="Line 59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0494" name="Freeform 60"/>
            <p:cNvSpPr>
              <a:spLocks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5 w 297"/>
                <a:gd name="T1" fmla="*/ 52 h 333"/>
                <a:gd name="T2" fmla="*/ 32 w 297"/>
                <a:gd name="T3" fmla="*/ 19 h 333"/>
                <a:gd name="T4" fmla="*/ 17 w 297"/>
                <a:gd name="T5" fmla="*/ 1 h 333"/>
                <a:gd name="T6" fmla="*/ 2 w 297"/>
                <a:gd name="T7" fmla="*/ 18 h 333"/>
                <a:gd name="T8" fmla="*/ 6 w 297"/>
                <a:gd name="T9" fmla="*/ 52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0495" name="Oval 61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96" name="Freeform 62"/>
            <p:cNvSpPr>
              <a:spLocks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5 w 297"/>
                <a:gd name="T1" fmla="*/ 52 h 333"/>
                <a:gd name="T2" fmla="*/ 32 w 297"/>
                <a:gd name="T3" fmla="*/ 19 h 333"/>
                <a:gd name="T4" fmla="*/ 17 w 297"/>
                <a:gd name="T5" fmla="*/ 1 h 333"/>
                <a:gd name="T6" fmla="*/ 2 w 297"/>
                <a:gd name="T7" fmla="*/ 18 h 333"/>
                <a:gd name="T8" fmla="*/ 6 w 297"/>
                <a:gd name="T9" fmla="*/ 52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0497" name="Rectangle 63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98" name="Rectangle 64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499" name="Rectangle 65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500" name="Freeform 66"/>
            <p:cNvSpPr>
              <a:spLocks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8 w 900"/>
                <a:gd name="T1" fmla="*/ 0 h 154"/>
                <a:gd name="T2" fmla="*/ 48 w 900"/>
                <a:gd name="T3" fmla="*/ 23 h 154"/>
                <a:gd name="T4" fmla="*/ 0 w 900"/>
                <a:gd name="T5" fmla="*/ 3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0501" name="Rectangle 67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502" name="Rectangle 68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503" name="Oval 69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0504" name="Line 70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0505" name="Line 71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0506" name="Line 72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0507" name="Rectangle 73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508" name="Rectangle 74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05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有限自动机定义</a:t>
            </a:r>
          </a:p>
          <a:p>
            <a:r>
              <a:rPr lang="en-US" altLang="zh-CN" dirty="0">
                <a:ea typeface="宋体" charset="-122"/>
              </a:rPr>
              <a:t>DFA</a:t>
            </a:r>
            <a:r>
              <a:rPr lang="zh-CN" altLang="en-US" dirty="0">
                <a:ea typeface="宋体" charset="-122"/>
              </a:rPr>
              <a:t>构建方法</a:t>
            </a:r>
          </a:p>
          <a:p>
            <a:r>
              <a:rPr lang="zh-CN" altLang="en-US" dirty="0" smtClean="0">
                <a:ea typeface="宋体" charset="-122"/>
              </a:rPr>
              <a:t>子集构造法</a:t>
            </a:r>
          </a:p>
          <a:p>
            <a:r>
              <a:rPr lang="en-US" altLang="zh-CN" dirty="0" smtClean="0">
                <a:ea typeface="宋体" charset="-122"/>
              </a:rPr>
              <a:t>DFA</a:t>
            </a:r>
            <a:r>
              <a:rPr lang="zh-CN" altLang="en-US" dirty="0" smtClean="0">
                <a:ea typeface="宋体" charset="-122"/>
              </a:rPr>
              <a:t>化简</a:t>
            </a:r>
          </a:p>
          <a:p>
            <a:r>
              <a:rPr lang="zh-CN" altLang="en-US" dirty="0" smtClean="0">
                <a:ea typeface="宋体" charset="-122"/>
              </a:rPr>
              <a:t>补充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2150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5F21924-67D1-4CF0-AF19-C8C795224D83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词法分析过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程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9"/>
            <a:ext cx="8229600" cy="239486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一个串被</a:t>
            </a:r>
            <a:r>
              <a:rPr lang="en-US" altLang="zh-CN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DFA</a:t>
            </a:r>
            <a:r>
              <a:rPr lang="zh-CN" altLang="en-US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匹配的过程</a:t>
            </a:r>
          </a:p>
          <a:p>
            <a:pPr marL="0" indent="0">
              <a:buNone/>
              <a:defRPr/>
            </a:pPr>
            <a:r>
              <a:rPr lang="en-US" altLang="zh-CN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3200" b="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a|b</a:t>
            </a:r>
            <a:r>
              <a:rPr lang="en-US" altLang="zh-CN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)*ab</a:t>
            </a:r>
          </a:p>
        </p:txBody>
      </p:sp>
      <p:sp>
        <p:nvSpPr>
          <p:cNvPr id="2969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ADF519F-14D6-48DE-A7CA-13500414F62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5085184"/>
            <a:ext cx="8574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= 2</a:t>
            </a:r>
          </a:p>
        </p:txBody>
      </p:sp>
      <p:sp>
        <p:nvSpPr>
          <p:cNvPr id="27" name="Text Box 24" descr="Green marble"/>
          <p:cNvSpPr txBox="1">
            <a:spLocks noChangeArrowheads="1"/>
          </p:cNvSpPr>
          <p:nvPr/>
        </p:nvSpPr>
        <p:spPr bwMode="auto">
          <a:xfrm>
            <a:off x="6154738" y="3564660"/>
            <a:ext cx="147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状态序列：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3" name="矩形 2"/>
          <p:cNvSpPr/>
          <p:nvPr/>
        </p:nvSpPr>
        <p:spPr>
          <a:xfrm>
            <a:off x="422613" y="3375590"/>
            <a:ext cx="6086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 m(m(0,a),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bab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= m(1,bab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6100" y="3945455"/>
            <a:ext cx="51140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= m(m(1,b),ab) = m(2,ab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)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6100" y="4515320"/>
            <a:ext cx="48415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= m(m(2,a),b) = m(1,b)</a:t>
            </a: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6124575" y="2276947"/>
            <a:ext cx="458788" cy="487363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21600" bIns="46800"/>
          <a:lstStyle/>
          <a:p>
            <a:pPr eaLnBrk="0" hangingPunct="0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grpSp>
        <p:nvGrpSpPr>
          <p:cNvPr id="33" name="Group 6"/>
          <p:cNvGrpSpPr>
            <a:grpSpLocks/>
          </p:cNvGrpSpPr>
          <p:nvPr/>
        </p:nvGrpSpPr>
        <p:grpSpPr bwMode="auto">
          <a:xfrm>
            <a:off x="7519988" y="2259484"/>
            <a:ext cx="458788" cy="484188"/>
            <a:chOff x="7120" y="12162"/>
            <a:chExt cx="425" cy="425"/>
          </a:xfrm>
        </p:grpSpPr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7120" y="12162"/>
              <a:ext cx="425" cy="425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7200" bIns="0"/>
            <a:lstStyle/>
            <a:p>
              <a:pPr algn="just" eaLnBrk="0" hangingPunct="0"/>
              <a:endParaRPr lang="zh-CN" altLang="en-US" sz="1000" b="1">
                <a:latin typeface="Times New Roman" pitchFamily="18" charset="0"/>
              </a:endParaRPr>
            </a:p>
          </p:txBody>
        </p:sp>
        <p:sp>
          <p:nvSpPr>
            <p:cNvPr id="50" name="Oval 8"/>
            <p:cNvSpPr>
              <a:spLocks noChangeArrowheads="1"/>
            </p:cNvSpPr>
            <p:nvPr/>
          </p:nvSpPr>
          <p:spPr bwMode="auto">
            <a:xfrm>
              <a:off x="7180" y="12218"/>
              <a:ext cx="312" cy="312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7200" bIns="0"/>
            <a:lstStyle/>
            <a:p>
              <a:pPr algn="just" eaLnBrk="0" hangingPunct="0"/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34" name="Line 9"/>
          <p:cNvSpPr>
            <a:spLocks noChangeShapeType="1"/>
          </p:cNvSpPr>
          <p:nvPr/>
        </p:nvSpPr>
        <p:spPr bwMode="auto">
          <a:xfrm>
            <a:off x="3635375" y="2551584"/>
            <a:ext cx="1020763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400" tIns="28800" rIns="14400" bIns="46800"/>
          <a:lstStyle/>
          <a:p>
            <a:endParaRPr lang="zh-CN" altLang="en-US"/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 flipV="1">
            <a:off x="5157788" y="2537297"/>
            <a:ext cx="923925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zh-CN" altLang="en-US"/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3700463" y="2156297"/>
            <a:ext cx="7445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 eaLnBrk="0" hangingPunct="0"/>
            <a:r>
              <a:rPr lang="zh-CN" altLang="en-US" sz="2400" b="1">
                <a:latin typeface="Times New Roman" pitchFamily="18" charset="0"/>
              </a:rPr>
              <a:t>开始</a:t>
            </a: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5400675" y="2138834"/>
            <a:ext cx="373063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 eaLnBrk="0" hangingPunct="0"/>
            <a:r>
              <a:rPr lang="en-US" altLang="zh-CN" sz="2400" b="1" i="1">
                <a:latin typeface="Times New Roman" pitchFamily="18" charset="0"/>
              </a:rPr>
              <a:t>a</a:t>
            </a: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 flipV="1">
            <a:off x="6602413" y="2492896"/>
            <a:ext cx="922338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zh-CN" altLang="en-US"/>
          </a:p>
        </p:txBody>
      </p:sp>
      <p:sp>
        <p:nvSpPr>
          <p:cNvPr id="39" name="Freeform 14"/>
          <p:cNvSpPr>
            <a:spLocks/>
          </p:cNvSpPr>
          <p:nvPr/>
        </p:nvSpPr>
        <p:spPr bwMode="auto">
          <a:xfrm>
            <a:off x="4784725" y="1907059"/>
            <a:ext cx="322263" cy="381000"/>
          </a:xfrm>
          <a:custGeom>
            <a:avLst/>
            <a:gdLst>
              <a:gd name="T0" fmla="*/ 33 w 297"/>
              <a:gd name="T1" fmla="*/ 64 h 333"/>
              <a:gd name="T2" fmla="*/ 42 w 297"/>
              <a:gd name="T3" fmla="*/ 25 h 333"/>
              <a:gd name="T4" fmla="*/ 23 w 297"/>
              <a:gd name="T5" fmla="*/ 1 h 333"/>
              <a:gd name="T6" fmla="*/ 2 w 297"/>
              <a:gd name="T7" fmla="*/ 22 h 333"/>
              <a:gd name="T8" fmla="*/ 9 w 297"/>
              <a:gd name="T9" fmla="*/ 65 h 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7" h="333">
                <a:moveTo>
                  <a:pt x="225" y="332"/>
                </a:moveTo>
                <a:cubicBezTo>
                  <a:pt x="235" y="298"/>
                  <a:pt x="297" y="181"/>
                  <a:pt x="285" y="126"/>
                </a:cubicBezTo>
                <a:cubicBezTo>
                  <a:pt x="273" y="71"/>
                  <a:pt x="195" y="6"/>
                  <a:pt x="150" y="3"/>
                </a:cubicBezTo>
                <a:cubicBezTo>
                  <a:pt x="105" y="0"/>
                  <a:pt x="30" y="56"/>
                  <a:pt x="15" y="111"/>
                </a:cubicBezTo>
                <a:cubicBezTo>
                  <a:pt x="0" y="166"/>
                  <a:pt x="51" y="287"/>
                  <a:pt x="60" y="333"/>
                </a:cubicBezTo>
              </a:path>
            </a:pathLst>
          </a:custGeom>
          <a:noFill/>
          <a:ln w="25400" cap="flat" cmpd="sng">
            <a:solidFill>
              <a:srgbClr val="FF00FF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667250" y="2288059"/>
            <a:ext cx="458788" cy="4873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21600" bIns="46800"/>
          <a:lstStyle/>
          <a:p>
            <a:pPr eaLnBrk="0" hangingPunct="0"/>
            <a:r>
              <a:rPr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41" name="Freeform 16"/>
          <p:cNvSpPr>
            <a:spLocks/>
          </p:cNvSpPr>
          <p:nvPr/>
        </p:nvSpPr>
        <p:spPr bwMode="auto">
          <a:xfrm flipV="1">
            <a:off x="6210300" y="2764309"/>
            <a:ext cx="322263" cy="381000"/>
          </a:xfrm>
          <a:custGeom>
            <a:avLst/>
            <a:gdLst>
              <a:gd name="T0" fmla="*/ 33 w 297"/>
              <a:gd name="T1" fmla="*/ 64 h 333"/>
              <a:gd name="T2" fmla="*/ 42 w 297"/>
              <a:gd name="T3" fmla="*/ 25 h 333"/>
              <a:gd name="T4" fmla="*/ 23 w 297"/>
              <a:gd name="T5" fmla="*/ 1 h 333"/>
              <a:gd name="T6" fmla="*/ 2 w 297"/>
              <a:gd name="T7" fmla="*/ 22 h 333"/>
              <a:gd name="T8" fmla="*/ 9 w 297"/>
              <a:gd name="T9" fmla="*/ 65 h 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7" h="333">
                <a:moveTo>
                  <a:pt x="225" y="332"/>
                </a:moveTo>
                <a:cubicBezTo>
                  <a:pt x="235" y="298"/>
                  <a:pt x="297" y="181"/>
                  <a:pt x="285" y="126"/>
                </a:cubicBezTo>
                <a:cubicBezTo>
                  <a:pt x="273" y="71"/>
                  <a:pt x="195" y="6"/>
                  <a:pt x="150" y="3"/>
                </a:cubicBezTo>
                <a:cubicBezTo>
                  <a:pt x="105" y="0"/>
                  <a:pt x="30" y="56"/>
                  <a:pt x="15" y="111"/>
                </a:cubicBezTo>
                <a:cubicBezTo>
                  <a:pt x="0" y="166"/>
                  <a:pt x="51" y="287"/>
                  <a:pt x="60" y="333"/>
                </a:cubicBezTo>
              </a:path>
            </a:pathLst>
          </a:custGeom>
          <a:noFill/>
          <a:ln w="25400" cap="flat" cmpd="sng">
            <a:solidFill>
              <a:srgbClr val="FF00FF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zh-CN" altLang="en-US"/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194425" y="2996084"/>
            <a:ext cx="3730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 eaLnBrk="0" hangingPunct="0"/>
            <a:r>
              <a:rPr lang="en-US" altLang="zh-CN" sz="2400" b="1" i="1">
                <a:latin typeface="Times New Roman" pitchFamily="18" charset="0"/>
              </a:rPr>
              <a:t>a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6891338" y="2088034"/>
            <a:ext cx="3714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 eaLnBrk="0" hangingPunct="0"/>
            <a:r>
              <a:rPr lang="en-US" altLang="zh-CN" sz="2400" b="1" i="1">
                <a:latin typeface="Times New Roman" pitchFamily="18" charset="0"/>
              </a:rPr>
              <a:t>b</a:t>
            </a:r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4833938" y="1484784"/>
            <a:ext cx="3730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 eaLnBrk="0" hangingPunct="0"/>
            <a:r>
              <a:rPr lang="en-US" altLang="zh-CN" sz="2400" b="1" i="1">
                <a:latin typeface="Times New Roman" pitchFamily="18" charset="0"/>
              </a:rPr>
              <a:t>b</a:t>
            </a:r>
          </a:p>
        </p:txBody>
      </p:sp>
      <p:sp>
        <p:nvSpPr>
          <p:cNvPr id="45" name="Freeform 20"/>
          <p:cNvSpPr>
            <a:spLocks/>
          </p:cNvSpPr>
          <p:nvPr/>
        </p:nvSpPr>
        <p:spPr bwMode="auto">
          <a:xfrm>
            <a:off x="6567488" y="2681759"/>
            <a:ext cx="971550" cy="177800"/>
          </a:xfrm>
          <a:custGeom>
            <a:avLst/>
            <a:gdLst>
              <a:gd name="T0" fmla="*/ 131 w 900"/>
              <a:gd name="T1" fmla="*/ 0 h 154"/>
              <a:gd name="T2" fmla="*/ 63 w 900"/>
              <a:gd name="T3" fmla="*/ 31 h 154"/>
              <a:gd name="T4" fmla="*/ 0 w 900"/>
              <a:gd name="T5" fmla="*/ 4 h 1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0" h="154">
                <a:moveTo>
                  <a:pt x="900" y="0"/>
                </a:moveTo>
                <a:cubicBezTo>
                  <a:pt x="823" y="25"/>
                  <a:pt x="585" y="148"/>
                  <a:pt x="435" y="151"/>
                </a:cubicBezTo>
                <a:cubicBezTo>
                  <a:pt x="285" y="154"/>
                  <a:pt x="91" y="44"/>
                  <a:pt x="0" y="16"/>
                </a:cubicBezTo>
              </a:path>
            </a:pathLst>
          </a:custGeom>
          <a:noFill/>
          <a:ln w="25400" cap="flat" cmpd="sng">
            <a:solidFill>
              <a:srgbClr val="FF00FF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zh-CN" altLang="en-US"/>
          </a:p>
        </p:txBody>
      </p:sp>
      <p:sp>
        <p:nvSpPr>
          <p:cNvPr id="46" name="Rectangle 21"/>
          <p:cNvSpPr>
            <a:spLocks noChangeArrowheads="1"/>
          </p:cNvSpPr>
          <p:nvPr/>
        </p:nvSpPr>
        <p:spPr bwMode="auto">
          <a:xfrm>
            <a:off x="6858000" y="2757959"/>
            <a:ext cx="3730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 eaLnBrk="0" hangingPunct="0"/>
            <a:r>
              <a:rPr lang="en-US" altLang="zh-CN" sz="2400" b="1" i="1">
                <a:latin typeface="Times New Roman" pitchFamily="18" charset="0"/>
              </a:rPr>
              <a:t>a</a:t>
            </a:r>
          </a:p>
        </p:txBody>
      </p:sp>
      <p:sp>
        <p:nvSpPr>
          <p:cNvPr id="47" name="Freeform 22"/>
          <p:cNvSpPr>
            <a:spLocks/>
          </p:cNvSpPr>
          <p:nvPr/>
        </p:nvSpPr>
        <p:spPr bwMode="auto">
          <a:xfrm>
            <a:off x="5108575" y="1908647"/>
            <a:ext cx="2446338" cy="468313"/>
          </a:xfrm>
          <a:custGeom>
            <a:avLst/>
            <a:gdLst>
              <a:gd name="T0" fmla="*/ 330 w 2265"/>
              <a:gd name="T1" fmla="*/ 65 h 408"/>
              <a:gd name="T2" fmla="*/ 271 w 2265"/>
              <a:gd name="T3" fmla="*/ 24 h 408"/>
              <a:gd name="T4" fmla="*/ 166 w 2265"/>
              <a:gd name="T5" fmla="*/ 1 h 408"/>
              <a:gd name="T6" fmla="*/ 72 w 2265"/>
              <a:gd name="T7" fmla="*/ 27 h 408"/>
              <a:gd name="T8" fmla="*/ 0 w 2265"/>
              <a:gd name="T9" fmla="*/ 80 h 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65" h="408">
                <a:moveTo>
                  <a:pt x="2265" y="330"/>
                </a:moveTo>
                <a:cubicBezTo>
                  <a:pt x="2197" y="295"/>
                  <a:pt x="2047" y="174"/>
                  <a:pt x="1860" y="120"/>
                </a:cubicBezTo>
                <a:cubicBezTo>
                  <a:pt x="1673" y="66"/>
                  <a:pt x="1367" y="0"/>
                  <a:pt x="1140" y="3"/>
                </a:cubicBezTo>
                <a:cubicBezTo>
                  <a:pt x="913" y="6"/>
                  <a:pt x="685" y="71"/>
                  <a:pt x="495" y="138"/>
                </a:cubicBezTo>
                <a:cubicBezTo>
                  <a:pt x="305" y="205"/>
                  <a:pt x="103" y="352"/>
                  <a:pt x="0" y="408"/>
                </a:cubicBezTo>
              </a:path>
            </a:pathLst>
          </a:custGeom>
          <a:noFill/>
          <a:ln w="25400" cap="flat" cmpd="sng">
            <a:solidFill>
              <a:srgbClr val="FF00FF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zh-CN" altLang="en-US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6291263" y="1502247"/>
            <a:ext cx="3730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 eaLnBrk="0" hangingPunct="0"/>
            <a:r>
              <a:rPr lang="en-US" altLang="zh-CN" sz="2400" b="1" i="1">
                <a:latin typeface="Times New Roman" pitchFamily="18" charset="0"/>
              </a:rPr>
              <a:t>b</a:t>
            </a:r>
          </a:p>
        </p:txBody>
      </p:sp>
      <p:sp>
        <p:nvSpPr>
          <p:cNvPr id="51" name="Text Box 24" descr="Green marble"/>
          <p:cNvSpPr txBox="1">
            <a:spLocks noChangeArrowheads="1"/>
          </p:cNvSpPr>
          <p:nvPr/>
        </p:nvSpPr>
        <p:spPr bwMode="auto">
          <a:xfrm>
            <a:off x="7484900" y="3573016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1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3085" y="2182806"/>
            <a:ext cx="4572000" cy="11757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buClr>
                <a:srgbClr val="6699FF"/>
              </a:buClr>
              <a:defRPr/>
            </a:pPr>
            <a:r>
              <a:rPr lang="zh-CN" altLang="en-US" sz="3200" kern="0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转换过程：</a:t>
            </a:r>
          </a:p>
          <a:p>
            <a:pPr marL="342900" lvl="0" indent="-342900">
              <a:spcBef>
                <a:spcPct val="20000"/>
              </a:spcBef>
              <a:buClr>
                <a:srgbClr val="6699FF"/>
              </a:buClr>
              <a:defRPr/>
            </a:pPr>
            <a:r>
              <a:rPr lang="en-US" altLang="zh-CN" sz="3200" kern="0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m(0,abab)</a:t>
            </a:r>
          </a:p>
        </p:txBody>
      </p:sp>
      <p:sp>
        <p:nvSpPr>
          <p:cNvPr id="55" name="Text Box 24" descr="Green marble"/>
          <p:cNvSpPr txBox="1">
            <a:spLocks noChangeArrowheads="1"/>
          </p:cNvSpPr>
          <p:nvPr/>
        </p:nvSpPr>
        <p:spPr bwMode="auto">
          <a:xfrm>
            <a:off x="7772932" y="3573016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2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6" name="Text Box 24" descr="Green marble"/>
          <p:cNvSpPr txBox="1">
            <a:spLocks noChangeArrowheads="1"/>
          </p:cNvSpPr>
          <p:nvPr/>
        </p:nvSpPr>
        <p:spPr bwMode="auto">
          <a:xfrm>
            <a:off x="8060964" y="3573016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1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7" name="Text Box 24" descr="Green marble"/>
          <p:cNvSpPr txBox="1">
            <a:spLocks noChangeArrowheads="1"/>
          </p:cNvSpPr>
          <p:nvPr/>
        </p:nvSpPr>
        <p:spPr bwMode="auto">
          <a:xfrm>
            <a:off x="8348996" y="3573016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2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1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3" grpId="0"/>
      <p:bldP spid="4" grpId="0"/>
      <p:bldP spid="5" grpId="0"/>
      <p:bldP spid="35" grpId="0" animBg="1"/>
      <p:bldP spid="38" grpId="0" animBg="1"/>
      <p:bldP spid="45" grpId="0" animBg="1"/>
      <p:bldP spid="51" grpId="0"/>
      <p:bldP spid="7" grpId="0"/>
      <p:bldP spid="55" grpId="0"/>
      <p:bldP spid="56" grpId="0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基于</a:t>
            </a:r>
            <a:r>
              <a:rPr lang="en-US" altLang="zh-CN" smtClean="0">
                <a:ea typeface="宋体" charset="-122"/>
              </a:rPr>
              <a:t>DFA</a:t>
            </a:r>
            <a:r>
              <a:rPr lang="zh-CN" altLang="en-US" smtClean="0">
                <a:ea typeface="宋体" charset="-122"/>
              </a:rPr>
              <a:t>构建识别程序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 smtClean="0">
                <a:ea typeface="宋体" charset="-122"/>
              </a:rPr>
              <a:t>建立状态转移表</a:t>
            </a:r>
          </a:p>
          <a:p>
            <a:r>
              <a:rPr lang="zh-CN" altLang="en-US" sz="3200" b="1" dirty="0" smtClean="0">
                <a:ea typeface="宋体" charset="-122"/>
              </a:rPr>
              <a:t>每一步状态转换通过查表得到下一步状态转换目标</a:t>
            </a:r>
            <a:endParaRPr lang="en-US" altLang="zh-CN" sz="3200" b="1" dirty="0" smtClean="0">
              <a:ea typeface="宋体" charset="-122"/>
            </a:endParaRPr>
          </a:p>
          <a:p>
            <a:endParaRPr lang="en-US" altLang="zh-CN" sz="3200" dirty="0">
              <a:ea typeface="宋体" charset="-122"/>
            </a:endParaRPr>
          </a:p>
          <a:p>
            <a:r>
              <a:rPr lang="en-US" altLang="zh-CN" sz="3200" dirty="0">
                <a:ea typeface="宋体" charset="-122"/>
              </a:rPr>
              <a:t>Program Assignment</a:t>
            </a:r>
            <a:endParaRPr lang="zh-CN" altLang="en-US" sz="3200" b="1" dirty="0" smtClean="0">
              <a:ea typeface="宋体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编写识别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a|b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)*ab</a:t>
            </a:r>
            <a:r>
              <a:rPr lang="zh-CN" altLang="en-US" sz="3200" dirty="0">
                <a:ea typeface="宋体" pitchFamily="2" charset="-122"/>
              </a:rPr>
              <a:t>的程序</a:t>
            </a:r>
          </a:p>
          <a:p>
            <a:pPr lvl="1">
              <a:defRPr/>
            </a:pPr>
            <a:r>
              <a:rPr lang="zh-CN" altLang="en-US" dirty="0">
                <a:ea typeface="宋体" pitchFamily="2" charset="-122"/>
              </a:rPr>
              <a:t>基于</a:t>
            </a:r>
            <a:r>
              <a:rPr lang="en-US" altLang="zh-CN" dirty="0">
                <a:ea typeface="宋体" pitchFamily="2" charset="-122"/>
              </a:rPr>
              <a:t>DFA</a:t>
            </a:r>
            <a:r>
              <a:rPr lang="zh-CN" altLang="en-US" dirty="0">
                <a:ea typeface="宋体" pitchFamily="2" charset="-122"/>
              </a:rPr>
              <a:t>，用状态转移表格来做</a:t>
            </a:r>
          </a:p>
          <a:p>
            <a:pPr lvl="1">
              <a:defRPr/>
            </a:pPr>
            <a:r>
              <a:rPr lang="zh-CN" altLang="en-US" dirty="0">
                <a:ea typeface="宋体" pitchFamily="2" charset="-122"/>
              </a:rPr>
              <a:t>状态转移表的数据结构定义自选</a:t>
            </a:r>
          </a:p>
          <a:p>
            <a:pPr lvl="1">
              <a:defRPr/>
            </a:pPr>
            <a:endParaRPr lang="zh-CN" altLang="en-US" dirty="0">
              <a:ea typeface="宋体" pitchFamily="2" charset="-122"/>
            </a:endParaRPr>
          </a:p>
          <a:p>
            <a:endParaRPr lang="zh-CN" altLang="en-US" sz="3200" b="1" dirty="0" smtClean="0">
              <a:ea typeface="宋体" charset="-122"/>
            </a:endParaRPr>
          </a:p>
        </p:txBody>
      </p:sp>
      <p:sp>
        <p:nvSpPr>
          <p:cNvPr id="3174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1A9CD38-32A3-47F9-847F-7C22D587DFE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作    业</a:t>
            </a:r>
          </a:p>
        </p:txBody>
      </p:sp>
      <p:sp>
        <p:nvSpPr>
          <p:cNvPr id="572418" name="Rectangle 2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2.7 (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c) (d),   2.8 (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仅为2.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7(c) )， 2.12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（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</a:p>
        </p:txBody>
      </p:sp>
      <p:sp>
        <p:nvSpPr>
          <p:cNvPr id="3379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F8B6866-09EB-4670-9E33-550D905474F4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457200" y="2575880"/>
            <a:ext cx="851217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练习：构造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DFA，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接受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0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和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的个数都是偶数的二进制串。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g:  0011, 00, 1100, 1010, 111100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37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7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小    结</a:t>
            </a: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7451A1F-A57D-45C7-A76C-EB074541814D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116013" y="1484313"/>
            <a:ext cx="1081087" cy="431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996633"/>
                </a:solidFill>
                <a:latin typeface="Tahoma" pitchFamily="34" charset="0"/>
              </a:rPr>
              <a:t>正规式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2339975" y="1412875"/>
            <a:ext cx="1152525" cy="576263"/>
          </a:xfrm>
          <a:custGeom>
            <a:avLst/>
            <a:gdLst>
              <a:gd name="T0" fmla="*/ 46122023 w 21600"/>
              <a:gd name="T1" fmla="*/ 0 h 21600"/>
              <a:gd name="T2" fmla="*/ 0 w 21600"/>
              <a:gd name="T3" fmla="*/ 7687028 h 21600"/>
              <a:gd name="T4" fmla="*/ 46122023 w 21600"/>
              <a:gd name="T5" fmla="*/ 15374030 h 21600"/>
              <a:gd name="T6" fmla="*/ 61496013 w 21600"/>
              <a:gd name="T7" fmla="*/ 768702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/>
          </a:p>
        </p:txBody>
      </p:sp>
      <p:sp>
        <p:nvSpPr>
          <p:cNvPr id="478213" name="Text Box 5"/>
          <p:cNvSpPr txBox="1">
            <a:spLocks noChangeArrowheads="1"/>
          </p:cNvSpPr>
          <p:nvPr/>
        </p:nvSpPr>
        <p:spPr bwMode="auto">
          <a:xfrm>
            <a:off x="6659563" y="1268413"/>
            <a:ext cx="1223962" cy="79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计算机实现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635375" y="1484313"/>
            <a:ext cx="1728788" cy="431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996633"/>
                </a:solidFill>
                <a:latin typeface="Tahoma" pitchFamily="34" charset="0"/>
              </a:rPr>
              <a:t>状态转换图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5364163" y="1412875"/>
            <a:ext cx="1223962" cy="576263"/>
          </a:xfrm>
          <a:prstGeom prst="rightArrow">
            <a:avLst>
              <a:gd name="adj1" fmla="val 50000"/>
              <a:gd name="adj2" fmla="val 530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/>
          </a:p>
        </p:txBody>
      </p:sp>
      <p:sp>
        <p:nvSpPr>
          <p:cNvPr id="478216" name="Text Box 8"/>
          <p:cNvSpPr txBox="1">
            <a:spLocks noChangeArrowheads="1"/>
          </p:cNvSpPr>
          <p:nvPr/>
        </p:nvSpPr>
        <p:spPr bwMode="auto">
          <a:xfrm>
            <a:off x="1547813" y="3789363"/>
            <a:ext cx="1511300" cy="79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不确定有限自动机</a:t>
            </a:r>
          </a:p>
        </p:txBody>
      </p:sp>
      <p:sp>
        <p:nvSpPr>
          <p:cNvPr id="478217" name="Text Box 9"/>
          <p:cNvSpPr txBox="1">
            <a:spLocks noChangeArrowheads="1"/>
          </p:cNvSpPr>
          <p:nvPr/>
        </p:nvSpPr>
        <p:spPr bwMode="auto">
          <a:xfrm>
            <a:off x="4140200" y="3789363"/>
            <a:ext cx="1511300" cy="79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确定有限自动机</a:t>
            </a:r>
          </a:p>
        </p:txBody>
      </p:sp>
      <p:sp>
        <p:nvSpPr>
          <p:cNvPr id="38922" name="AutoShape 10"/>
          <p:cNvSpPr>
            <a:spLocks noChangeArrowheads="1"/>
          </p:cNvSpPr>
          <p:nvPr/>
        </p:nvSpPr>
        <p:spPr bwMode="auto">
          <a:xfrm>
            <a:off x="4500563" y="1916113"/>
            <a:ext cx="576262" cy="1871662"/>
          </a:xfrm>
          <a:prstGeom prst="upDownArrow">
            <a:avLst>
              <a:gd name="adj1" fmla="val 50000"/>
              <a:gd name="adj2" fmla="val 6495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/>
          </a:p>
        </p:txBody>
      </p:sp>
      <p:sp>
        <p:nvSpPr>
          <p:cNvPr id="478219" name="Text Box 11"/>
          <p:cNvSpPr txBox="1">
            <a:spLocks noChangeArrowheads="1"/>
          </p:cNvSpPr>
          <p:nvPr/>
        </p:nvSpPr>
        <p:spPr bwMode="auto">
          <a:xfrm>
            <a:off x="3995738" y="2492375"/>
            <a:ext cx="7207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等价</a:t>
            </a:r>
          </a:p>
        </p:txBody>
      </p:sp>
      <p:sp>
        <p:nvSpPr>
          <p:cNvPr id="38924" name="AutoShape 12"/>
          <p:cNvSpPr>
            <a:spLocks noChangeArrowheads="1"/>
          </p:cNvSpPr>
          <p:nvPr/>
        </p:nvSpPr>
        <p:spPr bwMode="auto">
          <a:xfrm rot="4543691">
            <a:off x="699294" y="2602707"/>
            <a:ext cx="2016125" cy="503237"/>
          </a:xfrm>
          <a:prstGeom prst="rightArrow">
            <a:avLst>
              <a:gd name="adj1" fmla="val 50000"/>
              <a:gd name="adj2" fmla="val 10015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/>
          </a:p>
        </p:txBody>
      </p:sp>
      <p:sp>
        <p:nvSpPr>
          <p:cNvPr id="38925" name="AutoShape 13"/>
          <p:cNvSpPr>
            <a:spLocks noChangeArrowheads="1"/>
          </p:cNvSpPr>
          <p:nvPr/>
        </p:nvSpPr>
        <p:spPr bwMode="auto">
          <a:xfrm>
            <a:off x="3059113" y="3933825"/>
            <a:ext cx="1079500" cy="503238"/>
          </a:xfrm>
          <a:prstGeom prst="rightArrow">
            <a:avLst>
              <a:gd name="adj1" fmla="val 50000"/>
              <a:gd name="adj2" fmla="val 5362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/>
          </a:p>
        </p:txBody>
      </p:sp>
      <p:sp>
        <p:nvSpPr>
          <p:cNvPr id="478222" name="Rectangle 14"/>
          <p:cNvSpPr>
            <a:spLocks noChangeArrowheads="1"/>
          </p:cNvSpPr>
          <p:nvPr/>
        </p:nvSpPr>
        <p:spPr bwMode="auto">
          <a:xfrm>
            <a:off x="0" y="2708275"/>
            <a:ext cx="356076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>
            <a:spAutoFit/>
          </a:bodyPr>
          <a:lstStyle/>
          <a:p>
            <a:pPr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用正规式语法结构来指导构造过程</a:t>
            </a:r>
          </a:p>
        </p:txBody>
      </p:sp>
      <p:sp>
        <p:nvSpPr>
          <p:cNvPr id="478223" name="Rectangle 15"/>
          <p:cNvSpPr>
            <a:spLocks noChangeArrowheads="1"/>
          </p:cNvSpPr>
          <p:nvPr/>
        </p:nvSpPr>
        <p:spPr bwMode="auto">
          <a:xfrm>
            <a:off x="3059113" y="3573463"/>
            <a:ext cx="1258887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>
            <a:spAutoFit/>
          </a:bodyPr>
          <a:lstStyle/>
          <a:p>
            <a:pPr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子集构造法</a:t>
            </a:r>
          </a:p>
        </p:txBody>
      </p:sp>
      <p:sp>
        <p:nvSpPr>
          <p:cNvPr id="478224" name="Rectangle 16"/>
          <p:cNvSpPr>
            <a:spLocks noChangeArrowheads="1"/>
          </p:cNvSpPr>
          <p:nvPr/>
        </p:nvSpPr>
        <p:spPr bwMode="auto">
          <a:xfrm>
            <a:off x="5435600" y="3644900"/>
            <a:ext cx="1949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>
            <a:spAutoFit/>
          </a:bodyPr>
          <a:lstStyle/>
          <a:p>
            <a:pPr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合并不可区别状态</a:t>
            </a:r>
          </a:p>
        </p:txBody>
      </p:sp>
      <p:sp>
        <p:nvSpPr>
          <p:cNvPr id="478225" name="Text Box 17"/>
          <p:cNvSpPr txBox="1">
            <a:spLocks noChangeArrowheads="1"/>
          </p:cNvSpPr>
          <p:nvPr/>
        </p:nvSpPr>
        <p:spPr bwMode="auto">
          <a:xfrm>
            <a:off x="7451725" y="3789363"/>
            <a:ext cx="1441450" cy="116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最简确定有限自动机</a:t>
            </a:r>
          </a:p>
        </p:txBody>
      </p:sp>
      <p:sp>
        <p:nvSpPr>
          <p:cNvPr id="38930" name="AutoShape 18"/>
          <p:cNvSpPr>
            <a:spLocks noChangeArrowheads="1"/>
          </p:cNvSpPr>
          <p:nvPr/>
        </p:nvSpPr>
        <p:spPr bwMode="auto">
          <a:xfrm>
            <a:off x="5651500" y="3933825"/>
            <a:ext cx="1800225" cy="503238"/>
          </a:xfrm>
          <a:prstGeom prst="rightArrow">
            <a:avLst>
              <a:gd name="adj1" fmla="val 50000"/>
              <a:gd name="adj2" fmla="val 89432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/>
          </a:p>
        </p:txBody>
      </p:sp>
      <p:sp>
        <p:nvSpPr>
          <p:cNvPr id="38931" name="AutoShape 19"/>
          <p:cNvSpPr>
            <a:spLocks noChangeArrowheads="1"/>
          </p:cNvSpPr>
          <p:nvPr/>
        </p:nvSpPr>
        <p:spPr bwMode="auto">
          <a:xfrm rot="-3497395">
            <a:off x="6234906" y="1134269"/>
            <a:ext cx="576263" cy="3457575"/>
          </a:xfrm>
          <a:prstGeom prst="upDownArrow">
            <a:avLst>
              <a:gd name="adj1" fmla="val 50000"/>
              <a:gd name="adj2" fmla="val 12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/>
          </a:p>
        </p:txBody>
      </p:sp>
      <p:sp>
        <p:nvSpPr>
          <p:cNvPr id="478228" name="Text Box 20"/>
          <p:cNvSpPr txBox="1">
            <a:spLocks noChangeArrowheads="1"/>
          </p:cNvSpPr>
          <p:nvPr/>
        </p:nvSpPr>
        <p:spPr bwMode="auto">
          <a:xfrm>
            <a:off x="6011863" y="2276475"/>
            <a:ext cx="1223962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等价</a:t>
            </a:r>
          </a:p>
        </p:txBody>
      </p:sp>
      <p:sp>
        <p:nvSpPr>
          <p:cNvPr id="478229" name="Text Box 21"/>
          <p:cNvSpPr txBox="1">
            <a:spLocks noChangeArrowheads="1"/>
          </p:cNvSpPr>
          <p:nvPr/>
        </p:nvSpPr>
        <p:spPr bwMode="auto">
          <a:xfrm>
            <a:off x="1258888" y="5516563"/>
            <a:ext cx="9366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语言</a:t>
            </a:r>
          </a:p>
        </p:txBody>
      </p:sp>
      <p:sp>
        <p:nvSpPr>
          <p:cNvPr id="38934" name="AutoShape 22"/>
          <p:cNvSpPr>
            <a:spLocks noChangeArrowheads="1"/>
          </p:cNvSpPr>
          <p:nvPr/>
        </p:nvSpPr>
        <p:spPr bwMode="auto">
          <a:xfrm>
            <a:off x="2268538" y="5445125"/>
            <a:ext cx="1079500" cy="503238"/>
          </a:xfrm>
          <a:prstGeom prst="rightArrow">
            <a:avLst>
              <a:gd name="adj1" fmla="val 50000"/>
              <a:gd name="adj2" fmla="val 5362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/>
          </a:p>
        </p:txBody>
      </p:sp>
      <p:sp>
        <p:nvSpPr>
          <p:cNvPr id="478231" name="Text Box 23"/>
          <p:cNvSpPr txBox="1">
            <a:spLocks noChangeArrowheads="1"/>
          </p:cNvSpPr>
          <p:nvPr/>
        </p:nvSpPr>
        <p:spPr bwMode="auto">
          <a:xfrm>
            <a:off x="3348038" y="5300663"/>
            <a:ext cx="1511300" cy="79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确定有限自动机</a:t>
            </a:r>
          </a:p>
        </p:txBody>
      </p:sp>
      <p:sp>
        <p:nvSpPr>
          <p:cNvPr id="478232" name="Rectangle 24"/>
          <p:cNvSpPr>
            <a:spLocks noChangeArrowheads="1"/>
          </p:cNvSpPr>
          <p:nvPr/>
        </p:nvSpPr>
        <p:spPr bwMode="auto">
          <a:xfrm>
            <a:off x="1979613" y="5013325"/>
            <a:ext cx="125888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8800" rIns="54000" bIns="28800">
            <a:spAutoFit/>
          </a:bodyPr>
          <a:lstStyle/>
          <a:p>
            <a:pPr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状态列举法</a:t>
            </a:r>
          </a:p>
        </p:txBody>
      </p:sp>
    </p:spTree>
    <p:extLst>
      <p:ext uri="{BB962C8B-B14F-4D97-AF65-F5344CB8AC3E}">
        <p14:creationId xmlns:p14="http://schemas.microsoft.com/office/powerpoint/2010/main" val="33202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有限自动机定义</a:t>
            </a:r>
          </a:p>
          <a:p>
            <a:r>
              <a:rPr lang="en-US" altLang="zh-CN" dirty="0" smtClean="0">
                <a:ea typeface="宋体" charset="-122"/>
              </a:rPr>
              <a:t>DFA</a:t>
            </a:r>
            <a:r>
              <a:rPr lang="zh-CN" altLang="en-US" dirty="0" smtClean="0">
                <a:ea typeface="宋体" charset="-122"/>
              </a:rPr>
              <a:t>构建方法</a:t>
            </a:r>
          </a:p>
          <a:p>
            <a:r>
              <a:rPr lang="zh-CN" altLang="en-US" dirty="0" smtClean="0">
                <a:ea typeface="宋体" charset="-122"/>
              </a:rPr>
              <a:t>子集构造法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DFA</a:t>
            </a:r>
            <a:r>
              <a:rPr lang="zh-CN" altLang="en-US" dirty="0" smtClean="0">
                <a:ea typeface="宋体" charset="-122"/>
              </a:rPr>
              <a:t>化简</a:t>
            </a:r>
          </a:p>
          <a:p>
            <a:endParaRPr lang="zh-CN" altLang="en-US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66B059A-2EEF-4D09-B0E6-FB14136996A1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DFA</a:t>
            </a:r>
            <a:endParaRPr lang="zh-CN" altLang="en-US" sz="3600" b="1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确定的有限自动机（简称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数学形式定义</a:t>
            </a:r>
          </a:p>
          <a:p>
            <a:pPr lvl="1"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是这样一个数学模型，包括</a:t>
            </a: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状态集合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S</a:t>
            </a: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输入字母表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</a:t>
            </a: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转换函数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move: </a:t>
            </a:r>
            <a:r>
              <a:rPr lang="en-US" altLang="en-US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S </a:t>
            </a:r>
            <a:r>
              <a:rPr lang="en-US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   </a:t>
            </a:r>
            <a:r>
              <a:rPr lang="en-US" altLang="en-US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S</a:t>
            </a:r>
            <a:endParaRPr lang="en-US" altLang="zh-CN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唯一的初态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终态集合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S</a:t>
            </a:r>
            <a:endParaRPr lang="zh-CN" altLang="en-US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D951729-C44B-4388-840F-8B3158DABA6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173" name="Oval 4" descr="Green marble"/>
          <p:cNvSpPr>
            <a:spLocks noChangeArrowheads="1"/>
          </p:cNvSpPr>
          <p:nvPr/>
        </p:nvSpPr>
        <p:spPr bwMode="auto">
          <a:xfrm>
            <a:off x="6011863" y="4437063"/>
            <a:ext cx="576262" cy="57626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7174" name="Oval 6" descr="Green marble"/>
          <p:cNvSpPr>
            <a:spLocks noChangeArrowheads="1"/>
          </p:cNvSpPr>
          <p:nvPr/>
        </p:nvSpPr>
        <p:spPr bwMode="auto">
          <a:xfrm>
            <a:off x="7883525" y="4437063"/>
            <a:ext cx="576263" cy="57626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8455" name="Oval 7" descr="Green marble"/>
          <p:cNvSpPr>
            <a:spLocks noChangeArrowheads="1"/>
          </p:cNvSpPr>
          <p:nvPr/>
        </p:nvSpPr>
        <p:spPr bwMode="auto">
          <a:xfrm>
            <a:off x="7954963" y="4510088"/>
            <a:ext cx="431800" cy="4318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6588125" y="4724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8457" name="Text Box 9" descr="Green marble"/>
          <p:cNvSpPr txBox="1">
            <a:spLocks noChangeArrowheads="1"/>
          </p:cNvSpPr>
          <p:nvPr/>
        </p:nvSpPr>
        <p:spPr bwMode="auto">
          <a:xfrm>
            <a:off x="7092950" y="43576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NFA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不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确定的有限自动机（简称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FA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）</a:t>
            </a:r>
          </a:p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数学形式定义</a:t>
            </a:r>
          </a:p>
          <a:p>
            <a:pPr lvl="1"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是这样一个数学模型，包括</a:t>
            </a: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状态集合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S</a:t>
            </a: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输入字母表</a:t>
            </a:r>
            <a:r>
              <a:rPr lang="zh-CN" alt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</a:t>
            </a: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转换函数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move: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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})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P(S)</a:t>
            </a:r>
            <a:endParaRPr lang="en-US" altLang="zh-CN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唯一的初态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</a:p>
          <a:p>
            <a:pPr lvl="2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终态集合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S</a:t>
            </a:r>
            <a:endParaRPr lang="zh-CN" altLang="en-US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4D8B49C-EC05-4BEB-88A4-8EC22A7F39A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auto">
          <a:xfrm>
            <a:off x="5651500" y="4221163"/>
            <a:ext cx="3278188" cy="2303462"/>
          </a:xfrm>
          <a:prstGeom prst="cloudCallout">
            <a:avLst>
              <a:gd name="adj1" fmla="val -16778"/>
              <a:gd name="adj2" fmla="val -158755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54000" tIns="28800" rIns="54000" bIns="28800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、输入字符包括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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、一个状态对于某个字符，可能有多条输出边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NFA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DFA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)*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ab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NFA</a:t>
            </a:r>
          </a:p>
          <a:p>
            <a:pPr>
              <a:defRPr/>
            </a:pP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)*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ab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FA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BB2D82F-08EF-4322-A82F-9E4352E1CA8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493572" name="Group 4"/>
          <p:cNvGrpSpPr>
            <a:grpSpLocks/>
          </p:cNvGrpSpPr>
          <p:nvPr/>
        </p:nvGrpSpPr>
        <p:grpSpPr bwMode="auto">
          <a:xfrm>
            <a:off x="1547813" y="1412777"/>
            <a:ext cx="5638800" cy="2103438"/>
            <a:chOff x="1776" y="2832"/>
            <a:chExt cx="3552" cy="1325"/>
          </a:xfrm>
        </p:grpSpPr>
        <p:sp>
          <p:nvSpPr>
            <p:cNvPr id="10246" name="Oval 5"/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zh-CN" altLang="en-US" sz="28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0247" name="Group 6"/>
            <p:cNvGrpSpPr>
              <a:grpSpLocks/>
            </p:cNvGrpSpPr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10259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>
                  <a:latin typeface="Times New Roman" pitchFamily="18" charset="0"/>
                </a:endParaRPr>
              </a:p>
            </p:txBody>
          </p:sp>
          <p:sp>
            <p:nvSpPr>
              <p:cNvPr id="10260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 anchorCtr="1"/>
              <a:lstStyle/>
              <a:p>
                <a:pPr algn="just" eaLnBrk="0" hangingPunct="0"/>
                <a:r>
                  <a:rPr lang="zh-CN" altLang="en-US" sz="2800" b="1" dirty="0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10248" name="Line 9"/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10249" name="Line 10"/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250" name="Rectangle 11"/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10251" name="Rectangle 12"/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52" name="Line 13"/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253" name="Freeform 14"/>
            <p:cNvSpPr>
              <a:spLocks/>
            </p:cNvSpPr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176 w 297"/>
                <a:gd name="T1" fmla="*/ 226 h 333"/>
                <a:gd name="T2" fmla="*/ 223 w 297"/>
                <a:gd name="T3" fmla="*/ 86 h 333"/>
                <a:gd name="T4" fmla="*/ 118 w 297"/>
                <a:gd name="T5" fmla="*/ 2 h 333"/>
                <a:gd name="T6" fmla="*/ 12 w 297"/>
                <a:gd name="T7" fmla="*/ 76 h 333"/>
                <a:gd name="T8" fmla="*/ 47 w 297"/>
                <a:gd name="T9" fmla="*/ 227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254" name="Oval 15"/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zh-CN" altLang="en-US" sz="2800" b="1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255" name="Freeform 16"/>
            <p:cNvSpPr>
              <a:spLocks/>
            </p:cNvSpPr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178 w 297"/>
                <a:gd name="T1" fmla="*/ 223 h 333"/>
                <a:gd name="T2" fmla="*/ 225 w 297"/>
                <a:gd name="T3" fmla="*/ 84 h 333"/>
                <a:gd name="T4" fmla="*/ 118 w 297"/>
                <a:gd name="T5" fmla="*/ 2 h 333"/>
                <a:gd name="T6" fmla="*/ 12 w 297"/>
                <a:gd name="T7" fmla="*/ 75 h 333"/>
                <a:gd name="T8" fmla="*/ 47 w 297"/>
                <a:gd name="T9" fmla="*/ 22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0256" name="Rectangle 17"/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57" name="Rectangle 18"/>
            <p:cNvSpPr>
              <a:spLocks noChangeArrowheads="1"/>
            </p:cNvSpPr>
            <p:nvPr/>
          </p:nvSpPr>
          <p:spPr bwMode="auto">
            <a:xfrm>
              <a:off x="2638" y="3875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 i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58" name="Rectangle 19"/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21" name="Group 4"/>
          <p:cNvGrpSpPr>
            <a:grpSpLocks/>
          </p:cNvGrpSpPr>
          <p:nvPr/>
        </p:nvGrpSpPr>
        <p:grpSpPr bwMode="auto">
          <a:xfrm>
            <a:off x="1547664" y="4149080"/>
            <a:ext cx="5562600" cy="2305051"/>
            <a:chOff x="2112" y="2532"/>
            <a:chExt cx="3504" cy="1452"/>
          </a:xfrm>
        </p:grpSpPr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4120" y="3078"/>
              <a:ext cx="370" cy="3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23" name="Group 6"/>
            <p:cNvGrpSpPr>
              <a:grpSpLocks/>
            </p:cNvGrpSpPr>
            <p:nvPr/>
          </p:nvGrpSpPr>
          <p:grpSpPr bwMode="auto">
            <a:xfrm>
              <a:off x="5246" y="3064"/>
              <a:ext cx="370" cy="395"/>
              <a:chOff x="7120" y="12162"/>
              <a:chExt cx="425" cy="425"/>
            </a:xfrm>
          </p:grpSpPr>
          <p:sp>
            <p:nvSpPr>
              <p:cNvPr id="39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>
                  <a:latin typeface="Times New Roman" pitchFamily="18" charset="0"/>
                </a:endParaRPr>
              </a:p>
            </p:txBody>
          </p:sp>
          <p:sp>
            <p:nvSpPr>
              <p:cNvPr id="40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 anchorCtr="1"/>
              <a:lstStyle/>
              <a:p>
                <a:pPr algn="just" eaLnBrk="0" hangingPunct="0"/>
                <a:r>
                  <a:rPr lang="zh-CN" altLang="en-US" sz="2400" b="1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2112" y="3302"/>
              <a:ext cx="8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V="1">
              <a:off x="3340" y="3291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164" y="2980"/>
              <a:ext cx="60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3536" y="2966"/>
              <a:ext cx="30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4505" y="3277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040" y="2777"/>
              <a:ext cx="259" cy="311"/>
            </a:xfrm>
            <a:custGeom>
              <a:avLst/>
              <a:gdLst>
                <a:gd name="T0" fmla="*/ 171 w 297"/>
                <a:gd name="T1" fmla="*/ 290 h 333"/>
                <a:gd name="T2" fmla="*/ 217 w 297"/>
                <a:gd name="T3" fmla="*/ 110 h 333"/>
                <a:gd name="T4" fmla="*/ 114 w 297"/>
                <a:gd name="T5" fmla="*/ 3 h 333"/>
                <a:gd name="T6" fmla="*/ 11 w 297"/>
                <a:gd name="T7" fmla="*/ 97 h 333"/>
                <a:gd name="T8" fmla="*/ 45 w 297"/>
                <a:gd name="T9" fmla="*/ 29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2944" y="3088"/>
              <a:ext cx="370" cy="3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 anchorCtr="1"/>
            <a:lstStyle/>
            <a:p>
              <a:pPr eaLnBrk="0" hangingPunct="0"/>
              <a:r>
                <a:rPr lang="zh-CN" altLang="en-US" sz="2400" b="1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 flipV="1">
              <a:off x="4190" y="3475"/>
              <a:ext cx="259" cy="311"/>
            </a:xfrm>
            <a:custGeom>
              <a:avLst/>
              <a:gdLst>
                <a:gd name="T0" fmla="*/ 171 w 297"/>
                <a:gd name="T1" fmla="*/ 290 h 333"/>
                <a:gd name="T2" fmla="*/ 217 w 297"/>
                <a:gd name="T3" fmla="*/ 110 h 333"/>
                <a:gd name="T4" fmla="*/ 114 w 297"/>
                <a:gd name="T5" fmla="*/ 3 h 333"/>
                <a:gd name="T6" fmla="*/ 11 w 297"/>
                <a:gd name="T7" fmla="*/ 97 h 333"/>
                <a:gd name="T8" fmla="*/ 45 w 297"/>
                <a:gd name="T9" fmla="*/ 29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4108" y="3664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4738" y="2952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3079" y="2533"/>
              <a:ext cx="30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4477" y="3407"/>
              <a:ext cx="784" cy="145"/>
            </a:xfrm>
            <a:custGeom>
              <a:avLst/>
              <a:gdLst>
                <a:gd name="T0" fmla="*/ 683 w 900"/>
                <a:gd name="T1" fmla="*/ 0 h 154"/>
                <a:gd name="T2" fmla="*/ 330 w 900"/>
                <a:gd name="T3" fmla="*/ 134 h 154"/>
                <a:gd name="T4" fmla="*/ 0 w 900"/>
                <a:gd name="T5" fmla="*/ 14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4712" y="3470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3301" y="2779"/>
              <a:ext cx="1973" cy="381"/>
            </a:xfrm>
            <a:custGeom>
              <a:avLst/>
              <a:gdLst>
                <a:gd name="T0" fmla="*/ 1719 w 2265"/>
                <a:gd name="T1" fmla="*/ 288 h 408"/>
                <a:gd name="T2" fmla="*/ 1411 w 2265"/>
                <a:gd name="T3" fmla="*/ 105 h 408"/>
                <a:gd name="T4" fmla="*/ 865 w 2265"/>
                <a:gd name="T5" fmla="*/ 3 h 408"/>
                <a:gd name="T6" fmla="*/ 375 w 2265"/>
                <a:gd name="T7" fmla="*/ 120 h 408"/>
                <a:gd name="T8" fmla="*/ 0 w 2265"/>
                <a:gd name="T9" fmla="*/ 356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4255" y="2532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4357" y="101863"/>
            <a:ext cx="7010400" cy="68580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ea typeface="宋体" pitchFamily="2" charset="-122"/>
              </a:rPr>
              <a:t>状态转移表   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)*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ab</a:t>
            </a:r>
            <a:endParaRPr lang="zh-CN" altLang="en-US" b="1" i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25538"/>
            <a:ext cx="6973888" cy="569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ea typeface="宋体" charset="-122"/>
              </a:rPr>
              <a:t>状态迁移动作，从开始状态到目标状态</a:t>
            </a:r>
          </a:p>
        </p:txBody>
      </p:sp>
      <p:graphicFrame>
        <p:nvGraphicFramePr>
          <p:cNvPr id="495620" name="Group 4"/>
          <p:cNvGraphicFramePr>
            <a:graphicFrameLocks noGrp="1"/>
          </p:cNvGraphicFramePr>
          <p:nvPr>
            <p:ph sz="quarter" idx="2"/>
          </p:nvPr>
        </p:nvGraphicFramePr>
        <p:xfrm>
          <a:off x="328613" y="1812925"/>
          <a:ext cx="4205287" cy="2798763"/>
        </p:xfrm>
        <a:graphic>
          <a:graphicData uri="http://schemas.openxmlformats.org/drawingml/2006/table">
            <a:tbl>
              <a:tblPr/>
              <a:tblGrid>
                <a:gridCol w="1441450"/>
                <a:gridCol w="1381125"/>
                <a:gridCol w="1382712"/>
              </a:tblGrid>
              <a:tr h="5461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输  入  符  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7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{0, 1}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{0}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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{2}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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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5660" name="Group 44"/>
          <p:cNvGraphicFramePr>
            <a:graphicFrameLocks noGrp="1"/>
          </p:cNvGraphicFramePr>
          <p:nvPr>
            <p:ph sz="quarter" idx="3"/>
          </p:nvPr>
        </p:nvGraphicFramePr>
        <p:xfrm>
          <a:off x="4787900" y="2708275"/>
          <a:ext cx="4038600" cy="2478090"/>
        </p:xfrm>
        <a:graphic>
          <a:graphicData uri="http://schemas.openxmlformats.org/drawingml/2006/table">
            <a:tbl>
              <a:tblPr/>
              <a:tblGrid>
                <a:gridCol w="1384300"/>
                <a:gridCol w="1327150"/>
                <a:gridCol w="1327150"/>
              </a:tblGrid>
              <a:tr h="48445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808" marB="28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输  入  符  号</a:t>
                      </a:r>
                    </a:p>
                  </a:txBody>
                  <a:tcPr marL="54000" marR="54000" marT="28808" marB="28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44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8" marB="28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8" marB="28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76221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{1}</a:t>
                      </a:r>
                    </a:p>
                  </a:txBody>
                  <a:tcPr marL="0" marR="0" marT="76221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{0}</a:t>
                      </a:r>
                    </a:p>
                  </a:txBody>
                  <a:tcPr marL="0" marR="0" marT="76221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76221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{1}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221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{2}</a:t>
                      </a:r>
                    </a:p>
                  </a:txBody>
                  <a:tcPr marL="0" marR="0" marT="76221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76221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{1}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221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{0}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76221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14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5B5244A-A6A7-4D8E-A10C-C868CDAE72A1}" type="slidenum">
              <a:rPr lang="en-US" altLang="zh-CN" sz="1400" smtClean="0"/>
              <a:pPr eaLnBrk="1" hangingPunct="1"/>
              <a:t>8</a:t>
            </a:fld>
            <a:endParaRPr lang="en-US" altLang="zh-CN" sz="1400" smtClean="0"/>
          </a:p>
        </p:txBody>
      </p:sp>
      <p:grpSp>
        <p:nvGrpSpPr>
          <p:cNvPr id="13341" name="Group 28"/>
          <p:cNvGrpSpPr>
            <a:grpSpLocks/>
          </p:cNvGrpSpPr>
          <p:nvPr/>
        </p:nvGrpSpPr>
        <p:grpSpPr bwMode="auto">
          <a:xfrm>
            <a:off x="250825" y="4792663"/>
            <a:ext cx="3816350" cy="1589087"/>
            <a:chOff x="1776" y="2832"/>
            <a:chExt cx="3552" cy="1392"/>
          </a:xfrm>
        </p:grpSpPr>
        <p:sp>
          <p:nvSpPr>
            <p:cNvPr id="13387" name="Oval 29"/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3388" name="Group 30"/>
            <p:cNvGrpSpPr>
              <a:grpSpLocks/>
            </p:cNvGrpSpPr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13400" name="Oval 31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>
                  <a:latin typeface="Times New Roman" pitchFamily="18" charset="0"/>
                </a:endParaRPr>
              </a:p>
            </p:txBody>
          </p:sp>
          <p:sp>
            <p:nvSpPr>
              <p:cNvPr id="13401" name="Oval 32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b="1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13389" name="Line 33"/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13390" name="Line 34"/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91" name="Rectangle 35"/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13392" name="Rectangle 36"/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93" name="Line 37"/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94" name="Freeform 38"/>
            <p:cNvSpPr>
              <a:spLocks/>
            </p:cNvSpPr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176 w 297"/>
                <a:gd name="T1" fmla="*/ 226 h 333"/>
                <a:gd name="T2" fmla="*/ 223 w 297"/>
                <a:gd name="T3" fmla="*/ 86 h 333"/>
                <a:gd name="T4" fmla="*/ 118 w 297"/>
                <a:gd name="T5" fmla="*/ 2 h 333"/>
                <a:gd name="T6" fmla="*/ 12 w 297"/>
                <a:gd name="T7" fmla="*/ 76 h 333"/>
                <a:gd name="T8" fmla="*/ 47 w 297"/>
                <a:gd name="T9" fmla="*/ 227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95" name="Oval 39"/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96" name="Freeform 40"/>
            <p:cNvSpPr>
              <a:spLocks/>
            </p:cNvSpPr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178 w 297"/>
                <a:gd name="T1" fmla="*/ 223 h 333"/>
                <a:gd name="T2" fmla="*/ 225 w 297"/>
                <a:gd name="T3" fmla="*/ 84 h 333"/>
                <a:gd name="T4" fmla="*/ 118 w 297"/>
                <a:gd name="T5" fmla="*/ 2 h 333"/>
                <a:gd name="T6" fmla="*/ 12 w 297"/>
                <a:gd name="T7" fmla="*/ 75 h 333"/>
                <a:gd name="T8" fmla="*/ 47 w 297"/>
                <a:gd name="T9" fmla="*/ 22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97" name="Rectangle 41"/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98" name="Rectangle 42"/>
            <p:cNvSpPr>
              <a:spLocks noChangeArrowheads="1"/>
            </p:cNvSpPr>
            <p:nvPr/>
          </p:nvSpPr>
          <p:spPr bwMode="auto">
            <a:xfrm>
              <a:off x="2688" y="394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99" name="Rectangle 43"/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95684" name="Group 68"/>
          <p:cNvGrpSpPr>
            <a:grpSpLocks/>
          </p:cNvGrpSpPr>
          <p:nvPr/>
        </p:nvGrpSpPr>
        <p:grpSpPr bwMode="auto">
          <a:xfrm>
            <a:off x="4787900" y="5084763"/>
            <a:ext cx="3600450" cy="1501775"/>
            <a:chOff x="2112" y="2448"/>
            <a:chExt cx="3504" cy="1536"/>
          </a:xfrm>
        </p:grpSpPr>
        <p:sp>
          <p:nvSpPr>
            <p:cNvPr id="13368" name="Oval 69"/>
            <p:cNvSpPr>
              <a:spLocks noChangeArrowheads="1"/>
            </p:cNvSpPr>
            <p:nvPr/>
          </p:nvSpPr>
          <p:spPr bwMode="auto">
            <a:xfrm>
              <a:off x="4120" y="3078"/>
              <a:ext cx="370" cy="3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18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3369" name="Group 70"/>
            <p:cNvGrpSpPr>
              <a:grpSpLocks/>
            </p:cNvGrpSpPr>
            <p:nvPr/>
          </p:nvGrpSpPr>
          <p:grpSpPr bwMode="auto">
            <a:xfrm>
              <a:off x="5246" y="3064"/>
              <a:ext cx="370" cy="395"/>
              <a:chOff x="7120" y="12162"/>
              <a:chExt cx="425" cy="425"/>
            </a:xfrm>
          </p:grpSpPr>
          <p:sp>
            <p:nvSpPr>
              <p:cNvPr id="13385" name="Oval 71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>
                  <a:latin typeface="Times New Roman" pitchFamily="18" charset="0"/>
                </a:endParaRPr>
              </a:p>
            </p:txBody>
          </p:sp>
          <p:sp>
            <p:nvSpPr>
              <p:cNvPr id="13386" name="Oval 72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1800" b="1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13370" name="Line 73"/>
            <p:cNvSpPr>
              <a:spLocks noChangeShapeType="1"/>
            </p:cNvSpPr>
            <p:nvPr/>
          </p:nvSpPr>
          <p:spPr bwMode="auto">
            <a:xfrm>
              <a:off x="2112" y="3302"/>
              <a:ext cx="8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13371" name="Line 74"/>
            <p:cNvSpPr>
              <a:spLocks noChangeShapeType="1"/>
            </p:cNvSpPr>
            <p:nvPr/>
          </p:nvSpPr>
          <p:spPr bwMode="auto">
            <a:xfrm flipV="1">
              <a:off x="3340" y="3291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72" name="Rectangle 75"/>
            <p:cNvSpPr>
              <a:spLocks noChangeArrowheads="1"/>
            </p:cNvSpPr>
            <p:nvPr/>
          </p:nvSpPr>
          <p:spPr bwMode="auto">
            <a:xfrm>
              <a:off x="2164" y="2980"/>
              <a:ext cx="60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1800" b="1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13373" name="Rectangle 76"/>
            <p:cNvSpPr>
              <a:spLocks noChangeArrowheads="1"/>
            </p:cNvSpPr>
            <p:nvPr/>
          </p:nvSpPr>
          <p:spPr bwMode="auto">
            <a:xfrm>
              <a:off x="3536" y="2966"/>
              <a:ext cx="30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74" name="Line 77"/>
            <p:cNvSpPr>
              <a:spLocks noChangeShapeType="1"/>
            </p:cNvSpPr>
            <p:nvPr/>
          </p:nvSpPr>
          <p:spPr bwMode="auto">
            <a:xfrm flipV="1">
              <a:off x="4505" y="3277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75" name="Freeform 78"/>
            <p:cNvSpPr>
              <a:spLocks/>
            </p:cNvSpPr>
            <p:nvPr/>
          </p:nvSpPr>
          <p:spPr bwMode="auto">
            <a:xfrm>
              <a:off x="3040" y="2777"/>
              <a:ext cx="259" cy="311"/>
            </a:xfrm>
            <a:custGeom>
              <a:avLst/>
              <a:gdLst>
                <a:gd name="T0" fmla="*/ 171 w 297"/>
                <a:gd name="T1" fmla="*/ 290 h 333"/>
                <a:gd name="T2" fmla="*/ 217 w 297"/>
                <a:gd name="T3" fmla="*/ 110 h 333"/>
                <a:gd name="T4" fmla="*/ 114 w 297"/>
                <a:gd name="T5" fmla="*/ 3 h 333"/>
                <a:gd name="T6" fmla="*/ 11 w 297"/>
                <a:gd name="T7" fmla="*/ 97 h 333"/>
                <a:gd name="T8" fmla="*/ 45 w 297"/>
                <a:gd name="T9" fmla="*/ 29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76" name="Oval 79"/>
            <p:cNvSpPr>
              <a:spLocks noChangeArrowheads="1"/>
            </p:cNvSpPr>
            <p:nvPr/>
          </p:nvSpPr>
          <p:spPr bwMode="auto">
            <a:xfrm>
              <a:off x="2944" y="3088"/>
              <a:ext cx="370" cy="3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77" name="Freeform 80"/>
            <p:cNvSpPr>
              <a:spLocks/>
            </p:cNvSpPr>
            <p:nvPr/>
          </p:nvSpPr>
          <p:spPr bwMode="auto">
            <a:xfrm flipV="1">
              <a:off x="4190" y="3475"/>
              <a:ext cx="259" cy="311"/>
            </a:xfrm>
            <a:custGeom>
              <a:avLst/>
              <a:gdLst>
                <a:gd name="T0" fmla="*/ 171 w 297"/>
                <a:gd name="T1" fmla="*/ 290 h 333"/>
                <a:gd name="T2" fmla="*/ 217 w 297"/>
                <a:gd name="T3" fmla="*/ 110 h 333"/>
                <a:gd name="T4" fmla="*/ 114 w 297"/>
                <a:gd name="T5" fmla="*/ 3 h 333"/>
                <a:gd name="T6" fmla="*/ 11 w 297"/>
                <a:gd name="T7" fmla="*/ 97 h 333"/>
                <a:gd name="T8" fmla="*/ 45 w 297"/>
                <a:gd name="T9" fmla="*/ 29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78" name="Rectangle 81"/>
            <p:cNvSpPr>
              <a:spLocks noChangeArrowheads="1"/>
            </p:cNvSpPr>
            <p:nvPr/>
          </p:nvSpPr>
          <p:spPr bwMode="auto">
            <a:xfrm>
              <a:off x="4177" y="3664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79" name="Rectangle 82"/>
            <p:cNvSpPr>
              <a:spLocks noChangeArrowheads="1"/>
            </p:cNvSpPr>
            <p:nvPr/>
          </p:nvSpPr>
          <p:spPr bwMode="auto">
            <a:xfrm>
              <a:off x="4738" y="2952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80" name="Rectangle 83"/>
            <p:cNvSpPr>
              <a:spLocks noChangeArrowheads="1"/>
            </p:cNvSpPr>
            <p:nvPr/>
          </p:nvSpPr>
          <p:spPr bwMode="auto">
            <a:xfrm>
              <a:off x="3079" y="2462"/>
              <a:ext cx="30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81" name="Freeform 84"/>
            <p:cNvSpPr>
              <a:spLocks/>
            </p:cNvSpPr>
            <p:nvPr/>
          </p:nvSpPr>
          <p:spPr bwMode="auto">
            <a:xfrm>
              <a:off x="4477" y="3407"/>
              <a:ext cx="784" cy="145"/>
            </a:xfrm>
            <a:custGeom>
              <a:avLst/>
              <a:gdLst>
                <a:gd name="T0" fmla="*/ 683 w 900"/>
                <a:gd name="T1" fmla="*/ 0 h 154"/>
                <a:gd name="T2" fmla="*/ 330 w 900"/>
                <a:gd name="T3" fmla="*/ 134 h 154"/>
                <a:gd name="T4" fmla="*/ 0 w 900"/>
                <a:gd name="T5" fmla="*/ 14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82" name="Rectangle 85"/>
            <p:cNvSpPr>
              <a:spLocks noChangeArrowheads="1"/>
            </p:cNvSpPr>
            <p:nvPr/>
          </p:nvSpPr>
          <p:spPr bwMode="auto">
            <a:xfrm>
              <a:off x="4712" y="3470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83" name="Freeform 86"/>
            <p:cNvSpPr>
              <a:spLocks/>
            </p:cNvSpPr>
            <p:nvPr/>
          </p:nvSpPr>
          <p:spPr bwMode="auto">
            <a:xfrm>
              <a:off x="3301" y="2779"/>
              <a:ext cx="1973" cy="381"/>
            </a:xfrm>
            <a:custGeom>
              <a:avLst/>
              <a:gdLst>
                <a:gd name="T0" fmla="*/ 1719 w 2265"/>
                <a:gd name="T1" fmla="*/ 288 h 408"/>
                <a:gd name="T2" fmla="*/ 1411 w 2265"/>
                <a:gd name="T3" fmla="*/ 105 h 408"/>
                <a:gd name="T4" fmla="*/ 865 w 2265"/>
                <a:gd name="T5" fmla="*/ 3 h 408"/>
                <a:gd name="T6" fmla="*/ 375 w 2265"/>
                <a:gd name="T7" fmla="*/ 120 h 408"/>
                <a:gd name="T8" fmla="*/ 0 w 2265"/>
                <a:gd name="T9" fmla="*/ 356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384" name="Rectangle 87"/>
            <p:cNvSpPr>
              <a:spLocks noChangeArrowheads="1"/>
            </p:cNvSpPr>
            <p:nvPr/>
          </p:nvSpPr>
          <p:spPr bwMode="auto">
            <a:xfrm>
              <a:off x="4255" y="2448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b="1" i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495704" name="AutoShape 88"/>
          <p:cNvSpPr>
            <a:spLocks noChangeArrowheads="1"/>
          </p:cNvSpPr>
          <p:nvPr/>
        </p:nvSpPr>
        <p:spPr bwMode="auto">
          <a:xfrm>
            <a:off x="5148263" y="1412875"/>
            <a:ext cx="3527425" cy="2160588"/>
          </a:xfrm>
          <a:prstGeom prst="cloudCallout">
            <a:avLst>
              <a:gd name="adj1" fmla="val -104454"/>
              <a:gd name="adj2" fmla="val 67194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54000" tIns="28800" rIns="54000" bIns="28800"/>
          <a:lstStyle/>
          <a:p>
            <a:pPr algn="ctr">
              <a:defRPr/>
            </a:pPr>
            <a:r>
              <a:rPr lang="zh-CN" altLang="en-US" b="1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优点：快速定位</a:t>
            </a:r>
          </a:p>
          <a:p>
            <a:pPr algn="ctr">
              <a:defRPr/>
            </a:pPr>
            <a:r>
              <a:rPr lang="zh-CN" altLang="en-US" b="1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缺点：字母表过大或大部分转换状态为空集时浪费空间</a:t>
            </a:r>
            <a:endParaRPr lang="en-US" altLang="zh-CN" b="1">
              <a:solidFill>
                <a:srgbClr val="FF0000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5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5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7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有限自动机定义</a:t>
            </a:r>
          </a:p>
          <a:p>
            <a:r>
              <a:rPr lang="en-US" altLang="zh-CN" dirty="0" smtClean="0">
                <a:ea typeface="宋体" charset="-122"/>
              </a:rPr>
              <a:t>DFA</a:t>
            </a:r>
            <a:r>
              <a:rPr lang="zh-CN" altLang="en-US" dirty="0" smtClean="0">
                <a:ea typeface="宋体" charset="-122"/>
              </a:rPr>
              <a:t>构建方法</a:t>
            </a:r>
          </a:p>
          <a:p>
            <a:r>
              <a:rPr lang="zh-CN" altLang="en-US" dirty="0" smtClean="0">
                <a:ea typeface="宋体" charset="-122"/>
              </a:rPr>
              <a:t>子集构造法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DFA</a:t>
            </a:r>
            <a:r>
              <a:rPr lang="zh-CN" altLang="en-US" dirty="0">
                <a:ea typeface="宋体" charset="-122"/>
              </a:rPr>
              <a:t>化简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BA385DB-7BB6-4695-BE7A-0EFACF2BD6F4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第06讲-语法分析-I</Template>
  <TotalTime>10853</TotalTime>
  <Words>2473</Words>
  <Application>Microsoft Office PowerPoint</Application>
  <PresentationFormat>全屏显示(4:3)</PresentationFormat>
  <Paragraphs>745</Paragraphs>
  <Slides>37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黑体</vt:lpstr>
      <vt:lpstr>楷体</vt:lpstr>
      <vt:lpstr>宋体</vt:lpstr>
      <vt:lpstr>微软雅黑</vt:lpstr>
      <vt:lpstr>Arial</vt:lpstr>
      <vt:lpstr>Courier New</vt:lpstr>
      <vt:lpstr>Symbol</vt:lpstr>
      <vt:lpstr>Tahoma</vt:lpstr>
      <vt:lpstr>Times New Roman</vt:lpstr>
      <vt:lpstr>Verdana</vt:lpstr>
      <vt:lpstr>Wingdings</vt:lpstr>
      <vt:lpstr>sample</vt:lpstr>
      <vt:lpstr>词法分析</vt:lpstr>
      <vt:lpstr>温故而知新</vt:lpstr>
      <vt:lpstr>有 限 自 动 机 </vt:lpstr>
      <vt:lpstr>本讲纲要</vt:lpstr>
      <vt:lpstr>DFA</vt:lpstr>
      <vt:lpstr>NFA</vt:lpstr>
      <vt:lpstr>NFA与DFA</vt:lpstr>
      <vt:lpstr>状态转移表    (a|b)*ab</vt:lpstr>
      <vt:lpstr>本讲纲要</vt:lpstr>
      <vt:lpstr>本讲纲要</vt:lpstr>
      <vt:lpstr>途径3：正规式=&gt;NFA=&gt;DFA</vt:lpstr>
      <vt:lpstr>2.4 从正规式到有限自动机</vt:lpstr>
      <vt:lpstr>2.4 从正规式到有限自动机</vt:lpstr>
      <vt:lpstr>2.4 从正规式到有限自动机</vt:lpstr>
      <vt:lpstr>2.4 从正规式到有限自动机</vt:lpstr>
      <vt:lpstr>NFA构建实例</vt:lpstr>
      <vt:lpstr>2.4 从正规式到有限自动机</vt:lpstr>
      <vt:lpstr>途径3：正规式=&gt;NFA=&gt;DFA</vt:lpstr>
      <vt:lpstr>NFA=&gt;DFA</vt:lpstr>
      <vt:lpstr>NFA=&gt;DFA</vt:lpstr>
      <vt:lpstr>NFA=&gt;DFA</vt:lpstr>
      <vt:lpstr>2.3  有 限 自 动 机</vt:lpstr>
      <vt:lpstr>2.3  有 限 自 动 机</vt:lpstr>
      <vt:lpstr>2.3  有 限 自 动 机</vt:lpstr>
      <vt:lpstr>2.3  有 限 自 动 机</vt:lpstr>
      <vt:lpstr>途径3：正规式=&gt;NFA=&gt;DFA</vt:lpstr>
      <vt:lpstr>2.3  有 限 自 动 机</vt:lpstr>
      <vt:lpstr>DFA的化简</vt:lpstr>
      <vt:lpstr>2.3  有 限 自 动 机</vt:lpstr>
      <vt:lpstr>DFA的化简</vt:lpstr>
      <vt:lpstr>2.3  有 限 自 动 机</vt:lpstr>
      <vt:lpstr>2.3  有 限 自 动 机</vt:lpstr>
      <vt:lpstr>本讲纲要</vt:lpstr>
      <vt:lpstr>词法分析过程</vt:lpstr>
      <vt:lpstr>基于DFA构建识别程序</vt:lpstr>
      <vt:lpstr>作    业</vt:lpstr>
      <vt:lpstr>小    结</vt:lpstr>
    </vt:vector>
  </TitlesOfParts>
  <Company>中国科大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Windows User</cp:lastModifiedBy>
  <cp:revision>807</cp:revision>
  <dcterms:created xsi:type="dcterms:W3CDTF">2000-08-08T16:59:41Z</dcterms:created>
  <dcterms:modified xsi:type="dcterms:W3CDTF">2017-09-17T13:42:55Z</dcterms:modified>
</cp:coreProperties>
</file>