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9"/>
  </p:notesMasterIdLst>
  <p:handoutMasterIdLst>
    <p:handoutMasterId r:id="rId20"/>
  </p:handoutMasterIdLst>
  <p:sldIdLst>
    <p:sldId id="493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479C"/>
    <a:srgbClr val="00FF00"/>
    <a:srgbClr val="FF3300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2" autoAdjust="0"/>
    <p:restoredTop sz="91640" autoAdjust="0"/>
  </p:normalViewPr>
  <p:slideViewPr>
    <p:cSldViewPr>
      <p:cViewPr varScale="1">
        <p:scale>
          <a:sx n="63" d="100"/>
          <a:sy n="63" d="100"/>
        </p:scale>
        <p:origin x="1528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8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83D2CFBE-A75E-40C3-9920-12A8A2EBF608}" type="slidenum">
              <a:rPr lang="zh-CN" altLang="en-US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8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3D719C4-A027-4945-BA40-A46E839B4F5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258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7104404-D205-4918-AADB-9D7277F8F8F1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1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13162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3407ECE-33E5-4819-9F9C-D4E7443D6DE9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11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894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9865F42-BD7B-41AD-AFEF-29E0D0846E8C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12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877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E20A484-AC25-4269-BE18-D58E69E68AD2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15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/>
              <a:t>如果您想在</a:t>
            </a:r>
            <a:r>
              <a:rPr lang="en-US" altLang="zh-CN" b="1" dirty="0" err="1"/>
              <a:t>Yacc</a:t>
            </a:r>
            <a:r>
              <a:rPr lang="zh-CN" altLang="en-US" b="1" dirty="0"/>
              <a:t>中使用</a:t>
            </a:r>
            <a:r>
              <a:rPr lang="en-US" altLang="zh-CN" b="1" dirty="0"/>
              <a:t>Lex</a:t>
            </a:r>
            <a:r>
              <a:rPr lang="zh-CN" altLang="en-US" b="1" dirty="0"/>
              <a:t>，请注意</a:t>
            </a:r>
            <a:r>
              <a:rPr lang="en-US" altLang="zh-CN" b="1" dirty="0"/>
              <a:t>Lex</a:t>
            </a:r>
            <a:r>
              <a:rPr lang="zh-CN" altLang="en-US" b="1" dirty="0"/>
              <a:t>生成的程序叫做</a:t>
            </a:r>
            <a:r>
              <a:rPr lang="en-US" altLang="zh-CN" b="1" i="1" dirty="0" err="1"/>
              <a:t>yylex</a:t>
            </a:r>
            <a:r>
              <a:rPr lang="en-US" altLang="zh-CN" b="1" i="1" dirty="0"/>
              <a:t>()</a:t>
            </a:r>
            <a:r>
              <a:rPr lang="zh-CN" altLang="en-US" b="1" dirty="0"/>
              <a:t>，这个程序名称在</a:t>
            </a:r>
            <a:r>
              <a:rPr lang="en-US" altLang="zh-CN" b="1" dirty="0" err="1"/>
              <a:t>Yacc</a:t>
            </a:r>
            <a:r>
              <a:rPr lang="zh-CN" altLang="en-US" b="1" dirty="0"/>
              <a:t>分析中需要被使用到。通常，</a:t>
            </a:r>
            <a:r>
              <a:rPr lang="en-US" altLang="zh-CN" b="1" dirty="0"/>
              <a:t>Lex</a:t>
            </a:r>
            <a:r>
              <a:rPr lang="zh-CN" altLang="en-US" b="1" dirty="0"/>
              <a:t>库中默认的主程序会调用这个例程，但是如果是使用</a:t>
            </a:r>
            <a:r>
              <a:rPr lang="en-US" altLang="zh-CN" b="1" dirty="0" err="1"/>
              <a:t>Yacc</a:t>
            </a:r>
            <a:r>
              <a:rPr lang="zh-CN" altLang="en-US" b="1" dirty="0"/>
              <a:t>加载，并且是它的主程序使用，那么</a:t>
            </a:r>
            <a:r>
              <a:rPr lang="en-US" altLang="zh-CN" b="1" dirty="0" err="1"/>
              <a:t>Yacc</a:t>
            </a:r>
            <a:r>
              <a:rPr lang="zh-CN" altLang="en-US" b="1" dirty="0"/>
              <a:t>需要调用</a:t>
            </a:r>
            <a:r>
              <a:rPr lang="en-US" altLang="zh-CN" b="1" i="1" dirty="0" err="1"/>
              <a:t>yylex</a:t>
            </a:r>
            <a:r>
              <a:rPr lang="en-US" altLang="zh-CN" b="1" i="1" dirty="0"/>
              <a:t>()</a:t>
            </a:r>
            <a:r>
              <a:rPr lang="zh-CN" altLang="en-US" b="1" dirty="0"/>
              <a:t>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13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2BA1453-A2C3-4474-BD5C-F14FAB4D412B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17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048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5016CE3-BCB2-4D28-BFDB-27F811B67BCE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2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30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2BDDE8B-13A6-4C1A-91B1-E2EDE8783E4A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3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51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E5AF9B6-E142-400F-9F45-A53238034B71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4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79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008FA2C-EFCE-4E4E-9B8A-CF1BFAE2EAFF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5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786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A58FE76-1694-49A8-814B-02318B7DC9EE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6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454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3D114D5-3FA6-4F7F-A6A7-4C5EE799187E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7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476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66A267D-B0D2-46B3-A193-9C14BDD1AD44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9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18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A55089C-700D-4DBF-9A0B-DE34C46003A6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10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829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66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789EE4-94A7-4EC5-B2D3-2A4E3A5E7C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BF71-8378-4E39-B16F-5E7BE9090F1E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2018/9/12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34243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87F21-4526-4FFE-97D1-BFFAADBCB795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2018/9/12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D7313-DC6C-4D12-BF29-BC3AE92CC8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02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91330-9A8C-4903-9D91-927933E0FA67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2018/9/12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D18BE-A531-4483-A606-9893F730A1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039119"/>
      </p:ext>
    </p:extLst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569325" cy="51117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A9C8C-FA9E-48BF-9611-F3DD85425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9746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 err="1"/>
              <a:t>中国科大Copyright</a:t>
            </a:r>
            <a:r>
              <a:rPr lang="en-US" altLang="zh-CN" dirty="0"/>
              <a:t> © 2009, Software School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D2D18BE-A531-4483-A606-9893F730A15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BB95622C-2572-4186-A369-0E3A9E51CE7B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2018/9/12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0350"/>
            <a:ext cx="914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3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温故而知新</a:t>
            </a:r>
          </a:p>
        </p:txBody>
      </p:sp>
      <p:sp>
        <p:nvSpPr>
          <p:cNvPr id="205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F62E0C5-F9C8-4677-9620-14223F006F2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043310" y="1340644"/>
            <a:ext cx="1081087" cy="431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996633"/>
                </a:solidFill>
                <a:latin typeface="Tahoma" pitchFamily="34" charset="0"/>
                <a:ea typeface="微软雅黑" panose="020B0503020204020204" pitchFamily="34" charset="-122"/>
              </a:rPr>
              <a:t>正规式</a:t>
            </a:r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2267272" y="1269206"/>
            <a:ext cx="1152525" cy="5762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6586860" y="1124744"/>
            <a:ext cx="1223962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计算机实现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562672" y="1340644"/>
            <a:ext cx="1728788" cy="431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996633"/>
                </a:solidFill>
                <a:latin typeface="Tahoma" pitchFamily="34" charset="0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5291460" y="1269206"/>
            <a:ext cx="1223962" cy="576263"/>
          </a:xfrm>
          <a:prstGeom prst="rightArrow">
            <a:avLst>
              <a:gd name="adj1" fmla="val 50000"/>
              <a:gd name="adj2" fmla="val 53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2663" name="Text Box 7"/>
          <p:cNvSpPr txBox="1">
            <a:spLocks noChangeArrowheads="1"/>
          </p:cNvSpPr>
          <p:nvPr/>
        </p:nvSpPr>
        <p:spPr bwMode="auto">
          <a:xfrm>
            <a:off x="1475110" y="3645694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不确定有限自动机</a:t>
            </a:r>
          </a:p>
        </p:txBody>
      </p:sp>
      <p:sp>
        <p:nvSpPr>
          <p:cNvPr id="582664" name="Text Box 8"/>
          <p:cNvSpPr txBox="1">
            <a:spLocks noChangeArrowheads="1"/>
          </p:cNvSpPr>
          <p:nvPr/>
        </p:nvSpPr>
        <p:spPr bwMode="auto">
          <a:xfrm>
            <a:off x="4067497" y="3645694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确定有限自动机</a:t>
            </a:r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4427860" y="1772444"/>
            <a:ext cx="576262" cy="1871662"/>
          </a:xfrm>
          <a:prstGeom prst="upDownArrow">
            <a:avLst>
              <a:gd name="adj1" fmla="val 50000"/>
              <a:gd name="adj2" fmla="val 649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3923035" y="2348706"/>
            <a:ext cx="720725" cy="36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等价</a:t>
            </a:r>
          </a:p>
        </p:txBody>
      </p:sp>
      <p:sp>
        <p:nvSpPr>
          <p:cNvPr id="2060" name="AutoShape 11"/>
          <p:cNvSpPr>
            <a:spLocks noChangeArrowheads="1"/>
          </p:cNvSpPr>
          <p:nvPr/>
        </p:nvSpPr>
        <p:spPr bwMode="auto">
          <a:xfrm rot="4543691">
            <a:off x="626591" y="2459038"/>
            <a:ext cx="2016125" cy="503237"/>
          </a:xfrm>
          <a:prstGeom prst="rightArrow">
            <a:avLst>
              <a:gd name="adj1" fmla="val 50000"/>
              <a:gd name="adj2" fmla="val 10015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1" name="AutoShape 12"/>
          <p:cNvSpPr>
            <a:spLocks noChangeArrowheads="1"/>
          </p:cNvSpPr>
          <p:nvPr/>
        </p:nvSpPr>
        <p:spPr bwMode="auto">
          <a:xfrm>
            <a:off x="2986410" y="3790156"/>
            <a:ext cx="1079500" cy="503238"/>
          </a:xfrm>
          <a:prstGeom prst="rightArrow">
            <a:avLst>
              <a:gd name="adj1" fmla="val 50000"/>
              <a:gd name="adj2" fmla="val 5362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 rot="10800000" flipV="1">
            <a:off x="477526" y="2273319"/>
            <a:ext cx="2212653" cy="61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用正规式语法结构来指导构造过程</a:t>
            </a:r>
          </a:p>
        </p:txBody>
      </p:sp>
      <p:sp>
        <p:nvSpPr>
          <p:cNvPr id="582670" name="Rectangle 14"/>
          <p:cNvSpPr>
            <a:spLocks noChangeArrowheads="1"/>
          </p:cNvSpPr>
          <p:nvPr/>
        </p:nvSpPr>
        <p:spPr bwMode="auto">
          <a:xfrm>
            <a:off x="2915121" y="3429794"/>
            <a:ext cx="1263217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子集构造法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5430167" y="3501231"/>
            <a:ext cx="1955714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合并不可区别状态</a:t>
            </a: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379022" y="3645694"/>
            <a:ext cx="1441450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最简确定有限自动机</a:t>
            </a:r>
          </a:p>
        </p:txBody>
      </p:sp>
      <p:sp>
        <p:nvSpPr>
          <p:cNvPr id="2066" name="AutoShape 17"/>
          <p:cNvSpPr>
            <a:spLocks noChangeArrowheads="1"/>
          </p:cNvSpPr>
          <p:nvPr/>
        </p:nvSpPr>
        <p:spPr bwMode="auto">
          <a:xfrm>
            <a:off x="5578797" y="3790156"/>
            <a:ext cx="1800225" cy="503238"/>
          </a:xfrm>
          <a:prstGeom prst="rightArrow">
            <a:avLst>
              <a:gd name="adj1" fmla="val 50000"/>
              <a:gd name="adj2" fmla="val 8943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67" name="AutoShape 18"/>
          <p:cNvSpPr>
            <a:spLocks noChangeArrowheads="1"/>
          </p:cNvSpPr>
          <p:nvPr/>
        </p:nvSpPr>
        <p:spPr bwMode="auto">
          <a:xfrm rot="-3497395">
            <a:off x="6162203" y="990600"/>
            <a:ext cx="576263" cy="3457575"/>
          </a:xfrm>
          <a:prstGeom prst="upDownArrow">
            <a:avLst>
              <a:gd name="adj1" fmla="val 50000"/>
              <a:gd name="adj2" fmla="val 12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5939160" y="2132806"/>
            <a:ext cx="1223962" cy="36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等价</a:t>
            </a:r>
          </a:p>
        </p:txBody>
      </p:sp>
      <p:sp>
        <p:nvSpPr>
          <p:cNvPr id="582676" name="Text Box 20"/>
          <p:cNvSpPr txBox="1">
            <a:spLocks noChangeArrowheads="1"/>
          </p:cNvSpPr>
          <p:nvPr/>
        </p:nvSpPr>
        <p:spPr bwMode="auto">
          <a:xfrm>
            <a:off x="1186185" y="5372894"/>
            <a:ext cx="9366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2070" name="AutoShape 21"/>
          <p:cNvSpPr>
            <a:spLocks noChangeArrowheads="1"/>
          </p:cNvSpPr>
          <p:nvPr/>
        </p:nvSpPr>
        <p:spPr bwMode="auto">
          <a:xfrm>
            <a:off x="2195835" y="5301456"/>
            <a:ext cx="1079500" cy="503238"/>
          </a:xfrm>
          <a:prstGeom prst="rightArrow">
            <a:avLst>
              <a:gd name="adj1" fmla="val 50000"/>
              <a:gd name="adj2" fmla="val 5362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2678" name="Text Box 22"/>
          <p:cNvSpPr txBox="1">
            <a:spLocks noChangeArrowheads="1"/>
          </p:cNvSpPr>
          <p:nvPr/>
        </p:nvSpPr>
        <p:spPr bwMode="auto">
          <a:xfrm>
            <a:off x="3275335" y="5156994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确定有限自动机</a:t>
            </a:r>
          </a:p>
        </p:txBody>
      </p:sp>
      <p:sp>
        <p:nvSpPr>
          <p:cNvPr id="582679" name="Rectangle 23"/>
          <p:cNvSpPr>
            <a:spLocks noChangeArrowheads="1"/>
          </p:cNvSpPr>
          <p:nvPr/>
        </p:nvSpPr>
        <p:spPr bwMode="auto">
          <a:xfrm>
            <a:off x="1906910" y="4869656"/>
            <a:ext cx="1263217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状态列举法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88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中重要的变量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yyin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itchFamily="18" charset="0"/>
            </a:endParaRPr>
          </a:p>
          <a:p>
            <a:pPr lvl="2">
              <a:spcBef>
                <a:spcPct val="0"/>
              </a:spcBef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类型： 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FILE * 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词法分析的输入文集文件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yyout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： </a:t>
            </a:r>
          </a:p>
          <a:p>
            <a:pPr lvl="2"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类型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: FILE *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词法分析的输出文件</a:t>
            </a:r>
          </a:p>
          <a:p>
            <a:pPr>
              <a:defRPr/>
            </a:pP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57346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64067E5-C2E3-403F-BD97-4AEF1BCDDC4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1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中重要的变量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yyin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yyout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以上两个经常和函数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yywrap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()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连用，如果函数的返回值是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，就停止解析。因此它可以用来解析多个文件。代码可以写在第三段，这就能够解析多个文件。方法是使用 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yyin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文件指针指向不同的文件，直到所有的文件都被解析。最后，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yywrap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()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可以返回 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来表示解析的结束。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defRPr/>
            </a:pPr>
            <a:endParaRPr lang="zh-CN" altLang="en-US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yylineno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: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给出当前的行数信息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3200" b="0" dirty="0">
              <a:ea typeface="微软雅黑" panose="020B0503020204020204" pitchFamily="34" charset="-122"/>
            </a:endParaRPr>
          </a:p>
        </p:txBody>
      </p:sp>
      <p:sp>
        <p:nvSpPr>
          <p:cNvPr id="58370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069612-7E7A-46A2-B28C-684B774AD0A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905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中识别规则二义性处理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能匹配最多字符的规则优先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能匹配相同数目的字符的规则，书写顺序在前的优先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eg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：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integer    keyword action ...;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[a−z]+    identifier action ...;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当输入为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integers</a:t>
            </a: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时，匹配</a:t>
            </a: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[a−z]+</a:t>
            </a:r>
            <a:endParaRPr lang="zh-CN" altLang="en-US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112BC51-C1FB-48B1-BF02-9AC7668BDA1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7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中识别规则二义性处理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假设需要计算输入文本中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she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he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的个数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she       {s++; REJECT;}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he        {h++; REJECT;}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\n        |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.         ;</a:t>
            </a:r>
          </a:p>
          <a:p>
            <a:pPr>
              <a:defRPr/>
            </a:pPr>
            <a:endParaRPr lang="zh-CN" altLang="en-US" sz="3200" b="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47F773F-0526-446B-BBE8-E862B005E6E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42724" name="AutoShape 4"/>
          <p:cNvSpPr>
            <a:spLocks noChangeArrowheads="1"/>
          </p:cNvSpPr>
          <p:nvPr/>
        </p:nvSpPr>
        <p:spPr bwMode="auto">
          <a:xfrm>
            <a:off x="5152632" y="3445202"/>
            <a:ext cx="2376264" cy="1296144"/>
          </a:xfrm>
          <a:prstGeom prst="wedgeRoundRectCallout">
            <a:avLst>
              <a:gd name="adj1" fmla="val -217194"/>
              <a:gd name="adj2" fmla="val -50384"/>
              <a:gd name="adj3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lIns="0" tIns="46800" rIns="0" bIns="46800" anchor="ctr"/>
          <a:lstStyle/>
          <a:p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</a:rPr>
              <a:t>.   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</a:rPr>
              <a:t>匹配任意字符，除了 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</a:rPr>
              <a:t>\n</a:t>
            </a:r>
            <a:endParaRPr lang="zh-CN" altLang="en-US" sz="24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3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0" dirty="0">
                <a:solidFill>
                  <a:schemeClr val="accent2"/>
                </a:solidFill>
                <a:ea typeface="微软雅黑" panose="020B0503020204020204" pitchFamily="34" charset="-122"/>
              </a:rPr>
              <a:t>简单的例子</a:t>
            </a:r>
          </a:p>
          <a:p>
            <a:pPr lvl="1">
              <a:lnSpc>
                <a:spcPct val="90000"/>
              </a:lnSpc>
            </a:pPr>
            <a:r>
              <a:rPr lang="zh-CN" altLang="en-US" sz="2800" b="0" dirty="0">
                <a:solidFill>
                  <a:schemeClr val="accent2"/>
                </a:solidFill>
                <a:ea typeface="微软雅黑" panose="020B0503020204020204" pitchFamily="34" charset="-122"/>
              </a:rPr>
              <a:t>删除输入中每行结尾处所有空白符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solidFill>
                  <a:schemeClr val="accent2"/>
                </a:solidFill>
                <a:ea typeface="微软雅黑" panose="020B0503020204020204" pitchFamily="34" charset="-122"/>
              </a:rPr>
              <a:t>%% 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solidFill>
                  <a:schemeClr val="accent2"/>
                </a:solidFill>
                <a:ea typeface="微软雅黑" panose="020B0503020204020204" pitchFamily="34" charset="-122"/>
              </a:rPr>
              <a:t>[ \t]+$  ;</a:t>
            </a:r>
          </a:p>
          <a:p>
            <a:pPr lvl="1">
              <a:lnSpc>
                <a:spcPct val="90000"/>
              </a:lnSpc>
            </a:pPr>
            <a:r>
              <a:rPr lang="zh-CN" altLang="en-US" sz="2800" b="0" dirty="0">
                <a:solidFill>
                  <a:schemeClr val="accent2"/>
                </a:solidFill>
                <a:ea typeface="微软雅黑" panose="020B0503020204020204" pitchFamily="34" charset="-122"/>
              </a:rPr>
              <a:t>如果要将字符串中的空格或者制表符转换为单个空格，需要增加一条规则：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solidFill>
                  <a:schemeClr val="accent2"/>
                </a:solidFill>
                <a:ea typeface="微软雅黑" panose="020B0503020204020204" pitchFamily="34" charset="-122"/>
              </a:rPr>
              <a:t>%% 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solidFill>
                  <a:schemeClr val="accent2"/>
                </a:solidFill>
                <a:ea typeface="微软雅黑" panose="020B0503020204020204" pitchFamily="34" charset="-122"/>
              </a:rPr>
              <a:t>[ \t]+$               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solidFill>
                  <a:schemeClr val="accent2"/>
                </a:solidFill>
                <a:ea typeface="微软雅黑" panose="020B0503020204020204" pitchFamily="34" charset="-122"/>
              </a:rPr>
              <a:t>[ \t]+   </a:t>
            </a:r>
            <a:r>
              <a:rPr lang="en-US" altLang="zh-CN" b="0" dirty="0" err="1">
                <a:solidFill>
                  <a:schemeClr val="accent2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b="0" dirty="0">
                <a:solidFill>
                  <a:schemeClr val="accent2"/>
                </a:solidFill>
                <a:ea typeface="微软雅黑" panose="020B0503020204020204" pitchFamily="34" charset="-122"/>
              </a:rPr>
              <a:t>(“ ”);</a:t>
            </a:r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472AA7D-2F2A-421B-B4BF-54470B0206D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9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000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上机实验例子</a:t>
            </a:r>
            <a:r>
              <a:rPr lang="en-US" altLang="zh-CN" sz="2000" i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example.l</a:t>
            </a:r>
            <a:endParaRPr lang="en-US" altLang="zh-CN" sz="2000" i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%{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num_lines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= 0,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num_chars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= 0;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%}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%%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\n    ++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num_lines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; ++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num_chars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     ++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num_chars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defRPr/>
            </a:pP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%%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main()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yylex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80000"/>
              </a:lnSpc>
              <a:defRPr/>
            </a:pP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("# of lines = %d, # of chars = %d\n ",             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num_lines,num_chars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2466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AD4A868-4C1B-4F4D-AF7B-9EF5D8FA526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4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b="0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上机实验例子</a:t>
            </a:r>
            <a:r>
              <a:rPr lang="en-US" altLang="zh-CN" sz="2800" b="0" i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example.l</a:t>
            </a:r>
            <a:endParaRPr lang="en-US" altLang="zh-CN" sz="2800" b="0" i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hello world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wo </a:t>
            </a:r>
            <a:r>
              <a:rPr lang="en-US" altLang="zh-CN" sz="2400" dirty="0" err="1">
                <a:ea typeface="微软雅黑" panose="020B0503020204020204" pitchFamily="34" charset="-122"/>
              </a:rPr>
              <a:t>ai</a:t>
            </a:r>
            <a:r>
              <a:rPr lang="en-US" altLang="zh-CN" sz="2400" dirty="0">
                <a:ea typeface="微软雅黑" panose="020B0503020204020204" pitchFamily="34" charset="-122"/>
              </a:rPr>
              <a:t> tian an men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hello world </a:t>
            </a:r>
            <a:r>
              <a:rPr lang="en-US" altLang="zh-CN" sz="2400" dirty="0" err="1"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ea typeface="微软雅黑" panose="020B0503020204020204" pitchFamily="34" charset="-122"/>
              </a:rPr>
              <a:t> love</a:t>
            </a:r>
          </a:p>
        </p:txBody>
      </p:sp>
      <p:sp>
        <p:nvSpPr>
          <p:cNvPr id="63490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9429BB3-AB43-4A72-B77D-976A28CAA56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3276600" y="3500438"/>
            <a:ext cx="1368425" cy="576262"/>
          </a:xfrm>
          <a:prstGeom prst="rightArrow">
            <a:avLst>
              <a:gd name="adj1" fmla="val 50000"/>
              <a:gd name="adj2" fmla="val 59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3203575" y="3213100"/>
            <a:ext cx="136842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lex.yy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. exe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716463" y="3500438"/>
            <a:ext cx="4427537" cy="42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ahoma" pitchFamily="34" charset="0"/>
                <a:ea typeface="微软雅黑" panose="020B0503020204020204" pitchFamily="34" charset="-122"/>
              </a:rPr>
              <a:t># of lines = 3, # of chars = 49</a:t>
            </a:r>
          </a:p>
        </p:txBody>
      </p:sp>
    </p:spTree>
    <p:extLst>
      <p:ext uri="{BB962C8B-B14F-4D97-AF65-F5344CB8AC3E}">
        <p14:creationId xmlns:p14="http://schemas.microsoft.com/office/powerpoint/2010/main" val="328956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608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本  章  要  点</a:t>
            </a:r>
          </a:p>
        </p:txBody>
      </p:sp>
      <p:sp>
        <p:nvSpPr>
          <p:cNvPr id="6451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9EB5009-7102-4A94-9E87-4FD4B57A3E5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323850" y="1654547"/>
            <a:ext cx="3775075" cy="622626"/>
            <a:chOff x="1020" y="3521"/>
            <a:chExt cx="3402" cy="468"/>
          </a:xfrm>
        </p:grpSpPr>
        <p:sp>
          <p:nvSpPr>
            <p:cNvPr id="64562" name="Text Box 4"/>
            <p:cNvSpPr txBox="1">
              <a:spLocks noChangeArrowheads="1"/>
            </p:cNvSpPr>
            <p:nvPr/>
          </p:nvSpPr>
          <p:spPr bwMode="auto">
            <a:xfrm>
              <a:off x="1020" y="3521"/>
              <a:ext cx="771" cy="4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Tahoma" pitchFamily="34" charset="0"/>
                  <a:ea typeface="微软雅黑" panose="020B0503020204020204" pitchFamily="34" charset="-122"/>
                </a:rPr>
                <a:t>源程序字符流</a:t>
              </a:r>
            </a:p>
          </p:txBody>
        </p:sp>
        <p:sp>
          <p:nvSpPr>
            <p:cNvPr id="64563" name="Line 5"/>
            <p:cNvSpPr>
              <a:spLocks noChangeShapeType="1"/>
            </p:cNvSpPr>
            <p:nvPr/>
          </p:nvSpPr>
          <p:spPr bwMode="auto">
            <a:xfrm>
              <a:off x="1791" y="379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64" name="Text Box 6"/>
            <p:cNvSpPr txBox="1">
              <a:spLocks noChangeArrowheads="1"/>
            </p:cNvSpPr>
            <p:nvPr/>
          </p:nvSpPr>
          <p:spPr bwMode="auto">
            <a:xfrm>
              <a:off x="1927" y="3575"/>
              <a:ext cx="50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latin typeface="Tahoma" pitchFamily="34" charset="0"/>
                  <a:ea typeface="微软雅黑" panose="020B0503020204020204" pitchFamily="34" charset="-122"/>
                </a:rPr>
                <a:t>顺序组合</a:t>
              </a:r>
            </a:p>
          </p:txBody>
        </p:sp>
        <p:sp>
          <p:nvSpPr>
            <p:cNvPr id="64565" name="Text Box 7"/>
            <p:cNvSpPr txBox="1">
              <a:spLocks noChangeArrowheads="1"/>
            </p:cNvSpPr>
            <p:nvPr/>
          </p:nvSpPr>
          <p:spPr bwMode="auto">
            <a:xfrm>
              <a:off x="2562" y="3521"/>
              <a:ext cx="499" cy="4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Tahoma" pitchFamily="34" charset="0"/>
                  <a:ea typeface="微软雅黑" panose="020B0503020204020204" pitchFamily="34" charset="-122"/>
                </a:rPr>
                <a:t>词法单元</a:t>
              </a:r>
            </a:p>
          </p:txBody>
        </p:sp>
        <p:sp>
          <p:nvSpPr>
            <p:cNvPr id="64566" name="Line 8"/>
            <p:cNvSpPr>
              <a:spLocks noChangeShapeType="1"/>
            </p:cNvSpPr>
            <p:nvPr/>
          </p:nvSpPr>
          <p:spPr bwMode="auto">
            <a:xfrm>
              <a:off x="3107" y="379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67" name="Text Box 9"/>
            <p:cNvSpPr txBox="1">
              <a:spLocks noChangeArrowheads="1"/>
            </p:cNvSpPr>
            <p:nvPr/>
          </p:nvSpPr>
          <p:spPr bwMode="auto">
            <a:xfrm>
              <a:off x="3923" y="3521"/>
              <a:ext cx="499" cy="4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Tahoma" pitchFamily="34" charset="0"/>
                  <a:ea typeface="微软雅黑" panose="020B0503020204020204" pitchFamily="34" charset="-122"/>
                </a:rPr>
                <a:t>词法记号</a:t>
              </a:r>
            </a:p>
          </p:txBody>
        </p:sp>
        <p:sp>
          <p:nvSpPr>
            <p:cNvPr id="64568" name="Text Box 10"/>
            <p:cNvSpPr txBox="1">
              <a:spLocks noChangeArrowheads="1"/>
            </p:cNvSpPr>
            <p:nvPr/>
          </p:nvSpPr>
          <p:spPr bwMode="auto">
            <a:xfrm>
              <a:off x="3217" y="3543"/>
              <a:ext cx="46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hlink"/>
                  </a:solidFill>
                  <a:latin typeface="Tahoma" pitchFamily="34" charset="0"/>
                  <a:ea typeface="微软雅黑" panose="020B0503020204020204" pitchFamily="34" charset="-122"/>
                </a:rPr>
                <a:t>模式</a:t>
              </a:r>
            </a:p>
          </p:txBody>
        </p:sp>
      </p:grpSp>
      <p:sp>
        <p:nvSpPr>
          <p:cNvPr id="64516" name="Line 11"/>
          <p:cNvSpPr>
            <a:spLocks noChangeShapeType="1"/>
          </p:cNvSpPr>
          <p:nvPr/>
        </p:nvSpPr>
        <p:spPr bwMode="auto">
          <a:xfrm flipH="1">
            <a:off x="2536825" y="2257425"/>
            <a:ext cx="303213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17" name="Text Box 12"/>
          <p:cNvSpPr txBox="1">
            <a:spLocks noChangeArrowheads="1"/>
          </p:cNvSpPr>
          <p:nvPr/>
        </p:nvSpPr>
        <p:spPr bwMode="auto">
          <a:xfrm>
            <a:off x="2084388" y="2679700"/>
            <a:ext cx="755650" cy="55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996633"/>
                </a:solidFill>
                <a:latin typeface="Tahoma" pitchFamily="34" charset="0"/>
                <a:ea typeface="微软雅黑" panose="020B0503020204020204" pitchFamily="34" charset="-122"/>
              </a:rPr>
              <a:t>非形式化描述</a:t>
            </a:r>
          </a:p>
        </p:txBody>
      </p:sp>
      <p:sp>
        <p:nvSpPr>
          <p:cNvPr id="64518" name="Text Box 13"/>
          <p:cNvSpPr txBox="1">
            <a:spLocks noChangeArrowheads="1"/>
          </p:cNvSpPr>
          <p:nvPr/>
        </p:nvSpPr>
        <p:spPr bwMode="auto">
          <a:xfrm>
            <a:off x="2990850" y="2679700"/>
            <a:ext cx="757238" cy="55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996633"/>
                </a:solidFill>
                <a:latin typeface="Tahoma" pitchFamily="34" charset="0"/>
                <a:ea typeface="微软雅黑" panose="020B0503020204020204" pitchFamily="34" charset="-122"/>
              </a:rPr>
              <a:t>形式化描述</a:t>
            </a:r>
          </a:p>
        </p:txBody>
      </p:sp>
      <p:sp>
        <p:nvSpPr>
          <p:cNvPr id="64519" name="Line 14"/>
          <p:cNvSpPr>
            <a:spLocks noChangeShapeType="1"/>
          </p:cNvSpPr>
          <p:nvPr/>
        </p:nvSpPr>
        <p:spPr bwMode="auto">
          <a:xfrm>
            <a:off x="2990850" y="2257425"/>
            <a:ext cx="250825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0" name="AutoShape 15"/>
          <p:cNvSpPr>
            <a:spLocks noChangeArrowheads="1"/>
          </p:cNvSpPr>
          <p:nvPr/>
        </p:nvSpPr>
        <p:spPr bwMode="auto">
          <a:xfrm>
            <a:off x="3192463" y="3344863"/>
            <a:ext cx="301625" cy="544512"/>
          </a:xfrm>
          <a:prstGeom prst="downArrow">
            <a:avLst>
              <a:gd name="adj1" fmla="val 50000"/>
              <a:gd name="adj2" fmla="val 45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1" name="Text Box 16"/>
          <p:cNvSpPr txBox="1">
            <a:spLocks noChangeArrowheads="1"/>
          </p:cNvSpPr>
          <p:nvPr/>
        </p:nvSpPr>
        <p:spPr bwMode="auto">
          <a:xfrm>
            <a:off x="2940050" y="3948113"/>
            <a:ext cx="755650" cy="3111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996633"/>
                </a:solidFill>
                <a:latin typeface="Tahoma" pitchFamily="34" charset="0"/>
                <a:ea typeface="微软雅黑" panose="020B0503020204020204" pitchFamily="34" charset="-122"/>
              </a:rPr>
              <a:t>正规式</a:t>
            </a:r>
          </a:p>
        </p:txBody>
      </p:sp>
      <p:grpSp>
        <p:nvGrpSpPr>
          <p:cNvPr id="64522" name="Group 17"/>
          <p:cNvGrpSpPr>
            <a:grpSpLocks/>
          </p:cNvGrpSpPr>
          <p:nvPr/>
        </p:nvGrpSpPr>
        <p:grpSpPr bwMode="auto">
          <a:xfrm>
            <a:off x="498475" y="4130676"/>
            <a:ext cx="3775075" cy="975633"/>
            <a:chOff x="930" y="3022"/>
            <a:chExt cx="3402" cy="733"/>
          </a:xfrm>
        </p:grpSpPr>
        <p:sp>
          <p:nvSpPr>
            <p:cNvPr id="64552" name="Text Box 18"/>
            <p:cNvSpPr txBox="1">
              <a:spLocks noChangeArrowheads="1"/>
            </p:cNvSpPr>
            <p:nvPr/>
          </p:nvSpPr>
          <p:spPr bwMode="auto">
            <a:xfrm>
              <a:off x="930" y="3521"/>
              <a:ext cx="77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Tahoma" pitchFamily="34" charset="0"/>
                  <a:ea typeface="微软雅黑" panose="020B0503020204020204" pitchFamily="34" charset="-122"/>
                </a:rPr>
                <a:t>字母</a:t>
              </a:r>
            </a:p>
          </p:txBody>
        </p:sp>
        <p:sp>
          <p:nvSpPr>
            <p:cNvPr id="64553" name="Line 19"/>
            <p:cNvSpPr>
              <a:spLocks noChangeShapeType="1"/>
            </p:cNvSpPr>
            <p:nvPr/>
          </p:nvSpPr>
          <p:spPr bwMode="auto">
            <a:xfrm>
              <a:off x="1701" y="370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54" name="Text Box 20"/>
            <p:cNvSpPr txBox="1">
              <a:spLocks noChangeArrowheads="1"/>
            </p:cNvSpPr>
            <p:nvPr/>
          </p:nvSpPr>
          <p:spPr bwMode="auto">
            <a:xfrm>
              <a:off x="1837" y="3469"/>
              <a:ext cx="58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latin typeface="Tahoma" pitchFamily="34" charset="0"/>
                  <a:ea typeface="微软雅黑" panose="020B0503020204020204" pitchFamily="34" charset="-122"/>
                </a:rPr>
                <a:t>组合</a:t>
              </a:r>
            </a:p>
          </p:txBody>
        </p:sp>
        <p:sp>
          <p:nvSpPr>
            <p:cNvPr id="64555" name="Text Box 21"/>
            <p:cNvSpPr txBox="1">
              <a:spLocks noChangeArrowheads="1"/>
            </p:cNvSpPr>
            <p:nvPr/>
          </p:nvSpPr>
          <p:spPr bwMode="auto">
            <a:xfrm>
              <a:off x="2426" y="3521"/>
              <a:ext cx="49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Tahoma" pitchFamily="34" charset="0"/>
                  <a:ea typeface="微软雅黑" panose="020B0503020204020204" pitchFamily="34" charset="-122"/>
                </a:rPr>
                <a:t>串</a:t>
              </a:r>
            </a:p>
          </p:txBody>
        </p:sp>
        <p:sp>
          <p:nvSpPr>
            <p:cNvPr id="64556" name="Line 22"/>
            <p:cNvSpPr>
              <a:spLocks noChangeShapeType="1"/>
            </p:cNvSpPr>
            <p:nvPr/>
          </p:nvSpPr>
          <p:spPr bwMode="auto">
            <a:xfrm>
              <a:off x="3017" y="370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57" name="Text Box 23"/>
            <p:cNvSpPr txBox="1">
              <a:spLocks noChangeArrowheads="1"/>
            </p:cNvSpPr>
            <p:nvPr/>
          </p:nvSpPr>
          <p:spPr bwMode="auto">
            <a:xfrm>
              <a:off x="3833" y="3521"/>
              <a:ext cx="499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Tahoma" pitchFamily="34" charset="0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64558" name="Text Box 24"/>
            <p:cNvSpPr txBox="1">
              <a:spLocks noChangeArrowheads="1"/>
            </p:cNvSpPr>
            <p:nvPr/>
          </p:nvSpPr>
          <p:spPr bwMode="auto">
            <a:xfrm>
              <a:off x="3155" y="3469"/>
              <a:ext cx="4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latin typeface="Tahoma" pitchFamily="34" charset="0"/>
                  <a:ea typeface="微软雅黑" panose="020B0503020204020204" pitchFamily="34" charset="-122"/>
                </a:rPr>
                <a:t>集合</a:t>
              </a:r>
            </a:p>
          </p:txBody>
        </p:sp>
        <p:sp>
          <p:nvSpPr>
            <p:cNvPr id="64559" name="Line 25"/>
            <p:cNvSpPr>
              <a:spLocks noChangeShapeType="1"/>
            </p:cNvSpPr>
            <p:nvPr/>
          </p:nvSpPr>
          <p:spPr bwMode="auto">
            <a:xfrm flipV="1">
              <a:off x="1292" y="3249"/>
              <a:ext cx="45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560" name="Text Box 26"/>
            <p:cNvSpPr txBox="1">
              <a:spLocks noChangeArrowheads="1"/>
            </p:cNvSpPr>
            <p:nvPr/>
          </p:nvSpPr>
          <p:spPr bwMode="auto">
            <a:xfrm>
              <a:off x="1156" y="3186"/>
              <a:ext cx="49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latin typeface="Tahoma" pitchFamily="34" charset="0"/>
                  <a:ea typeface="微软雅黑" panose="020B0503020204020204" pitchFamily="34" charset="-122"/>
                </a:rPr>
                <a:t>集合</a:t>
              </a:r>
            </a:p>
          </p:txBody>
        </p:sp>
        <p:sp>
          <p:nvSpPr>
            <p:cNvPr id="64561" name="Text Box 27"/>
            <p:cNvSpPr txBox="1">
              <a:spLocks noChangeArrowheads="1"/>
            </p:cNvSpPr>
            <p:nvPr/>
          </p:nvSpPr>
          <p:spPr bwMode="auto">
            <a:xfrm>
              <a:off x="1837" y="3022"/>
              <a:ext cx="725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996633"/>
                  </a:solidFill>
                  <a:latin typeface="Tahoma" pitchFamily="34" charset="0"/>
                  <a:ea typeface="微软雅黑" panose="020B0503020204020204" pitchFamily="34" charset="-122"/>
                </a:rPr>
                <a:t>字母表</a:t>
              </a:r>
            </a:p>
          </p:txBody>
        </p:sp>
      </p:grpSp>
      <p:sp>
        <p:nvSpPr>
          <p:cNvPr id="64523" name="AutoShape 28"/>
          <p:cNvSpPr>
            <a:spLocks noChangeArrowheads="1"/>
          </p:cNvSpPr>
          <p:nvPr/>
        </p:nvSpPr>
        <p:spPr bwMode="auto">
          <a:xfrm>
            <a:off x="2740025" y="4311650"/>
            <a:ext cx="1257300" cy="603250"/>
          </a:xfrm>
          <a:prstGeom prst="curvedDownArrow">
            <a:avLst>
              <a:gd name="adj1" fmla="val 41684"/>
              <a:gd name="adj2" fmla="val 83368"/>
              <a:gd name="adj3" fmla="val 33333"/>
            </a:avLst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4" name="Line 29"/>
          <p:cNvSpPr>
            <a:spLocks noChangeShapeType="1"/>
          </p:cNvSpPr>
          <p:nvPr/>
        </p:nvSpPr>
        <p:spPr bwMode="auto">
          <a:xfrm flipH="1">
            <a:off x="3595688" y="2217738"/>
            <a:ext cx="328612" cy="17303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5" name="Text Box 30"/>
          <p:cNvSpPr txBox="1">
            <a:spLocks noChangeArrowheads="1"/>
          </p:cNvSpPr>
          <p:nvPr/>
        </p:nvSpPr>
        <p:spPr bwMode="auto">
          <a:xfrm>
            <a:off x="3851275" y="2433638"/>
            <a:ext cx="228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名字</a:t>
            </a:r>
          </a:p>
        </p:txBody>
      </p:sp>
      <p:sp>
        <p:nvSpPr>
          <p:cNvPr id="64526" name="Line 31"/>
          <p:cNvSpPr>
            <a:spLocks noChangeShapeType="1"/>
          </p:cNvSpPr>
          <p:nvPr/>
        </p:nvSpPr>
        <p:spPr bwMode="auto">
          <a:xfrm flipH="1">
            <a:off x="2187575" y="5156200"/>
            <a:ext cx="2508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7" name="Line 32"/>
          <p:cNvSpPr>
            <a:spLocks noChangeShapeType="1"/>
          </p:cNvSpPr>
          <p:nvPr/>
        </p:nvSpPr>
        <p:spPr bwMode="auto">
          <a:xfrm>
            <a:off x="2538413" y="5156200"/>
            <a:ext cx="150812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28" name="Text Box 33"/>
          <p:cNvSpPr txBox="1">
            <a:spLocks noChangeArrowheads="1"/>
          </p:cNvSpPr>
          <p:nvPr/>
        </p:nvSpPr>
        <p:spPr bwMode="auto">
          <a:xfrm>
            <a:off x="1935163" y="5338763"/>
            <a:ext cx="1409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FF3399"/>
                </a:solidFill>
                <a:latin typeface="Tahoma" pitchFamily="34" charset="0"/>
                <a:ea typeface="微软雅黑" panose="020B0503020204020204" pitchFamily="34" charset="-122"/>
              </a:rPr>
              <a:t>连接      指数</a:t>
            </a:r>
          </a:p>
        </p:txBody>
      </p:sp>
      <p:sp>
        <p:nvSpPr>
          <p:cNvPr id="64529" name="AutoShape 34"/>
          <p:cNvSpPr>
            <a:spLocks/>
          </p:cNvSpPr>
          <p:nvPr/>
        </p:nvSpPr>
        <p:spPr bwMode="auto">
          <a:xfrm>
            <a:off x="4355976" y="4463256"/>
            <a:ext cx="201613" cy="1270000"/>
          </a:xfrm>
          <a:prstGeom prst="leftBrace">
            <a:avLst>
              <a:gd name="adj1" fmla="val 524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30" name="Text Box 35"/>
          <p:cNvSpPr txBox="1">
            <a:spLocks noChangeArrowheads="1"/>
          </p:cNvSpPr>
          <p:nvPr/>
        </p:nvSpPr>
        <p:spPr bwMode="auto">
          <a:xfrm>
            <a:off x="4572000" y="4509120"/>
            <a:ext cx="1359257" cy="141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和       </a:t>
            </a:r>
            <a:r>
              <a:rPr lang="en-US" altLang="zh-CN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1600" b="1" dirty="0">
                <a:solidFill>
                  <a:srgbClr val="36479C"/>
                </a:solidFill>
                <a:latin typeface="Tahoma" pitchFamily="34" charset="0"/>
                <a:ea typeface="微软雅黑" panose="020B0503020204020204" pitchFamily="34" charset="-122"/>
              </a:rPr>
              <a:t>U</a:t>
            </a:r>
            <a:r>
              <a:rPr lang="en-US" altLang="zh-CN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M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连接    </a:t>
            </a:r>
            <a:r>
              <a:rPr lang="en-US" altLang="zh-CN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LM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闭包    </a:t>
            </a:r>
            <a:r>
              <a:rPr lang="en-US" altLang="zh-CN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L*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正闭包 </a:t>
            </a:r>
            <a:r>
              <a:rPr lang="en-US" altLang="zh-CN" sz="1600" b="1" dirty="0">
                <a:solidFill>
                  <a:schemeClr val="accent2"/>
                </a:solidFill>
                <a:latin typeface="Tahoma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1600" b="1" baseline="30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+</a:t>
            </a:r>
          </a:p>
        </p:txBody>
      </p:sp>
      <p:sp>
        <p:nvSpPr>
          <p:cNvPr id="535588" name="Text Box 36"/>
          <p:cNvSpPr txBox="1">
            <a:spLocks noChangeArrowheads="1"/>
          </p:cNvSpPr>
          <p:nvPr/>
        </p:nvSpPr>
        <p:spPr bwMode="auto">
          <a:xfrm>
            <a:off x="6877050" y="417513"/>
            <a:ext cx="909638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计算机实现</a:t>
            </a:r>
          </a:p>
        </p:txBody>
      </p:sp>
      <p:sp>
        <p:nvSpPr>
          <p:cNvPr id="64532" name="Text Box 37"/>
          <p:cNvSpPr txBox="1">
            <a:spLocks noChangeArrowheads="1"/>
          </p:cNvSpPr>
          <p:nvPr/>
        </p:nvSpPr>
        <p:spPr bwMode="auto">
          <a:xfrm>
            <a:off x="6948488" y="1425575"/>
            <a:ext cx="708025" cy="8001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996633"/>
                </a:solidFill>
                <a:latin typeface="Tahoma" pitchFamily="34" charset="0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64533" name="AutoShape 38"/>
          <p:cNvSpPr>
            <a:spLocks noChangeArrowheads="1"/>
          </p:cNvSpPr>
          <p:nvPr/>
        </p:nvSpPr>
        <p:spPr bwMode="auto">
          <a:xfrm rot="-5400000">
            <a:off x="7020719" y="991394"/>
            <a:ext cx="500063" cy="409575"/>
          </a:xfrm>
          <a:prstGeom prst="rightArrow">
            <a:avLst>
              <a:gd name="adj1" fmla="val 50000"/>
              <a:gd name="adj2" fmla="val 30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5591" name="Text Box 39"/>
          <p:cNvSpPr txBox="1">
            <a:spLocks noChangeArrowheads="1"/>
          </p:cNvSpPr>
          <p:nvPr/>
        </p:nvSpPr>
        <p:spPr bwMode="auto">
          <a:xfrm>
            <a:off x="5148263" y="3441700"/>
            <a:ext cx="61912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不确定有限自动机</a:t>
            </a:r>
          </a:p>
        </p:txBody>
      </p:sp>
      <p:sp>
        <p:nvSpPr>
          <p:cNvPr id="535592" name="Text Box 40"/>
          <p:cNvSpPr txBox="1">
            <a:spLocks noChangeArrowheads="1"/>
          </p:cNvSpPr>
          <p:nvPr/>
        </p:nvSpPr>
        <p:spPr bwMode="auto">
          <a:xfrm>
            <a:off x="6516688" y="3441700"/>
            <a:ext cx="61912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确定有限自动机</a:t>
            </a:r>
          </a:p>
        </p:txBody>
      </p:sp>
      <p:sp>
        <p:nvSpPr>
          <p:cNvPr id="64536" name="AutoShape 41"/>
          <p:cNvSpPr>
            <a:spLocks noChangeArrowheads="1"/>
          </p:cNvSpPr>
          <p:nvPr/>
        </p:nvSpPr>
        <p:spPr bwMode="auto">
          <a:xfrm rot="1462618">
            <a:off x="6804025" y="2144713"/>
            <a:ext cx="309563" cy="1328737"/>
          </a:xfrm>
          <a:prstGeom prst="upDownArrow">
            <a:avLst>
              <a:gd name="adj1" fmla="val 50000"/>
              <a:gd name="adj2" fmla="val 8584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5594" name="Text Box 42"/>
          <p:cNvSpPr txBox="1">
            <a:spLocks noChangeArrowheads="1"/>
          </p:cNvSpPr>
          <p:nvPr/>
        </p:nvSpPr>
        <p:spPr bwMode="auto">
          <a:xfrm>
            <a:off x="7235825" y="2433638"/>
            <a:ext cx="2952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等价</a:t>
            </a:r>
          </a:p>
        </p:txBody>
      </p:sp>
      <p:sp>
        <p:nvSpPr>
          <p:cNvPr id="64538" name="AutoShape 43"/>
          <p:cNvSpPr>
            <a:spLocks noChangeArrowheads="1"/>
          </p:cNvSpPr>
          <p:nvPr/>
        </p:nvSpPr>
        <p:spPr bwMode="auto">
          <a:xfrm>
            <a:off x="3708400" y="4017963"/>
            <a:ext cx="1431925" cy="206375"/>
          </a:xfrm>
          <a:prstGeom prst="rightArrow">
            <a:avLst>
              <a:gd name="adj1" fmla="val 50000"/>
              <a:gd name="adj2" fmla="val 17346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39" name="AutoShape 44"/>
          <p:cNvSpPr>
            <a:spLocks noChangeArrowheads="1"/>
          </p:cNvSpPr>
          <p:nvPr/>
        </p:nvSpPr>
        <p:spPr bwMode="auto">
          <a:xfrm>
            <a:off x="5795963" y="3873500"/>
            <a:ext cx="720725" cy="357188"/>
          </a:xfrm>
          <a:prstGeom prst="rightArrow">
            <a:avLst>
              <a:gd name="adj1" fmla="val 50000"/>
              <a:gd name="adj2" fmla="val 5044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5597" name="Rectangle 45"/>
          <p:cNvSpPr>
            <a:spLocks noChangeArrowheads="1"/>
          </p:cNvSpPr>
          <p:nvPr/>
        </p:nvSpPr>
        <p:spPr bwMode="auto">
          <a:xfrm>
            <a:off x="5795963" y="3441700"/>
            <a:ext cx="7921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子集构造法</a:t>
            </a:r>
          </a:p>
        </p:txBody>
      </p:sp>
      <p:sp>
        <p:nvSpPr>
          <p:cNvPr id="535598" name="Text Box 46"/>
          <p:cNvSpPr txBox="1">
            <a:spLocks noChangeArrowheads="1"/>
          </p:cNvSpPr>
          <p:nvPr/>
        </p:nvSpPr>
        <p:spPr bwMode="auto">
          <a:xfrm>
            <a:off x="7885113" y="3297238"/>
            <a:ext cx="590550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最简确定有限自动机</a:t>
            </a:r>
          </a:p>
        </p:txBody>
      </p:sp>
      <p:sp>
        <p:nvSpPr>
          <p:cNvPr id="64542" name="AutoShape 47"/>
          <p:cNvSpPr>
            <a:spLocks noChangeArrowheads="1"/>
          </p:cNvSpPr>
          <p:nvPr/>
        </p:nvSpPr>
        <p:spPr bwMode="auto">
          <a:xfrm>
            <a:off x="7164388" y="3873500"/>
            <a:ext cx="736600" cy="357188"/>
          </a:xfrm>
          <a:prstGeom prst="rightArrow">
            <a:avLst>
              <a:gd name="adj1" fmla="val 50000"/>
              <a:gd name="adj2" fmla="val 5155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43" name="AutoShape 48"/>
          <p:cNvSpPr>
            <a:spLocks noChangeArrowheads="1"/>
          </p:cNvSpPr>
          <p:nvPr/>
        </p:nvSpPr>
        <p:spPr bwMode="auto">
          <a:xfrm rot="-2009779">
            <a:off x="7658100" y="1990725"/>
            <a:ext cx="314325" cy="1570038"/>
          </a:xfrm>
          <a:prstGeom prst="upDownArrow">
            <a:avLst>
              <a:gd name="adj1" fmla="val 50000"/>
              <a:gd name="adj2" fmla="val 9989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5601" name="Rectangle 49"/>
          <p:cNvSpPr>
            <a:spLocks noChangeArrowheads="1"/>
          </p:cNvSpPr>
          <p:nvPr/>
        </p:nvSpPr>
        <p:spPr bwMode="auto">
          <a:xfrm>
            <a:off x="6443663" y="5313363"/>
            <a:ext cx="1131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状态列举法</a:t>
            </a:r>
          </a:p>
        </p:txBody>
      </p:sp>
      <p:sp>
        <p:nvSpPr>
          <p:cNvPr id="535602" name="Rectangle 50"/>
          <p:cNvSpPr>
            <a:spLocks noChangeArrowheads="1"/>
          </p:cNvSpPr>
          <p:nvPr/>
        </p:nvSpPr>
        <p:spPr bwMode="auto">
          <a:xfrm>
            <a:off x="7164388" y="3152775"/>
            <a:ext cx="8636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合并不可区别状态</a:t>
            </a:r>
          </a:p>
        </p:txBody>
      </p:sp>
      <p:sp>
        <p:nvSpPr>
          <p:cNvPr id="535603" name="Text Box 51"/>
          <p:cNvSpPr txBox="1">
            <a:spLocks noChangeArrowheads="1"/>
          </p:cNvSpPr>
          <p:nvPr/>
        </p:nvSpPr>
        <p:spPr bwMode="auto">
          <a:xfrm>
            <a:off x="7667625" y="992188"/>
            <a:ext cx="77628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手工实现</a:t>
            </a:r>
          </a:p>
        </p:txBody>
      </p:sp>
      <p:sp>
        <p:nvSpPr>
          <p:cNvPr id="535604" name="Rectangle 52"/>
          <p:cNvSpPr>
            <a:spLocks noChangeArrowheads="1"/>
          </p:cNvSpPr>
          <p:nvPr/>
        </p:nvSpPr>
        <p:spPr bwMode="auto">
          <a:xfrm>
            <a:off x="4211638" y="3513138"/>
            <a:ext cx="10795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正规式语法结构</a:t>
            </a:r>
          </a:p>
        </p:txBody>
      </p:sp>
      <p:sp>
        <p:nvSpPr>
          <p:cNvPr id="64548" name="Freeform 53"/>
          <p:cNvSpPr>
            <a:spLocks/>
          </p:cNvSpPr>
          <p:nvPr/>
        </p:nvSpPr>
        <p:spPr bwMode="auto">
          <a:xfrm>
            <a:off x="3851275" y="4521200"/>
            <a:ext cx="3097213" cy="2147888"/>
          </a:xfrm>
          <a:custGeom>
            <a:avLst/>
            <a:gdLst>
              <a:gd name="T0" fmla="*/ 0 w 1951"/>
              <a:gd name="T1" fmla="*/ 914817725 h 1353"/>
              <a:gd name="T2" fmla="*/ 2147483647 w 1951"/>
              <a:gd name="T3" fmla="*/ 2147483647 h 1353"/>
              <a:gd name="T4" fmla="*/ 2147483647 w 1951"/>
              <a:gd name="T5" fmla="*/ 0 h 13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1" h="1353">
                <a:moveTo>
                  <a:pt x="0" y="363"/>
                </a:moveTo>
                <a:cubicBezTo>
                  <a:pt x="165" y="518"/>
                  <a:pt x="663" y="1353"/>
                  <a:pt x="988" y="1292"/>
                </a:cubicBezTo>
                <a:cubicBezTo>
                  <a:pt x="1313" y="1231"/>
                  <a:pt x="1751" y="269"/>
                  <a:pt x="1951" y="0"/>
                </a:cubicBezTo>
              </a:path>
            </a:pathLst>
          </a:custGeom>
          <a:noFill/>
          <a:ln w="152400" cap="flat" cmpd="sng">
            <a:solidFill>
              <a:srgbClr val="99CC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49" name="AutoShape 54"/>
          <p:cNvSpPr>
            <a:spLocks noChangeArrowheads="1"/>
          </p:cNvSpPr>
          <p:nvPr/>
        </p:nvSpPr>
        <p:spPr bwMode="auto">
          <a:xfrm rot="-2653169">
            <a:off x="3051175" y="2338388"/>
            <a:ext cx="4321175" cy="360362"/>
          </a:xfrm>
          <a:prstGeom prst="rightArrow">
            <a:avLst>
              <a:gd name="adj1" fmla="val 50000"/>
              <a:gd name="adj2" fmla="val 29978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550" name="Text Box 55"/>
          <p:cNvSpPr txBox="1">
            <a:spLocks noChangeArrowheads="1"/>
          </p:cNvSpPr>
          <p:nvPr/>
        </p:nvSpPr>
        <p:spPr bwMode="auto">
          <a:xfrm>
            <a:off x="4572000" y="2217738"/>
            <a:ext cx="1223963" cy="36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  <a:ea typeface="微软雅黑" panose="020B0503020204020204" pitchFamily="34" charset="-122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11725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3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用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建立词法分析器的步骤</a:t>
            </a:r>
            <a:endParaRPr lang="zh-CN" altLang="en-US" sz="2400" b="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915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991717B-ADED-4328-B1DA-87996F98FB2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760660" y="2266284"/>
            <a:ext cx="7543800" cy="2830513"/>
            <a:chOff x="432" y="1632"/>
            <a:chExt cx="4752" cy="1783"/>
          </a:xfrm>
        </p:grpSpPr>
        <p:sp>
          <p:nvSpPr>
            <p:cNvPr id="49158" name="Rectangle 5"/>
            <p:cNvSpPr>
              <a:spLocks noChangeArrowheads="1"/>
            </p:cNvSpPr>
            <p:nvPr/>
          </p:nvSpPr>
          <p:spPr bwMode="auto">
            <a:xfrm>
              <a:off x="2432" y="1632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  <a:ea typeface="微软雅黑" panose="020B0503020204020204" pitchFamily="34" charset="-122"/>
                </a:rPr>
                <a:t>Lex</a:t>
              </a:r>
            </a:p>
            <a:p>
              <a:pPr algn="ctr" eaLnBrk="0" hangingPunct="0"/>
              <a:r>
                <a:rPr lang="zh-CN" altLang="en-US" sz="2400" dirty="0">
                  <a:latin typeface="Times New Roman" pitchFamily="18" charset="0"/>
                  <a:ea typeface="微软雅黑" panose="020B0503020204020204" pitchFamily="34" charset="-122"/>
                </a:rPr>
                <a:t>编译器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793" y="190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3254" y="189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61" name="Rectangle 8"/>
            <p:cNvSpPr>
              <a:spLocks noChangeArrowheads="1"/>
            </p:cNvSpPr>
            <p:nvPr/>
          </p:nvSpPr>
          <p:spPr bwMode="auto">
            <a:xfrm>
              <a:off x="432" y="1742"/>
              <a:ext cx="133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400" dirty="0">
                  <a:latin typeface="Times New Roman" pitchFamily="18" charset="0"/>
                  <a:ea typeface="微软雅黑" panose="020B0503020204020204" pitchFamily="34" charset="-122"/>
                </a:rPr>
                <a:t>Lex</a:t>
              </a:r>
              <a:r>
                <a:rPr lang="zh-CN" altLang="en-US" sz="2400" dirty="0">
                  <a:latin typeface="Times New Roman" pitchFamily="18" charset="0"/>
                  <a:ea typeface="微软雅黑" panose="020B0503020204020204" pitchFamily="34" charset="-122"/>
                </a:rPr>
                <a:t>源程序</a:t>
              </a:r>
              <a:r>
                <a:rPr lang="en-US" altLang="zh-CN" sz="2400" dirty="0" err="1">
                  <a:latin typeface="Times New Roman" pitchFamily="18" charset="0"/>
                  <a:ea typeface="微软雅黑" panose="020B0503020204020204" pitchFamily="34" charset="-122"/>
                </a:rPr>
                <a:t>lex.l</a:t>
              </a:r>
              <a:endParaRPr lang="en-US" altLang="zh-CN" sz="24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162" name="Rectangle 9"/>
            <p:cNvSpPr>
              <a:spLocks noChangeArrowheads="1"/>
            </p:cNvSpPr>
            <p:nvPr/>
          </p:nvSpPr>
          <p:spPr bwMode="auto">
            <a:xfrm>
              <a:off x="3894" y="1720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400" dirty="0" err="1">
                  <a:latin typeface="Times New Roman" pitchFamily="18" charset="0"/>
                  <a:ea typeface="微软雅黑" panose="020B0503020204020204" pitchFamily="34" charset="-122"/>
                </a:rPr>
                <a:t>lex.yy.c</a:t>
              </a:r>
              <a:endParaRPr lang="en-US" altLang="zh-CN" sz="24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2432" y="2274"/>
              <a:ext cx="811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  <a:ea typeface="微软雅黑" panose="020B0503020204020204" pitchFamily="34" charset="-122"/>
                </a:rPr>
                <a:t>C</a:t>
              </a:r>
            </a:p>
            <a:p>
              <a:pPr algn="ctr" eaLnBrk="0" hangingPunct="0"/>
              <a:r>
                <a:rPr lang="zh-CN" altLang="en-US" sz="2400" dirty="0">
                  <a:latin typeface="Times New Roman" pitchFamily="18" charset="0"/>
                  <a:ea typeface="微软雅黑" panose="020B0503020204020204" pitchFamily="34" charset="-122"/>
                </a:rPr>
                <a:t>编译器</a:t>
              </a:r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793" y="254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3254" y="253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66" name="Rectangle 13"/>
            <p:cNvSpPr>
              <a:spLocks noChangeArrowheads="1"/>
            </p:cNvSpPr>
            <p:nvPr/>
          </p:nvSpPr>
          <p:spPr bwMode="auto">
            <a:xfrm>
              <a:off x="480" y="2352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400" dirty="0" err="1">
                  <a:latin typeface="Times New Roman" pitchFamily="18" charset="0"/>
                  <a:ea typeface="微软雅黑" panose="020B0503020204020204" pitchFamily="34" charset="-122"/>
                </a:rPr>
                <a:t>lex.yy.c</a:t>
              </a:r>
              <a:endParaRPr lang="en-US" altLang="zh-CN" sz="24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167" name="Rectangle 14"/>
            <p:cNvSpPr>
              <a:spLocks noChangeArrowheads="1"/>
            </p:cNvSpPr>
            <p:nvPr/>
          </p:nvSpPr>
          <p:spPr bwMode="auto">
            <a:xfrm>
              <a:off x="3894" y="236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400" dirty="0" err="1">
                  <a:latin typeface="Times New Roman" pitchFamily="18" charset="0"/>
                  <a:ea typeface="微软雅黑" panose="020B0503020204020204" pitchFamily="34" charset="-122"/>
                </a:rPr>
                <a:t>a.out</a:t>
              </a:r>
              <a:endParaRPr lang="en-US" altLang="zh-CN" sz="24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168" name="Rectangle 15"/>
            <p:cNvSpPr>
              <a:spLocks noChangeArrowheads="1"/>
            </p:cNvSpPr>
            <p:nvPr/>
          </p:nvSpPr>
          <p:spPr bwMode="auto">
            <a:xfrm>
              <a:off x="2432" y="2905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0" rIns="90000" bIns="10800" anchor="ctr" anchorCtr="1"/>
            <a:lstStyle/>
            <a:p>
              <a:pPr algn="ctr" eaLnBrk="0" hangingPunct="0"/>
              <a:r>
                <a:rPr lang="en-US" altLang="zh-CN" sz="2400" dirty="0" err="1">
                  <a:latin typeface="Times New Roman" pitchFamily="18" charset="0"/>
                  <a:ea typeface="微软雅黑" panose="020B0503020204020204" pitchFamily="34" charset="-122"/>
                </a:rPr>
                <a:t>a.out</a:t>
              </a:r>
              <a:endParaRPr lang="en-US" altLang="zh-CN" sz="24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793" y="317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3254" y="316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71" name="Rectangle 18"/>
            <p:cNvSpPr>
              <a:spLocks noChangeArrowheads="1"/>
            </p:cNvSpPr>
            <p:nvPr/>
          </p:nvSpPr>
          <p:spPr bwMode="auto">
            <a:xfrm>
              <a:off x="480" y="3024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400" dirty="0">
                  <a:latin typeface="Times New Roman" pitchFamily="18" charset="0"/>
                  <a:ea typeface="微软雅黑" panose="020B0503020204020204" pitchFamily="34" charset="-122"/>
                </a:rPr>
                <a:t>输入流</a:t>
              </a:r>
            </a:p>
          </p:txBody>
        </p:sp>
        <p:sp>
          <p:nvSpPr>
            <p:cNvPr id="49172" name="Rectangle 19"/>
            <p:cNvSpPr>
              <a:spLocks noChangeArrowheads="1"/>
            </p:cNvSpPr>
            <p:nvPr/>
          </p:nvSpPr>
          <p:spPr bwMode="auto">
            <a:xfrm>
              <a:off x="3894" y="299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400" dirty="0">
                  <a:latin typeface="Times New Roman" pitchFamily="18" charset="0"/>
                  <a:ea typeface="微软雅黑" panose="020B0503020204020204" pitchFamily="34" charset="-122"/>
                </a:rPr>
                <a:t>记号序列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42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761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根据描述匹配模式的正则表达式构造出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，而后基于此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词法分析程序的主控制结构</a:t>
            </a:r>
            <a:endParaRPr lang="zh-CN" altLang="en-US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的实现</a:t>
            </a:r>
            <a:endParaRPr lang="zh-CN" altLang="en-US" sz="3200" b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宿主语言：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C, C++</a:t>
            </a: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等</a:t>
            </a:r>
          </a:p>
          <a:p>
            <a:pPr lvl="1" algn="just"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每个匹配动作相关的代码被放在对应的状态的处理代码块中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工具</a:t>
            </a:r>
          </a:p>
          <a:p>
            <a:pPr lvl="1" algn="just"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lex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, flex 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JLex</a:t>
            </a:r>
            <a:endParaRPr lang="en-US" altLang="zh-CN" sz="24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lvl="1" algn="just">
              <a:spcBef>
                <a:spcPct val="0"/>
              </a:spcBef>
              <a:defRPr/>
            </a:pP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TP Lex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…</a:t>
            </a:r>
          </a:p>
          <a:p>
            <a:pPr>
              <a:defRPr/>
            </a:pPr>
            <a:endParaRPr lang="zh-CN" altLang="en-US" sz="2800" b="0" dirty="0">
              <a:ea typeface="微软雅黑" panose="020B0503020204020204" pitchFamily="34" charset="-122"/>
            </a:endParaRPr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6CF3A52-26FF-4874-BADA-7A8BDFDCF7D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6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6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6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6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76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6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6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程序包括三个部分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％％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翻译规则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％％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辅助过程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程序的翻译规则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0" i="1" dirty="0">
                <a:ea typeface="微软雅黑" panose="020B0503020204020204" pitchFamily="34" charset="-122"/>
              </a:rPr>
              <a:t>  </a:t>
            </a:r>
            <a:r>
              <a:rPr lang="en-US" altLang="zh-CN" sz="28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</a:t>
            </a:r>
            <a:r>
              <a:rPr lang="en-US" altLang="zh-CN" sz="2800" b="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		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动作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1}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p</a:t>
            </a:r>
            <a:r>
              <a:rPr lang="en-US" altLang="zh-CN" sz="2800" b="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		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动作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2}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…		…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</a:t>
            </a:r>
            <a:r>
              <a:rPr lang="en-US" altLang="zh-CN" sz="2800" b="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</a:t>
            </a:r>
            <a:r>
              <a:rPr lang="en-US" altLang="zh-CN" sz="2800" b="0" i="1" baseline="-30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</a:t>
            </a:r>
            <a:r>
              <a:rPr lang="en-US" altLang="zh-CN" sz="2800" b="0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动作</a:t>
            </a:r>
            <a:r>
              <a:rPr lang="en-US" altLang="zh-CN" sz="28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51202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F8AC09A-A18D-4BD5-8E7F-D20CC23A0E1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1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AAB06DC-1304-4B60-B082-5CD63FCC48D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声明部分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/*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常量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LT, LE, EQ, NE, GT, GE, WHILE, DO, ID, NUMBER, RELOP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的定义*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/*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正规定义 *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delim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[  \t \n ]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ws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delim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}+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letter		[A 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Za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z]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		[0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9]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			{letter}({letter}|{digit})*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number	{digit}+(\ .{digit}+)?(E[+\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]?{digit}+)?</a:t>
            </a:r>
          </a:p>
        </p:txBody>
      </p:sp>
    </p:spTree>
    <p:extLst>
      <p:ext uri="{BB962C8B-B14F-4D97-AF65-F5344CB8AC3E}">
        <p14:creationId xmlns:p14="http://schemas.microsoft.com/office/powerpoint/2010/main" val="35949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507288" cy="524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翻译规则部分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ws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		{/*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没有动作，也不返回 *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		{return (WHILE);}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		{return (DO);}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{id}	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install_id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); return (ID);}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{number}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install_num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(NUMBER);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&lt; ”	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LT; return (RELOP);}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“ &lt;= ” 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LE; return (RELOP);}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= ”	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EQ; return (RELOP);}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&lt;&gt; ”	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NE; return (RELOP);}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&gt; ”	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GT; return (RELOP);}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&gt;= ”		{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yylval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GE; return (RELOP);}</a:t>
            </a:r>
          </a:p>
        </p:txBody>
      </p:sp>
      <p:sp>
        <p:nvSpPr>
          <p:cNvPr id="53250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FFDBCD7-592A-4C17-8C41-81C3971B1B3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0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2.5  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辅助过程部分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b="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install_ id ( ) {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	/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把词法单元装入符号表并返回指针。</a:t>
            </a:r>
            <a:endParaRPr lang="zh-CN" altLang="en-US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yytext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指向该词法单元的第一个字符，</a:t>
            </a:r>
            <a:endParaRPr lang="zh-CN" altLang="en-US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yyleng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给出的它的长度		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/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install_num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( ) {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	/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类似上面的过程，但词法单元不是标识符而是数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/</a:t>
            </a:r>
            <a:endParaRPr lang="en-US" altLang="zh-CN" sz="28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4653505-A2E8-4605-BD94-DF2254C409B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4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用 </a:t>
            </a:r>
            <a:r>
              <a:rPr lang="en-US" altLang="zh-CN" b="0" dirty="0">
                <a:ea typeface="微软雅黑" panose="020B0503020204020204" pitchFamily="34" charset="-122"/>
              </a:rPr>
              <a:t>Lex </a:t>
            </a:r>
            <a:r>
              <a:rPr lang="zh-CN" altLang="en-US" b="0" dirty="0">
                <a:ea typeface="微软雅黑" panose="020B0503020204020204" pitchFamily="34" charset="-122"/>
              </a:rPr>
              <a:t>定义常规表达式 </a:t>
            </a:r>
          </a:p>
        </p:txBody>
      </p:sp>
      <p:graphicFrame>
        <p:nvGraphicFramePr>
          <p:cNvPr id="5396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29394"/>
              </p:ext>
            </p:extLst>
          </p:nvPr>
        </p:nvGraphicFramePr>
        <p:xfrm>
          <a:off x="457200" y="981075"/>
          <a:ext cx="8229600" cy="3962400"/>
        </p:xfrm>
        <a:graphic>
          <a:graphicData uri="http://schemas.openxmlformats.org/drawingml/2006/table">
            <a:tbl>
              <a:tblPr/>
              <a:tblGrid>
                <a:gridCol w="165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L="87815" marR="87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匹配任意字符，除了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\n</a:t>
                      </a:r>
                    </a:p>
                  </a:txBody>
                  <a:tcPr marL="87815" marR="87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87815" marR="87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指范围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[A-Za-z0-9]</a:t>
                      </a:r>
                    </a:p>
                  </a:txBody>
                  <a:tcPr marL="87815" marR="87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$</a:t>
                      </a:r>
                    </a:p>
                  </a:txBody>
                  <a:tcPr marL="87815" marR="87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行的结尾</a:t>
                      </a:r>
                    </a:p>
                  </a:txBody>
                  <a:tcPr marL="87815" marR="87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{ }</a:t>
                      </a:r>
                    </a:p>
                  </a:txBody>
                  <a:tcPr marL="87815" marR="87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模式可能出现的次数，例如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A{1,3}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表示可能出现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次或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marL="87815" marR="87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^</a:t>
                      </a:r>
                    </a:p>
                  </a:txBody>
                  <a:tcPr marL="87815" marR="87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否定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操作符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只能出现在左中括号后的第一个字符位置处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[^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abc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]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87815" marR="87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| ?+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 marL="87815" marR="87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微软雅黑" panose="020B0503020204020204" pitchFamily="34" charset="-122"/>
                        </a:rPr>
                        <a:t>常用的闭包，逻辑或等操作</a:t>
                      </a:r>
                    </a:p>
                  </a:txBody>
                  <a:tcPr marL="87815" marR="87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29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D77D141-4852-4CC5-B1CC-ADA4D8387FE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1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78FB896-4F80-44CE-86EE-97C330A402F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a typeface="黑体" pitchFamily="49" charset="-122"/>
              </a:rPr>
              <a:t>2.5  </a:t>
            </a:r>
            <a:r>
              <a:rPr lang="zh-CN" altLang="en-US" b="0" dirty="0">
                <a:ea typeface="微软雅黑" panose="020B0503020204020204" pitchFamily="34" charset="-122"/>
              </a:rPr>
              <a:t>词法分析器的生成器</a:t>
            </a:r>
          </a:p>
        </p:txBody>
      </p:sp>
      <p:sp>
        <p:nvSpPr>
          <p:cNvPr id="4864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lang="zh-CN" altLang="en-US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中重要的外部变量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yytext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外部字符数组，其内容是当前被某个规则匹配的字符串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yyleng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当前 </a:t>
            </a:r>
            <a:r>
              <a:rPr lang="en-US" altLang="zh-CN" sz="28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yytext</a:t>
            </a:r>
            <a:r>
              <a:rPr lang="en-US" altLang="zh-CN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中的字符的个数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[a-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zA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-Z]+     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(“word= %s, length=%d”, 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yytext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yyleng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另外</a:t>
            </a:r>
            <a:endParaRPr lang="en-US" altLang="zh-CN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[a-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zA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-Z]+     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(“%s”,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yytext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可以简写成    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[a-</a:t>
            </a:r>
            <a:r>
              <a:rPr lang="en-US" altLang="zh-CN" sz="3200" b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zA</a:t>
            </a:r>
            <a:r>
              <a:rPr lang="en-US" altLang="zh-CN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-Z]+   ECHO; </a:t>
            </a:r>
            <a:endParaRPr lang="zh-CN" altLang="en-US" sz="32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723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第06讲-语法分析-I</Template>
  <TotalTime>10588</TotalTime>
  <Words>914</Words>
  <Application>Microsoft Office PowerPoint</Application>
  <PresentationFormat>全屏显示(4:3)</PresentationFormat>
  <Paragraphs>244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温故而知新</vt:lpstr>
      <vt:lpstr>2.5  词法分析器的生成器</vt:lpstr>
      <vt:lpstr>2.5  词法分析器的生成器</vt:lpstr>
      <vt:lpstr>2.5  词法分析器的生成器</vt:lpstr>
      <vt:lpstr>2.5  词法分析器的生成器</vt:lpstr>
      <vt:lpstr>2.5  词法分析器的生成器</vt:lpstr>
      <vt:lpstr>2.5  词法分析器的生成器</vt:lpstr>
      <vt:lpstr>用 Lex 定义常规表达式 </vt:lpstr>
      <vt:lpstr>2.5  词法分析器的生成器</vt:lpstr>
      <vt:lpstr>2.5  词法分析器的生成器</vt:lpstr>
      <vt:lpstr>2.5  词法分析器的生成器</vt:lpstr>
      <vt:lpstr>2.5  词法分析器的生成器</vt:lpstr>
      <vt:lpstr>Lex中识别规则二义性处理</vt:lpstr>
      <vt:lpstr>2.5  词法分析器的生成器</vt:lpstr>
      <vt:lpstr>2.5  词法分析器的生成器</vt:lpstr>
      <vt:lpstr>2.5  词法分析器的生成器</vt:lpstr>
      <vt:lpstr>本  章  要  点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xxjdlut@126.com</cp:lastModifiedBy>
  <cp:revision>746</cp:revision>
  <dcterms:created xsi:type="dcterms:W3CDTF">2000-08-08T16:59:41Z</dcterms:created>
  <dcterms:modified xsi:type="dcterms:W3CDTF">2018-09-11T23:57:21Z</dcterms:modified>
</cp:coreProperties>
</file>