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3"/>
  </p:notesMasterIdLst>
  <p:handoutMasterIdLst>
    <p:handoutMasterId r:id="rId54"/>
  </p:handoutMasterIdLst>
  <p:sldIdLst>
    <p:sldId id="640" r:id="rId2"/>
    <p:sldId id="416" r:id="rId3"/>
    <p:sldId id="612" r:id="rId4"/>
    <p:sldId id="616" r:id="rId5"/>
    <p:sldId id="618" r:id="rId6"/>
    <p:sldId id="620" r:id="rId7"/>
    <p:sldId id="574" r:id="rId8"/>
    <p:sldId id="621" r:id="rId9"/>
    <p:sldId id="575" r:id="rId10"/>
    <p:sldId id="627" r:id="rId11"/>
    <p:sldId id="576" r:id="rId12"/>
    <p:sldId id="577" r:id="rId13"/>
    <p:sldId id="578" r:id="rId14"/>
    <p:sldId id="579" r:id="rId15"/>
    <p:sldId id="634" r:id="rId16"/>
    <p:sldId id="639" r:id="rId17"/>
    <p:sldId id="624" r:id="rId18"/>
    <p:sldId id="625" r:id="rId19"/>
    <p:sldId id="626" r:id="rId20"/>
    <p:sldId id="594" r:id="rId21"/>
    <p:sldId id="628" r:id="rId22"/>
    <p:sldId id="629" r:id="rId23"/>
    <p:sldId id="630" r:id="rId24"/>
    <p:sldId id="631" r:id="rId25"/>
    <p:sldId id="595" r:id="rId26"/>
    <p:sldId id="597" r:id="rId27"/>
    <p:sldId id="635" r:id="rId28"/>
    <p:sldId id="600" r:id="rId29"/>
    <p:sldId id="601" r:id="rId30"/>
    <p:sldId id="602" r:id="rId31"/>
    <p:sldId id="603" r:id="rId32"/>
    <p:sldId id="599" r:id="rId33"/>
    <p:sldId id="636" r:id="rId34"/>
    <p:sldId id="560" r:id="rId35"/>
    <p:sldId id="561" r:id="rId36"/>
    <p:sldId id="562" r:id="rId37"/>
    <p:sldId id="637" r:id="rId38"/>
    <p:sldId id="580" r:id="rId39"/>
    <p:sldId id="590" r:id="rId40"/>
    <p:sldId id="581" r:id="rId41"/>
    <p:sldId id="582" r:id="rId42"/>
    <p:sldId id="609" r:id="rId43"/>
    <p:sldId id="607" r:id="rId44"/>
    <p:sldId id="608" r:id="rId45"/>
    <p:sldId id="573" r:id="rId46"/>
    <p:sldId id="532" r:id="rId47"/>
    <p:sldId id="638" r:id="rId48"/>
    <p:sldId id="633" r:id="rId49"/>
    <p:sldId id="604" r:id="rId50"/>
    <p:sldId id="605" r:id="rId51"/>
    <p:sldId id="606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4" autoAdjust="0"/>
    <p:restoredTop sz="78913" autoAdjust="0"/>
  </p:normalViewPr>
  <p:slideViewPr>
    <p:cSldViewPr>
      <p:cViewPr varScale="1">
        <p:scale>
          <a:sx n="91" d="100"/>
          <a:sy n="91" d="100"/>
        </p:scale>
        <p:origin x="1339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88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DB7B17C4-56A8-4AAB-8240-2FFEF9F512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27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FB0D9C7-160B-4654-8A94-4CD33905FC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569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D16D245-541E-4CD3-B53E-F270F5684B23}" type="slidenum">
              <a:rPr lang="zh-CN" altLang="en-US" sz="1200">
                <a:latin typeface="Times New Roman" pitchFamily="18" charset="0"/>
              </a:rPr>
              <a:pPr/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53732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FA1AB55-EEF5-4808-AF19-1192D07130AA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02564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A004A6-75F7-4B59-B5CC-1E460AF477A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26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48162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C960980-1995-49FD-9EA6-B5285BE6E4C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32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398BB04-47F4-4B94-B683-C498806FC8DE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29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6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E83F212-A519-49AF-A18D-5644964E8BD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30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09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99579BF-A62E-468F-8602-A8971EE0A00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2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29F2AE2-C767-47AD-9AB2-D21FE0FE78C7}" type="slidenum">
              <a:rPr lang="zh-CN" altLang="en-US" sz="1200" smtClean="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429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CB2B243-AF29-4B57-86C8-15F1043C5D3A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2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669FBD7-488D-4AC5-AC81-3328685BEE9A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23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2AE19C5-0F3D-41E9-9962-C85B7384F706}" type="slidenum">
              <a:rPr lang="zh-CN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54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E453ED-61DE-4ECE-9EF3-1E2250547E68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2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E09506-B954-4CAA-97B4-58B508DA4B4E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41E1206-6571-4795-84F6-5F9125079064}" type="slidenum">
              <a:rPr lang="zh-CN" altLang="en-US" sz="1200" smtClean="0">
                <a:latin typeface="Times New Roman" pitchFamily="18" charset="0"/>
              </a:rPr>
              <a:pPr/>
              <a:t>46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7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C9599-FB6A-4CC5-BD0B-6C479363A9B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014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C790E-E1C2-4CAF-8ADA-55247993F85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3DBD481-FB84-49C1-AACA-36C534B2CC56}" type="slidenum">
              <a:rPr lang="zh-CN" altLang="en-US" sz="1200" i="0">
                <a:latin typeface="Times New Roman" panose="02020603050405020304" pitchFamily="18" charset="0"/>
              </a:rPr>
              <a:pPr/>
              <a:t>4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9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3790D70-16EB-42AE-B222-AD9A811E5837}" type="slidenum">
              <a:rPr lang="zh-CN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2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9886927-30EA-4609-85DC-04C11D934EA4}" type="slidenum">
              <a:rPr lang="zh-CN" altLang="en-US" sz="1200" i="0">
                <a:latin typeface="Times New Roman" panose="02020603050405020304" pitchFamily="18" charset="0"/>
              </a:rPr>
              <a:pPr/>
              <a:t>16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1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7FAC731-93DF-4596-8B44-86C6FE0F6641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20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40940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872FF5-1550-4DBB-93CC-79381823CF32}" type="slidenum">
              <a:rPr lang="zh-CN" altLang="en-US" sz="1200">
                <a:latin typeface="Times New Roman" pitchFamily="18" charset="0"/>
              </a:rPr>
              <a:pPr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2091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5BF0942-8DCF-455F-9204-CBB77ACF4A57}" type="slidenum">
              <a:rPr lang="zh-CN" altLang="en-US" sz="120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7236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29261E-E8B0-42F4-A798-CBDD982EE54F}" type="slidenum">
              <a:rPr lang="zh-CN" altLang="en-US" sz="120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74045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03647-7E15-4A66-A8B8-D59E9504F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328" y="5518800"/>
            <a:ext cx="1619672" cy="1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altLang="zh-CN" sz="7200" smtClean="0">
                <a:solidFill>
                  <a:srgbClr val="C0C0C0">
                    <a:lumMod val="40000"/>
                    <a:lumOff val="60000"/>
                  </a:srgbClr>
                </a:solidFill>
                <a:latin typeface="+mn-lt"/>
              </a:defRPr>
            </a:lvl1pPr>
          </a:lstStyle>
          <a:p>
            <a:fld id="{E380EAE9-AED1-4B64-B0D6-B912A6E2AD1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温故而知新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5364162" y="3520282"/>
            <a:ext cx="3529013" cy="2592387"/>
            <a:chOff x="3288" y="2205"/>
            <a:chExt cx="2223" cy="163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6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00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A07A3BE7-5F50-462B-915D-DC09BE7D553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6629" name="Text Box 5" descr="Green marble"/>
          <p:cNvSpPr txBox="1">
            <a:spLocks noChangeArrowheads="1"/>
          </p:cNvSpPr>
          <p:nvPr/>
        </p:nvSpPr>
        <p:spPr bwMode="auto">
          <a:xfrm>
            <a:off x="5148263" y="288925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初始状态：</a:t>
            </a: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220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FOLLOW(B)={}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a,b,c,d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6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/>
      <p:bldP spid="666630" grpId="0"/>
      <p:bldP spid="6666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40B1E20-E0A7-4E61-BA18-A90A86D6A69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8677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8678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8679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8680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2051050" y="1916113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51050" y="2420938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build="allAtOnce"/>
      <p:bldP spid="668679" grpId="0" build="allAtOnce"/>
      <p:bldP spid="668681" grpId="0" animBg="1"/>
      <p:bldP spid="6686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6F25FBD-3791-4B0A-9C63-C5EA7CD129A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9701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9702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9703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9704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9705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69706" name="Rectangle 10"/>
          <p:cNvSpPr>
            <a:spLocks noChangeArrowheads="1"/>
          </p:cNvSpPr>
          <p:nvPr/>
        </p:nvSpPr>
        <p:spPr bwMode="auto">
          <a:xfrm>
            <a:off x="1619250" y="2852738"/>
            <a:ext cx="936625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2" grpId="0" build="allAtOnce"/>
      <p:bldP spid="669705" grpId="0"/>
      <p:bldP spid="6697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0370B0-FA04-455E-9FE3-285C14EFB69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0725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0726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0727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0728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0729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0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1" name="Rectangle 11"/>
          <p:cNvSpPr>
            <a:spLocks noChangeArrowheads="1"/>
          </p:cNvSpPr>
          <p:nvPr/>
        </p:nvSpPr>
        <p:spPr bwMode="auto">
          <a:xfrm>
            <a:off x="1619250" y="2852738"/>
            <a:ext cx="1368425" cy="43338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build="allAtOnce"/>
      <p:bldP spid="670730" grpId="0"/>
      <p:bldP spid="6707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203818-5C7D-418A-854F-EECD055142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1749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175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,$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1751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1752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1753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4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5" name="Text Box 11" descr="Green marble"/>
          <p:cNvSpPr txBox="1">
            <a:spLocks noChangeArrowheads="1"/>
          </p:cNvSpPr>
          <p:nvPr/>
        </p:nvSpPr>
        <p:spPr bwMode="auto">
          <a:xfrm>
            <a:off x="827088" y="5264150"/>
            <a:ext cx="623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1619250" y="1987550"/>
            <a:ext cx="1368425" cy="43338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/>
      <p:bldP spid="671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LL(1)</a:t>
            </a:r>
            <a:r>
              <a:rPr lang="zh-CN" altLang="en-US" sz="3200" dirty="0">
                <a:solidFill>
                  <a:srgbClr val="FF0000"/>
                </a:solidFill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7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435280" cy="5248275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200" b="1" dirty="0"/>
              <a:t>任何两个产生式</a:t>
            </a:r>
            <a:r>
              <a:rPr lang="en-US" altLang="zh-CN" sz="3200" b="1" i="1" dirty="0"/>
              <a:t>A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i="1" dirty="0">
                <a:sym typeface="Symbol" panose="05050102010706020507" pitchFamily="18" charset="2"/>
              </a:rPr>
              <a:t></a:t>
            </a:r>
            <a:r>
              <a:rPr lang="en-US" altLang="zh-CN" sz="3200" b="1" i="1" dirty="0"/>
              <a:t> </a:t>
            </a:r>
            <a:r>
              <a:rPr lang="en-US" altLang="zh-CN" sz="3200" b="1" dirty="0"/>
              <a:t>|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sym typeface="Symbol" panose="05050102010706020507" pitchFamily="18" charset="2"/>
              </a:rPr>
              <a:t> </a:t>
            </a:r>
            <a:r>
              <a:rPr lang="zh-CN" altLang="en-US" sz="3200" b="1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</a:t>
            </a:r>
            <a:r>
              <a:rPr lang="en-US" altLang="zh-CN" sz="2800" b="1" dirty="0"/>
              <a:t> FIRST(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dirty="0"/>
              <a:t> ) = </a:t>
            </a:r>
            <a:r>
              <a:rPr lang="en-US" altLang="zh-CN" sz="2800" b="1" dirty="0">
                <a:sym typeface="Symbol" panose="05050102010706020507" pitchFamily="18" charset="2"/>
              </a:rPr>
              <a:t>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* 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，那么</a:t>
            </a: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</a:t>
            </a:r>
            <a:r>
              <a:rPr lang="en-US" altLang="zh-CN" sz="2800" b="1" dirty="0"/>
              <a:t> 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= </a:t>
            </a:r>
            <a:r>
              <a:rPr lang="en-US" altLang="zh-CN" sz="2800" b="1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例如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对于下面文法，面临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sym typeface="Symbol" panose="05050102010706020507" pitchFamily="18" charset="2"/>
              </a:rPr>
              <a:t>时，第</a:t>
            </a:r>
            <a:r>
              <a:rPr lang="en-US" altLang="zh-CN" sz="2800" b="1" dirty="0"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ym typeface="Symbol" panose="05050102010706020507" pitchFamily="18" charset="2"/>
              </a:rPr>
              <a:t>步推导不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知用哪个产生式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 b </a:t>
            </a:r>
            <a:r>
              <a:rPr lang="en-US" altLang="zh-CN" sz="2800" b="1" dirty="0">
                <a:sym typeface="Symbol" panose="05050102010706020507" pitchFamily="18" charset="2"/>
              </a:rPr>
              <a:t>| 		</a:t>
            </a:r>
            <a:endParaRPr lang="en-US" altLang="zh-CN" sz="2800" b="1" i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 C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2" name="矩形 1"/>
          <p:cNvSpPr/>
          <p:nvPr/>
        </p:nvSpPr>
        <p:spPr>
          <a:xfrm>
            <a:off x="3711983" y="3821991"/>
            <a:ext cx="526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solidFill>
                  <a:srgbClr val="C00000"/>
                </a:solidFill>
              </a:rPr>
              <a:t>FIRST(</a:t>
            </a:r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</a:rPr>
              <a:t> FOLLOW(</a:t>
            </a:r>
            <a:r>
              <a:rPr lang="en-US" altLang="zh-CN" sz="2800" b="1" i="1" dirty="0">
                <a:solidFill>
                  <a:srgbClr val="C00000"/>
                </a:solidFill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3711983" y="4345211"/>
            <a:ext cx="48924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文法有一些明显的性质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没有公共左因子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不是二义的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不含左递归</a:t>
            </a:r>
          </a:p>
        </p:txBody>
      </p:sp>
    </p:spTree>
    <p:extLst>
      <p:ext uri="{BB962C8B-B14F-4D97-AF65-F5344CB8AC3E}">
        <p14:creationId xmlns:p14="http://schemas.microsoft.com/office/powerpoint/2010/main" val="1461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       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FD6A52-D894-44AB-BCF8-3A9B38EAE23A}" type="slidenum">
              <a:rPr lang="en-US" altLang="zh-CN">
                <a:solidFill>
                  <a:srgbClr val="E6E6E6"/>
                </a:solidFill>
              </a:rPr>
              <a:pPr eaLnBrk="1" hangingPunct="1"/>
              <a:t>17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313" y="1052513"/>
            <a:ext cx="935037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987824" y="3214717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8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C0438-6CCC-46A8-BB15-99ADEE602984}" type="slidenum">
              <a:rPr lang="en-US" altLang="zh-CN">
                <a:solidFill>
                  <a:srgbClr val="E6E6E6"/>
                </a:solidFill>
              </a:rPr>
              <a:pPr eaLnBrk="1" hangingPunct="1"/>
              <a:t>18</a:t>
            </a:fld>
            <a:endParaRPr lang="en-US" altLang="zh-CN" dirty="0">
              <a:solidFill>
                <a:srgbClr val="E6E6E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150" y="1052513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150" y="1628775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4075" y="2133600"/>
            <a:ext cx="935038" cy="50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82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/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Follow(E)={$,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7C86CA-8076-4B90-BD6E-71C380128084}" type="slidenum">
              <a:rPr lang="en-US" altLang="zh-CN">
                <a:solidFill>
                  <a:srgbClr val="E6E6E6"/>
                </a:solidFill>
              </a:rPr>
              <a:pPr eaLnBrk="1" hangingPunct="1"/>
              <a:t>19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450" y="1052513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450" y="1628775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3203848" y="379078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$,+,)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429309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*,$,+,)</a:t>
            </a:r>
            <a:endParaRPr lang="zh-CN" altLang="en-US" sz="3600" b="1" dirty="0"/>
          </a:p>
        </p:txBody>
      </p:sp>
      <p:sp>
        <p:nvSpPr>
          <p:cNvPr id="13" name="矩形 12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80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000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该文法是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文法吗？ 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BD4635-0B16-48DE-955C-53ADC9E014F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9235" name="Text Box 3" descr="Green marble"/>
          <p:cNvSpPr txBox="1">
            <a:spLocks noChangeArrowheads="1"/>
          </p:cNvSpPr>
          <p:nvPr/>
        </p:nvSpPr>
        <p:spPr bwMode="auto">
          <a:xfrm>
            <a:off x="5364088" y="1700808"/>
            <a:ext cx="264001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*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是判断的重点！</a:t>
            </a:r>
          </a:p>
        </p:txBody>
      </p:sp>
    </p:spTree>
    <p:extLst>
      <p:ext uri="{BB962C8B-B14F-4D97-AF65-F5344CB8AC3E}">
        <p14:creationId xmlns:p14="http://schemas.microsoft.com/office/powerpoint/2010/main" val="37515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217259-3643-4F9D-BC96-C9414EA4387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2771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FIRST(T) = FIRST(F) =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7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BF3676-4C16-4CB7-A797-8186AE9A6CB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4819" name="Text Box 3" descr="Green marble"/>
          <p:cNvSpPr txBox="1">
            <a:spLocks noChangeArrowheads="1"/>
          </p:cNvSpPr>
          <p:nvPr/>
        </p:nvSpPr>
        <p:spPr bwMode="auto">
          <a:xfrm>
            <a:off x="611188" y="37893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&lt;- {  $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FOLLOW(T) FOLLOW(F)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FOLLOW(E) &lt;- { ) }</a:t>
            </a:r>
          </a:p>
        </p:txBody>
      </p:sp>
      <p:sp>
        <p:nvSpPr>
          <p:cNvPr id="674821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4822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$   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       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          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1475507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1475507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5" name="Rectangle 9"/>
          <p:cNvSpPr>
            <a:spLocks noChangeArrowheads="1"/>
          </p:cNvSpPr>
          <p:nvPr/>
        </p:nvSpPr>
        <p:spPr bwMode="auto">
          <a:xfrm>
            <a:off x="1475507" y="2709515"/>
            <a:ext cx="1584325" cy="50323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3" grpId="0" animBg="1"/>
      <p:bldP spid="674823" grpId="1" animBg="1"/>
      <p:bldP spid="674824" grpId="0" animBg="1"/>
      <p:bldP spid="674824" grpId="1" animBg="1"/>
      <p:bldP spid="6748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5E2540-FB34-469D-90E3-CC99569084E9}" type="slidenum">
              <a:rPr lang="en-US" altLang="zh-CN" sz="1400" smtClean="0"/>
              <a:pPr eaLnBrk="1" hangingPunct="1"/>
              <a:t>23</a:t>
            </a:fld>
            <a:endParaRPr lang="en-US" altLang="zh-CN" sz="1400"/>
          </a:p>
        </p:txBody>
      </p:sp>
      <p:sp>
        <p:nvSpPr>
          <p:cNvPr id="676867" name="Text Box 3" descr="Green marble"/>
          <p:cNvSpPr txBox="1">
            <a:spLocks noChangeArrowheads="1"/>
          </p:cNvSpPr>
          <p:nvPr/>
        </p:nvSpPr>
        <p:spPr bwMode="auto">
          <a:xfrm>
            <a:off x="611188" y="3887788"/>
            <a:ext cx="4105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+=FOLLOW(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676869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6870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第二遍结果：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$, )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+, ), $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*, +, ), $ }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403499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1403499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1" grpId="0" animBg="1"/>
      <p:bldP spid="676871" grpId="1" animBg="1"/>
      <p:bldP spid="6768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773C4C-20E5-4707-962F-8E57D2A9520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8915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2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{+}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{*}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+,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1ED2C6D-6F80-4B63-857D-7B4214922F2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03648" y="314096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03648" y="206084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 descr="Green marble"/>
          <p:cNvSpPr txBox="1">
            <a:spLocks noChangeArrowheads="1"/>
          </p:cNvSpPr>
          <p:nvPr/>
        </p:nvSpPr>
        <p:spPr bwMode="auto">
          <a:xfrm>
            <a:off x="4494486" y="225770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结论：该文法是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文法！</a:t>
            </a:r>
          </a:p>
        </p:txBody>
      </p:sp>
    </p:spTree>
    <p:extLst>
      <p:ext uri="{BB962C8B-B14F-4D97-AF65-F5344CB8AC3E}">
        <p14:creationId xmlns:p14="http://schemas.microsoft.com/office/powerpoint/2010/main" val="21452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0B97C2-5FD9-45C6-8C47-ADAA632F6F6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5379" name="Text Box 3" descr="Green marble"/>
          <p:cNvSpPr txBox="1">
            <a:spLocks noChangeArrowheads="1"/>
          </p:cNvSpPr>
          <p:nvPr/>
        </p:nvSpPr>
        <p:spPr bwMode="auto">
          <a:xfrm>
            <a:off x="4427984" y="189766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结论：该文法是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LL(1)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文法！</a:t>
            </a:r>
          </a:p>
        </p:txBody>
      </p:sp>
      <p:sp>
        <p:nvSpPr>
          <p:cNvPr id="485381" name="Rectangle 5" descr="Green marble"/>
          <p:cNvSpPr>
            <a:spLocks noChangeArrowheads="1"/>
          </p:cNvSpPr>
          <p:nvPr/>
        </p:nvSpPr>
        <p:spPr bwMode="auto">
          <a:xfrm>
            <a:off x="1115616" y="4005064"/>
            <a:ext cx="56165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( , id 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 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9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solidFill>
                  <a:srgbClr val="FF3300"/>
                </a:solidFill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递归下降的预测分析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/>
              <a:t>为每一个非终结符写一个分析过程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/>
              <a:t>这些过程可能是递归的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例：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/>
              <a:t>	type </a:t>
            </a:r>
            <a:r>
              <a:rPr lang="en-US" altLang="zh-CN" sz="3200" b="0" dirty="0">
                <a:sym typeface="Symbol" pitchFamily="18" charset="2"/>
              </a:rPr>
              <a:t></a:t>
            </a:r>
            <a:r>
              <a:rPr lang="en-US" altLang="zh-CN" sz="3200" b="0" dirty="0"/>
              <a:t> </a:t>
            </a:r>
            <a:r>
              <a:rPr lang="en-US" altLang="zh-CN" sz="3200" b="0" i="1" dirty="0"/>
              <a:t>simple</a:t>
            </a:r>
            <a:endParaRPr lang="en-US" altLang="zh-CN" sz="3200" b="0" dirty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</a:t>
            </a:r>
            <a:r>
              <a:rPr lang="en-US" altLang="zh-CN" sz="3200" b="0" dirty="0">
                <a:sym typeface="Symbol" pitchFamily="18" charset="2"/>
              </a:rPr>
              <a:t></a:t>
            </a:r>
            <a:r>
              <a:rPr lang="en-US" altLang="zh-CN" sz="3200" b="0" dirty="0"/>
              <a:t> 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array [</a:t>
            </a:r>
            <a:r>
              <a:rPr lang="en-US" altLang="zh-CN" sz="3200" b="0" i="1" dirty="0"/>
              <a:t>simple</a:t>
            </a:r>
            <a:r>
              <a:rPr lang="en-US" altLang="zh-CN" sz="3200" b="0" dirty="0"/>
              <a:t>] of </a:t>
            </a:r>
            <a:r>
              <a:rPr lang="en-US" altLang="zh-CN" sz="3200" b="0" i="1" dirty="0"/>
              <a:t>type</a:t>
            </a:r>
            <a:endParaRPr lang="en-US" altLang="zh-CN" sz="3200" b="0" dirty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/>
              <a:t>	simple </a:t>
            </a:r>
            <a:r>
              <a:rPr lang="en-US" altLang="zh-CN" sz="3200" b="0" dirty="0">
                <a:sym typeface="Symbol" pitchFamily="18" charset="2"/>
              </a:rPr>
              <a:t></a:t>
            </a:r>
            <a:r>
              <a:rPr lang="en-US" altLang="zh-CN" sz="3200" b="0" dirty="0"/>
              <a:t> integer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</a:t>
            </a:r>
            <a:r>
              <a:rPr lang="en-US" altLang="zh-CN" sz="3200" b="0" dirty="0" err="1"/>
              <a:t>num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dotdot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num</a:t>
            </a:r>
            <a:endParaRPr lang="zh-CN" altLang="en-US" sz="3200" b="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C21038-3C3B-40B7-99DC-85A926DF5CC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一个辅助过程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void match (terminal t) {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if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t) 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nextToken</a:t>
            </a:r>
            <a:r>
              <a:rPr lang="en-US" altLang="zh-CN" sz="2400" b="0" dirty="0"/>
              <a:t>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else error(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}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F28C2C5-24D3-40CB-AE14-B68CA6F6CD5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黑体" panose="02010609060101010101" pitchFamily="49" charset="-122"/>
              </a:rPr>
              <a:t>3.3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自上而下分析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3.3.1 </a:t>
            </a:r>
            <a:r>
              <a:rPr lang="zh-CN" altLang="en-US" dirty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不能处理左递归</a:t>
            </a:r>
            <a:r>
              <a:rPr lang="zh-CN" altLang="en-US" b="1" dirty="0"/>
              <a:t>的例子</a:t>
            </a:r>
            <a:endParaRPr lang="en-US" altLang="zh-CN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	  算术表达文法</a:t>
            </a:r>
            <a:r>
              <a:rPr lang="en-US" altLang="zh-CN" sz="3200" b="1" i="1" dirty="0"/>
              <a:t>	</a:t>
            </a:r>
            <a:endParaRPr lang="zh-CN" altLang="en-US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E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T</a:t>
            </a:r>
            <a:r>
              <a:rPr lang="en-US" altLang="zh-CN" sz="3200" b="1" dirty="0"/>
              <a:t> | </a:t>
            </a:r>
            <a:r>
              <a:rPr lang="en-US" altLang="zh-CN" sz="3200" b="1" i="1" dirty="0"/>
              <a:t>T</a:t>
            </a:r>
            <a:endParaRPr lang="en-US" altLang="zh-CN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T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T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F </a:t>
            </a:r>
            <a:r>
              <a:rPr lang="en-US" altLang="zh-CN" sz="3200" b="1" dirty="0"/>
              <a:t>| </a:t>
            </a:r>
            <a:r>
              <a:rPr lang="en-US" altLang="zh-CN" sz="3200" b="1" i="1" dirty="0"/>
              <a:t>F</a:t>
            </a:r>
            <a:endParaRPr lang="en-US" altLang="zh-CN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F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(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 ) | id</a:t>
            </a: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7258570" y="2251075"/>
            <a:ext cx="311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1264672" name="Group 32"/>
          <p:cNvGrpSpPr>
            <a:grpSpLocks/>
          </p:cNvGrpSpPr>
          <p:nvPr/>
        </p:nvGrpSpPr>
        <p:grpSpPr bwMode="auto">
          <a:xfrm>
            <a:off x="6491808" y="2671763"/>
            <a:ext cx="1752600" cy="904875"/>
            <a:chOff x="3379" y="1683"/>
            <a:chExt cx="1104" cy="570"/>
          </a:xfrm>
        </p:grpSpPr>
        <p:sp>
          <p:nvSpPr>
            <p:cNvPr id="43031" name="Line 8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1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Rectangle 20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35" name="Rectangle 21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6" name="Rectangle 22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73" name="Group 33"/>
          <p:cNvGrpSpPr>
            <a:grpSpLocks/>
          </p:cNvGrpSpPr>
          <p:nvPr/>
        </p:nvGrpSpPr>
        <p:grpSpPr bwMode="auto">
          <a:xfrm>
            <a:off x="5771083" y="3500438"/>
            <a:ext cx="1752600" cy="904875"/>
            <a:chOff x="3379" y="1683"/>
            <a:chExt cx="1104" cy="570"/>
          </a:xfrm>
        </p:grpSpPr>
        <p:sp>
          <p:nvSpPr>
            <p:cNvPr id="43025" name="Line 34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35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Rectangle 37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9" name="Rectangle 38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0" name="Rectangle 39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80" name="Group 40"/>
          <p:cNvGrpSpPr>
            <a:grpSpLocks/>
          </p:cNvGrpSpPr>
          <p:nvPr/>
        </p:nvGrpSpPr>
        <p:grpSpPr bwMode="auto">
          <a:xfrm>
            <a:off x="4978920" y="4365625"/>
            <a:ext cx="1752600" cy="904875"/>
            <a:chOff x="3379" y="1683"/>
            <a:chExt cx="1104" cy="570"/>
          </a:xfrm>
        </p:grpSpPr>
        <p:sp>
          <p:nvSpPr>
            <p:cNvPr id="43019" name="Line 41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4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43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44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3" name="Rectangle 45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24" name="Rectangle 46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708" name="Group 68"/>
          <p:cNvGrpSpPr>
            <a:grpSpLocks/>
          </p:cNvGrpSpPr>
          <p:nvPr/>
        </p:nvGrpSpPr>
        <p:grpSpPr bwMode="auto">
          <a:xfrm>
            <a:off x="3827983" y="5300663"/>
            <a:ext cx="2017712" cy="865187"/>
            <a:chOff x="1701" y="3339"/>
            <a:chExt cx="1271" cy="545"/>
          </a:xfrm>
        </p:grpSpPr>
        <p:sp>
          <p:nvSpPr>
            <p:cNvPr id="43017" name="Rectangle 53"/>
            <p:cNvSpPr>
              <a:spLocks noChangeArrowheads="1"/>
            </p:cNvSpPr>
            <p:nvPr/>
          </p:nvSpPr>
          <p:spPr bwMode="auto">
            <a:xfrm>
              <a:off x="1701" y="3566"/>
              <a:ext cx="127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 … …</a:t>
              </a:r>
            </a:p>
          </p:txBody>
        </p:sp>
        <p:sp>
          <p:nvSpPr>
            <p:cNvPr id="43018" name="Line 62"/>
            <p:cNvSpPr>
              <a:spLocks noChangeShapeType="1"/>
            </p:cNvSpPr>
            <p:nvPr/>
          </p:nvSpPr>
          <p:spPr bwMode="auto">
            <a:xfrm flipH="1">
              <a:off x="2109" y="3339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88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AED2D1F-DD48-4B19-BA9F-F0D6F64689D5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0724" name="Rectangle 4" descr="Green marble"/>
          <p:cNvSpPr>
            <a:spLocks noChangeArrowheads="1"/>
          </p:cNvSpPr>
          <p:nvPr/>
        </p:nvSpPr>
        <p:spPr bwMode="auto">
          <a:xfrm>
            <a:off x="3810000" y="4941168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endParaRPr lang="en-US" altLang="zh-CN" sz="3200" b="1" dirty="0">
              <a:solidFill>
                <a:srgbClr val="996633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	 |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id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	 | array [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] of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</a:t>
            </a:r>
            <a:endParaRPr lang="zh-CN" altLang="en-US" sz="3200" b="1" i="1" dirty="0">
              <a:solidFill>
                <a:srgbClr val="996633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7338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void type(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if (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integer) ||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char) ||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						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</a:t>
            </a:r>
            <a:r>
              <a:rPr lang="en-US" altLang="zh-CN" sz="2400" b="0" dirty="0" err="1"/>
              <a:t>num</a:t>
            </a:r>
            <a:r>
              <a:rPr lang="en-US" altLang="zh-CN" sz="2400" b="0" dirty="0"/>
              <a:t>) 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if ( 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</a:t>
            </a:r>
            <a:r>
              <a:rPr lang="en-US" altLang="zh-CN" sz="2400" b="0" dirty="0">
                <a:sym typeface="Symbol" pitchFamily="18" charset="2"/>
              </a:rPr>
              <a:t> </a:t>
            </a:r>
            <a:r>
              <a:rPr lang="en-US" altLang="zh-CN" sz="2400" b="0" dirty="0"/>
              <a:t>) { match(</a:t>
            </a:r>
            <a:r>
              <a:rPr lang="en-US" altLang="zh-CN" sz="2400" b="0" dirty="0">
                <a:sym typeface="Symbol" pitchFamily="18" charset="2"/>
              </a:rPr>
              <a:t></a:t>
            </a:r>
            <a:r>
              <a:rPr lang="en-US" altLang="zh-CN" sz="2400" b="0" dirty="0"/>
              <a:t>); match(id);}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if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array)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match(array); match( 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[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 ); 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match( 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]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 ); match(of ); type(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86560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0DA307-48ED-4655-8A92-46F48A3BAAF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22244" name="Rectangle 4" descr="Green marble"/>
          <p:cNvSpPr>
            <a:spLocks noChangeArrowheads="1"/>
          </p:cNvSpPr>
          <p:nvPr/>
        </p:nvSpPr>
        <p:spPr bwMode="auto">
          <a:xfrm>
            <a:off x="3863280" y="4772025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i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simple 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integer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char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dotdot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endParaRPr lang="zh-CN" altLang="en-US" sz="3200" b="1" dirty="0">
              <a:solidFill>
                <a:srgbClr val="33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191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void simple(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if ( 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integer) match(integer);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if (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char) match(char);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if (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	match(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); match(</a:t>
            </a:r>
            <a:r>
              <a:rPr lang="en-US" altLang="zh-CN" sz="2800" b="0" dirty="0" err="1"/>
              <a:t>dotdot</a:t>
            </a:r>
            <a:r>
              <a:rPr lang="en-US" altLang="zh-CN" sz="2800" b="0" dirty="0"/>
              <a:t>); match(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7471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递归的分析程序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AEF61EC-EB09-4785-878D-C250AA7ABBD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07713" y="1226548"/>
            <a:ext cx="2160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</a:rPr>
              <a:t>S</a:t>
            </a:r>
            <a:r>
              <a:rPr lang="en-US" altLang="zh-CN" sz="2400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sz="2400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8453" name="Text Box 5" descr="Green marble"/>
          <p:cNvSpPr txBox="1">
            <a:spLocks noChangeArrowheads="1"/>
          </p:cNvSpPr>
          <p:nvPr/>
        </p:nvSpPr>
        <p:spPr bwMode="auto">
          <a:xfrm>
            <a:off x="635402" y="3573016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S(){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B();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A();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4" name="Text Box 6" descr="Green marble"/>
          <p:cNvSpPr txBox="1">
            <a:spLocks noChangeArrowheads="1"/>
          </p:cNvSpPr>
          <p:nvPr/>
        </p:nvSpPr>
        <p:spPr bwMode="auto">
          <a:xfrm>
            <a:off x="4787900" y="1196752"/>
            <a:ext cx="40847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A(){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B();  S();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5" name="Text Box 7" descr="Green marble"/>
          <p:cNvSpPr txBox="1">
            <a:spLocks noChangeArrowheads="1"/>
          </p:cNvSpPr>
          <p:nvPr/>
        </p:nvSpPr>
        <p:spPr bwMode="auto">
          <a:xfrm>
            <a:off x="4716016" y="3211513"/>
            <a:ext cx="39356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B(){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 A();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S();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6479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3.3.4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非递归的预测分析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9D3903-53B3-4F59-9101-EACAFD51F3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783803" y="1700808"/>
            <a:ext cx="6740525" cy="4271962"/>
            <a:chOff x="780" y="1248"/>
            <a:chExt cx="4246" cy="2691"/>
          </a:xfrm>
        </p:grpSpPr>
        <p:grpSp>
          <p:nvGrpSpPr>
            <p:cNvPr id="33800" name="Group 4"/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17481" name="Rectangle 9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17482" name="Rectangle 10"/>
            <p:cNvSpPr>
              <a:spLocks noChangeArrowheads="1"/>
            </p:cNvSpPr>
            <p:nvPr/>
          </p:nvSpPr>
          <p:spPr bwMode="auto">
            <a:xfrm>
              <a:off x="1722" y="1248"/>
              <a:ext cx="6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输入</a:t>
              </a:r>
            </a:p>
          </p:txBody>
        </p:sp>
        <p:sp>
          <p:nvSpPr>
            <p:cNvPr id="617483" name="Rectangle 11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预测分析程序</a:t>
              </a:r>
            </a:p>
          </p:txBody>
        </p:sp>
        <p:sp>
          <p:nvSpPr>
            <p:cNvPr id="617484" name="Rectangle 12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分析表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M</a:t>
              </a:r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4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5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8" name="Rectangle 16"/>
            <p:cNvSpPr>
              <a:spLocks noChangeArrowheads="1"/>
            </p:cNvSpPr>
            <p:nvPr/>
          </p:nvSpPr>
          <p:spPr bwMode="auto">
            <a:xfrm>
              <a:off x="4376" y="2225"/>
              <a:ext cx="650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输出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</a:t>
              </a:r>
            </a:p>
          </p:txBody>
        </p:sp>
        <p:grpSp>
          <p:nvGrpSpPr>
            <p:cNvPr id="33808" name="Group 1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617490" name="Rectangle 18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Y</a:t>
                </a: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33809" name="Line 22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5" name="Rectangle 23"/>
            <p:cNvSpPr>
              <a:spLocks noChangeArrowheads="1"/>
            </p:cNvSpPr>
            <p:nvPr/>
          </p:nvSpPr>
          <p:spPr bwMode="auto">
            <a:xfrm>
              <a:off x="780" y="2246"/>
              <a:ext cx="60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栈</a:t>
              </a:r>
            </a:p>
          </p:txBody>
        </p:sp>
      </p:grpSp>
      <p:sp>
        <p:nvSpPr>
          <p:cNvPr id="617497" name="Oval 25"/>
          <p:cNvSpPr>
            <a:spLocks noChangeArrowheads="1"/>
          </p:cNvSpPr>
          <p:nvPr/>
        </p:nvSpPr>
        <p:spPr bwMode="auto">
          <a:xfrm>
            <a:off x="2483768" y="4799013"/>
            <a:ext cx="3816350" cy="13668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7498" name="Text Box 26" descr="Green marble"/>
          <p:cNvSpPr txBox="1">
            <a:spLocks noChangeArrowheads="1"/>
          </p:cNvSpPr>
          <p:nvPr/>
        </p:nvSpPr>
        <p:spPr bwMode="auto">
          <a:xfrm>
            <a:off x="6228184" y="4403509"/>
            <a:ext cx="265970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预测分析表用于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驱动分析的全过程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7" grpId="0" animBg="1"/>
      <p:bldP spid="6174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49132E6-4F09-4B85-BF90-E61823E9C96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19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5321"/>
              </p:ext>
            </p:extLst>
          </p:nvPr>
        </p:nvGraphicFramePr>
        <p:xfrm>
          <a:off x="251520" y="1294282"/>
          <a:ext cx="8640959" cy="54790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2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TE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+TE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FT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*FT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id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66" name="TextBox 1"/>
          <p:cNvSpPr txBox="1">
            <a:spLocks noChangeArrowheads="1"/>
          </p:cNvSpPr>
          <p:nvPr/>
        </p:nvSpPr>
        <p:spPr bwMode="auto">
          <a:xfrm>
            <a:off x="6896100" y="6092825"/>
            <a:ext cx="18526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书上</a:t>
            </a:r>
            <a:r>
              <a:rPr lang="en-US" altLang="zh-CN"/>
              <a:t>57</a:t>
            </a:r>
            <a:r>
              <a:rPr lang="zh-CN" altLang="en-US"/>
              <a:t>页表</a:t>
            </a:r>
            <a:r>
              <a:rPr lang="en-US" altLang="zh-CN"/>
              <a:t>3.1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63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F6FD5F6-70A0-4CE8-90DE-4897380184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215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1563"/>
              </p:ext>
            </p:extLst>
          </p:nvPr>
        </p:nvGraphicFramePr>
        <p:xfrm>
          <a:off x="755650" y="1795463"/>
          <a:ext cx="7696200" cy="4664079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栈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入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出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  </a:t>
                      </a: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1612" name="Rectangle 44" descr="Green marble"/>
          <p:cNvSpPr>
            <a:spLocks noChangeArrowheads="1"/>
          </p:cNvSpPr>
          <p:nvPr/>
        </p:nvSpPr>
        <p:spPr bwMode="auto">
          <a:xfrm>
            <a:off x="457200" y="1119188"/>
            <a:ext cx="81534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预测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分析器接受输入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 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+ id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的动作</a:t>
            </a:r>
            <a:r>
              <a:rPr lang="zh-CN" altLang="en-US" sz="24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621613" name="Text Box 45" descr="Green marble"/>
          <p:cNvSpPr txBox="1">
            <a:spLocks noChangeArrowheads="1"/>
          </p:cNvSpPr>
          <p:nvPr/>
        </p:nvSpPr>
        <p:spPr bwMode="auto">
          <a:xfrm>
            <a:off x="1033463" y="23018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</a:t>
            </a:r>
          </a:p>
        </p:txBody>
      </p:sp>
      <p:sp>
        <p:nvSpPr>
          <p:cNvPr id="621614" name="Text Box 46" descr="Green marble"/>
          <p:cNvSpPr txBox="1">
            <a:spLocks noChangeArrowheads="1"/>
          </p:cNvSpPr>
          <p:nvPr/>
        </p:nvSpPr>
        <p:spPr bwMode="auto">
          <a:xfrm>
            <a:off x="3481388" y="231616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5" name="Text Box 47" descr="Green marble"/>
          <p:cNvSpPr txBox="1">
            <a:spLocks noChangeArrowheads="1"/>
          </p:cNvSpPr>
          <p:nvPr/>
        </p:nvSpPr>
        <p:spPr bwMode="auto">
          <a:xfrm>
            <a:off x="6505575" y="2892425"/>
            <a:ext cx="107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6" name="Text Box 48" descr="Green marble"/>
          <p:cNvSpPr txBox="1">
            <a:spLocks noChangeArrowheads="1"/>
          </p:cNvSpPr>
          <p:nvPr/>
        </p:nvSpPr>
        <p:spPr bwMode="auto">
          <a:xfrm>
            <a:off x="1033463" y="2805113"/>
            <a:ext cx="91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</a:t>
            </a:r>
          </a:p>
        </p:txBody>
      </p:sp>
      <p:sp>
        <p:nvSpPr>
          <p:cNvPr id="621617" name="Text Box 49" descr="Green marble"/>
          <p:cNvSpPr txBox="1">
            <a:spLocks noChangeArrowheads="1"/>
          </p:cNvSpPr>
          <p:nvPr/>
        </p:nvSpPr>
        <p:spPr bwMode="auto">
          <a:xfrm>
            <a:off x="3481388" y="280511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8" name="Text Box 50" descr="Green marble"/>
          <p:cNvSpPr txBox="1">
            <a:spLocks noChangeArrowheads="1"/>
          </p:cNvSpPr>
          <p:nvPr/>
        </p:nvSpPr>
        <p:spPr bwMode="auto">
          <a:xfrm>
            <a:off x="6505575" y="33909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9" name="Text Box 51" descr="Green marble"/>
          <p:cNvSpPr txBox="1">
            <a:spLocks noChangeArrowheads="1"/>
          </p:cNvSpPr>
          <p:nvPr/>
        </p:nvSpPr>
        <p:spPr bwMode="auto">
          <a:xfrm>
            <a:off x="1052513" y="33813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  <p:sp>
        <p:nvSpPr>
          <p:cNvPr id="621620" name="Text Box 52" descr="Green marble"/>
          <p:cNvSpPr txBox="1">
            <a:spLocks noChangeArrowheads="1"/>
          </p:cNvSpPr>
          <p:nvPr/>
        </p:nvSpPr>
        <p:spPr bwMode="auto">
          <a:xfrm>
            <a:off x="3481388" y="3381375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1" name="Text Box 53" descr="Green marble"/>
          <p:cNvSpPr txBox="1">
            <a:spLocks noChangeArrowheads="1"/>
          </p:cNvSpPr>
          <p:nvPr/>
        </p:nvSpPr>
        <p:spPr bwMode="auto">
          <a:xfrm>
            <a:off x="6505575" y="3894138"/>
            <a:ext cx="779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id</a:t>
            </a:r>
            <a:endParaRPr lang="en-US" altLang="zh-CN" sz="1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2" name="Text Box 54" descr="Green marble"/>
          <p:cNvSpPr txBox="1">
            <a:spLocks noChangeArrowheads="1"/>
          </p:cNvSpPr>
          <p:nvPr/>
        </p:nvSpPr>
        <p:spPr bwMode="auto">
          <a:xfrm>
            <a:off x="1033463" y="388620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E’T’id</a:t>
            </a:r>
          </a:p>
        </p:txBody>
      </p:sp>
      <p:sp>
        <p:nvSpPr>
          <p:cNvPr id="621623" name="Text Box 55" descr="Green marble"/>
          <p:cNvSpPr txBox="1">
            <a:spLocks noChangeArrowheads="1"/>
          </p:cNvSpPr>
          <p:nvPr/>
        </p:nvSpPr>
        <p:spPr bwMode="auto">
          <a:xfrm>
            <a:off x="3481388" y="3829050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4" name="Text Box 56" descr="Green marble"/>
          <p:cNvSpPr txBox="1">
            <a:spLocks noChangeArrowheads="1"/>
          </p:cNvSpPr>
          <p:nvPr/>
        </p:nvSpPr>
        <p:spPr bwMode="auto">
          <a:xfrm>
            <a:off x="7729538" y="462121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一个符号</a:t>
            </a:r>
          </a:p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被消耗</a:t>
            </a:r>
          </a:p>
        </p:txBody>
      </p:sp>
      <p:sp>
        <p:nvSpPr>
          <p:cNvPr id="621625" name="Text Box 57" descr="Green marble"/>
          <p:cNvSpPr txBox="1">
            <a:spLocks noChangeArrowheads="1"/>
          </p:cNvSpPr>
          <p:nvPr/>
        </p:nvSpPr>
        <p:spPr bwMode="auto">
          <a:xfrm>
            <a:off x="3481388" y="4332288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26" name="Text Box 58" descr="Green marble"/>
          <p:cNvSpPr txBox="1">
            <a:spLocks noChangeArrowheads="1"/>
          </p:cNvSpPr>
          <p:nvPr/>
        </p:nvSpPr>
        <p:spPr bwMode="auto">
          <a:xfrm>
            <a:off x="1033463" y="4389438"/>
            <a:ext cx="99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</a:t>
            </a:r>
          </a:p>
        </p:txBody>
      </p:sp>
      <p:sp>
        <p:nvSpPr>
          <p:cNvPr id="621627" name="Text Box 59" descr="Green marble"/>
          <p:cNvSpPr txBox="1">
            <a:spLocks noChangeArrowheads="1"/>
          </p:cNvSpPr>
          <p:nvPr/>
        </p:nvSpPr>
        <p:spPr bwMode="auto">
          <a:xfrm>
            <a:off x="7493000" y="4132263"/>
            <a:ext cx="1306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Match(id)</a:t>
            </a:r>
          </a:p>
        </p:txBody>
      </p:sp>
      <p:sp>
        <p:nvSpPr>
          <p:cNvPr id="621628" name="Text Box 60" descr="Green marble"/>
          <p:cNvSpPr txBox="1">
            <a:spLocks noChangeArrowheads="1"/>
          </p:cNvSpPr>
          <p:nvPr/>
        </p:nvSpPr>
        <p:spPr bwMode="auto">
          <a:xfrm>
            <a:off x="6505575" y="4973638"/>
            <a:ext cx="1178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*FT 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en-US" altLang="zh-CN" sz="1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9" name="Text Box 61" descr="Green marble"/>
          <p:cNvSpPr txBox="1">
            <a:spLocks noChangeArrowheads="1"/>
          </p:cNvSpPr>
          <p:nvPr/>
        </p:nvSpPr>
        <p:spPr bwMode="auto">
          <a:xfrm>
            <a:off x="1033463" y="4894263"/>
            <a:ext cx="135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E’T’F*</a:t>
            </a:r>
          </a:p>
        </p:txBody>
      </p:sp>
      <p:sp>
        <p:nvSpPr>
          <p:cNvPr id="621630" name="Text Box 62" descr="Green marble"/>
          <p:cNvSpPr txBox="1">
            <a:spLocks noChangeArrowheads="1"/>
          </p:cNvSpPr>
          <p:nvPr/>
        </p:nvSpPr>
        <p:spPr bwMode="auto">
          <a:xfrm>
            <a:off x="3481388" y="489426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31" name="Text Box 63" descr="Green marble"/>
          <p:cNvSpPr txBox="1">
            <a:spLocks noChangeArrowheads="1"/>
          </p:cNvSpPr>
          <p:nvPr/>
        </p:nvSpPr>
        <p:spPr bwMode="auto">
          <a:xfrm>
            <a:off x="7442200" y="5197475"/>
            <a:ext cx="1239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Match(*)</a:t>
            </a:r>
          </a:p>
        </p:txBody>
      </p:sp>
      <p:sp>
        <p:nvSpPr>
          <p:cNvPr id="621632" name="Text Box 64" descr="Green marble"/>
          <p:cNvSpPr txBox="1">
            <a:spLocks noChangeArrowheads="1"/>
          </p:cNvSpPr>
          <p:nvPr/>
        </p:nvSpPr>
        <p:spPr bwMode="auto">
          <a:xfrm>
            <a:off x="3481388" y="5397500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id + id$</a:t>
            </a:r>
          </a:p>
        </p:txBody>
      </p:sp>
      <p:sp>
        <p:nvSpPr>
          <p:cNvPr id="621633" name="Text Box 65" descr="Green marble"/>
          <p:cNvSpPr txBox="1">
            <a:spLocks noChangeArrowheads="1"/>
          </p:cNvSpPr>
          <p:nvPr/>
        </p:nvSpPr>
        <p:spPr bwMode="auto">
          <a:xfrm>
            <a:off x="1033463" y="5397500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dirty="0"/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（1）</a:t>
            </a:r>
            <a:r>
              <a:rPr lang="zh-CN" altLang="en-US" sz="2800" b="0" dirty="0"/>
              <a:t>对文法的每个产生式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dirty="0"/>
              <a:t> 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 ，</a:t>
            </a:r>
            <a:r>
              <a:rPr lang="zh-CN" altLang="en-US" sz="2800" b="0" dirty="0"/>
              <a:t>执行(2)和(3)。</a:t>
            </a:r>
          </a:p>
          <a:p>
            <a:pPr algn="just">
              <a:buFontTx/>
              <a:buNone/>
              <a:defRPr/>
            </a:pPr>
            <a:r>
              <a:rPr lang="zh-CN" altLang="en-US" sz="2800" b="0" dirty="0"/>
              <a:t>（2）对</a:t>
            </a:r>
            <a:r>
              <a:rPr lang="en-US" altLang="zh-CN" sz="2800" b="0" dirty="0"/>
              <a:t>FIRST(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的每个终结符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，</a:t>
            </a:r>
            <a:r>
              <a:rPr lang="zh-CN" altLang="en-US" sz="2800" b="0" dirty="0"/>
              <a:t>把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加入 </a:t>
            </a:r>
            <a:r>
              <a:rPr lang="en-US" altLang="zh-CN" sz="2800" b="0" i="1" dirty="0"/>
              <a:t>M</a:t>
            </a:r>
            <a:r>
              <a:rPr lang="en-US" altLang="zh-CN" sz="2800" b="0" dirty="0"/>
              <a:t>[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, 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]</a:t>
            </a:r>
            <a:r>
              <a:rPr lang="zh-CN" altLang="en-US" sz="2800" b="0" dirty="0"/>
              <a:t>（即加入表中</a:t>
            </a:r>
            <a:r>
              <a:rPr lang="en-US" altLang="zh-CN" sz="2800" b="0" dirty="0"/>
              <a:t>A</a:t>
            </a:r>
            <a:r>
              <a:rPr lang="zh-CN" altLang="en-US" sz="2800" b="0" dirty="0"/>
              <a:t>行</a:t>
            </a:r>
            <a:r>
              <a:rPr lang="en-US" altLang="zh-CN" sz="2800" b="0" dirty="0"/>
              <a:t>a</a:t>
            </a:r>
            <a:r>
              <a:rPr lang="zh-CN" altLang="en-US" sz="2800" b="0" dirty="0"/>
              <a:t>列）。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（3）</a:t>
            </a:r>
            <a:r>
              <a:rPr lang="zh-CN" altLang="en-US" sz="2800" b="0" dirty="0"/>
              <a:t>如果</a:t>
            </a:r>
            <a:r>
              <a:rPr lang="zh-CN" altLang="en-US" sz="2800" b="0" dirty="0">
                <a:sym typeface="Symbol" pitchFamily="18" charset="2"/>
              </a:rPr>
              <a:t></a:t>
            </a:r>
            <a:r>
              <a:rPr lang="zh-CN" altLang="en-US" sz="2800" b="0" dirty="0"/>
              <a:t>在</a:t>
            </a:r>
            <a:r>
              <a:rPr lang="en-US" altLang="zh-CN" sz="2800" b="0" dirty="0"/>
              <a:t>FIRST(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中，对</a:t>
            </a:r>
            <a:r>
              <a:rPr lang="en-US" altLang="zh-CN" sz="2800" b="0" dirty="0"/>
              <a:t>FOLLOW(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的每个终结符</a:t>
            </a:r>
            <a:r>
              <a:rPr lang="en-US" altLang="zh-CN" sz="2800" b="0" i="1" dirty="0"/>
              <a:t>b</a:t>
            </a:r>
            <a:r>
              <a:rPr lang="en-US" altLang="zh-CN" sz="2800" b="0" dirty="0"/>
              <a:t>（</a:t>
            </a:r>
            <a:r>
              <a:rPr lang="zh-CN" altLang="en-US" sz="2800" b="0" dirty="0"/>
              <a:t>包括$）, 把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dirty="0"/>
              <a:t> </a:t>
            </a:r>
            <a:r>
              <a:rPr lang="en-US" altLang="zh-CN" sz="2800" b="0" i="1" dirty="0">
                <a:sym typeface="Symbol" pitchFamily="18" charset="2"/>
              </a:rPr>
              <a:t> </a:t>
            </a:r>
            <a:r>
              <a:rPr lang="zh-CN" altLang="en-US" sz="2800" b="0" dirty="0"/>
              <a:t>加入</a:t>
            </a:r>
            <a:r>
              <a:rPr lang="en-US" altLang="zh-CN" sz="2800" b="0" i="1" dirty="0"/>
              <a:t>M</a:t>
            </a:r>
            <a:r>
              <a:rPr lang="en-US" altLang="zh-CN" sz="2800" b="0" dirty="0"/>
              <a:t>[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, </a:t>
            </a:r>
            <a:r>
              <a:rPr lang="en-US" altLang="zh-CN" sz="2800" b="0" i="1" dirty="0"/>
              <a:t>b</a:t>
            </a:r>
            <a:r>
              <a:rPr lang="en-US" altLang="zh-CN" sz="2800" b="0" dirty="0"/>
              <a:t>]。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（4）</a:t>
            </a:r>
            <a:r>
              <a:rPr lang="en-US" altLang="zh-CN" sz="2800" b="0" i="1" dirty="0"/>
              <a:t>M</a:t>
            </a:r>
            <a:r>
              <a:rPr lang="zh-CN" altLang="en-US" sz="2800" b="0" dirty="0"/>
              <a:t>的其它没有定义的条目都是</a:t>
            </a:r>
            <a:r>
              <a:rPr lang="en-US" altLang="zh-CN" sz="2800" b="0" dirty="0"/>
              <a:t>error。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3946CB0-8642-47F4-92E6-00699A52264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27584" y="126384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对每个产生式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53792" y="2720801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的每个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838486" y="382462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FOLLOW(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（包括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576686" y="2160753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4380184" y="2883599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4649774" y="4796060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的其它没有定义的条目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都是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error</a:t>
            </a:r>
            <a:endParaRPr lang="zh-CN" altLang="en-US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565784" y="3437437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971600" y="2564904"/>
            <a:ext cx="3362572" cy="932444"/>
          </a:xfrm>
          <a:prstGeom prst="diamond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83968" y="2564904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95736" y="3409836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肘形连接符 16"/>
          <p:cNvCxnSpPr>
            <a:stCxn id="8" idx="2"/>
            <a:endCxn id="6" idx="1"/>
          </p:cNvCxnSpPr>
          <p:nvPr/>
        </p:nvCxnSpPr>
        <p:spPr>
          <a:xfrm rot="5400000" flipH="1">
            <a:off x="243548" y="2280478"/>
            <a:ext cx="2993374" cy="1825302"/>
          </a:xfrm>
          <a:prstGeom prst="bentConnector4">
            <a:avLst>
              <a:gd name="adj1" fmla="val -7637"/>
              <a:gd name="adj2" fmla="val 112524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6" idx="3"/>
          </p:cNvCxnSpPr>
          <p:nvPr/>
        </p:nvCxnSpPr>
        <p:spPr>
          <a:xfrm flipH="1" flipV="1">
            <a:off x="4456384" y="1696442"/>
            <a:ext cx="3826208" cy="1456953"/>
          </a:xfrm>
          <a:prstGeom prst="bentConnector3">
            <a:avLst>
              <a:gd name="adj1" fmla="val -5975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</p:spTree>
    <p:extLst>
      <p:ext uri="{BB962C8B-B14F-4D97-AF65-F5344CB8AC3E}">
        <p14:creationId xmlns:p14="http://schemas.microsoft.com/office/powerpoint/2010/main" val="4236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4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3.3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3.3.1 </a:t>
            </a:r>
            <a:r>
              <a:rPr lang="zh-CN" altLang="en-US" b="1" dirty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/>
              <a:t>例	文法	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 err="1"/>
              <a:t>aCb</a:t>
            </a:r>
            <a:r>
              <a:rPr lang="en-US" altLang="zh-CN" b="1" i="1" dirty="0"/>
              <a:t>	C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cd </a:t>
            </a:r>
            <a:r>
              <a:rPr lang="en-US" altLang="zh-CN" b="1" dirty="0"/>
              <a:t>| </a:t>
            </a:r>
            <a:r>
              <a:rPr lang="en-US" altLang="zh-CN" b="1" i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/>
              <a:t>		</a:t>
            </a:r>
            <a:r>
              <a:rPr lang="zh-CN" altLang="en-US" b="1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/>
              <a:t>w</a:t>
            </a:r>
            <a:r>
              <a:rPr lang="en-US" altLang="zh-CN" b="1" dirty="0"/>
              <a:t> = </a:t>
            </a:r>
            <a:r>
              <a:rPr lang="en-US" altLang="zh-CN" b="1" i="1" dirty="0" err="1"/>
              <a:t>acb</a:t>
            </a:r>
            <a:r>
              <a:rPr lang="zh-CN" altLang="en-US" b="1" dirty="0">
                <a:latin typeface="宋体" panose="02010600030101010101" pitchFamily="2" charset="-122"/>
              </a:rPr>
              <a:t>建立分析树</a:t>
            </a:r>
            <a:endParaRPr lang="zh-CN" altLang="en-US" sz="2800" b="1" dirty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838200" y="2795761"/>
            <a:ext cx="7391400" cy="2125663"/>
            <a:chOff x="480" y="2256"/>
            <a:chExt cx="4656" cy="1339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963" y="2273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4493" y="22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2713" y="2284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 flipH="1">
              <a:off x="602" y="2553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 flipH="1">
              <a:off x="2340" y="3046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 flipH="1">
              <a:off x="414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 flipH="1">
              <a:off x="2351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 flipH="1">
              <a:off x="1005" y="2576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H="1">
              <a:off x="4548" y="3061"/>
              <a:ext cx="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 flipH="1">
              <a:off x="4546" y="256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 flipH="1">
              <a:off x="2775" y="2586"/>
              <a:ext cx="4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108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2864" y="3044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852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4635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480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921" y="2767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1387" y="274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054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2229" y="2731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4473" y="27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2702" y="2769"/>
              <a:ext cx="1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3158" y="2769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4939" y="27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2272" y="3224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3158" y="3252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4502" y="327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7109" name="Rectangle 32"/>
          <p:cNvSpPr>
            <a:spLocks noChangeArrowheads="1"/>
          </p:cNvSpPr>
          <p:nvPr/>
        </p:nvSpPr>
        <p:spPr bwMode="auto">
          <a:xfrm>
            <a:off x="304800" y="5029200"/>
            <a:ext cx="8534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	不能处理</a:t>
            </a:r>
            <a:r>
              <a:rPr lang="zh-CN" altLang="en-US" sz="2800" b="1" i="0" dirty="0">
                <a:latin typeface="宋体" panose="02010600030101010101" pitchFamily="2" charset="-122"/>
              </a:rPr>
              <a:t>左递归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复杂的回溯技术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回溯导致语义工作推倒重来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难以报告出错的确切位置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效率低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文法</a:t>
            </a:r>
            <a:r>
              <a:rPr lang="en-US" altLang="zh-CN">
                <a:ea typeface="宋体" pitchFamily="2" charset="-122"/>
              </a:rPr>
              <a:t>S-&gt;ACD  A-&gt;a| </a:t>
            </a:r>
            <a:r>
              <a:rPr lang="zh-CN" altLang="en-US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>
                <a:ea typeface="宋体" pitchFamily="2" charset="-122"/>
              </a:rPr>
              <a:t>   C-&gt;c  D-&gt;d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812C19E-C34D-4BCC-B854-63978D5350C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6692" name="Text Box 4" descr="Green marble"/>
          <p:cNvSpPr txBox="1">
            <a:spLocks noChangeArrowheads="1"/>
          </p:cNvSpPr>
          <p:nvPr/>
        </p:nvSpPr>
        <p:spPr bwMode="auto">
          <a:xfrm>
            <a:off x="1042988" y="2060575"/>
            <a:ext cx="2324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FIRST(S)={a,c}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FIRST(A)={a, </a:t>
            </a:r>
            <a:r>
              <a:rPr lang="zh-CN" altLang="en-US" b="1"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FIRST(D)={d}</a:t>
            </a:r>
          </a:p>
        </p:txBody>
      </p:sp>
      <p:sp>
        <p:nvSpPr>
          <p:cNvPr id="626693" name="Text Box 5" descr="Green marble"/>
          <p:cNvSpPr txBox="1">
            <a:spLocks noChangeArrowheads="1"/>
          </p:cNvSpPr>
          <p:nvPr/>
        </p:nvSpPr>
        <p:spPr bwMode="auto">
          <a:xfrm>
            <a:off x="3851275" y="2060575"/>
            <a:ext cx="2408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FOLLOW(A)={c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(D)={$}</a:t>
            </a:r>
          </a:p>
        </p:txBody>
      </p:sp>
    </p:spTree>
    <p:extLst>
      <p:ext uri="{BB962C8B-B14F-4D97-AF65-F5344CB8AC3E}">
        <p14:creationId xmlns:p14="http://schemas.microsoft.com/office/powerpoint/2010/main" val="2888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2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  <p:graphicFrame>
        <p:nvGraphicFramePr>
          <p:cNvPr id="627837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09254"/>
              </p:ext>
            </p:extLst>
          </p:nvPr>
        </p:nvGraphicFramePr>
        <p:xfrm>
          <a:off x="286716" y="1772816"/>
          <a:ext cx="7453636" cy="42545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0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8B3E961-4922-48F1-9A2A-58A0C0D9245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7777163" y="1484313"/>
            <a:ext cx="1366837" cy="4760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FIRST(S)={</a:t>
            </a:r>
            <a:r>
              <a:rPr lang="en-US" altLang="zh-CN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a,c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FIRST(A)={a, </a:t>
            </a:r>
            <a:r>
              <a:rPr lang="zh-CN" alt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FIRST(D)={d}</a:t>
            </a:r>
          </a:p>
          <a:p>
            <a:pPr>
              <a:defRPr/>
            </a:pPr>
            <a:endParaRPr lang="zh-CN" altLang="en-US" sz="1800" b="1" dirty="0">
              <a:solidFill>
                <a:srgbClr val="996633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FOLLOW(A)={c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(D)={$}</a:t>
            </a:r>
            <a:endParaRPr lang="zh-CN" altLang="en-US" sz="18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  <p:sp>
        <p:nvSpPr>
          <p:cNvPr id="627749" name="Text Box 37" descr="Green marble"/>
          <p:cNvSpPr txBox="1">
            <a:spLocks noChangeArrowheads="1"/>
          </p:cNvSpPr>
          <p:nvPr/>
        </p:nvSpPr>
        <p:spPr bwMode="auto">
          <a:xfrm>
            <a:off x="1692275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0" name="Text Box 38" descr="Green marble"/>
          <p:cNvSpPr txBox="1">
            <a:spLocks noChangeArrowheads="1"/>
          </p:cNvSpPr>
          <p:nvPr/>
        </p:nvSpPr>
        <p:spPr bwMode="auto">
          <a:xfrm>
            <a:off x="3348038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1" name="Text Box 39" descr="Green marble"/>
          <p:cNvSpPr txBox="1">
            <a:spLocks noChangeArrowheads="1"/>
          </p:cNvSpPr>
          <p:nvPr/>
        </p:nvSpPr>
        <p:spPr bwMode="auto">
          <a:xfrm>
            <a:off x="2051050" y="3846513"/>
            <a:ext cx="94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A-&gt;a</a:t>
            </a:r>
          </a:p>
        </p:txBody>
      </p:sp>
      <p:sp>
        <p:nvSpPr>
          <p:cNvPr id="627752" name="Text Box 40" descr="Green marble"/>
          <p:cNvSpPr txBox="1">
            <a:spLocks noChangeArrowheads="1"/>
          </p:cNvSpPr>
          <p:nvPr/>
        </p:nvSpPr>
        <p:spPr bwMode="auto">
          <a:xfrm>
            <a:off x="3592513" y="3838575"/>
            <a:ext cx="90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</a:t>
            </a:r>
            <a:r>
              <a:rPr lang="zh-CN" altLang="en-US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</a:t>
            </a:r>
            <a:endParaRPr lang="en-US" altLang="zh-CN" sz="28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</p:txBody>
      </p:sp>
      <p:sp>
        <p:nvSpPr>
          <p:cNvPr id="627753" name="Text Box 41" descr="Green marble"/>
          <p:cNvSpPr txBox="1">
            <a:spLocks noChangeArrowheads="1"/>
          </p:cNvSpPr>
          <p:nvPr/>
        </p:nvSpPr>
        <p:spPr bwMode="auto">
          <a:xfrm>
            <a:off x="3521075" y="462280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627754" name="Text Box 42" descr="Green marble"/>
          <p:cNvSpPr txBox="1">
            <a:spLocks noChangeArrowheads="1"/>
          </p:cNvSpPr>
          <p:nvPr/>
        </p:nvSpPr>
        <p:spPr bwMode="auto">
          <a:xfrm>
            <a:off x="5148263" y="5286375"/>
            <a:ext cx="9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d</a:t>
            </a:r>
          </a:p>
        </p:txBody>
      </p:sp>
      <p:sp>
        <p:nvSpPr>
          <p:cNvPr id="627755" name="Text Box 43" descr="Green marble"/>
          <p:cNvSpPr txBox="1">
            <a:spLocks noChangeArrowheads="1"/>
          </p:cNvSpPr>
          <p:nvPr/>
        </p:nvSpPr>
        <p:spPr bwMode="auto">
          <a:xfrm>
            <a:off x="1985963" y="53578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6" name="Text Box 44" descr="Green marble"/>
          <p:cNvSpPr txBox="1">
            <a:spLocks noChangeArrowheads="1"/>
          </p:cNvSpPr>
          <p:nvPr/>
        </p:nvSpPr>
        <p:spPr bwMode="auto">
          <a:xfrm>
            <a:off x="5148263" y="32639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7" name="Text Box 45" descr="Green marble"/>
          <p:cNvSpPr txBox="1">
            <a:spLocks noChangeArrowheads="1"/>
          </p:cNvSpPr>
          <p:nvPr/>
        </p:nvSpPr>
        <p:spPr bwMode="auto">
          <a:xfrm>
            <a:off x="5148263" y="39116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8" name="Text Box 46" descr="Green marble"/>
          <p:cNvSpPr txBox="1">
            <a:spLocks noChangeArrowheads="1"/>
          </p:cNvSpPr>
          <p:nvPr/>
        </p:nvSpPr>
        <p:spPr bwMode="auto">
          <a:xfrm>
            <a:off x="5148263" y="47037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9" name="Text Box 47" descr="Green marble"/>
          <p:cNvSpPr txBox="1">
            <a:spLocks noChangeArrowheads="1"/>
          </p:cNvSpPr>
          <p:nvPr/>
        </p:nvSpPr>
        <p:spPr bwMode="auto">
          <a:xfrm>
            <a:off x="3521075" y="53578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60" name="Text Box 48" descr="Green marble"/>
          <p:cNvSpPr txBox="1">
            <a:spLocks noChangeArrowheads="1"/>
          </p:cNvSpPr>
          <p:nvPr/>
        </p:nvSpPr>
        <p:spPr bwMode="auto">
          <a:xfrm>
            <a:off x="198596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9273" name="Rectangle 50"/>
          <p:cNvSpPr>
            <a:spLocks noChangeArrowheads="1"/>
          </p:cNvSpPr>
          <p:nvPr/>
        </p:nvSpPr>
        <p:spPr bwMode="auto">
          <a:xfrm>
            <a:off x="250825" y="1125538"/>
            <a:ext cx="85693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文法</a:t>
            </a:r>
            <a:r>
              <a:rPr lang="en-US" altLang="zh-CN" sz="3200" dirty="0">
                <a:solidFill>
                  <a:srgbClr val="FF0000"/>
                </a:solidFill>
              </a:rPr>
              <a:t>S-&gt;ACD  A-&gt;a| 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0000"/>
                </a:solidFill>
              </a:rPr>
              <a:t>   C-&gt;c  D-&gt;d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7838" name="Text Box 126" descr="Green marble"/>
          <p:cNvSpPr txBox="1">
            <a:spLocks noChangeArrowheads="1"/>
          </p:cNvSpPr>
          <p:nvPr/>
        </p:nvSpPr>
        <p:spPr bwMode="auto">
          <a:xfrm>
            <a:off x="6450013" y="328453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39" name="Text Box 127" descr="Green marble"/>
          <p:cNvSpPr txBox="1">
            <a:spLocks noChangeArrowheads="1"/>
          </p:cNvSpPr>
          <p:nvPr/>
        </p:nvSpPr>
        <p:spPr bwMode="auto">
          <a:xfrm>
            <a:off x="6450013" y="392588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0" name="Text Box 128" descr="Green marble"/>
          <p:cNvSpPr txBox="1">
            <a:spLocks noChangeArrowheads="1"/>
          </p:cNvSpPr>
          <p:nvPr/>
        </p:nvSpPr>
        <p:spPr bwMode="auto">
          <a:xfrm>
            <a:off x="645001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1" name="Text Box 129" descr="Green marble"/>
          <p:cNvSpPr txBox="1">
            <a:spLocks noChangeArrowheads="1"/>
          </p:cNvSpPr>
          <p:nvPr/>
        </p:nvSpPr>
        <p:spPr bwMode="auto">
          <a:xfrm>
            <a:off x="6450013" y="52943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18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2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49" grpId="0"/>
      <p:bldP spid="627750" grpId="0"/>
      <p:bldP spid="627751" grpId="0"/>
      <p:bldP spid="627752" grpId="0"/>
      <p:bldP spid="627753" grpId="0"/>
      <p:bldP spid="627754" grpId="0"/>
      <p:bldP spid="627755" grpId="0"/>
      <p:bldP spid="627756" grpId="0"/>
      <p:bldP spid="627757" grpId="0"/>
      <p:bldP spid="627758" grpId="0"/>
      <p:bldP spid="627759" grpId="0"/>
      <p:bldP spid="627760" grpId="0"/>
      <p:bldP spid="627838" grpId="0"/>
      <p:bldP spid="627839" grpId="0"/>
      <p:bldP spid="627840" grpId="0"/>
      <p:bldP spid="6278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|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expr 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)={if, other}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)={b}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$}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$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)={then}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C44F88-3471-4F2A-B706-D464ABAC1EF5}" type="slidenum">
              <a:rPr lang="en-US" altLang="zh-CN" sz="1400" smtClean="0"/>
              <a:pPr eaLnBrk="1" hangingPunct="1"/>
              <a:t>42</a:t>
            </a:fld>
            <a:endParaRPr lang="en-US" altLang="zh-CN" sz="1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7" y="306896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7" y="414908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6E4B04-F562-4398-A332-3C14F9EC55B5}" type="slidenum">
              <a:rPr lang="en-US" altLang="zh-CN" sz="1400" smtClean="0"/>
              <a:pPr eaLnBrk="1" hangingPunct="1"/>
              <a:t>43</a:t>
            </a:fld>
            <a:endParaRPr lang="en-US" altLang="zh-CN" sz="1400"/>
          </a:p>
        </p:txBody>
      </p:sp>
      <p:graphicFrame>
        <p:nvGraphicFramePr>
          <p:cNvPr id="580612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else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0646" name="Rectangle 38" descr="Green marble"/>
          <p:cNvSpPr>
            <a:spLocks noChangeArrowheads="1"/>
          </p:cNvSpPr>
          <p:nvPr/>
        </p:nvSpPr>
        <p:spPr bwMode="auto">
          <a:xfrm>
            <a:off x="457200" y="1268413"/>
            <a:ext cx="7859713" cy="636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多重定义的条目（二义文法会出现此情况）</a:t>
            </a:r>
            <a:r>
              <a:rPr lang="zh-CN" altLang="en-US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660232" y="3429000"/>
            <a:ext cx="1512887" cy="1008062"/>
          </a:xfrm>
          <a:prstGeom prst="wedgeRoundRectCallout">
            <a:avLst>
              <a:gd name="adj1" fmla="val -50535"/>
              <a:gd name="adj2" fmla="val 9696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/>
          <a:lstStyle/>
          <a:p>
            <a:pPr algn="ctr"/>
            <a:r>
              <a:rPr lang="zh-CN" altLang="en-US"/>
              <a:t>删除其解决二义性</a:t>
            </a:r>
          </a:p>
        </p:txBody>
      </p:sp>
    </p:spTree>
    <p:extLst>
      <p:ext uri="{BB962C8B-B14F-4D97-AF65-F5344CB8AC3E}">
        <p14:creationId xmlns:p14="http://schemas.microsoft.com/office/powerpoint/2010/main" val="659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DA856-0AE1-4245-AF8F-3ACED111789E}" type="slidenum">
              <a:rPr lang="en-US" altLang="zh-CN" sz="1400" smtClean="0"/>
              <a:pPr eaLnBrk="1" hangingPunct="1"/>
              <a:t>44</a:t>
            </a:fld>
            <a:endParaRPr lang="en-US" altLang="zh-CN" sz="1400"/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else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694" name="Rectangle 38" descr="Green marble"/>
          <p:cNvSpPr>
            <a:spLocks noChangeArrowheads="1"/>
          </p:cNvSpPr>
          <p:nvPr/>
        </p:nvSpPr>
        <p:spPr bwMode="auto">
          <a:xfrm>
            <a:off x="457200" y="1295400"/>
            <a:ext cx="30353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</a:t>
            </a:r>
            <a:r>
              <a:rPr lang="zh-CN" altLang="en-US" sz="32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582695" name="AutoShape 39"/>
          <p:cNvSpPr>
            <a:spLocks noChangeArrowheads="1"/>
          </p:cNvSpPr>
          <p:nvPr/>
        </p:nvSpPr>
        <p:spPr bwMode="auto">
          <a:xfrm>
            <a:off x="5724525" y="836613"/>
            <a:ext cx="3276600" cy="1368425"/>
          </a:xfrm>
          <a:prstGeom prst="cloudCallout">
            <a:avLst>
              <a:gd name="adj1" fmla="val -114440"/>
              <a:gd name="adj2" fmla="val 22273"/>
            </a:avLst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文法的证明：构造出的分析表没有多重定义的条目</a:t>
            </a:r>
          </a:p>
        </p:txBody>
      </p:sp>
    </p:spTree>
    <p:extLst>
      <p:ext uri="{BB962C8B-B14F-4D97-AF65-F5344CB8AC3E}">
        <p14:creationId xmlns:p14="http://schemas.microsoft.com/office/powerpoint/2010/main" val="26173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59113" y="1146175"/>
            <a:ext cx="5761359" cy="4540964"/>
            <a:chOff x="3059113" y="1146175"/>
            <a:chExt cx="5253037" cy="4216551"/>
          </a:xfrm>
        </p:grpSpPr>
        <p:sp>
          <p:nvSpPr>
            <p:cNvPr id="587778" name="Text Box 2" descr="Green marble"/>
            <p:cNvSpPr txBox="1">
              <a:spLocks noChangeArrowheads="1"/>
            </p:cNvSpPr>
            <p:nvPr/>
          </p:nvSpPr>
          <p:spPr bwMode="auto">
            <a:xfrm>
              <a:off x="5722938" y="1146175"/>
              <a:ext cx="2162175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上下文无关文法</a:t>
              </a:r>
            </a:p>
          </p:txBody>
        </p:sp>
        <p:sp>
          <p:nvSpPr>
            <p:cNvPr id="587781" name="Text Box 5" descr="Green marble"/>
            <p:cNvSpPr txBox="1">
              <a:spLocks noChangeArrowheads="1"/>
            </p:cNvSpPr>
            <p:nvPr/>
          </p:nvSpPr>
          <p:spPr bwMode="auto">
            <a:xfrm>
              <a:off x="5291138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</a:t>
              </a:r>
            </a:p>
          </p:txBody>
        </p:sp>
        <p:sp>
          <p:nvSpPr>
            <p:cNvPr id="587782" name="Text Box 6" descr="Green marble"/>
            <p:cNvSpPr txBox="1">
              <a:spLocks noChangeArrowheads="1"/>
            </p:cNvSpPr>
            <p:nvPr/>
          </p:nvSpPr>
          <p:spPr bwMode="auto">
            <a:xfrm>
              <a:off x="7016750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</a:t>
              </a:r>
            </a:p>
          </p:txBody>
        </p:sp>
        <p:sp>
          <p:nvSpPr>
            <p:cNvPr id="587783" name="Text Box 7" descr="Green marble"/>
            <p:cNvSpPr txBox="1">
              <a:spLocks noChangeArrowheads="1"/>
            </p:cNvSpPr>
            <p:nvPr/>
          </p:nvSpPr>
          <p:spPr bwMode="auto">
            <a:xfrm>
              <a:off x="3922713" y="3452813"/>
              <a:ext cx="158115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LL(1)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文法</a:t>
              </a:r>
            </a:p>
          </p:txBody>
        </p:sp>
        <p:sp>
          <p:nvSpPr>
            <p:cNvPr id="587786" name="Text Box 10" descr="Green marble"/>
            <p:cNvSpPr txBox="1">
              <a:spLocks noChangeArrowheads="1"/>
            </p:cNvSpPr>
            <p:nvPr/>
          </p:nvSpPr>
          <p:spPr bwMode="auto">
            <a:xfrm>
              <a:off x="3978935" y="4603750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2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个函数</a:t>
              </a:r>
            </a:p>
          </p:txBody>
        </p:sp>
        <p:sp>
          <p:nvSpPr>
            <p:cNvPr id="37895" name="AutoShape 11" descr="Green marble"/>
            <p:cNvSpPr>
              <a:spLocks/>
            </p:cNvSpPr>
            <p:nvPr/>
          </p:nvSpPr>
          <p:spPr bwMode="auto">
            <a:xfrm>
              <a:off x="5576888" y="3240088"/>
              <a:ext cx="215900" cy="1368425"/>
            </a:xfrm>
            <a:prstGeom prst="leftBrace">
              <a:avLst>
                <a:gd name="adj1" fmla="val 52819"/>
                <a:gd name="adj2" fmla="val 3006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87788" name="Text Box 12" descr="Green marble"/>
            <p:cNvSpPr txBox="1">
              <a:spLocks noChangeArrowheads="1"/>
            </p:cNvSpPr>
            <p:nvPr/>
          </p:nvSpPr>
          <p:spPr bwMode="auto">
            <a:xfrm>
              <a:off x="5937250" y="3024188"/>
              <a:ext cx="1295400" cy="77162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递归下降预测分析</a:t>
              </a:r>
            </a:p>
          </p:txBody>
        </p:sp>
        <p:sp>
          <p:nvSpPr>
            <p:cNvPr id="587789" name="Rectangle 13" descr="Green marble"/>
            <p:cNvSpPr>
              <a:spLocks noChangeArrowheads="1"/>
            </p:cNvSpPr>
            <p:nvPr/>
          </p:nvSpPr>
          <p:spPr bwMode="auto">
            <a:xfrm>
              <a:off x="5937250" y="4248150"/>
              <a:ext cx="1223963" cy="111457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非递归的预测分析</a:t>
              </a:r>
            </a:p>
          </p:txBody>
        </p:sp>
        <p:sp>
          <p:nvSpPr>
            <p:cNvPr id="587791" name="Text Box 15" descr="Green marble"/>
            <p:cNvSpPr txBox="1">
              <a:spLocks noChangeArrowheads="1"/>
            </p:cNvSpPr>
            <p:nvPr/>
          </p:nvSpPr>
          <p:spPr bwMode="auto">
            <a:xfrm>
              <a:off x="3059113" y="1912938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最左推导</a:t>
              </a:r>
            </a:p>
          </p:txBody>
        </p:sp>
        <p:cxnSp>
          <p:nvCxnSpPr>
            <p:cNvPr id="37900" name="AutoShape 20"/>
            <p:cNvCxnSpPr>
              <a:cxnSpLocks noChangeShapeType="1"/>
              <a:stCxn id="587791" idx="3"/>
              <a:endCxn id="587781" idx="1"/>
            </p:cNvCxnSpPr>
            <p:nvPr/>
          </p:nvCxnSpPr>
          <p:spPr bwMode="auto">
            <a:xfrm>
              <a:off x="4498975" y="2127280"/>
              <a:ext cx="792163" cy="254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1" name="AutoShape 21"/>
            <p:cNvCxnSpPr>
              <a:cxnSpLocks noChangeShapeType="1"/>
              <a:stCxn id="587778" idx="2"/>
              <a:endCxn id="587781" idx="0"/>
            </p:cNvCxnSpPr>
            <p:nvPr/>
          </p:nvCxnSpPr>
          <p:spPr bwMode="auto">
            <a:xfrm flipH="1">
              <a:off x="5938838" y="1574858"/>
              <a:ext cx="865188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2" name="AutoShape 22"/>
            <p:cNvCxnSpPr>
              <a:cxnSpLocks noChangeShapeType="1"/>
              <a:stCxn id="587778" idx="2"/>
              <a:endCxn id="587782" idx="0"/>
            </p:cNvCxnSpPr>
            <p:nvPr/>
          </p:nvCxnSpPr>
          <p:spPr bwMode="auto">
            <a:xfrm>
              <a:off x="6804026" y="1574858"/>
              <a:ext cx="860424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3" name="AutoShape 23"/>
            <p:cNvCxnSpPr>
              <a:cxnSpLocks noChangeShapeType="1"/>
              <a:stCxn id="587781" idx="2"/>
              <a:endCxn id="587783" idx="0"/>
            </p:cNvCxnSpPr>
            <p:nvPr/>
          </p:nvCxnSpPr>
          <p:spPr bwMode="auto">
            <a:xfrm flipH="1">
              <a:off x="4713288" y="2367021"/>
              <a:ext cx="1225550" cy="10857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4" name="AutoShape 24"/>
            <p:cNvCxnSpPr>
              <a:cxnSpLocks noChangeShapeType="1"/>
              <a:stCxn id="587783" idx="2"/>
              <a:endCxn id="587786" idx="0"/>
            </p:cNvCxnSpPr>
            <p:nvPr/>
          </p:nvCxnSpPr>
          <p:spPr bwMode="auto">
            <a:xfrm flipH="1">
              <a:off x="4698867" y="3881496"/>
              <a:ext cx="14421" cy="7222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7801" name="AutoShape 25" descr="Green marble"/>
          <p:cNvSpPr>
            <a:spLocks noChangeArrowheads="1"/>
          </p:cNvSpPr>
          <p:nvPr/>
        </p:nvSpPr>
        <p:spPr bwMode="auto">
          <a:xfrm>
            <a:off x="-756592" y="4365451"/>
            <a:ext cx="6048796" cy="2447925"/>
          </a:xfrm>
          <a:prstGeom prst="cloudCallout">
            <a:avLst>
              <a:gd name="adj1" fmla="val 43750"/>
              <a:gd name="adj2" fmla="val -60440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任何两个产生式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A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都满足下列条件：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，那么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FOLLOW(A) 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本讲小结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7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习    题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ea typeface="宋体" pitchFamily="2" charset="-122"/>
              </a:rPr>
              <a:t>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3.4(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b)(c), 3.6(a)(b),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3.8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(a)</a:t>
            </a: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46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02EE-DD1D-4900-8872-B75F0B5FEDE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已知文法产生式：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560" y="1052736"/>
            <a:ext cx="28956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 |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246935" y="1030511"/>
            <a:ext cx="34512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i, a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63935" y="2825973"/>
            <a:ext cx="83534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$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)–{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因此，有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9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4FC8-975E-4A6E-A4ED-C6E801A1295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6291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多重定义的条目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95536" y="1066966"/>
            <a:ext cx="35814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iEtSS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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114800" y="1053631"/>
            <a:ext cx="48006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 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 =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13629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45721"/>
              </p:ext>
            </p:extLst>
          </p:nvPr>
        </p:nvGraphicFramePr>
        <p:xfrm>
          <a:off x="495300" y="3399426"/>
          <a:ext cx="8077200" cy="281527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5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结符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      入      符      号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iEtSS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eS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First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itchFamily="2" charset="-122"/>
              </a:rPr>
              <a:t>FIRST(X) = { a |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 </a:t>
            </a:r>
            <a:r>
              <a:rPr lang="en-US" altLang="zh-CN" sz="2800" dirty="0">
                <a:ea typeface="宋体" pitchFamily="2" charset="-122"/>
              </a:rPr>
              <a:t>} ∪ {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ea typeface="宋体" pitchFamily="2" charset="-122"/>
              </a:rPr>
              <a:t> | X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ea typeface="宋体" pitchFamily="2" charset="-122"/>
              </a:rPr>
              <a:t> }</a:t>
            </a:r>
          </a:p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求</a:t>
            </a:r>
            <a:r>
              <a:rPr lang="en-US" altLang="zh-CN" sz="2800" b="1" dirty="0">
                <a:ea typeface="宋体" pitchFamily="2" charset="-122"/>
              </a:rPr>
              <a:t>FIRST</a:t>
            </a:r>
            <a:r>
              <a:rPr lang="zh-CN" altLang="en-US" sz="2800" b="1" dirty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(a) = {a}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2.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if X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and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 FIRST(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if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And for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>
                <a:ea typeface="宋体" pitchFamily="2" charset="-122"/>
              </a:rPr>
              <a:t> 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DBB336-B768-42F4-BB8F-829F71D21DB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3.3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3.3.2 </a:t>
            </a:r>
            <a:r>
              <a:rPr lang="en-US" altLang="zh-CN" sz="3200" b="1" dirty="0">
                <a:ea typeface="黑体" panose="02010609060101010101" pitchFamily="49" charset="-122"/>
              </a:rPr>
              <a:t>LL(1)</a:t>
            </a:r>
            <a:r>
              <a:rPr lang="zh-CN" altLang="en-US" sz="3200" b="1" dirty="0"/>
              <a:t>文法 </a:t>
            </a:r>
          </a:p>
          <a:p>
            <a:pPr>
              <a:spcBef>
                <a:spcPct val="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对文法加什么样的限制可以保证没有</a:t>
            </a:r>
            <a:r>
              <a:rPr lang="zh-CN" altLang="en-US" sz="3200" b="1" dirty="0"/>
              <a:t>回溯</a:t>
            </a:r>
            <a:r>
              <a:rPr lang="zh-CN" altLang="en-US" sz="3200" b="1" dirty="0">
                <a:latin typeface="宋体" panose="02010600030101010101" pitchFamily="2" charset="-122"/>
              </a:rPr>
              <a:t>？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 dirty="0"/>
          </a:p>
          <a:p>
            <a:pPr>
              <a:spcBef>
                <a:spcPct val="0"/>
              </a:spcBef>
            </a:pPr>
            <a:r>
              <a:rPr lang="zh-CN" altLang="en-US" sz="3200" b="1" dirty="0"/>
              <a:t>先定义两个和文法有关的函数</a:t>
            </a:r>
          </a:p>
          <a:p>
            <a:pPr lvl="1">
              <a:spcBef>
                <a:spcPct val="0"/>
              </a:spcBef>
            </a:pP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|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*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…,</a:t>
            </a:r>
            <a:r>
              <a:rPr lang="en-US" altLang="zh-CN" sz="2800" b="1" i="1" dirty="0"/>
              <a:t> a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V</a:t>
            </a:r>
            <a:r>
              <a:rPr lang="en-US" altLang="zh-CN" sz="2800" b="1" i="1" baseline="-30000" dirty="0"/>
              <a:t>T</a:t>
            </a:r>
            <a:r>
              <a:rPr lang="en-US" altLang="zh-CN" sz="2800" b="1" dirty="0"/>
              <a:t>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	特别是，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* 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时，规定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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zh-CN" altLang="en-US" sz="2800" b="1" dirty="0"/>
          </a:p>
          <a:p>
            <a:pPr lvl="1" algn="just">
              <a:spcBef>
                <a:spcPct val="0"/>
              </a:spcBef>
            </a:pPr>
            <a:r>
              <a:rPr lang="en-US" altLang="zh-CN" sz="2800" b="1" dirty="0"/>
              <a:t>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* …</a:t>
            </a:r>
            <a:r>
              <a:rPr lang="en-US" altLang="zh-CN" sz="2800" b="1" i="1" dirty="0"/>
              <a:t>Aa</a:t>
            </a:r>
            <a:r>
              <a:rPr lang="en-US" altLang="zh-CN" sz="2800" b="1" dirty="0"/>
              <a:t>…，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/>
              <a:t>V</a:t>
            </a:r>
            <a:r>
              <a:rPr lang="en-US" altLang="zh-CN" sz="2800" b="1" i="1" baseline="-30000" dirty="0" err="1"/>
              <a:t>T</a:t>
            </a:r>
            <a:r>
              <a:rPr lang="en-US" altLang="zh-CN" sz="2800" b="1" dirty="0"/>
              <a:t>}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	如果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是某个句型的最右符号，那么$属于</a:t>
            </a:r>
            <a:r>
              <a:rPr lang="en-US" altLang="zh-CN" sz="2800" b="1" dirty="0"/>
              <a:t>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</a:t>
            </a:r>
            <a:endParaRPr lang="zh-CN" altLang="en-US" sz="2800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9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itchFamily="2" charset="-122"/>
              </a:rPr>
              <a:t>Follow(X) = { a 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直观求</a:t>
            </a:r>
            <a:r>
              <a:rPr lang="en-US" altLang="zh-CN" sz="2800" b="1" dirty="0">
                <a:ea typeface="宋体" pitchFamily="2" charset="-122"/>
              </a:rPr>
              <a:t>Follow</a:t>
            </a:r>
            <a:r>
              <a:rPr lang="zh-CN" altLang="en-US" sz="2800" b="1" dirty="0">
                <a:ea typeface="宋体" pitchFamily="2" charset="-122"/>
              </a:rPr>
              <a:t>集合：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If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AB then First(B)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 and</a:t>
            </a:r>
          </a:p>
          <a:p>
            <a:pPr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      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(B)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if 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S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是开始符号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then $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  <a:endParaRPr lang="en-US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0538B3-0AD2-4739-8197-BD52E7C532E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96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Follow(X) = { a |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3200" b="1" dirty="0">
                <a:ea typeface="宋体" pitchFamily="2" charset="-122"/>
              </a:rPr>
              <a:t>求</a:t>
            </a:r>
            <a:r>
              <a:rPr lang="en-US" altLang="zh-CN" sz="3200" b="1" dirty="0">
                <a:ea typeface="宋体" pitchFamily="2" charset="-122"/>
              </a:rPr>
              <a:t>Follow</a:t>
            </a:r>
            <a:r>
              <a:rPr lang="zh-CN" altLang="en-US" sz="3200" b="1" dirty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) – {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3. Follow(A)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，其中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First()</a:t>
            </a:r>
            <a:endParaRPr lang="en-US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EEEDFF6-22F6-47AE-A9C1-313F050826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0A74D5BD-0F3A-4041-B7F1-D39FD8500F7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FIRST(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/>
              <a:t>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FIRST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是从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推导出的串的起始终结符的集合。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/>
              <a:t>FIRST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…,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zh-CN" altLang="en-US" sz="2800" dirty="0">
                <a:latin typeface="Times New Roman" panose="02020603050405020304" pitchFamily="18" charset="0"/>
              </a:rPr>
              <a:t>特殊情况：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</a:rPr>
              <a:t>时，规定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800" dirty="0"/>
              <a:t> FIRST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对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的任何两个不同的选择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3200" dirty="0">
                <a:latin typeface="Times New Roman" panose="02020603050405020304" pitchFamily="18" charset="0"/>
              </a:rPr>
              <a:t>，希望有</a:t>
            </a: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/>
              <a:t> 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 </a:t>
            </a:r>
            <a:r>
              <a:rPr lang="en-US" altLang="zh-CN" sz="2800" dirty="0">
                <a:latin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但有一个前提， 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都不含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FIRST(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/>
              <a:t>i</a:t>
            </a:r>
            <a:r>
              <a:rPr lang="en-US" altLang="zh-CN" sz="2800" i="1" baseline="-30000" dirty="0"/>
              <a:t> </a:t>
            </a:r>
            <a:r>
              <a:rPr lang="en-US" altLang="zh-CN" sz="2800" dirty="0"/>
              <a:t>) </a:t>
            </a:r>
            <a:r>
              <a:rPr lang="zh-CN" altLang="en-US" sz="2800" dirty="0"/>
              <a:t>或</a:t>
            </a:r>
            <a:r>
              <a:rPr lang="en-US" altLang="zh-CN" sz="2800" dirty="0"/>
              <a:t>FIRST(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/>
              <a:t>j </a:t>
            </a:r>
            <a:r>
              <a:rPr lang="en-US" altLang="zh-CN" sz="2800" dirty="0"/>
              <a:t>)</a:t>
            </a:r>
            <a:r>
              <a:rPr lang="zh-CN" altLang="en-US" sz="2800" dirty="0"/>
              <a:t>含</a:t>
            </a:r>
            <a:r>
              <a:rPr lang="zh-CN" altLang="en-US" sz="2800" dirty="0">
                <a:sym typeface="Symbol" panose="05050102010706020507" pitchFamily="18" charset="2"/>
              </a:rPr>
              <a:t>，还需增加条件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21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集合及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 则将终结符ａ加入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，则将加入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Y…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属于非终结符，则将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FIRST(Y)\{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加入到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(2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都是非终结符，且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集合中均包含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的所有非元素加入到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j=1,2,..i).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特别地，若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~Y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均有产生式，则将加到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67ED26C-3978-4BF8-99B2-C2F1A910A7C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7544" y="4905375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68675" y="4905375"/>
            <a:ext cx="4032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FIRST(S)=FIRST(B)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FIRST(A)=FIRST(B) 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{d}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540680" name="Text Box 8" descr="Green marble"/>
          <p:cNvSpPr txBox="1">
            <a:spLocks noChangeArrowheads="1"/>
          </p:cNvSpPr>
          <p:nvPr/>
        </p:nvSpPr>
        <p:spPr bwMode="auto">
          <a:xfrm>
            <a:off x="2260600" y="4905375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006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9" grpId="0"/>
      <p:bldP spid="5406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9032729D-A0B9-4DDB-9422-4ED55041A82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FOLLOW(A)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</a:t>
            </a:r>
            <a:r>
              <a:rPr lang="zh-CN" altLang="en-US" sz="3200" dirty="0">
                <a:latin typeface="Times New Roman" panose="02020603050405020304" pitchFamily="18" charset="0"/>
              </a:rPr>
              <a:t>是在所有句型中紧跟在</a:t>
            </a:r>
            <a:r>
              <a:rPr lang="en-US" altLang="zh-CN" sz="3200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后面的终结符集合。</a:t>
            </a:r>
          </a:p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 = {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Times New Roman" panose="02020603050405020304" pitchFamily="18" charset="0"/>
              </a:rPr>
              <a:t>* …</a:t>
            </a:r>
            <a:r>
              <a:rPr lang="en-US" altLang="zh-CN" sz="3200" i="1" dirty="0">
                <a:latin typeface="Times New Roman" panose="02020603050405020304" pitchFamily="18" charset="0"/>
              </a:rPr>
              <a:t>Aa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Aa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特殊情况（约定）：如果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是某个句型的最右符号（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*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800" dirty="0">
                <a:latin typeface="Times New Roman" panose="02020603050405020304" pitchFamily="18" charset="0"/>
              </a:rPr>
              <a:t>），那么</a:t>
            </a:r>
            <a:r>
              <a:rPr lang="en-US" altLang="zh-CN" sz="2800" dirty="0">
                <a:latin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</a:rPr>
              <a:t>属于</a:t>
            </a:r>
            <a:r>
              <a:rPr lang="en-US" altLang="zh-CN" sz="2800" dirty="0"/>
              <a:t>FOLLOW</a:t>
            </a:r>
            <a:r>
              <a:rPr lang="en-US" altLang="zh-CN" sz="2800" dirty="0">
                <a:latin typeface="Times New Roman" panose="02020603050405020304" pitchFamily="18" charset="0"/>
              </a:rPr>
              <a:t>(A) </a:t>
            </a: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0500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对文法开始符号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FOLLOW(S)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若有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B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FIRST()\{}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FOLLOW(B)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（此处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,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且  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（即 属于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则将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FOLLOW(B)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（此处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6B8753-8D09-4413-B3F3-6BAC0B2DA1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467544" y="4307483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2484438" y="4236045"/>
            <a:ext cx="62642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b="1">
                <a:solidFill>
                  <a:schemeClr val="bg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ea typeface="宋体" charset="-122"/>
              </a:defRPr>
            </a:lvl2pPr>
            <a:lvl3pPr marL="1143000" indent="-228600" eaLnBrk="0" hangingPunct="0">
              <a:defRPr>
                <a:ea typeface="宋体" charset="-122"/>
              </a:defRPr>
            </a:lvl3pPr>
            <a:lvl4pPr marL="1600200" indent="-228600" eaLnBrk="0" hangingPunct="0">
              <a:defRPr>
                <a:ea typeface="宋体" charset="-122"/>
              </a:defRPr>
            </a:lvl4pPr>
            <a:lvl5pPr marL="2057400" indent="-228600" eaLnBrk="0" hangingPunct="0">
              <a:defRPr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FIRST(B)={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   FIRST(A)={</a:t>
            </a:r>
            <a:r>
              <a:rPr lang="en-US" altLang="zh-CN" dirty="0" err="1">
                <a:solidFill>
                  <a:schemeClr val="tx1"/>
                </a:solidFill>
              </a:rPr>
              <a:t>a,b,c,d</a:t>
            </a:r>
            <a:r>
              <a:rPr lang="en-US" altLang="zh-CN" dirty="0">
                <a:solidFill>
                  <a:schemeClr val="tx1"/>
                </a:solidFill>
              </a:rPr>
              <a:t>}   FIRST(S)={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FOLLOW(S)=?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FOLLOW(A)=?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FOLLOW(B)=?</a:t>
            </a:r>
          </a:p>
        </p:txBody>
      </p:sp>
    </p:spTree>
    <p:extLst>
      <p:ext uri="{BB962C8B-B14F-4D97-AF65-F5344CB8AC3E}">
        <p14:creationId xmlns:p14="http://schemas.microsoft.com/office/powerpoint/2010/main" val="38881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/>
      <p:bldP spid="665604" grpId="0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14550</TotalTime>
  <Words>3778</Words>
  <Application>Microsoft Office PowerPoint</Application>
  <PresentationFormat>全屏显示(4:3)</PresentationFormat>
  <Paragraphs>784</Paragraphs>
  <Slides>51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楷体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sample</vt:lpstr>
      <vt:lpstr>温故而知新</vt:lpstr>
      <vt:lpstr>本讲纲要</vt:lpstr>
      <vt:lpstr>3.3 自上而下分析</vt:lpstr>
      <vt:lpstr>3.3 自上而下分析 </vt:lpstr>
      <vt:lpstr>3.3 自上而下分析 </vt:lpstr>
      <vt:lpstr>FIRST()</vt:lpstr>
      <vt:lpstr>FIRST集合及FOLLOW集合的计算方法</vt:lpstr>
      <vt:lpstr>FOLLOW(A)</vt:lpstr>
      <vt:lpstr>FOLLOW集合的计算方法</vt:lpstr>
      <vt:lpstr>FOLLOW集计算</vt:lpstr>
      <vt:lpstr>FOLLOW集计算</vt:lpstr>
      <vt:lpstr>FOLLOW集计算</vt:lpstr>
      <vt:lpstr>FOLLOW集计算</vt:lpstr>
      <vt:lpstr>FOLLOW集计算</vt:lpstr>
      <vt:lpstr>本讲纲要</vt:lpstr>
      <vt:lpstr>LL(1)文法</vt:lpstr>
      <vt:lpstr>PowerPoint 演示文稿</vt:lpstr>
      <vt:lpstr>PowerPoint 演示文稿</vt:lpstr>
      <vt:lpstr>PowerPoint 演示文稿</vt:lpstr>
      <vt:lpstr>LL(1)文法</vt:lpstr>
      <vt:lpstr>FOLLOW集计算</vt:lpstr>
      <vt:lpstr>FOLLOW集计算</vt:lpstr>
      <vt:lpstr>FOLLOW集计算</vt:lpstr>
      <vt:lpstr>FOLLOW集计算</vt:lpstr>
      <vt:lpstr>LL(1)文法</vt:lpstr>
      <vt:lpstr>LL(1)文法</vt:lpstr>
      <vt:lpstr>本讲纲要</vt:lpstr>
      <vt:lpstr>递归下降的预测分析</vt:lpstr>
      <vt:lpstr>递归下降的预测分析</vt:lpstr>
      <vt:lpstr>递归下降的预测分析</vt:lpstr>
      <vt:lpstr>递归下降的预测分析</vt:lpstr>
      <vt:lpstr>递归的分析程序</vt:lpstr>
      <vt:lpstr>本讲纲要</vt:lpstr>
      <vt:lpstr>3.3 自上而下分析</vt:lpstr>
      <vt:lpstr>3.3 自上而下分析</vt:lpstr>
      <vt:lpstr>3.3 自上而下分析</vt:lpstr>
      <vt:lpstr>本讲纲要</vt:lpstr>
      <vt:lpstr>预测分析表的构建</vt:lpstr>
      <vt:lpstr>预测分析表的构建</vt:lpstr>
      <vt:lpstr>PowerPoint 演示文稿</vt:lpstr>
      <vt:lpstr>预测分析表的构建</vt:lpstr>
      <vt:lpstr>PowerPoint 演示文稿</vt:lpstr>
      <vt:lpstr>3.3 自上而下分析</vt:lpstr>
      <vt:lpstr>3.3 自上而下分析</vt:lpstr>
      <vt:lpstr>本讲小结</vt:lpstr>
      <vt:lpstr>习    题</vt:lpstr>
      <vt:lpstr>例 已知文法产生式：</vt:lpstr>
      <vt:lpstr>例 多重定义的条目 </vt:lpstr>
      <vt:lpstr>计算First集合</vt:lpstr>
      <vt:lpstr>计算Follow集合</vt:lpstr>
      <vt:lpstr>计算Follow集合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J DH</cp:lastModifiedBy>
  <cp:revision>749</cp:revision>
  <dcterms:created xsi:type="dcterms:W3CDTF">2000-08-08T16:59:41Z</dcterms:created>
  <dcterms:modified xsi:type="dcterms:W3CDTF">2019-10-29T10:05:39Z</dcterms:modified>
</cp:coreProperties>
</file>