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52"/>
  </p:notesMasterIdLst>
  <p:handoutMasterIdLst>
    <p:handoutMasterId r:id="rId53"/>
  </p:handoutMasterIdLst>
  <p:sldIdLst>
    <p:sldId id="540" r:id="rId2"/>
    <p:sldId id="494" r:id="rId3"/>
    <p:sldId id="481" r:id="rId4"/>
    <p:sldId id="544" r:id="rId5"/>
    <p:sldId id="545" r:id="rId6"/>
    <p:sldId id="546" r:id="rId7"/>
    <p:sldId id="547" r:id="rId8"/>
    <p:sldId id="548" r:id="rId9"/>
    <p:sldId id="520" r:id="rId10"/>
    <p:sldId id="523" r:id="rId11"/>
    <p:sldId id="531" r:id="rId12"/>
    <p:sldId id="488" r:id="rId13"/>
    <p:sldId id="446" r:id="rId14"/>
    <p:sldId id="448" r:id="rId15"/>
    <p:sldId id="449" r:id="rId16"/>
    <p:sldId id="450" r:id="rId17"/>
    <p:sldId id="451" r:id="rId18"/>
    <p:sldId id="454" r:id="rId19"/>
    <p:sldId id="516" r:id="rId20"/>
    <p:sldId id="495" r:id="rId21"/>
    <p:sldId id="496" r:id="rId22"/>
    <p:sldId id="497" r:id="rId23"/>
    <p:sldId id="455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41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57" r:id="rId46"/>
    <p:sldId id="558" r:id="rId47"/>
    <p:sldId id="559" r:id="rId48"/>
    <p:sldId id="560" r:id="rId49"/>
    <p:sldId id="561" r:id="rId50"/>
    <p:sldId id="56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1761" autoAdjust="0"/>
  </p:normalViewPr>
  <p:slideViewPr>
    <p:cSldViewPr>
      <p:cViewPr varScale="1">
        <p:scale>
          <a:sx n="58" d="100"/>
          <a:sy n="58" d="100"/>
        </p:scale>
        <p:origin x="1696" y="-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332A963A-B5B4-412D-AA22-58235AB96C9B}" type="slidenum">
              <a:rPr lang="zh-CN" altLang="en-US">
                <a:ea typeface="楷体" panose="02010609060101010101" pitchFamily="49" charset="-122"/>
              </a:rPr>
              <a:pPr>
                <a:defRPr/>
              </a:pPr>
              <a:t>‹#›</a:t>
            </a:fld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99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06A79408-6EC8-4D64-A0C9-038F03B872F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755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书到用时方恨少，人爱阅读友自多。开卷必有益，读书无竟时。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79408-6EC8-4D64-A0C9-038F03B872F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45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FA0C1E07-27BA-40F3-81A1-41704E4BB610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9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FB14E652-7561-4491-836C-C5759EA29D1D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9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7B454EC2-C518-4075-A89D-4D510BC9DDB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7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64450A4F-0EBA-4EA9-A8D8-BE0FD3249083}" type="slidenum">
              <a:rPr lang="zh-CN" altLang="en-US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63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3FA33584-00D0-4E91-B8BA-6289526D375D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3621195-034F-468D-8F91-CA0E593360F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9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3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6F2C057-65EA-4B2E-8953-EC651DAAEE7D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13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9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809FDD9-8EA0-42B2-90F3-2EC1B7B04A2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14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7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7CCFA3-6695-4AE4-B7FE-405D89A7BE27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15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4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8C3F55-31C7-4F3F-9013-1030C44C032F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16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1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232A08-77F3-4534-B037-20D3722A3663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17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8E93B06-AEF7-4999-86D8-A2995FFEA9A5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18</a:t>
            </a:fld>
            <a:endParaRPr lang="en-US" altLang="zh-CN" sz="12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4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6676C703-5059-4636-B1C3-C1F8C29D8AC1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6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 err="1"/>
              <a:t>中国科大Copyright</a:t>
            </a:r>
            <a:r>
              <a:rPr lang="en-US" altLang="zh-CN" dirty="0"/>
              <a:t> © 2009, Software School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CA89FB-02C6-450D-8FA3-A73D4AEB3A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349004-79BA-4BC2-AEB0-12DA1FBA80D0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163794"/>
                </a:solidFill>
                <a:ea typeface="楷体" panose="02010609060101010101" pitchFamily="49" charset="-122"/>
              </a:rPr>
              <a:t>大连理工大学</a:t>
            </a:r>
            <a:r>
              <a:rPr lang="en-US" altLang="zh-CN" dirty="0">
                <a:solidFill>
                  <a:srgbClr val="163794"/>
                </a:solidFill>
                <a:ea typeface="楷体" panose="02010609060101010101" pitchFamily="49" charset="-122"/>
              </a:rPr>
              <a:t>Copyright © 2013, Software School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E860BB-FDAA-4CAA-A6B9-47F46BF7B2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71F70-67BA-41AA-A0A0-30E8E029AB63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49004-79BA-4BC2-AEB0-12DA1FBA80D0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163794"/>
                </a:solidFill>
                <a:ea typeface="楷体" panose="02010609060101010101" pitchFamily="49" charset="-122"/>
              </a:rPr>
              <a:t>大连理工大学</a:t>
            </a:r>
            <a:r>
              <a:rPr lang="en-US" altLang="zh-CN" dirty="0">
                <a:solidFill>
                  <a:srgbClr val="163794"/>
                </a:solidFill>
                <a:ea typeface="楷体" panose="02010609060101010101" pitchFamily="49" charset="-122"/>
              </a:rPr>
              <a:t>Copyright © 2013, Software School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89FB-02C6-450D-8FA3-A73D4AEB3A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569325" cy="51117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CEFA0-B7F4-4587-AF75-BBCFD933A568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 err="1"/>
              <a:t>中国科大Copyright</a:t>
            </a:r>
            <a:r>
              <a:rPr lang="en-US" altLang="zh-CN" dirty="0"/>
              <a:t> © 2009, Software School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341B-FFFA-4B96-88D8-8FC87F6FBE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994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381000"/>
            <a:ext cx="8569325" cy="5856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DA44-17FD-43DF-B121-44E7A453D4B3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 err="1"/>
              <a:t>中国科大Copyright</a:t>
            </a:r>
            <a:r>
              <a:rPr lang="en-US" altLang="zh-CN" dirty="0"/>
              <a:t> © 2009, Software School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A15A7-CC9C-409F-88BC-1C66F93B7F7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9863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4D507-5D41-4C5D-BAE6-7C690BECF41C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96E8-E995-487C-8E65-5F253D51C1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14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743200" cy="152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5D66D1-FB66-47D4-9BBA-F26E365F41BC}" type="datetime1">
              <a:rPr lang="zh-CN" altLang="en-US"/>
              <a:pPr>
                <a:defRPr/>
              </a:pPr>
              <a:t>2018/9/26</a:t>
            </a:fld>
            <a:r>
              <a:rPr lang="en-US" altLang="zh-CN" dirty="0"/>
              <a:t>Monday, Sep 7</a:t>
            </a:r>
            <a:r>
              <a:rPr lang="en-US" altLang="zh-CN" baseline="30000" dirty="0"/>
              <a:t>th</a:t>
            </a:r>
            <a:r>
              <a:rPr lang="en-US" altLang="zh-CN" dirty="0"/>
              <a:t>, 2009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0ADB3-7CBE-4833-9037-CBCD946C1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8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163794"/>
                </a:solidFill>
                <a:ea typeface="楷体" panose="02010609060101010101" pitchFamily="49" charset="-122"/>
              </a:rPr>
              <a:t>大连理工大学</a:t>
            </a:r>
            <a:r>
              <a:rPr lang="en-US" altLang="zh-CN" dirty="0">
                <a:solidFill>
                  <a:srgbClr val="163794"/>
                </a:solidFill>
                <a:ea typeface="楷体" panose="02010609060101010101" pitchFamily="49" charset="-122"/>
              </a:rPr>
              <a:t>Copyright © 2013, Software School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EACA89FB-02C6-450D-8FA3-A73D4AEB3A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 dirty="0">
              <a:solidFill>
                <a:schemeClr val="bg1"/>
              </a:solidFill>
              <a:latin typeface="Verdana" pitchFamily="34" charset="0"/>
              <a:ea typeface="楷体" panose="02010609060101010101" pitchFamily="49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BD349004-79BA-4BC2-AEB0-12DA1FBA80D0}" type="datetime1">
              <a:rPr lang="zh-CN" altLang="en-US" smtClean="0">
                <a:ea typeface="楷体" panose="02010609060101010101" pitchFamily="49" charset="-122"/>
              </a:rPr>
              <a:pPr>
                <a:defRPr/>
              </a:pPr>
              <a:t>2018/9/26</a:t>
            </a:fld>
            <a:r>
              <a:rPr lang="en-US" altLang="zh-CN" dirty="0">
                <a:ea typeface="楷体" panose="02010609060101010101" pitchFamily="49" charset="-122"/>
              </a:rPr>
              <a:t>Monday, Sep 7</a:t>
            </a:r>
            <a:r>
              <a:rPr lang="en-US" altLang="zh-CN" baseline="30000" dirty="0">
                <a:ea typeface="楷体" panose="02010609060101010101" pitchFamily="49" charset="-122"/>
              </a:rPr>
              <a:t>th</a:t>
            </a:r>
            <a:r>
              <a:rPr lang="en-US" altLang="zh-CN" dirty="0">
                <a:ea typeface="楷体" panose="02010609060101010101" pitchFamily="49" charset="-122"/>
              </a:rPr>
              <a:t>, 2009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980728"/>
            <a:ext cx="3929343" cy="55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6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本讲纲要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  <a:p>
            <a:pPr lvl="1"/>
            <a:r>
              <a:rPr lang="zh-CN" altLang="en-US" dirty="0"/>
              <a:t>重点：</a:t>
            </a:r>
            <a:r>
              <a:rPr lang="en-US" altLang="zh-CN" dirty="0"/>
              <a:t>FIRST</a:t>
            </a:r>
            <a:r>
              <a:rPr lang="zh-CN" altLang="en-US" dirty="0"/>
              <a:t>集、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  <a:p>
            <a:r>
              <a:rPr lang="zh-CN" altLang="en-US" dirty="0"/>
              <a:t>自上而下分析实现</a:t>
            </a:r>
          </a:p>
          <a:p>
            <a:pPr lvl="1"/>
            <a:r>
              <a:rPr lang="zh-CN" altLang="en-US" dirty="0"/>
              <a:t>非递归的预测分析方法</a:t>
            </a:r>
          </a:p>
          <a:p>
            <a:pPr lvl="1"/>
            <a:r>
              <a:rPr lang="zh-CN" altLang="en-US" dirty="0"/>
              <a:t>构造预测分析表</a:t>
            </a:r>
          </a:p>
          <a:p>
            <a:pPr lvl="1"/>
            <a:r>
              <a:rPr lang="zh-CN" altLang="en-US" dirty="0"/>
              <a:t>预测分析的错误恢复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83F8E66-E8CA-4DA5-8F2A-CFB2D1DCDAB5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预测分析方法中的预测分析表的构建</a:t>
            </a:r>
          </a:p>
          <a:p>
            <a:pPr algn="just"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（1）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对文法的每个产生式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执行(2)和(3)。</a:t>
            </a:r>
          </a:p>
          <a:p>
            <a:pPr algn="just"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（2）对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的每个终结符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加入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（即加入表中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列）。</a:t>
            </a:r>
          </a:p>
          <a:p>
            <a:pPr algn="just"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（3）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中，对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的每个终结符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包括$）, 把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加入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]。</a:t>
            </a:r>
          </a:p>
          <a:p>
            <a:pPr algn="just"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（4）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的其它没有定义的条目都是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3440FA2-9C90-4A89-8D1F-784F57A5AD77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本讲纲要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  <a:p>
            <a:pPr lvl="1"/>
            <a:r>
              <a:rPr lang="zh-CN" altLang="en-US" dirty="0"/>
              <a:t>重点：</a:t>
            </a:r>
            <a:r>
              <a:rPr lang="en-US" altLang="zh-CN" dirty="0"/>
              <a:t>FIRST</a:t>
            </a:r>
            <a:r>
              <a:rPr lang="zh-CN" altLang="en-US" dirty="0"/>
              <a:t>集、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  <a:p>
            <a:r>
              <a:rPr lang="zh-CN" altLang="en-US" dirty="0"/>
              <a:t>自上而下分析实现</a:t>
            </a:r>
          </a:p>
          <a:p>
            <a:pPr lvl="1"/>
            <a:r>
              <a:rPr lang="zh-CN" altLang="en-US" dirty="0"/>
              <a:t>非递归的预测分析方法</a:t>
            </a:r>
          </a:p>
          <a:p>
            <a:pPr lvl="1"/>
            <a:r>
              <a:rPr lang="zh-CN" altLang="en-US" dirty="0"/>
              <a:t>构造预测分析表</a:t>
            </a:r>
          </a:p>
          <a:p>
            <a:pPr lvl="1"/>
            <a:r>
              <a:rPr lang="zh-CN" altLang="en-US" dirty="0"/>
              <a:t>预测分析的错误恢复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B2839AC-339D-4A6D-9C78-97C36ADEB12A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3.3.6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预测分析的错误恢复</a:t>
            </a:r>
          </a:p>
        </p:txBody>
      </p:sp>
      <p:sp>
        <p:nvSpPr>
          <p:cNvPr id="515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编译器的错误概述 </a:t>
            </a:r>
            <a:r>
              <a:rPr lang="en-US" altLang="zh-CN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词法错误，如标识符、关键字或算符的拼写错误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语法错误，如算术表达式的括号不配对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语义错误，如算符作用于不相容的运算对象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逻辑错误，如无穷的递归调用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分析器对错误处理的基本目标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清楚而准确地报告错误的出现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迅速地从每个错误中恢复过来，以便诊断后面的错误，并尽量少出现伪错误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它不应该使正确程序的处理速度降低太多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11031E-B27A-4B0D-B223-D5B1A441CA92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预测分析的错误恢复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非递归预测分析在什么场合下发现错误</a:t>
            </a:r>
          </a:p>
          <a:p>
            <a:pPr lvl="1">
              <a:spcBef>
                <a:spcPct val="0"/>
              </a:spcBef>
              <a:defRPr/>
            </a:pPr>
            <a:endParaRPr lang="zh-CN" altLang="en-US" sz="2800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栈顶的终结符和下一个输入符号不匹配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栈顶是非终结符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，输入符号是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，而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是空白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B218A97-7928-4774-8289-04B20A6C75DC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预测分析的错误恢复</a:t>
            </a:r>
          </a:p>
        </p:txBody>
      </p:sp>
      <p:sp>
        <p:nvSpPr>
          <p:cNvPr id="5212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305800" cy="5248275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非递归预测分析：采用紧急方式的错误恢复 </a:t>
            </a:r>
          </a:p>
          <a:p>
            <a:pPr>
              <a:spcBef>
                <a:spcPct val="0"/>
              </a:spcBef>
              <a:defRPr/>
            </a:pPr>
            <a:endParaRPr lang="zh-CN" altLang="en-US" sz="2800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发现错误时，分析器每次抛弃一个输入记号，直到输入记号属于某个指定的同步记号集合为止。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词法分析器当前提供的记号流能构成的语法结构，正是语法分析器所期望的。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70A2FD6-E339-4061-8337-80D8B32C2FB5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523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同步记号集合的选择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的所有终结符放入非终结符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的一个同步记号）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11D5953-3FD9-42AC-9048-344BF8D2C95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同步记号集合的选择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的所有终结符放入非终结符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把高层结构的开始符号加到低层结构的同步记号集合中。</a:t>
            </a:r>
          </a:p>
          <a:p>
            <a:pPr lvl="1">
              <a:spcBef>
                <a:spcPct val="0"/>
              </a:spcBef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:=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;  if … 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（语句的开始符号作为表达式的同步符号，以免遗漏分号时忽略一大段程序。）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5D1FAFC-E4BE-4B38-98FA-95B2B1AAD55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同步记号集合的选择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0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</a:t>
            </a:r>
            <a:r>
              <a:rPr lang="en-US" altLang="zh-CN" sz="28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的所有终结符放入非终结符</a:t>
            </a:r>
            <a:r>
              <a:rPr lang="en-US" altLang="zh-CN" sz="28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把高层结构的开始符号加到低层结构的同步记号集合中。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的终结符加入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的同步记号集合。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如果非终结符可以产生空串，若出错时栈顶是这样的非终结符，则可以使用产生空串的产生式。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如果终结符在栈顶而不能匹配，弹出此终结符。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E203A45-D16F-47EA-AFE4-5AA1E8BACBE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出错的一般处理方法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1 </a:t>
            </a:r>
            <a:r>
              <a:rPr lang="zh-CN" altLang="en-US" sz="2800" dirty="0">
                <a:solidFill>
                  <a:schemeClr val="accent2"/>
                </a:solidFill>
              </a:rPr>
              <a:t>查表，当前表项空白，指向记号流的指针后移；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2 </a:t>
            </a:r>
            <a:r>
              <a:rPr lang="zh-CN" altLang="en-US" sz="2800" dirty="0">
                <a:solidFill>
                  <a:schemeClr val="accent2"/>
                </a:solidFill>
              </a:rPr>
              <a:t>查表，当前表项中含有同步记号</a:t>
            </a:r>
            <a:r>
              <a:rPr lang="en-US" altLang="zh-CN" sz="2800" dirty="0">
                <a:solidFill>
                  <a:schemeClr val="accent2"/>
                </a:solidFill>
              </a:rPr>
              <a:t>synch</a:t>
            </a:r>
            <a:r>
              <a:rPr lang="zh-CN" altLang="en-US" sz="2800" dirty="0">
                <a:solidFill>
                  <a:schemeClr val="accent2"/>
                </a:solidFill>
              </a:rPr>
              <a:t>，将当前栈中的非终结符弹出栈；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3 </a:t>
            </a:r>
            <a:r>
              <a:rPr lang="zh-CN" altLang="en-US" sz="2800" dirty="0">
                <a:solidFill>
                  <a:schemeClr val="accent2"/>
                </a:solidFill>
              </a:rPr>
              <a:t>栈顶终结符和当前指针指向的终结符不匹配，将栈顶终结符弹出栈。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1 </a:t>
            </a:r>
            <a:r>
              <a:rPr lang="zh-CN" altLang="en-US" sz="2800" dirty="0">
                <a:solidFill>
                  <a:schemeClr val="accent2"/>
                </a:solidFill>
              </a:rPr>
              <a:t>栈顶不动；</a:t>
            </a:r>
            <a:r>
              <a:rPr lang="en-US" altLang="zh-CN" sz="2800" dirty="0">
                <a:solidFill>
                  <a:schemeClr val="accent2"/>
                </a:solidFill>
              </a:rPr>
              <a:t>2,3</a:t>
            </a:r>
            <a:r>
              <a:rPr lang="zh-CN" altLang="en-US" sz="2800" dirty="0">
                <a:solidFill>
                  <a:schemeClr val="accent2"/>
                </a:solidFill>
              </a:rPr>
              <a:t>指针不动</a:t>
            </a:r>
          </a:p>
          <a:p>
            <a:endParaRPr lang="zh-CN" altLang="en-US" sz="2800" b="0" dirty="0">
              <a:solidFill>
                <a:srgbClr val="996633"/>
              </a:solidFill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52AFAE2-25F2-4C10-B56B-0FB9C6193314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 descr="Green marble"/>
          <p:cNvSpPr txBox="1">
            <a:spLocks noChangeArrowheads="1"/>
          </p:cNvSpPr>
          <p:nvPr/>
        </p:nvSpPr>
        <p:spPr bwMode="auto">
          <a:xfrm>
            <a:off x="5722938" y="1146175"/>
            <a:ext cx="21621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上下文无关文法</a:t>
            </a:r>
          </a:p>
        </p:txBody>
      </p:sp>
      <p:sp>
        <p:nvSpPr>
          <p:cNvPr id="587781" name="Text Box 5" descr="Green marble"/>
          <p:cNvSpPr txBox="1">
            <a:spLocks noChangeArrowheads="1"/>
          </p:cNvSpPr>
          <p:nvPr/>
        </p:nvSpPr>
        <p:spPr bwMode="auto">
          <a:xfrm>
            <a:off x="5291138" y="1938338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自上而下</a:t>
            </a:r>
          </a:p>
        </p:txBody>
      </p:sp>
      <p:sp>
        <p:nvSpPr>
          <p:cNvPr id="587782" name="Text Box 6" descr="Green marble"/>
          <p:cNvSpPr txBox="1">
            <a:spLocks noChangeArrowheads="1"/>
          </p:cNvSpPr>
          <p:nvPr/>
        </p:nvSpPr>
        <p:spPr bwMode="auto">
          <a:xfrm>
            <a:off x="7016750" y="1938338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自下而上</a:t>
            </a:r>
          </a:p>
        </p:txBody>
      </p:sp>
      <p:sp>
        <p:nvSpPr>
          <p:cNvPr id="587783" name="Text Box 7" descr="Green marble"/>
          <p:cNvSpPr txBox="1">
            <a:spLocks noChangeArrowheads="1"/>
          </p:cNvSpPr>
          <p:nvPr/>
        </p:nvSpPr>
        <p:spPr bwMode="auto">
          <a:xfrm>
            <a:off x="3922713" y="3452813"/>
            <a:ext cx="15811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</a:t>
            </a:r>
          </a:p>
        </p:txBody>
      </p:sp>
      <p:sp>
        <p:nvSpPr>
          <p:cNvPr id="587786" name="Text Box 10" descr="Green marble"/>
          <p:cNvSpPr txBox="1">
            <a:spLocks noChangeArrowheads="1"/>
          </p:cNvSpPr>
          <p:nvPr/>
        </p:nvSpPr>
        <p:spPr bwMode="auto">
          <a:xfrm>
            <a:off x="4137025" y="4603750"/>
            <a:ext cx="1152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个函数</a:t>
            </a:r>
          </a:p>
        </p:txBody>
      </p:sp>
      <p:sp>
        <p:nvSpPr>
          <p:cNvPr id="2055" name="AutoShape 11" descr="Green marble"/>
          <p:cNvSpPr>
            <a:spLocks/>
          </p:cNvSpPr>
          <p:nvPr/>
        </p:nvSpPr>
        <p:spPr bwMode="auto">
          <a:xfrm>
            <a:off x="5576888" y="3240088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87788" name="Text Box 12" descr="Green marble"/>
          <p:cNvSpPr txBox="1">
            <a:spLocks noChangeArrowheads="1"/>
          </p:cNvSpPr>
          <p:nvPr/>
        </p:nvSpPr>
        <p:spPr bwMode="auto">
          <a:xfrm>
            <a:off x="5937250" y="3024188"/>
            <a:ext cx="1295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递归下降预测分析</a:t>
            </a:r>
          </a:p>
        </p:txBody>
      </p:sp>
      <p:sp>
        <p:nvSpPr>
          <p:cNvPr id="587789" name="Rectangle 13" descr="Green marble"/>
          <p:cNvSpPr>
            <a:spLocks noChangeArrowheads="1"/>
          </p:cNvSpPr>
          <p:nvPr/>
        </p:nvSpPr>
        <p:spPr bwMode="auto">
          <a:xfrm>
            <a:off x="5937250" y="4248150"/>
            <a:ext cx="12239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非递归的预测分析</a:t>
            </a:r>
          </a:p>
        </p:txBody>
      </p:sp>
      <p:sp>
        <p:nvSpPr>
          <p:cNvPr id="587791" name="Text Box 15" descr="Green marble"/>
          <p:cNvSpPr txBox="1">
            <a:spLocks noChangeArrowheads="1"/>
          </p:cNvSpPr>
          <p:nvPr/>
        </p:nvSpPr>
        <p:spPr bwMode="auto">
          <a:xfrm>
            <a:off x="3059113" y="191293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最左推导</a:t>
            </a:r>
          </a:p>
        </p:txBody>
      </p:sp>
      <p:cxnSp>
        <p:nvCxnSpPr>
          <p:cNvPr id="2060" name="AutoShape 20"/>
          <p:cNvCxnSpPr>
            <a:cxnSpLocks noChangeShapeType="1"/>
            <a:stCxn id="587791" idx="3"/>
            <a:endCxn id="587781" idx="1"/>
          </p:cNvCxnSpPr>
          <p:nvPr/>
        </p:nvCxnSpPr>
        <p:spPr bwMode="auto">
          <a:xfrm>
            <a:off x="4498975" y="2141538"/>
            <a:ext cx="792163" cy="1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1" name="AutoShape 21"/>
          <p:cNvCxnSpPr>
            <a:cxnSpLocks noChangeShapeType="1"/>
            <a:stCxn id="587778" idx="2"/>
            <a:endCxn id="587781" idx="0"/>
          </p:cNvCxnSpPr>
          <p:nvPr/>
        </p:nvCxnSpPr>
        <p:spPr bwMode="auto">
          <a:xfrm flipH="1">
            <a:off x="5938838" y="1555750"/>
            <a:ext cx="865187" cy="3825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2" name="AutoShape 22"/>
          <p:cNvCxnSpPr>
            <a:cxnSpLocks noChangeShapeType="1"/>
            <a:stCxn id="587778" idx="2"/>
            <a:endCxn id="587782" idx="0"/>
          </p:cNvCxnSpPr>
          <p:nvPr/>
        </p:nvCxnSpPr>
        <p:spPr bwMode="auto">
          <a:xfrm>
            <a:off x="6804025" y="1555750"/>
            <a:ext cx="860425" cy="3825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3" name="AutoShape 23"/>
          <p:cNvCxnSpPr>
            <a:cxnSpLocks noChangeShapeType="1"/>
            <a:stCxn id="587781" idx="2"/>
            <a:endCxn id="587783" idx="0"/>
          </p:cNvCxnSpPr>
          <p:nvPr/>
        </p:nvCxnSpPr>
        <p:spPr bwMode="auto">
          <a:xfrm flipH="1">
            <a:off x="4713288" y="2347913"/>
            <a:ext cx="1225550" cy="1104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4" name="AutoShape 24"/>
          <p:cNvCxnSpPr>
            <a:cxnSpLocks noChangeShapeType="1"/>
            <a:stCxn id="587783" idx="2"/>
            <a:endCxn id="587786" idx="0"/>
          </p:cNvCxnSpPr>
          <p:nvPr/>
        </p:nvCxnSpPr>
        <p:spPr bwMode="auto">
          <a:xfrm>
            <a:off x="4713288" y="3862388"/>
            <a:ext cx="0" cy="74136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01" name="AutoShape 25" descr="Green marble"/>
          <p:cNvSpPr>
            <a:spLocks noChangeArrowheads="1"/>
          </p:cNvSpPr>
          <p:nvPr/>
        </p:nvSpPr>
        <p:spPr bwMode="auto">
          <a:xfrm>
            <a:off x="0" y="3862388"/>
            <a:ext cx="5289550" cy="2662237"/>
          </a:xfrm>
          <a:prstGeom prst="cloudCallout">
            <a:avLst>
              <a:gd name="adj1" fmla="val 43750"/>
              <a:gd name="adj2" fmla="val -6044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任何两个产生式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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|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都满足下列条件：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FIRST(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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)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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FIRST(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)=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</a:t>
            </a:r>
            <a:endParaRPr lang="en-US" altLang="zh-CN" sz="1800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、若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*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，那么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FIRST(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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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FOLLOW(A) = 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温故而知新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6600" dirty="0">
                <a:solidFill>
                  <a:schemeClr val="bg2"/>
                </a:solidFill>
                <a:latin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同步记号加到表</a:t>
            </a:r>
            <a:r>
              <a:rPr lang="en-US" altLang="zh-CN" dirty="0"/>
              <a:t>3.1</a:t>
            </a:r>
            <a:r>
              <a:rPr lang="zh-CN" altLang="en-US" dirty="0"/>
              <a:t>的分析表上</a:t>
            </a:r>
          </a:p>
        </p:txBody>
      </p:sp>
      <p:graphicFrame>
        <p:nvGraphicFramePr>
          <p:cNvPr id="588803" name="Group 3"/>
          <p:cNvGraphicFramePr>
            <a:graphicFrameLocks noGrp="1"/>
          </p:cNvGraphicFramePr>
          <p:nvPr>
            <p:ph type="tbl" idx="1"/>
          </p:nvPr>
        </p:nvGraphicFramePr>
        <p:xfrm>
          <a:off x="0" y="1268413"/>
          <a:ext cx="9144000" cy="420211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结符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号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+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(                   )         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      synch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synch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+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       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 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synch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synch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      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synch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 (E)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synch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synch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78" name="Line 49"/>
          <p:cNvSpPr>
            <a:spLocks noChangeShapeType="1"/>
          </p:cNvSpPr>
          <p:nvPr/>
        </p:nvSpPr>
        <p:spPr bwMode="auto">
          <a:xfrm>
            <a:off x="6588125" y="1773238"/>
            <a:ext cx="0" cy="367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579" name="Line 50"/>
          <p:cNvSpPr>
            <a:spLocks noChangeShapeType="1"/>
          </p:cNvSpPr>
          <p:nvPr/>
        </p:nvSpPr>
        <p:spPr bwMode="auto">
          <a:xfrm>
            <a:off x="7885113" y="1773238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6600" b="0" dirty="0">
                <a:solidFill>
                  <a:schemeClr val="bg2"/>
                </a:solidFill>
                <a:latin typeface="Arial" charset="0"/>
                <a:ea typeface="楷体" panose="02010609060101010101" pitchFamily="49" charset="-122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6600" b="0" dirty="0">
                <a:solidFill>
                  <a:schemeClr val="bg2"/>
                </a:solidFill>
                <a:latin typeface="Arial" charset="0"/>
                <a:ea typeface="楷体" panose="02010609060101010101" pitchFamily="49" charset="-122"/>
              </a:rPr>
              <a:t>18</a:t>
            </a:r>
          </a:p>
        </p:txBody>
      </p:sp>
      <p:graphicFrame>
        <p:nvGraphicFramePr>
          <p:cNvPr id="589826" name="Group 2"/>
          <p:cNvGraphicFramePr>
            <a:graphicFrameLocks noGrp="1"/>
          </p:cNvGraphicFramePr>
          <p:nvPr>
            <p:ph type="tbl" idx="1"/>
          </p:nvPr>
        </p:nvGraphicFramePr>
        <p:xfrm>
          <a:off x="179388" y="765175"/>
          <a:ext cx="8713787" cy="5851900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栈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输入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输出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出错，跳过＋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属于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first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id*+id$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*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*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出错：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49" charset="-122"/>
                        </a:rPr>
                        <a:t>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＋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49" charset="-122"/>
                        </a:rPr>
                        <a:t>”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正好在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的同步记号集合中，无须跳过任何记号；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被弹出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95" name="Group 47"/>
          <p:cNvGraphicFramePr>
            <a:graphicFrameLocks noGrp="1"/>
          </p:cNvGraphicFramePr>
          <p:nvPr>
            <p:ph/>
          </p:nvPr>
        </p:nvGraphicFramePr>
        <p:xfrm>
          <a:off x="539750" y="1268413"/>
          <a:ext cx="8229600" cy="4608509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T+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35ECBC-E286-4FB6-B222-EBFB59080136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22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总  结</a:t>
            </a:r>
          </a:p>
        </p:txBody>
      </p:sp>
      <p:sp>
        <p:nvSpPr>
          <p:cNvPr id="53350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2995613"/>
            <a:ext cx="3744913" cy="3573462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 match(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当前输入符号＝ 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then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下一个符号作为当前输入符号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else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报错。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 A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if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当前符号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’ then 	{ match(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A;}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else return;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561275-DCF1-4B00-B4F1-A3405AD38422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4246563" y="2708275"/>
            <a:ext cx="4897437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procedure B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if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当前符号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=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then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	{ match(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);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调用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B;}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else if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当前符号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=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then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          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 match(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);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return;}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                    else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报错。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	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}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procedure S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switch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当前符号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case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调用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case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 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            case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‘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’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调用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}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4067175" y="2751138"/>
            <a:ext cx="0" cy="38179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250825" y="1628775"/>
            <a:ext cx="1800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S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A|B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AaA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|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endParaRPr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  <a:sym typeface="Wingdings" pitchFamily="2" charset="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BbB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Wingdings" pitchFamily="2" charset="2"/>
              </a:rPr>
              <a:t>|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835150" y="1700213"/>
            <a:ext cx="29527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aaaaa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, </a:t>
            </a: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bbbbc</a:t>
            </a:r>
            <a:endParaRPr lang="en-US" altLang="zh-CN" sz="1800" dirty="0">
              <a:latin typeface="Tahoma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aaaaa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, aa,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bbbc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, </a:t>
            </a:r>
            <a:r>
              <a:rPr lang="en-US" altLang="zh-CN" sz="1800" dirty="0" err="1">
                <a:latin typeface="Tahoma" pitchFamily="34" charset="0"/>
                <a:ea typeface="楷体" panose="02010609060101010101" pitchFamily="49" charset="-122"/>
              </a:rPr>
              <a:t>bbc</a:t>
            </a:r>
            <a:endParaRPr lang="zh-CN" altLang="en-US" sz="1800" dirty="0"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533511" name="AutoShape 7"/>
          <p:cNvSpPr>
            <a:spLocks noChangeArrowheads="1"/>
          </p:cNvSpPr>
          <p:nvPr/>
        </p:nvSpPr>
        <p:spPr bwMode="auto">
          <a:xfrm>
            <a:off x="4500563" y="548680"/>
            <a:ext cx="5040312" cy="2447925"/>
          </a:xfrm>
          <a:prstGeom prst="cloudCallout">
            <a:avLst>
              <a:gd name="adj1" fmla="val -62755"/>
              <a:gd name="adj2" fmla="val 44292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当非终结符的产生式有多种选择，即意味着分析过程有不同的展开方式。</a:t>
            </a:r>
          </a:p>
          <a:p>
            <a:r>
              <a:rPr lang="zh-CN" altLang="en-US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只能根据当前输入符号来决定采用哪种展开方式（选择），这样就有了 </a:t>
            </a:r>
            <a:r>
              <a:rPr lang="en-US" altLang="zh-CN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FIRST</a:t>
            </a:r>
            <a:r>
              <a:rPr lang="zh-CN" altLang="en-US" sz="1800" b="1" dirty="0">
                <a:solidFill>
                  <a:srgbClr val="996633"/>
                </a:solidFill>
                <a:latin typeface="Tahoma" pitchFamily="34" charset="0"/>
                <a:ea typeface="楷体" panose="02010609060101010101" pitchFamily="49" charset="-122"/>
              </a:rPr>
              <a:t>（）函数。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71438" y="1125538"/>
            <a:ext cx="5221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文法的自上而下分析及</a:t>
            </a:r>
            <a:r>
              <a:rPr lang="en-US" altLang="zh-CN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函数理解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3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3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3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33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3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0" grpId="0"/>
      <p:bldP spid="5335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文法的自上而下的非递归分析方法理解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DB597DD-E5BA-4F94-A8AF-1DDBBAFF0A97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9" name="Rectangle 7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592898" name="Group 2"/>
          <p:cNvGraphicFramePr>
            <a:graphicFrameLocks noGrp="1"/>
          </p:cNvGraphicFramePr>
          <p:nvPr>
            <p:ph sz="half" idx="1"/>
          </p:nvPr>
        </p:nvGraphicFramePr>
        <p:xfrm>
          <a:off x="3995738" y="1989138"/>
          <a:ext cx="4968875" cy="4525965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650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B69294-8B97-47A4-B56C-48C654183BE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25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27705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grpSp>
        <p:nvGrpSpPr>
          <p:cNvPr id="27706" name="Group 66"/>
          <p:cNvGrpSpPr>
            <a:grpSpLocks/>
          </p:cNvGrpSpPr>
          <p:nvPr/>
        </p:nvGrpSpPr>
        <p:grpSpPr bwMode="auto">
          <a:xfrm>
            <a:off x="2195513" y="1773238"/>
            <a:ext cx="647700" cy="3394075"/>
            <a:chOff x="1429" y="1117"/>
            <a:chExt cx="408" cy="2138"/>
          </a:xfrm>
        </p:grpSpPr>
        <p:sp>
          <p:nvSpPr>
            <p:cNvPr id="27712" name="Text Box 6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3" name="Text Box 6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4" name="Text Box 6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5" name="Text Box 7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6" name="Text Box 7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7" name="Text Box 7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718" name="Text Box 7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27719" name="Text Box 7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  <p:sp>
        <p:nvSpPr>
          <p:cNvPr id="592971" name="Text Box 75"/>
          <p:cNvSpPr txBox="1">
            <a:spLocks noChangeArrowheads="1"/>
          </p:cNvSpPr>
          <p:nvPr/>
        </p:nvSpPr>
        <p:spPr bwMode="auto">
          <a:xfrm>
            <a:off x="0" y="1196975"/>
            <a:ext cx="5221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文法的自上而下的非递归分析方法理解</a:t>
            </a:r>
          </a:p>
        </p:txBody>
      </p:sp>
      <p:sp>
        <p:nvSpPr>
          <p:cNvPr id="592972" name="AutoShape 76"/>
          <p:cNvSpPr>
            <a:spLocks noChangeArrowheads="1"/>
          </p:cNvSpPr>
          <p:nvPr/>
        </p:nvSpPr>
        <p:spPr bwMode="auto">
          <a:xfrm>
            <a:off x="1258888" y="5734050"/>
            <a:ext cx="2447925" cy="908050"/>
          </a:xfrm>
          <a:prstGeom prst="wedgeRoundRectCallout">
            <a:avLst>
              <a:gd name="adj1" fmla="val 63491"/>
              <a:gd name="adj2" fmla="val -447028"/>
              <a:gd name="adj3" fmla="val 1666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深度优先构造分析树</a:t>
            </a:r>
          </a:p>
        </p:txBody>
      </p:sp>
      <p:sp>
        <p:nvSpPr>
          <p:cNvPr id="592974" name="Rectangle 78"/>
          <p:cNvSpPr>
            <a:spLocks noChangeArrowheads="1"/>
          </p:cNvSpPr>
          <p:nvPr/>
        </p:nvSpPr>
        <p:spPr bwMode="auto">
          <a:xfrm>
            <a:off x="5219700" y="260350"/>
            <a:ext cx="23399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TE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E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+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TE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|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FT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T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* 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FT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|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endParaRPr lang="en-US" altLang="zh-CN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(</a:t>
            </a:r>
            <a:r>
              <a:rPr lang="en-US" altLang="zh-CN" sz="1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 | id</a:t>
            </a:r>
          </a:p>
        </p:txBody>
      </p:sp>
      <p:sp>
        <p:nvSpPr>
          <p:cNvPr id="592975" name="Text Box 79"/>
          <p:cNvSpPr txBox="1">
            <a:spLocks noChangeArrowheads="1"/>
          </p:cNvSpPr>
          <p:nvPr/>
        </p:nvSpPr>
        <p:spPr bwMode="auto">
          <a:xfrm>
            <a:off x="7308850" y="83661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输入：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id*id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93923" name="Group 3"/>
          <p:cNvGraphicFramePr>
            <a:graphicFrameLocks noGrp="1"/>
          </p:cNvGraphicFramePr>
          <p:nvPr>
            <p:ph sz="half" idx="1"/>
          </p:nvPr>
        </p:nvGraphicFramePr>
        <p:xfrm>
          <a:off x="3995738" y="1773238"/>
          <a:ext cx="4975225" cy="4525965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674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6A666E-9310-434A-AA56-5938CEACFFD7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26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28730" name="Text Box 66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4213" y="2276475"/>
            <a:ext cx="574675" cy="727075"/>
            <a:chOff x="684213" y="2276475"/>
            <a:chExt cx="574675" cy="727075"/>
          </a:xfrm>
        </p:grpSpPr>
        <p:sp>
          <p:nvSpPr>
            <p:cNvPr id="28731" name="Line 67"/>
            <p:cNvSpPr>
              <a:spLocks noChangeShapeType="1"/>
            </p:cNvSpPr>
            <p:nvPr/>
          </p:nvSpPr>
          <p:spPr bwMode="auto">
            <a:xfrm flipH="1">
              <a:off x="900113" y="2276475"/>
              <a:ext cx="358775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8733" name="Text Box 69"/>
            <p:cNvSpPr txBox="1">
              <a:spLocks noChangeArrowheads="1"/>
            </p:cNvSpPr>
            <p:nvPr/>
          </p:nvSpPr>
          <p:spPr bwMode="auto">
            <a:xfrm>
              <a:off x="684213" y="26368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1913" y="2276475"/>
            <a:ext cx="576262" cy="727075"/>
            <a:chOff x="1331913" y="2276475"/>
            <a:chExt cx="576262" cy="727075"/>
          </a:xfrm>
        </p:grpSpPr>
        <p:sp>
          <p:nvSpPr>
            <p:cNvPr id="28732" name="Line 68"/>
            <p:cNvSpPr>
              <a:spLocks noChangeShapeType="1"/>
            </p:cNvSpPr>
            <p:nvPr/>
          </p:nvSpPr>
          <p:spPr bwMode="auto">
            <a:xfrm>
              <a:off x="1331913" y="2276475"/>
              <a:ext cx="287337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8734" name="Text Box 70"/>
            <p:cNvSpPr txBox="1">
              <a:spLocks noChangeArrowheads="1"/>
            </p:cNvSpPr>
            <p:nvPr/>
          </p:nvSpPr>
          <p:spPr bwMode="auto">
            <a:xfrm>
              <a:off x="1476375" y="26368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b="1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  <a:sym typeface="Symbol" pitchFamily="18" charset="2"/>
                </a:rPr>
                <a:t></a:t>
              </a: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 </a:t>
              </a:r>
            </a:p>
          </p:txBody>
        </p:sp>
      </p:grpSp>
      <p:grpSp>
        <p:nvGrpSpPr>
          <p:cNvPr id="28735" name="Group 71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28736" name="Text Box 72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37" name="Text Box 73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38" name="Text Box 74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39" name="Text Box 75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40" name="Text Box 76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41" name="Text Box 77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</a:p>
          </p:txBody>
        </p:sp>
        <p:sp>
          <p:nvSpPr>
            <p:cNvPr id="28742" name="Text Box 78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8743" name="Text Box 79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46" name="Group 2"/>
          <p:cNvGraphicFramePr>
            <a:graphicFrameLocks noGrp="1"/>
          </p:cNvGraphicFramePr>
          <p:nvPr>
            <p:ph sz="half" idx="1"/>
          </p:nvPr>
        </p:nvGraphicFramePr>
        <p:xfrm>
          <a:off x="3995738" y="1773238"/>
          <a:ext cx="4975225" cy="4525965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698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DAFB09-8936-4FDA-B4DE-1803F98D3A5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27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29753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29754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9755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9756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29757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0825" y="2997200"/>
            <a:ext cx="574675" cy="727075"/>
            <a:chOff x="250825" y="2997200"/>
            <a:chExt cx="574675" cy="727075"/>
          </a:xfrm>
        </p:grpSpPr>
        <p:sp>
          <p:nvSpPr>
            <p:cNvPr id="29758" name="Line 70"/>
            <p:cNvSpPr>
              <a:spLocks noChangeShapeType="1"/>
            </p:cNvSpPr>
            <p:nvPr/>
          </p:nvSpPr>
          <p:spPr bwMode="auto">
            <a:xfrm flipH="1">
              <a:off x="466725" y="2997200"/>
              <a:ext cx="358775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9760" name="Text Box 72"/>
            <p:cNvSpPr txBox="1">
              <a:spLocks noChangeArrowheads="1"/>
            </p:cNvSpPr>
            <p:nvPr/>
          </p:nvSpPr>
          <p:spPr bwMode="auto">
            <a:xfrm>
              <a:off x="250825" y="3357563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8525" y="2997200"/>
            <a:ext cx="576263" cy="727075"/>
            <a:chOff x="898525" y="2997200"/>
            <a:chExt cx="576263" cy="727075"/>
          </a:xfrm>
        </p:grpSpPr>
        <p:sp>
          <p:nvSpPr>
            <p:cNvPr id="29759" name="Line 71"/>
            <p:cNvSpPr>
              <a:spLocks noChangeShapeType="1"/>
            </p:cNvSpPr>
            <p:nvPr/>
          </p:nvSpPr>
          <p:spPr bwMode="auto">
            <a:xfrm>
              <a:off x="898525" y="2997200"/>
              <a:ext cx="287338" cy="360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9761" name="Text Box 73"/>
            <p:cNvSpPr txBox="1">
              <a:spLocks noChangeArrowheads="1"/>
            </p:cNvSpPr>
            <p:nvPr/>
          </p:nvSpPr>
          <p:spPr bwMode="auto">
            <a:xfrm>
              <a:off x="1042988" y="3357563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b="1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  <a:sym typeface="Symbol" pitchFamily="18" charset="2"/>
                </a:rPr>
                <a:t></a:t>
              </a: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 </a:t>
              </a:r>
            </a:p>
          </p:txBody>
        </p:sp>
      </p:grpSp>
      <p:grpSp>
        <p:nvGrpSpPr>
          <p:cNvPr id="29762" name="Group 74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29763" name="Text Box 75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4" name="Text Box 76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5" name="Text Box 77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6" name="Text Box 78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7" name="Text Box 79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29768" name="Text Box 80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69" name="Text Box 81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770" name="Text Box 82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0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72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C20224-DD6E-48FB-A0E0-4DF0B55C1D44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28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0777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0778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79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80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0781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0782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83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784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0785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0825" y="3716338"/>
            <a:ext cx="431800" cy="871537"/>
            <a:chOff x="250825" y="3716338"/>
            <a:chExt cx="431800" cy="871537"/>
          </a:xfrm>
        </p:grpSpPr>
        <p:sp>
          <p:nvSpPr>
            <p:cNvPr id="30786" name="Line 74"/>
            <p:cNvSpPr>
              <a:spLocks noChangeShapeType="1"/>
            </p:cNvSpPr>
            <p:nvPr/>
          </p:nvSpPr>
          <p:spPr bwMode="auto">
            <a:xfrm>
              <a:off x="395288" y="3716338"/>
              <a:ext cx="0" cy="504825"/>
            </a:xfrm>
            <a:prstGeom prst="line">
              <a:avLst/>
            </a:prstGeom>
            <a:noFill/>
            <a:ln w="9525">
              <a:solidFill>
                <a:srgbClr val="F91A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0787" name="Text Box 75"/>
            <p:cNvSpPr txBox="1">
              <a:spLocks noChangeArrowheads="1"/>
            </p:cNvSpPr>
            <p:nvPr/>
          </p:nvSpPr>
          <p:spPr bwMode="auto">
            <a:xfrm>
              <a:off x="250825" y="4221163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id</a:t>
              </a:r>
            </a:p>
          </p:txBody>
        </p:sp>
      </p:grpSp>
      <p:grpSp>
        <p:nvGrpSpPr>
          <p:cNvPr id="30788" name="Group 76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0789" name="Text Box 7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0" name="Text Box 7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1" name="Text Box 7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2" name="Text Box 8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3" name="Text Box 8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id</a:t>
              </a:r>
            </a:p>
          </p:txBody>
        </p:sp>
        <p:sp>
          <p:nvSpPr>
            <p:cNvPr id="30794" name="Text Box 8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5" name="Text Box 8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96" name="Text Box 8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994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7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C25443-F0AE-4475-9F3D-65B796EE37A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29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1801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1802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3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4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1805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1806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7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08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1809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1810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811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grpSp>
        <p:nvGrpSpPr>
          <p:cNvPr id="31812" name="Group 76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1813" name="Text Box 7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4" name="Text Box 7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5" name="Text Box 7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6" name="Text Box 8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7" name="Text Box 8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8" name="Text Box 8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19" name="Text Box 8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820" name="Text Box 8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本讲纲要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  <a:p>
            <a:pPr lvl="1"/>
            <a:r>
              <a:rPr lang="zh-CN" altLang="en-US" dirty="0"/>
              <a:t>重点：</a:t>
            </a:r>
            <a:r>
              <a:rPr lang="en-US" altLang="zh-CN" dirty="0"/>
              <a:t>FIRST</a:t>
            </a:r>
            <a:r>
              <a:rPr lang="zh-CN" altLang="en-US" dirty="0"/>
              <a:t>集、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  <a:p>
            <a:r>
              <a:rPr lang="zh-CN" altLang="en-US" dirty="0"/>
              <a:t>自上而下分析实现</a:t>
            </a:r>
          </a:p>
          <a:p>
            <a:pPr lvl="1"/>
            <a:r>
              <a:rPr lang="zh-CN" altLang="en-US" dirty="0"/>
              <a:t>非递归的预测分析方法</a:t>
            </a:r>
          </a:p>
          <a:p>
            <a:pPr lvl="1"/>
            <a:r>
              <a:rPr lang="zh-CN" altLang="en-US" dirty="0"/>
              <a:t>构造预测分析表</a:t>
            </a:r>
          </a:p>
          <a:p>
            <a:pPr lvl="1"/>
            <a:r>
              <a:rPr lang="zh-CN" altLang="en-US" dirty="0"/>
              <a:t>预测分析的错误恢复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E64CABE-5852-499E-9388-E956767B120A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018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77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B43932-EB3A-443F-9818-5281E324A597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30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2825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2826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27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28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2829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2830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1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2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2833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2834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5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2836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7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38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91A1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2839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91A1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2840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2841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91A1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grpSp>
        <p:nvGrpSpPr>
          <p:cNvPr id="32842" name="Group 82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2843" name="Text Box 83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4" name="Text Box 84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5" name="Text Box 85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6" name="Text Box 86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*</a:t>
              </a:r>
            </a:p>
          </p:txBody>
        </p:sp>
        <p:sp>
          <p:nvSpPr>
            <p:cNvPr id="32847" name="Text Box 87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32848" name="Text Box 88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49" name="Text Box 89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850" name="Text Box 90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9042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7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11F929-F3B2-4EFB-8757-2B28A235205C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31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3849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3850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1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2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3853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3854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5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6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3857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3858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59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3860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61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62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3863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3864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3865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grpSp>
        <p:nvGrpSpPr>
          <p:cNvPr id="33866" name="Group 82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3867" name="Text Box 83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68" name="Text Box 84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69" name="Text Box 85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0" name="Text Box 86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1" name="Text Box 87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33872" name="Text Box 88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3" name="Text Box 89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874" name="Text Box 90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066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48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9DACAE-5F0A-4CA4-99CB-C45AC1BB6A52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32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4873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4874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75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76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4877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878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79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0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4881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882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3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4884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5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6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4887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4888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89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4890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891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grpSp>
        <p:nvGrpSpPr>
          <p:cNvPr id="34892" name="Group 84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4893" name="Text Box 85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4" name="Text Box 86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5" name="Text Box 87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6" name="Text Box 88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7" name="Text Box 89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id</a:t>
              </a:r>
            </a:p>
          </p:txBody>
        </p:sp>
        <p:sp>
          <p:nvSpPr>
            <p:cNvPr id="34898" name="Text Box 90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899" name="Text Box 91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4900" name="Text Box 92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090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E1581F-FF08-4292-B561-087A51A56EAA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33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5897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5898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899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0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5901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902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3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4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5905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906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7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5908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09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10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5911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5912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13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5914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915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grpSp>
        <p:nvGrpSpPr>
          <p:cNvPr id="35916" name="Group 84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5917" name="Text Box 85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18" name="Text Box 86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19" name="Text Box 87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0" name="Text Box 88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1" name="Text Box 89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2" name="Text Box 90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T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3" name="Text Box 91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5924" name="Text Box 92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114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60232D-2DB1-497A-80FF-30406FEB9968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34</a:t>
            </a:fld>
            <a:endParaRPr lang="en-US" altLang="zh-CN" sz="1400" dirty="0">
              <a:ea typeface="楷体" panose="02010609060101010101" pitchFamily="49" charset="-122"/>
            </a:endParaRPr>
          </a:p>
        </p:txBody>
      </p:sp>
      <p:sp>
        <p:nvSpPr>
          <p:cNvPr id="36921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6922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3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4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6925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926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7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28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6929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930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1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932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3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4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6935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6936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7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6938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939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940" name="Line 84"/>
          <p:cNvSpPr>
            <a:spLocks noChangeShapeType="1"/>
          </p:cNvSpPr>
          <p:nvPr/>
        </p:nvSpPr>
        <p:spPr bwMode="auto">
          <a:xfrm>
            <a:off x="1547813" y="4581525"/>
            <a:ext cx="0" cy="360363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02197" name="Text Box 85"/>
          <p:cNvSpPr txBox="1">
            <a:spLocks noChangeArrowheads="1"/>
          </p:cNvSpPr>
          <p:nvPr/>
        </p:nvSpPr>
        <p:spPr bwMode="auto">
          <a:xfrm>
            <a:off x="14033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F91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</p:txBody>
      </p:sp>
      <p:grpSp>
        <p:nvGrpSpPr>
          <p:cNvPr id="36942" name="Group 86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6943" name="Text Box 87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4" name="Text Box 88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5" name="Text Box 89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6" name="Text Box 90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7" name="Text Box 91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8" name="Text Box 92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49" name="Text Box 93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E</a:t>
              </a:r>
              <a:r>
                <a:rPr lang="en-US" altLang="zh-CN" sz="1800" dirty="0">
                  <a:solidFill>
                    <a:srgbClr val="F91A15"/>
                  </a:solidFill>
                  <a:ea typeface="楷体" panose="02010609060101010101" pitchFamily="49" charset="-122"/>
                </a:rPr>
                <a:t>’</a:t>
              </a:r>
              <a:endParaRPr lang="en-US" altLang="zh-CN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6950" name="Text Box 94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138" name="Group 2"/>
          <p:cNvGraphicFramePr>
            <a:graphicFrameLocks noGrp="1"/>
          </p:cNvGraphicFramePr>
          <p:nvPr>
            <p:ph/>
          </p:nvPr>
        </p:nvGraphicFramePr>
        <p:xfrm>
          <a:off x="3995738" y="1125538"/>
          <a:ext cx="4897437" cy="547053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id $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/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 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91A1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1A15"/>
                        </a:solidFill>
                        <a:effectLst/>
                        <a:latin typeface="Arial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945" name="Text Box 65"/>
          <p:cNvSpPr txBox="1">
            <a:spLocks noChangeArrowheads="1"/>
          </p:cNvSpPr>
          <p:nvPr/>
        </p:nvSpPr>
        <p:spPr bwMode="auto">
          <a:xfrm>
            <a:off x="1116013" y="1916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</a:p>
        </p:txBody>
      </p:sp>
      <p:sp>
        <p:nvSpPr>
          <p:cNvPr id="37946" name="Line 66"/>
          <p:cNvSpPr>
            <a:spLocks noChangeShapeType="1"/>
          </p:cNvSpPr>
          <p:nvPr/>
        </p:nvSpPr>
        <p:spPr bwMode="auto">
          <a:xfrm flipH="1">
            <a:off x="900113" y="22764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47" name="Line 67"/>
          <p:cNvSpPr>
            <a:spLocks noChangeShapeType="1"/>
          </p:cNvSpPr>
          <p:nvPr/>
        </p:nvSpPr>
        <p:spPr bwMode="auto">
          <a:xfrm>
            <a:off x="1331913" y="22764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48" name="Text Box 68"/>
          <p:cNvSpPr txBox="1">
            <a:spLocks noChangeArrowheads="1"/>
          </p:cNvSpPr>
          <p:nvPr/>
        </p:nvSpPr>
        <p:spPr bwMode="auto">
          <a:xfrm>
            <a:off x="684213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7949" name="Text Box 69"/>
          <p:cNvSpPr txBox="1">
            <a:spLocks noChangeArrowheads="1"/>
          </p:cNvSpPr>
          <p:nvPr/>
        </p:nvSpPr>
        <p:spPr bwMode="auto">
          <a:xfrm>
            <a:off x="1476375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E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950" name="Line 70"/>
          <p:cNvSpPr>
            <a:spLocks noChangeShapeType="1"/>
          </p:cNvSpPr>
          <p:nvPr/>
        </p:nvSpPr>
        <p:spPr bwMode="auto">
          <a:xfrm flipH="1">
            <a:off x="466725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1" name="Line 71"/>
          <p:cNvSpPr>
            <a:spLocks noChangeShapeType="1"/>
          </p:cNvSpPr>
          <p:nvPr/>
        </p:nvSpPr>
        <p:spPr bwMode="auto">
          <a:xfrm>
            <a:off x="898525" y="29972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2" name="Text Box 72"/>
          <p:cNvSpPr txBox="1">
            <a:spLocks noChangeArrowheads="1"/>
          </p:cNvSpPr>
          <p:nvPr/>
        </p:nvSpPr>
        <p:spPr bwMode="auto">
          <a:xfrm>
            <a:off x="250825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7953" name="Text Box 73"/>
          <p:cNvSpPr txBox="1">
            <a:spLocks noChangeArrowheads="1"/>
          </p:cNvSpPr>
          <p:nvPr/>
        </p:nvSpPr>
        <p:spPr bwMode="auto">
          <a:xfrm>
            <a:off x="1042988" y="3357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954" name="Line 74"/>
          <p:cNvSpPr>
            <a:spLocks noChangeShapeType="1"/>
          </p:cNvSpPr>
          <p:nvPr/>
        </p:nvSpPr>
        <p:spPr bwMode="auto">
          <a:xfrm>
            <a:off x="395288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5" name="Text Box 75"/>
          <p:cNvSpPr txBox="1">
            <a:spLocks noChangeArrowheads="1"/>
          </p:cNvSpPr>
          <p:nvPr/>
        </p:nvSpPr>
        <p:spPr bwMode="auto">
          <a:xfrm>
            <a:off x="250825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7956" name="Line 76"/>
          <p:cNvSpPr>
            <a:spLocks noChangeShapeType="1"/>
          </p:cNvSpPr>
          <p:nvPr/>
        </p:nvSpPr>
        <p:spPr bwMode="auto">
          <a:xfrm flipH="1">
            <a:off x="827088" y="37893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7" name="Line 77"/>
          <p:cNvSpPr>
            <a:spLocks noChangeShapeType="1"/>
          </p:cNvSpPr>
          <p:nvPr/>
        </p:nvSpPr>
        <p:spPr bwMode="auto">
          <a:xfrm>
            <a:off x="1331913" y="3789363"/>
            <a:ext cx="2143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58" name="Text Box 78"/>
          <p:cNvSpPr txBox="1">
            <a:spLocks noChangeArrowheads="1"/>
          </p:cNvSpPr>
          <p:nvPr/>
        </p:nvSpPr>
        <p:spPr bwMode="auto">
          <a:xfrm>
            <a:off x="611188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ahoma" pitchFamily="34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37959" name="Text Box 79"/>
          <p:cNvSpPr txBox="1">
            <a:spLocks noChangeArrowheads="1"/>
          </p:cNvSpPr>
          <p:nvPr/>
        </p:nvSpPr>
        <p:spPr bwMode="auto">
          <a:xfrm>
            <a:off x="14033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T</a:t>
            </a:r>
            <a:r>
              <a:rPr lang="en-US" altLang="zh-CN" sz="1800" b="1" dirty="0"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7960" name="Line 80"/>
          <p:cNvSpPr>
            <a:spLocks noChangeShapeType="1"/>
          </p:cNvSpPr>
          <p:nvPr/>
        </p:nvSpPr>
        <p:spPr bwMode="auto">
          <a:xfrm>
            <a:off x="11874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61" name="Text Box 81"/>
          <p:cNvSpPr txBox="1">
            <a:spLocks noChangeArrowheads="1"/>
          </p:cNvSpPr>
          <p:nvPr/>
        </p:nvSpPr>
        <p:spPr bwMode="auto">
          <a:xfrm>
            <a:off x="97155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37962" name="Line 82"/>
          <p:cNvSpPr>
            <a:spLocks noChangeShapeType="1"/>
          </p:cNvSpPr>
          <p:nvPr/>
        </p:nvSpPr>
        <p:spPr bwMode="auto">
          <a:xfrm>
            <a:off x="1187450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7963" name="Text Box 83"/>
          <p:cNvSpPr txBox="1">
            <a:spLocks noChangeArrowheads="1"/>
          </p:cNvSpPr>
          <p:nvPr/>
        </p:nvSpPr>
        <p:spPr bwMode="auto">
          <a:xfrm>
            <a:off x="9715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7964" name="Line 84"/>
          <p:cNvSpPr>
            <a:spLocks noChangeShapeType="1"/>
          </p:cNvSpPr>
          <p:nvPr/>
        </p:nvSpPr>
        <p:spPr bwMode="auto">
          <a:xfrm>
            <a:off x="1547813" y="4581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03221" name="Text Box 85"/>
          <p:cNvSpPr txBox="1">
            <a:spLocks noChangeArrowheads="1"/>
          </p:cNvSpPr>
          <p:nvPr/>
        </p:nvSpPr>
        <p:spPr bwMode="auto">
          <a:xfrm>
            <a:off x="1403350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</p:txBody>
      </p:sp>
      <p:sp>
        <p:nvSpPr>
          <p:cNvPr id="37966" name="Line 86"/>
          <p:cNvSpPr>
            <a:spLocks noChangeShapeType="1"/>
          </p:cNvSpPr>
          <p:nvPr/>
        </p:nvSpPr>
        <p:spPr bwMode="auto">
          <a:xfrm>
            <a:off x="1619250" y="2997200"/>
            <a:ext cx="0" cy="360363"/>
          </a:xfrm>
          <a:prstGeom prst="line">
            <a:avLst/>
          </a:prstGeom>
          <a:noFill/>
          <a:ln w="9525">
            <a:solidFill>
              <a:srgbClr val="F91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03223" name="Text Box 87"/>
          <p:cNvSpPr txBox="1">
            <a:spLocks noChangeArrowheads="1"/>
          </p:cNvSpPr>
          <p:nvPr/>
        </p:nvSpPr>
        <p:spPr bwMode="auto">
          <a:xfrm>
            <a:off x="1476375" y="32845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F91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</p:txBody>
      </p:sp>
      <p:grpSp>
        <p:nvGrpSpPr>
          <p:cNvPr id="37968" name="Group 88"/>
          <p:cNvGrpSpPr>
            <a:grpSpLocks/>
          </p:cNvGrpSpPr>
          <p:nvPr/>
        </p:nvGrpSpPr>
        <p:grpSpPr bwMode="auto">
          <a:xfrm>
            <a:off x="2268538" y="1773238"/>
            <a:ext cx="647700" cy="3394075"/>
            <a:chOff x="1429" y="1117"/>
            <a:chExt cx="408" cy="2138"/>
          </a:xfrm>
        </p:grpSpPr>
        <p:sp>
          <p:nvSpPr>
            <p:cNvPr id="37969" name="Text Box 89"/>
            <p:cNvSpPr txBox="1">
              <a:spLocks noChangeArrowheads="1"/>
            </p:cNvSpPr>
            <p:nvPr/>
          </p:nvSpPr>
          <p:spPr bwMode="auto">
            <a:xfrm>
              <a:off x="1429" y="1117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0" name="Text Box 90"/>
            <p:cNvSpPr txBox="1">
              <a:spLocks noChangeArrowheads="1"/>
            </p:cNvSpPr>
            <p:nvPr/>
          </p:nvSpPr>
          <p:spPr bwMode="auto">
            <a:xfrm>
              <a:off x="1429" y="1389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1" name="Text Box 91"/>
            <p:cNvSpPr txBox="1">
              <a:spLocks noChangeArrowheads="1"/>
            </p:cNvSpPr>
            <p:nvPr/>
          </p:nvSpPr>
          <p:spPr bwMode="auto">
            <a:xfrm>
              <a:off x="1429" y="1661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2" name="Text Box 92"/>
            <p:cNvSpPr txBox="1">
              <a:spLocks noChangeArrowheads="1"/>
            </p:cNvSpPr>
            <p:nvPr/>
          </p:nvSpPr>
          <p:spPr bwMode="auto">
            <a:xfrm>
              <a:off x="1429" y="1933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3" name="Text Box 93"/>
            <p:cNvSpPr txBox="1">
              <a:spLocks noChangeArrowheads="1"/>
            </p:cNvSpPr>
            <p:nvPr/>
          </p:nvSpPr>
          <p:spPr bwMode="auto">
            <a:xfrm>
              <a:off x="1429" y="2205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4" name="Text Box 94"/>
            <p:cNvSpPr txBox="1">
              <a:spLocks noChangeArrowheads="1"/>
            </p:cNvSpPr>
            <p:nvPr/>
          </p:nvSpPr>
          <p:spPr bwMode="auto">
            <a:xfrm>
              <a:off x="1429" y="2478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5" name="Text Box 95"/>
            <p:cNvSpPr txBox="1">
              <a:spLocks noChangeArrowheads="1"/>
            </p:cNvSpPr>
            <p:nvPr/>
          </p:nvSpPr>
          <p:spPr bwMode="auto">
            <a:xfrm>
              <a:off x="1429" y="2750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1800" dirty="0">
                <a:solidFill>
                  <a:srgbClr val="F91A15"/>
                </a:solidFill>
                <a:latin typeface="Tahoma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976" name="Text Box 96"/>
            <p:cNvSpPr txBox="1">
              <a:spLocks noChangeArrowheads="1"/>
            </p:cNvSpPr>
            <p:nvPr/>
          </p:nvSpPr>
          <p:spPr bwMode="auto">
            <a:xfrm>
              <a:off x="1429" y="3022"/>
              <a:ext cx="40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91A15"/>
                  </a:solidFill>
                  <a:latin typeface="Tahoma" pitchFamily="34" charset="0"/>
                  <a:ea typeface="楷体" panose="02010609060101010101" pitchFamily="49" charset="-122"/>
                </a:rPr>
                <a:t>$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7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总结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85AFB30-B126-4569-A708-FA22DF33327A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36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38915" name="Group 2"/>
          <p:cNvGrpSpPr>
            <a:grpSpLocks/>
          </p:cNvGrpSpPr>
          <p:nvPr/>
        </p:nvGrpSpPr>
        <p:grpSpPr bwMode="auto">
          <a:xfrm>
            <a:off x="250825" y="1268413"/>
            <a:ext cx="3529013" cy="2592387"/>
            <a:chOff x="3288" y="2205"/>
            <a:chExt cx="2223" cy="1633"/>
          </a:xfrm>
        </p:grpSpPr>
        <p:sp>
          <p:nvSpPr>
            <p:cNvPr id="38951" name="Oval 3"/>
            <p:cNvSpPr>
              <a:spLocks noChangeArrowheads="1"/>
            </p:cNvSpPr>
            <p:nvPr/>
          </p:nvSpPr>
          <p:spPr bwMode="auto">
            <a:xfrm>
              <a:off x="3288" y="2205"/>
              <a:ext cx="2223" cy="163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4532" name="Text Box 4" descr="Green marble"/>
            <p:cNvSpPr txBox="1">
              <a:spLocks noChangeArrowheads="1"/>
            </p:cNvSpPr>
            <p:nvPr/>
          </p:nvSpPr>
          <p:spPr bwMode="auto">
            <a:xfrm>
              <a:off x="4150" y="2205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0</a:t>
              </a:r>
              <a:r>
                <a:rPr lang="zh-CN" altLang="en-US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型文法</a:t>
              </a:r>
            </a:p>
          </p:txBody>
        </p:sp>
        <p:sp>
          <p:nvSpPr>
            <p:cNvPr id="38953" name="Oval 5" descr="Green marble"/>
            <p:cNvSpPr>
              <a:spLocks noChangeArrowheads="1"/>
            </p:cNvSpPr>
            <p:nvPr/>
          </p:nvSpPr>
          <p:spPr bwMode="auto">
            <a:xfrm>
              <a:off x="3470" y="2432"/>
              <a:ext cx="1905" cy="1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4534" name="Text Box 6" descr="Green marble"/>
            <p:cNvSpPr txBox="1">
              <a:spLocks noChangeArrowheads="1"/>
            </p:cNvSpPr>
            <p:nvPr/>
          </p:nvSpPr>
          <p:spPr bwMode="auto">
            <a:xfrm>
              <a:off x="4150" y="243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1</a:t>
              </a:r>
              <a:r>
                <a:rPr lang="zh-CN" altLang="en-US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型文法</a:t>
              </a:r>
            </a:p>
          </p:txBody>
        </p:sp>
        <p:sp>
          <p:nvSpPr>
            <p:cNvPr id="38955" name="Oval 7"/>
            <p:cNvSpPr>
              <a:spLocks noChangeArrowheads="1"/>
            </p:cNvSpPr>
            <p:nvPr/>
          </p:nvSpPr>
          <p:spPr bwMode="auto">
            <a:xfrm>
              <a:off x="3787" y="2704"/>
              <a:ext cx="1361" cy="7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4536" name="Text Box 8" descr="Green marble"/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2</a:t>
              </a:r>
              <a:r>
                <a:rPr lang="zh-CN" altLang="en-US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型文法</a:t>
              </a:r>
            </a:p>
          </p:txBody>
        </p:sp>
        <p:sp>
          <p:nvSpPr>
            <p:cNvPr id="38957" name="Oval 9"/>
            <p:cNvSpPr>
              <a:spLocks noChangeArrowheads="1"/>
            </p:cNvSpPr>
            <p:nvPr/>
          </p:nvSpPr>
          <p:spPr bwMode="auto">
            <a:xfrm>
              <a:off x="4059" y="2976"/>
              <a:ext cx="908" cy="3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4538" name="Text Box 10" descr="Green marble"/>
            <p:cNvSpPr txBox="1">
              <a:spLocks noChangeArrowheads="1"/>
            </p:cNvSpPr>
            <p:nvPr/>
          </p:nvSpPr>
          <p:spPr bwMode="auto">
            <a:xfrm>
              <a:off x="4241" y="302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3</a:t>
              </a:r>
              <a:r>
                <a:rPr lang="zh-CN" altLang="en-US" sz="1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型文法</a:t>
              </a:r>
            </a:p>
          </p:txBody>
        </p:sp>
      </p:grpSp>
      <p:sp>
        <p:nvSpPr>
          <p:cNvPr id="534548" name="AutoShape 20" descr="Green marble"/>
          <p:cNvSpPr>
            <a:spLocks noChangeArrowheads="1"/>
          </p:cNvSpPr>
          <p:nvPr/>
        </p:nvSpPr>
        <p:spPr bwMode="auto">
          <a:xfrm>
            <a:off x="0" y="4149725"/>
            <a:ext cx="4751388" cy="2447925"/>
          </a:xfrm>
          <a:prstGeom prst="cloudCallout">
            <a:avLst>
              <a:gd name="adj1" fmla="val 41546"/>
              <a:gd name="adj2" fmla="val -82361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任何两个产生式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 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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|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 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都满足下列条件：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FIRST(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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) 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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FIRST(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)= 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</a:t>
            </a:r>
            <a:endParaRPr lang="en-US" altLang="zh-CN" sz="1600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、若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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* 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，那么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FIRST(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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) 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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FOLLOW(A) = 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</a:t>
            </a:r>
          </a:p>
        </p:txBody>
      </p:sp>
      <p:grpSp>
        <p:nvGrpSpPr>
          <p:cNvPr id="38917" name="Group 24"/>
          <p:cNvGrpSpPr>
            <a:grpSpLocks noChangeAspect="1"/>
          </p:cNvGrpSpPr>
          <p:nvPr/>
        </p:nvGrpSpPr>
        <p:grpSpPr bwMode="auto">
          <a:xfrm>
            <a:off x="5003800" y="4581525"/>
            <a:ext cx="3814763" cy="2138363"/>
            <a:chOff x="384" y="1248"/>
            <a:chExt cx="4800" cy="2691"/>
          </a:xfrm>
        </p:grpSpPr>
        <p:grpSp>
          <p:nvGrpSpPr>
            <p:cNvPr id="38931" name="Group 25"/>
            <p:cNvGrpSpPr>
              <a:grpSpLocks noChangeAspect="1"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53455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4770" y="9630"/>
                <a:ext cx="289" cy="3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534555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4483" y="9632"/>
                <a:ext cx="289" cy="3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6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534556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071" y="9630"/>
                <a:ext cx="287" cy="3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+</a:t>
                </a:r>
              </a:p>
            </p:txBody>
          </p:sp>
          <p:sp>
            <p:nvSpPr>
              <p:cNvPr id="534557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5358" y="9630"/>
                <a:ext cx="291" cy="3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534558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5656" y="9630"/>
                <a:ext cx="289" cy="3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$</a:t>
                </a:r>
              </a:p>
            </p:txBody>
          </p:sp>
        </p:grpSp>
        <p:sp>
          <p:nvSpPr>
            <p:cNvPr id="534559" name="Rectangle 31"/>
            <p:cNvSpPr>
              <a:spLocks noChangeAspect="1" noChangeArrowheads="1"/>
            </p:cNvSpPr>
            <p:nvPr/>
          </p:nvSpPr>
          <p:spPr bwMode="auto">
            <a:xfrm>
              <a:off x="1551" y="1298"/>
              <a:ext cx="657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输入</a:t>
              </a:r>
            </a:p>
          </p:txBody>
        </p:sp>
        <p:sp>
          <p:nvSpPr>
            <p:cNvPr id="534560" name="Rectangle 32"/>
            <p:cNvSpPr>
              <a:spLocks noChangeAspect="1" noChangeArrowheads="1"/>
            </p:cNvSpPr>
            <p:nvPr/>
          </p:nvSpPr>
          <p:spPr bwMode="auto">
            <a:xfrm>
              <a:off x="2192" y="2131"/>
              <a:ext cx="1696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97200" rIns="0"/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预测分析程序</a:t>
              </a:r>
            </a:p>
          </p:txBody>
        </p:sp>
        <p:sp>
          <p:nvSpPr>
            <p:cNvPr id="534561" name="Rectangle 33"/>
            <p:cNvSpPr>
              <a:spLocks noChangeAspect="1" noChangeArrowheads="1"/>
            </p:cNvSpPr>
            <p:nvPr/>
          </p:nvSpPr>
          <p:spPr bwMode="auto">
            <a:xfrm>
              <a:off x="2399" y="3312"/>
              <a:ext cx="1254" cy="62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97200" rIns="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分析表</a:t>
              </a:r>
              <a:r>
                <a:rPr lang="en-US" altLang="zh-CN" sz="16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38935" name="Line 34"/>
            <p:cNvSpPr>
              <a:spLocks noChangeAspect="1"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8936" name="Line 35"/>
            <p:cNvSpPr>
              <a:spLocks noChangeAspect="1"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38937" name="Line 36"/>
            <p:cNvSpPr>
              <a:spLocks noChangeAspect="1"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4565" name="Rectangle 37"/>
            <p:cNvSpPr>
              <a:spLocks noChangeAspect="1" noChangeArrowheads="1"/>
            </p:cNvSpPr>
            <p:nvPr/>
          </p:nvSpPr>
          <p:spPr bwMode="auto">
            <a:xfrm>
              <a:off x="4535" y="2225"/>
              <a:ext cx="64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输出  </a:t>
              </a:r>
            </a:p>
          </p:txBody>
        </p:sp>
        <p:grpSp>
          <p:nvGrpSpPr>
            <p:cNvPr id="38939" name="Group 38"/>
            <p:cNvGrpSpPr>
              <a:grpSpLocks noChangeAspect="1"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53456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189" y="2277"/>
                <a:ext cx="374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534568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189" y="2604"/>
                <a:ext cx="374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534569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191" y="2916"/>
                <a:ext cx="374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534570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191" y="3232"/>
                <a:ext cx="374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$</a:t>
                </a:r>
              </a:p>
            </p:txBody>
          </p:sp>
        </p:grpSp>
        <p:sp>
          <p:nvSpPr>
            <p:cNvPr id="38940" name="Line 43"/>
            <p:cNvSpPr>
              <a:spLocks noChangeAspect="1"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4572" name="Rectangle 44"/>
            <p:cNvSpPr>
              <a:spLocks noChangeAspect="1" noChangeArrowheads="1"/>
            </p:cNvSpPr>
            <p:nvPr/>
          </p:nvSpPr>
          <p:spPr bwMode="auto">
            <a:xfrm>
              <a:off x="384" y="2269"/>
              <a:ext cx="601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栈</a:t>
              </a:r>
            </a:p>
          </p:txBody>
        </p:sp>
      </p:grpSp>
      <p:sp>
        <p:nvSpPr>
          <p:cNvPr id="534576" name="Text Box 48" descr="Green marble"/>
          <p:cNvSpPr txBox="1">
            <a:spLocks noChangeArrowheads="1"/>
          </p:cNvSpPr>
          <p:nvPr/>
        </p:nvSpPr>
        <p:spPr bwMode="auto">
          <a:xfrm>
            <a:off x="6230938" y="1052513"/>
            <a:ext cx="21621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上下文无关文法</a:t>
            </a:r>
          </a:p>
        </p:txBody>
      </p:sp>
      <p:sp>
        <p:nvSpPr>
          <p:cNvPr id="534577" name="Text Box 49" descr="Green marble"/>
          <p:cNvSpPr txBox="1">
            <a:spLocks noChangeArrowheads="1"/>
          </p:cNvSpPr>
          <p:nvPr/>
        </p:nvSpPr>
        <p:spPr bwMode="auto">
          <a:xfrm>
            <a:off x="5797550" y="18446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自上而下</a:t>
            </a:r>
          </a:p>
        </p:txBody>
      </p:sp>
      <p:sp>
        <p:nvSpPr>
          <p:cNvPr id="534578" name="Text Box 50" descr="Green marble"/>
          <p:cNvSpPr txBox="1">
            <a:spLocks noChangeArrowheads="1"/>
          </p:cNvSpPr>
          <p:nvPr/>
        </p:nvSpPr>
        <p:spPr bwMode="auto">
          <a:xfrm>
            <a:off x="7524750" y="18446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自下而上</a:t>
            </a:r>
          </a:p>
        </p:txBody>
      </p:sp>
      <p:sp>
        <p:nvSpPr>
          <p:cNvPr id="534579" name="Text Box 51" descr="Green marble"/>
          <p:cNvSpPr txBox="1">
            <a:spLocks noChangeArrowheads="1"/>
          </p:cNvSpPr>
          <p:nvPr/>
        </p:nvSpPr>
        <p:spPr bwMode="auto">
          <a:xfrm>
            <a:off x="4430713" y="2994025"/>
            <a:ext cx="15811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LL(1)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文法</a:t>
            </a:r>
          </a:p>
        </p:txBody>
      </p:sp>
      <p:sp>
        <p:nvSpPr>
          <p:cNvPr id="534580" name="Text Box 52" descr="Green marble"/>
          <p:cNvSpPr txBox="1">
            <a:spLocks noChangeArrowheads="1"/>
          </p:cNvSpPr>
          <p:nvPr/>
        </p:nvSpPr>
        <p:spPr bwMode="auto">
          <a:xfrm>
            <a:off x="4645025" y="4144963"/>
            <a:ext cx="1152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个函数</a:t>
            </a:r>
          </a:p>
        </p:txBody>
      </p:sp>
      <p:sp>
        <p:nvSpPr>
          <p:cNvPr id="38924" name="AutoShape 53" descr="Green marble"/>
          <p:cNvSpPr>
            <a:spLocks/>
          </p:cNvSpPr>
          <p:nvPr/>
        </p:nvSpPr>
        <p:spPr bwMode="auto">
          <a:xfrm>
            <a:off x="6084888" y="2781300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34582" name="Text Box 54" descr="Green marble"/>
          <p:cNvSpPr txBox="1">
            <a:spLocks noChangeArrowheads="1"/>
          </p:cNvSpPr>
          <p:nvPr/>
        </p:nvSpPr>
        <p:spPr bwMode="auto">
          <a:xfrm>
            <a:off x="6445250" y="2565400"/>
            <a:ext cx="1295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递归下降预测分析</a:t>
            </a:r>
          </a:p>
        </p:txBody>
      </p:sp>
      <p:sp>
        <p:nvSpPr>
          <p:cNvPr id="534583" name="Rectangle 55" descr="Green marble"/>
          <p:cNvSpPr>
            <a:spLocks noChangeArrowheads="1"/>
          </p:cNvSpPr>
          <p:nvPr/>
        </p:nvSpPr>
        <p:spPr bwMode="auto">
          <a:xfrm>
            <a:off x="6445250" y="3789363"/>
            <a:ext cx="12239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非递归的预测分析</a:t>
            </a:r>
          </a:p>
        </p:txBody>
      </p:sp>
      <p:cxnSp>
        <p:nvCxnSpPr>
          <p:cNvPr id="38927" name="AutoShape 58"/>
          <p:cNvCxnSpPr>
            <a:cxnSpLocks noChangeShapeType="1"/>
            <a:stCxn id="534576" idx="2"/>
            <a:endCxn id="534577" idx="0"/>
          </p:cNvCxnSpPr>
          <p:nvPr/>
        </p:nvCxnSpPr>
        <p:spPr bwMode="auto">
          <a:xfrm flipH="1">
            <a:off x="6445250" y="1462088"/>
            <a:ext cx="866775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8" name="AutoShape 59"/>
          <p:cNvCxnSpPr>
            <a:cxnSpLocks noChangeShapeType="1"/>
            <a:stCxn id="534576" idx="2"/>
            <a:endCxn id="534578" idx="0"/>
          </p:cNvCxnSpPr>
          <p:nvPr/>
        </p:nvCxnSpPr>
        <p:spPr bwMode="auto">
          <a:xfrm>
            <a:off x="7312025" y="1462088"/>
            <a:ext cx="860425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9" name="AutoShape 60"/>
          <p:cNvCxnSpPr>
            <a:cxnSpLocks noChangeShapeType="1"/>
            <a:stCxn id="534577" idx="2"/>
            <a:endCxn id="534579" idx="0"/>
          </p:cNvCxnSpPr>
          <p:nvPr/>
        </p:nvCxnSpPr>
        <p:spPr bwMode="auto">
          <a:xfrm flipH="1">
            <a:off x="5221288" y="2254250"/>
            <a:ext cx="1223962" cy="73977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0" name="AutoShape 61"/>
          <p:cNvCxnSpPr>
            <a:cxnSpLocks noChangeShapeType="1"/>
            <a:stCxn id="534579" idx="2"/>
            <a:endCxn id="534580" idx="0"/>
          </p:cNvCxnSpPr>
          <p:nvPr/>
        </p:nvCxnSpPr>
        <p:spPr bwMode="auto">
          <a:xfrm>
            <a:off x="5221288" y="3403600"/>
            <a:ext cx="0" cy="7413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1133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语法分析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自上而下回顾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自上而下分析的知识点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文法的判定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集的计算</a:t>
            </a:r>
            <a:r>
              <a: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（重点）</a:t>
            </a:r>
            <a:endParaRPr lang="zh-CN" altLang="en-US" sz="2800" b="0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文法判定方法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分析的实现方法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递归函数实现</a:t>
            </a:r>
            <a:endParaRPr lang="en-US" altLang="zh-CN" sz="2800" b="0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非递归的预测分析实现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先求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画预测分析表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C32ACC-F008-4E7A-9142-533EDF421C3F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70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应用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分析方法的步骤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判定文法是否是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如果不是，则改写文法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消除左递归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提取左因子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如果改写后的文法是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的，那么进行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构造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分析算法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可以采用递归函数实现，也可以采用非递归的栈式分析方法实现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A36F6D-C4E5-4B6A-B9D6-2A588F25D132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20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习题</a:t>
            </a:r>
            <a:r>
              <a:rPr lang="en-US" altLang="zh-CN" b="0"/>
              <a:t>1</a:t>
            </a:r>
            <a:endParaRPr lang="zh-CN" altLang="en-US" b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文法</a:t>
            </a:r>
            <a:r>
              <a:rPr lang="en-US" altLang="zh-CN" sz="2800" b="0" dirty="0"/>
              <a:t>G:     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/>
              <a:t>               P-&gt;</a:t>
            </a:r>
            <a:r>
              <a:rPr lang="en-US" altLang="zh-CN" sz="2800" b="0" dirty="0" err="1"/>
              <a:t>bPc</a:t>
            </a:r>
            <a:r>
              <a:rPr lang="en-US" altLang="zh-CN" sz="2800" b="0" dirty="0"/>
              <a:t> | </a:t>
            </a:r>
            <a:r>
              <a:rPr lang="en-US" altLang="zh-CN" sz="2800" b="0" dirty="0" err="1"/>
              <a:t>bQc</a:t>
            </a:r>
            <a:endParaRPr lang="en-US" altLang="zh-CN" sz="2800" b="0" dirty="0"/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/>
              <a:t>               Q-&gt;</a:t>
            </a:r>
            <a:r>
              <a:rPr lang="en-US" altLang="zh-CN" sz="2800" b="0" dirty="0" err="1"/>
              <a:t>Qa</a:t>
            </a:r>
            <a:r>
              <a:rPr lang="en-US" altLang="zh-CN" sz="2800" b="0" dirty="0"/>
              <a:t> | a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）它是</a:t>
            </a:r>
            <a:r>
              <a:rPr lang="en-US" altLang="zh-CN" sz="2800" b="0" dirty="0" err="1"/>
              <a:t>chomsky</a:t>
            </a:r>
            <a:r>
              <a:rPr lang="zh-CN" altLang="en-US" sz="2800" b="0" dirty="0"/>
              <a:t>哪一型文法？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）它生成的语言是什么？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）给出提取左因子、消除左递归之后的文法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）求出每个非终结符的</a:t>
            </a:r>
            <a:r>
              <a:rPr lang="en-US" altLang="zh-CN" sz="2800" b="0" dirty="0"/>
              <a:t>First</a:t>
            </a:r>
            <a:r>
              <a:rPr lang="zh-CN" altLang="en-US" sz="2800" b="0" dirty="0"/>
              <a:t>集和</a:t>
            </a:r>
            <a:r>
              <a:rPr lang="en-US" altLang="zh-CN" sz="2800" b="0" dirty="0"/>
              <a:t>Follow</a:t>
            </a:r>
            <a:r>
              <a:rPr lang="zh-CN" altLang="en-US" sz="2800" b="0" dirty="0"/>
              <a:t>集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5</a:t>
            </a:r>
            <a:r>
              <a:rPr lang="zh-CN" altLang="en-US" sz="2800" b="0" dirty="0"/>
              <a:t>）构建</a:t>
            </a:r>
            <a:r>
              <a:rPr lang="en-US" altLang="zh-CN" sz="2800" b="0" dirty="0"/>
              <a:t>LL</a:t>
            </a:r>
            <a:r>
              <a:rPr lang="zh-CN" altLang="en-US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）预测分析表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6</a:t>
            </a:r>
            <a:r>
              <a:rPr lang="zh-CN" altLang="en-US" sz="2800" b="0" dirty="0"/>
              <a:t>）文法</a:t>
            </a:r>
            <a:r>
              <a:rPr lang="en-US" altLang="zh-CN" sz="2800" b="0" dirty="0"/>
              <a:t>G</a:t>
            </a:r>
            <a:r>
              <a:rPr lang="zh-CN" altLang="en-US" sz="2800" b="0" dirty="0"/>
              <a:t>是否是</a:t>
            </a:r>
            <a:r>
              <a:rPr lang="en-US" altLang="zh-CN" sz="2800" b="0" dirty="0"/>
              <a:t>LL</a:t>
            </a:r>
            <a:r>
              <a:rPr lang="zh-CN" altLang="en-US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）文法</a:t>
            </a:r>
          </a:p>
          <a:p>
            <a:pPr marL="990600" indent="-990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7</a:t>
            </a:r>
            <a:r>
              <a:rPr lang="zh-CN" altLang="en-US" sz="2800" b="0" dirty="0"/>
              <a:t>）利用非递归预测分析程序，验证</a:t>
            </a:r>
            <a:r>
              <a:rPr lang="en-US" altLang="zh-CN" sz="2800" b="0" dirty="0" err="1"/>
              <a:t>abacb</a:t>
            </a:r>
            <a:r>
              <a:rPr lang="zh-CN" altLang="en-US" sz="2800" b="0" dirty="0"/>
              <a:t>是否是文法</a:t>
            </a:r>
            <a:r>
              <a:rPr lang="en-US" altLang="zh-CN" sz="2800" b="0" dirty="0"/>
              <a:t>G</a:t>
            </a:r>
            <a:r>
              <a:rPr lang="zh-CN" altLang="en-US" sz="2800" b="0" dirty="0"/>
              <a:t>描述的语言的句子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55CF14-E12F-40CA-87D9-9BF999A679C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9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0A74D5BD-0F3A-4041-B7F1-D39FD8500F7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FIRST(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en-US" altLang="zh-CN"/>
              <a:t>)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FIRST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是从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推导出的串的起始终结符的集合。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/>
              <a:t>FIRST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…,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} </a:t>
            </a:r>
          </a:p>
          <a:p>
            <a:pPr lvl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zh-CN" altLang="en-US" sz="2800" dirty="0">
                <a:latin typeface="Times New Roman" panose="02020603050405020304" pitchFamily="18" charset="0"/>
              </a:rPr>
              <a:t>特殊情况：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Times New Roman" panose="02020603050405020304" pitchFamily="18" charset="0"/>
              </a:rPr>
              <a:t>时，规定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800" dirty="0"/>
              <a:t> FIRST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7278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/>
              <a:t>文法</a:t>
            </a:r>
            <a:r>
              <a:rPr lang="en-US" altLang="zh-CN" sz="2800" b="0"/>
              <a:t>G:     S-&gt;aSb | P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800" b="0"/>
              <a:t>               P-&gt;bPc | bQc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800" b="0"/>
              <a:t>               Q-&gt;Qa | a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/>
              <a:t>（</a:t>
            </a:r>
            <a:r>
              <a:rPr lang="en-US" altLang="zh-CN" sz="2800" b="0"/>
              <a:t>1</a:t>
            </a:r>
            <a:r>
              <a:rPr lang="zh-CN" altLang="en-US" sz="2800" b="0"/>
              <a:t>）它是</a:t>
            </a:r>
            <a:r>
              <a:rPr lang="en-US" altLang="zh-CN" sz="2800" b="0"/>
              <a:t>chomsky</a:t>
            </a:r>
            <a:r>
              <a:rPr lang="zh-CN" altLang="en-US" sz="2800" b="0"/>
              <a:t>哪一型文法？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/>
              <a:t>答：它是</a:t>
            </a:r>
            <a:r>
              <a:rPr lang="en-US" altLang="zh-CN" sz="2800" b="0"/>
              <a:t>2</a:t>
            </a:r>
            <a:r>
              <a:rPr lang="zh-CN" altLang="en-US" sz="2800" b="0"/>
              <a:t>型文法，即上下文无关文法。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/>
              <a:t>（</a:t>
            </a:r>
            <a:r>
              <a:rPr lang="en-US" altLang="zh-CN" sz="2800" b="0"/>
              <a:t>2</a:t>
            </a:r>
            <a:r>
              <a:rPr lang="zh-CN" altLang="en-US" sz="2800" b="0"/>
              <a:t>）它生成的语言是什么？</a:t>
            </a:r>
          </a:p>
          <a:p>
            <a:pPr eaLnBrk="1" hangingPunct="1">
              <a:buFontTx/>
              <a:buNone/>
            </a:pPr>
            <a:r>
              <a:rPr lang="zh-CN" altLang="en-US" sz="2800" b="0"/>
              <a:t>答：</a:t>
            </a:r>
            <a:r>
              <a:rPr lang="en-US" altLang="zh-CN" sz="2800" b="0"/>
              <a:t>{a</a:t>
            </a:r>
            <a:r>
              <a:rPr lang="en-US" altLang="zh-CN" sz="2800" b="0" baseline="30000"/>
              <a:t>i</a:t>
            </a:r>
            <a:r>
              <a:rPr lang="en-US" altLang="zh-CN" sz="2800" b="0"/>
              <a:t>b</a:t>
            </a:r>
            <a:r>
              <a:rPr lang="en-US" altLang="zh-CN" sz="2800" b="0" baseline="30000"/>
              <a:t>j</a:t>
            </a:r>
            <a:r>
              <a:rPr lang="en-US" altLang="zh-CN" sz="2800" b="0"/>
              <a:t>a</a:t>
            </a:r>
            <a:r>
              <a:rPr lang="en-US" altLang="zh-CN" sz="2800" b="0" baseline="30000"/>
              <a:t>k</a:t>
            </a:r>
            <a:r>
              <a:rPr lang="en-US" altLang="zh-CN" sz="2800" b="0"/>
              <a:t>c</a:t>
            </a:r>
            <a:r>
              <a:rPr lang="en-US" altLang="zh-CN" sz="2800" b="0" baseline="30000"/>
              <a:t>j</a:t>
            </a:r>
            <a:r>
              <a:rPr lang="en-US" altLang="zh-CN" sz="2800" b="0"/>
              <a:t>b</a:t>
            </a:r>
            <a:r>
              <a:rPr lang="en-US" altLang="zh-CN" sz="2800" b="0" baseline="30000"/>
              <a:t>i</a:t>
            </a:r>
            <a:r>
              <a:rPr lang="en-US" altLang="zh-CN" sz="2800" b="0"/>
              <a:t> | i&gt;=0; j,k&gt;=1}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1818D6-38B3-4BD1-BA94-3F3F51F73032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文法</a:t>
            </a:r>
            <a:r>
              <a:rPr lang="en-US" altLang="zh-CN" sz="2800" b="0" dirty="0"/>
              <a:t>G:     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/>
              <a:t>               P-&gt;</a:t>
            </a:r>
            <a:r>
              <a:rPr lang="en-US" altLang="zh-CN" sz="2800" b="0" dirty="0" err="1"/>
              <a:t>bPc</a:t>
            </a:r>
            <a:r>
              <a:rPr lang="en-US" altLang="zh-CN" sz="2800" b="0" dirty="0"/>
              <a:t> | </a:t>
            </a:r>
            <a:r>
              <a:rPr lang="en-US" altLang="zh-CN" sz="2800" b="0" dirty="0" err="1"/>
              <a:t>bQc</a:t>
            </a:r>
            <a:endParaRPr lang="en-US" altLang="zh-CN" sz="2800" b="0" dirty="0"/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en-US" altLang="zh-CN" sz="2800" b="0" dirty="0"/>
              <a:t>               Q-&gt;</a:t>
            </a:r>
            <a:r>
              <a:rPr lang="en-US" altLang="zh-CN" sz="2800" b="0" dirty="0" err="1"/>
              <a:t>Qa</a:t>
            </a:r>
            <a:r>
              <a:rPr lang="en-US" altLang="zh-CN" sz="2800" b="0" dirty="0"/>
              <a:t> | a</a:t>
            </a:r>
          </a:p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）给出提取左因子、消除左递归之后的文法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0" dirty="0"/>
              <a:t>答： </a:t>
            </a:r>
            <a:r>
              <a:rPr lang="en-US" altLang="zh-CN" sz="2800" b="0" dirty="0"/>
              <a:t>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P-&gt;</a:t>
            </a:r>
            <a:r>
              <a:rPr lang="en-US" altLang="zh-CN" sz="2800" b="0" dirty="0" err="1"/>
              <a:t>bP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P’-&gt;Pc | Qc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Q-&gt;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        Q’-&gt;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 | 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E3EAD7-B842-4417-BABF-C88092ECA252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idx="1"/>
          </p:nvPr>
        </p:nvSpPr>
        <p:spPr>
          <a:xfrm>
            <a:off x="401638" y="1612900"/>
            <a:ext cx="3105150" cy="3335338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S-&gt;</a:t>
            </a:r>
            <a:r>
              <a:rPr lang="en-US" altLang="zh-CN" sz="2800" b="0" dirty="0" err="1"/>
              <a:t>aSb</a:t>
            </a:r>
            <a:r>
              <a:rPr lang="en-US" altLang="zh-CN" sz="2800" b="0" dirty="0"/>
              <a:t> | P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P-&gt;</a:t>
            </a:r>
            <a:r>
              <a:rPr lang="en-US" altLang="zh-CN" sz="2800" b="0" dirty="0" err="1"/>
              <a:t>bP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P’-&gt;Pc | Qc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Q-&gt;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0" dirty="0"/>
              <a:t>Q’-&gt;</a:t>
            </a:r>
            <a:r>
              <a:rPr lang="en-US" altLang="zh-CN" sz="2800" b="0" dirty="0" err="1"/>
              <a:t>aQ</a:t>
            </a:r>
            <a:r>
              <a:rPr lang="en-US" altLang="zh-CN" sz="2800" b="0" dirty="0"/>
              <a:t>’ | 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endParaRPr lang="zh-CN" altLang="en-US" sz="2800" b="0" dirty="0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BBA309-00A4-4834-9721-980D51F12F2C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3635375" y="1557338"/>
            <a:ext cx="3529013" cy="2441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First(S)={</a:t>
            </a:r>
            <a:r>
              <a:rPr lang="en-US" altLang="zh-CN" sz="2800" b="1" dirty="0" err="1">
                <a:latin typeface="Tahoma" pitchFamily="34" charset="0"/>
                <a:ea typeface="微软雅黑" panose="020B0503020204020204" pitchFamily="34" charset="-122"/>
              </a:rPr>
              <a:t>a,b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First(P)={b}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First(P</a:t>
            </a:r>
            <a:r>
              <a:rPr lang="en-US" altLang="zh-CN" sz="2800" b="1" dirty="0">
                <a:latin typeface="Arial"/>
                <a:ea typeface="微软雅黑" panose="020B0503020204020204" pitchFamily="34" charset="-122"/>
              </a:rPr>
              <a:t>’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)={</a:t>
            </a:r>
            <a:r>
              <a:rPr lang="en-US" altLang="zh-CN" sz="2800" b="1" dirty="0" err="1">
                <a:latin typeface="Tahoma" pitchFamily="34" charset="0"/>
                <a:ea typeface="微软雅黑" panose="020B0503020204020204" pitchFamily="34" charset="-122"/>
              </a:rPr>
              <a:t>a,b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First(Q)={a}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First(Q</a:t>
            </a:r>
            <a:r>
              <a:rPr lang="en-US" altLang="zh-CN" sz="2800" b="1" dirty="0">
                <a:latin typeface="Arial"/>
                <a:ea typeface="微软雅黑" panose="020B0503020204020204" pitchFamily="34" charset="-122"/>
              </a:rPr>
              <a:t>’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)={a,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Tahoma" pitchFamily="34" charset="0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3635375" y="4076700"/>
            <a:ext cx="3600450" cy="2441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Follow(S)={$,b}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Follow(P)={$,b,c}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Follow(P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>
                <a:latin typeface="Tahoma" panose="020B0604030504040204" pitchFamily="34" charset="0"/>
              </a:rPr>
              <a:t>)={$,b,c}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Follow(Q)={c}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Follow(Q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>
                <a:latin typeface="Tahoma" panose="020B0604030504040204" pitchFamily="34" charset="0"/>
              </a:rPr>
              <a:t>)={c }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708400" y="1557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23850" y="981075"/>
            <a:ext cx="636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/>
              <a:t>（</a:t>
            </a:r>
            <a:r>
              <a:rPr lang="en-US" altLang="zh-CN" sz="2400" b="0"/>
              <a:t>4</a:t>
            </a:r>
            <a:r>
              <a:rPr lang="zh-CN" altLang="en-US" sz="2400" b="0"/>
              <a:t>）求出每个非终结符的</a:t>
            </a:r>
            <a:r>
              <a:rPr lang="en-US" altLang="zh-CN" sz="2400" b="0"/>
              <a:t>First</a:t>
            </a:r>
            <a:r>
              <a:rPr lang="zh-CN" altLang="en-US" sz="2400" b="0"/>
              <a:t>集和</a:t>
            </a:r>
            <a:r>
              <a:rPr lang="en-US" altLang="zh-CN" sz="2400" b="0"/>
              <a:t>Follow</a:t>
            </a:r>
            <a:r>
              <a:rPr lang="zh-CN" altLang="en-US" sz="2400" b="0"/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2611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31200" cy="56292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/>
              <a:t>（</a:t>
            </a:r>
            <a:r>
              <a:rPr lang="en-US" altLang="zh-CN" sz="2800" b="0"/>
              <a:t>5</a:t>
            </a:r>
            <a:r>
              <a:rPr lang="zh-CN" altLang="en-US" sz="2800" b="0"/>
              <a:t>）构建</a:t>
            </a:r>
            <a:r>
              <a:rPr lang="en-US" altLang="zh-CN" sz="2800" b="0"/>
              <a:t>LL</a:t>
            </a:r>
            <a:r>
              <a:rPr lang="zh-CN" altLang="en-US" sz="2800" b="0"/>
              <a:t>（</a:t>
            </a:r>
            <a:r>
              <a:rPr lang="en-US" altLang="zh-CN" sz="2800" b="0"/>
              <a:t>1</a:t>
            </a:r>
            <a:r>
              <a:rPr lang="zh-CN" altLang="en-US" sz="2800" b="0"/>
              <a:t>）预测分析表</a:t>
            </a: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8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b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b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0"/>
              <a:t>（</a:t>
            </a:r>
            <a:r>
              <a:rPr lang="en-US" altLang="zh-CN" sz="2800" b="0"/>
              <a:t>6</a:t>
            </a:r>
            <a:r>
              <a:rPr lang="zh-CN" altLang="en-US" sz="2800" b="0"/>
              <a:t>）文法</a:t>
            </a:r>
            <a:r>
              <a:rPr lang="en-US" altLang="zh-CN" sz="2800" b="0"/>
              <a:t>G</a:t>
            </a:r>
            <a:r>
              <a:rPr lang="zh-CN" altLang="en-US" sz="2800" b="0"/>
              <a:t>是否是</a:t>
            </a:r>
            <a:r>
              <a:rPr lang="en-US" altLang="zh-CN" sz="2800" b="0"/>
              <a:t>LL</a:t>
            </a:r>
            <a:r>
              <a:rPr lang="zh-CN" altLang="en-US" sz="2800" b="0"/>
              <a:t>（</a:t>
            </a:r>
            <a:r>
              <a:rPr lang="en-US" altLang="zh-CN" sz="2800" b="0"/>
              <a:t>1</a:t>
            </a:r>
            <a:r>
              <a:rPr lang="zh-CN" altLang="en-US" sz="2800" b="0"/>
              <a:t>）文法</a:t>
            </a:r>
          </a:p>
          <a:p>
            <a:pPr eaLnBrk="1" hangingPunct="1">
              <a:buFontTx/>
              <a:buNone/>
            </a:pPr>
            <a:r>
              <a:rPr lang="zh-CN" altLang="en-US" sz="2400" b="0"/>
              <a:t>答：构建出的</a:t>
            </a:r>
            <a:r>
              <a:rPr lang="en-US" altLang="zh-CN" sz="2400" b="0"/>
              <a:t>LL</a:t>
            </a:r>
            <a:r>
              <a:rPr lang="zh-CN" altLang="en-US" sz="2400" b="0"/>
              <a:t>（</a:t>
            </a:r>
            <a:r>
              <a:rPr lang="en-US" altLang="zh-CN" sz="2400" b="0"/>
              <a:t>1</a:t>
            </a:r>
            <a:r>
              <a:rPr lang="zh-CN" altLang="en-US" sz="2400" b="0"/>
              <a:t>）分析表不含有多重定义的条目，因此文法</a:t>
            </a:r>
            <a:r>
              <a:rPr lang="en-US" altLang="zh-CN" sz="2400" b="0"/>
              <a:t>G</a:t>
            </a:r>
            <a:r>
              <a:rPr lang="zh-CN" altLang="en-US" sz="2400" b="0"/>
              <a:t>是</a:t>
            </a:r>
            <a:r>
              <a:rPr lang="en-US" altLang="zh-CN" sz="2400" b="0"/>
              <a:t>LL</a:t>
            </a:r>
            <a:r>
              <a:rPr lang="zh-CN" altLang="en-US" sz="2400" b="0"/>
              <a:t>（</a:t>
            </a:r>
            <a:r>
              <a:rPr lang="en-US" altLang="zh-CN" sz="2400" b="0"/>
              <a:t>1</a:t>
            </a:r>
            <a:r>
              <a:rPr lang="zh-CN" altLang="en-US" sz="2400" b="0"/>
              <a:t>）文法。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800" b="0"/>
          </a:p>
          <a:p>
            <a:pPr eaLnBrk="1" hangingPunct="1">
              <a:buFontTx/>
              <a:buNone/>
            </a:pPr>
            <a:endParaRPr lang="zh-CN" altLang="en-US" sz="2800" b="0"/>
          </a:p>
        </p:txBody>
      </p:sp>
      <p:graphicFrame>
        <p:nvGraphicFramePr>
          <p:cNvPr id="728113" name="Group 49"/>
          <p:cNvGraphicFramePr>
            <a:graphicFrameLocks noGrp="1"/>
          </p:cNvGraphicFramePr>
          <p:nvPr>
            <p:ph sz="half" idx="2"/>
          </p:nvPr>
        </p:nvGraphicFramePr>
        <p:xfrm>
          <a:off x="482600" y="1455738"/>
          <a:ext cx="8172450" cy="3629027"/>
        </p:xfrm>
        <a:graphic>
          <a:graphicData uri="http://schemas.openxmlformats.org/drawingml/2006/table">
            <a:tbl>
              <a:tblPr/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           输入符号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非终结符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aSb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P’-&gt;Qc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P’-&gt;Pc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aQ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aQ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Q’-&gt;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软雅黑" panose="020B0503020204020204" pitchFamily="34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5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127784-BEA8-4E6C-B96D-70668D0ABAA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56" name="Line 47"/>
          <p:cNvSpPr>
            <a:spLocks noChangeShapeType="1"/>
          </p:cNvSpPr>
          <p:nvPr/>
        </p:nvSpPr>
        <p:spPr bwMode="auto">
          <a:xfrm>
            <a:off x="539750" y="1484313"/>
            <a:ext cx="15128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Text Box 48"/>
          <p:cNvSpPr txBox="1">
            <a:spLocks noChangeArrowheads="1"/>
          </p:cNvSpPr>
          <p:nvPr/>
        </p:nvSpPr>
        <p:spPr bwMode="auto">
          <a:xfrm>
            <a:off x="468313" y="16287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7017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7425"/>
            <a:ext cx="7935913" cy="1008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/>
              <a:t>（</a:t>
            </a:r>
            <a:r>
              <a:rPr lang="en-US" altLang="zh-CN" sz="2800" b="0"/>
              <a:t>7</a:t>
            </a:r>
            <a:r>
              <a:rPr lang="zh-CN" altLang="en-US" sz="2800" b="0"/>
              <a:t>）利用非递归预测分析程序，验证</a:t>
            </a:r>
            <a:r>
              <a:rPr lang="en-US" altLang="zh-CN" sz="2800" b="0"/>
              <a:t>abacb</a:t>
            </a:r>
            <a:r>
              <a:rPr lang="zh-CN" altLang="en-US" sz="2800" b="0"/>
              <a:t>是否是文法</a:t>
            </a:r>
            <a:r>
              <a:rPr lang="en-US" altLang="zh-CN" sz="2800" b="0"/>
              <a:t>G</a:t>
            </a:r>
            <a:r>
              <a:rPr lang="zh-CN" altLang="en-US" sz="2800" b="0"/>
              <a:t>描述的语言的句子</a:t>
            </a:r>
          </a:p>
        </p:txBody>
      </p:sp>
      <p:graphicFrame>
        <p:nvGraphicFramePr>
          <p:cNvPr id="730115" name="Group 3"/>
          <p:cNvGraphicFramePr>
            <a:graphicFrameLocks noGrp="1"/>
          </p:cNvGraphicFramePr>
          <p:nvPr>
            <p:ph sz="half" idx="2"/>
          </p:nvPr>
        </p:nvGraphicFramePr>
        <p:xfrm>
          <a:off x="827088" y="2144713"/>
          <a:ext cx="7648575" cy="4092576"/>
        </p:xfrm>
        <a:graphic>
          <a:graphicData uri="http://schemas.openxmlformats.org/drawingml/2006/table">
            <a:tbl>
              <a:tblPr/>
              <a:tblGrid>
                <a:gridCol w="240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abacb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bSa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abacb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aSb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bS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S-&gt;P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bP’b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6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4F8238-B9C8-4BF1-ACBD-87E70D1977F3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62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73" name="Group 37"/>
          <p:cNvGraphicFramePr>
            <a:graphicFrameLocks noGrp="1"/>
          </p:cNvGraphicFramePr>
          <p:nvPr>
            <p:ph/>
          </p:nvPr>
        </p:nvGraphicFramePr>
        <p:xfrm>
          <a:off x="625475" y="1714500"/>
          <a:ext cx="7948613" cy="452279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P’-&gt;Qc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bcQ’a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Q-&gt;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aQ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bcQ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cb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Q’-&gt;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软雅黑" panose="020B0503020204020204" pitchFamily="34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b$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D2A786-DE9C-45BA-917F-81C8676B502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755650" y="119697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接上表</a:t>
            </a:r>
          </a:p>
        </p:txBody>
      </p:sp>
    </p:spTree>
    <p:extLst>
      <p:ext uri="{BB962C8B-B14F-4D97-AF65-F5344CB8AC3E}">
        <p14:creationId xmlns:p14="http://schemas.microsoft.com/office/powerpoint/2010/main" val="1389529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文法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G[E]: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E-&gt; [ 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T-&gt; TE |  F 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F-&gt; a | 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判断这个文法是不是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的？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消除左递归、提取左因子之后的文法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G’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是否是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LL(1)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的？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B01AF6-E536-47BF-8A45-0A41F9848EEB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5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3693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例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解答：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提取左因子，消除左递归后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文法变为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G’[E]: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E-&gt; [ T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T-&gt;F] T’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T’-&gt;ET’ |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F-&gt;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aF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’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F’-&gt;F |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A61F4-3320-4649-BE04-2CB0EE900811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6372225" y="1125538"/>
            <a:ext cx="2592388" cy="2447925"/>
          </a:xfrm>
          <a:prstGeom prst="rect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原文法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G[S]:</a:t>
            </a:r>
          </a:p>
          <a:p>
            <a:pPr marL="609600" indent="-609600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E-&gt; [ T</a:t>
            </a:r>
          </a:p>
          <a:p>
            <a:pPr marL="609600" indent="-609600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T-&gt; TE |  F ]</a:t>
            </a:r>
          </a:p>
          <a:p>
            <a:pPr marL="609600" indent="-609600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F-&gt; a |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aF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027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389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4843463" cy="4929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FIRST(E) = {[}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FIRST(T) = {a}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FIRST(T’)= {[, </a:t>
            </a:r>
            <a:r>
              <a:rPr lang="zh-CN" altLang="en-US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FIRST(F) = {a}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FIRST(F’)= {a, </a:t>
            </a:r>
            <a:r>
              <a:rPr lang="zh-CN" altLang="en-US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32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FOLLOW(E)={[,$}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FOLLOW(T)={[,$}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FOLLOW(T’)={[,$}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FOLLOW(F)={]}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FOLLOW(F’)={]}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780173-3918-450D-9229-E4408C1A4114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6227763" y="1196975"/>
            <a:ext cx="2592387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G’[E]: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E-&gt; [ T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T-&gt;F] T’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T’-&gt;ET’ |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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 F-&gt;</a:t>
            </a:r>
            <a:r>
              <a:rPr lang="en-US" altLang="zh-CN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aF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’</a:t>
            </a:r>
          </a:p>
          <a:p>
            <a:pPr marL="609600" indent="-609600"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 F’-&gt;F |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5148263" y="4941888"/>
            <a:ext cx="34559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不是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LL(1)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rPr>
              <a:t>文法！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638981" name="AutoShape 5" descr="Green marble"/>
          <p:cNvSpPr>
            <a:spLocks noChangeArrowheads="1"/>
          </p:cNvSpPr>
          <p:nvPr/>
        </p:nvSpPr>
        <p:spPr bwMode="auto">
          <a:xfrm>
            <a:off x="3636963" y="908050"/>
            <a:ext cx="2951162" cy="2016125"/>
          </a:xfrm>
          <a:prstGeom prst="cloudCallout">
            <a:avLst>
              <a:gd name="adj1" fmla="val 47042"/>
              <a:gd name="adj2" fmla="val 13063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通过提取左因子和消除左递归的方法，并不一定能够把文法改写为一个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LL(1)</a:t>
            </a: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文法</a:t>
            </a:r>
            <a:endParaRPr lang="zh-CN" altLang="en-US" sz="1600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微软雅黑" panose="020B0503020204020204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1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0" grpId="0"/>
      <p:bldP spid="6389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自上而下语法分析习题</a:t>
            </a:r>
          </a:p>
        </p:txBody>
      </p:sp>
      <p:sp>
        <p:nvSpPr>
          <p:cNvPr id="643074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左递归的消除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G[S]: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S -&gt;</a:t>
            </a:r>
            <a:r>
              <a:rPr lang="en-US" altLang="zh-CN" sz="3200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Qc|c</a:t>
            </a:r>
            <a:endParaRPr lang="en-US" altLang="zh-CN" sz="32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Q-&gt;</a:t>
            </a:r>
            <a:r>
              <a:rPr lang="en-US" altLang="zh-CN" sz="3200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Sa|a</a:t>
            </a:r>
            <a:endParaRPr lang="en-US" altLang="zh-CN" sz="32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这是一类间接左递归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S-&gt;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Sac|ac|c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Q-&gt;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Sa|a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2CBB8E-9BF3-48A5-88BA-191EF49339C0}" type="slidenum">
              <a:rPr lang="en-US" altLang="zh-CN" sz="7200" b="0" smtClean="0">
                <a:solidFill>
                  <a:srgbClr val="E6E6E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7200" b="0">
              <a:solidFill>
                <a:srgbClr val="E6E6E6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9463" y="3429000"/>
            <a:ext cx="374491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S   -&gt;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acS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’|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cS’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S’-&gt;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acS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’|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Q   -&gt;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Sa|a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92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dirty="0"/>
              <a:t>FIRST</a:t>
            </a:r>
            <a:r>
              <a:rPr lang="zh-CN" altLang="en-US" sz="3600" b="1" dirty="0"/>
              <a:t>集合的计算方法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305800" cy="52482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/>
              <a:t>若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Wingdings" pitchFamily="2" charset="2"/>
              </a:rPr>
              <a:t>a</a:t>
            </a:r>
            <a:r>
              <a:rPr lang="en-US" altLang="zh-CN" sz="2800" dirty="0">
                <a:sym typeface="Wingdings" pitchFamily="2" charset="2"/>
              </a:rPr>
              <a:t>..</a:t>
            </a:r>
            <a:r>
              <a:rPr lang="zh-CN" altLang="en-US" sz="2800" dirty="0">
                <a:sym typeface="Wingdings" pitchFamily="2" charset="2"/>
              </a:rPr>
              <a:t>，则将终结符</a:t>
            </a:r>
            <a:r>
              <a:rPr lang="en-US" altLang="zh-CN" sz="2800" dirty="0">
                <a:sym typeface="Wingdings" pitchFamily="2" charset="2"/>
              </a:rPr>
              <a:t>a</a:t>
            </a:r>
            <a:r>
              <a:rPr lang="zh-CN" altLang="en-US" sz="2800" dirty="0">
                <a:sym typeface="Wingdings" pitchFamily="2" charset="2"/>
              </a:rPr>
              <a:t>加入</a:t>
            </a:r>
            <a:r>
              <a:rPr lang="en-US" altLang="zh-CN" sz="2800" dirty="0">
                <a:sym typeface="Wingdings" pitchFamily="2" charset="2"/>
              </a:rPr>
              <a:t>FIRST(X)</a:t>
            </a:r>
            <a:r>
              <a:rPr lang="zh-CN" altLang="en-US" sz="2800" dirty="0"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sym typeface="Wingdings" pitchFamily="2" charset="2"/>
              </a:rPr>
              <a:t>若</a:t>
            </a:r>
            <a:r>
              <a:rPr lang="en-US" altLang="zh-CN" sz="2800" dirty="0">
                <a:sym typeface="Wingdings" pitchFamily="2" charset="2"/>
              </a:rPr>
              <a:t>X</a:t>
            </a:r>
            <a:r>
              <a:rPr lang="en-US" altLang="zh-CN" sz="2800" dirty="0">
                <a:sym typeface="Symbol" pitchFamily="18" charset="2"/>
              </a:rPr>
              <a:t></a:t>
            </a:r>
            <a:r>
              <a:rPr lang="zh-CN" altLang="en-US" sz="2800" dirty="0">
                <a:sym typeface="Symbol" pitchFamily="18" charset="2"/>
              </a:rPr>
              <a:t>，则将加入</a:t>
            </a:r>
            <a:r>
              <a:rPr lang="en-US" altLang="zh-CN" sz="2800" dirty="0">
                <a:sym typeface="Symbol" pitchFamily="18" charset="2"/>
              </a:rPr>
              <a:t>FIRST(X)</a:t>
            </a:r>
            <a:r>
              <a:rPr lang="zh-CN" altLang="en-US" sz="2800" dirty="0">
                <a:sym typeface="Symbol" pitchFamily="18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sym typeface="Symbol" pitchFamily="18" charset="2"/>
              </a:rPr>
              <a:t>若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en-US" altLang="zh-CN" sz="2800" dirty="0">
                <a:sym typeface="Wingdings" pitchFamily="2" charset="2"/>
              </a:rPr>
              <a:t>Y…</a:t>
            </a:r>
            <a:r>
              <a:rPr lang="zh-CN" altLang="en-US" sz="2800" dirty="0">
                <a:sym typeface="Wingdings" pitchFamily="2" charset="2"/>
              </a:rPr>
              <a:t>，且</a:t>
            </a:r>
            <a:r>
              <a:rPr lang="en-US" altLang="zh-CN" sz="2800" dirty="0">
                <a:sym typeface="Wingdings" pitchFamily="2" charset="2"/>
              </a:rPr>
              <a:t>Y</a:t>
            </a:r>
            <a:r>
              <a:rPr lang="zh-CN" altLang="en-US" sz="2800" dirty="0">
                <a:sym typeface="Wingdings" pitchFamily="2" charset="2"/>
              </a:rPr>
              <a:t>属于非终结符，则将</a:t>
            </a:r>
            <a:r>
              <a:rPr lang="en-US" altLang="zh-CN" sz="2800" dirty="0">
                <a:sym typeface="Wingdings" pitchFamily="2" charset="2"/>
              </a:rPr>
              <a:t>FIRST(Y)\{</a:t>
            </a:r>
            <a:r>
              <a:rPr lang="en-US" altLang="zh-CN" sz="2800" dirty="0">
                <a:sym typeface="Symbol" pitchFamily="18" charset="2"/>
              </a:rPr>
              <a:t></a:t>
            </a:r>
            <a:r>
              <a:rPr lang="en-US" altLang="zh-CN" sz="2800" dirty="0">
                <a:sym typeface="Wingdings" pitchFamily="2" charset="2"/>
              </a:rPr>
              <a:t>}</a:t>
            </a:r>
            <a:r>
              <a:rPr lang="zh-CN" altLang="en-US" sz="2800" dirty="0">
                <a:sym typeface="Wingdings" pitchFamily="2" charset="2"/>
              </a:rPr>
              <a:t>加入到</a:t>
            </a:r>
            <a:r>
              <a:rPr lang="en-US" altLang="zh-CN" sz="2800" dirty="0">
                <a:sym typeface="Wingdings" pitchFamily="2" charset="2"/>
              </a:rPr>
              <a:t>FIRST(X)</a:t>
            </a:r>
            <a:r>
              <a:rPr lang="zh-CN" altLang="en-US" sz="2800" dirty="0"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>
                <a:sym typeface="Wingdings" pitchFamily="2" charset="2"/>
              </a:rPr>
              <a:t>若</a:t>
            </a:r>
            <a:r>
              <a:rPr lang="en-US" altLang="zh-CN" sz="2800" dirty="0">
                <a:sym typeface="Wingdings" pitchFamily="2" charset="2"/>
              </a:rPr>
              <a:t>XY</a:t>
            </a:r>
            <a:r>
              <a:rPr lang="en-US" altLang="zh-CN" sz="1800" dirty="0">
                <a:sym typeface="Wingdings" pitchFamily="2" charset="2"/>
              </a:rPr>
              <a:t>1</a:t>
            </a:r>
            <a:r>
              <a:rPr lang="en-US" altLang="zh-CN" sz="2800" dirty="0">
                <a:sym typeface="Wingdings" pitchFamily="2" charset="2"/>
              </a:rPr>
              <a:t>Y</a:t>
            </a:r>
            <a:r>
              <a:rPr lang="en-US" altLang="zh-CN" sz="1800" dirty="0">
                <a:sym typeface="Wingdings" pitchFamily="2" charset="2"/>
              </a:rPr>
              <a:t>2</a:t>
            </a:r>
            <a:r>
              <a:rPr lang="en-US" altLang="zh-CN" sz="2800" dirty="0">
                <a:sym typeface="Wingdings" pitchFamily="2" charset="2"/>
              </a:rPr>
              <a:t>..Y</a:t>
            </a:r>
            <a:r>
              <a:rPr lang="en-US" altLang="zh-CN" sz="1800" dirty="0">
                <a:sym typeface="Wingdings" pitchFamily="2" charset="2"/>
              </a:rPr>
              <a:t>K</a:t>
            </a:r>
            <a:r>
              <a:rPr lang="en-US" altLang="zh-CN" sz="2800" dirty="0">
                <a:sym typeface="Wingdings" pitchFamily="2" charset="2"/>
              </a:rPr>
              <a:t>,</a:t>
            </a:r>
            <a:r>
              <a:rPr lang="zh-CN" altLang="en-US" sz="2800" dirty="0">
                <a:sym typeface="Wingdings" pitchFamily="2" charset="2"/>
              </a:rPr>
              <a:t>且</a:t>
            </a:r>
            <a:r>
              <a:rPr lang="en-US" altLang="zh-CN" sz="2800" dirty="0">
                <a:sym typeface="Wingdings" pitchFamily="2" charset="2"/>
              </a:rPr>
              <a:t>Y</a:t>
            </a:r>
            <a:r>
              <a:rPr lang="en-US" altLang="zh-CN" sz="1800" dirty="0">
                <a:sym typeface="Wingdings" pitchFamily="2" charset="2"/>
              </a:rPr>
              <a:t>1</a:t>
            </a:r>
            <a:r>
              <a:rPr lang="en-US" altLang="zh-CN" sz="2800" dirty="0">
                <a:sym typeface="Wingdings" pitchFamily="2" charset="2"/>
              </a:rPr>
              <a:t>,Y</a:t>
            </a:r>
            <a:r>
              <a:rPr lang="en-US" altLang="zh-CN" sz="1800" dirty="0">
                <a:sym typeface="Wingdings" pitchFamily="2" charset="2"/>
              </a:rPr>
              <a:t>2</a:t>
            </a:r>
            <a:r>
              <a:rPr lang="en-US" altLang="zh-CN" sz="2800" dirty="0">
                <a:sym typeface="Wingdings" pitchFamily="2" charset="2"/>
              </a:rPr>
              <a:t>,..Y</a:t>
            </a:r>
            <a:r>
              <a:rPr lang="en-US" altLang="zh-CN" sz="1800" dirty="0">
                <a:sym typeface="Wingdings" pitchFamily="2" charset="2"/>
              </a:rPr>
              <a:t>i-1 </a:t>
            </a:r>
            <a:r>
              <a:rPr lang="en-US" altLang="zh-CN" sz="2800" dirty="0">
                <a:sym typeface="Wingdings" pitchFamily="2" charset="2"/>
              </a:rPr>
              <a:t>(2</a:t>
            </a:r>
            <a:r>
              <a:rPr lang="en-US" altLang="en-US" sz="2800" dirty="0">
                <a:sym typeface="Wingdings" pitchFamily="2" charset="2"/>
              </a:rPr>
              <a:t>≤</a:t>
            </a:r>
            <a:r>
              <a:rPr lang="en-US" altLang="zh-CN" sz="2800" dirty="0">
                <a:sym typeface="Wingdings" pitchFamily="2" charset="2"/>
              </a:rPr>
              <a:t>i</a:t>
            </a:r>
            <a:r>
              <a:rPr lang="en-US" altLang="en-US" sz="2800" dirty="0">
                <a:sym typeface="Wingdings" pitchFamily="2" charset="2"/>
              </a:rPr>
              <a:t>≤</a:t>
            </a:r>
            <a:r>
              <a:rPr lang="en-US" altLang="zh-CN" sz="2800" dirty="0">
                <a:sym typeface="Wingdings" pitchFamily="2" charset="2"/>
              </a:rPr>
              <a:t>k)</a:t>
            </a:r>
            <a:r>
              <a:rPr lang="zh-CN" altLang="en-US" sz="2800" dirty="0">
                <a:sym typeface="Wingdings" pitchFamily="2" charset="2"/>
              </a:rPr>
              <a:t>都是非终结符，且</a:t>
            </a:r>
            <a:r>
              <a:rPr lang="en-US" altLang="zh-CN" sz="2800" dirty="0">
                <a:sym typeface="Wingdings" pitchFamily="2" charset="2"/>
              </a:rPr>
              <a:t>Y</a:t>
            </a:r>
            <a:r>
              <a:rPr lang="en-US" altLang="zh-CN" sz="1800" dirty="0">
                <a:sym typeface="Wingdings" pitchFamily="2" charset="2"/>
              </a:rPr>
              <a:t>1</a:t>
            </a:r>
            <a:r>
              <a:rPr lang="en-US" altLang="zh-CN" sz="2800" dirty="0">
                <a:sym typeface="Wingdings" pitchFamily="2" charset="2"/>
              </a:rPr>
              <a:t>,Y</a:t>
            </a:r>
            <a:r>
              <a:rPr lang="en-US" altLang="zh-CN" sz="1800" dirty="0">
                <a:sym typeface="Wingdings" pitchFamily="2" charset="2"/>
              </a:rPr>
              <a:t>2</a:t>
            </a:r>
            <a:r>
              <a:rPr lang="en-US" altLang="zh-CN" sz="2800" dirty="0">
                <a:sym typeface="Wingdings" pitchFamily="2" charset="2"/>
              </a:rPr>
              <a:t>,..Y</a:t>
            </a:r>
            <a:r>
              <a:rPr lang="en-US" altLang="zh-CN" sz="1800" dirty="0">
                <a:sym typeface="Wingdings" pitchFamily="2" charset="2"/>
              </a:rPr>
              <a:t>i-1 </a:t>
            </a:r>
            <a:r>
              <a:rPr lang="zh-CN" altLang="en-US" sz="2800" dirty="0">
                <a:sym typeface="Wingdings" pitchFamily="2" charset="2"/>
              </a:rPr>
              <a:t>的</a:t>
            </a:r>
            <a:r>
              <a:rPr lang="en-US" altLang="zh-CN" sz="2800" dirty="0">
                <a:sym typeface="Wingdings" pitchFamily="2" charset="2"/>
              </a:rPr>
              <a:t>FIRST</a:t>
            </a:r>
            <a:r>
              <a:rPr lang="zh-CN" altLang="en-US" sz="2800" dirty="0">
                <a:sym typeface="Wingdings" pitchFamily="2" charset="2"/>
              </a:rPr>
              <a:t>集合中均包含</a:t>
            </a:r>
            <a:r>
              <a:rPr lang="zh-CN" altLang="en-US" sz="2800" dirty="0">
                <a:sym typeface="Symbol" pitchFamily="18" charset="2"/>
              </a:rPr>
              <a:t>，则将</a:t>
            </a:r>
            <a:r>
              <a:rPr lang="en-US" altLang="zh-CN" sz="2800" dirty="0">
                <a:sym typeface="Symbol" pitchFamily="18" charset="2"/>
              </a:rPr>
              <a:t>FIRST(</a:t>
            </a:r>
            <a:r>
              <a:rPr lang="en-US" altLang="zh-CN" sz="2800" dirty="0" err="1">
                <a:sym typeface="Symbol" pitchFamily="18" charset="2"/>
              </a:rPr>
              <a:t>Y</a:t>
            </a:r>
            <a:r>
              <a:rPr lang="en-US" altLang="zh-CN" sz="1800" dirty="0" err="1">
                <a:sym typeface="Symbol" pitchFamily="18" charset="2"/>
              </a:rPr>
              <a:t>j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sym typeface="Symbol" pitchFamily="18" charset="2"/>
              </a:rPr>
              <a:t>的所有非元素加入到</a:t>
            </a:r>
            <a:r>
              <a:rPr lang="en-US" altLang="zh-CN" sz="2800" dirty="0">
                <a:sym typeface="Symbol" pitchFamily="18" charset="2"/>
              </a:rPr>
              <a:t>FIRST(X)</a:t>
            </a:r>
            <a:r>
              <a:rPr lang="zh-CN" altLang="en-US" sz="2800" dirty="0">
                <a:sym typeface="Symbol" pitchFamily="18" charset="2"/>
              </a:rPr>
              <a:t>中，</a:t>
            </a:r>
            <a:r>
              <a:rPr lang="en-US" altLang="zh-CN" sz="2800" dirty="0">
                <a:sym typeface="Symbol" pitchFamily="18" charset="2"/>
              </a:rPr>
              <a:t>(j=1,2,..i).</a:t>
            </a:r>
            <a:r>
              <a:rPr lang="zh-CN" altLang="en-US" sz="2800" dirty="0">
                <a:sym typeface="Symbol" pitchFamily="18" charset="2"/>
              </a:rPr>
              <a:t>特别地，若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en-US" altLang="zh-CN" sz="1800" dirty="0">
                <a:sym typeface="Symbol" pitchFamily="18" charset="2"/>
              </a:rPr>
              <a:t>1</a:t>
            </a:r>
            <a:r>
              <a:rPr lang="en-US" altLang="zh-CN" sz="2800" dirty="0">
                <a:sym typeface="Symbol" pitchFamily="18" charset="2"/>
              </a:rPr>
              <a:t>~Y</a:t>
            </a:r>
            <a:r>
              <a:rPr lang="en-US" altLang="zh-CN" sz="1800" dirty="0">
                <a:sym typeface="Symbol" pitchFamily="18" charset="2"/>
              </a:rPr>
              <a:t>K</a:t>
            </a:r>
            <a:r>
              <a:rPr lang="zh-CN" altLang="en-US" sz="2800" dirty="0">
                <a:sym typeface="Symbol" pitchFamily="18" charset="2"/>
              </a:rPr>
              <a:t>均有产生式，则将加到</a:t>
            </a:r>
            <a:r>
              <a:rPr lang="en-US" altLang="zh-CN" sz="2800" dirty="0">
                <a:sym typeface="Symbol" pitchFamily="18" charset="2"/>
              </a:rPr>
              <a:t>FIRST(X)</a:t>
            </a:r>
            <a:r>
              <a:rPr lang="zh-CN" altLang="en-US" sz="2800" dirty="0">
                <a:sym typeface="Symbol" pitchFamily="18" charset="2"/>
              </a:rPr>
              <a:t>中。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67ED26C-3978-4BF8-99B2-C2F1A910A7C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32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第三章语法分析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0"/>
              <a:t>例题：</a:t>
            </a:r>
            <a:r>
              <a:rPr lang="zh-CN" altLang="zh-CN" sz="2800" b="0"/>
              <a:t>已</a:t>
            </a:r>
            <a:r>
              <a:rPr lang="zh-CN" altLang="zh-CN" sz="2800" b="0" dirty="0"/>
              <a:t>知文法</a:t>
            </a:r>
            <a:r>
              <a:rPr lang="en-US" altLang="zh-CN" sz="2800" b="0" dirty="0"/>
              <a:t>G[S]: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/>
              <a:t>S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SaA|bB</a:t>
            </a:r>
            <a:endParaRPr lang="zh-CN" altLang="zh-CN" sz="2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/>
              <a:t>A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aB|c</a:t>
            </a:r>
            <a:endParaRPr lang="zh-CN" altLang="zh-CN" sz="2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err="1"/>
              <a:t>B</a:t>
            </a:r>
            <a:r>
              <a:rPr lang="en-US" altLang="zh-CN" sz="2800" b="0" dirty="0" err="1">
                <a:sym typeface="Symbol"/>
              </a:rPr>
              <a:t></a:t>
            </a:r>
            <a:r>
              <a:rPr lang="en-US" altLang="zh-CN" sz="2800" b="0" dirty="0" err="1"/>
              <a:t>Bb|d</a:t>
            </a:r>
            <a:endParaRPr lang="zh-CN" altLang="zh-CN" sz="2800" b="0" dirty="0"/>
          </a:p>
          <a:p>
            <a:pPr>
              <a:defRPr/>
            </a:pPr>
            <a:r>
              <a:rPr lang="en-US" altLang="zh-CN" sz="2800" b="0" dirty="0"/>
              <a:t>(1)</a:t>
            </a:r>
            <a:r>
              <a:rPr lang="zh-CN" altLang="zh-CN" sz="2800" b="0" dirty="0"/>
              <a:t>消除</a:t>
            </a:r>
            <a:r>
              <a:rPr lang="en-US" altLang="zh-CN" sz="2800" b="0" dirty="0"/>
              <a:t>G[S]</a:t>
            </a:r>
            <a:r>
              <a:rPr lang="zh-CN" altLang="zh-CN" sz="2800" b="0" dirty="0"/>
              <a:t>中的左递归为等价的文法</a:t>
            </a:r>
            <a:r>
              <a:rPr lang="en-US" altLang="zh-CN" sz="2800" b="0" dirty="0"/>
              <a:t>G’[S]</a:t>
            </a:r>
            <a:r>
              <a:rPr lang="zh-CN" altLang="zh-CN" sz="2800" b="0" dirty="0"/>
              <a:t>。</a:t>
            </a:r>
          </a:p>
          <a:p>
            <a:pPr>
              <a:defRPr/>
            </a:pPr>
            <a:r>
              <a:rPr lang="en-US" altLang="zh-CN" sz="2800" b="0" dirty="0"/>
              <a:t>(2)</a:t>
            </a:r>
            <a:r>
              <a:rPr lang="zh-CN" altLang="zh-CN" sz="2800" b="0" dirty="0"/>
              <a:t>构造消除左递归后的</a:t>
            </a:r>
            <a:r>
              <a:rPr lang="en-US" altLang="zh-CN" sz="2800" b="0" dirty="0"/>
              <a:t>G’[S]</a:t>
            </a:r>
            <a:r>
              <a:rPr lang="zh-CN" altLang="en-US" sz="2800" b="0" dirty="0"/>
              <a:t>的预测分析表。</a:t>
            </a:r>
            <a:endParaRPr lang="en-US" altLang="zh-CN" sz="2800" b="0" dirty="0"/>
          </a:p>
          <a:p>
            <a:pPr>
              <a:defRPr/>
            </a:pPr>
            <a:r>
              <a:rPr lang="en-US" altLang="zh-CN" sz="2800" b="0" dirty="0"/>
              <a:t>(3)</a:t>
            </a:r>
            <a:r>
              <a:rPr lang="zh-CN" altLang="en-US" sz="2800" b="0" dirty="0"/>
              <a:t>该文法是否为</a:t>
            </a:r>
            <a:r>
              <a:rPr lang="en-US" altLang="zh-CN" sz="2800" b="0" dirty="0"/>
              <a:t>LL(1)</a:t>
            </a:r>
            <a:r>
              <a:rPr lang="zh-CN" altLang="zh-CN" sz="2800" b="0" dirty="0"/>
              <a:t>文法。</a:t>
            </a:r>
          </a:p>
          <a:p>
            <a:pPr>
              <a:defRPr/>
            </a:pP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0010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9032729D-A0B9-4DDB-9422-4ED55041A82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FOLLOW(A)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FOLLOW</a:t>
            </a:r>
            <a:r>
              <a:rPr lang="en-US" altLang="zh-CN" sz="3200" dirty="0">
                <a:latin typeface="Times New Roman" panose="02020603050405020304" pitchFamily="18" charset="0"/>
              </a:rPr>
              <a:t>(A)</a:t>
            </a:r>
            <a:r>
              <a:rPr lang="zh-CN" altLang="en-US" sz="3200" dirty="0">
                <a:latin typeface="Times New Roman" panose="02020603050405020304" pitchFamily="18" charset="0"/>
              </a:rPr>
              <a:t>是在所有句型中紧跟在</a:t>
            </a:r>
            <a:r>
              <a:rPr lang="en-US" altLang="zh-CN" sz="3200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后面的终结符集合。</a:t>
            </a:r>
          </a:p>
          <a:p>
            <a:r>
              <a:rPr lang="en-US" altLang="zh-CN" sz="3200" dirty="0"/>
              <a:t>FOLLOW</a:t>
            </a:r>
            <a:r>
              <a:rPr lang="en-US" altLang="zh-CN" sz="3200" dirty="0">
                <a:latin typeface="Times New Roman" panose="02020603050405020304" pitchFamily="18" charset="0"/>
              </a:rPr>
              <a:t>(A) = {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|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latin typeface="Times New Roman" panose="02020603050405020304" pitchFamily="18" charset="0"/>
              </a:rPr>
              <a:t>* …</a:t>
            </a:r>
            <a:r>
              <a:rPr lang="en-US" altLang="zh-CN" sz="3200" i="1" dirty="0">
                <a:latin typeface="Times New Roman" panose="02020603050405020304" pitchFamily="18" charset="0"/>
              </a:rPr>
              <a:t>Aa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Aa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特殊情况（约定）：如果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是某个句型的最右符号（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*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800" dirty="0">
                <a:latin typeface="Times New Roman" panose="02020603050405020304" pitchFamily="18" charset="0"/>
              </a:rPr>
              <a:t>），那么</a:t>
            </a:r>
            <a:r>
              <a:rPr lang="en-US" altLang="zh-CN" sz="2800" dirty="0">
                <a:latin typeface="Times New Roman" panose="02020603050405020304" pitchFamily="18" charset="0"/>
              </a:rPr>
              <a:t>$</a:t>
            </a:r>
            <a:r>
              <a:rPr lang="zh-CN" altLang="en-US" sz="2800" dirty="0">
                <a:latin typeface="Times New Roman" panose="02020603050405020304" pitchFamily="18" charset="0"/>
              </a:rPr>
              <a:t>属于</a:t>
            </a:r>
            <a:r>
              <a:rPr lang="en-US" altLang="zh-CN" sz="2800" dirty="0"/>
              <a:t>FOLLOW</a:t>
            </a:r>
            <a:r>
              <a:rPr lang="en-US" altLang="zh-CN" sz="2800" dirty="0">
                <a:latin typeface="Times New Roman" panose="02020603050405020304" pitchFamily="18" charset="0"/>
              </a:rPr>
              <a:t>(A) </a:t>
            </a: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3314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集合的计算方法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FOLLOW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/>
              <a:t>对文法开始符号</a:t>
            </a:r>
            <a:r>
              <a:rPr lang="en-US" altLang="zh-CN" b="1" dirty="0"/>
              <a:t>S,</a:t>
            </a:r>
            <a:r>
              <a:rPr lang="zh-CN" altLang="en-US" b="1" dirty="0"/>
              <a:t>置</a:t>
            </a:r>
            <a:r>
              <a:rPr lang="en-US" altLang="zh-CN" b="1" dirty="0"/>
              <a:t>$</a:t>
            </a:r>
            <a:r>
              <a:rPr lang="zh-CN" altLang="en-US" b="1" dirty="0"/>
              <a:t>于</a:t>
            </a:r>
            <a:r>
              <a:rPr lang="en-US" altLang="zh-CN" b="1" dirty="0"/>
              <a:t>FOLLOW(S)</a:t>
            </a:r>
            <a:r>
              <a:rPr lang="zh-CN" altLang="en-US" b="1" dirty="0"/>
              <a:t>中。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/>
              <a:t>若有</a:t>
            </a:r>
            <a:r>
              <a:rPr lang="en-US" altLang="zh-CN" b="1" dirty="0"/>
              <a:t>A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>
                <a:sym typeface="Symbol" pitchFamily="18" charset="2"/>
              </a:rPr>
              <a:t>B</a:t>
            </a:r>
            <a:r>
              <a:rPr lang="zh-CN" altLang="en-US" b="1" dirty="0">
                <a:sym typeface="Symbol" pitchFamily="18" charset="2"/>
              </a:rPr>
              <a:t>，则将</a:t>
            </a:r>
            <a:r>
              <a:rPr lang="en-US" altLang="zh-CN" b="1" dirty="0">
                <a:sym typeface="Symbol" pitchFamily="18" charset="2"/>
              </a:rPr>
              <a:t>FIRST()\{} </a:t>
            </a:r>
            <a:r>
              <a:rPr lang="zh-CN" altLang="en-US" b="1" dirty="0">
                <a:sym typeface="Symbol" pitchFamily="18" charset="2"/>
              </a:rPr>
              <a:t>加入</a:t>
            </a:r>
            <a:r>
              <a:rPr lang="en-US" altLang="zh-CN" b="1" dirty="0">
                <a:sym typeface="Symbol" pitchFamily="18" charset="2"/>
              </a:rPr>
              <a:t>FOLLOW(B)</a:t>
            </a:r>
            <a:r>
              <a:rPr lang="zh-CN" altLang="en-US" b="1" dirty="0">
                <a:sym typeface="Symbol" pitchFamily="18" charset="2"/>
              </a:rPr>
              <a:t>中。 </a:t>
            </a:r>
            <a:r>
              <a:rPr lang="zh-CN" altLang="en-US" b="1" dirty="0"/>
              <a:t>（此处</a:t>
            </a:r>
            <a:r>
              <a:rPr lang="zh-CN" altLang="en-US" b="1" dirty="0">
                <a:sym typeface="Symbol" pitchFamily="18" charset="2"/>
              </a:rPr>
              <a:t> 可以为空</a:t>
            </a:r>
            <a:r>
              <a:rPr lang="zh-CN" altLang="en-US" b="1" dirty="0"/>
              <a:t>）</a:t>
            </a:r>
            <a:endParaRPr lang="zh-CN" altLang="en-US" b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>
                <a:sym typeface="Symbol" pitchFamily="18" charset="2"/>
              </a:rPr>
              <a:t>若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>
                <a:sym typeface="Symbol" pitchFamily="18" charset="2"/>
              </a:rPr>
              <a:t> B </a:t>
            </a:r>
            <a:r>
              <a:rPr lang="zh-CN" altLang="en-US" b="1" dirty="0">
                <a:sym typeface="Symbol" pitchFamily="18" charset="2"/>
              </a:rPr>
              <a:t>或</a:t>
            </a:r>
            <a:r>
              <a:rPr lang="en-US" altLang="zh-CN" b="1" dirty="0">
                <a:sym typeface="Symbol" pitchFamily="18" charset="2"/>
              </a:rPr>
              <a:t>A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>
                <a:sym typeface="Symbol" pitchFamily="18" charset="2"/>
              </a:rPr>
              <a:t> B ,</a:t>
            </a:r>
            <a:r>
              <a:rPr lang="zh-CN" altLang="en-US" b="1" dirty="0">
                <a:sym typeface="Symbol" pitchFamily="18" charset="2"/>
              </a:rPr>
              <a:t>且  </a:t>
            </a:r>
            <a:r>
              <a:rPr lang="zh-CN" altLang="en-US" b="1" dirty="0"/>
              <a:t>* </a:t>
            </a:r>
            <a:r>
              <a:rPr lang="zh-CN" altLang="en-US" b="1" dirty="0">
                <a:sym typeface="Symbol" pitchFamily="18" charset="2"/>
              </a:rPr>
              <a:t>（即 属于</a:t>
            </a:r>
            <a:r>
              <a:rPr lang="en-US" altLang="zh-CN" b="1" dirty="0">
                <a:sym typeface="Symbol" pitchFamily="18" charset="2"/>
              </a:rPr>
              <a:t>FIRST()</a:t>
            </a:r>
            <a:r>
              <a:rPr lang="zh-CN" altLang="en-US" b="1" dirty="0">
                <a:sym typeface="Symbol" pitchFamily="18" charset="2"/>
              </a:rPr>
              <a:t>）</a:t>
            </a:r>
            <a:r>
              <a:rPr lang="en-US" altLang="zh-CN" b="1" dirty="0">
                <a:sym typeface="Symbol" pitchFamily="18" charset="2"/>
              </a:rPr>
              <a:t>,</a:t>
            </a:r>
            <a:r>
              <a:rPr lang="zh-CN" altLang="en-US" b="1" dirty="0">
                <a:sym typeface="Symbol" pitchFamily="18" charset="2"/>
              </a:rPr>
              <a:t>则将</a:t>
            </a:r>
            <a:r>
              <a:rPr lang="zh-CN" altLang="en-US" b="1" dirty="0"/>
              <a:t> </a:t>
            </a:r>
            <a:r>
              <a:rPr lang="en-US" altLang="zh-CN" b="1" dirty="0"/>
              <a:t>FOLLOW(A)</a:t>
            </a:r>
            <a:r>
              <a:rPr lang="zh-CN" altLang="en-US" b="1" dirty="0"/>
              <a:t>加入</a:t>
            </a:r>
            <a:r>
              <a:rPr lang="en-US" altLang="zh-CN" b="1" dirty="0"/>
              <a:t>FOLLOW(B)</a:t>
            </a:r>
            <a:r>
              <a:rPr lang="zh-CN" altLang="en-US" b="1" dirty="0"/>
              <a:t>中（此处</a:t>
            </a:r>
            <a:r>
              <a:rPr lang="zh-CN" altLang="en-US" b="1" dirty="0">
                <a:sym typeface="Symbol" pitchFamily="18" charset="2"/>
              </a:rPr>
              <a:t>可以为空</a:t>
            </a:r>
            <a:r>
              <a:rPr lang="zh-CN" altLang="en-US" b="1" dirty="0"/>
              <a:t>）</a:t>
            </a:r>
            <a:r>
              <a:rPr lang="zh-CN" altLang="en-US" b="1" dirty="0"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16B8753-8D09-4413-B3F3-6BAC0B2DA1D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本讲纲要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  <a:p>
            <a:pPr lvl="1"/>
            <a:r>
              <a:rPr lang="zh-CN" altLang="en-US" dirty="0"/>
              <a:t>重点：</a:t>
            </a:r>
            <a:r>
              <a:rPr lang="en-US" altLang="zh-CN" dirty="0"/>
              <a:t>FIRST</a:t>
            </a:r>
            <a:r>
              <a:rPr lang="zh-CN" altLang="en-US" dirty="0"/>
              <a:t>集、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  <a:p>
            <a:r>
              <a:rPr lang="zh-CN" altLang="en-US" dirty="0"/>
              <a:t>自上而下分析实现</a:t>
            </a:r>
          </a:p>
          <a:p>
            <a:pPr lvl="1"/>
            <a:r>
              <a:rPr lang="zh-CN" altLang="en-US" dirty="0"/>
              <a:t>非递归的预测分析方法</a:t>
            </a:r>
          </a:p>
          <a:p>
            <a:pPr lvl="1"/>
            <a:r>
              <a:rPr lang="zh-CN" altLang="en-US" dirty="0"/>
              <a:t>构造预测分析表</a:t>
            </a:r>
          </a:p>
          <a:p>
            <a:pPr lvl="1"/>
            <a:r>
              <a:rPr lang="zh-CN" altLang="en-US" dirty="0"/>
              <a:t>预测分析的错误恢复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E64CABE-5852-499E-9388-E956767B120A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9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自上而下分析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3.3.4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非递归的预测分析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0F4D347-5F25-4D4B-B532-6D622DCEFED9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611188" y="1700213"/>
            <a:ext cx="7620000" cy="4271962"/>
            <a:chOff x="384" y="1248"/>
            <a:chExt cx="4800" cy="2691"/>
          </a:xfrm>
        </p:grpSpPr>
        <p:grpSp>
          <p:nvGrpSpPr>
            <p:cNvPr id="4104" name="Group 4"/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617478" name="Rectangle 6"/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0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+</a:t>
                </a:r>
              </a:p>
            </p:txBody>
          </p:sp>
          <p:sp>
            <p:nvSpPr>
              <p:cNvPr id="617480" name="Rectangle 8"/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17481" name="Rectangle 9"/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$</a:t>
                </a:r>
              </a:p>
            </p:txBody>
          </p:sp>
        </p:grpSp>
        <p:sp>
          <p:nvSpPr>
            <p:cNvPr id="617482" name="Rectangle 10"/>
            <p:cNvSpPr>
              <a:spLocks noChangeArrowheads="1"/>
            </p:cNvSpPr>
            <p:nvPr/>
          </p:nvSpPr>
          <p:spPr bwMode="auto">
            <a:xfrm>
              <a:off x="1550" y="1298"/>
              <a:ext cx="65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输入</a:t>
              </a:r>
            </a:p>
          </p:txBody>
        </p:sp>
        <p:sp>
          <p:nvSpPr>
            <p:cNvPr id="617483" name="Rectangle 11"/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预测分析程序</a:t>
              </a:r>
            </a:p>
          </p:txBody>
        </p:sp>
        <p:sp>
          <p:nvSpPr>
            <p:cNvPr id="617484" name="Rectangle 12"/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分析表</a:t>
              </a:r>
              <a:r>
                <a:rPr lang="en-US" altLang="zh-CN" sz="32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4109" name="Line 14"/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17488" name="Rectangle 16"/>
            <p:cNvSpPr>
              <a:spLocks noChangeArrowheads="1"/>
            </p:cNvSpPr>
            <p:nvPr/>
          </p:nvSpPr>
          <p:spPr bwMode="auto">
            <a:xfrm>
              <a:off x="4534" y="2225"/>
              <a:ext cx="6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输出</a:t>
              </a:r>
              <a:r>
                <a:rPr lang="zh-CN" altLang="en-US" sz="1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  </a:t>
              </a:r>
            </a:p>
          </p:txBody>
        </p:sp>
        <p:grpSp>
          <p:nvGrpSpPr>
            <p:cNvPr id="4112" name="Group 17"/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617490" name="Rectangle 18"/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617491" name="Rectangle 19"/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17492" name="Rectangle 20"/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617493" name="Rectangle 21"/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" panose="02010609060101010101" pitchFamily="49" charset="-122"/>
                  </a:rPr>
                  <a:t>$</a:t>
                </a:r>
              </a:p>
            </p:txBody>
          </p:sp>
        </p:grp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17495" name="Rectangle 23"/>
            <p:cNvSpPr>
              <a:spLocks noChangeArrowheads="1"/>
            </p:cNvSpPr>
            <p:nvPr/>
          </p:nvSpPr>
          <p:spPr bwMode="auto">
            <a:xfrm>
              <a:off x="384" y="2268"/>
              <a:ext cx="60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栈</a:t>
              </a:r>
            </a:p>
          </p:txBody>
        </p:sp>
      </p:grpSp>
      <p:sp>
        <p:nvSpPr>
          <p:cNvPr id="617497" name="Oval 25"/>
          <p:cNvSpPr>
            <a:spLocks noChangeArrowheads="1"/>
          </p:cNvSpPr>
          <p:nvPr/>
        </p:nvSpPr>
        <p:spPr bwMode="auto">
          <a:xfrm>
            <a:off x="2843213" y="4799013"/>
            <a:ext cx="3816350" cy="13668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17498" name="Text Box 26" descr="Green marble"/>
          <p:cNvSpPr txBox="1">
            <a:spLocks noChangeArrowheads="1"/>
          </p:cNvSpPr>
          <p:nvPr/>
        </p:nvSpPr>
        <p:spPr bwMode="auto">
          <a:xfrm>
            <a:off x="6516688" y="4724400"/>
            <a:ext cx="2044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预测分析表用于</a:t>
            </a:r>
          </a:p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驱动分析的全过程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300192" y="144208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X=a</a:t>
            </a:r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$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6300192" y="200349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 err="1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Xa</a:t>
            </a:r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, X</a:t>
            </a:r>
            <a:r>
              <a:rPr lang="zh-CN" altLang="en-US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</a:t>
            </a:r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V</a:t>
            </a:r>
            <a:r>
              <a:rPr lang="en-US" altLang="zh-CN" b="1" baseline="-25000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N</a:t>
            </a:r>
            <a:endParaRPr lang="en-US" altLang="zh-CN" b="1" baseline="-25000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6300192" y="256490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 err="1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Xa</a:t>
            </a:r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, XV</a:t>
            </a:r>
            <a:r>
              <a:rPr lang="en-US" altLang="zh-CN" b="1" baseline="-25000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T</a:t>
            </a:r>
            <a:endParaRPr lang="zh-CN" altLang="en-US" b="1" baseline="-2500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00192" y="880674"/>
            <a:ext cx="1730593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r>
              <a:rPr lang="en-US" altLang="zh-CN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/>
              </a:rPr>
              <a:t>X=a=$</a:t>
            </a:r>
            <a:endParaRPr lang="zh-CN" altLang="en-US" b="1" baseline="-2500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7" grpId="0" animBg="1"/>
      <p:bldP spid="617498" grpId="0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14238</TotalTime>
  <Words>4212</Words>
  <Application>Microsoft Office PowerPoint</Application>
  <PresentationFormat>全屏显示(4:3)</PresentationFormat>
  <Paragraphs>1004</Paragraphs>
  <Slides>50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PowerPoint 演示文稿</vt:lpstr>
      <vt:lpstr>温故而知新</vt:lpstr>
      <vt:lpstr>本讲纲要</vt:lpstr>
      <vt:lpstr>FIRST()</vt:lpstr>
      <vt:lpstr>FIRST集合的计算方法</vt:lpstr>
      <vt:lpstr>FOLLOW(A)</vt:lpstr>
      <vt:lpstr>FOLLOW集合的计算方法</vt:lpstr>
      <vt:lpstr>本讲纲要</vt:lpstr>
      <vt:lpstr>3.3 自上而下分析</vt:lpstr>
      <vt:lpstr>本讲纲要</vt:lpstr>
      <vt:lpstr>PowerPoint 演示文稿</vt:lpstr>
      <vt:lpstr>本讲纲要</vt:lpstr>
      <vt:lpstr>3.3.6 预测分析的错误恢复</vt:lpstr>
      <vt:lpstr>3.3.6 预测分析的错误恢复</vt:lpstr>
      <vt:lpstr>3.3.6 预测分析的错误恢复</vt:lpstr>
      <vt:lpstr>3.3 自上而下分析</vt:lpstr>
      <vt:lpstr>3.3 自上而下分析</vt:lpstr>
      <vt:lpstr>3.3 自上而下分析</vt:lpstr>
      <vt:lpstr>出错的一般处理方法</vt:lpstr>
      <vt:lpstr>同步记号加到表3.1的分析表上</vt:lpstr>
      <vt:lpstr>PowerPoint 演示文稿</vt:lpstr>
      <vt:lpstr>PowerPoint 演示文稿</vt:lpstr>
      <vt:lpstr>总  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语法分析--自上而下回顾</vt:lpstr>
      <vt:lpstr>自上而下语法分析习题</vt:lpstr>
      <vt:lpstr>习题1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自上而下语法分析习题</vt:lpstr>
      <vt:lpstr>自上而下语法分析习题</vt:lpstr>
      <vt:lpstr>自上而下语法分析习题</vt:lpstr>
      <vt:lpstr>自上而下语法分析习题</vt:lpstr>
      <vt:lpstr>第三章语法分析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xxjdlut@126.com</cp:lastModifiedBy>
  <cp:revision>818</cp:revision>
  <dcterms:created xsi:type="dcterms:W3CDTF">2000-08-08T16:59:41Z</dcterms:created>
  <dcterms:modified xsi:type="dcterms:W3CDTF">2018-09-26T13:52:22Z</dcterms:modified>
</cp:coreProperties>
</file>