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  <p:sldMasterId id="2147483707" r:id="rId2"/>
  </p:sldMasterIdLst>
  <p:notesMasterIdLst>
    <p:notesMasterId r:id="rId63"/>
  </p:notesMasterIdLst>
  <p:handoutMasterIdLst>
    <p:handoutMasterId r:id="rId64"/>
  </p:handoutMasterIdLst>
  <p:sldIdLst>
    <p:sldId id="488" r:id="rId3"/>
    <p:sldId id="505" r:id="rId4"/>
    <p:sldId id="558" r:id="rId5"/>
    <p:sldId id="559" r:id="rId6"/>
    <p:sldId id="560" r:id="rId7"/>
    <p:sldId id="562" r:id="rId8"/>
    <p:sldId id="570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26" r:id="rId18"/>
    <p:sldId id="527" r:id="rId19"/>
    <p:sldId id="529" r:id="rId20"/>
    <p:sldId id="477" r:id="rId21"/>
    <p:sldId id="456" r:id="rId22"/>
    <p:sldId id="457" r:id="rId23"/>
    <p:sldId id="443" r:id="rId24"/>
    <p:sldId id="400" r:id="rId25"/>
    <p:sldId id="401" r:id="rId26"/>
    <p:sldId id="478" r:id="rId27"/>
    <p:sldId id="479" r:id="rId28"/>
    <p:sldId id="480" r:id="rId29"/>
    <p:sldId id="403" r:id="rId30"/>
    <p:sldId id="404" r:id="rId31"/>
    <p:sldId id="416" r:id="rId32"/>
    <p:sldId id="418" r:id="rId33"/>
    <p:sldId id="419" r:id="rId34"/>
    <p:sldId id="420" r:id="rId35"/>
    <p:sldId id="422" r:id="rId36"/>
    <p:sldId id="423" r:id="rId37"/>
    <p:sldId id="426" r:id="rId38"/>
    <p:sldId id="427" r:id="rId39"/>
    <p:sldId id="428" r:id="rId40"/>
    <p:sldId id="442" r:id="rId41"/>
    <p:sldId id="405" r:id="rId42"/>
    <p:sldId id="431" r:id="rId43"/>
    <p:sldId id="489" r:id="rId44"/>
    <p:sldId id="432" r:id="rId45"/>
    <p:sldId id="433" r:id="rId46"/>
    <p:sldId id="536" r:id="rId47"/>
    <p:sldId id="537" r:id="rId48"/>
    <p:sldId id="538" r:id="rId49"/>
    <p:sldId id="539" r:id="rId50"/>
    <p:sldId id="540" r:id="rId51"/>
    <p:sldId id="541" r:id="rId52"/>
    <p:sldId id="542" r:id="rId53"/>
    <p:sldId id="434" r:id="rId54"/>
    <p:sldId id="440" r:id="rId55"/>
    <p:sldId id="544" r:id="rId56"/>
    <p:sldId id="531" r:id="rId57"/>
    <p:sldId id="532" r:id="rId58"/>
    <p:sldId id="533" r:id="rId59"/>
    <p:sldId id="534" r:id="rId60"/>
    <p:sldId id="543" r:id="rId61"/>
    <p:sldId id="415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buChar char="•"/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996633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FF3300"/>
    <a:srgbClr val="36479C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 autoAdjust="0"/>
    <p:restoredTop sz="93371" autoAdjust="0"/>
  </p:normalViewPr>
  <p:slideViewPr>
    <p:cSldViewPr>
      <p:cViewPr varScale="1">
        <p:scale>
          <a:sx n="59" d="100"/>
          <a:sy n="59" d="100"/>
        </p:scale>
        <p:origin x="1676" y="-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20000"/>
              </a:spcBef>
              <a:defRPr sz="1200" b="0" i="1">
                <a:solidFill>
                  <a:schemeClr val="tx1"/>
                </a:solidFill>
                <a:effectLst/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defRPr sz="1200" b="0" i="1">
                <a:solidFill>
                  <a:schemeClr val="tx1"/>
                </a:solidFill>
                <a:effectLst/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20000"/>
              </a:spcBef>
              <a:defRPr sz="1200" b="0" i="1">
                <a:solidFill>
                  <a:schemeClr val="tx1"/>
                </a:solidFill>
                <a:effectLst/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defRPr sz="1200" b="0" i="1">
                <a:solidFill>
                  <a:schemeClr val="tx1"/>
                </a:solidFill>
                <a:effectLst/>
                <a:latin typeface="Courier New" pitchFamily="49" charset="0"/>
              </a:defRPr>
            </a:lvl1pPr>
          </a:lstStyle>
          <a:p>
            <a:pPr>
              <a:defRPr/>
            </a:pPr>
            <a:fld id="{0D2498FA-2B72-4865-833C-B895090666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81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2AAE969-3BD5-42AA-B061-616951090D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081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8F1DFC3-6841-4EFF-9FFB-B0669891E459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3</a:t>
            </a:fld>
            <a:endParaRPr lang="en-US" altLang="zh-CN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3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29B76300-832B-4415-A3FE-EF172B5E60BC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8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BE805F20-961A-4B9D-B169-96D6E8D14539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27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AE969-3BD5-42AA-B061-616951090D6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09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AE969-3BD5-42AA-B061-616951090D6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21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A2243C3E-D7C0-4277-90D7-81E193DD269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25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03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A316EDF2-2DB3-4AD2-B188-2E5AAA026F13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41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8D788CD9-60ED-4A5A-A9A8-480980DC475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27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356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6A1385A3-29F6-4624-81EF-027680EC0ECD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34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l-GR" altLang="zh-CN"/>
              <a:t>Η</a:t>
            </a:r>
            <a:r>
              <a:rPr lang="en-US" altLang="zh-CN"/>
              <a:t>  </a:t>
            </a:r>
            <a:r>
              <a:rPr lang="el-GR" altLang="zh-CN"/>
              <a:t>η</a:t>
            </a:r>
            <a:r>
              <a:rPr lang="en-US" altLang="zh-CN"/>
              <a:t>  </a:t>
            </a:r>
            <a:r>
              <a:rPr lang="el-GR" altLang="zh-CN"/>
              <a:t>yita</a:t>
            </a:r>
            <a:r>
              <a:rPr lang="en-US" altLang="zh-CN"/>
              <a:t>  </a:t>
            </a:r>
            <a:r>
              <a:rPr lang="zh-CN" altLang="el-GR"/>
              <a:t>艾塔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699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3CA91323-45AD-4872-946D-A19513FF075E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35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027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DB57CBEE-64C9-42F1-AD08-6BF1C7E976A8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36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4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00858F0-B3DA-4C74-B23E-87EAC51520B4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4</a:t>
            </a:fld>
            <a:endParaRPr lang="en-US" altLang="zh-CN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42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6B69EA45-B9FD-4195-ACF7-84E03E789A2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37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30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1BE9E698-9EEB-4ED9-A288-B82A697C52BD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38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2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B88186CF-7F12-497A-BED0-B9632B201160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42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20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B4E941C0-9318-4503-A33C-DC4F23B2C18E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43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73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9250835F-8C41-4B90-8E0B-9B3CA106EB46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44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71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85DC4CE3-076D-4DD4-B660-0B5D44D85465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45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1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BF86D4D2-3AC1-4394-9FD4-D1C8EAEF53F7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46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09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72E94CB3-55B9-465E-A826-0D29C35427C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47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5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DADE6534-5CF3-4089-86F9-48B57AD5BDB3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48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99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87B9EBC2-E867-4924-BABC-2A081DE8818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49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93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984A75-2257-461F-9578-98449188B79C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5</a:t>
            </a:fld>
            <a:endParaRPr lang="en-US" altLang="zh-CN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8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CB18A34F-7C27-4816-96E1-62EA2B283F92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50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55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E953510A-14E1-47ED-8FBB-E22B2BEAED2D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51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21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12AFF693-2BE3-4D4F-9D2D-1434A551DDB9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52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dirty="0"/>
              <a:t>肯定有个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，则一定有冲突</a:t>
            </a:r>
          </a:p>
        </p:txBody>
      </p:sp>
    </p:spTree>
    <p:extLst>
      <p:ext uri="{BB962C8B-B14F-4D97-AF65-F5344CB8AC3E}">
        <p14:creationId xmlns:p14="http://schemas.microsoft.com/office/powerpoint/2010/main" val="2295133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F5F65A33-E955-457C-8584-14B21FC624D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53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6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495F9F9-AA50-49F9-ADE1-0B97D2937EFF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6</a:t>
            </a:fld>
            <a:endParaRPr lang="en-US" altLang="zh-CN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531F741-41DE-4B32-AAF1-D794174375C0}" type="slidenum">
              <a:rPr lang="zh-CN" altLang="en-US" sz="1200" smtClean="0">
                <a:solidFill>
                  <a:srgbClr val="000000"/>
                </a:solidFill>
                <a:latin typeface="Times New Roman" pitchFamily="18" charset="0"/>
              </a:rPr>
              <a:pPr/>
              <a:t>7</a:t>
            </a:fld>
            <a:endParaRPr lang="en-US" altLang="zh-CN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8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95707FA3-4828-42B7-B6F0-741CADC99E6A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58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2F9F3E30-B693-4994-BD0F-4098EE9A1E61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2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09FEEE6-21E5-4DF3-B83F-D0DDB09704A7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5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2234D024-9047-4151-86AE-E733D49C2DE3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zh-CN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7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1237B3-B6A7-41D7-A2E6-1455F98A922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C3B880-8851-4052-BBC0-EFA137DDE356}" type="datetime1">
              <a:rPr lang="zh-CN" altLang="en-US" smtClean="0"/>
              <a:t>2018/10/30</a:t>
            </a:fld>
            <a:r>
              <a:rPr lang="en-US" altLang="zh-CN"/>
              <a:t>Monday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468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03B67-BC36-45C4-8B96-D0F9CC2A9A1F}" type="datetime1">
              <a:rPr lang="zh-CN" altLang="en-US" smtClean="0"/>
              <a:t>2018/10/30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24884-8105-45DD-B4A5-E4609FC73E37}" type="datetime1">
              <a:rPr lang="zh-CN" altLang="en-US" smtClean="0"/>
              <a:t>2018/10/30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CC5BD-62BA-45B3-BC9A-CFD4C041B1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352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163794"/>
                </a:solidFill>
              </a:rPr>
              <a:t>中国科大Copyright © 2009, Software School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75BC36-A035-486D-A140-D43DF83E75AE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F8F1A16-7FE0-4673-81AB-C5035660731A}" type="datetime1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2018/10/30</a:t>
            </a:fld>
            <a:r>
              <a:rPr lang="en-US" altLang="zh-CN">
                <a:solidFill>
                  <a:srgbClr val="163794"/>
                </a:solidFill>
              </a:rPr>
              <a:t>Monday, Sep 7</a:t>
            </a:r>
            <a:r>
              <a:rPr lang="en-US" altLang="zh-CN" baseline="30000">
                <a:solidFill>
                  <a:srgbClr val="163794"/>
                </a:solidFill>
              </a:rPr>
              <a:t>th</a:t>
            </a:r>
            <a:r>
              <a:rPr lang="en-US" altLang="zh-CN">
                <a:solidFill>
                  <a:srgbClr val="163794"/>
                </a:solidFill>
              </a:rPr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6832739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000" b="0">
              <a:solidFill>
                <a:srgbClr val="163794"/>
              </a:solidFill>
              <a:latin typeface="Arial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32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63794"/>
                </a:solidFill>
              </a:rPr>
              <a:t>中国科大Copyright © 2009, Software School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0315A5-D272-48C0-8B92-DFAC2BE7F640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236D9-E7A6-4EBE-899F-25FAEBA99B01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2018/10/30</a:t>
            </a:fld>
            <a:r>
              <a:rPr lang="en-US" altLang="zh-CN">
                <a:solidFill>
                  <a:srgbClr val="FFFFFF"/>
                </a:solidFill>
              </a:rPr>
              <a:t>Monday, Sep 7</a:t>
            </a:r>
            <a:r>
              <a:rPr lang="en-US" altLang="zh-CN" baseline="30000">
                <a:solidFill>
                  <a:srgbClr val="FFFFFF"/>
                </a:solidFill>
              </a:rPr>
              <a:t>th</a:t>
            </a:r>
            <a:r>
              <a:rPr lang="en-US" altLang="zh-CN">
                <a:solidFill>
                  <a:srgbClr val="FFFFFF"/>
                </a:solidFill>
              </a:rPr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52411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B0CF5-862F-43BE-BCC3-03DD82C3CF37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2018/10/30</a:t>
            </a:fld>
            <a:r>
              <a:rPr lang="en-US" altLang="zh-CN">
                <a:solidFill>
                  <a:srgbClr val="FFFFFF"/>
                </a:solidFill>
              </a:rPr>
              <a:t>Monday, Sep 7</a:t>
            </a:r>
            <a:r>
              <a:rPr lang="en-US" altLang="zh-CN" baseline="30000">
                <a:solidFill>
                  <a:srgbClr val="FFFFFF"/>
                </a:solidFill>
              </a:rPr>
              <a:t>th</a:t>
            </a:r>
            <a:r>
              <a:rPr lang="en-US" altLang="zh-CN">
                <a:solidFill>
                  <a:srgbClr val="FFFFFF"/>
                </a:solidFill>
              </a:rPr>
              <a:t>, 2009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163794"/>
                </a:solidFill>
              </a:rPr>
              <a:t>中国科大Copyright © 2009, Software School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83446-4BD5-4096-87C8-B1F7B9177E63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894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AD1237B3-B6A7-41D7-A2E6-1455F98A922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D87693F2-0469-41DE-8AE0-7B26F064DD9D}" type="datetime1">
              <a:rPr lang="zh-CN" altLang="en-US" smtClean="0"/>
              <a:t>2018/10/30</a:t>
            </a:fld>
            <a:r>
              <a:rPr lang="en-US" altLang="zh-CN"/>
              <a:t>Monday</a:t>
            </a:r>
            <a:endParaRPr lang="en-US" altLang="zh-CN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000" b="0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>
                <a:solidFill>
                  <a:srgbClr val="163794"/>
                </a:solidFill>
              </a:rPr>
              <a:t>中国科大Copyright © 2009, Software School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fld id="{0575BC36-A035-486D-A140-D43DF83E75AE}" type="slidenum">
              <a:rPr lang="en-US" altLang="zh-CN" b="0" smtClean="0">
                <a:solidFill>
                  <a:srgbClr val="163794"/>
                </a:solidFill>
              </a:rPr>
              <a:pPr eaLnBrk="1" hangingPunct="1">
                <a:lnSpc>
                  <a:spcPct val="100000"/>
                </a:lnSpc>
                <a:buFontTx/>
                <a:buNone/>
                <a:defRPr/>
              </a:pPr>
              <a:t>‹#›</a:t>
            </a:fld>
            <a:endParaRPr lang="en-US" altLang="zh-CN" b="0">
              <a:solidFill>
                <a:srgbClr val="163794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zh-CN" sz="10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fld id="{6F8F1A16-7FE0-4673-81AB-C5035660731A}" type="datetime1">
              <a:rPr lang="zh-CN" altLang="en-US" smtClean="0">
                <a:solidFill>
                  <a:srgbClr val="FFFFFF"/>
                </a:solidFill>
              </a:rPr>
              <a:pPr eaLnBrk="1" hangingPunct="1">
                <a:lnSpc>
                  <a:spcPct val="100000"/>
                </a:lnSpc>
                <a:buFontTx/>
                <a:buNone/>
                <a:defRPr/>
              </a:pPr>
              <a:t>2018/10/30</a:t>
            </a:fld>
            <a:r>
              <a:rPr lang="en-US" altLang="zh-CN">
                <a:solidFill>
                  <a:srgbClr val="FFFFFF"/>
                </a:solidFill>
              </a:rPr>
              <a:t>Monday, Sep 7</a:t>
            </a:r>
            <a:r>
              <a:rPr lang="en-US" altLang="zh-CN" baseline="30000">
                <a:solidFill>
                  <a:srgbClr val="FFFFFF"/>
                </a:solidFill>
              </a:rPr>
              <a:t>th</a:t>
            </a:r>
            <a:r>
              <a:rPr lang="en-US" altLang="zh-CN">
                <a:solidFill>
                  <a:srgbClr val="FFFFFF"/>
                </a:solidFill>
              </a:rPr>
              <a:t>, 2009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65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Rectangle 65"/>
          <p:cNvSpPr>
            <a:spLocks noGrp="1" noChangeArrowheads="1"/>
          </p:cNvSpPr>
          <p:nvPr>
            <p:ph type="ctrTitle" sz="quarter"/>
          </p:nvPr>
        </p:nvSpPr>
        <p:spPr>
          <a:xfrm>
            <a:off x="13542" y="0"/>
            <a:ext cx="9130457" cy="70485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温故知新</a:t>
            </a:r>
          </a:p>
        </p:txBody>
      </p:sp>
      <p:sp>
        <p:nvSpPr>
          <p:cNvPr id="578563" name="Text Box 3" descr="Green marble"/>
          <p:cNvSpPr txBox="1">
            <a:spLocks noChangeArrowheads="1"/>
          </p:cNvSpPr>
          <p:nvPr/>
        </p:nvSpPr>
        <p:spPr bwMode="auto">
          <a:xfrm>
            <a:off x="1763267" y="1125538"/>
            <a:ext cx="18732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578564" name="Line 4"/>
          <p:cNvSpPr>
            <a:spLocks noChangeShapeType="1"/>
          </p:cNvSpPr>
          <p:nvPr/>
        </p:nvSpPr>
        <p:spPr bwMode="auto">
          <a:xfrm flipH="1">
            <a:off x="1979167" y="1485900"/>
            <a:ext cx="64770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65" name="Line 5"/>
          <p:cNvSpPr>
            <a:spLocks noChangeShapeType="1"/>
          </p:cNvSpPr>
          <p:nvPr/>
        </p:nvSpPr>
        <p:spPr bwMode="auto">
          <a:xfrm>
            <a:off x="2915792" y="1484313"/>
            <a:ext cx="647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66" name="Text Box 6" descr="Green marble"/>
          <p:cNvSpPr txBox="1">
            <a:spLocks noChangeArrowheads="1"/>
          </p:cNvSpPr>
          <p:nvPr/>
        </p:nvSpPr>
        <p:spPr bwMode="auto">
          <a:xfrm>
            <a:off x="1260029" y="1844675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自上而下</a:t>
            </a:r>
          </a:p>
        </p:txBody>
      </p:sp>
      <p:sp>
        <p:nvSpPr>
          <p:cNvPr id="578567" name="Text Box 7" descr="Green marble"/>
          <p:cNvSpPr txBox="1">
            <a:spLocks noChangeArrowheads="1"/>
          </p:cNvSpPr>
          <p:nvPr/>
        </p:nvSpPr>
        <p:spPr bwMode="auto">
          <a:xfrm>
            <a:off x="2987229" y="1844675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自下而上</a:t>
            </a:r>
          </a:p>
        </p:txBody>
      </p:sp>
      <p:sp>
        <p:nvSpPr>
          <p:cNvPr id="578568" name="Text Box 8" descr="Green marble"/>
          <p:cNvSpPr txBox="1">
            <a:spLocks noChangeArrowheads="1"/>
          </p:cNvSpPr>
          <p:nvPr/>
        </p:nvSpPr>
        <p:spPr bwMode="auto">
          <a:xfrm>
            <a:off x="178942" y="3359150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LL(1)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文法</a:t>
            </a:r>
          </a:p>
        </p:txBody>
      </p:sp>
      <p:sp>
        <p:nvSpPr>
          <p:cNvPr id="578569" name="Line 9"/>
          <p:cNvSpPr>
            <a:spLocks noChangeShapeType="1"/>
          </p:cNvSpPr>
          <p:nvPr/>
        </p:nvSpPr>
        <p:spPr bwMode="auto">
          <a:xfrm flipH="1">
            <a:off x="755204" y="2212975"/>
            <a:ext cx="1008063" cy="1152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0" name="Line 10"/>
          <p:cNvSpPr>
            <a:spLocks noChangeShapeType="1"/>
          </p:cNvSpPr>
          <p:nvPr/>
        </p:nvSpPr>
        <p:spPr bwMode="auto">
          <a:xfrm flipH="1">
            <a:off x="466279" y="3717925"/>
            <a:ext cx="73025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1" name="Text Box 11" descr="Green marble"/>
          <p:cNvSpPr txBox="1">
            <a:spLocks noChangeArrowheads="1"/>
          </p:cNvSpPr>
          <p:nvPr/>
        </p:nvSpPr>
        <p:spPr bwMode="auto">
          <a:xfrm>
            <a:off x="107504" y="4510088"/>
            <a:ext cx="1152525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个函数</a:t>
            </a:r>
          </a:p>
        </p:txBody>
      </p:sp>
      <p:sp>
        <p:nvSpPr>
          <p:cNvPr id="578572" name="AutoShape 12" descr="Green marble"/>
          <p:cNvSpPr>
            <a:spLocks/>
          </p:cNvSpPr>
          <p:nvPr/>
        </p:nvSpPr>
        <p:spPr bwMode="auto">
          <a:xfrm>
            <a:off x="1547367" y="3070225"/>
            <a:ext cx="215900" cy="1368425"/>
          </a:xfrm>
          <a:prstGeom prst="leftBrace">
            <a:avLst>
              <a:gd name="adj1" fmla="val 52819"/>
              <a:gd name="adj2" fmla="val 3006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3" name="Text Box 13" descr="Green marble"/>
          <p:cNvSpPr txBox="1">
            <a:spLocks noChangeArrowheads="1"/>
          </p:cNvSpPr>
          <p:nvPr/>
        </p:nvSpPr>
        <p:spPr bwMode="auto">
          <a:xfrm>
            <a:off x="1907729" y="2854325"/>
            <a:ext cx="129540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递归下降预测分析</a:t>
            </a:r>
          </a:p>
        </p:txBody>
      </p:sp>
      <p:sp>
        <p:nvSpPr>
          <p:cNvPr id="578574" name="Rectangle 14" descr="Green marble"/>
          <p:cNvSpPr>
            <a:spLocks noChangeArrowheads="1"/>
          </p:cNvSpPr>
          <p:nvPr/>
        </p:nvSpPr>
        <p:spPr bwMode="auto">
          <a:xfrm>
            <a:off x="1907729" y="4078288"/>
            <a:ext cx="1223963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非递归的预测分析</a:t>
            </a:r>
          </a:p>
        </p:txBody>
      </p:sp>
      <p:sp>
        <p:nvSpPr>
          <p:cNvPr id="578575" name="Line 15"/>
          <p:cNvSpPr>
            <a:spLocks noChangeShapeType="1"/>
          </p:cNvSpPr>
          <p:nvPr/>
        </p:nvSpPr>
        <p:spPr bwMode="auto">
          <a:xfrm>
            <a:off x="359917" y="1917700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6" name="Text Box 16" descr="Green marble"/>
          <p:cNvSpPr txBox="1">
            <a:spLocks noChangeArrowheads="1"/>
          </p:cNvSpPr>
          <p:nvPr/>
        </p:nvSpPr>
        <p:spPr bwMode="auto">
          <a:xfrm>
            <a:off x="107504" y="1484313"/>
            <a:ext cx="1512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最左推导</a:t>
            </a:r>
          </a:p>
        </p:txBody>
      </p:sp>
      <p:sp>
        <p:nvSpPr>
          <p:cNvPr id="578577" name="Line 17"/>
          <p:cNvSpPr>
            <a:spLocks noChangeShapeType="1"/>
          </p:cNvSpPr>
          <p:nvPr/>
        </p:nvSpPr>
        <p:spPr bwMode="auto">
          <a:xfrm flipH="1" flipV="1">
            <a:off x="4284217" y="1917700"/>
            <a:ext cx="1081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78" name="Text Box 18" descr="Green marble"/>
          <p:cNvSpPr txBox="1">
            <a:spLocks noChangeArrowheads="1"/>
          </p:cNvSpPr>
          <p:nvPr/>
        </p:nvSpPr>
        <p:spPr bwMode="auto">
          <a:xfrm>
            <a:off x="4284217" y="1484313"/>
            <a:ext cx="1512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最右推导</a:t>
            </a:r>
          </a:p>
        </p:txBody>
      </p:sp>
      <p:sp>
        <p:nvSpPr>
          <p:cNvPr id="2066" name="Text Box 19" descr="Green marble"/>
          <p:cNvSpPr txBox="1">
            <a:spLocks noChangeArrowheads="1"/>
          </p:cNvSpPr>
          <p:nvPr/>
        </p:nvSpPr>
        <p:spPr bwMode="auto">
          <a:xfrm>
            <a:off x="5076379" y="1268413"/>
            <a:ext cx="647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4400">
                <a:solidFill>
                  <a:srgbClr val="FF0000"/>
                </a:solidFill>
                <a:latin typeface="Tahoma" pitchFamily="34" charset="0"/>
              </a:rPr>
              <a:t>！</a:t>
            </a:r>
          </a:p>
        </p:txBody>
      </p:sp>
      <p:sp>
        <p:nvSpPr>
          <p:cNvPr id="578580" name="Line 20"/>
          <p:cNvSpPr>
            <a:spLocks noChangeShapeType="1"/>
          </p:cNvSpPr>
          <p:nvPr/>
        </p:nvSpPr>
        <p:spPr bwMode="auto">
          <a:xfrm>
            <a:off x="3707954" y="2205038"/>
            <a:ext cx="360363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581" name="Text Box 21" descr="Green marble"/>
          <p:cNvSpPr txBox="1">
            <a:spLocks noChangeArrowheads="1"/>
          </p:cNvSpPr>
          <p:nvPr/>
        </p:nvSpPr>
        <p:spPr bwMode="auto">
          <a:xfrm>
            <a:off x="3563492" y="4076700"/>
            <a:ext cx="12954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文法</a:t>
            </a:r>
          </a:p>
        </p:txBody>
      </p:sp>
      <p:grpSp>
        <p:nvGrpSpPr>
          <p:cNvPr id="2069" name="Group 22"/>
          <p:cNvGrpSpPr>
            <a:grpSpLocks noChangeAspect="1"/>
          </p:cNvGrpSpPr>
          <p:nvPr/>
        </p:nvGrpSpPr>
        <p:grpSpPr bwMode="auto">
          <a:xfrm>
            <a:off x="4356560" y="3834589"/>
            <a:ext cx="3640761" cy="2413811"/>
            <a:chOff x="603" y="1167"/>
            <a:chExt cx="4585" cy="3039"/>
          </a:xfrm>
        </p:grpSpPr>
        <p:sp>
          <p:nvSpPr>
            <p:cNvPr id="578583" name="Rectangle 23"/>
            <p:cNvSpPr>
              <a:spLocks noChangeAspect="1" noChangeArrowheads="1"/>
            </p:cNvSpPr>
            <p:nvPr/>
          </p:nvSpPr>
          <p:spPr bwMode="auto">
            <a:xfrm>
              <a:off x="1707" y="1167"/>
              <a:ext cx="82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578584" name="Rectangle 24"/>
            <p:cNvSpPr>
              <a:spLocks noChangeAspect="1" noChangeArrowheads="1"/>
            </p:cNvSpPr>
            <p:nvPr/>
          </p:nvSpPr>
          <p:spPr bwMode="auto">
            <a:xfrm>
              <a:off x="2193" y="1981"/>
              <a:ext cx="1803" cy="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>
                <a:lnSpc>
                  <a:spcPct val="130000"/>
                </a:lnSpc>
                <a:buFontTx/>
                <a:buNone/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分析程序</a:t>
              </a:r>
            </a:p>
          </p:txBody>
        </p:sp>
        <p:sp>
          <p:nvSpPr>
            <p:cNvPr id="578585" name="Line 25"/>
            <p:cNvSpPr>
              <a:spLocks noChangeAspect="1" noChangeShapeType="1"/>
            </p:cNvSpPr>
            <p:nvPr/>
          </p:nvSpPr>
          <p:spPr bwMode="auto">
            <a:xfrm flipV="1">
              <a:off x="3075" y="1530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586" name="Line 26"/>
            <p:cNvSpPr>
              <a:spLocks noChangeAspect="1" noChangeShapeType="1"/>
            </p:cNvSpPr>
            <p:nvPr/>
          </p:nvSpPr>
          <p:spPr bwMode="auto">
            <a:xfrm>
              <a:off x="4023" y="2263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587" name="Rectangle 27"/>
            <p:cNvSpPr>
              <a:spLocks noChangeAspect="1" noChangeArrowheads="1"/>
            </p:cNvSpPr>
            <p:nvPr/>
          </p:nvSpPr>
          <p:spPr bwMode="auto">
            <a:xfrm>
              <a:off x="4451" y="2079"/>
              <a:ext cx="737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  </a:t>
              </a:r>
            </a:p>
          </p:txBody>
        </p:sp>
        <p:sp>
          <p:nvSpPr>
            <p:cNvPr id="578588" name="Line 28"/>
            <p:cNvSpPr>
              <a:spLocks noChangeAspect="1" noChangeShapeType="1"/>
            </p:cNvSpPr>
            <p:nvPr/>
          </p:nvSpPr>
          <p:spPr bwMode="auto">
            <a:xfrm flipH="1">
              <a:off x="1529" y="226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589" name="Rectangle 29"/>
            <p:cNvSpPr>
              <a:spLocks noChangeAspect="1" noChangeArrowheads="1"/>
            </p:cNvSpPr>
            <p:nvPr/>
          </p:nvSpPr>
          <p:spPr bwMode="auto">
            <a:xfrm>
              <a:off x="603" y="2033"/>
              <a:ext cx="65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578590" name="Rectangle 30"/>
            <p:cNvSpPr>
              <a:spLocks noChangeAspect="1" noChangeArrowheads="1"/>
            </p:cNvSpPr>
            <p:nvPr/>
          </p:nvSpPr>
          <p:spPr bwMode="auto">
            <a:xfrm>
              <a:off x="1296" y="3792"/>
              <a:ext cx="3739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分析器的模型</a:t>
              </a:r>
            </a:p>
          </p:txBody>
        </p:sp>
        <p:grpSp>
          <p:nvGrpSpPr>
            <p:cNvPr id="2093" name="Group 31"/>
            <p:cNvGrpSpPr>
              <a:grpSpLocks noChangeAspect="1"/>
            </p:cNvGrpSpPr>
            <p:nvPr/>
          </p:nvGrpSpPr>
          <p:grpSpPr bwMode="auto">
            <a:xfrm>
              <a:off x="2334" y="3024"/>
              <a:ext cx="1572" cy="587"/>
              <a:chOff x="2334" y="3072"/>
              <a:chExt cx="1572" cy="587"/>
            </a:xfrm>
          </p:grpSpPr>
          <p:sp>
            <p:nvSpPr>
              <p:cNvPr id="578592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2331" y="3073"/>
                <a:ext cx="790" cy="58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97200" rIns="0"/>
              <a:lstStyle/>
              <a:p>
                <a:pPr algn="ctr">
                  <a:lnSpc>
                    <a:spcPct val="13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action</a:t>
                </a:r>
              </a:p>
            </p:txBody>
          </p:sp>
          <p:sp>
            <p:nvSpPr>
              <p:cNvPr id="578593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3121" y="3073"/>
                <a:ext cx="788" cy="58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97200"/>
              <a:lstStyle/>
              <a:p>
                <a:pPr algn="ctr">
                  <a:lnSpc>
                    <a:spcPct val="13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goto</a:t>
                </a:r>
              </a:p>
            </p:txBody>
          </p:sp>
        </p:grpSp>
        <p:grpSp>
          <p:nvGrpSpPr>
            <p:cNvPr id="2094" name="Group 34"/>
            <p:cNvGrpSpPr>
              <a:grpSpLocks noChangeAspect="1"/>
            </p:cNvGrpSpPr>
            <p:nvPr/>
          </p:nvGrpSpPr>
          <p:grpSpPr bwMode="auto">
            <a:xfrm>
              <a:off x="1056" y="2112"/>
              <a:ext cx="458" cy="1840"/>
              <a:chOff x="3805" y="12274"/>
              <a:chExt cx="507" cy="2072"/>
            </a:xfrm>
          </p:grpSpPr>
          <p:sp>
            <p:nvSpPr>
              <p:cNvPr id="578595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3807" y="12273"/>
                <a:ext cx="494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 bIns="36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78596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3809" y="12604"/>
                <a:ext cx="494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54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78597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3809" y="12949"/>
                <a:ext cx="491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18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14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578598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3805" y="13282"/>
                <a:ext cx="494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0" rIns="18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14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  <a:endPara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78599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3809" y="13642"/>
                <a:ext cx="491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1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78600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3805" y="14000"/>
                <a:ext cx="507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90000" tIns="0" rIns="72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14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095" name="Group 41"/>
            <p:cNvGrpSpPr>
              <a:grpSpLocks noChangeAspect="1"/>
            </p:cNvGrpSpPr>
            <p:nvPr/>
          </p:nvGrpSpPr>
          <p:grpSpPr bwMode="auto">
            <a:xfrm>
              <a:off x="2400" y="1200"/>
              <a:ext cx="1536" cy="349"/>
              <a:chOff x="2400" y="1200"/>
              <a:chExt cx="1536" cy="349"/>
            </a:xfrm>
          </p:grpSpPr>
          <p:sp>
            <p:nvSpPr>
              <p:cNvPr id="578602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2657" y="1202"/>
                <a:ext cx="262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1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78603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2397" y="1204"/>
                <a:ext cx="262" cy="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10800" rIns="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1400" b="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78604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2901" y="1202"/>
                <a:ext cx="262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endParaRPr lang="en-US" altLang="zh-CN" sz="1400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78605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3161" y="1202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1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78606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3417" y="1202"/>
                <a:ext cx="262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10800" rIns="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1400" b="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1400" b="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  <a:endPara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78607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3677" y="1200"/>
                <a:ext cx="262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1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578608" name="Freeform 48"/>
            <p:cNvSpPr>
              <a:spLocks noChangeAspect="1"/>
            </p:cNvSpPr>
            <p:nvPr/>
          </p:nvSpPr>
          <p:spPr bwMode="auto">
            <a:xfrm>
              <a:off x="2613" y="2561"/>
              <a:ext cx="468" cy="454"/>
            </a:xfrm>
            <a:custGeom>
              <a:avLst/>
              <a:gdLst>
                <a:gd name="T0" fmla="*/ 510 w 516"/>
                <a:gd name="T1" fmla="*/ 0 h 510"/>
                <a:gd name="T2" fmla="*/ 511 w 516"/>
                <a:gd name="T3" fmla="*/ 136 h 510"/>
                <a:gd name="T4" fmla="*/ 481 w 516"/>
                <a:gd name="T5" fmla="*/ 226 h 510"/>
                <a:gd name="T6" fmla="*/ 406 w 516"/>
                <a:gd name="T7" fmla="*/ 271 h 510"/>
                <a:gd name="T8" fmla="*/ 76 w 516"/>
                <a:gd name="T9" fmla="*/ 286 h 510"/>
                <a:gd name="T10" fmla="*/ 0 w 516"/>
                <a:gd name="T1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8609" name="Freeform 49"/>
            <p:cNvSpPr>
              <a:spLocks noChangeAspect="1"/>
            </p:cNvSpPr>
            <p:nvPr/>
          </p:nvSpPr>
          <p:spPr bwMode="auto">
            <a:xfrm flipH="1">
              <a:off x="3087" y="2563"/>
              <a:ext cx="466" cy="454"/>
            </a:xfrm>
            <a:custGeom>
              <a:avLst/>
              <a:gdLst>
                <a:gd name="T0" fmla="*/ 510 w 516"/>
                <a:gd name="T1" fmla="*/ 0 h 510"/>
                <a:gd name="T2" fmla="*/ 511 w 516"/>
                <a:gd name="T3" fmla="*/ 136 h 510"/>
                <a:gd name="T4" fmla="*/ 481 w 516"/>
                <a:gd name="T5" fmla="*/ 226 h 510"/>
                <a:gd name="T6" fmla="*/ 406 w 516"/>
                <a:gd name="T7" fmla="*/ 271 h 510"/>
                <a:gd name="T8" fmla="*/ 76 w 516"/>
                <a:gd name="T9" fmla="*/ 286 h 510"/>
                <a:gd name="T10" fmla="*/ 0 w 516"/>
                <a:gd name="T1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8610" name="Text Box 50" descr="Green marble"/>
          <p:cNvSpPr txBox="1">
            <a:spLocks noChangeArrowheads="1"/>
          </p:cNvSpPr>
          <p:nvPr/>
        </p:nvSpPr>
        <p:spPr bwMode="auto">
          <a:xfrm>
            <a:off x="3492054" y="2781300"/>
            <a:ext cx="17287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归约分析</a:t>
            </a:r>
          </a:p>
        </p:txBody>
      </p:sp>
      <p:sp>
        <p:nvSpPr>
          <p:cNvPr id="578611" name="Line 51"/>
          <p:cNvSpPr>
            <a:spLocks noChangeShapeType="1"/>
          </p:cNvSpPr>
          <p:nvPr/>
        </p:nvSpPr>
        <p:spPr bwMode="auto">
          <a:xfrm>
            <a:off x="4212779" y="3141663"/>
            <a:ext cx="0" cy="935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2" name="Text Box 52" descr="Green marble"/>
          <p:cNvSpPr txBox="1">
            <a:spLocks noChangeArrowheads="1"/>
          </p:cNvSpPr>
          <p:nvPr/>
        </p:nvSpPr>
        <p:spPr bwMode="auto">
          <a:xfrm>
            <a:off x="3923854" y="2276475"/>
            <a:ext cx="865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</a:p>
        </p:txBody>
      </p:sp>
      <p:sp>
        <p:nvSpPr>
          <p:cNvPr id="578613" name="AutoShape 53" descr="Green marble"/>
          <p:cNvSpPr>
            <a:spLocks/>
          </p:cNvSpPr>
          <p:nvPr/>
        </p:nvSpPr>
        <p:spPr bwMode="auto">
          <a:xfrm>
            <a:off x="5292279" y="2492375"/>
            <a:ext cx="73025" cy="936625"/>
          </a:xfrm>
          <a:prstGeom prst="leftBrace">
            <a:avLst>
              <a:gd name="adj1" fmla="val 10688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4" name="Text Box 54" descr="Green marble"/>
          <p:cNvSpPr txBox="1">
            <a:spLocks noChangeArrowheads="1"/>
          </p:cNvSpPr>
          <p:nvPr/>
        </p:nvSpPr>
        <p:spPr bwMode="auto">
          <a:xfrm>
            <a:off x="5508179" y="2349500"/>
            <a:ext cx="172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en-US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</a:t>
            </a: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归约冲突</a:t>
            </a:r>
          </a:p>
        </p:txBody>
      </p:sp>
      <p:sp>
        <p:nvSpPr>
          <p:cNvPr id="578615" name="Text Box 55" descr="Green marble"/>
          <p:cNvSpPr txBox="1">
            <a:spLocks noChangeArrowheads="1"/>
          </p:cNvSpPr>
          <p:nvPr/>
        </p:nvSpPr>
        <p:spPr bwMode="auto">
          <a:xfrm>
            <a:off x="5508179" y="3141663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r>
              <a:rPr lang="en-US" altLang="zh-CN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</a:t>
            </a: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归约冲突</a:t>
            </a:r>
          </a:p>
        </p:txBody>
      </p:sp>
      <p:sp>
        <p:nvSpPr>
          <p:cNvPr id="578616" name="Line 56"/>
          <p:cNvSpPr>
            <a:spLocks noChangeShapeType="1"/>
          </p:cNvSpPr>
          <p:nvPr/>
        </p:nvSpPr>
        <p:spPr bwMode="auto">
          <a:xfrm>
            <a:off x="4212779" y="2133600"/>
            <a:ext cx="503238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7" name="Text Box 57" descr="Green marble"/>
          <p:cNvSpPr txBox="1">
            <a:spLocks noChangeArrowheads="1"/>
          </p:cNvSpPr>
          <p:nvPr/>
        </p:nvSpPr>
        <p:spPr bwMode="auto">
          <a:xfrm>
            <a:off x="4716017" y="2060575"/>
            <a:ext cx="71913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句柄</a:t>
            </a:r>
          </a:p>
        </p:txBody>
      </p:sp>
      <p:sp>
        <p:nvSpPr>
          <p:cNvPr id="578618" name="Line 58"/>
          <p:cNvSpPr>
            <a:spLocks noChangeShapeType="1"/>
          </p:cNvSpPr>
          <p:nvPr/>
        </p:nvSpPr>
        <p:spPr bwMode="auto">
          <a:xfrm flipV="1">
            <a:off x="3563492" y="4437063"/>
            <a:ext cx="43180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8619" name="Text Box 59" descr="Green marble"/>
          <p:cNvSpPr txBox="1">
            <a:spLocks noChangeArrowheads="1"/>
          </p:cNvSpPr>
          <p:nvPr/>
        </p:nvSpPr>
        <p:spPr bwMode="auto">
          <a:xfrm>
            <a:off x="2915792" y="4941888"/>
            <a:ext cx="1008062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活前缀</a:t>
            </a:r>
          </a:p>
        </p:txBody>
      </p:sp>
      <p:sp>
        <p:nvSpPr>
          <p:cNvPr id="578620" name="AutoShape 60" descr="Green marble"/>
          <p:cNvSpPr>
            <a:spLocks noChangeArrowheads="1"/>
          </p:cNvSpPr>
          <p:nvPr/>
        </p:nvSpPr>
        <p:spPr bwMode="auto">
          <a:xfrm>
            <a:off x="611560" y="5084763"/>
            <a:ext cx="1727969" cy="936625"/>
          </a:xfrm>
          <a:prstGeom prst="wedgeRoundRectCallout">
            <a:avLst>
              <a:gd name="adj1" fmla="val 89579"/>
              <a:gd name="adj2" fmla="val -44236"/>
              <a:gd name="adj3" fmla="val 1666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/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右句型的前缀，该前缀不超过最右句柄的右端</a:t>
            </a:r>
            <a:endParaRPr lang="zh-CN" altLang="en-US" sz="2000" b="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78621" name="AutoShape 61"/>
          <p:cNvSpPr>
            <a:spLocks noChangeArrowheads="1"/>
          </p:cNvSpPr>
          <p:nvPr/>
        </p:nvSpPr>
        <p:spPr bwMode="auto">
          <a:xfrm>
            <a:off x="5797104" y="260350"/>
            <a:ext cx="2736031" cy="1439863"/>
          </a:xfrm>
          <a:prstGeom prst="wedgeRectCallout">
            <a:avLst>
              <a:gd name="adj1" fmla="val -68903"/>
              <a:gd name="adj2" fmla="val 7822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/>
          <a:lstStyle/>
          <a:p>
            <a:pPr marL="457200" indent="-457200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。句柄与某个产生式的右部符号串相同</a:t>
            </a:r>
          </a:p>
          <a:p>
            <a:pPr marL="457200" indent="-457200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。句柄是句型的一个子串</a:t>
            </a:r>
          </a:p>
          <a:p>
            <a:pPr marL="457200" indent="-457200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。把句柄归约成非终结符代表了最右推导逆过程的一步</a:t>
            </a:r>
          </a:p>
        </p:txBody>
      </p:sp>
      <p:sp>
        <p:nvSpPr>
          <p:cNvPr id="578622" name="Rectangle 62" descr="Green marble"/>
          <p:cNvSpPr>
            <a:spLocks noChangeArrowheads="1"/>
          </p:cNvSpPr>
          <p:nvPr/>
        </p:nvSpPr>
        <p:spPr bwMode="auto">
          <a:xfrm>
            <a:off x="6660257" y="5084763"/>
            <a:ext cx="25209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简单的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方法（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SLR）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规范的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向前看的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(LALR）</a:t>
            </a:r>
            <a:endParaRPr lang="zh-CN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78623" name="AutoShape 63" descr="Green marble"/>
          <p:cNvSpPr>
            <a:spLocks/>
          </p:cNvSpPr>
          <p:nvPr/>
        </p:nvSpPr>
        <p:spPr bwMode="auto">
          <a:xfrm>
            <a:off x="6949629" y="5157788"/>
            <a:ext cx="144463" cy="647700"/>
          </a:xfrm>
          <a:prstGeom prst="leftBrace">
            <a:avLst>
              <a:gd name="adj1" fmla="val 3736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3.5</a:t>
            </a:r>
            <a:r>
              <a:rPr lang="zh-CN" altLang="en-US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>
                <a:ea typeface="黑体" pitchFamily="49" charset="-122"/>
              </a:rPr>
              <a:t>LR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16450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从文法构造的识别活前缀的</a:t>
            </a:r>
            <a:r>
              <a:rPr lang="en-US" altLang="zh-CN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的一些特点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概念：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有效项目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如果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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  那么项目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对活前缀</a:t>
            </a:r>
            <a:r>
              <a:rPr lang="zh-CN" altLang="en-US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zh-CN" altLang="en-US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有效的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一个项目可能对好几个活前缀都是有效的</a:t>
            </a: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  <a:r>
              <a:rPr lang="en-US" altLang="zh-CN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一个活前缀可能有多个有效项目。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一个活前缀</a:t>
            </a:r>
            <a:r>
              <a:rPr lang="zh-CN" altLang="en-US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的有效项目集是从这个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的初态出发，沿着标记为</a:t>
            </a:r>
            <a:r>
              <a:rPr lang="zh-CN" altLang="en-US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的路径到达的那个项目集（状态）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。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endParaRPr lang="zh-CN" altLang="en-US" sz="2800" b="1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70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3.5</a:t>
            </a:r>
            <a:r>
              <a:rPr lang="zh-CN" altLang="en-US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>
                <a:ea typeface="黑体" pitchFamily="49" charset="-122"/>
              </a:rPr>
              <a:t>LR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184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507288" cy="5248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串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*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是活前缀，读完它后，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处于状态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 	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·(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), 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·id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 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		  E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	 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  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	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	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  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	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		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  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 	     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	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4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  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11</a:t>
            </a:fld>
            <a:endParaRPr lang="en-US" altLang="zh-CN" dirty="0"/>
          </a:p>
        </p:txBody>
      </p:sp>
      <p:sp>
        <p:nvSpPr>
          <p:cNvPr id="618499" name="Rectangle 3" descr="Green marble"/>
          <p:cNvSpPr>
            <a:spLocks noChangeArrowheads="1"/>
          </p:cNvSpPr>
          <p:nvPr/>
        </p:nvSpPr>
        <p:spPr bwMode="auto">
          <a:xfrm>
            <a:off x="1187450" y="5157788"/>
            <a:ext cx="5329238" cy="113877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概念：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有效项目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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0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rm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2000" i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rm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altLang="zh-CN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那么项目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对活前缀</a:t>
            </a:r>
            <a:r>
              <a:rPr lang="zh-CN" altLang="en-US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</a:t>
            </a:r>
            <a:r>
              <a:rPr lang="zh-CN" altLang="en-US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是有效的。</a:t>
            </a:r>
          </a:p>
        </p:txBody>
      </p:sp>
    </p:spTree>
    <p:extLst>
      <p:ext uri="{BB962C8B-B14F-4D97-AF65-F5344CB8AC3E}">
        <p14:creationId xmlns:p14="http://schemas.microsoft.com/office/powerpoint/2010/main" val="88480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SLR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分析表的构建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一般性构造过程</a:t>
            </a:r>
          </a:p>
          <a:p>
            <a:pPr lvl="1"/>
            <a:r>
              <a:rPr lang="zh-CN" altLang="en-US">
                <a:ea typeface="宋体" pitchFamily="2" charset="-122"/>
              </a:rPr>
              <a:t>首先对文法进行拓广</a:t>
            </a:r>
          </a:p>
          <a:p>
            <a:pPr lvl="2"/>
            <a:r>
              <a:rPr lang="zh-CN" altLang="en-US">
                <a:ea typeface="宋体" pitchFamily="2" charset="-122"/>
              </a:rPr>
              <a:t>添加产生式</a:t>
            </a:r>
            <a:r>
              <a:rPr lang="en-US" altLang="zh-CN">
                <a:ea typeface="宋体" pitchFamily="2" charset="-122"/>
              </a:rPr>
              <a:t>S’-&gt;S</a:t>
            </a:r>
          </a:p>
          <a:p>
            <a:pPr lvl="1"/>
            <a:r>
              <a:rPr lang="zh-CN" altLang="en-US">
                <a:ea typeface="宋体" pitchFamily="2" charset="-122"/>
              </a:rPr>
              <a:t>构建识别活前缀的</a:t>
            </a:r>
            <a:r>
              <a:rPr lang="en-US" altLang="zh-CN">
                <a:ea typeface="宋体" pitchFamily="2" charset="-122"/>
              </a:rPr>
              <a:t>DFA</a:t>
            </a:r>
          </a:p>
          <a:p>
            <a:pPr lvl="1"/>
            <a:r>
              <a:rPr lang="zh-CN" altLang="en-US">
                <a:ea typeface="宋体" pitchFamily="2" charset="-122"/>
              </a:rPr>
              <a:t>基于</a:t>
            </a:r>
            <a:r>
              <a:rPr lang="en-US" altLang="zh-CN">
                <a:ea typeface="宋体" pitchFamily="2" charset="-122"/>
              </a:rPr>
              <a:t>DFA</a:t>
            </a:r>
            <a:r>
              <a:rPr lang="zh-CN" altLang="en-US">
                <a:ea typeface="宋体" pitchFamily="2" charset="-122"/>
              </a:rPr>
              <a:t>构建分析表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04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SLR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分析表的构建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36000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构造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SLR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分析表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状态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构造，它的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函数如下确定：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如果[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中，并且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goto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=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那么置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sj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·]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中，那么对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中的所有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rj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是产生式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的编号。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·]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中，那么置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$]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为接受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acc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如果出现动作冲突，那么该文法就不是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SLR(1)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418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1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SLR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分析表的构建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构造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SLR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分析表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状态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i="1" baseline="-30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构造，它的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action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函数如下确定：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 . .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使用下面规则构造状态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goto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函数：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对所有的非终结符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goto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=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i="1" baseline="-30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那么</a:t>
            </a:r>
            <a:r>
              <a:rPr lang="en-US" altLang="zh-CN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goto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 = 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不能由上面两步定义的条目都置为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error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分析器的初始状态是包含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的项目集对应的状态。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endParaRPr lang="zh-CN" altLang="en-US" b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47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SLR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分析表的构建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27714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700808"/>
            <a:ext cx="8534400" cy="1473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 状态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LR(0)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	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27715" name="Rectangle 3" descr="Green marble"/>
          <p:cNvSpPr>
            <a:spLocks noChangeArrowheads="1"/>
          </p:cNvSpPr>
          <p:nvPr/>
        </p:nvSpPr>
        <p:spPr bwMode="auto">
          <a:xfrm>
            <a:off x="6588125" y="1052513"/>
            <a:ext cx="2376488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27716" name="Text Box 4" descr="Green marble"/>
          <p:cNvSpPr txBox="1">
            <a:spLocks noChangeArrowheads="1"/>
          </p:cNvSpPr>
          <p:nvPr/>
        </p:nvSpPr>
        <p:spPr bwMode="auto">
          <a:xfrm>
            <a:off x="730250" y="3487738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因为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FOLLOW(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= {$, +, )},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所以：</a:t>
            </a:r>
            <a:endParaRPr lang="en-US" altLang="zh-CN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27717" name="Text Box 5" descr="Green marble"/>
          <p:cNvSpPr txBox="1">
            <a:spLocks noChangeArrowheads="1"/>
          </p:cNvSpPr>
          <p:nvPr/>
        </p:nvSpPr>
        <p:spPr bwMode="auto">
          <a:xfrm>
            <a:off x="730250" y="5070475"/>
            <a:ext cx="297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action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[2, *] =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27719" name="Text Box 7" descr="Green marble"/>
          <p:cNvSpPr txBox="1">
            <a:spLocks noChangeArrowheads="1"/>
          </p:cNvSpPr>
          <p:nvPr/>
        </p:nvSpPr>
        <p:spPr bwMode="auto">
          <a:xfrm>
            <a:off x="1403648" y="4267200"/>
            <a:ext cx="7272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[2, $]=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[2, +]=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[2, )]=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114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2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27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2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LR(1)</a:t>
            </a:r>
            <a:r>
              <a:rPr lang="zh-CN" altLang="en-US">
                <a:ea typeface="宋体" pitchFamily="2" charset="-122"/>
              </a:rPr>
              <a:t>分析练习题目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LR(1)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项目来构造识别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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活前缀的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DFA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，并基于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DFA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构建分析表</a:t>
            </a:r>
            <a:r>
              <a:rPr lang="en-US" altLang="zh-CN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.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642052" name="Rectangle 4"/>
          <p:cNvSpPr>
            <a:spLocks noChangeArrowheads="1"/>
          </p:cNvSpPr>
          <p:nvPr/>
        </p:nvSpPr>
        <p:spPr bwMode="auto">
          <a:xfrm>
            <a:off x="1043608" y="2564904"/>
            <a:ext cx="21336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LR(1)</a:t>
            </a:r>
            <a:r>
              <a:rPr lang="zh-CN" altLang="en-US">
                <a:ea typeface="宋体" pitchFamily="2" charset="-122"/>
              </a:rPr>
              <a:t>分析练习解答过程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1.</a:t>
            </a:r>
            <a:r>
              <a:rPr lang="zh-CN" altLang="en-US" dirty="0">
                <a:ea typeface="宋体" pitchFamily="2" charset="-122"/>
              </a:rPr>
              <a:t>对原文法进行拓广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(</a:t>
            </a:r>
            <a:r>
              <a:rPr lang="zh-CN" altLang="en-US" dirty="0">
                <a:ea typeface="宋体" pitchFamily="2" charset="-122"/>
              </a:rPr>
              <a:t>添加产生式</a:t>
            </a:r>
            <a:r>
              <a:rPr lang="en-US" altLang="zh-CN" i="1" dirty="0">
                <a:ea typeface="宋体" pitchFamily="2" charset="-122"/>
              </a:rPr>
              <a:t>S’-&gt;S 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2.</a:t>
            </a:r>
            <a:r>
              <a:rPr lang="zh-CN" altLang="en-US" dirty="0">
                <a:ea typeface="宋体" pitchFamily="2" charset="-122"/>
              </a:rPr>
              <a:t>拓广文法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的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LR(0)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项目集规范族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566738" y="2420888"/>
            <a:ext cx="21336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4959350" y="2420888"/>
            <a:ext cx="2205038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’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S</a:t>
            </a:r>
            <a:endParaRPr lang="en-US" altLang="zh-CN" sz="320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3078" name="AutoShape 6" descr="Green marble"/>
          <p:cNvSpPr>
            <a:spLocks noChangeArrowheads="1"/>
          </p:cNvSpPr>
          <p:nvPr/>
        </p:nvSpPr>
        <p:spPr bwMode="auto">
          <a:xfrm>
            <a:off x="3203575" y="30511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7" grpId="0"/>
      <p:bldP spid="6430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0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识别产生式文法活前缀的</a:t>
            </a:r>
            <a:r>
              <a:rPr lang="en-US" altLang="zh-CN">
                <a:ea typeface="宋体" pitchFamily="2" charset="-122"/>
              </a:rPr>
              <a:t>DFA</a:t>
            </a:r>
          </a:p>
        </p:txBody>
      </p:sp>
      <p:sp>
        <p:nvSpPr>
          <p:cNvPr id="645122" name="Freeform 2"/>
          <p:cNvSpPr>
            <a:spLocks/>
          </p:cNvSpPr>
          <p:nvPr/>
        </p:nvSpPr>
        <p:spPr bwMode="auto">
          <a:xfrm>
            <a:off x="2781300" y="4773613"/>
            <a:ext cx="495300" cy="495300"/>
          </a:xfrm>
          <a:custGeom>
            <a:avLst/>
            <a:gdLst>
              <a:gd name="T0" fmla="*/ 120 w 312"/>
              <a:gd name="T1" fmla="*/ 0 h 312"/>
              <a:gd name="T2" fmla="*/ 24 w 312"/>
              <a:gd name="T3" fmla="*/ 192 h 312"/>
              <a:gd name="T4" fmla="*/ 264 w 312"/>
              <a:gd name="T5" fmla="*/ 288 h 312"/>
              <a:gd name="T6" fmla="*/ 312 w 312"/>
              <a:gd name="T7" fmla="*/ 4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312">
                <a:moveTo>
                  <a:pt x="120" y="0"/>
                </a:moveTo>
                <a:cubicBezTo>
                  <a:pt x="60" y="72"/>
                  <a:pt x="0" y="144"/>
                  <a:pt x="24" y="192"/>
                </a:cubicBezTo>
                <a:cubicBezTo>
                  <a:pt x="48" y="240"/>
                  <a:pt x="216" y="312"/>
                  <a:pt x="264" y="288"/>
                </a:cubicBezTo>
                <a:cubicBezTo>
                  <a:pt x="312" y="264"/>
                  <a:pt x="312" y="156"/>
                  <a:pt x="312" y="48"/>
                </a:cubicBezTo>
              </a:path>
            </a:pathLst>
          </a:custGeom>
          <a:noFill/>
          <a:ln w="38100" cmpd="sng">
            <a:solidFill>
              <a:srgbClr val="0033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3" name="Line 3"/>
          <p:cNvSpPr>
            <a:spLocks noChangeShapeType="1"/>
          </p:cNvSpPr>
          <p:nvPr/>
        </p:nvSpPr>
        <p:spPr bwMode="auto">
          <a:xfrm>
            <a:off x="6705600" y="25638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6934200" y="22590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45125" name="Line 5"/>
          <p:cNvSpPr>
            <a:spLocks noChangeShapeType="1"/>
          </p:cNvSpPr>
          <p:nvPr/>
        </p:nvSpPr>
        <p:spPr bwMode="auto">
          <a:xfrm>
            <a:off x="5791200" y="2944813"/>
            <a:ext cx="0" cy="914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6" name="Line 6"/>
          <p:cNvSpPr>
            <a:spLocks noChangeShapeType="1"/>
          </p:cNvSpPr>
          <p:nvPr/>
        </p:nvSpPr>
        <p:spPr bwMode="auto">
          <a:xfrm>
            <a:off x="6705600" y="1954213"/>
            <a:ext cx="762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7" name="Line 7"/>
          <p:cNvSpPr>
            <a:spLocks noChangeShapeType="1"/>
          </p:cNvSpPr>
          <p:nvPr/>
        </p:nvSpPr>
        <p:spPr bwMode="auto">
          <a:xfrm>
            <a:off x="1752600" y="3630613"/>
            <a:ext cx="0" cy="1600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28" name="Text Box 8"/>
          <p:cNvSpPr txBox="1">
            <a:spLocks noChangeArrowheads="1"/>
          </p:cNvSpPr>
          <p:nvPr/>
        </p:nvSpPr>
        <p:spPr bwMode="auto">
          <a:xfrm>
            <a:off x="762000" y="1725613"/>
            <a:ext cx="1422400" cy="1930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</a:rPr>
              <a:t>S'</a:t>
            </a: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 S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 V=E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</p:txBody>
      </p:sp>
      <p:sp>
        <p:nvSpPr>
          <p:cNvPr id="645129" name="Text Box 9"/>
          <p:cNvSpPr txBox="1">
            <a:spLocks noChangeArrowheads="1"/>
          </p:cNvSpPr>
          <p:nvPr/>
        </p:nvSpPr>
        <p:spPr bwMode="auto">
          <a:xfrm>
            <a:off x="762000" y="4240213"/>
            <a:ext cx="1252538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id </a:t>
            </a:r>
          </a:p>
        </p:txBody>
      </p:sp>
      <p:sp>
        <p:nvSpPr>
          <p:cNvPr id="645130" name="Text Box 10"/>
          <p:cNvSpPr txBox="1">
            <a:spLocks noChangeArrowheads="1"/>
          </p:cNvSpPr>
          <p:nvPr/>
        </p:nvSpPr>
        <p:spPr bwMode="auto">
          <a:xfrm>
            <a:off x="2819400" y="2487613"/>
            <a:ext cx="1497013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V =E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 V </a:t>
            </a:r>
          </a:p>
        </p:txBody>
      </p:sp>
      <p:sp>
        <p:nvSpPr>
          <p:cNvPr id="645131" name="Text Box 11"/>
          <p:cNvSpPr txBox="1">
            <a:spLocks noChangeArrowheads="1"/>
          </p:cNvSpPr>
          <p:nvPr/>
        </p:nvSpPr>
        <p:spPr bwMode="auto">
          <a:xfrm>
            <a:off x="2895600" y="1725613"/>
            <a:ext cx="1165225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</a:rPr>
              <a:t>S'</a:t>
            </a: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 S </a:t>
            </a:r>
          </a:p>
        </p:txBody>
      </p:sp>
      <p:sp>
        <p:nvSpPr>
          <p:cNvPr id="645132" name="Line 12"/>
          <p:cNvSpPr>
            <a:spLocks noChangeShapeType="1"/>
          </p:cNvSpPr>
          <p:nvPr/>
        </p:nvSpPr>
        <p:spPr bwMode="auto">
          <a:xfrm>
            <a:off x="2133600" y="1878013"/>
            <a:ext cx="762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33" name="Line 13"/>
          <p:cNvSpPr>
            <a:spLocks noChangeShapeType="1"/>
          </p:cNvSpPr>
          <p:nvPr/>
        </p:nvSpPr>
        <p:spPr bwMode="auto">
          <a:xfrm>
            <a:off x="2133600" y="27162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34" name="Text Box 14"/>
          <p:cNvSpPr txBox="1">
            <a:spLocks noChangeArrowheads="1"/>
          </p:cNvSpPr>
          <p:nvPr/>
        </p:nvSpPr>
        <p:spPr bwMode="auto">
          <a:xfrm>
            <a:off x="288925" y="1819275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35" name="Text Box 15"/>
          <p:cNvSpPr txBox="1">
            <a:spLocks noChangeArrowheads="1"/>
          </p:cNvSpPr>
          <p:nvPr/>
        </p:nvSpPr>
        <p:spPr bwMode="auto">
          <a:xfrm>
            <a:off x="3581400" y="1268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36" name="Text Box 16"/>
          <p:cNvSpPr txBox="1">
            <a:spLocks noChangeArrowheads="1"/>
          </p:cNvSpPr>
          <p:nvPr/>
        </p:nvSpPr>
        <p:spPr bwMode="auto">
          <a:xfrm>
            <a:off x="2438400" y="2792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37" name="Line 17"/>
          <p:cNvSpPr>
            <a:spLocks noChangeShapeType="1"/>
          </p:cNvSpPr>
          <p:nvPr/>
        </p:nvSpPr>
        <p:spPr bwMode="auto">
          <a:xfrm>
            <a:off x="1295400" y="3630613"/>
            <a:ext cx="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38" name="Text Box 18"/>
          <p:cNvSpPr txBox="1">
            <a:spLocks noChangeArrowheads="1"/>
          </p:cNvSpPr>
          <p:nvPr/>
        </p:nvSpPr>
        <p:spPr bwMode="auto">
          <a:xfrm>
            <a:off x="228600" y="42402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5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39" name="Text Box 19"/>
          <p:cNvSpPr txBox="1">
            <a:spLocks noChangeArrowheads="1"/>
          </p:cNvSpPr>
          <p:nvPr/>
        </p:nvSpPr>
        <p:spPr bwMode="auto">
          <a:xfrm>
            <a:off x="762000" y="5230813"/>
            <a:ext cx="1201738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E </a:t>
            </a:r>
          </a:p>
        </p:txBody>
      </p:sp>
      <p:sp>
        <p:nvSpPr>
          <p:cNvPr id="645140" name="Text Box 20"/>
          <p:cNvSpPr txBox="1">
            <a:spLocks noChangeArrowheads="1"/>
          </p:cNvSpPr>
          <p:nvPr/>
        </p:nvSpPr>
        <p:spPr bwMode="auto">
          <a:xfrm>
            <a:off x="304800" y="51546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3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41" name="Text Box 21"/>
          <p:cNvSpPr txBox="1">
            <a:spLocks noChangeArrowheads="1"/>
          </p:cNvSpPr>
          <p:nvPr/>
        </p:nvSpPr>
        <p:spPr bwMode="auto">
          <a:xfrm>
            <a:off x="2819400" y="3478213"/>
            <a:ext cx="132715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*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 E</a:t>
            </a:r>
          </a:p>
        </p:txBody>
      </p:sp>
      <p:sp>
        <p:nvSpPr>
          <p:cNvPr id="645142" name="Line 22"/>
          <p:cNvSpPr>
            <a:spLocks noChangeShapeType="1"/>
          </p:cNvSpPr>
          <p:nvPr/>
        </p:nvSpPr>
        <p:spPr bwMode="auto">
          <a:xfrm>
            <a:off x="2133600" y="35544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43" name="Text Box 23"/>
          <p:cNvSpPr txBox="1">
            <a:spLocks noChangeArrowheads="1"/>
          </p:cNvSpPr>
          <p:nvPr/>
        </p:nvSpPr>
        <p:spPr bwMode="auto">
          <a:xfrm>
            <a:off x="2362200" y="3706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4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44" name="Text Box 24"/>
          <p:cNvSpPr txBox="1">
            <a:spLocks noChangeArrowheads="1"/>
          </p:cNvSpPr>
          <p:nvPr/>
        </p:nvSpPr>
        <p:spPr bwMode="auto">
          <a:xfrm>
            <a:off x="2362200" y="14970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645145" name="Text Box 25"/>
          <p:cNvSpPr txBox="1">
            <a:spLocks noChangeArrowheads="1"/>
          </p:cNvSpPr>
          <p:nvPr/>
        </p:nvSpPr>
        <p:spPr bwMode="auto">
          <a:xfrm>
            <a:off x="2286000" y="23352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45146" name="Text Box 26"/>
          <p:cNvSpPr txBox="1">
            <a:spLocks noChangeArrowheads="1"/>
          </p:cNvSpPr>
          <p:nvPr/>
        </p:nvSpPr>
        <p:spPr bwMode="auto">
          <a:xfrm>
            <a:off x="2286000" y="3249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45147" name="Text Box 27"/>
          <p:cNvSpPr txBox="1">
            <a:spLocks noChangeArrowheads="1"/>
          </p:cNvSpPr>
          <p:nvPr/>
        </p:nvSpPr>
        <p:spPr bwMode="auto">
          <a:xfrm>
            <a:off x="838200" y="37068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45148" name="Text Box 28"/>
          <p:cNvSpPr txBox="1">
            <a:spLocks noChangeArrowheads="1"/>
          </p:cNvSpPr>
          <p:nvPr/>
        </p:nvSpPr>
        <p:spPr bwMode="auto">
          <a:xfrm>
            <a:off x="1447800" y="37068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45149" name="Text Box 29"/>
          <p:cNvSpPr txBox="1">
            <a:spLocks noChangeArrowheads="1"/>
          </p:cNvSpPr>
          <p:nvPr/>
        </p:nvSpPr>
        <p:spPr bwMode="auto">
          <a:xfrm>
            <a:off x="5181600" y="1649413"/>
            <a:ext cx="157480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V = 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</p:txBody>
      </p:sp>
      <p:cxnSp>
        <p:nvCxnSpPr>
          <p:cNvPr id="645150" name="AutoShape 30"/>
          <p:cNvCxnSpPr>
            <a:cxnSpLocks noChangeShapeType="1"/>
            <a:stCxn id="645130" idx="3"/>
            <a:endCxn id="645149" idx="1"/>
          </p:cNvCxnSpPr>
          <p:nvPr/>
        </p:nvCxnSpPr>
        <p:spPr bwMode="auto">
          <a:xfrm flipV="1">
            <a:off x="4316413" y="2309813"/>
            <a:ext cx="865187" cy="533400"/>
          </a:xfrm>
          <a:prstGeom prst="bentConnector3">
            <a:avLst>
              <a:gd name="adj1" fmla="val 49907"/>
            </a:avLst>
          </a:prstGeom>
          <a:noFill/>
          <a:ln w="38100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151" name="Text Box 31"/>
          <p:cNvSpPr txBox="1">
            <a:spLocks noChangeArrowheads="1"/>
          </p:cNvSpPr>
          <p:nvPr/>
        </p:nvSpPr>
        <p:spPr bwMode="auto">
          <a:xfrm>
            <a:off x="4724400" y="1649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6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52" name="Text Box 32"/>
          <p:cNvSpPr txBox="1">
            <a:spLocks noChangeArrowheads="1"/>
          </p:cNvSpPr>
          <p:nvPr/>
        </p:nvSpPr>
        <p:spPr bwMode="auto">
          <a:xfrm>
            <a:off x="4343400" y="2487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645153" name="Text Box 33"/>
          <p:cNvSpPr txBox="1">
            <a:spLocks noChangeArrowheads="1"/>
          </p:cNvSpPr>
          <p:nvPr/>
        </p:nvSpPr>
        <p:spPr bwMode="auto">
          <a:xfrm>
            <a:off x="6934200" y="15732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45154" name="Text Box 34"/>
          <p:cNvSpPr txBox="1">
            <a:spLocks noChangeArrowheads="1"/>
          </p:cNvSpPr>
          <p:nvPr/>
        </p:nvSpPr>
        <p:spPr bwMode="auto">
          <a:xfrm>
            <a:off x="7467600" y="1725613"/>
            <a:ext cx="1498600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V=E </a:t>
            </a:r>
          </a:p>
        </p:txBody>
      </p:sp>
      <p:sp>
        <p:nvSpPr>
          <p:cNvPr id="645155" name="Text Box 35"/>
          <p:cNvSpPr txBox="1">
            <a:spLocks noChangeArrowheads="1"/>
          </p:cNvSpPr>
          <p:nvPr/>
        </p:nvSpPr>
        <p:spPr bwMode="auto">
          <a:xfrm>
            <a:off x="5181600" y="3859213"/>
            <a:ext cx="1192213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 V </a:t>
            </a:r>
          </a:p>
        </p:txBody>
      </p:sp>
      <p:sp>
        <p:nvSpPr>
          <p:cNvPr id="645156" name="Line 36"/>
          <p:cNvSpPr>
            <a:spLocks noChangeShapeType="1"/>
          </p:cNvSpPr>
          <p:nvPr/>
        </p:nvSpPr>
        <p:spPr bwMode="auto">
          <a:xfrm>
            <a:off x="4114800" y="4087813"/>
            <a:ext cx="1066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57" name="Text Box 37"/>
          <p:cNvSpPr txBox="1">
            <a:spLocks noChangeArrowheads="1"/>
          </p:cNvSpPr>
          <p:nvPr/>
        </p:nvSpPr>
        <p:spPr bwMode="auto">
          <a:xfrm>
            <a:off x="4572000" y="37068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45158" name="Text Box 38"/>
          <p:cNvSpPr txBox="1">
            <a:spLocks noChangeArrowheads="1"/>
          </p:cNvSpPr>
          <p:nvPr/>
        </p:nvSpPr>
        <p:spPr bwMode="auto">
          <a:xfrm>
            <a:off x="5867400" y="30210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45159" name="Text Box 39"/>
          <p:cNvSpPr txBox="1">
            <a:spLocks noChangeArrowheads="1"/>
          </p:cNvSpPr>
          <p:nvPr/>
        </p:nvSpPr>
        <p:spPr bwMode="auto">
          <a:xfrm>
            <a:off x="6324600" y="38592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8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60" name="Line 40"/>
          <p:cNvSpPr>
            <a:spLocks noChangeShapeType="1"/>
          </p:cNvSpPr>
          <p:nvPr/>
        </p:nvSpPr>
        <p:spPr bwMode="auto">
          <a:xfrm flipH="1">
            <a:off x="1981200" y="4468813"/>
            <a:ext cx="838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61" name="Text Box 41"/>
          <p:cNvSpPr txBox="1">
            <a:spLocks noChangeArrowheads="1"/>
          </p:cNvSpPr>
          <p:nvPr/>
        </p:nvSpPr>
        <p:spPr bwMode="auto">
          <a:xfrm>
            <a:off x="2286000" y="43926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45162" name="Text Box 42"/>
          <p:cNvSpPr txBox="1">
            <a:spLocks noChangeArrowheads="1"/>
          </p:cNvSpPr>
          <p:nvPr/>
        </p:nvSpPr>
        <p:spPr bwMode="auto">
          <a:xfrm>
            <a:off x="7391400" y="2411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endParaRPr lang="en-US" altLang="zh-CN" sz="2000" b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45163" name="Line 43"/>
          <p:cNvSpPr>
            <a:spLocks noChangeShapeType="1"/>
          </p:cNvSpPr>
          <p:nvPr/>
        </p:nvSpPr>
        <p:spPr bwMode="auto">
          <a:xfrm flipH="1">
            <a:off x="4114800" y="2944813"/>
            <a:ext cx="129540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64" name="Text Box 44"/>
          <p:cNvSpPr txBox="1">
            <a:spLocks noChangeArrowheads="1"/>
          </p:cNvSpPr>
          <p:nvPr/>
        </p:nvSpPr>
        <p:spPr bwMode="auto">
          <a:xfrm>
            <a:off x="4800600" y="3249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45165" name="Text Box 45"/>
          <p:cNvSpPr txBox="1">
            <a:spLocks noChangeArrowheads="1"/>
          </p:cNvSpPr>
          <p:nvPr/>
        </p:nvSpPr>
        <p:spPr bwMode="auto">
          <a:xfrm>
            <a:off x="2514600" y="50784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45166" name="Line 46"/>
          <p:cNvSpPr>
            <a:spLocks noChangeShapeType="1"/>
          </p:cNvSpPr>
          <p:nvPr/>
        </p:nvSpPr>
        <p:spPr bwMode="auto">
          <a:xfrm>
            <a:off x="4114800" y="4697413"/>
            <a:ext cx="1066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67" name="Text Box 47"/>
          <p:cNvSpPr txBox="1">
            <a:spLocks noChangeArrowheads="1"/>
          </p:cNvSpPr>
          <p:nvPr/>
        </p:nvSpPr>
        <p:spPr bwMode="auto">
          <a:xfrm>
            <a:off x="5181600" y="4468813"/>
            <a:ext cx="1327150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*E </a:t>
            </a:r>
          </a:p>
        </p:txBody>
      </p:sp>
      <p:sp>
        <p:nvSpPr>
          <p:cNvPr id="645168" name="Text Box 48"/>
          <p:cNvSpPr txBox="1">
            <a:spLocks noChangeArrowheads="1"/>
          </p:cNvSpPr>
          <p:nvPr/>
        </p:nvSpPr>
        <p:spPr bwMode="auto">
          <a:xfrm>
            <a:off x="4495800" y="43164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45169" name="Text Box 49"/>
          <p:cNvSpPr txBox="1">
            <a:spLocks noChangeArrowheads="1"/>
          </p:cNvSpPr>
          <p:nvPr/>
        </p:nvSpPr>
        <p:spPr bwMode="auto">
          <a:xfrm>
            <a:off x="6477000" y="4468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7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45170" name="Text Box 50"/>
          <p:cNvSpPr txBox="1">
            <a:spLocks noChangeArrowheads="1"/>
          </p:cNvSpPr>
          <p:nvPr/>
        </p:nvSpPr>
        <p:spPr bwMode="auto">
          <a:xfrm>
            <a:off x="8382000" y="2182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9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3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pPr>
              <a:buNone/>
            </a:pPr>
            <a:fld id="{7D6C28B7-7E68-48A3-8DE0-E9539050049A}" type="slidenum">
              <a:rPr lang="en-US" altLang="zh-CN"/>
              <a:pPr>
                <a:buNone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4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4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4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4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4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4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4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4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4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4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4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4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4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4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4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4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4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6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4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4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4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6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4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64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4" grpId="0" autoUpdateAnimBg="0"/>
      <p:bldP spid="645128" grpId="0" animBg="1" autoUpdateAnimBg="0"/>
      <p:bldP spid="645129" grpId="0" animBg="1" autoUpdateAnimBg="0"/>
      <p:bldP spid="645130" grpId="0" animBg="1" autoUpdateAnimBg="0"/>
      <p:bldP spid="645131" grpId="0" animBg="1" autoUpdateAnimBg="0"/>
      <p:bldP spid="645134" grpId="0" autoUpdateAnimBg="0"/>
      <p:bldP spid="645135" grpId="0" autoUpdateAnimBg="0"/>
      <p:bldP spid="645136" grpId="0" autoUpdateAnimBg="0"/>
      <p:bldP spid="645138" grpId="0" autoUpdateAnimBg="0"/>
      <p:bldP spid="645139" grpId="0" animBg="1" autoUpdateAnimBg="0"/>
      <p:bldP spid="645140" grpId="0" autoUpdateAnimBg="0"/>
      <p:bldP spid="645141" grpId="0" animBg="1" autoUpdateAnimBg="0"/>
      <p:bldP spid="645143" grpId="0" autoUpdateAnimBg="0"/>
      <p:bldP spid="645144" grpId="0" autoUpdateAnimBg="0"/>
      <p:bldP spid="645145" grpId="0" autoUpdateAnimBg="0"/>
      <p:bldP spid="645146" grpId="0" autoUpdateAnimBg="0"/>
      <p:bldP spid="645147" grpId="0" autoUpdateAnimBg="0"/>
      <p:bldP spid="645148" grpId="0" autoUpdateAnimBg="0"/>
      <p:bldP spid="645149" grpId="0" animBg="1" autoUpdateAnimBg="0"/>
      <p:bldP spid="645151" grpId="0" autoUpdateAnimBg="0"/>
      <p:bldP spid="645152" grpId="0" autoUpdateAnimBg="0"/>
      <p:bldP spid="645153" grpId="0" autoUpdateAnimBg="0"/>
      <p:bldP spid="645154" grpId="0" animBg="1" autoUpdateAnimBg="0"/>
      <p:bldP spid="645155" grpId="0" animBg="1" autoUpdateAnimBg="0"/>
      <p:bldP spid="645157" grpId="0" autoUpdateAnimBg="0"/>
      <p:bldP spid="645158" grpId="0" autoUpdateAnimBg="0"/>
      <p:bldP spid="645159" grpId="0" autoUpdateAnimBg="0"/>
      <p:bldP spid="645161" grpId="0" autoUpdateAnimBg="0"/>
      <p:bldP spid="645162" grpId="0" autoUpdateAnimBg="0"/>
      <p:bldP spid="645164" grpId="0" autoUpdateAnimBg="0"/>
      <p:bldP spid="645165" grpId="0" autoUpdateAnimBg="0"/>
      <p:bldP spid="645167" grpId="0" animBg="1" autoUpdateAnimBg="0"/>
      <p:bldP spid="645168" grpId="0" autoUpdateAnimBg="0"/>
      <p:bldP spid="645169" grpId="0" autoUpdateAnimBg="0"/>
      <p:bldP spid="64517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本讲纲要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SLR(1)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SLR(1)</a:t>
            </a:r>
            <a:r>
              <a:rPr lang="zh-CN" altLang="en-US" dirty="0">
                <a:ea typeface="宋体" pitchFamily="2" charset="-122"/>
              </a:rPr>
              <a:t>分析表的构造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SLR(1)</a:t>
            </a:r>
            <a:r>
              <a:rPr lang="zh-CN" altLang="en-US" dirty="0">
                <a:ea typeface="宋体" pitchFamily="2" charset="-122"/>
              </a:rPr>
              <a:t>文法描述能力有限</a:t>
            </a:r>
          </a:p>
          <a:p>
            <a:r>
              <a:rPr lang="en-US" altLang="zh-CN" dirty="0">
                <a:ea typeface="宋体" pitchFamily="2" charset="-122"/>
              </a:rPr>
              <a:t>LR(1)</a:t>
            </a:r>
            <a:r>
              <a:rPr lang="zh-CN" altLang="en-US" dirty="0">
                <a:ea typeface="宋体" pitchFamily="2" charset="-122"/>
              </a:rPr>
              <a:t>分析</a:t>
            </a:r>
          </a:p>
          <a:p>
            <a:r>
              <a:rPr lang="en-US" altLang="zh-CN" dirty="0">
                <a:ea typeface="宋体" pitchFamily="2" charset="-122"/>
              </a:rPr>
              <a:t>LALR</a:t>
            </a:r>
          </a:p>
          <a:p>
            <a:r>
              <a:rPr lang="en-US" altLang="zh-CN" dirty="0">
                <a:ea typeface="宋体" pitchFamily="2" charset="-122"/>
              </a:rPr>
              <a:t>LR</a:t>
            </a:r>
            <a:r>
              <a:rPr lang="zh-CN" altLang="en-US" dirty="0">
                <a:ea typeface="宋体" pitchFamily="2" charset="-122"/>
              </a:rPr>
              <a:t>文法和</a:t>
            </a:r>
            <a:r>
              <a:rPr lang="en-US" altLang="zh-CN" dirty="0">
                <a:ea typeface="宋体" pitchFamily="2" charset="-122"/>
              </a:rPr>
              <a:t>LR</a:t>
            </a:r>
            <a:r>
              <a:rPr lang="zh-CN" altLang="en-US" dirty="0">
                <a:ea typeface="宋体" pitchFamily="2" charset="-122"/>
              </a:rPr>
              <a:t>分析方法的特点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回顾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活前缀</a:t>
            </a:r>
          </a:p>
          <a:p>
            <a:r>
              <a:rPr lang="zh-CN" altLang="en-US">
                <a:ea typeface="宋体" pitchFamily="2" charset="-122"/>
              </a:rPr>
              <a:t>活前缀的识别</a:t>
            </a:r>
          </a:p>
          <a:p>
            <a:r>
              <a:rPr lang="en-US" altLang="zh-CN">
                <a:ea typeface="宋体" pitchFamily="2" charset="-122"/>
              </a:rPr>
              <a:t>LR(0)</a:t>
            </a:r>
            <a:r>
              <a:rPr lang="zh-CN" altLang="en-US">
                <a:ea typeface="宋体" pitchFamily="2" charset="-122"/>
              </a:rPr>
              <a:t>项目集</a:t>
            </a:r>
          </a:p>
          <a:p>
            <a:r>
              <a:rPr lang="zh-CN" altLang="en-US">
                <a:ea typeface="宋体" pitchFamily="2" charset="-122"/>
              </a:rPr>
              <a:t>构建识别活前缀的</a:t>
            </a:r>
            <a:r>
              <a:rPr lang="en-US" altLang="zh-CN">
                <a:ea typeface="宋体" pitchFamily="2" charset="-122"/>
              </a:rPr>
              <a:t>DFA</a:t>
            </a: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SLR(1)</a:t>
            </a:r>
            <a:r>
              <a:rPr lang="zh-CN" altLang="en-US">
                <a:ea typeface="宋体" pitchFamily="2" charset="-122"/>
              </a:rPr>
              <a:t>文法的弱点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SLR(1)</a:t>
            </a:r>
            <a:r>
              <a:rPr lang="zh-CN" altLang="en-US" sz="3200" dirty="0">
                <a:ea typeface="宋体" pitchFamily="2" charset="-122"/>
              </a:rPr>
              <a:t>文法描述能力有限</a:t>
            </a:r>
          </a:p>
        </p:txBody>
      </p:sp>
      <p:sp>
        <p:nvSpPr>
          <p:cNvPr id="534532" name="Text Box 4" descr="Green marble"/>
          <p:cNvSpPr txBox="1">
            <a:spLocks noChangeArrowheads="1"/>
          </p:cNvSpPr>
          <p:nvPr/>
        </p:nvSpPr>
        <p:spPr bwMode="auto">
          <a:xfrm>
            <a:off x="2843213" y="1819275"/>
            <a:ext cx="504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首先，加入产生式</a:t>
            </a:r>
            <a:r>
              <a:rPr lang="en-US" altLang="zh-CN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-&gt;S</a:t>
            </a:r>
            <a:r>
              <a:rPr lang="zh-CN" altLang="en-US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，拓展文法</a:t>
            </a:r>
          </a:p>
        </p:txBody>
      </p:sp>
      <p:sp>
        <p:nvSpPr>
          <p:cNvPr id="534533" name="Text Box 5" descr="Green marble"/>
          <p:cNvSpPr txBox="1">
            <a:spLocks noChangeArrowheads="1"/>
          </p:cNvSpPr>
          <p:nvPr/>
        </p:nvSpPr>
        <p:spPr bwMode="auto">
          <a:xfrm>
            <a:off x="2884488" y="3025775"/>
            <a:ext cx="1163637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b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534534" name="Text Box 6" descr="Green marble"/>
          <p:cNvSpPr txBox="1">
            <a:spLocks noChangeArrowheads="1"/>
          </p:cNvSpPr>
          <p:nvPr/>
        </p:nvSpPr>
        <p:spPr bwMode="auto">
          <a:xfrm>
            <a:off x="4873625" y="3082925"/>
            <a:ext cx="957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endParaRPr lang="en-US" altLang="zh-CN" sz="2000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34535" name="Text Box 7" descr="Green marble"/>
          <p:cNvSpPr txBox="1">
            <a:spLocks noChangeArrowheads="1"/>
          </p:cNvSpPr>
          <p:nvPr/>
        </p:nvSpPr>
        <p:spPr bwMode="auto">
          <a:xfrm>
            <a:off x="4848225" y="3881438"/>
            <a:ext cx="11636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=E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endParaRPr lang="en-US" altLang="zh-CN" sz="2000" b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34536" name="Text Box 8" descr="Green marble"/>
          <p:cNvSpPr txBox="1">
            <a:spLocks noChangeArrowheads="1"/>
          </p:cNvSpPr>
          <p:nvPr/>
        </p:nvSpPr>
        <p:spPr bwMode="auto">
          <a:xfrm>
            <a:off x="2843213" y="2298700"/>
            <a:ext cx="615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然后，构建识别拓广后文法的活前缀的</a:t>
            </a:r>
            <a:r>
              <a:rPr lang="en-US" altLang="zh-CN" sz="24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DFA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323850" y="1790700"/>
            <a:ext cx="2133600" cy="35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259928" y="5593023"/>
            <a:ext cx="559287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SLR(1)</a:t>
            </a:r>
            <a:r>
              <a: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文法都不是二义的，</a:t>
            </a:r>
            <a:endParaRPr lang="en-US" altLang="zh-CN" sz="2400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但是，有许多非二义的文法不是</a:t>
            </a:r>
            <a:r>
              <a:rPr lang="en-US" altLang="zh-CN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SLR(1)</a:t>
            </a:r>
            <a:r>
              <a:rPr lang="zh-CN" altLang="en-US" sz="2400" b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3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4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4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4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4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4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4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4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3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4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4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4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4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2" grpId="0"/>
      <p:bldP spid="5345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SLR(1)</a:t>
            </a:r>
            <a:r>
              <a:rPr lang="zh-CN" altLang="en-US">
                <a:ea typeface="宋体" pitchFamily="2" charset="-122"/>
              </a:rPr>
              <a:t>文法的弱点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SLR(1)</a:t>
            </a:r>
            <a:r>
              <a:rPr lang="zh-CN" altLang="en-US" sz="3200" dirty="0">
                <a:ea typeface="宋体" pitchFamily="2" charset="-122"/>
              </a:rPr>
              <a:t>文法描述能力有限</a:t>
            </a:r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323850" y="1790700"/>
            <a:ext cx="2133600" cy="35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2819400" y="1797050"/>
            <a:ext cx="2133600" cy="31686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·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6248400" y="1700213"/>
            <a:ext cx="2362200" cy="14335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200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200" i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sym typeface="Symbol" pitchFamily="18" charset="2"/>
              </a:rPr>
              <a:t>·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35559" name="Line 7"/>
          <p:cNvSpPr>
            <a:spLocks noChangeShapeType="1"/>
          </p:cNvSpPr>
          <p:nvPr/>
        </p:nvSpPr>
        <p:spPr bwMode="auto">
          <a:xfrm>
            <a:off x="4953000" y="2382838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5560" name="Rectangle 8"/>
          <p:cNvSpPr>
            <a:spLocks noChangeArrowheads="1"/>
          </p:cNvSpPr>
          <p:nvPr/>
        </p:nvSpPr>
        <p:spPr bwMode="auto">
          <a:xfrm>
            <a:off x="5334000" y="1878013"/>
            <a:ext cx="6096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35561" name="Rectangle 9"/>
          <p:cNvSpPr>
            <a:spLocks noChangeArrowheads="1"/>
          </p:cNvSpPr>
          <p:nvPr/>
        </p:nvSpPr>
        <p:spPr bwMode="auto">
          <a:xfrm>
            <a:off x="5257800" y="3495675"/>
            <a:ext cx="3635375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中第一项目使得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action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[2, = ] =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6 </a:t>
            </a:r>
            <a:endParaRPr lang="zh-CN" altLang="en-US" sz="3200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5562" name="Text Box 10" descr="Green marble"/>
          <p:cNvSpPr txBox="1">
            <a:spLocks noChangeArrowheads="1"/>
          </p:cNvSpPr>
          <p:nvPr/>
        </p:nvSpPr>
        <p:spPr bwMode="auto">
          <a:xfrm>
            <a:off x="5292725" y="4403725"/>
            <a:ext cx="36004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第二项目使得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action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[2, = ]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为按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V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归约，因为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=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是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的一个后继符。</a:t>
            </a:r>
          </a:p>
        </p:txBody>
      </p:sp>
      <p:sp>
        <p:nvSpPr>
          <p:cNvPr id="535563" name="Rectangle 11"/>
          <p:cNvSpPr>
            <a:spLocks noChangeArrowheads="1"/>
          </p:cNvSpPr>
          <p:nvPr/>
        </p:nvSpPr>
        <p:spPr bwMode="auto">
          <a:xfrm>
            <a:off x="250825" y="4965700"/>
            <a:ext cx="441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但是，文法中实际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不存在以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=…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开始的右句型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3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7" grpId="0" animBg="1"/>
      <p:bldP spid="535558" grpId="0" animBg="1"/>
      <p:bldP spid="535560" grpId="0"/>
      <p:bldP spid="535561" grpId="0"/>
      <p:bldP spid="535562" grpId="0"/>
      <p:bldP spid="5355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"/>
          <p:cNvGrpSpPr>
            <a:grpSpLocks noChangeAspect="1"/>
          </p:cNvGrpSpPr>
          <p:nvPr/>
        </p:nvGrpSpPr>
        <p:grpSpPr bwMode="auto">
          <a:xfrm>
            <a:off x="523615" y="1844675"/>
            <a:ext cx="6713227" cy="4298950"/>
            <a:chOff x="682" y="1200"/>
            <a:chExt cx="4694" cy="3006"/>
          </a:xfrm>
        </p:grpSpPr>
        <p:sp>
          <p:nvSpPr>
            <p:cNvPr id="509956" name="Rectangle 4"/>
            <p:cNvSpPr>
              <a:spLocks noChangeAspect="1" noChangeArrowheads="1"/>
            </p:cNvSpPr>
            <p:nvPr/>
          </p:nvSpPr>
          <p:spPr bwMode="auto">
            <a:xfrm>
              <a:off x="1501" y="1203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509957" name="Rectangle 5"/>
            <p:cNvSpPr>
              <a:spLocks noChangeAspect="1" noChangeArrowheads="1"/>
            </p:cNvSpPr>
            <p:nvPr/>
          </p:nvSpPr>
          <p:spPr bwMode="auto">
            <a:xfrm>
              <a:off x="2193" y="1981"/>
              <a:ext cx="1805" cy="5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>
                <a:lnSpc>
                  <a:spcPct val="130000"/>
                </a:lnSpc>
                <a:buFontTx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分析程序</a:t>
              </a:r>
            </a:p>
          </p:txBody>
        </p:sp>
        <p:sp>
          <p:nvSpPr>
            <p:cNvPr id="509958" name="Line 6"/>
            <p:cNvSpPr>
              <a:spLocks noChangeAspect="1" noChangeShapeType="1"/>
            </p:cNvSpPr>
            <p:nvPr/>
          </p:nvSpPr>
          <p:spPr bwMode="auto">
            <a:xfrm flipV="1">
              <a:off x="3074" y="1530"/>
              <a:ext cx="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59" name="Line 7"/>
            <p:cNvSpPr>
              <a:spLocks noChangeAspect="1" noChangeShapeType="1"/>
            </p:cNvSpPr>
            <p:nvPr/>
          </p:nvSpPr>
          <p:spPr bwMode="auto">
            <a:xfrm>
              <a:off x="4023" y="2263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60" name="Rectangle 8"/>
            <p:cNvSpPr>
              <a:spLocks noChangeAspect="1" noChangeArrowheads="1"/>
            </p:cNvSpPr>
            <p:nvPr/>
          </p:nvSpPr>
          <p:spPr bwMode="auto">
            <a:xfrm>
              <a:off x="4726" y="2069"/>
              <a:ext cx="650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  </a:t>
              </a:r>
            </a:p>
          </p:txBody>
        </p:sp>
        <p:sp>
          <p:nvSpPr>
            <p:cNvPr id="509961" name="Line 9"/>
            <p:cNvSpPr>
              <a:spLocks noChangeAspect="1" noChangeShapeType="1"/>
            </p:cNvSpPr>
            <p:nvPr/>
          </p:nvSpPr>
          <p:spPr bwMode="auto">
            <a:xfrm flipH="1">
              <a:off x="1530" y="2263"/>
              <a:ext cx="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62" name="Rectangle 10"/>
            <p:cNvSpPr>
              <a:spLocks noChangeAspect="1" noChangeArrowheads="1"/>
            </p:cNvSpPr>
            <p:nvPr/>
          </p:nvSpPr>
          <p:spPr bwMode="auto">
            <a:xfrm>
              <a:off x="682" y="2111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509963" name="Rectangle 11"/>
            <p:cNvSpPr>
              <a:spLocks noChangeAspect="1" noChangeArrowheads="1"/>
            </p:cNvSpPr>
            <p:nvPr/>
          </p:nvSpPr>
          <p:spPr bwMode="auto">
            <a:xfrm>
              <a:off x="1296" y="3792"/>
              <a:ext cx="374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分析器的模型</a:t>
              </a:r>
            </a:p>
          </p:txBody>
        </p:sp>
        <p:grpSp>
          <p:nvGrpSpPr>
            <p:cNvPr id="20496" name="Group 12"/>
            <p:cNvGrpSpPr>
              <a:grpSpLocks noChangeAspect="1"/>
            </p:cNvGrpSpPr>
            <p:nvPr/>
          </p:nvGrpSpPr>
          <p:grpSpPr bwMode="auto">
            <a:xfrm>
              <a:off x="2334" y="3024"/>
              <a:ext cx="1572" cy="587"/>
              <a:chOff x="2334" y="3072"/>
              <a:chExt cx="1572" cy="587"/>
            </a:xfrm>
          </p:grpSpPr>
          <p:sp>
            <p:nvSpPr>
              <p:cNvPr id="509965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2332" y="3072"/>
                <a:ext cx="788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97200" rIns="0"/>
              <a:lstStyle/>
              <a:p>
                <a:pPr algn="ctr">
                  <a:lnSpc>
                    <a:spcPct val="13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action</a:t>
                </a:r>
              </a:p>
            </p:txBody>
          </p:sp>
          <p:sp>
            <p:nvSpPr>
              <p:cNvPr id="509966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3120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97200"/>
              <a:lstStyle/>
              <a:p>
                <a:pPr algn="ctr">
                  <a:lnSpc>
                    <a:spcPct val="13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goto</a:t>
                </a:r>
              </a:p>
            </p:txBody>
          </p:sp>
        </p:grpSp>
        <p:grpSp>
          <p:nvGrpSpPr>
            <p:cNvPr id="20497" name="Group 15"/>
            <p:cNvGrpSpPr>
              <a:grpSpLocks noChangeAspect="1"/>
            </p:cNvGrpSpPr>
            <p:nvPr/>
          </p:nvGrpSpPr>
          <p:grpSpPr bwMode="auto">
            <a:xfrm>
              <a:off x="1056" y="2112"/>
              <a:ext cx="458" cy="1840"/>
              <a:chOff x="3805" y="12274"/>
              <a:chExt cx="507" cy="2072"/>
            </a:xfrm>
          </p:grpSpPr>
          <p:sp>
            <p:nvSpPr>
              <p:cNvPr id="509968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3807" y="12276"/>
                <a:ext cx="495" cy="3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 bIns="36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09969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3810" y="12606"/>
                <a:ext cx="494" cy="3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54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09970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810" y="12951"/>
                <a:ext cx="494" cy="3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18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509971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3805" y="13282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0" rIns="18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09972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3810" y="13642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9973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3805" y="14000"/>
                <a:ext cx="507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90000" tIns="0" rIns="72000" bIns="360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0498" name="Group 22"/>
            <p:cNvGrpSpPr>
              <a:grpSpLocks noChangeAspect="1"/>
            </p:cNvGrpSpPr>
            <p:nvPr/>
          </p:nvGrpSpPr>
          <p:grpSpPr bwMode="auto">
            <a:xfrm>
              <a:off x="2400" y="1200"/>
              <a:ext cx="1536" cy="349"/>
              <a:chOff x="2400" y="1200"/>
              <a:chExt cx="1536" cy="349"/>
            </a:xfrm>
          </p:grpSpPr>
          <p:sp>
            <p:nvSpPr>
              <p:cNvPr id="509975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2658" y="1201"/>
                <a:ext cx="263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9976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2400" y="1203"/>
                <a:ext cx="260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10800" rIns="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09977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2902" y="1202"/>
                <a:ext cx="261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endParaRPr lang="en-US" altLang="zh-CN" sz="200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09978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3163" y="1202"/>
                <a:ext cx="260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09979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417" y="1202"/>
                <a:ext cx="262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0" tIns="10800" rIns="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en-US" altLang="zh-CN" sz="2000" i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09980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3678" y="1200"/>
                <a:ext cx="260" cy="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>
                  <a:lnSpc>
                    <a:spcPct val="100000"/>
                  </a:lnSpc>
                  <a:buFontTx/>
                  <a:buNone/>
                  <a:defRPr/>
                </a:pPr>
                <a:r>
                  <a:rPr lang="zh-CN" altLang="en-US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509981" name="Freeform 29"/>
            <p:cNvSpPr>
              <a:spLocks noChangeAspect="1"/>
            </p:cNvSpPr>
            <p:nvPr/>
          </p:nvSpPr>
          <p:spPr bwMode="auto">
            <a:xfrm>
              <a:off x="2614" y="2562"/>
              <a:ext cx="466" cy="453"/>
            </a:xfrm>
            <a:custGeom>
              <a:avLst/>
              <a:gdLst>
                <a:gd name="T0" fmla="*/ 510 w 516"/>
                <a:gd name="T1" fmla="*/ 0 h 510"/>
                <a:gd name="T2" fmla="*/ 511 w 516"/>
                <a:gd name="T3" fmla="*/ 136 h 510"/>
                <a:gd name="T4" fmla="*/ 481 w 516"/>
                <a:gd name="T5" fmla="*/ 226 h 510"/>
                <a:gd name="T6" fmla="*/ 406 w 516"/>
                <a:gd name="T7" fmla="*/ 271 h 510"/>
                <a:gd name="T8" fmla="*/ 76 w 516"/>
                <a:gd name="T9" fmla="*/ 286 h 510"/>
                <a:gd name="T10" fmla="*/ 0 w 516"/>
                <a:gd name="T1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9982" name="Freeform 30"/>
            <p:cNvSpPr>
              <a:spLocks noChangeAspect="1"/>
            </p:cNvSpPr>
            <p:nvPr/>
          </p:nvSpPr>
          <p:spPr bwMode="auto">
            <a:xfrm flipH="1">
              <a:off x="3087" y="2564"/>
              <a:ext cx="466" cy="453"/>
            </a:xfrm>
            <a:custGeom>
              <a:avLst/>
              <a:gdLst>
                <a:gd name="T0" fmla="*/ 510 w 516"/>
                <a:gd name="T1" fmla="*/ 0 h 510"/>
                <a:gd name="T2" fmla="*/ 511 w 516"/>
                <a:gd name="T3" fmla="*/ 136 h 510"/>
                <a:gd name="T4" fmla="*/ 481 w 516"/>
                <a:gd name="T5" fmla="*/ 226 h 510"/>
                <a:gd name="T6" fmla="*/ 406 w 516"/>
                <a:gd name="T7" fmla="*/ 271 h 510"/>
                <a:gd name="T8" fmla="*/ 76 w 516"/>
                <a:gd name="T9" fmla="*/ 286 h 510"/>
                <a:gd name="T10" fmla="*/ 0 w 516"/>
                <a:gd name="T11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9983" name="Rectangle 31" descr="Green marble"/>
          <p:cNvSpPr>
            <a:spLocks noChangeArrowheads="1"/>
          </p:cNvSpPr>
          <p:nvPr/>
        </p:nvSpPr>
        <p:spPr bwMode="auto">
          <a:xfrm>
            <a:off x="4933379" y="4221163"/>
            <a:ext cx="4175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简单的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方法（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SLR）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规范的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向前看的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方法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(LALR）</a:t>
            </a:r>
            <a:endParaRPr lang="zh-CN" altLang="en-US" sz="2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09984" name="AutoShape 32" descr="Green marble"/>
          <p:cNvSpPr>
            <a:spLocks/>
          </p:cNvSpPr>
          <p:nvPr/>
        </p:nvSpPr>
        <p:spPr bwMode="auto">
          <a:xfrm>
            <a:off x="5149279" y="4364038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9986" name="Text Box 34" descr="Green marble"/>
          <p:cNvSpPr txBox="1">
            <a:spLocks noChangeArrowheads="1"/>
          </p:cNvSpPr>
          <p:nvPr/>
        </p:nvSpPr>
        <p:spPr bwMode="auto">
          <a:xfrm>
            <a:off x="1909192" y="1052513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分析器模型</a:t>
            </a:r>
          </a:p>
        </p:txBody>
      </p:sp>
      <p:sp>
        <p:nvSpPr>
          <p:cNvPr id="509987" name="AutoShape 35" descr="Green marble"/>
          <p:cNvSpPr>
            <a:spLocks noChangeArrowheads="1"/>
          </p:cNvSpPr>
          <p:nvPr/>
        </p:nvSpPr>
        <p:spPr bwMode="auto">
          <a:xfrm>
            <a:off x="5999743" y="981075"/>
            <a:ext cx="2640449" cy="1655763"/>
          </a:xfrm>
          <a:prstGeom prst="cloudCallout">
            <a:avLst>
              <a:gd name="adj1" fmla="val -26051"/>
              <a:gd name="adj2" fmla="val 153644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实现简单，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分析表规模小；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功能有限</a:t>
            </a:r>
          </a:p>
        </p:txBody>
      </p:sp>
      <p:sp>
        <p:nvSpPr>
          <p:cNvPr id="20487" name="Rectangle 37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005209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温故知新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本讲纲要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SLR(1)</a:t>
            </a:r>
          </a:p>
          <a:p>
            <a:pPr lvl="1"/>
            <a:r>
              <a:rPr lang="en-US" altLang="zh-CN">
                <a:ea typeface="宋体" pitchFamily="2" charset="-122"/>
              </a:rPr>
              <a:t>SLR(1)</a:t>
            </a:r>
            <a:r>
              <a:rPr lang="zh-CN" altLang="en-US">
                <a:ea typeface="宋体" pitchFamily="2" charset="-122"/>
              </a:rPr>
              <a:t>分析表的构造</a:t>
            </a:r>
          </a:p>
          <a:p>
            <a:pPr lvl="1"/>
            <a:r>
              <a:rPr lang="en-US" altLang="zh-CN">
                <a:ea typeface="宋体" pitchFamily="2" charset="-122"/>
              </a:rPr>
              <a:t>SLR(1)</a:t>
            </a:r>
            <a:r>
              <a:rPr lang="zh-CN" altLang="en-US">
                <a:ea typeface="宋体" pitchFamily="2" charset="-122"/>
              </a:rPr>
              <a:t>文法描述能力有限</a:t>
            </a:r>
          </a:p>
          <a:p>
            <a:r>
              <a:rPr lang="en-US" altLang="zh-CN">
                <a:ea typeface="宋体" pitchFamily="2" charset="-122"/>
              </a:rPr>
              <a:t>LR(1)</a:t>
            </a:r>
            <a:r>
              <a:rPr lang="zh-CN" altLang="en-US">
                <a:ea typeface="宋体" pitchFamily="2" charset="-122"/>
              </a:rPr>
              <a:t>分析</a:t>
            </a:r>
          </a:p>
          <a:p>
            <a:r>
              <a:rPr lang="en-US" altLang="zh-CN">
                <a:ea typeface="宋体" pitchFamily="2" charset="-122"/>
              </a:rPr>
              <a:t>LALR</a:t>
            </a:r>
          </a:p>
          <a:p>
            <a:r>
              <a:rPr lang="en-US" altLang="zh-CN">
                <a:ea typeface="宋体" pitchFamily="2" charset="-122"/>
              </a:rPr>
              <a:t>LR</a:t>
            </a:r>
            <a:r>
              <a:rPr lang="zh-CN" altLang="en-US">
                <a:ea typeface="宋体" pitchFamily="2" charset="-122"/>
              </a:rPr>
              <a:t>文法和</a:t>
            </a:r>
            <a:r>
              <a:rPr lang="en-US" altLang="zh-CN">
                <a:ea typeface="宋体" pitchFamily="2" charset="-122"/>
              </a:rPr>
              <a:t>LR</a:t>
            </a:r>
            <a:r>
              <a:rPr lang="zh-CN" altLang="en-US">
                <a:ea typeface="宋体" pitchFamily="2" charset="-122"/>
              </a:rPr>
              <a:t>分析方法的特点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LR(1)</a:t>
            </a:r>
            <a:r>
              <a:rPr lang="zh-CN" altLang="en-US">
                <a:ea typeface="宋体" pitchFamily="2" charset="-122"/>
              </a:rPr>
              <a:t>文法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与</a:t>
            </a:r>
            <a:r>
              <a:rPr lang="en-US" altLang="zh-CN" sz="3200" dirty="0">
                <a:ea typeface="宋体" pitchFamily="2" charset="-122"/>
              </a:rPr>
              <a:t>SLR(1)</a:t>
            </a:r>
            <a:r>
              <a:rPr lang="zh-CN" altLang="en-US" sz="3200" dirty="0">
                <a:ea typeface="宋体" pitchFamily="2" charset="-122"/>
              </a:rPr>
              <a:t>文法的区别</a:t>
            </a:r>
          </a:p>
          <a:p>
            <a:pPr lvl="1">
              <a:defRPr/>
            </a:pPr>
            <a:r>
              <a:rPr lang="zh-CN" altLang="en-US" sz="2800" dirty="0">
                <a:ea typeface="宋体" pitchFamily="2" charset="-122"/>
              </a:rPr>
              <a:t>项目集的定义发生了改变</a:t>
            </a:r>
          </a:p>
          <a:p>
            <a:pPr lvl="1">
              <a:defRPr/>
            </a:pPr>
            <a:endParaRPr lang="zh-CN" altLang="en-US" sz="28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添加了前向搜索符</a:t>
            </a:r>
          </a:p>
          <a:p>
            <a:pPr lvl="1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一个项目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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，如果最终用这个产生式进行归约之后，期望看见的符号是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，则这个加点项的前向搜索符是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</a:p>
          <a:p>
            <a:pPr lvl="1"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上述项目可以写成：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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 </a:t>
            </a:r>
          </a:p>
          <a:p>
            <a:pPr>
              <a:defRPr/>
            </a:pPr>
            <a:endParaRPr lang="zh-CN" altLang="en-US" sz="3600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项目集改变的目的是</a:t>
            </a:r>
            <a:r>
              <a:rPr lang="zh-CN" altLang="en-US" sz="3200" dirty="0">
                <a:solidFill>
                  <a:srgbClr val="FF0000"/>
                </a:solidFill>
                <a:ea typeface="宋体" pitchFamily="2" charset="-122"/>
              </a:rPr>
              <a:t>增强描述能力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构造规范的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分析表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重新定义项目，让它带上搜索符，成为如下形式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项目[</a:t>
            </a:r>
            <a:r>
              <a:rPr lang="en-US" altLang="zh-CN" sz="2800" b="1" i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对活前缀</a:t>
            </a:r>
            <a:r>
              <a:rPr lang="zh-CN" altLang="en-US" sz="2800" b="1" i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 </a:t>
            </a: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有效：</a:t>
            </a:r>
          </a:p>
          <a:p>
            <a:pPr>
              <a:spcBef>
                <a:spcPct val="500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如果存在着推导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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，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其中：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457200" lvl="1" indent="0" algn="just">
              <a:spcBef>
                <a:spcPct val="5000"/>
              </a:spcBef>
              <a:buFontTx/>
              <a:buNone/>
              <a:defRPr/>
            </a:pPr>
            <a:r>
              <a:rPr lang="zh-CN" alt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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= </a:t>
            </a:r>
            <a:r>
              <a:rPr lang="zh-CN" alt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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；</a:t>
            </a:r>
            <a:endParaRPr lang="zh-CN" altLang="en-US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457200" lvl="1" indent="0" algn="just">
              <a:spcBef>
                <a:spcPct val="5000"/>
              </a:spcBef>
              <a:buFontTx/>
              <a:buNone/>
              <a:defRPr/>
            </a:pP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a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的第一个符号，或者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</a:t>
            </a:r>
            <a:r>
              <a:rPr lang="zh-CN" alt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且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是$。</a:t>
            </a:r>
            <a:endParaRPr lang="zh-CN" altLang="en-US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26</a:t>
            </a:fld>
            <a:endParaRPr lang="en-US" altLang="zh-CN" dirty="0"/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有效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24098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从最右推导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u="sng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bbbBba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看出：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对活前缀</a:t>
            </a:r>
            <a:r>
              <a:rPr lang="zh-CN" altLang="en-US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是有效的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7300" name="Rectangle 4" descr="Green marble"/>
          <p:cNvSpPr>
            <a:spLocks noChangeArrowheads="1"/>
          </p:cNvSpPr>
          <p:nvPr/>
        </p:nvSpPr>
        <p:spPr bwMode="auto">
          <a:xfrm>
            <a:off x="539750" y="3965575"/>
            <a:ext cx="8208963" cy="181292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LR(1)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项目[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对活前缀</a:t>
            </a:r>
            <a:r>
              <a:rPr lang="zh-CN" alt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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有效：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如果存在着推导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"/>
              </a:rPr>
              <a:t>rm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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rm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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其中：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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= </a:t>
            </a:r>
            <a:r>
              <a:rPr lang="zh-CN" alt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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；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的第一个符号，或者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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</a:t>
            </a:r>
            <a:r>
              <a:rPr lang="zh-CN" alt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且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是$。</a:t>
            </a:r>
          </a:p>
        </p:txBody>
      </p:sp>
      <p:sp>
        <p:nvSpPr>
          <p:cNvPr id="567301" name="Line 5"/>
          <p:cNvSpPr>
            <a:spLocks noChangeShapeType="1"/>
          </p:cNvSpPr>
          <p:nvPr/>
        </p:nvSpPr>
        <p:spPr bwMode="auto">
          <a:xfrm>
            <a:off x="1258888" y="3317875"/>
            <a:ext cx="1368425" cy="7921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2" name="Line 6"/>
          <p:cNvSpPr>
            <a:spLocks noChangeShapeType="1"/>
          </p:cNvSpPr>
          <p:nvPr/>
        </p:nvSpPr>
        <p:spPr bwMode="auto">
          <a:xfrm>
            <a:off x="1835150" y="3317875"/>
            <a:ext cx="1441450" cy="863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3" name="Line 7"/>
          <p:cNvSpPr>
            <a:spLocks noChangeShapeType="1"/>
          </p:cNvSpPr>
          <p:nvPr/>
        </p:nvSpPr>
        <p:spPr bwMode="auto">
          <a:xfrm>
            <a:off x="2339751" y="3317875"/>
            <a:ext cx="1295623" cy="7921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4" name="Line 8"/>
          <p:cNvSpPr>
            <a:spLocks noChangeShapeType="1"/>
          </p:cNvSpPr>
          <p:nvPr/>
        </p:nvSpPr>
        <p:spPr bwMode="auto">
          <a:xfrm>
            <a:off x="2879725" y="3317875"/>
            <a:ext cx="1187450" cy="7921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7305" name="Line 9"/>
          <p:cNvSpPr>
            <a:spLocks noChangeShapeType="1"/>
          </p:cNvSpPr>
          <p:nvPr/>
        </p:nvSpPr>
        <p:spPr bwMode="auto">
          <a:xfrm>
            <a:off x="5436096" y="3317875"/>
            <a:ext cx="359867" cy="863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有效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1450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从最右推导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bbBba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bbbBba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看出：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对活前缀</a:t>
            </a:r>
            <a:r>
              <a:rPr lang="zh-CN" altLang="en-US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bbb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是有效的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对于项目[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]，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当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不为空时，采取移进操作（同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LR(0)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项目）；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当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为空时，是根据搜索符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来决定归约，而不是根据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的后继符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FOLLOW(A)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来规约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（不同于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LR(0)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项目）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通常搜索符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的集合是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FOLLOW(A)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的子集。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文法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955675"/>
            <a:ext cx="8496944" cy="48133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0" dirty="0">
                <a:latin typeface="微软雅黑" pitchFamily="34" charset="-122"/>
                <a:ea typeface="微软雅黑" pitchFamily="34" charset="-122"/>
              </a:rPr>
              <a:t>怎么加前向搜索符？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初始项目集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baseline="-25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[S’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·S, $]    </a:t>
            </a:r>
            <a:r>
              <a:rPr lang="zh-CN" altLang="en-US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r>
              <a:rPr lang="zh-CN" altLang="en-US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作为向前的搜索符</a:t>
            </a:r>
            <a:endParaRPr lang="zh-CN" altLang="en-US" sz="2800" b="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计算闭包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CLOSURE(I)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(a)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I</a:t>
            </a:r>
            <a:r>
              <a:rPr lang="zh-CN" altLang="en-US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中的任何项目都属于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CLOSURE(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(b) </a:t>
            </a:r>
            <a:r>
              <a:rPr lang="zh-CN" altLang="en-US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若有项目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[A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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·B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, a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CLOSURE(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中，而</a:t>
            </a:r>
            <a:endParaRPr lang="en-US" altLang="zh-CN" sz="2800" b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 </a:t>
            </a:r>
            <a:r>
              <a:rPr lang="en-US" altLang="zh-CN" sz="2800" b="0" i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 </a:t>
            </a:r>
            <a:r>
              <a:rPr lang="zh-CN" altLang="en-US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是文法中的产生式，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是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FIRST(a)</a:t>
            </a:r>
            <a:r>
              <a:rPr lang="zh-CN" altLang="en-US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中的元素，则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[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2800" b="0" i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, b]</a:t>
            </a:r>
            <a:r>
              <a:rPr lang="zh-CN" altLang="en-US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也属于</a:t>
            </a:r>
            <a:r>
              <a:rPr lang="en-US" altLang="zh-CN" sz="2800" b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CLOSURE(I)</a:t>
            </a:r>
            <a:endParaRPr lang="zh-CN" altLang="en-US" sz="2800" b="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2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276" name="Text Box 4" descr="Green marble"/>
          <p:cNvSpPr txBox="1">
            <a:spLocks noChangeArrowheads="1"/>
          </p:cNvSpPr>
          <p:nvPr/>
        </p:nvSpPr>
        <p:spPr bwMode="auto">
          <a:xfrm>
            <a:off x="1161628" y="4923507"/>
            <a:ext cx="64043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通过这个来保证在用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 </a:t>
            </a:r>
            <a:r>
              <a:rPr lang="en-US" altLang="en-US" sz="2400" b="0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2400" b="0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进行归约后，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出现的输入字符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是句柄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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中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B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的后继符号，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或者是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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归约为</a:t>
            </a:r>
            <a:r>
              <a:rPr lang="en-US" altLang="zh-CN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A</a:t>
            </a:r>
            <a:r>
              <a:rPr lang="zh-CN" altLang="en-US" sz="24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后可能出现的终结符</a:t>
            </a: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pPr>
              <a:buNone/>
            </a:pPr>
            <a:fld id="{A480E7F9-7EF5-4EF6-AF6D-2EE36C541735}" type="slidenum">
              <a:rPr lang="en-US" altLang="zh-CN" sz="6600">
                <a:latin typeface="微软雅黑" pitchFamily="34" charset="-122"/>
                <a:ea typeface="微软雅黑" pitchFamily="34" charset="-122"/>
              </a:rPr>
              <a:pPr>
                <a:buNone/>
              </a:pPr>
              <a:t>28</a:t>
            </a:fld>
            <a:endParaRPr lang="en-US" altLang="zh-CN" sz="6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8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8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8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构建</a:t>
            </a:r>
            <a:r>
              <a:rPr lang="en-US" altLang="zh-CN">
                <a:ea typeface="宋体" pitchFamily="2" charset="-122"/>
              </a:rPr>
              <a:t>LR(1)</a:t>
            </a:r>
            <a:r>
              <a:rPr lang="zh-CN" altLang="en-US">
                <a:ea typeface="宋体" pitchFamily="2" charset="-122"/>
              </a:rPr>
              <a:t>项目集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例：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381000" y="2205038"/>
            <a:ext cx="21336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39302" name="Text Box 6" descr="Green marble"/>
          <p:cNvSpPr txBox="1">
            <a:spLocks noChangeArrowheads="1"/>
          </p:cNvSpPr>
          <p:nvPr/>
        </p:nvSpPr>
        <p:spPr bwMode="auto">
          <a:xfrm>
            <a:off x="2555875" y="2288021"/>
            <a:ext cx="15295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I0: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</p:txBody>
      </p:sp>
      <p:sp>
        <p:nvSpPr>
          <p:cNvPr id="439303" name="Text Box 7" descr="Green marble"/>
          <p:cNvSpPr txBox="1">
            <a:spLocks noChangeArrowheads="1"/>
          </p:cNvSpPr>
          <p:nvPr/>
        </p:nvSpPr>
        <p:spPr bwMode="auto">
          <a:xfrm>
            <a:off x="4251181" y="1130242"/>
            <a:ext cx="45302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用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-&gt;S</a:t>
            </a: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归约之后，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期望看到的后续字符是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</a:p>
        </p:txBody>
      </p:sp>
      <p:sp>
        <p:nvSpPr>
          <p:cNvPr id="439311" name="Line 15"/>
          <p:cNvSpPr>
            <a:spLocks noChangeShapeType="1"/>
          </p:cNvSpPr>
          <p:nvPr/>
        </p:nvSpPr>
        <p:spPr bwMode="auto">
          <a:xfrm>
            <a:off x="6804025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2" name="Line 16"/>
          <p:cNvSpPr>
            <a:spLocks noChangeShapeType="1"/>
          </p:cNvSpPr>
          <p:nvPr/>
        </p:nvSpPr>
        <p:spPr bwMode="auto">
          <a:xfrm>
            <a:off x="6516688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3" name="Line 17"/>
          <p:cNvSpPr>
            <a:spLocks noChangeShapeType="1"/>
          </p:cNvSpPr>
          <p:nvPr/>
        </p:nvSpPr>
        <p:spPr bwMode="auto">
          <a:xfrm>
            <a:off x="6300788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4" name="Line 18"/>
          <p:cNvSpPr>
            <a:spLocks noChangeShapeType="1"/>
          </p:cNvSpPr>
          <p:nvPr/>
        </p:nvSpPr>
        <p:spPr bwMode="auto">
          <a:xfrm>
            <a:off x="6011863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5" name="Line 19"/>
          <p:cNvSpPr>
            <a:spLocks noChangeShapeType="1"/>
          </p:cNvSpPr>
          <p:nvPr/>
        </p:nvSpPr>
        <p:spPr bwMode="auto">
          <a:xfrm>
            <a:off x="5545138" y="3527425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9317" name="Text Box 21" descr="Green marble"/>
          <p:cNvSpPr txBox="1">
            <a:spLocks noChangeArrowheads="1"/>
          </p:cNvSpPr>
          <p:nvPr/>
        </p:nvSpPr>
        <p:spPr bwMode="auto">
          <a:xfrm>
            <a:off x="5270500" y="3068638"/>
            <a:ext cx="176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[A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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, a</a:t>
            </a:r>
            <a:r>
              <a:rPr lang="en-US" altLang="zh-CN" sz="20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  <a:endParaRPr lang="zh-CN" altLang="en-US" sz="20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9318" name="Text Box 22" descr="Green marble"/>
          <p:cNvSpPr txBox="1">
            <a:spLocks noChangeArrowheads="1"/>
          </p:cNvSpPr>
          <p:nvPr/>
        </p:nvSpPr>
        <p:spPr bwMode="auto">
          <a:xfrm>
            <a:off x="4300538" y="3074988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定义里：</a:t>
            </a:r>
          </a:p>
        </p:txBody>
      </p:sp>
      <p:sp>
        <p:nvSpPr>
          <p:cNvPr id="439319" name="Text Box 23" descr="Green marble"/>
          <p:cNvSpPr txBox="1">
            <a:spLocks noChangeArrowheads="1"/>
          </p:cNvSpPr>
          <p:nvPr/>
        </p:nvSpPr>
        <p:spPr bwMode="auto">
          <a:xfrm>
            <a:off x="4284663" y="3656013"/>
            <a:ext cx="2792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这里：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[S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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, $</a:t>
            </a:r>
            <a:r>
              <a:rPr lang="en-US" altLang="zh-CN" sz="2000" b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</p:txBody>
      </p:sp>
      <p:sp>
        <p:nvSpPr>
          <p:cNvPr id="439320" name="AutoShape 24" descr="Green marble"/>
          <p:cNvSpPr>
            <a:spLocks noChangeArrowheads="1"/>
          </p:cNvSpPr>
          <p:nvPr/>
        </p:nvSpPr>
        <p:spPr bwMode="auto">
          <a:xfrm>
            <a:off x="2555875" y="4508500"/>
            <a:ext cx="2881313" cy="1401763"/>
          </a:xfrm>
          <a:prstGeom prst="wedgeRoundRectCallout">
            <a:avLst>
              <a:gd name="adj1" fmla="val 45264"/>
              <a:gd name="adj2" fmla="val -127801"/>
              <a:gd name="adj3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看看每个符号与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计算规则中的对应关系</a:t>
            </a:r>
          </a:p>
        </p:txBody>
      </p:sp>
      <p:sp>
        <p:nvSpPr>
          <p:cNvPr id="439321" name="Text Box 25" descr="Green marble"/>
          <p:cNvSpPr txBox="1">
            <a:spLocks noChangeArrowheads="1"/>
          </p:cNvSpPr>
          <p:nvPr/>
        </p:nvSpPr>
        <p:spPr bwMode="auto">
          <a:xfrm>
            <a:off x="7072313" y="3068960"/>
            <a:ext cx="17091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</a:t>
            </a:r>
            <a:r>
              <a:rPr lang="en-US" altLang="zh-CN" sz="2400" b="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a)</a:t>
            </a:r>
          </a:p>
        </p:txBody>
      </p:sp>
      <p:sp>
        <p:nvSpPr>
          <p:cNvPr id="439322" name="Text Box 26" descr="Green marble"/>
          <p:cNvSpPr txBox="1">
            <a:spLocks noChangeArrowheads="1"/>
          </p:cNvSpPr>
          <p:nvPr/>
        </p:nvSpPr>
        <p:spPr bwMode="auto">
          <a:xfrm>
            <a:off x="6985000" y="3735388"/>
            <a:ext cx="19796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</a:t>
            </a:r>
            <a:r>
              <a:rPr lang="en-US" altLang="zh-CN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$)={$}</a:t>
            </a:r>
          </a:p>
        </p:txBody>
      </p:sp>
      <p:sp>
        <p:nvSpPr>
          <p:cNvPr id="439323" name="Text Box 27" descr="Green marble"/>
          <p:cNvSpPr txBox="1">
            <a:spLocks noChangeArrowheads="1"/>
          </p:cNvSpPr>
          <p:nvPr/>
        </p:nvSpPr>
        <p:spPr bwMode="auto">
          <a:xfrm>
            <a:off x="4372177" y="2327073"/>
            <a:ext cx="1728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计算闭包：</a:t>
            </a:r>
          </a:p>
        </p:txBody>
      </p:sp>
      <p:sp>
        <p:nvSpPr>
          <p:cNvPr id="439325" name="AutoShape 29" descr="Green marble"/>
          <p:cNvSpPr>
            <a:spLocks noChangeArrowheads="1"/>
          </p:cNvSpPr>
          <p:nvPr/>
        </p:nvSpPr>
        <p:spPr bwMode="auto">
          <a:xfrm>
            <a:off x="7596188" y="3454400"/>
            <a:ext cx="431800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9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9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9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3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3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3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3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7" grpId="0"/>
      <p:bldP spid="439318" grpId="0"/>
      <p:bldP spid="439319" grpId="0"/>
      <p:bldP spid="439320" grpId="0" animBg="1"/>
      <p:bldP spid="439321" grpId="0"/>
      <p:bldP spid="439322" grpId="0"/>
      <p:bldP spid="439323" grpId="0"/>
      <p:bldP spid="4393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3.5</a:t>
            </a:r>
            <a:r>
              <a:rPr lang="zh-CN" altLang="en-US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>
                <a:ea typeface="黑体" pitchFamily="49" charset="-122"/>
              </a:rPr>
              <a:t>LR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3200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从文法构造识别活前缀的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 拓广文法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  </a:t>
            </a:r>
            <a:r>
              <a:rPr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F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8F5164-0EEF-4F02-8342-C0873C022BD5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64900" name="AutoShape 4" descr="Green marble"/>
          <p:cNvSpPr>
            <a:spLocks noChangeArrowheads="1"/>
          </p:cNvSpPr>
          <p:nvPr/>
        </p:nvSpPr>
        <p:spPr bwMode="auto">
          <a:xfrm>
            <a:off x="5003800" y="836613"/>
            <a:ext cx="3313113" cy="1800225"/>
          </a:xfrm>
          <a:prstGeom prst="cloudCallout">
            <a:avLst>
              <a:gd name="adj1" fmla="val -110181"/>
              <a:gd name="adj2" fmla="val 83069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当且仅当分析器使用</a:t>
            </a:r>
            <a:r>
              <a:rPr lang="en-US" altLang="zh-CN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归约时，宣告分析成功</a:t>
            </a:r>
          </a:p>
        </p:txBody>
      </p:sp>
      <p:sp>
        <p:nvSpPr>
          <p:cNvPr id="464901" name="Text Box 5" descr="Green marble"/>
          <p:cNvSpPr txBox="1">
            <a:spLocks noChangeArrowheads="1"/>
          </p:cNvSpPr>
          <p:nvPr/>
        </p:nvSpPr>
        <p:spPr bwMode="auto">
          <a:xfrm>
            <a:off x="611188" y="4941888"/>
            <a:ext cx="63373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E+T </a:t>
            </a:r>
            <a:r>
              <a: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E+F </a:t>
            </a:r>
            <a:r>
              <a:rPr lang="en-US" altLang="zh-CN" sz="1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E+id </a:t>
            </a:r>
            <a:r>
              <a:rPr lang="en-US" altLang="zh-CN" sz="1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T+id </a:t>
            </a:r>
            <a:r>
              <a:rPr lang="en-US" altLang="zh-CN" sz="1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F+id </a:t>
            </a:r>
            <a:r>
              <a:rPr lang="en-US" altLang="zh-CN" sz="16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rm</a:t>
            </a:r>
            <a:r>
              <a:rPr lang="en-US" altLang="zh-CN" sz="2400" i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id+id</a:t>
            </a:r>
            <a:r>
              <a: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464902" name="Text Box 6" descr="Green marble"/>
          <p:cNvSpPr txBox="1">
            <a:spLocks noChangeArrowheads="1"/>
          </p:cNvSpPr>
          <p:nvPr/>
        </p:nvSpPr>
        <p:spPr bwMode="auto">
          <a:xfrm>
            <a:off x="7019925" y="2276475"/>
            <a:ext cx="1798638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id </a:t>
            </a: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+</a:t>
            </a:r>
            <a:r>
              <a:rPr lang="en-US" altLang="zh-CN" sz="2400" i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id</a:t>
            </a: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F + id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T+id</a:t>
            </a: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 err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E+id</a:t>
            </a: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E+F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E+T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E</a:t>
            </a:r>
            <a:endParaRPr lang="en-US" altLang="zh-CN" sz="1600" i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763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构建</a:t>
            </a:r>
            <a:r>
              <a:rPr lang="en-US" altLang="zh-CN">
                <a:ea typeface="宋体" pitchFamily="2" charset="-122"/>
              </a:rPr>
              <a:t>LR(1)</a:t>
            </a:r>
            <a:r>
              <a:rPr lang="zh-CN" altLang="en-US">
                <a:ea typeface="宋体" pitchFamily="2" charset="-122"/>
              </a:rPr>
              <a:t>项目集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例：</a:t>
            </a: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381000" y="2205038"/>
            <a:ext cx="21336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51590" name="Text Box 6" descr="Green marble"/>
          <p:cNvSpPr txBox="1">
            <a:spLocks noChangeArrowheads="1"/>
          </p:cNvSpPr>
          <p:nvPr/>
        </p:nvSpPr>
        <p:spPr bwMode="auto">
          <a:xfrm>
            <a:off x="2751138" y="2338388"/>
            <a:ext cx="159702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I0: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</p:txBody>
      </p:sp>
      <p:sp>
        <p:nvSpPr>
          <p:cNvPr id="451597" name="Text Box 13" descr="Green marble"/>
          <p:cNvSpPr txBox="1">
            <a:spLocks noChangeArrowheads="1"/>
          </p:cNvSpPr>
          <p:nvPr/>
        </p:nvSpPr>
        <p:spPr bwMode="auto">
          <a:xfrm>
            <a:off x="4140200" y="1773238"/>
            <a:ext cx="4306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继续计算闭包：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下一步要加入的项目是与</a:t>
            </a:r>
            <a:r>
              <a:rPr lang="en-US" altLang="zh-CN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有关的</a:t>
            </a:r>
          </a:p>
        </p:txBody>
      </p:sp>
      <p:sp>
        <p:nvSpPr>
          <p:cNvPr id="451598" name="Text Box 14" descr="Green marble"/>
          <p:cNvSpPr txBox="1">
            <a:spLocks noChangeArrowheads="1"/>
          </p:cNvSpPr>
          <p:nvPr/>
        </p:nvSpPr>
        <p:spPr bwMode="auto">
          <a:xfrm>
            <a:off x="4435475" y="3403600"/>
            <a:ext cx="45291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加入的理由是通过这个产生式归约后，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得到的</a:t>
            </a:r>
            <a:r>
              <a:rPr lang="en-US" altLang="zh-CN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</a:t>
            </a:r>
            <a:r>
              <a:rPr lang="en-US" altLang="zh-CN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S-&gt;V=E</a:t>
            </a: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的句柄的一部分，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于是期望的后续符号是</a:t>
            </a:r>
            <a:r>
              <a:rPr lang="en-US" altLang="zh-CN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</a:t>
            </a:r>
          </a:p>
        </p:txBody>
      </p:sp>
      <p:sp>
        <p:nvSpPr>
          <p:cNvPr id="451600" name="AutoShape 16" descr="Green marble"/>
          <p:cNvSpPr>
            <a:spLocks noChangeArrowheads="1"/>
          </p:cNvSpPr>
          <p:nvPr/>
        </p:nvSpPr>
        <p:spPr bwMode="auto">
          <a:xfrm>
            <a:off x="4067175" y="3500438"/>
            <a:ext cx="360363" cy="288925"/>
          </a:xfrm>
          <a:prstGeom prst="rightArrow">
            <a:avLst>
              <a:gd name="adj1" fmla="val 50000"/>
              <a:gd name="adj2" fmla="val 3118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601" name="Line 17"/>
          <p:cNvSpPr>
            <a:spLocks noChangeShapeType="1"/>
          </p:cNvSpPr>
          <p:nvPr/>
        </p:nvSpPr>
        <p:spPr bwMode="auto">
          <a:xfrm>
            <a:off x="2986088" y="3644900"/>
            <a:ext cx="8651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602" name="Line 18"/>
          <p:cNvSpPr>
            <a:spLocks noChangeShapeType="1"/>
          </p:cNvSpPr>
          <p:nvPr/>
        </p:nvSpPr>
        <p:spPr bwMode="auto">
          <a:xfrm>
            <a:off x="3346450" y="3717925"/>
            <a:ext cx="73025" cy="5032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603" name="Text Box 19" descr="Green marble"/>
          <p:cNvSpPr txBox="1">
            <a:spLocks noChangeArrowheads="1"/>
          </p:cNvSpPr>
          <p:nvPr/>
        </p:nvSpPr>
        <p:spPr bwMode="auto">
          <a:xfrm>
            <a:off x="2967038" y="4933950"/>
            <a:ext cx="462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至此，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计算完全了没？</a:t>
            </a:r>
          </a:p>
        </p:txBody>
      </p:sp>
      <p:sp>
        <p:nvSpPr>
          <p:cNvPr id="451604" name="Text Box 20" descr="Green marble"/>
          <p:cNvSpPr txBox="1">
            <a:spLocks noChangeArrowheads="1"/>
          </p:cNvSpPr>
          <p:nvPr/>
        </p:nvSpPr>
        <p:spPr bwMode="auto">
          <a:xfrm>
            <a:off x="3059113" y="5297488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3200" i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隶书" pitchFamily="49" charset="-122"/>
              </a:rPr>
              <a:t>没有！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1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1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1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1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5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500"/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500"/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500"/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7" grpId="0"/>
      <p:bldP spid="451598" grpId="0"/>
      <p:bldP spid="451600" grpId="0" animBg="1"/>
      <p:bldP spid="4516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构建</a:t>
            </a:r>
            <a:r>
              <a:rPr lang="en-US" altLang="zh-CN">
                <a:ea typeface="宋体" pitchFamily="2" charset="-122"/>
              </a:rPr>
              <a:t>LR(1)</a:t>
            </a:r>
            <a:r>
              <a:rPr lang="zh-CN" altLang="en-US">
                <a:ea typeface="宋体" pitchFamily="2" charset="-122"/>
              </a:rPr>
              <a:t>项目集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例：</a:t>
            </a: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381000" y="2205038"/>
            <a:ext cx="21336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54661" name="Text Box 5" descr="Green marble"/>
          <p:cNvSpPr txBox="1">
            <a:spLocks noChangeArrowheads="1"/>
          </p:cNvSpPr>
          <p:nvPr/>
        </p:nvSpPr>
        <p:spPr bwMode="auto">
          <a:xfrm>
            <a:off x="2751138" y="2338388"/>
            <a:ext cx="159702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I0: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>
            <a:off x="2916238" y="4508500"/>
            <a:ext cx="8651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669" name="AutoShape 13" descr="Green marble"/>
          <p:cNvSpPr>
            <a:spLocks noChangeArrowheads="1"/>
          </p:cNvSpPr>
          <p:nvPr/>
        </p:nvSpPr>
        <p:spPr bwMode="auto">
          <a:xfrm>
            <a:off x="4716463" y="2997200"/>
            <a:ext cx="2303462" cy="1112838"/>
          </a:xfrm>
          <a:prstGeom prst="wedgeRoundRectCallout">
            <a:avLst>
              <a:gd name="adj1" fmla="val -83426"/>
              <a:gd name="adj2" fmla="val 7154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 dirty="0">
                <a:solidFill>
                  <a:srgbClr val="FF3399"/>
                </a:solidFill>
                <a:latin typeface="Tahoma" pitchFamily="34" charset="0"/>
              </a:rPr>
              <a:t>这一项的加入，使得闭包中又要加入新元素！</a:t>
            </a:r>
          </a:p>
        </p:txBody>
      </p:sp>
      <p:sp>
        <p:nvSpPr>
          <p:cNvPr id="454670" name="Text Box 14" descr="Green marble"/>
          <p:cNvSpPr txBox="1">
            <a:spLocks noChangeArrowheads="1"/>
          </p:cNvSpPr>
          <p:nvPr/>
        </p:nvSpPr>
        <p:spPr bwMode="auto">
          <a:xfrm>
            <a:off x="4192588" y="4633913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他们是？</a:t>
            </a:r>
          </a:p>
        </p:txBody>
      </p:sp>
      <p:sp>
        <p:nvSpPr>
          <p:cNvPr id="454671" name="Text Box 15" descr="Green marble"/>
          <p:cNvSpPr txBox="1">
            <a:spLocks noChangeArrowheads="1"/>
          </p:cNvSpPr>
          <p:nvPr/>
        </p:nvSpPr>
        <p:spPr bwMode="auto">
          <a:xfrm>
            <a:off x="5632450" y="4572000"/>
            <a:ext cx="1390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$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9" grpId="0" animBg="1"/>
      <p:bldP spid="454670" grpId="0"/>
      <p:bldP spid="4546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构建</a:t>
            </a:r>
            <a:r>
              <a:rPr lang="en-US" altLang="zh-CN">
                <a:ea typeface="宋体" pitchFamily="2" charset="-122"/>
              </a:rPr>
              <a:t>LR(1)</a:t>
            </a:r>
            <a:r>
              <a:rPr lang="zh-CN" altLang="en-US">
                <a:ea typeface="宋体" pitchFamily="2" charset="-122"/>
              </a:rPr>
              <a:t>项目集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例：</a:t>
            </a: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auto">
          <a:xfrm>
            <a:off x="381000" y="2205038"/>
            <a:ext cx="2133600" cy="24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55685" name="Text Box 5" descr="Green marble"/>
          <p:cNvSpPr txBox="1">
            <a:spLocks noChangeArrowheads="1"/>
          </p:cNvSpPr>
          <p:nvPr/>
        </p:nvSpPr>
        <p:spPr bwMode="auto">
          <a:xfrm>
            <a:off x="2751138" y="2338388"/>
            <a:ext cx="1757362" cy="2238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I0: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=/$</a:t>
            </a:r>
            <a:endParaRPr lang="zh-CN" altLang="en-US" sz="20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=/$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</p:txBody>
      </p:sp>
      <p:sp>
        <p:nvSpPr>
          <p:cNvPr id="455690" name="Text Box 10" descr="Green marble"/>
          <p:cNvSpPr txBox="1">
            <a:spLocks noChangeArrowheads="1"/>
          </p:cNvSpPr>
          <p:nvPr/>
        </p:nvSpPr>
        <p:spPr bwMode="auto">
          <a:xfrm>
            <a:off x="5370513" y="2324100"/>
            <a:ext cx="1609725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I2: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>
            <a:off x="4500563" y="2852738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5692" name="Text Box 12" descr="Green marble"/>
          <p:cNvSpPr txBox="1">
            <a:spLocks noChangeArrowheads="1"/>
          </p:cNvSpPr>
          <p:nvPr/>
        </p:nvSpPr>
        <p:spPr bwMode="auto">
          <a:xfrm>
            <a:off x="4643438" y="249237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5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5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LR(1)</a:t>
            </a:r>
            <a:r>
              <a:rPr lang="zh-CN" altLang="en-US">
                <a:ea typeface="宋体" pitchFamily="2" charset="-122"/>
              </a:rPr>
              <a:t>分析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ea typeface="宋体" pitchFamily="2" charset="-122"/>
              </a:rPr>
              <a:t>从另一个例子来完整地看一下构建识别活前缀的</a:t>
            </a:r>
            <a:r>
              <a:rPr lang="en-US" altLang="zh-CN" sz="3200" dirty="0">
                <a:ea typeface="宋体" pitchFamily="2" charset="-122"/>
              </a:rPr>
              <a:t>DFA</a:t>
            </a:r>
            <a:r>
              <a:rPr lang="zh-CN" altLang="en-US" sz="3200" dirty="0">
                <a:ea typeface="宋体" pitchFamily="2" charset="-122"/>
              </a:rPr>
              <a:t>的过程</a:t>
            </a:r>
            <a:endParaRPr lang="en-US" altLang="zh-CN" sz="3200" dirty="0">
              <a:ea typeface="宋体" pitchFamily="2" charset="-122"/>
            </a:endParaRPr>
          </a:p>
          <a:p>
            <a:endParaRPr lang="en-US" altLang="zh-CN" sz="32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3200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构造规范的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分析表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项目来构造识别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活前缀的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、拓广文法</a:t>
            </a:r>
          </a:p>
          <a:p>
            <a:pPr lvl="1"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endParaRPr lang="en-US" altLang="zh-CN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endParaRPr lang="en-US" altLang="zh-CN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endParaRPr lang="en-US" altLang="zh-CN" sz="280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zh-CN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33</a:t>
            </a:fld>
            <a:endParaRPr lang="en-US" altLang="zh-CN" dirty="0"/>
          </a:p>
        </p:txBody>
      </p:sp>
      <p:sp>
        <p:nvSpPr>
          <p:cNvPr id="456708" name="Text Box 4" descr="Green marble"/>
          <p:cNvSpPr txBox="1">
            <a:spLocks noChangeArrowheads="1"/>
          </p:cNvSpPr>
          <p:nvPr/>
        </p:nvSpPr>
        <p:spPr bwMode="auto">
          <a:xfrm>
            <a:off x="899592" y="2081212"/>
            <a:ext cx="33321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  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</a:t>
            </a: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BB</a:t>
            </a:r>
            <a:endParaRPr lang="en-US" altLang="zh-CN" sz="2400" b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B 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bB</a:t>
            </a: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b="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endParaRPr lang="zh-CN" altLang="en-US" sz="2400" b="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6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5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构造规范的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分析表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项目来构造识别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活前缀的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、构造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32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en-US" altLang="zh-CN" sz="3200" b="1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S, $		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$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endParaRPr lang="en-US" altLang="zh-CN" sz="280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	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  <a:p>
            <a:pPr lvl="1">
              <a:buFontTx/>
              <a:buNone/>
              <a:defRPr/>
            </a:pPr>
            <a:endParaRPr lang="zh-CN" altLang="en-US" sz="2400" b="1" i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34</a:t>
            </a:fld>
            <a:endParaRPr lang="en-US" altLang="zh-CN" dirty="0"/>
          </a:p>
        </p:txBody>
      </p:sp>
      <p:sp>
        <p:nvSpPr>
          <p:cNvPr id="459780" name="AutoShape 4" descr="Green marble"/>
          <p:cNvSpPr>
            <a:spLocks noChangeArrowheads="1"/>
          </p:cNvSpPr>
          <p:nvPr/>
        </p:nvSpPr>
        <p:spPr bwMode="auto">
          <a:xfrm>
            <a:off x="3600450" y="3141663"/>
            <a:ext cx="5364038" cy="2592387"/>
          </a:xfrm>
          <a:prstGeom prst="wedgeRoundRectCallout">
            <a:avLst>
              <a:gd name="adj1" fmla="val -71792"/>
              <a:gd name="adj2" fmla="val -30833"/>
              <a:gd name="adj3" fmla="val 1666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闭包函数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、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的每个项目均加入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、如果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l-GR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α</a:t>
            </a:r>
            <a:r>
              <a:rPr lang="en-US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·B</a:t>
            </a:r>
            <a:r>
              <a:rPr lang="el-GR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β</a:t>
            </a:r>
            <a:r>
              <a:rPr lang="zh-CN" alt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在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中，且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l-GR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γ</a:t>
            </a:r>
            <a:r>
              <a:rPr lang="zh-CN" altLang="el-G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是产生式，那么如果项目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 </a:t>
            </a:r>
            <a:r>
              <a:rPr lang="en-US" altLang="zh-CN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sym typeface="Wingdings" pitchFamily="2" charset="2"/>
              </a:rPr>
              <a:t>·</a:t>
            </a:r>
            <a:r>
              <a:rPr lang="el-GR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γ</a:t>
            </a:r>
            <a:r>
              <a:rPr lang="zh-CN" altLang="el-G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还不在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中的话，那么把它加入。</a:t>
            </a:r>
            <a:endParaRPr lang="el-GR" altLang="zh-CN" sz="24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7128052" y="1772816"/>
            <a:ext cx="1657350" cy="1203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endParaRPr lang="en-US" altLang="zh-CN" sz="18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BB</a:t>
            </a:r>
            <a:endParaRPr lang="en-US" altLang="zh-CN" sz="18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b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endParaRPr lang="zh-CN" altLang="en-US" sz="1800" i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构造规范的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分析表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18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基于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项目来构造识别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活前缀的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DFA。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、构造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32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en-US" altLang="zh-CN" sz="3200" b="1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S, $		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核心项目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$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 </a:t>
            </a:r>
            <a:r>
              <a:rPr lang="en-US" altLang="zh-CN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	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·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	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35</a:t>
            </a:fld>
            <a:endParaRPr lang="en-US" altLang="zh-CN" dirty="0"/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7092280" y="2009651"/>
            <a:ext cx="1657350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BB</a:t>
            </a: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b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</a:p>
          <a:p>
            <a:pPr lvl="1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endParaRPr lang="zh-CN" altLang="en-US" sz="2000" i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5896" y="3356992"/>
            <a:ext cx="4253087" cy="1255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非核心项目，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通过对核心项目求闭包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而获得）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61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1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1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36</a:t>
            </a:fld>
            <a:endParaRPr lang="en-US" altLang="zh-CN" dirty="0"/>
          </a:p>
        </p:txBody>
      </p:sp>
      <p:sp>
        <p:nvSpPr>
          <p:cNvPr id="35843" name="Rectangle 4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构造规范的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LR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分析表</a:t>
            </a:r>
          </a:p>
        </p:txBody>
      </p:sp>
      <p:sp>
        <p:nvSpPr>
          <p:cNvPr id="35844" name="Rectangle 49" descr="Green marble"/>
          <p:cNvSpPr>
            <a:spLocks noChangeArrowheads="1"/>
          </p:cNvSpPr>
          <p:nvPr/>
        </p:nvSpPr>
        <p:spPr bwMode="auto">
          <a:xfrm>
            <a:off x="7164388" y="0"/>
            <a:ext cx="1657350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1800" i="1">
                <a:latin typeface="Tahoma" pitchFamily="34" charset="0"/>
              </a:rPr>
              <a:t>S</a:t>
            </a:r>
            <a:r>
              <a:rPr lang="en-US" altLang="zh-CN" sz="1800" i="1"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>
                <a:latin typeface="Tahoma" pitchFamily="34" charset="0"/>
              </a:rPr>
              <a:t> </a:t>
            </a:r>
            <a:r>
              <a:rPr lang="en-US" altLang="zh-CN" sz="1800"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latin typeface="Tahoma" pitchFamily="34" charset="0"/>
              </a:rPr>
              <a:t>S</a:t>
            </a:r>
            <a:endParaRPr lang="en-US" altLang="zh-CN" sz="1800"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1800" i="1">
                <a:latin typeface="Tahoma" pitchFamily="34" charset="0"/>
              </a:rPr>
              <a:t>S </a:t>
            </a:r>
            <a:r>
              <a:rPr lang="en-US" altLang="zh-CN" sz="1800"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latin typeface="Tahoma" pitchFamily="34" charset="0"/>
              </a:rPr>
              <a:t>BB</a:t>
            </a:r>
            <a:endParaRPr lang="en-US" altLang="zh-CN" sz="1800">
              <a:latin typeface="Tahoma" pitchFamily="34" charset="0"/>
            </a:endParaRP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1800" i="1">
                <a:latin typeface="Tahoma" pitchFamily="34" charset="0"/>
              </a:rPr>
              <a:t>B </a:t>
            </a:r>
            <a:r>
              <a:rPr lang="en-US" altLang="zh-CN" sz="1800">
                <a:latin typeface="Tahoma" pitchFamily="34" charset="0"/>
                <a:sym typeface="Symbol" pitchFamily="18" charset="2"/>
              </a:rPr>
              <a:t>b</a:t>
            </a:r>
            <a:r>
              <a:rPr lang="en-US" altLang="zh-CN" sz="1800" i="1">
                <a:latin typeface="Tahoma" pitchFamily="34" charset="0"/>
              </a:rPr>
              <a:t>B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1800" i="1">
                <a:latin typeface="Tahoma" pitchFamily="34" charset="0"/>
              </a:rPr>
              <a:t>B </a:t>
            </a:r>
            <a:r>
              <a:rPr lang="en-US" altLang="zh-CN" sz="1800"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>
                <a:latin typeface="Tahoma" pitchFamily="34" charset="0"/>
              </a:rPr>
              <a:t>a</a:t>
            </a:r>
            <a:endParaRPr lang="zh-CN" altLang="en-US" sz="1800" i="1">
              <a:latin typeface="Tahoma" pitchFamily="34" charset="0"/>
            </a:endParaRPr>
          </a:p>
        </p:txBody>
      </p:sp>
      <p:sp>
        <p:nvSpPr>
          <p:cNvPr id="35845" name="Text Box 90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6" name="Rectangle 93"/>
          <p:cNvSpPr>
            <a:spLocks noChangeArrowheads="1"/>
          </p:cNvSpPr>
          <p:nvPr/>
        </p:nvSpPr>
        <p:spPr bwMode="auto">
          <a:xfrm>
            <a:off x="179388" y="1157288"/>
            <a:ext cx="2009775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14400" rIns="21600" bIns="46800"/>
          <a:lstStyle/>
          <a:p>
            <a:pPr algn="just">
              <a:lnSpc>
                <a:spcPct val="100000"/>
              </a:lnSpc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·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>
                <a:latin typeface="Times New Roman" pitchFamily="18" charset="0"/>
              </a:rPr>
              <a:t>, $      </a:t>
            </a:r>
            <a:r>
              <a:rPr lang="en-US" altLang="zh-CN" sz="2400" i="1">
                <a:latin typeface="Times New Roman" pitchFamily="18" charset="0"/>
              </a:rPr>
              <a:t>I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endParaRPr lang="en-US" altLang="zh-CN" sz="2400">
              <a:latin typeface="Times New Roman" pitchFamily="18" charset="0"/>
            </a:endParaRP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S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·</a:t>
            </a:r>
            <a:r>
              <a:rPr lang="en-US" altLang="zh-CN" sz="2400" i="1">
                <a:latin typeface="Times New Roman" pitchFamily="18" charset="0"/>
              </a:rPr>
              <a:t>BB</a:t>
            </a:r>
            <a:r>
              <a:rPr lang="en-US" altLang="zh-CN" sz="2400">
                <a:latin typeface="Times New Roman" pitchFamily="18" charset="0"/>
              </a:rPr>
              <a:t>, $</a:t>
            </a: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B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·</a:t>
            </a:r>
            <a:r>
              <a:rPr lang="en-US" altLang="zh-CN" sz="2400" i="1">
                <a:latin typeface="Times New Roman" pitchFamily="18" charset="0"/>
              </a:rPr>
              <a:t>bB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en-US" altLang="zh-CN" sz="2400" i="1">
                <a:latin typeface="Times New Roman" pitchFamily="18" charset="0"/>
              </a:rPr>
              <a:t>a</a:t>
            </a:r>
            <a:endParaRPr lang="en-US" altLang="zh-CN" sz="2400">
              <a:latin typeface="Times New Roman" pitchFamily="18" charset="0"/>
            </a:endParaRPr>
          </a:p>
          <a:p>
            <a:pPr algn="just">
              <a:lnSpc>
                <a:spcPct val="100000"/>
              </a:lnSpc>
              <a:buFontTx/>
              <a:buNone/>
            </a:pPr>
            <a:r>
              <a:rPr lang="en-US" altLang="zh-CN" sz="2400" i="1">
                <a:latin typeface="Times New Roman" pitchFamily="18" charset="0"/>
              </a:rPr>
              <a:t>B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>
                <a:latin typeface="Times New Roman" pitchFamily="18" charset="0"/>
              </a:rPr>
              <a:t>·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en-US" altLang="zh-CN" sz="2400" i="1">
                <a:latin typeface="Times New Roman" pitchFamily="18" charset="0"/>
              </a:rPr>
              <a:t>a</a:t>
            </a:r>
          </a:p>
        </p:txBody>
      </p:sp>
      <p:grpSp>
        <p:nvGrpSpPr>
          <p:cNvPr id="468099" name="Group 131"/>
          <p:cNvGrpSpPr>
            <a:grpSpLocks/>
          </p:cNvGrpSpPr>
          <p:nvPr/>
        </p:nvGrpSpPr>
        <p:grpSpPr bwMode="auto">
          <a:xfrm>
            <a:off x="2211388" y="1125538"/>
            <a:ext cx="3094037" cy="700087"/>
            <a:chOff x="1393" y="709"/>
            <a:chExt cx="1949" cy="441"/>
          </a:xfrm>
        </p:grpSpPr>
        <p:sp>
          <p:nvSpPr>
            <p:cNvPr id="35885" name="Rectangle 94"/>
            <p:cNvSpPr>
              <a:spLocks noChangeArrowheads="1"/>
            </p:cNvSpPr>
            <p:nvPr/>
          </p:nvSpPr>
          <p:spPr bwMode="auto">
            <a:xfrm>
              <a:off x="2076" y="740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8064" name="Line 96"/>
            <p:cNvSpPr>
              <a:spLocks noChangeShapeType="1"/>
            </p:cNvSpPr>
            <p:nvPr/>
          </p:nvSpPr>
          <p:spPr bwMode="auto">
            <a:xfrm>
              <a:off x="1393" y="940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7" name="Rectangle 97"/>
            <p:cNvSpPr>
              <a:spLocks noChangeArrowheads="1"/>
            </p:cNvSpPr>
            <p:nvPr/>
          </p:nvSpPr>
          <p:spPr bwMode="auto">
            <a:xfrm>
              <a:off x="1527" y="709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468100" name="Group 132"/>
          <p:cNvGrpSpPr>
            <a:grpSpLocks/>
          </p:cNvGrpSpPr>
          <p:nvPr/>
        </p:nvGrpSpPr>
        <p:grpSpPr bwMode="auto">
          <a:xfrm>
            <a:off x="1143000" y="2386013"/>
            <a:ext cx="4205288" cy="1219200"/>
            <a:chOff x="720" y="1503"/>
            <a:chExt cx="2649" cy="768"/>
          </a:xfrm>
        </p:grpSpPr>
        <p:sp>
          <p:nvSpPr>
            <p:cNvPr id="35882" name="Rectangle 95"/>
            <p:cNvSpPr>
              <a:spLocks noChangeArrowheads="1"/>
            </p:cNvSpPr>
            <p:nvPr/>
          </p:nvSpPr>
          <p:spPr bwMode="auto">
            <a:xfrm>
              <a:off x="2103" y="1503"/>
              <a:ext cx="126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S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68066" name="Freeform 98"/>
            <p:cNvSpPr>
              <a:spLocks/>
            </p:cNvSpPr>
            <p:nvPr/>
          </p:nvSpPr>
          <p:spPr bwMode="auto">
            <a:xfrm>
              <a:off x="720" y="1693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4" name="Rectangle 99"/>
            <p:cNvSpPr>
              <a:spLocks noChangeArrowheads="1"/>
            </p:cNvSpPr>
            <p:nvPr/>
          </p:nvSpPr>
          <p:spPr bwMode="auto">
            <a:xfrm>
              <a:off x="1352" y="1814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68101" name="Group 133"/>
          <p:cNvGrpSpPr>
            <a:grpSpLocks/>
          </p:cNvGrpSpPr>
          <p:nvPr/>
        </p:nvGrpSpPr>
        <p:grpSpPr bwMode="auto">
          <a:xfrm>
            <a:off x="1093788" y="2671763"/>
            <a:ext cx="4337050" cy="3863975"/>
            <a:chOff x="689" y="1683"/>
            <a:chExt cx="2732" cy="2434"/>
          </a:xfrm>
        </p:grpSpPr>
        <p:sp>
          <p:nvSpPr>
            <p:cNvPr id="468068" name="Line 100"/>
            <p:cNvSpPr>
              <a:spLocks noChangeShapeType="1"/>
            </p:cNvSpPr>
            <p:nvPr/>
          </p:nvSpPr>
          <p:spPr bwMode="auto">
            <a:xfrm flipH="1">
              <a:off x="689" y="1683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1" name="Rectangle 101"/>
            <p:cNvSpPr>
              <a:spLocks noChangeArrowheads="1"/>
            </p:cNvSpPr>
            <p:nvPr/>
          </p:nvSpPr>
          <p:spPr bwMode="auto">
            <a:xfrm>
              <a:off x="2155" y="2452"/>
              <a:ext cx="1266" cy="7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5872" name="Rectangle 102"/>
            <p:cNvSpPr>
              <a:spLocks noChangeArrowheads="1"/>
            </p:cNvSpPr>
            <p:nvPr/>
          </p:nvSpPr>
          <p:spPr bwMode="auto">
            <a:xfrm>
              <a:off x="2141" y="3697"/>
              <a:ext cx="1267" cy="4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·,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8071" name="Freeform 103"/>
            <p:cNvSpPr>
              <a:spLocks/>
            </p:cNvSpPr>
            <p:nvPr/>
          </p:nvSpPr>
          <p:spPr bwMode="auto">
            <a:xfrm>
              <a:off x="692" y="2464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72" name="Freeform 104"/>
            <p:cNvSpPr>
              <a:spLocks/>
            </p:cNvSpPr>
            <p:nvPr/>
          </p:nvSpPr>
          <p:spPr bwMode="auto">
            <a:xfrm>
              <a:off x="692" y="3516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73" name="Line 105"/>
            <p:cNvSpPr>
              <a:spLocks noChangeShapeType="1"/>
            </p:cNvSpPr>
            <p:nvPr/>
          </p:nvSpPr>
          <p:spPr bwMode="auto">
            <a:xfrm>
              <a:off x="689" y="2542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6" name="Rectangle 106"/>
            <p:cNvSpPr>
              <a:spLocks noChangeArrowheads="1"/>
            </p:cNvSpPr>
            <p:nvPr/>
          </p:nvSpPr>
          <p:spPr bwMode="auto">
            <a:xfrm>
              <a:off x="1409" y="3589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8075" name="Line 107"/>
            <p:cNvSpPr>
              <a:spLocks noChangeShapeType="1"/>
            </p:cNvSpPr>
            <p:nvPr/>
          </p:nvSpPr>
          <p:spPr bwMode="auto">
            <a:xfrm>
              <a:off x="2776" y="3256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8" name="Rectangle 108"/>
            <p:cNvSpPr>
              <a:spLocks noChangeArrowheads="1"/>
            </p:cNvSpPr>
            <p:nvPr/>
          </p:nvSpPr>
          <p:spPr bwMode="auto">
            <a:xfrm>
              <a:off x="2513" y="3301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79" name="Rectangle 109" descr="Green marble"/>
            <p:cNvSpPr>
              <a:spLocks noChangeArrowheads="1"/>
            </p:cNvSpPr>
            <p:nvPr/>
          </p:nvSpPr>
          <p:spPr bwMode="auto">
            <a:xfrm>
              <a:off x="1361" y="24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80" name="Rectangle 110" descr="Green marble"/>
            <p:cNvSpPr>
              <a:spLocks noChangeArrowheads="1"/>
            </p:cNvSpPr>
            <p:nvPr/>
          </p:nvSpPr>
          <p:spPr bwMode="auto">
            <a:xfrm>
              <a:off x="1649" y="320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8079" name="Freeform 111" descr="Green marble"/>
            <p:cNvSpPr>
              <a:spLocks/>
            </p:cNvSpPr>
            <p:nvPr/>
          </p:nvSpPr>
          <p:spPr bwMode="auto">
            <a:xfrm>
              <a:off x="1865" y="3150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8102" name="Group 134"/>
          <p:cNvGrpSpPr>
            <a:grpSpLocks/>
          </p:cNvGrpSpPr>
          <p:nvPr/>
        </p:nvGrpSpPr>
        <p:grpSpPr bwMode="auto">
          <a:xfrm>
            <a:off x="5360988" y="1125538"/>
            <a:ext cx="3581400" cy="5334000"/>
            <a:chOff x="3377" y="709"/>
            <a:chExt cx="2256" cy="3360"/>
          </a:xfrm>
        </p:grpSpPr>
        <p:sp>
          <p:nvSpPr>
            <p:cNvPr id="35851" name="Rectangle 112"/>
            <p:cNvSpPr>
              <a:spLocks noChangeArrowheads="1"/>
            </p:cNvSpPr>
            <p:nvPr/>
          </p:nvSpPr>
          <p:spPr bwMode="auto">
            <a:xfrm>
              <a:off x="3761" y="709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S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5852" name="Rectangle 113"/>
            <p:cNvSpPr>
              <a:spLocks noChangeArrowheads="1"/>
            </p:cNvSpPr>
            <p:nvPr/>
          </p:nvSpPr>
          <p:spPr bwMode="auto">
            <a:xfrm>
              <a:off x="3809" y="1525"/>
              <a:ext cx="1296" cy="71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latin typeface="Times New Roman" pitchFamily="18" charset="0"/>
                </a:rPr>
                <a:t>·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, $   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5853" name="Rectangle 114"/>
            <p:cNvSpPr>
              <a:spLocks noChangeArrowheads="1"/>
            </p:cNvSpPr>
            <p:nvPr/>
          </p:nvSpPr>
          <p:spPr bwMode="auto">
            <a:xfrm>
              <a:off x="4241" y="2485"/>
              <a:ext cx="139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·, $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5854" name="Rectangle 115"/>
            <p:cNvSpPr>
              <a:spLocks noChangeArrowheads="1"/>
            </p:cNvSpPr>
            <p:nvPr/>
          </p:nvSpPr>
          <p:spPr bwMode="auto">
            <a:xfrm>
              <a:off x="3809" y="3061"/>
              <a:ext cx="1152" cy="3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855" name="Rectangle 116"/>
            <p:cNvSpPr>
              <a:spLocks noChangeArrowheads="1"/>
            </p:cNvSpPr>
            <p:nvPr/>
          </p:nvSpPr>
          <p:spPr bwMode="auto">
            <a:xfrm>
              <a:off x="3809" y="3781"/>
              <a:ext cx="139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latin typeface="Times New Roman" pitchFamily="18" charset="0"/>
                </a:rPr>
                <a:t>bB</a:t>
              </a:r>
              <a:r>
                <a:rPr lang="en-US" altLang="zh-CN" sz="2400">
                  <a:latin typeface="Times New Roman" pitchFamily="18" charset="0"/>
                </a:rPr>
                <a:t>·,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/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    </a:t>
              </a:r>
              <a:r>
                <a:rPr lang="en-US" altLang="zh-CN" sz="2400" i="1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5856" name="Rectangle 117"/>
            <p:cNvSpPr>
              <a:spLocks noChangeArrowheads="1"/>
            </p:cNvSpPr>
            <p:nvPr/>
          </p:nvSpPr>
          <p:spPr bwMode="auto">
            <a:xfrm>
              <a:off x="3377" y="1093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57" name="Rectangle 118"/>
            <p:cNvSpPr>
              <a:spLocks noChangeArrowheads="1"/>
            </p:cNvSpPr>
            <p:nvPr/>
          </p:nvSpPr>
          <p:spPr bwMode="auto">
            <a:xfrm>
              <a:off x="3473" y="1621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58" name="Rectangle 119"/>
            <p:cNvSpPr>
              <a:spLocks noChangeArrowheads="1"/>
            </p:cNvSpPr>
            <p:nvPr/>
          </p:nvSpPr>
          <p:spPr bwMode="auto">
            <a:xfrm>
              <a:off x="5297" y="1045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59" name="Rectangle 120"/>
            <p:cNvSpPr>
              <a:spLocks noChangeArrowheads="1"/>
            </p:cNvSpPr>
            <p:nvPr/>
          </p:nvSpPr>
          <p:spPr bwMode="auto">
            <a:xfrm>
              <a:off x="3377" y="3397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8089" name="Line 121"/>
            <p:cNvSpPr>
              <a:spLocks noChangeShapeType="1"/>
            </p:cNvSpPr>
            <p:nvPr/>
          </p:nvSpPr>
          <p:spPr bwMode="auto">
            <a:xfrm>
              <a:off x="4049" y="2245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90" name="Line 122"/>
            <p:cNvSpPr>
              <a:spLocks noChangeShapeType="1"/>
            </p:cNvSpPr>
            <p:nvPr/>
          </p:nvSpPr>
          <p:spPr bwMode="auto">
            <a:xfrm flipV="1">
              <a:off x="3377" y="1093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91" name="Freeform 123" descr="Green marble"/>
            <p:cNvSpPr>
              <a:spLocks/>
            </p:cNvSpPr>
            <p:nvPr/>
          </p:nvSpPr>
          <p:spPr bwMode="auto">
            <a:xfrm>
              <a:off x="5002" y="1251"/>
              <a:ext cx="358" cy="368"/>
            </a:xfrm>
            <a:custGeom>
              <a:avLst/>
              <a:gdLst>
                <a:gd name="T0" fmla="*/ 157 w 358"/>
                <a:gd name="T1" fmla="*/ 368 h 368"/>
                <a:gd name="T2" fmla="*/ 339 w 358"/>
                <a:gd name="T3" fmla="*/ 255 h 368"/>
                <a:gd name="T4" fmla="*/ 269 w 358"/>
                <a:gd name="T5" fmla="*/ 30 h 368"/>
                <a:gd name="T6" fmla="*/ 44 w 358"/>
                <a:gd name="T7" fmla="*/ 73 h 368"/>
                <a:gd name="T8" fmla="*/ 7 w 358"/>
                <a:gd name="T9" fmla="*/ 27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8">
                  <a:moveTo>
                    <a:pt x="157" y="368"/>
                  </a:moveTo>
                  <a:cubicBezTo>
                    <a:pt x="187" y="349"/>
                    <a:pt x="320" y="311"/>
                    <a:pt x="339" y="255"/>
                  </a:cubicBezTo>
                  <a:cubicBezTo>
                    <a:pt x="358" y="199"/>
                    <a:pt x="318" y="60"/>
                    <a:pt x="269" y="30"/>
                  </a:cubicBezTo>
                  <a:cubicBezTo>
                    <a:pt x="220" y="0"/>
                    <a:pt x="88" y="32"/>
                    <a:pt x="44" y="73"/>
                  </a:cubicBezTo>
                  <a:cubicBezTo>
                    <a:pt x="0" y="114"/>
                    <a:pt x="15" y="232"/>
                    <a:pt x="7" y="27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92" name="Line 124"/>
            <p:cNvSpPr>
              <a:spLocks noChangeShapeType="1"/>
            </p:cNvSpPr>
            <p:nvPr/>
          </p:nvSpPr>
          <p:spPr bwMode="auto">
            <a:xfrm>
              <a:off x="3377" y="1861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64" name="Rectangle 125"/>
            <p:cNvSpPr>
              <a:spLocks noChangeArrowheads="1"/>
            </p:cNvSpPr>
            <p:nvPr/>
          </p:nvSpPr>
          <p:spPr bwMode="auto">
            <a:xfrm>
              <a:off x="3809" y="2437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8094" name="Line 126"/>
            <p:cNvSpPr>
              <a:spLocks noChangeShapeType="1"/>
            </p:cNvSpPr>
            <p:nvPr/>
          </p:nvSpPr>
          <p:spPr bwMode="auto">
            <a:xfrm>
              <a:off x="3425" y="3253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66" name="Rectangle 127"/>
            <p:cNvSpPr>
              <a:spLocks noChangeArrowheads="1"/>
            </p:cNvSpPr>
            <p:nvPr/>
          </p:nvSpPr>
          <p:spPr bwMode="auto">
            <a:xfrm>
              <a:off x="3521" y="2245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8096" name="Line 128"/>
            <p:cNvSpPr>
              <a:spLocks noChangeShapeType="1"/>
            </p:cNvSpPr>
            <p:nvPr/>
          </p:nvSpPr>
          <p:spPr bwMode="auto">
            <a:xfrm>
              <a:off x="3377" y="2245"/>
              <a:ext cx="48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8097" name="Line 129"/>
            <p:cNvSpPr>
              <a:spLocks noChangeShapeType="1"/>
            </p:cNvSpPr>
            <p:nvPr/>
          </p:nvSpPr>
          <p:spPr bwMode="auto">
            <a:xfrm>
              <a:off x="5105" y="2245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69" name="Rectangle 130"/>
            <p:cNvSpPr>
              <a:spLocks noChangeArrowheads="1"/>
            </p:cNvSpPr>
            <p:nvPr/>
          </p:nvSpPr>
          <p:spPr bwMode="auto">
            <a:xfrm>
              <a:off x="5153" y="2197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en-US" altLang="zh-CN" sz="2400" i="1"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构造规范的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分析表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LR(1)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项目来构造识别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活前缀的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构造分析器的状态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函数如下确定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如果[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中，且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那么置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sj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如果[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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中，且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那么置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rj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如果[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·, $]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中，那么置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$] =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如果用上面规则构造出现了冲突，那么文法就不是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LR(1)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的。 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构造规范的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分析表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LR(1)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项目来构造识别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活前缀的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DFA。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构造分析器的状态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action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函数如下确定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. .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状态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函数如下确定：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i="1" baseline="-30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那么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=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用上面规则未能定义的所有条目都置为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error。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分析器的初始状态是包含[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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$]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的项目集对应的状态。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本讲纲要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LR(1)</a:t>
            </a:r>
            <a:r>
              <a:rPr lang="zh-CN" altLang="en-US">
                <a:ea typeface="宋体" pitchFamily="2" charset="-122"/>
              </a:rPr>
              <a:t>分析</a:t>
            </a:r>
          </a:p>
          <a:p>
            <a:r>
              <a:rPr lang="en-US" altLang="zh-CN">
                <a:ea typeface="宋体" pitchFamily="2" charset="-122"/>
              </a:rPr>
              <a:t>LALR</a:t>
            </a:r>
          </a:p>
          <a:p>
            <a:r>
              <a:rPr lang="en-US" altLang="zh-CN">
                <a:ea typeface="宋体" pitchFamily="2" charset="-122"/>
              </a:rPr>
              <a:t>LR</a:t>
            </a:r>
            <a:r>
              <a:rPr lang="zh-CN" altLang="en-US">
                <a:ea typeface="宋体" pitchFamily="2" charset="-122"/>
              </a:rPr>
              <a:t>文法和</a:t>
            </a:r>
            <a:r>
              <a:rPr lang="en-US" altLang="zh-CN">
                <a:ea typeface="宋体" pitchFamily="2" charset="-122"/>
              </a:rPr>
              <a:t>LR</a:t>
            </a:r>
            <a:r>
              <a:rPr lang="zh-CN" altLang="en-US">
                <a:ea typeface="宋体" pitchFamily="2" charset="-122"/>
              </a:rPr>
              <a:t>分析方法的特点</a:t>
            </a: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3.5</a:t>
            </a:r>
            <a:r>
              <a:rPr lang="zh-CN" altLang="en-US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>
                <a:ea typeface="黑体" pitchFamily="49" charset="-122"/>
              </a:rPr>
              <a:t>LR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59597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15350" cy="453707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从文法构造识别活前缀的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2. 构造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LR(0)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endParaRPr lang="en-US" altLang="zh-CN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·(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endParaRPr lang="zh-CN" altLang="en-US" sz="2800" b="1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029D01-84EB-4C95-9422-7B59562CBBF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95971" name="AutoShape 3" descr="Green marble"/>
          <p:cNvSpPr>
            <a:spLocks noChangeArrowheads="1"/>
          </p:cNvSpPr>
          <p:nvPr/>
        </p:nvSpPr>
        <p:spPr bwMode="auto">
          <a:xfrm>
            <a:off x="3419475" y="2997200"/>
            <a:ext cx="5543550" cy="2592388"/>
          </a:xfrm>
          <a:prstGeom prst="wedgeRoundRectCallout">
            <a:avLst>
              <a:gd name="adj1" fmla="val -75144"/>
              <a:gd name="adj2" fmla="val -56856"/>
              <a:gd name="adj3" fmla="val 1666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闭包函数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、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的每个项目均加入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、如果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l-GR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α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·B</a:t>
            </a:r>
            <a:r>
              <a:rPr lang="el-GR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β</a:t>
            </a:r>
            <a:r>
              <a:rPr lang="zh-CN" alt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在 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中，且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l-GR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γ</a:t>
            </a:r>
            <a:r>
              <a:rPr lang="zh-CN" altLang="el-GR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是产生式，那么如果项目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 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sym typeface="Wingdings" pitchFamily="2" charset="2"/>
              </a:rPr>
              <a:t>·</a:t>
            </a:r>
            <a:r>
              <a:rPr lang="el-GR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γ</a:t>
            </a:r>
            <a:r>
              <a:rPr lang="zh-CN" altLang="el-GR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还不在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closure(I)</a:t>
            </a: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中的话，那么把它加入。</a:t>
            </a:r>
            <a:endParaRPr lang="zh-CN" altLang="el-GR" sz="24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el-GR" altLang="zh-CN" sz="24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95972" name="Rectangle 4" descr="Green marble"/>
          <p:cNvSpPr>
            <a:spLocks noChangeArrowheads="1"/>
          </p:cNvSpPr>
          <p:nvPr/>
        </p:nvSpPr>
        <p:spPr bwMode="auto">
          <a:xfrm>
            <a:off x="6588125" y="1000125"/>
            <a:ext cx="2376488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5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5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5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5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5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LALR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ea typeface="宋体" pitchFamily="2" charset="-122"/>
              </a:rPr>
              <a:t>从前面的例子看到，</a:t>
            </a:r>
            <a:r>
              <a:rPr lang="en-US" altLang="zh-CN" sz="2800" dirty="0">
                <a:ea typeface="宋体" pitchFamily="2" charset="-122"/>
              </a:rPr>
              <a:t>LR(1)</a:t>
            </a:r>
            <a:r>
              <a:rPr lang="zh-CN" altLang="en-US" sz="2800" dirty="0">
                <a:ea typeface="宋体" pitchFamily="2" charset="-122"/>
              </a:rPr>
              <a:t>分析表的状态数目比较大</a:t>
            </a:r>
          </a:p>
          <a:p>
            <a:endParaRPr lang="zh-CN" altLang="en-US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LALR</a:t>
            </a:r>
            <a:r>
              <a:rPr lang="zh-CN" altLang="en-US" sz="2800" dirty="0">
                <a:ea typeface="宋体" pitchFamily="2" charset="-122"/>
              </a:rPr>
              <a:t>是在</a:t>
            </a:r>
            <a:r>
              <a:rPr lang="en-US" altLang="zh-CN" sz="2800" dirty="0">
                <a:ea typeface="宋体" pitchFamily="2" charset="-122"/>
              </a:rPr>
              <a:t>SLR(1)</a:t>
            </a:r>
            <a:r>
              <a:rPr lang="zh-CN" altLang="en-US" sz="2800" dirty="0">
                <a:ea typeface="宋体" pitchFamily="2" charset="-122"/>
              </a:rPr>
              <a:t>和</a:t>
            </a:r>
            <a:r>
              <a:rPr lang="en-US" altLang="zh-CN" sz="2800" dirty="0">
                <a:ea typeface="宋体" pitchFamily="2" charset="-122"/>
              </a:rPr>
              <a:t>LR(1)</a:t>
            </a:r>
            <a:r>
              <a:rPr lang="zh-CN" altLang="en-US" sz="2800" dirty="0">
                <a:ea typeface="宋体" pitchFamily="2" charset="-122"/>
              </a:rPr>
              <a:t>之间进行了文法描述能力与分析表紧凑程度之间做的折衷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SLR(1)</a:t>
            </a:r>
            <a:r>
              <a:rPr lang="zh-CN" altLang="en-US" sz="2400" dirty="0">
                <a:ea typeface="宋体" pitchFamily="2" charset="-122"/>
              </a:rPr>
              <a:t>文法描述能力稍弱，而由于状态数目较小能够得到高效实现（不必消耗太多内存）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LR(1)</a:t>
            </a:r>
            <a:r>
              <a:rPr lang="zh-CN" altLang="en-US" sz="2400" dirty="0">
                <a:ea typeface="宋体" pitchFamily="2" charset="-122"/>
              </a:rPr>
              <a:t>文法描述能力较强，但是由于状态数目多，分析表较大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LALR</a:t>
            </a:r>
            <a:r>
              <a:rPr lang="zh-CN" altLang="en-US" sz="2400" dirty="0">
                <a:ea typeface="宋体" pitchFamily="2" charset="-122"/>
              </a:rPr>
              <a:t>的描述能力与分析表大小介乎</a:t>
            </a:r>
            <a:r>
              <a:rPr lang="en-US" altLang="zh-CN" sz="2400" dirty="0">
                <a:ea typeface="宋体" pitchFamily="2" charset="-122"/>
              </a:rPr>
              <a:t>SLR(1)</a:t>
            </a:r>
            <a:r>
              <a:rPr lang="zh-CN" altLang="en-US" sz="2400" dirty="0">
                <a:ea typeface="宋体" pitchFamily="2" charset="-122"/>
              </a:rPr>
              <a:t>与</a:t>
            </a:r>
            <a:r>
              <a:rPr lang="en-US" altLang="zh-CN" sz="2400" dirty="0">
                <a:ea typeface="宋体" pitchFamily="2" charset="-122"/>
              </a:rPr>
              <a:t>LR(1)</a:t>
            </a:r>
            <a:r>
              <a:rPr lang="zh-CN" altLang="en-US" sz="2400" dirty="0">
                <a:ea typeface="宋体" pitchFamily="2" charset="-122"/>
              </a:rPr>
              <a:t>之间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LALR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LALR</a:t>
            </a:r>
            <a:r>
              <a:rPr lang="zh-CN" altLang="en-US" dirty="0">
                <a:ea typeface="宋体" pitchFamily="2" charset="-122"/>
              </a:rPr>
              <a:t>的做法：</a:t>
            </a:r>
          </a:p>
          <a:p>
            <a:pPr>
              <a:defRPr/>
            </a:pPr>
            <a:r>
              <a:rPr lang="zh-CN" altLang="en-US" sz="3200" b="0" dirty="0">
                <a:latin typeface="微软雅黑" pitchFamily="34" charset="-122"/>
                <a:ea typeface="微软雅黑" pitchFamily="34" charset="-122"/>
              </a:rPr>
              <a:t>合并识别 </a:t>
            </a:r>
            <a:r>
              <a:rPr lang="en-US" altLang="zh-CN" sz="3200" b="0" dirty="0"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sz="3200" b="0" dirty="0">
                <a:latin typeface="微软雅黑" pitchFamily="34" charset="-122"/>
                <a:ea typeface="微软雅黑" pitchFamily="34" charset="-122"/>
              </a:rPr>
              <a:t>文法的活前缀的</a:t>
            </a:r>
            <a:r>
              <a:rPr lang="en-US" altLang="zh-CN" sz="3200" b="0" dirty="0">
                <a:latin typeface="微软雅黑" pitchFamily="34" charset="-122"/>
                <a:ea typeface="微软雅黑" pitchFamily="34" charset="-122"/>
              </a:rPr>
              <a:t>DFA</a:t>
            </a:r>
            <a:r>
              <a:rPr lang="zh-CN" altLang="en-US" sz="3200" b="0" dirty="0">
                <a:latin typeface="微软雅黑" pitchFamily="34" charset="-122"/>
                <a:ea typeface="微软雅黑" pitchFamily="34" charset="-122"/>
              </a:rPr>
              <a:t>中的同心项目集</a:t>
            </a: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ea typeface="宋体" pitchFamily="2" charset="-122"/>
              </a:rPr>
              <a:t>同心的</a:t>
            </a:r>
            <a:r>
              <a:rPr lang="en-US" altLang="zh-CN" dirty="0">
                <a:ea typeface="宋体" pitchFamily="2" charset="-122"/>
              </a:rPr>
              <a:t>LR(1)</a:t>
            </a:r>
            <a:r>
              <a:rPr lang="zh-CN" altLang="en-US" dirty="0">
                <a:ea typeface="宋体" pitchFamily="2" charset="-122"/>
              </a:rPr>
              <a:t>项目集</a:t>
            </a:r>
          </a:p>
          <a:p>
            <a:pPr lvl="1"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略去搜索符后它们是相同的集合</a:t>
            </a:r>
            <a:endParaRPr lang="zh-CN" altLang="en-US" b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例： </a:t>
            </a:r>
            <a:r>
              <a:rPr lang="en-US" altLang="zh-CN" i="1" dirty="0">
                <a:ea typeface="宋体" pitchFamily="2" charset="-122"/>
              </a:rPr>
              <a:t>B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ea typeface="宋体" pitchFamily="2" charset="-122"/>
              </a:rPr>
              <a:t>·</a:t>
            </a:r>
            <a:r>
              <a:rPr lang="en-US" altLang="zh-CN" i="1" dirty="0" err="1">
                <a:ea typeface="宋体" pitchFamily="2" charset="-122"/>
              </a:rPr>
              <a:t>bB</a:t>
            </a:r>
            <a:r>
              <a:rPr lang="en-US" altLang="zh-CN" dirty="0">
                <a:ea typeface="宋体" pitchFamily="2" charset="-122"/>
              </a:rPr>
              <a:t>, $</a:t>
            </a:r>
            <a:r>
              <a:rPr lang="en-US" altLang="zh-CN" dirty="0">
                <a:solidFill>
                  <a:srgbClr val="996633"/>
                </a:solidFill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996633"/>
                </a:solidFill>
                <a:ea typeface="宋体" pitchFamily="2" charset="-122"/>
              </a:rPr>
              <a:t>与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bB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/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en-US" altLang="zh-CN" b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42</a:t>
            </a:fld>
            <a:endParaRPr lang="en-US" altLang="zh-CN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49" charset="-122"/>
              </a:rPr>
              <a:t>3.5</a:t>
            </a:r>
            <a:r>
              <a:rPr lang="zh-CN" altLang="en-US" dirty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dirty="0">
                <a:ea typeface="黑体" pitchFamily="49" charset="-122"/>
              </a:rPr>
              <a:t>LR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179388" y="1125538"/>
            <a:ext cx="8763000" cy="5410200"/>
            <a:chOff x="96" y="720"/>
            <a:chExt cx="5520" cy="3408"/>
          </a:xfrm>
        </p:grpSpPr>
        <p:sp>
          <p:nvSpPr>
            <p:cNvPr id="579589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590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9591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6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9592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593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79594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595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596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597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266" cy="7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79598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267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79599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0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1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2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603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4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605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06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07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8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79609" name="Rectangle 25"/>
            <p:cNvSpPr>
              <a:spLocks noChangeArrowheads="1"/>
            </p:cNvSpPr>
            <p:nvPr/>
          </p:nvSpPr>
          <p:spPr bwMode="auto">
            <a:xfrm>
              <a:off x="3792" y="1536"/>
              <a:ext cx="1296" cy="71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79610" name="Rectangle 26"/>
            <p:cNvSpPr>
              <a:spLocks noChangeArrowheads="1"/>
            </p:cNvSpPr>
            <p:nvPr/>
          </p:nvSpPr>
          <p:spPr bwMode="auto">
            <a:xfrm>
              <a:off x="4224" y="2496"/>
              <a:ext cx="139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79611" name="Rectangle 27"/>
            <p:cNvSpPr>
              <a:spLocks noChangeArrowheads="1"/>
            </p:cNvSpPr>
            <p:nvPr/>
          </p:nvSpPr>
          <p:spPr bwMode="auto">
            <a:xfrm>
              <a:off x="3792" y="3072"/>
              <a:ext cx="1152" cy="3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79612" name="Rectangle 28"/>
            <p:cNvSpPr>
              <a:spLocks noChangeArrowheads="1"/>
            </p:cNvSpPr>
            <p:nvPr/>
          </p:nvSpPr>
          <p:spPr bwMode="auto">
            <a:xfrm>
              <a:off x="3792" y="3792"/>
              <a:ext cx="139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79613" name="Rectangle 29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14" name="Rectangle 30"/>
            <p:cNvSpPr>
              <a:spLocks noChangeArrowheads="1"/>
            </p:cNvSpPr>
            <p:nvPr/>
          </p:nvSpPr>
          <p:spPr bwMode="auto">
            <a:xfrm>
              <a:off x="3456" y="16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15" name="Rectangle 31"/>
            <p:cNvSpPr>
              <a:spLocks noChangeArrowheads="1"/>
            </p:cNvSpPr>
            <p:nvPr/>
          </p:nvSpPr>
          <p:spPr bwMode="auto">
            <a:xfrm>
              <a:off x="5280" y="10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16" name="Rectangle 32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9617" name="Line 33"/>
            <p:cNvSpPr>
              <a:spLocks noChangeShapeType="1"/>
            </p:cNvSpPr>
            <p:nvPr/>
          </p:nvSpPr>
          <p:spPr bwMode="auto">
            <a:xfrm>
              <a:off x="4032" y="225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18" name="Line 34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19" name="Freeform 35" descr="Green marble"/>
            <p:cNvSpPr>
              <a:spLocks/>
            </p:cNvSpPr>
            <p:nvPr/>
          </p:nvSpPr>
          <p:spPr bwMode="auto">
            <a:xfrm>
              <a:off x="4985" y="1262"/>
              <a:ext cx="358" cy="368"/>
            </a:xfrm>
            <a:custGeom>
              <a:avLst/>
              <a:gdLst>
                <a:gd name="T0" fmla="*/ 157 w 358"/>
                <a:gd name="T1" fmla="*/ 368 h 368"/>
                <a:gd name="T2" fmla="*/ 339 w 358"/>
                <a:gd name="T3" fmla="*/ 255 h 368"/>
                <a:gd name="T4" fmla="*/ 269 w 358"/>
                <a:gd name="T5" fmla="*/ 30 h 368"/>
                <a:gd name="T6" fmla="*/ 44 w 358"/>
                <a:gd name="T7" fmla="*/ 73 h 368"/>
                <a:gd name="T8" fmla="*/ 7 w 358"/>
                <a:gd name="T9" fmla="*/ 27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8">
                  <a:moveTo>
                    <a:pt x="157" y="368"/>
                  </a:moveTo>
                  <a:cubicBezTo>
                    <a:pt x="187" y="349"/>
                    <a:pt x="320" y="311"/>
                    <a:pt x="339" y="255"/>
                  </a:cubicBezTo>
                  <a:cubicBezTo>
                    <a:pt x="358" y="199"/>
                    <a:pt x="318" y="60"/>
                    <a:pt x="269" y="30"/>
                  </a:cubicBezTo>
                  <a:cubicBezTo>
                    <a:pt x="220" y="0"/>
                    <a:pt x="88" y="32"/>
                    <a:pt x="44" y="73"/>
                  </a:cubicBezTo>
                  <a:cubicBezTo>
                    <a:pt x="0" y="114"/>
                    <a:pt x="15" y="232"/>
                    <a:pt x="7" y="27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0" name="Line 36"/>
            <p:cNvSpPr>
              <a:spLocks noChangeShapeType="1"/>
            </p:cNvSpPr>
            <p:nvPr/>
          </p:nvSpPr>
          <p:spPr bwMode="auto">
            <a:xfrm>
              <a:off x="3360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1" name="Rectangle 37"/>
            <p:cNvSpPr>
              <a:spLocks noChangeArrowheads="1"/>
            </p:cNvSpPr>
            <p:nvPr/>
          </p:nvSpPr>
          <p:spPr bwMode="auto">
            <a:xfrm>
              <a:off x="3792" y="24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622" name="Line 38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3" name="Rectangle 39"/>
            <p:cNvSpPr>
              <a:spLocks noChangeArrowheads="1"/>
            </p:cNvSpPr>
            <p:nvPr/>
          </p:nvSpPr>
          <p:spPr bwMode="auto">
            <a:xfrm>
              <a:off x="3504" y="22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9624" name="Line 40"/>
            <p:cNvSpPr>
              <a:spLocks noChangeShapeType="1"/>
            </p:cNvSpPr>
            <p:nvPr/>
          </p:nvSpPr>
          <p:spPr bwMode="auto">
            <a:xfrm>
              <a:off x="3360" y="2256"/>
              <a:ext cx="48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5" name="Line 41"/>
            <p:cNvSpPr>
              <a:spLocks noChangeShapeType="1"/>
            </p:cNvSpPr>
            <p:nvPr/>
          </p:nvSpPr>
          <p:spPr bwMode="auto">
            <a:xfrm>
              <a:off x="5088" y="225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26" name="Rectangle 42"/>
            <p:cNvSpPr>
              <a:spLocks noChangeArrowheads="1"/>
            </p:cNvSpPr>
            <p:nvPr/>
          </p:nvSpPr>
          <p:spPr bwMode="auto">
            <a:xfrm>
              <a:off x="5136" y="22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43</a:t>
            </a:fld>
            <a:endParaRPr lang="en-US" altLang="zh-CN" dirty="0"/>
          </a:p>
        </p:txBody>
      </p:sp>
      <p:sp>
        <p:nvSpPr>
          <p:cNvPr id="43011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3.5</a:t>
            </a:r>
            <a:r>
              <a:rPr lang="zh-CN" altLang="en-US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>
                <a:ea typeface="黑体" pitchFamily="49" charset="-122"/>
              </a:rPr>
              <a:t>LR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43012" name="Text Box 4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3013" name="Group 44"/>
          <p:cNvGrpSpPr>
            <a:grpSpLocks/>
          </p:cNvGrpSpPr>
          <p:nvPr/>
        </p:nvGrpSpPr>
        <p:grpSpPr bwMode="auto">
          <a:xfrm>
            <a:off x="179388" y="1125538"/>
            <a:ext cx="8763000" cy="5410200"/>
            <a:chOff x="96" y="720"/>
            <a:chExt cx="5520" cy="3408"/>
          </a:xfrm>
        </p:grpSpPr>
        <p:sp>
          <p:nvSpPr>
            <p:cNvPr id="480301" name="Rectangle 4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02" name="Rectangle 4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0303" name="Rectangle 47"/>
            <p:cNvSpPr>
              <a:spLocks noChangeArrowheads="1"/>
            </p:cNvSpPr>
            <p:nvPr/>
          </p:nvSpPr>
          <p:spPr bwMode="auto">
            <a:xfrm>
              <a:off x="2086" y="1514"/>
              <a:ext cx="126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0304" name="Line 4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05" name="Rectangle 4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80306" name="Freeform 5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07" name="Rectangle 5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08" name="Line 5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09" name="Rectangle 53"/>
            <p:cNvSpPr>
              <a:spLocks noChangeArrowheads="1"/>
            </p:cNvSpPr>
            <p:nvPr/>
          </p:nvSpPr>
          <p:spPr bwMode="auto">
            <a:xfrm>
              <a:off x="2138" y="2463"/>
              <a:ext cx="1266" cy="79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 dirty="0" err="1">
                  <a:latin typeface="Times New Roman" pitchFamily="18" charset="0"/>
                </a:rPr>
                <a:t>b</a:t>
              </a:r>
              <a:r>
                <a:rPr lang="en-US" altLang="zh-CN" sz="2400" dirty="0" err="1"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latin typeface="Times New Roman" pitchFamily="18" charset="0"/>
                </a:rPr>
                <a:t>bB</a:t>
              </a:r>
              <a:r>
                <a:rPr lang="en-US" altLang="zh-CN" sz="2400" dirty="0"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  <a:endParaRPr lang="en-US" altLang="zh-CN" sz="2400" dirty="0"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latin typeface="Times New Roman" pitchFamily="18" charset="0"/>
                </a:rPr>
                <a:t>·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  <a:r>
                <a:rPr lang="en-US" altLang="zh-CN" sz="2400" dirty="0"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  <a:r>
                <a:rPr lang="en-US" altLang="zh-CN" sz="2400" dirty="0">
                  <a:latin typeface="Times New Roman" pitchFamily="18" charset="0"/>
                </a:rPr>
                <a:t>    </a:t>
              </a:r>
              <a:r>
                <a:rPr lang="en-US" altLang="zh-CN" sz="2400" i="1" dirty="0">
                  <a:latin typeface="Times New Roman" pitchFamily="18" charset="0"/>
                </a:rPr>
                <a:t>I</a:t>
              </a:r>
              <a:r>
                <a:rPr lang="en-US" altLang="zh-CN" sz="2400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0310" name="Rectangle 54"/>
            <p:cNvSpPr>
              <a:spLocks noChangeArrowheads="1"/>
            </p:cNvSpPr>
            <p:nvPr/>
          </p:nvSpPr>
          <p:spPr bwMode="auto">
            <a:xfrm>
              <a:off x="2124" y="3708"/>
              <a:ext cx="1267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0311" name="Freeform 5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12" name="Freeform 5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13" name="Line 5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14" name="Rectangle 5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15" name="Line 5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16" name="Rectangle 6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17" name="Rectangle 6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18" name="Rectangle 6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19" name="Freeform 6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20" name="Rectangle 6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0321" name="Rectangle 65"/>
            <p:cNvSpPr>
              <a:spLocks noChangeArrowheads="1"/>
            </p:cNvSpPr>
            <p:nvPr/>
          </p:nvSpPr>
          <p:spPr bwMode="auto">
            <a:xfrm>
              <a:off x="3792" y="1536"/>
              <a:ext cx="1296" cy="719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 dirty="0" err="1">
                  <a:latin typeface="Times New Roman" pitchFamily="18" charset="0"/>
                </a:rPr>
                <a:t>b</a:t>
              </a:r>
              <a:r>
                <a:rPr lang="en-US" altLang="zh-CN" sz="2400" dirty="0" err="1"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latin typeface="Times New Roman" pitchFamily="18" charset="0"/>
                </a:rPr>
                <a:t>B</a:t>
              </a:r>
              <a:r>
                <a:rPr lang="en-US" altLang="zh-CN" sz="2400" dirty="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latin typeface="Times New Roman" pitchFamily="18" charset="0"/>
                </a:rPr>
                <a:t>bB</a:t>
              </a:r>
              <a:r>
                <a:rPr lang="en-US" altLang="zh-CN" sz="2400" dirty="0"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latin typeface="Times New Roman" pitchFamily="18" charset="0"/>
                </a:rPr>
                <a:t>B </a:t>
              </a:r>
              <a:r>
                <a:rPr lang="en-US" altLang="zh-CN" sz="2400" dirty="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latin typeface="Times New Roman" pitchFamily="18" charset="0"/>
                </a:rPr>
                <a:t>·</a:t>
              </a:r>
              <a:r>
                <a:rPr lang="en-US" altLang="zh-CN" sz="2400" i="1" dirty="0">
                  <a:latin typeface="Times New Roman" pitchFamily="18" charset="0"/>
                </a:rPr>
                <a:t>a</a:t>
              </a:r>
              <a:r>
                <a:rPr lang="en-US" altLang="zh-CN" sz="2400" dirty="0">
                  <a:latin typeface="Times New Roman" pitchFamily="18" charset="0"/>
                </a:rPr>
                <a:t>, $       </a:t>
              </a:r>
              <a:r>
                <a:rPr lang="en-US" altLang="zh-CN" sz="2400" i="1" dirty="0">
                  <a:latin typeface="Times New Roman" pitchFamily="18" charset="0"/>
                </a:rPr>
                <a:t>I</a:t>
              </a:r>
              <a:r>
                <a:rPr lang="en-US" altLang="zh-CN" sz="2400" baseline="-25000" dirty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0322" name="Rectangle 66"/>
            <p:cNvSpPr>
              <a:spLocks noChangeArrowheads="1"/>
            </p:cNvSpPr>
            <p:nvPr/>
          </p:nvSpPr>
          <p:spPr bwMode="auto">
            <a:xfrm>
              <a:off x="4224" y="2496"/>
              <a:ext cx="1392" cy="28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80323" name="Rectangle 67"/>
            <p:cNvSpPr>
              <a:spLocks noChangeArrowheads="1"/>
            </p:cNvSpPr>
            <p:nvPr/>
          </p:nvSpPr>
          <p:spPr bwMode="auto">
            <a:xfrm>
              <a:off x="3792" y="3072"/>
              <a:ext cx="1152" cy="3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80324" name="Rectangle 68"/>
            <p:cNvSpPr>
              <a:spLocks noChangeArrowheads="1"/>
            </p:cNvSpPr>
            <p:nvPr/>
          </p:nvSpPr>
          <p:spPr bwMode="auto">
            <a:xfrm>
              <a:off x="3792" y="3792"/>
              <a:ext cx="1392" cy="288"/>
            </a:xfrm>
            <a:prstGeom prst="rect">
              <a:avLst/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80325" name="Rectangle 69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26" name="Rectangle 70"/>
            <p:cNvSpPr>
              <a:spLocks noChangeArrowheads="1"/>
            </p:cNvSpPr>
            <p:nvPr/>
          </p:nvSpPr>
          <p:spPr bwMode="auto">
            <a:xfrm>
              <a:off x="3456" y="16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27" name="Rectangle 71"/>
            <p:cNvSpPr>
              <a:spLocks noChangeArrowheads="1"/>
            </p:cNvSpPr>
            <p:nvPr/>
          </p:nvSpPr>
          <p:spPr bwMode="auto">
            <a:xfrm>
              <a:off x="5280" y="10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28" name="Rectangle 72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0329" name="Line 73"/>
            <p:cNvSpPr>
              <a:spLocks noChangeShapeType="1"/>
            </p:cNvSpPr>
            <p:nvPr/>
          </p:nvSpPr>
          <p:spPr bwMode="auto">
            <a:xfrm>
              <a:off x="4032" y="225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0" name="Line 74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1" name="Freeform 75" descr="Green marble"/>
            <p:cNvSpPr>
              <a:spLocks/>
            </p:cNvSpPr>
            <p:nvPr/>
          </p:nvSpPr>
          <p:spPr bwMode="auto">
            <a:xfrm>
              <a:off x="4985" y="1262"/>
              <a:ext cx="358" cy="368"/>
            </a:xfrm>
            <a:custGeom>
              <a:avLst/>
              <a:gdLst>
                <a:gd name="T0" fmla="*/ 157 w 358"/>
                <a:gd name="T1" fmla="*/ 368 h 368"/>
                <a:gd name="T2" fmla="*/ 339 w 358"/>
                <a:gd name="T3" fmla="*/ 255 h 368"/>
                <a:gd name="T4" fmla="*/ 269 w 358"/>
                <a:gd name="T5" fmla="*/ 30 h 368"/>
                <a:gd name="T6" fmla="*/ 44 w 358"/>
                <a:gd name="T7" fmla="*/ 73 h 368"/>
                <a:gd name="T8" fmla="*/ 7 w 358"/>
                <a:gd name="T9" fmla="*/ 27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8">
                  <a:moveTo>
                    <a:pt x="157" y="368"/>
                  </a:moveTo>
                  <a:cubicBezTo>
                    <a:pt x="187" y="349"/>
                    <a:pt x="320" y="311"/>
                    <a:pt x="339" y="255"/>
                  </a:cubicBezTo>
                  <a:cubicBezTo>
                    <a:pt x="358" y="199"/>
                    <a:pt x="318" y="60"/>
                    <a:pt x="269" y="30"/>
                  </a:cubicBezTo>
                  <a:cubicBezTo>
                    <a:pt x="220" y="0"/>
                    <a:pt x="88" y="32"/>
                    <a:pt x="44" y="73"/>
                  </a:cubicBezTo>
                  <a:cubicBezTo>
                    <a:pt x="0" y="114"/>
                    <a:pt x="15" y="232"/>
                    <a:pt x="7" y="27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2" name="Line 76"/>
            <p:cNvSpPr>
              <a:spLocks noChangeShapeType="1"/>
            </p:cNvSpPr>
            <p:nvPr/>
          </p:nvSpPr>
          <p:spPr bwMode="auto">
            <a:xfrm>
              <a:off x="3360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3" name="Rectangle 77"/>
            <p:cNvSpPr>
              <a:spLocks noChangeArrowheads="1"/>
            </p:cNvSpPr>
            <p:nvPr/>
          </p:nvSpPr>
          <p:spPr bwMode="auto">
            <a:xfrm>
              <a:off x="3792" y="24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34" name="Line 78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5" name="Rectangle 79"/>
            <p:cNvSpPr>
              <a:spLocks noChangeArrowheads="1"/>
            </p:cNvSpPr>
            <p:nvPr/>
          </p:nvSpPr>
          <p:spPr bwMode="auto">
            <a:xfrm>
              <a:off x="3504" y="22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0336" name="Line 80"/>
            <p:cNvSpPr>
              <a:spLocks noChangeShapeType="1"/>
            </p:cNvSpPr>
            <p:nvPr/>
          </p:nvSpPr>
          <p:spPr bwMode="auto">
            <a:xfrm>
              <a:off x="3360" y="2256"/>
              <a:ext cx="48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7" name="Line 81"/>
            <p:cNvSpPr>
              <a:spLocks noChangeShapeType="1"/>
            </p:cNvSpPr>
            <p:nvPr/>
          </p:nvSpPr>
          <p:spPr bwMode="auto">
            <a:xfrm>
              <a:off x="5088" y="225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0338" name="Rectangle 82"/>
            <p:cNvSpPr>
              <a:spLocks noChangeArrowheads="1"/>
            </p:cNvSpPr>
            <p:nvPr/>
          </p:nvSpPr>
          <p:spPr bwMode="auto">
            <a:xfrm>
              <a:off x="5136" y="22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44</a:t>
            </a:fld>
            <a:endParaRPr lang="en-US" altLang="zh-CN" dirty="0"/>
          </a:p>
        </p:txBody>
      </p:sp>
      <p:sp>
        <p:nvSpPr>
          <p:cNvPr id="44035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3.5</a:t>
            </a:r>
            <a:r>
              <a:rPr lang="zh-CN" altLang="en-US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>
                <a:ea typeface="黑体" pitchFamily="49" charset="-122"/>
              </a:rPr>
              <a:t>LR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44036" name="Text Box 3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4037" name="Group 35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482340" name="Rectangle 36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2341" name="Rectangle 37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2342" name="Rectangle 38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2343" name="Line 39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44" name="Rectangle 40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82345" name="Freeform 41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46" name="Rectangle 42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47" name="Line 43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48" name="Rectangle 44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482349" name="Rectangle 45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482350" name="Freeform 46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1" name="Freeform 47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2" name="Line 48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3" name="Rectangle 49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2354" name="Line 50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5" name="Rectangle 51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2356" name="Rectangle 52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57" name="Rectangle 53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58" name="Freeform 54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59" name="Rectangle 55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2360" name="Rectangle 56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482361" name="Rectangle 57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62" name="Rectangle 58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63" name="Rectangle 59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364" name="Line 60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65" name="Line 61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66" name="Rectangle 62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2367" name="Freeform 63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2368" name="Freeform 64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45</a:t>
            </a:fld>
            <a:endParaRPr lang="en-US" altLang="zh-CN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52293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2294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2295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2296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297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2298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299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00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1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52302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52303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4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5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6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2307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08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2309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0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1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12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2313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52314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5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6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2317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18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19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2320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2321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2322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</a:t>
            </a:r>
            <a:r>
              <a:rPr lang="en-US" altLang="zh-CN" sz="32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bba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$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46</a:t>
            </a:fld>
            <a:endParaRPr lang="en-US" altLang="zh-CN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6085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54341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4342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4343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4344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45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4346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47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48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49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54350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54351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52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53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54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4355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56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4357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58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59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60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4361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54362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63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64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4365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66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67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4368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4369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4370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en-US" altLang="zh-CN" sz="32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ba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$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47</a:t>
            </a:fld>
            <a:endParaRPr lang="en-US" altLang="zh-CN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56389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6390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6391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6392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393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6394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395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396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397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56398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56399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0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1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2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6403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4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6405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06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07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08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6409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56410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11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12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6413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14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15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6416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6417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6418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          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$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48</a:t>
            </a:fld>
            <a:endParaRPr lang="en-US" altLang="zh-CN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8133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58437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8438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8439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58440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1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58442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3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44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5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58446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58447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8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49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50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8451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52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8453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54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55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56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8457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58458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59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60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8461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62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63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8464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8465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8466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47      $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49</a:t>
            </a:fld>
            <a:endParaRPr lang="en-US" altLang="zh-CN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9157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60485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0486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0487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0488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89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60490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1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492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3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60494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60495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6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7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498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0499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00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0501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2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3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04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60505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60506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7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8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0509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10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11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0512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0513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0514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89     $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3.5</a:t>
            </a:r>
            <a:r>
              <a:rPr lang="zh-CN" altLang="en-US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>
                <a:ea typeface="黑体" pitchFamily="49" charset="-122"/>
              </a:rPr>
              <a:t>LR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59801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464185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从文法构造识别活前缀的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2. 构造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LR(0)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		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核心项目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		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			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	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endParaRPr lang="zh-CN" altLang="en-US" sz="2800" b="1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CF4752-65D9-4EDA-B0CD-1E5FC49784F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98019" name="AutoShape 3" descr="Green marble"/>
          <p:cNvSpPr>
            <a:spLocks noChangeArrowheads="1"/>
          </p:cNvSpPr>
          <p:nvPr/>
        </p:nvSpPr>
        <p:spPr bwMode="auto">
          <a:xfrm>
            <a:off x="5940425" y="2492375"/>
            <a:ext cx="3059113" cy="1728788"/>
          </a:xfrm>
          <a:prstGeom prst="cloudCallout">
            <a:avLst>
              <a:gd name="adj1" fmla="val -89648"/>
              <a:gd name="adj2" fmla="val -26676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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·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E</a:t>
            </a:r>
          </a:p>
          <a:p>
            <a:pPr algn="ctr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Wingdings" pitchFamily="2" charset="2"/>
              </a:rPr>
              <a:t>及所有的点不在产生式右部的左端的项目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598020" name="Rectangle 4" descr="Green marble"/>
          <p:cNvSpPr>
            <a:spLocks noChangeArrowheads="1"/>
          </p:cNvSpPr>
          <p:nvPr/>
        </p:nvSpPr>
        <p:spPr bwMode="auto">
          <a:xfrm>
            <a:off x="6588125" y="1000125"/>
            <a:ext cx="2376488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09875" y="3744109"/>
            <a:ext cx="52341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非核心项目，</a:t>
            </a:r>
            <a:endParaRPr lang="en-US" altLang="zh-CN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通过对核心项目求闭包而获得）</a:t>
            </a:r>
            <a:endParaRPr lang="zh-CN" altLang="en-US" b="0" dirty="0">
              <a:solidFill>
                <a:srgbClr val="163794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48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50</a:t>
            </a:fld>
            <a:endParaRPr lang="en-US" altLang="zh-CN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62533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2534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2535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2536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37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62538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40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1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62542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62543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4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5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6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2547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48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2549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0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1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52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62553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62554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5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6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2557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58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59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2560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2561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2562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89           $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51</a:t>
            </a:fld>
            <a:endParaRPr lang="en-US" altLang="zh-CN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0" y="6453188"/>
            <a:ext cx="9144000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179388" y="1125538"/>
            <a:ext cx="8458200" cy="5410200"/>
            <a:chOff x="96" y="720"/>
            <a:chExt cx="5328" cy="3408"/>
          </a:xfrm>
        </p:grpSpPr>
        <p:sp>
          <p:nvSpPr>
            <p:cNvPr id="664581" name="Rectangle 5"/>
            <p:cNvSpPr>
              <a:spLocks noChangeArrowheads="1"/>
            </p:cNvSpPr>
            <p:nvPr/>
          </p:nvSpPr>
          <p:spPr bwMode="auto">
            <a:xfrm>
              <a:off x="96" y="740"/>
              <a:ext cx="1266" cy="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4582" name="Rectangle 6"/>
            <p:cNvSpPr>
              <a:spLocks noChangeArrowheads="1"/>
            </p:cNvSpPr>
            <p:nvPr/>
          </p:nvSpPr>
          <p:spPr bwMode="auto">
            <a:xfrm>
              <a:off x="2059" y="751"/>
              <a:ext cx="1266" cy="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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4583" name="Rectangle 7"/>
            <p:cNvSpPr>
              <a:spLocks noChangeArrowheads="1"/>
            </p:cNvSpPr>
            <p:nvPr/>
          </p:nvSpPr>
          <p:spPr bwMode="auto">
            <a:xfrm>
              <a:off x="2086" y="1514"/>
              <a:ext cx="1274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$ 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4584" name="Line 8"/>
            <p:cNvSpPr>
              <a:spLocks noChangeShapeType="1"/>
            </p:cNvSpPr>
            <p:nvPr/>
          </p:nvSpPr>
          <p:spPr bwMode="auto">
            <a:xfrm>
              <a:off x="1376" y="951"/>
              <a:ext cx="6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85" name="Rectangle 9"/>
            <p:cNvSpPr>
              <a:spLocks noChangeArrowheads="1"/>
            </p:cNvSpPr>
            <p:nvPr/>
          </p:nvSpPr>
          <p:spPr bwMode="auto">
            <a:xfrm>
              <a:off x="1510" y="720"/>
              <a:ext cx="33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64586" name="Freeform 10"/>
            <p:cNvSpPr>
              <a:spLocks/>
            </p:cNvSpPr>
            <p:nvPr/>
          </p:nvSpPr>
          <p:spPr bwMode="auto">
            <a:xfrm>
              <a:off x="703" y="1704"/>
              <a:ext cx="1358" cy="371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87" name="Rectangle 11"/>
            <p:cNvSpPr>
              <a:spLocks noChangeArrowheads="1"/>
            </p:cNvSpPr>
            <p:nvPr/>
          </p:nvSpPr>
          <p:spPr bwMode="auto">
            <a:xfrm>
              <a:off x="1335" y="1825"/>
              <a:ext cx="3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588" name="Line 12"/>
            <p:cNvSpPr>
              <a:spLocks noChangeShapeType="1"/>
            </p:cNvSpPr>
            <p:nvPr/>
          </p:nvSpPr>
          <p:spPr bwMode="auto">
            <a:xfrm flipH="1">
              <a:off x="672" y="1694"/>
              <a:ext cx="18" cy="8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89" name="Rectangle 13"/>
            <p:cNvSpPr>
              <a:spLocks noChangeArrowheads="1"/>
            </p:cNvSpPr>
            <p:nvPr/>
          </p:nvSpPr>
          <p:spPr bwMode="auto">
            <a:xfrm>
              <a:off x="2138" y="2463"/>
              <a:ext cx="1510" cy="7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  <a:endPara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</a:t>
              </a:r>
            </a:p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664590" name="Rectangle 14"/>
            <p:cNvSpPr>
              <a:spLocks noChangeArrowheads="1"/>
            </p:cNvSpPr>
            <p:nvPr/>
          </p:nvSpPr>
          <p:spPr bwMode="auto">
            <a:xfrm>
              <a:off x="2124" y="3708"/>
              <a:ext cx="1524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664591" name="Freeform 15"/>
            <p:cNvSpPr>
              <a:spLocks/>
            </p:cNvSpPr>
            <p:nvPr/>
          </p:nvSpPr>
          <p:spPr bwMode="auto">
            <a:xfrm>
              <a:off x="675" y="2475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92" name="Freeform 16"/>
            <p:cNvSpPr>
              <a:spLocks/>
            </p:cNvSpPr>
            <p:nvPr/>
          </p:nvSpPr>
          <p:spPr bwMode="auto">
            <a:xfrm>
              <a:off x="675" y="3527"/>
              <a:ext cx="1425" cy="362"/>
            </a:xfrm>
            <a:custGeom>
              <a:avLst/>
              <a:gdLst>
                <a:gd name="T0" fmla="*/ 0 w 1515"/>
                <a:gd name="T1" fmla="*/ 0 h 555"/>
                <a:gd name="T2" fmla="*/ 15 w 1515"/>
                <a:gd name="T3" fmla="*/ 255 h 555"/>
                <a:gd name="T4" fmla="*/ 60 w 1515"/>
                <a:gd name="T5" fmla="*/ 405 h 555"/>
                <a:gd name="T6" fmla="*/ 165 w 1515"/>
                <a:gd name="T7" fmla="*/ 480 h 555"/>
                <a:gd name="T8" fmla="*/ 375 w 1515"/>
                <a:gd name="T9" fmla="*/ 540 h 555"/>
                <a:gd name="T10" fmla="*/ 1515 w 1515"/>
                <a:gd name="T11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5" h="555">
                  <a:moveTo>
                    <a:pt x="0" y="0"/>
                  </a:moveTo>
                  <a:cubicBezTo>
                    <a:pt x="3" y="40"/>
                    <a:pt x="5" y="188"/>
                    <a:pt x="15" y="255"/>
                  </a:cubicBezTo>
                  <a:cubicBezTo>
                    <a:pt x="25" y="322"/>
                    <a:pt x="35" y="368"/>
                    <a:pt x="60" y="405"/>
                  </a:cubicBezTo>
                  <a:cubicBezTo>
                    <a:pt x="85" y="442"/>
                    <a:pt x="113" y="458"/>
                    <a:pt x="165" y="480"/>
                  </a:cubicBezTo>
                  <a:cubicBezTo>
                    <a:pt x="217" y="502"/>
                    <a:pt x="150" y="527"/>
                    <a:pt x="375" y="540"/>
                  </a:cubicBezTo>
                  <a:cubicBezTo>
                    <a:pt x="600" y="553"/>
                    <a:pt x="1278" y="552"/>
                    <a:pt x="1515" y="55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93" name="Line 17"/>
            <p:cNvSpPr>
              <a:spLocks noChangeShapeType="1"/>
            </p:cNvSpPr>
            <p:nvPr/>
          </p:nvSpPr>
          <p:spPr bwMode="auto">
            <a:xfrm>
              <a:off x="672" y="2553"/>
              <a:ext cx="0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94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33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4595" name="Line 19"/>
            <p:cNvSpPr>
              <a:spLocks noChangeShapeType="1"/>
            </p:cNvSpPr>
            <p:nvPr/>
          </p:nvSpPr>
          <p:spPr bwMode="auto">
            <a:xfrm>
              <a:off x="2759" y="3267"/>
              <a:ext cx="0" cy="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596" name="Rectangle 20"/>
            <p:cNvSpPr>
              <a:spLocks noChangeArrowheads="1"/>
            </p:cNvSpPr>
            <p:nvPr/>
          </p:nvSpPr>
          <p:spPr bwMode="auto">
            <a:xfrm>
              <a:off x="2496" y="331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4597" name="Rectangle 21" descr="Green marble"/>
            <p:cNvSpPr>
              <a:spLocks noChangeArrowheads="1"/>
            </p:cNvSpPr>
            <p:nvPr/>
          </p:nvSpPr>
          <p:spPr bwMode="auto">
            <a:xfrm>
              <a:off x="1344" y="24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598" name="Rectangle 22" descr="Green marble"/>
            <p:cNvSpPr>
              <a:spLocks noChangeArrowheads="1"/>
            </p:cNvSpPr>
            <p:nvPr/>
          </p:nvSpPr>
          <p:spPr bwMode="auto">
            <a:xfrm>
              <a:off x="1632" y="32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599" name="Freeform 23" descr="Green marble"/>
            <p:cNvSpPr>
              <a:spLocks/>
            </p:cNvSpPr>
            <p:nvPr/>
          </p:nvSpPr>
          <p:spPr bwMode="auto">
            <a:xfrm>
              <a:off x="1848" y="3161"/>
              <a:ext cx="456" cy="414"/>
            </a:xfrm>
            <a:custGeom>
              <a:avLst/>
              <a:gdLst>
                <a:gd name="T0" fmla="*/ 456 w 456"/>
                <a:gd name="T1" fmla="*/ 103 h 414"/>
                <a:gd name="T2" fmla="*/ 413 w 456"/>
                <a:gd name="T3" fmla="*/ 337 h 414"/>
                <a:gd name="T4" fmla="*/ 202 w 456"/>
                <a:gd name="T5" fmla="*/ 407 h 414"/>
                <a:gd name="T6" fmla="*/ 33 w 456"/>
                <a:gd name="T7" fmla="*/ 295 h 414"/>
                <a:gd name="T8" fmla="*/ 33 w 456"/>
                <a:gd name="T9" fmla="*/ 70 h 414"/>
                <a:gd name="T10" fmla="*/ 230 w 456"/>
                <a:gd name="T11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14">
                  <a:moveTo>
                    <a:pt x="456" y="103"/>
                  </a:moveTo>
                  <a:cubicBezTo>
                    <a:pt x="449" y="142"/>
                    <a:pt x="455" y="286"/>
                    <a:pt x="413" y="337"/>
                  </a:cubicBezTo>
                  <a:cubicBezTo>
                    <a:pt x="371" y="388"/>
                    <a:pt x="265" y="414"/>
                    <a:pt x="202" y="407"/>
                  </a:cubicBezTo>
                  <a:cubicBezTo>
                    <a:pt x="139" y="400"/>
                    <a:pt x="61" y="351"/>
                    <a:pt x="33" y="295"/>
                  </a:cubicBezTo>
                  <a:cubicBezTo>
                    <a:pt x="5" y="239"/>
                    <a:pt x="0" y="119"/>
                    <a:pt x="33" y="70"/>
                  </a:cubicBezTo>
                  <a:cubicBezTo>
                    <a:pt x="66" y="21"/>
                    <a:pt x="189" y="15"/>
                    <a:pt x="23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600" name="Rectangle 24"/>
            <p:cNvSpPr>
              <a:spLocks noChangeArrowheads="1"/>
            </p:cNvSpPr>
            <p:nvPr/>
          </p:nvSpPr>
          <p:spPr bwMode="auto">
            <a:xfrm>
              <a:off x="3744" y="720"/>
              <a:ext cx="1344" cy="3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$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64601" name="Rectangle 25"/>
            <p:cNvSpPr>
              <a:spLocks noChangeArrowheads="1"/>
            </p:cNvSpPr>
            <p:nvPr/>
          </p:nvSpPr>
          <p:spPr bwMode="auto">
            <a:xfrm>
              <a:off x="3792" y="3792"/>
              <a:ext cx="1632" cy="288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·,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/$     </a:t>
              </a: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89</a:t>
              </a:r>
            </a:p>
          </p:txBody>
        </p:sp>
        <p:sp>
          <p:nvSpPr>
            <p:cNvPr id="664602" name="Rectangle 26"/>
            <p:cNvSpPr>
              <a:spLocks noChangeArrowheads="1"/>
            </p:cNvSpPr>
            <p:nvPr/>
          </p:nvSpPr>
          <p:spPr bwMode="auto">
            <a:xfrm>
              <a:off x="3360" y="110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603" name="Rectangle 27"/>
            <p:cNvSpPr>
              <a:spLocks noChangeArrowheads="1"/>
            </p:cNvSpPr>
            <p:nvPr/>
          </p:nvSpPr>
          <p:spPr bwMode="auto">
            <a:xfrm>
              <a:off x="350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604" name="Rectangle 28"/>
            <p:cNvSpPr>
              <a:spLocks noChangeArrowheads="1"/>
            </p:cNvSpPr>
            <p:nvPr/>
          </p:nvSpPr>
          <p:spPr bwMode="auto">
            <a:xfrm>
              <a:off x="3360" y="3408"/>
              <a:ext cx="2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4605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606" name="Line 30"/>
            <p:cNvSpPr>
              <a:spLocks noChangeShapeType="1"/>
            </p:cNvSpPr>
            <p:nvPr/>
          </p:nvSpPr>
          <p:spPr bwMode="auto">
            <a:xfrm>
              <a:off x="3408" y="3264"/>
              <a:ext cx="3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607" name="Rectangle 31"/>
            <p:cNvSpPr>
              <a:spLocks noChangeArrowheads="1"/>
            </p:cNvSpPr>
            <p:nvPr/>
          </p:nvSpPr>
          <p:spPr bwMode="auto">
            <a:xfrm>
              <a:off x="4080" y="254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4400" rIns="21600" bIns="46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4608" name="Freeform 32" descr="Green marble"/>
            <p:cNvSpPr>
              <a:spLocks/>
            </p:cNvSpPr>
            <p:nvPr/>
          </p:nvSpPr>
          <p:spPr bwMode="auto">
            <a:xfrm>
              <a:off x="3360" y="2016"/>
              <a:ext cx="492" cy="768"/>
            </a:xfrm>
            <a:custGeom>
              <a:avLst/>
              <a:gdLst>
                <a:gd name="T0" fmla="*/ 0 w 492"/>
                <a:gd name="T1" fmla="*/ 0 h 768"/>
                <a:gd name="T2" fmla="*/ 222 w 492"/>
                <a:gd name="T3" fmla="*/ 35 h 768"/>
                <a:gd name="T4" fmla="*/ 377 w 492"/>
                <a:gd name="T5" fmla="*/ 133 h 768"/>
                <a:gd name="T6" fmla="*/ 475 w 492"/>
                <a:gd name="T7" fmla="*/ 330 h 768"/>
                <a:gd name="T8" fmla="*/ 461 w 492"/>
                <a:gd name="T9" fmla="*/ 583 h 768"/>
                <a:gd name="T10" fmla="*/ 288 w 492"/>
                <a:gd name="T11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2" h="768">
                  <a:moveTo>
                    <a:pt x="0" y="0"/>
                  </a:moveTo>
                  <a:cubicBezTo>
                    <a:pt x="37" y="6"/>
                    <a:pt x="159" y="13"/>
                    <a:pt x="222" y="35"/>
                  </a:cubicBezTo>
                  <a:cubicBezTo>
                    <a:pt x="285" y="57"/>
                    <a:pt x="335" y="84"/>
                    <a:pt x="377" y="133"/>
                  </a:cubicBezTo>
                  <a:cubicBezTo>
                    <a:pt x="419" y="182"/>
                    <a:pt x="461" y="255"/>
                    <a:pt x="475" y="330"/>
                  </a:cubicBezTo>
                  <a:cubicBezTo>
                    <a:pt x="489" y="405"/>
                    <a:pt x="492" y="510"/>
                    <a:pt x="461" y="583"/>
                  </a:cubicBezTo>
                  <a:cubicBezTo>
                    <a:pt x="430" y="656"/>
                    <a:pt x="324" y="730"/>
                    <a:pt x="288" y="7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4609" name="Freeform 33" descr="Green marble"/>
            <p:cNvSpPr>
              <a:spLocks/>
            </p:cNvSpPr>
            <p:nvPr/>
          </p:nvSpPr>
          <p:spPr bwMode="auto">
            <a:xfrm>
              <a:off x="3408" y="1824"/>
              <a:ext cx="681" cy="1871"/>
            </a:xfrm>
            <a:custGeom>
              <a:avLst/>
              <a:gdLst>
                <a:gd name="T0" fmla="*/ 0 w 681"/>
                <a:gd name="T1" fmla="*/ 0 h 1871"/>
                <a:gd name="T2" fmla="*/ 582 w 681"/>
                <a:gd name="T3" fmla="*/ 438 h 1871"/>
                <a:gd name="T4" fmla="*/ 596 w 681"/>
                <a:gd name="T5" fmla="*/ 1323 h 1871"/>
                <a:gd name="T6" fmla="*/ 217 w 681"/>
                <a:gd name="T7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" h="1871">
                  <a:moveTo>
                    <a:pt x="0" y="0"/>
                  </a:moveTo>
                  <a:cubicBezTo>
                    <a:pt x="97" y="73"/>
                    <a:pt x="483" y="218"/>
                    <a:pt x="582" y="438"/>
                  </a:cubicBezTo>
                  <a:cubicBezTo>
                    <a:pt x="681" y="658"/>
                    <a:pt x="657" y="1084"/>
                    <a:pt x="596" y="1323"/>
                  </a:cubicBezTo>
                  <a:cubicBezTo>
                    <a:pt x="535" y="1562"/>
                    <a:pt x="296" y="1757"/>
                    <a:pt x="217" y="187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64610" name="Rectangle 34" descr="Green marble"/>
          <p:cNvSpPr>
            <a:spLocks noChangeArrowheads="1"/>
          </p:cNvSpPr>
          <p:nvPr/>
        </p:nvSpPr>
        <p:spPr bwMode="auto">
          <a:xfrm>
            <a:off x="6019800" y="2133600"/>
            <a:ext cx="3048000" cy="1219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		 输入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                  $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合并同心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项目集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可能会引起冲突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同心集的合并不会引起新的移进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84358" name="Text Box 6" descr="Green marble"/>
          <p:cNvSpPr txBox="1">
            <a:spLocks noChangeArrowheads="1"/>
          </p:cNvSpPr>
          <p:nvPr/>
        </p:nvSpPr>
        <p:spPr bwMode="auto">
          <a:xfrm>
            <a:off x="1403350" y="4319588"/>
            <a:ext cx="60055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如果存在，那么在合并前也存在这样的冲突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于是对应的</a:t>
            </a:r>
            <a:r>
              <a:rPr lang="en-US" altLang="zh-CN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LR(1)</a:t>
            </a: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文法中存在冲突，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矛盾</a:t>
            </a:r>
          </a:p>
        </p:txBody>
      </p:sp>
      <p:sp>
        <p:nvSpPr>
          <p:cNvPr id="484359" name="Text Box 7" descr="Green marble"/>
          <p:cNvSpPr txBox="1">
            <a:spLocks noChangeArrowheads="1"/>
          </p:cNvSpPr>
          <p:nvPr/>
        </p:nvSpPr>
        <p:spPr bwMode="auto">
          <a:xfrm>
            <a:off x="539750" y="2740025"/>
            <a:ext cx="2065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a/b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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c/d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</p:txBody>
      </p:sp>
      <p:sp>
        <p:nvSpPr>
          <p:cNvPr id="484360" name="Text Box 8" descr="Green marble"/>
          <p:cNvSpPr txBox="1">
            <a:spLocks noChangeArrowheads="1"/>
          </p:cNvSpPr>
          <p:nvPr/>
        </p:nvSpPr>
        <p:spPr bwMode="auto">
          <a:xfrm>
            <a:off x="4284663" y="2740025"/>
            <a:ext cx="17922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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x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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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2400" b="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y</a:t>
            </a:r>
            <a:r>
              <a:rPr lang="en-US" altLang="zh-CN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]</a:t>
            </a:r>
          </a:p>
        </p:txBody>
      </p:sp>
      <p:sp>
        <p:nvSpPr>
          <p:cNvPr id="484361" name="Text Box 9" descr="Green marble"/>
          <p:cNvSpPr txBox="1">
            <a:spLocks noChangeArrowheads="1"/>
          </p:cNvSpPr>
          <p:nvPr/>
        </p:nvSpPr>
        <p:spPr bwMode="auto">
          <a:xfrm>
            <a:off x="539750" y="2303463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同心集中有：</a:t>
            </a:r>
          </a:p>
        </p:txBody>
      </p:sp>
      <p:sp>
        <p:nvSpPr>
          <p:cNvPr id="484362" name="AutoShape 10" descr="Green marble"/>
          <p:cNvSpPr>
            <a:spLocks noChangeArrowheads="1"/>
          </p:cNvSpPr>
          <p:nvPr/>
        </p:nvSpPr>
        <p:spPr bwMode="auto">
          <a:xfrm>
            <a:off x="2627313" y="2814638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4363" name="Text Box 11" descr="Green marble"/>
          <p:cNvSpPr txBox="1">
            <a:spLocks noChangeArrowheads="1"/>
          </p:cNvSpPr>
          <p:nvPr/>
        </p:nvSpPr>
        <p:spPr bwMode="auto">
          <a:xfrm>
            <a:off x="3943350" y="2316163"/>
            <a:ext cx="411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合并前的</a:t>
            </a:r>
            <a:r>
              <a:rPr lang="en-US" altLang="zh-CN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LR(1)</a:t>
            </a:r>
            <a:r>
              <a:rPr lang="zh-CN" altLang="en-US" sz="24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项目集中有：</a:t>
            </a:r>
          </a:p>
        </p:txBody>
      </p:sp>
      <p:sp>
        <p:nvSpPr>
          <p:cNvPr id="2" name="矩形 1"/>
          <p:cNvSpPr/>
          <p:nvPr/>
        </p:nvSpPr>
        <p:spPr>
          <a:xfrm>
            <a:off x="9324528" y="2640471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zh-CN" altLang="en-US" sz="2000" dirty="0"/>
              <a:t>肯定有个</a:t>
            </a:r>
            <a:r>
              <a:rPr lang="en-US" altLang="zh-CN" sz="2000" dirty="0"/>
              <a:t>X</a:t>
            </a:r>
            <a:r>
              <a:rPr lang="zh-CN" altLang="en-US" sz="2000" dirty="0"/>
              <a:t>是</a:t>
            </a:r>
            <a:r>
              <a:rPr lang="en-US" altLang="zh-CN" sz="2000" dirty="0"/>
              <a:t>a</a:t>
            </a:r>
            <a:r>
              <a:rPr lang="zh-CN" altLang="en-US" sz="2000" dirty="0"/>
              <a:t>，则一定有冲突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8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8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84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4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/>
      <p:bldP spid="484361" grpId="0"/>
      <p:bldP spid="484362" grpId="0" animBg="1"/>
      <p:bldP spid="48436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53</a:t>
            </a:fld>
            <a:endParaRPr lang="en-US" altLang="zh-CN" dirty="0"/>
          </a:p>
        </p:txBody>
      </p:sp>
      <p:sp>
        <p:nvSpPr>
          <p:cNvPr id="5326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LALR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1600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合并同心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项目集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可能会引起冲突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同心集的合并不会引起新的移进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同心集的合并有可能产生新的归约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96644" name="Rectangle 4" descr="Green marble"/>
          <p:cNvSpPr>
            <a:spLocks noChangeArrowheads="1"/>
          </p:cNvSpPr>
          <p:nvPr/>
        </p:nvSpPr>
        <p:spPr bwMode="auto">
          <a:xfrm>
            <a:off x="152400" y="2873375"/>
            <a:ext cx="2895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S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aAd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bBd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aBe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|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bAe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 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</a:t>
            </a:r>
          </a:p>
        </p:txBody>
      </p:sp>
      <p:sp>
        <p:nvSpPr>
          <p:cNvPr id="496645" name="Rectangle 5" descr="Green marble"/>
          <p:cNvSpPr>
            <a:spLocks noChangeArrowheads="1"/>
          </p:cNvSpPr>
          <p:nvPr/>
        </p:nvSpPr>
        <p:spPr bwMode="auto">
          <a:xfrm>
            <a:off x="2895600" y="2873375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对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有效的项目集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46" name="Rectangle 6" descr="Green marble"/>
          <p:cNvSpPr>
            <a:spLocks noChangeArrowheads="1"/>
          </p:cNvSpPr>
          <p:nvPr/>
        </p:nvSpPr>
        <p:spPr bwMode="auto">
          <a:xfrm>
            <a:off x="3276600" y="3406775"/>
            <a:ext cx="1828800" cy="114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endParaRPr lang="en-US" altLang="zh-CN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47" name="Rectangle 7" descr="Green marble"/>
          <p:cNvSpPr>
            <a:spLocks noChangeArrowheads="1"/>
          </p:cNvSpPr>
          <p:nvPr/>
        </p:nvSpPr>
        <p:spPr bwMode="auto">
          <a:xfrm>
            <a:off x="6019800" y="2873375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对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有效的项目集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48" name="Rectangle 8" descr="Green marble"/>
          <p:cNvSpPr>
            <a:spLocks noChangeArrowheads="1"/>
          </p:cNvSpPr>
          <p:nvPr/>
        </p:nvSpPr>
        <p:spPr bwMode="auto">
          <a:xfrm>
            <a:off x="6477000" y="3406775"/>
            <a:ext cx="1828800" cy="114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altLang="zh-CN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49" name="Rectangle 9" descr="Green marble"/>
          <p:cNvSpPr>
            <a:spLocks noChangeArrowheads="1"/>
          </p:cNvSpPr>
          <p:nvPr/>
        </p:nvSpPr>
        <p:spPr bwMode="auto">
          <a:xfrm>
            <a:off x="2895600" y="4625975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合并同心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集后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50" name="Rectangle 10" descr="Green marble"/>
          <p:cNvSpPr>
            <a:spLocks noChangeArrowheads="1"/>
          </p:cNvSpPr>
          <p:nvPr/>
        </p:nvSpPr>
        <p:spPr bwMode="auto">
          <a:xfrm>
            <a:off x="3352800" y="5159375"/>
            <a:ext cx="2057400" cy="1143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altLang="zh-CN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·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96651" name="Rectangle 11" descr="Green marble"/>
          <p:cNvSpPr>
            <a:spLocks noChangeArrowheads="1"/>
          </p:cNvSpPr>
          <p:nvPr/>
        </p:nvSpPr>
        <p:spPr bwMode="auto">
          <a:xfrm>
            <a:off x="5562600" y="4930775"/>
            <a:ext cx="3276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该文法是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LR(1)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的，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但不是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LALR(1)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的。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/>
      <p:bldP spid="496645" grpId="0"/>
      <p:bldP spid="496646" grpId="0" animBg="1"/>
      <p:bldP spid="496647" grpId="0"/>
      <p:bldP spid="496648" grpId="0" animBg="1"/>
      <p:bldP spid="496649" grpId="0"/>
      <p:bldP spid="496650" grpId="0" animBg="1"/>
      <p:bldP spid="49665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构造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LALR(1)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分析表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项目集规范族</a:t>
            </a:r>
            <a:r>
              <a:rPr lang="en-US" altLang="zh-CN" sz="2800" b="0" i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 = {</a:t>
            </a:r>
            <a:r>
              <a:rPr lang="en-US" altLang="zh-CN" sz="2800" b="0" i="1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baseline="-30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800" b="0" i="1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baseline="-30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, …, </a:t>
            </a:r>
            <a:r>
              <a:rPr lang="en-US" altLang="zh-CN" sz="2800" b="0" i="1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0" i="1" baseline="-30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}。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寻找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项目集规范族中同心的项目集，用它们的并集代替它们。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按构造规范的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LR(1)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分析表的方式进行构造。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LR(1)</a:t>
            </a:r>
            <a:r>
              <a:rPr lang="zh-CN" altLang="en-US">
                <a:ea typeface="宋体" pitchFamily="2" charset="-122"/>
              </a:rPr>
              <a:t>分析练习题目</a:t>
            </a:r>
          </a:p>
        </p:txBody>
      </p:sp>
      <p:sp>
        <p:nvSpPr>
          <p:cNvPr id="647171" name="Rectangle 3"/>
          <p:cNvSpPr>
            <a:spLocks noChangeArrowheads="1"/>
          </p:cNvSpPr>
          <p:nvPr/>
        </p:nvSpPr>
        <p:spPr bwMode="auto">
          <a:xfrm>
            <a:off x="323850" y="1016794"/>
            <a:ext cx="85344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LR(1)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项目来构造识别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Symbol" pitchFamily="18" charset="2"/>
              </a:rPr>
              <a:t>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活前缀的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DFA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，并基于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DFA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构建分析表</a:t>
            </a: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.</a:t>
            </a:r>
            <a:endParaRPr lang="zh-CN" altLang="en-US" sz="36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7172" name="Rectangle 4"/>
          <p:cNvSpPr>
            <a:spLocks noChangeArrowheads="1"/>
          </p:cNvSpPr>
          <p:nvPr/>
        </p:nvSpPr>
        <p:spPr bwMode="auto">
          <a:xfrm>
            <a:off x="323850" y="2582863"/>
            <a:ext cx="21336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LR(1)</a:t>
            </a:r>
            <a:r>
              <a:rPr lang="zh-CN" altLang="en-US">
                <a:ea typeface="宋体" pitchFamily="2" charset="-122"/>
              </a:rPr>
              <a:t>分析练习解答过程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答：</a:t>
            </a:r>
          </a:p>
          <a:p>
            <a:r>
              <a:rPr lang="en-US" altLang="zh-CN" dirty="0">
                <a:ea typeface="宋体" pitchFamily="2" charset="-122"/>
              </a:rPr>
              <a:t>Step 1. </a:t>
            </a:r>
            <a:r>
              <a:rPr lang="zh-CN" altLang="en-US" dirty="0">
                <a:ea typeface="宋体" pitchFamily="2" charset="-122"/>
              </a:rPr>
              <a:t>对原文法进行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拓广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(</a:t>
            </a:r>
            <a:r>
              <a:rPr lang="zh-CN" altLang="en-US" dirty="0">
                <a:ea typeface="宋体" pitchFamily="2" charset="-122"/>
              </a:rPr>
              <a:t>添加产生式</a:t>
            </a:r>
            <a:r>
              <a:rPr lang="en-US" altLang="zh-CN" i="1" dirty="0">
                <a:ea typeface="宋体" pitchFamily="2" charset="-122"/>
              </a:rPr>
              <a:t>S-&gt;S’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566738" y="3068638"/>
            <a:ext cx="2133600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4959350" y="3068638"/>
            <a:ext cx="2205038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S’</a:t>
            </a:r>
            <a:endParaRPr lang="en-US" altLang="zh-CN" sz="3200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endParaRPr lang="en-US" altLang="zh-CN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 </a:t>
            </a:r>
          </a:p>
          <a:p>
            <a:pPr marL="342900" indent="-342900">
              <a:buFontTx/>
              <a:buNone/>
              <a:defRPr/>
            </a:pP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32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32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48198" name="AutoShape 6" descr="Green marble"/>
          <p:cNvSpPr>
            <a:spLocks noChangeArrowheads="1"/>
          </p:cNvSpPr>
          <p:nvPr/>
        </p:nvSpPr>
        <p:spPr bwMode="auto">
          <a:xfrm>
            <a:off x="3203575" y="369887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7" grpId="0"/>
      <p:bldP spid="64819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>
                <a:ea typeface="宋体" pitchFamily="2" charset="-122"/>
              </a:rPr>
              <a:t>拓广文法</a:t>
            </a:r>
            <a:r>
              <a:rPr lang="en-US" altLang="zh-CN" sz="2400" i="1"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400">
                <a:ea typeface="宋体" pitchFamily="2" charset="-122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400">
                <a:ea typeface="宋体" pitchFamily="2" charset="-122"/>
                <a:sym typeface="Symbol" pitchFamily="18" charset="2"/>
              </a:rPr>
              <a:t>的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LR(0)</a:t>
            </a:r>
            <a:r>
              <a:rPr lang="zh-CN" altLang="en-US" sz="2400">
                <a:ea typeface="宋体" pitchFamily="2" charset="-122"/>
                <a:sym typeface="Symbol" pitchFamily="18" charset="2"/>
              </a:rPr>
              <a:t>项目集规范族为：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381000" y="1341438"/>
            <a:ext cx="2667000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S'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*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3200400" y="1341438"/>
            <a:ext cx="2819400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S'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</a:rPr>
              <a:t>S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V </a:t>
            </a:r>
            <a:r>
              <a:rPr kumimoji="1" lang="en-US" altLang="zh-CN" sz="2600" i="1" dirty="0">
                <a:solidFill>
                  <a:srgbClr val="FF3300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=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V </a:t>
            </a:r>
            <a:r>
              <a:rPr kumimoji="1" lang="en-US" altLang="zh-CN" sz="2600" i="1" dirty="0">
                <a:solidFill>
                  <a:srgbClr val="FF3300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endParaRPr kumimoji="1" lang="en-US" altLang="zh-CN" sz="2600" b="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*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*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id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5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dirty="0" err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id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endParaRPr kumimoji="1" lang="en-US" altLang="zh-CN" sz="2600" b="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6096000" y="1341438"/>
            <a:ext cx="28956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6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*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id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7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*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endParaRPr kumimoji="1" lang="en-US" altLang="zh-CN" sz="2600" b="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8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  <a:endParaRPr kumimoji="1" lang="en-US" altLang="zh-CN" sz="2600" b="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600" b="0" baseline="-25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9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:	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600" b="0" i="1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600" b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600" i="1" dirty="0">
                <a:solidFill>
                  <a:schemeClr val="accent2"/>
                </a:solidFill>
                <a:latin typeface="Times New Roman" pitchFamily="18" charset="0"/>
              </a:rPr>
              <a:t>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57</a:t>
            </a:fld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0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识别产生式文法活前缀的</a:t>
            </a:r>
            <a:r>
              <a:rPr lang="en-US" altLang="zh-CN">
                <a:ea typeface="宋体" pitchFamily="2" charset="-122"/>
              </a:rPr>
              <a:t>DFA</a:t>
            </a:r>
          </a:p>
        </p:txBody>
      </p:sp>
      <p:sp>
        <p:nvSpPr>
          <p:cNvPr id="650242" name="Freeform 2"/>
          <p:cNvSpPr>
            <a:spLocks/>
          </p:cNvSpPr>
          <p:nvPr/>
        </p:nvSpPr>
        <p:spPr bwMode="auto">
          <a:xfrm>
            <a:off x="2781300" y="4773613"/>
            <a:ext cx="495300" cy="495300"/>
          </a:xfrm>
          <a:custGeom>
            <a:avLst/>
            <a:gdLst>
              <a:gd name="T0" fmla="*/ 120 w 312"/>
              <a:gd name="T1" fmla="*/ 0 h 312"/>
              <a:gd name="T2" fmla="*/ 24 w 312"/>
              <a:gd name="T3" fmla="*/ 192 h 312"/>
              <a:gd name="T4" fmla="*/ 264 w 312"/>
              <a:gd name="T5" fmla="*/ 288 h 312"/>
              <a:gd name="T6" fmla="*/ 312 w 312"/>
              <a:gd name="T7" fmla="*/ 4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312">
                <a:moveTo>
                  <a:pt x="120" y="0"/>
                </a:moveTo>
                <a:cubicBezTo>
                  <a:pt x="60" y="72"/>
                  <a:pt x="0" y="144"/>
                  <a:pt x="24" y="192"/>
                </a:cubicBezTo>
                <a:cubicBezTo>
                  <a:pt x="48" y="240"/>
                  <a:pt x="216" y="312"/>
                  <a:pt x="264" y="288"/>
                </a:cubicBezTo>
                <a:cubicBezTo>
                  <a:pt x="312" y="264"/>
                  <a:pt x="312" y="156"/>
                  <a:pt x="312" y="48"/>
                </a:cubicBezTo>
              </a:path>
            </a:pathLst>
          </a:custGeom>
          <a:noFill/>
          <a:ln w="38100" cmpd="sng">
            <a:solidFill>
              <a:srgbClr val="0033CC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3" name="Line 3"/>
          <p:cNvSpPr>
            <a:spLocks noChangeShapeType="1"/>
          </p:cNvSpPr>
          <p:nvPr/>
        </p:nvSpPr>
        <p:spPr bwMode="auto">
          <a:xfrm>
            <a:off x="6705600" y="25638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4" name="Text Box 4"/>
          <p:cNvSpPr txBox="1">
            <a:spLocks noChangeArrowheads="1"/>
          </p:cNvSpPr>
          <p:nvPr/>
        </p:nvSpPr>
        <p:spPr bwMode="auto">
          <a:xfrm>
            <a:off x="6934200" y="22590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50245" name="Line 5"/>
          <p:cNvSpPr>
            <a:spLocks noChangeShapeType="1"/>
          </p:cNvSpPr>
          <p:nvPr/>
        </p:nvSpPr>
        <p:spPr bwMode="auto">
          <a:xfrm>
            <a:off x="5791200" y="2944813"/>
            <a:ext cx="0" cy="9144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6" name="Line 6"/>
          <p:cNvSpPr>
            <a:spLocks noChangeShapeType="1"/>
          </p:cNvSpPr>
          <p:nvPr/>
        </p:nvSpPr>
        <p:spPr bwMode="auto">
          <a:xfrm>
            <a:off x="6705600" y="1954213"/>
            <a:ext cx="762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7" name="Line 7"/>
          <p:cNvSpPr>
            <a:spLocks noChangeShapeType="1"/>
          </p:cNvSpPr>
          <p:nvPr/>
        </p:nvSpPr>
        <p:spPr bwMode="auto">
          <a:xfrm>
            <a:off x="1752600" y="3630613"/>
            <a:ext cx="0" cy="1600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8" name="Text Box 8"/>
          <p:cNvSpPr txBox="1">
            <a:spLocks noChangeArrowheads="1"/>
          </p:cNvSpPr>
          <p:nvPr/>
        </p:nvSpPr>
        <p:spPr bwMode="auto">
          <a:xfrm>
            <a:off x="762000" y="1725613"/>
            <a:ext cx="1422400" cy="1930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</a:rPr>
              <a:t>S'</a:t>
            </a: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 S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 V=E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</p:txBody>
      </p:sp>
      <p:sp>
        <p:nvSpPr>
          <p:cNvPr id="650249" name="Text Box 9"/>
          <p:cNvSpPr txBox="1">
            <a:spLocks noChangeArrowheads="1"/>
          </p:cNvSpPr>
          <p:nvPr/>
        </p:nvSpPr>
        <p:spPr bwMode="auto">
          <a:xfrm>
            <a:off x="762000" y="4240213"/>
            <a:ext cx="1252538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id </a:t>
            </a:r>
          </a:p>
        </p:txBody>
      </p:sp>
      <p:sp>
        <p:nvSpPr>
          <p:cNvPr id="650250" name="Text Box 10"/>
          <p:cNvSpPr txBox="1">
            <a:spLocks noChangeArrowheads="1"/>
          </p:cNvSpPr>
          <p:nvPr/>
        </p:nvSpPr>
        <p:spPr bwMode="auto">
          <a:xfrm>
            <a:off x="2819400" y="2487613"/>
            <a:ext cx="1497013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V =E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 V </a:t>
            </a:r>
          </a:p>
        </p:txBody>
      </p:sp>
      <p:sp>
        <p:nvSpPr>
          <p:cNvPr id="650251" name="Text Box 11"/>
          <p:cNvSpPr txBox="1">
            <a:spLocks noChangeArrowheads="1"/>
          </p:cNvSpPr>
          <p:nvPr/>
        </p:nvSpPr>
        <p:spPr bwMode="auto">
          <a:xfrm>
            <a:off x="2895600" y="1725613"/>
            <a:ext cx="1165225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</a:rPr>
              <a:t>S'</a:t>
            </a: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 S </a:t>
            </a:r>
          </a:p>
        </p:txBody>
      </p:sp>
      <p:sp>
        <p:nvSpPr>
          <p:cNvPr id="650252" name="Line 12"/>
          <p:cNvSpPr>
            <a:spLocks noChangeShapeType="1"/>
          </p:cNvSpPr>
          <p:nvPr/>
        </p:nvSpPr>
        <p:spPr bwMode="auto">
          <a:xfrm>
            <a:off x="2133600" y="1878013"/>
            <a:ext cx="7620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53" name="Line 13"/>
          <p:cNvSpPr>
            <a:spLocks noChangeShapeType="1"/>
          </p:cNvSpPr>
          <p:nvPr/>
        </p:nvSpPr>
        <p:spPr bwMode="auto">
          <a:xfrm>
            <a:off x="2133600" y="27162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54" name="Text Box 14"/>
          <p:cNvSpPr txBox="1">
            <a:spLocks noChangeArrowheads="1"/>
          </p:cNvSpPr>
          <p:nvPr/>
        </p:nvSpPr>
        <p:spPr bwMode="auto">
          <a:xfrm>
            <a:off x="288925" y="1819275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55" name="Text Box 15"/>
          <p:cNvSpPr txBox="1">
            <a:spLocks noChangeArrowheads="1"/>
          </p:cNvSpPr>
          <p:nvPr/>
        </p:nvSpPr>
        <p:spPr bwMode="auto">
          <a:xfrm>
            <a:off x="3581400" y="1268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56" name="Text Box 16"/>
          <p:cNvSpPr txBox="1">
            <a:spLocks noChangeArrowheads="1"/>
          </p:cNvSpPr>
          <p:nvPr/>
        </p:nvSpPr>
        <p:spPr bwMode="auto">
          <a:xfrm>
            <a:off x="2438400" y="2792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2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57" name="Line 17"/>
          <p:cNvSpPr>
            <a:spLocks noChangeShapeType="1"/>
          </p:cNvSpPr>
          <p:nvPr/>
        </p:nvSpPr>
        <p:spPr bwMode="auto">
          <a:xfrm>
            <a:off x="1295400" y="3630613"/>
            <a:ext cx="0" cy="6096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58" name="Text Box 18"/>
          <p:cNvSpPr txBox="1">
            <a:spLocks noChangeArrowheads="1"/>
          </p:cNvSpPr>
          <p:nvPr/>
        </p:nvSpPr>
        <p:spPr bwMode="auto">
          <a:xfrm>
            <a:off x="228600" y="42402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5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59" name="Text Box 19"/>
          <p:cNvSpPr txBox="1">
            <a:spLocks noChangeArrowheads="1"/>
          </p:cNvSpPr>
          <p:nvPr/>
        </p:nvSpPr>
        <p:spPr bwMode="auto">
          <a:xfrm>
            <a:off x="762000" y="5230813"/>
            <a:ext cx="1201738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E </a:t>
            </a:r>
          </a:p>
        </p:txBody>
      </p:sp>
      <p:sp>
        <p:nvSpPr>
          <p:cNvPr id="650260" name="Text Box 20"/>
          <p:cNvSpPr txBox="1">
            <a:spLocks noChangeArrowheads="1"/>
          </p:cNvSpPr>
          <p:nvPr/>
        </p:nvSpPr>
        <p:spPr bwMode="auto">
          <a:xfrm>
            <a:off x="304800" y="51546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3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61" name="Text Box 21"/>
          <p:cNvSpPr txBox="1">
            <a:spLocks noChangeArrowheads="1"/>
          </p:cNvSpPr>
          <p:nvPr/>
        </p:nvSpPr>
        <p:spPr bwMode="auto">
          <a:xfrm>
            <a:off x="2819400" y="3478213"/>
            <a:ext cx="132715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*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 E</a:t>
            </a:r>
          </a:p>
        </p:txBody>
      </p:sp>
      <p:sp>
        <p:nvSpPr>
          <p:cNvPr id="650262" name="Line 22"/>
          <p:cNvSpPr>
            <a:spLocks noChangeShapeType="1"/>
          </p:cNvSpPr>
          <p:nvPr/>
        </p:nvSpPr>
        <p:spPr bwMode="auto">
          <a:xfrm>
            <a:off x="2133600" y="3554413"/>
            <a:ext cx="685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63" name="Text Box 23"/>
          <p:cNvSpPr txBox="1">
            <a:spLocks noChangeArrowheads="1"/>
          </p:cNvSpPr>
          <p:nvPr/>
        </p:nvSpPr>
        <p:spPr bwMode="auto">
          <a:xfrm>
            <a:off x="2362200" y="3706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4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64" name="Text Box 24"/>
          <p:cNvSpPr txBox="1">
            <a:spLocks noChangeArrowheads="1"/>
          </p:cNvSpPr>
          <p:nvPr/>
        </p:nvSpPr>
        <p:spPr bwMode="auto">
          <a:xfrm>
            <a:off x="2362200" y="14970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650265" name="Text Box 25"/>
          <p:cNvSpPr txBox="1">
            <a:spLocks noChangeArrowheads="1"/>
          </p:cNvSpPr>
          <p:nvPr/>
        </p:nvSpPr>
        <p:spPr bwMode="auto">
          <a:xfrm>
            <a:off x="2286000" y="23352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50266" name="Text Box 26"/>
          <p:cNvSpPr txBox="1">
            <a:spLocks noChangeArrowheads="1"/>
          </p:cNvSpPr>
          <p:nvPr/>
        </p:nvSpPr>
        <p:spPr bwMode="auto">
          <a:xfrm>
            <a:off x="2286000" y="3249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50267" name="Text Box 27"/>
          <p:cNvSpPr txBox="1">
            <a:spLocks noChangeArrowheads="1"/>
          </p:cNvSpPr>
          <p:nvPr/>
        </p:nvSpPr>
        <p:spPr bwMode="auto">
          <a:xfrm>
            <a:off x="838200" y="37068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50268" name="Text Box 28"/>
          <p:cNvSpPr txBox="1">
            <a:spLocks noChangeArrowheads="1"/>
          </p:cNvSpPr>
          <p:nvPr/>
        </p:nvSpPr>
        <p:spPr bwMode="auto">
          <a:xfrm>
            <a:off x="1447800" y="37068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50269" name="Text Box 29"/>
          <p:cNvSpPr txBox="1">
            <a:spLocks noChangeArrowheads="1"/>
          </p:cNvSpPr>
          <p:nvPr/>
        </p:nvSpPr>
        <p:spPr bwMode="auto">
          <a:xfrm>
            <a:off x="5181600" y="1649413"/>
            <a:ext cx="157480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V =  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 V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*E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 id</a:t>
            </a:r>
          </a:p>
        </p:txBody>
      </p:sp>
      <p:cxnSp>
        <p:nvCxnSpPr>
          <p:cNvPr id="650270" name="AutoShape 30"/>
          <p:cNvCxnSpPr>
            <a:cxnSpLocks noChangeShapeType="1"/>
            <a:stCxn id="650250" idx="3"/>
            <a:endCxn id="650269" idx="1"/>
          </p:cNvCxnSpPr>
          <p:nvPr/>
        </p:nvCxnSpPr>
        <p:spPr bwMode="auto">
          <a:xfrm flipV="1">
            <a:off x="4316413" y="2309813"/>
            <a:ext cx="865187" cy="533400"/>
          </a:xfrm>
          <a:prstGeom prst="bentConnector3">
            <a:avLst>
              <a:gd name="adj1" fmla="val 49907"/>
            </a:avLst>
          </a:prstGeom>
          <a:noFill/>
          <a:ln w="38100">
            <a:solidFill>
              <a:srgbClr val="00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0271" name="Text Box 31"/>
          <p:cNvSpPr txBox="1">
            <a:spLocks noChangeArrowheads="1"/>
          </p:cNvSpPr>
          <p:nvPr/>
        </p:nvSpPr>
        <p:spPr bwMode="auto">
          <a:xfrm>
            <a:off x="4724400" y="1649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6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72" name="Text Box 32"/>
          <p:cNvSpPr txBox="1">
            <a:spLocks noChangeArrowheads="1"/>
          </p:cNvSpPr>
          <p:nvPr/>
        </p:nvSpPr>
        <p:spPr bwMode="auto">
          <a:xfrm>
            <a:off x="4343400" y="2487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650273" name="Text Box 33"/>
          <p:cNvSpPr txBox="1">
            <a:spLocks noChangeArrowheads="1"/>
          </p:cNvSpPr>
          <p:nvPr/>
        </p:nvSpPr>
        <p:spPr bwMode="auto">
          <a:xfrm>
            <a:off x="6934200" y="15732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50274" name="Text Box 34"/>
          <p:cNvSpPr txBox="1">
            <a:spLocks noChangeArrowheads="1"/>
          </p:cNvSpPr>
          <p:nvPr/>
        </p:nvSpPr>
        <p:spPr bwMode="auto">
          <a:xfrm>
            <a:off x="7467600" y="1725613"/>
            <a:ext cx="1498600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S   V=E </a:t>
            </a:r>
          </a:p>
        </p:txBody>
      </p:sp>
      <p:sp>
        <p:nvSpPr>
          <p:cNvPr id="650275" name="Text Box 35"/>
          <p:cNvSpPr txBox="1">
            <a:spLocks noChangeArrowheads="1"/>
          </p:cNvSpPr>
          <p:nvPr/>
        </p:nvSpPr>
        <p:spPr bwMode="auto">
          <a:xfrm>
            <a:off x="5181600" y="3859213"/>
            <a:ext cx="1192213" cy="4064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E   V </a:t>
            </a:r>
          </a:p>
        </p:txBody>
      </p:sp>
      <p:sp>
        <p:nvSpPr>
          <p:cNvPr id="650276" name="Line 36"/>
          <p:cNvSpPr>
            <a:spLocks noChangeShapeType="1"/>
          </p:cNvSpPr>
          <p:nvPr/>
        </p:nvSpPr>
        <p:spPr bwMode="auto">
          <a:xfrm>
            <a:off x="4114800" y="4087813"/>
            <a:ext cx="1066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77" name="Text Box 37"/>
          <p:cNvSpPr txBox="1">
            <a:spLocks noChangeArrowheads="1"/>
          </p:cNvSpPr>
          <p:nvPr/>
        </p:nvSpPr>
        <p:spPr bwMode="auto">
          <a:xfrm>
            <a:off x="4572000" y="37068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50278" name="Text Box 38"/>
          <p:cNvSpPr txBox="1">
            <a:spLocks noChangeArrowheads="1"/>
          </p:cNvSpPr>
          <p:nvPr/>
        </p:nvSpPr>
        <p:spPr bwMode="auto">
          <a:xfrm>
            <a:off x="5867400" y="3021013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50279" name="Text Box 39"/>
          <p:cNvSpPr txBox="1">
            <a:spLocks noChangeArrowheads="1"/>
          </p:cNvSpPr>
          <p:nvPr/>
        </p:nvSpPr>
        <p:spPr bwMode="auto">
          <a:xfrm>
            <a:off x="6324600" y="38592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8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80" name="Line 40"/>
          <p:cNvSpPr>
            <a:spLocks noChangeShapeType="1"/>
          </p:cNvSpPr>
          <p:nvPr/>
        </p:nvSpPr>
        <p:spPr bwMode="auto">
          <a:xfrm flipH="1">
            <a:off x="1981200" y="4468813"/>
            <a:ext cx="838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81" name="Text Box 41"/>
          <p:cNvSpPr txBox="1">
            <a:spLocks noChangeArrowheads="1"/>
          </p:cNvSpPr>
          <p:nvPr/>
        </p:nvSpPr>
        <p:spPr bwMode="auto">
          <a:xfrm>
            <a:off x="2286000" y="4392613"/>
            <a:ext cx="404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id</a:t>
            </a:r>
          </a:p>
        </p:txBody>
      </p:sp>
      <p:sp>
        <p:nvSpPr>
          <p:cNvPr id="650282" name="Text Box 42"/>
          <p:cNvSpPr txBox="1">
            <a:spLocks noChangeArrowheads="1"/>
          </p:cNvSpPr>
          <p:nvPr/>
        </p:nvSpPr>
        <p:spPr bwMode="auto">
          <a:xfrm>
            <a:off x="7391400" y="24114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endParaRPr lang="en-US" altLang="zh-CN" sz="2000" b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50283" name="Line 43"/>
          <p:cNvSpPr>
            <a:spLocks noChangeShapeType="1"/>
          </p:cNvSpPr>
          <p:nvPr/>
        </p:nvSpPr>
        <p:spPr bwMode="auto">
          <a:xfrm flipH="1">
            <a:off x="4114800" y="2944813"/>
            <a:ext cx="129540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84" name="Text Box 44"/>
          <p:cNvSpPr txBox="1">
            <a:spLocks noChangeArrowheads="1"/>
          </p:cNvSpPr>
          <p:nvPr/>
        </p:nvSpPr>
        <p:spPr bwMode="auto">
          <a:xfrm>
            <a:off x="4800600" y="32496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50285" name="Text Box 45"/>
          <p:cNvSpPr txBox="1">
            <a:spLocks noChangeArrowheads="1"/>
          </p:cNvSpPr>
          <p:nvPr/>
        </p:nvSpPr>
        <p:spPr bwMode="auto">
          <a:xfrm>
            <a:off x="2514600" y="5078413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 b="0">
                <a:solidFill>
                  <a:srgbClr val="0033CC"/>
                </a:solidFill>
                <a:latin typeface="Comic Sans MS" pitchFamily="66" charset="0"/>
              </a:rPr>
              <a:t>*</a:t>
            </a:r>
          </a:p>
        </p:txBody>
      </p:sp>
      <p:sp>
        <p:nvSpPr>
          <p:cNvPr id="650286" name="Line 46"/>
          <p:cNvSpPr>
            <a:spLocks noChangeShapeType="1"/>
          </p:cNvSpPr>
          <p:nvPr/>
        </p:nvSpPr>
        <p:spPr bwMode="auto">
          <a:xfrm>
            <a:off x="4114800" y="4697413"/>
            <a:ext cx="10668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87" name="Text Box 47"/>
          <p:cNvSpPr txBox="1">
            <a:spLocks noChangeArrowheads="1"/>
          </p:cNvSpPr>
          <p:nvPr/>
        </p:nvSpPr>
        <p:spPr bwMode="auto">
          <a:xfrm>
            <a:off x="5181600" y="4468813"/>
            <a:ext cx="1327150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V   *E </a:t>
            </a:r>
          </a:p>
        </p:txBody>
      </p:sp>
      <p:sp>
        <p:nvSpPr>
          <p:cNvPr id="650288" name="Text Box 48"/>
          <p:cNvSpPr txBox="1">
            <a:spLocks noChangeArrowheads="1"/>
          </p:cNvSpPr>
          <p:nvPr/>
        </p:nvSpPr>
        <p:spPr bwMode="auto">
          <a:xfrm>
            <a:off x="4495800" y="4316413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0033CC"/>
                </a:solidFill>
                <a:latin typeface="Comic Sans MS" pitchFamily="66" charset="0"/>
              </a:rPr>
              <a:t>E</a:t>
            </a:r>
          </a:p>
        </p:txBody>
      </p:sp>
      <p:sp>
        <p:nvSpPr>
          <p:cNvPr id="650289" name="Text Box 49"/>
          <p:cNvSpPr txBox="1">
            <a:spLocks noChangeArrowheads="1"/>
          </p:cNvSpPr>
          <p:nvPr/>
        </p:nvSpPr>
        <p:spPr bwMode="auto">
          <a:xfrm>
            <a:off x="6477000" y="4468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7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50290" name="Text Box 50"/>
          <p:cNvSpPr txBox="1">
            <a:spLocks noChangeArrowheads="1"/>
          </p:cNvSpPr>
          <p:nvPr/>
        </p:nvSpPr>
        <p:spPr bwMode="auto">
          <a:xfrm>
            <a:off x="8382000" y="21828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rgbClr val="996633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zh-CN" sz="2000" baseline="-25000">
                <a:solidFill>
                  <a:srgbClr val="FF0000"/>
                </a:solidFill>
                <a:latin typeface="Comic Sans MS" pitchFamily="66" charset="0"/>
              </a:rPr>
              <a:t>9</a:t>
            </a:r>
            <a:endParaRPr lang="en-US" altLang="zh-CN" sz="2000" b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3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pPr>
              <a:buNone/>
            </a:pPr>
            <a:fld id="{E2D7B594-D7DF-438E-BCEC-B201C73C565E}" type="slidenum">
              <a:rPr lang="en-US" altLang="zh-CN"/>
              <a:pPr>
                <a:buNone/>
              </a:pPr>
              <a:t>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5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5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5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5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5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5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5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5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5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5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5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5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5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5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5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5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5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5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6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5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65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65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65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65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6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6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65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6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6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4" grpId="0" autoUpdateAnimBg="0"/>
      <p:bldP spid="650248" grpId="0" animBg="1" autoUpdateAnimBg="0"/>
      <p:bldP spid="650249" grpId="0" animBg="1" autoUpdateAnimBg="0"/>
      <p:bldP spid="650250" grpId="0" animBg="1" autoUpdateAnimBg="0"/>
      <p:bldP spid="650251" grpId="0" animBg="1" autoUpdateAnimBg="0"/>
      <p:bldP spid="650254" grpId="0" autoUpdateAnimBg="0"/>
      <p:bldP spid="650255" grpId="0" autoUpdateAnimBg="0"/>
      <p:bldP spid="650256" grpId="0" autoUpdateAnimBg="0"/>
      <p:bldP spid="650258" grpId="0" autoUpdateAnimBg="0"/>
      <p:bldP spid="650259" grpId="0" animBg="1" autoUpdateAnimBg="0"/>
      <p:bldP spid="650260" grpId="0" autoUpdateAnimBg="0"/>
      <p:bldP spid="650261" grpId="0" animBg="1" autoUpdateAnimBg="0"/>
      <p:bldP spid="650263" grpId="0" autoUpdateAnimBg="0"/>
      <p:bldP spid="650264" grpId="0" autoUpdateAnimBg="0"/>
      <p:bldP spid="650265" grpId="0" autoUpdateAnimBg="0"/>
      <p:bldP spid="650266" grpId="0" autoUpdateAnimBg="0"/>
      <p:bldP spid="650267" grpId="0" autoUpdateAnimBg="0"/>
      <p:bldP spid="650268" grpId="0" autoUpdateAnimBg="0"/>
      <p:bldP spid="650269" grpId="0" animBg="1" autoUpdateAnimBg="0"/>
      <p:bldP spid="650271" grpId="0" autoUpdateAnimBg="0"/>
      <p:bldP spid="650272" grpId="0" autoUpdateAnimBg="0"/>
      <p:bldP spid="650273" grpId="0" autoUpdateAnimBg="0"/>
      <p:bldP spid="650274" grpId="0" animBg="1" autoUpdateAnimBg="0"/>
      <p:bldP spid="650275" grpId="0" animBg="1" autoUpdateAnimBg="0"/>
      <p:bldP spid="650277" grpId="0" autoUpdateAnimBg="0"/>
      <p:bldP spid="650278" grpId="0" autoUpdateAnimBg="0"/>
      <p:bldP spid="650279" grpId="0" autoUpdateAnimBg="0"/>
      <p:bldP spid="650281" grpId="0" autoUpdateAnimBg="0"/>
      <p:bldP spid="650282" grpId="0" autoUpdateAnimBg="0"/>
      <p:bldP spid="650284" grpId="0" autoUpdateAnimBg="0"/>
      <p:bldP spid="650285" grpId="0" autoUpdateAnimBg="0"/>
      <p:bldP spid="650287" grpId="0" animBg="1" autoUpdateAnimBg="0"/>
      <p:bldP spid="650288" grpId="0" autoUpdateAnimBg="0"/>
      <p:bldP spid="650289" grpId="0" autoUpdateAnimBg="0"/>
      <p:bldP spid="65029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59</a:t>
            </a:fld>
            <a:endParaRPr lang="en-US" altLang="zh-CN" dirty="0"/>
          </a:p>
        </p:txBody>
      </p:sp>
      <p:sp>
        <p:nvSpPr>
          <p:cNvPr id="59450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LR(1)</a:t>
            </a:r>
            <a:r>
              <a:rPr lang="zh-CN" altLang="en-US">
                <a:ea typeface="宋体" pitchFamily="2" charset="-122"/>
              </a:rPr>
              <a:t>分析练习解答过程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xfrm>
            <a:off x="255588" y="1021556"/>
            <a:ext cx="8569325" cy="45259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Step 2: </a:t>
            </a:r>
            <a:r>
              <a:rPr lang="zh-CN" altLang="en-US" dirty="0">
                <a:ea typeface="宋体" pitchFamily="2" charset="-122"/>
              </a:rPr>
              <a:t>构建识别（拓广）文法活前缀的</a:t>
            </a:r>
            <a:r>
              <a:rPr lang="en-US" altLang="zh-CN" dirty="0">
                <a:ea typeface="宋体" pitchFamily="2" charset="-122"/>
              </a:rPr>
              <a:t>DFA</a:t>
            </a:r>
          </a:p>
        </p:txBody>
      </p:sp>
      <p:sp>
        <p:nvSpPr>
          <p:cNvPr id="666627" name="Text Box 3" descr="Green marble"/>
          <p:cNvSpPr txBox="1">
            <a:spLocks noChangeArrowheads="1"/>
          </p:cNvSpPr>
          <p:nvPr/>
        </p:nvSpPr>
        <p:spPr bwMode="auto">
          <a:xfrm>
            <a:off x="539750" y="2205038"/>
            <a:ext cx="1590675" cy="2027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=/$</a:t>
            </a: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=/$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</p:txBody>
      </p:sp>
      <p:sp>
        <p:nvSpPr>
          <p:cNvPr id="666628" name="Text Box 4" descr="Green marble"/>
          <p:cNvSpPr txBox="1">
            <a:spLocks noChangeArrowheads="1"/>
          </p:cNvSpPr>
          <p:nvPr/>
        </p:nvSpPr>
        <p:spPr bwMode="auto">
          <a:xfrm>
            <a:off x="2555875" y="2060575"/>
            <a:ext cx="1182688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’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-&gt;S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2124075" y="2333625"/>
            <a:ext cx="431800" cy="15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30" name="Text Box 6" descr="Green marble"/>
          <p:cNvSpPr txBox="1">
            <a:spLocks noChangeArrowheads="1"/>
          </p:cNvSpPr>
          <p:nvPr/>
        </p:nvSpPr>
        <p:spPr bwMode="auto">
          <a:xfrm>
            <a:off x="2155825" y="1989138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</a:p>
        </p:txBody>
      </p:sp>
      <p:sp>
        <p:nvSpPr>
          <p:cNvPr id="666631" name="Text Box 7" descr="Green marble"/>
          <p:cNvSpPr txBox="1">
            <a:spLocks noChangeArrowheads="1"/>
          </p:cNvSpPr>
          <p:nvPr/>
        </p:nvSpPr>
        <p:spPr bwMode="auto">
          <a:xfrm>
            <a:off x="2484438" y="2852738"/>
            <a:ext cx="1457325" cy="92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32" name="Line 8"/>
          <p:cNvSpPr>
            <a:spLocks noChangeShapeType="1"/>
          </p:cNvSpPr>
          <p:nvPr/>
        </p:nvSpPr>
        <p:spPr bwMode="auto">
          <a:xfrm>
            <a:off x="2124075" y="3355975"/>
            <a:ext cx="3603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33" name="Text Box 9" descr="Green marble"/>
          <p:cNvSpPr txBox="1">
            <a:spLocks noChangeArrowheads="1"/>
          </p:cNvSpPr>
          <p:nvPr/>
        </p:nvSpPr>
        <p:spPr bwMode="auto">
          <a:xfrm>
            <a:off x="2124075" y="3011488"/>
            <a:ext cx="338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666634" name="Line 10"/>
          <p:cNvSpPr>
            <a:spLocks noChangeShapeType="1"/>
          </p:cNvSpPr>
          <p:nvPr/>
        </p:nvSpPr>
        <p:spPr bwMode="auto">
          <a:xfrm>
            <a:off x="2124075" y="4054475"/>
            <a:ext cx="431800" cy="2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35" name="Text Box 11" descr="Green marble"/>
          <p:cNvSpPr txBox="1">
            <a:spLocks noChangeArrowheads="1"/>
          </p:cNvSpPr>
          <p:nvPr/>
        </p:nvSpPr>
        <p:spPr bwMode="auto">
          <a:xfrm>
            <a:off x="2124075" y="370998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</p:txBody>
      </p:sp>
      <p:sp>
        <p:nvSpPr>
          <p:cNvPr id="666636" name="Text Box 12" descr="Green marble"/>
          <p:cNvSpPr txBox="1">
            <a:spLocks noChangeArrowheads="1"/>
          </p:cNvSpPr>
          <p:nvPr/>
        </p:nvSpPr>
        <p:spPr bwMode="auto">
          <a:xfrm>
            <a:off x="2555875" y="3940175"/>
            <a:ext cx="1116013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S-&gt;E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37" name="Line 13"/>
          <p:cNvSpPr>
            <a:spLocks noChangeShapeType="1"/>
          </p:cNvSpPr>
          <p:nvPr/>
        </p:nvSpPr>
        <p:spPr bwMode="auto">
          <a:xfrm>
            <a:off x="1547813" y="4221163"/>
            <a:ext cx="792162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38" name="Text Box 14" descr="Green marble"/>
          <p:cNvSpPr txBox="1">
            <a:spLocks noChangeArrowheads="1"/>
          </p:cNvSpPr>
          <p:nvPr/>
        </p:nvSpPr>
        <p:spPr bwMode="auto">
          <a:xfrm>
            <a:off x="1835150" y="4365625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</a:p>
        </p:txBody>
      </p:sp>
      <p:sp>
        <p:nvSpPr>
          <p:cNvPr id="666639" name="Text Box 15" descr="Green marble"/>
          <p:cNvSpPr txBox="1">
            <a:spLocks noChangeArrowheads="1"/>
          </p:cNvSpPr>
          <p:nvPr/>
        </p:nvSpPr>
        <p:spPr bwMode="auto">
          <a:xfrm>
            <a:off x="1908175" y="4975225"/>
            <a:ext cx="1590675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V-&gt;*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=/$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=/$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=/$</a:t>
            </a: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=/$</a:t>
            </a:r>
          </a:p>
        </p:txBody>
      </p:sp>
      <p:sp>
        <p:nvSpPr>
          <p:cNvPr id="666640" name="Line 16"/>
          <p:cNvSpPr>
            <a:spLocks noChangeShapeType="1"/>
          </p:cNvSpPr>
          <p:nvPr/>
        </p:nvSpPr>
        <p:spPr bwMode="auto">
          <a:xfrm flipH="1">
            <a:off x="1041400" y="4221163"/>
            <a:ext cx="1588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41" name="Text Box 17" descr="Green marble"/>
          <p:cNvSpPr txBox="1">
            <a:spLocks noChangeArrowheads="1"/>
          </p:cNvSpPr>
          <p:nvPr/>
        </p:nvSpPr>
        <p:spPr bwMode="auto">
          <a:xfrm>
            <a:off x="1042988" y="4508500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666642" name="Text Box 18" descr="Green marble"/>
          <p:cNvSpPr txBox="1">
            <a:spLocks noChangeArrowheads="1"/>
          </p:cNvSpPr>
          <p:nvPr/>
        </p:nvSpPr>
        <p:spPr bwMode="auto">
          <a:xfrm>
            <a:off x="250825" y="5151438"/>
            <a:ext cx="1516063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5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V-&gt;id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=/$</a:t>
            </a:r>
          </a:p>
        </p:txBody>
      </p:sp>
      <p:sp>
        <p:nvSpPr>
          <p:cNvPr id="666643" name="Line 19"/>
          <p:cNvSpPr>
            <a:spLocks noChangeShapeType="1"/>
          </p:cNvSpPr>
          <p:nvPr/>
        </p:nvSpPr>
        <p:spPr bwMode="auto">
          <a:xfrm flipV="1">
            <a:off x="3924300" y="2349500"/>
            <a:ext cx="1008063" cy="625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44" name="Text Box 20" descr="Green marble"/>
          <p:cNvSpPr txBox="1">
            <a:spLocks noChangeArrowheads="1"/>
          </p:cNvSpPr>
          <p:nvPr/>
        </p:nvSpPr>
        <p:spPr bwMode="auto">
          <a:xfrm>
            <a:off x="4200525" y="2349500"/>
            <a:ext cx="371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</a:t>
            </a:r>
          </a:p>
        </p:txBody>
      </p:sp>
      <p:sp>
        <p:nvSpPr>
          <p:cNvPr id="666645" name="Text Box 21" descr="Green marble"/>
          <p:cNvSpPr txBox="1">
            <a:spLocks noChangeArrowheads="1"/>
          </p:cNvSpPr>
          <p:nvPr/>
        </p:nvSpPr>
        <p:spPr bwMode="auto">
          <a:xfrm>
            <a:off x="4932363" y="1951038"/>
            <a:ext cx="1458912" cy="1477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6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S-&gt;V=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$</a:t>
            </a: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$</a:t>
            </a:r>
          </a:p>
        </p:txBody>
      </p:sp>
      <p:sp>
        <p:nvSpPr>
          <p:cNvPr id="666646" name="Line 22"/>
          <p:cNvSpPr>
            <a:spLocks noChangeShapeType="1"/>
          </p:cNvSpPr>
          <p:nvPr/>
        </p:nvSpPr>
        <p:spPr bwMode="auto">
          <a:xfrm flipV="1">
            <a:off x="3492500" y="4868863"/>
            <a:ext cx="574675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47" name="Text Box 23" descr="Green marble"/>
          <p:cNvSpPr txBox="1">
            <a:spLocks noChangeArrowheads="1"/>
          </p:cNvSpPr>
          <p:nvPr/>
        </p:nvSpPr>
        <p:spPr bwMode="auto">
          <a:xfrm>
            <a:off x="3635375" y="4646613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</p:txBody>
      </p:sp>
      <p:sp>
        <p:nvSpPr>
          <p:cNvPr id="666648" name="Text Box 24" descr="Green marble"/>
          <p:cNvSpPr txBox="1">
            <a:spLocks noChangeArrowheads="1"/>
          </p:cNvSpPr>
          <p:nvPr/>
        </p:nvSpPr>
        <p:spPr bwMode="auto">
          <a:xfrm>
            <a:off x="4070350" y="4287838"/>
            <a:ext cx="1604927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8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V-&gt;*E</a:t>
            </a:r>
            <a:r>
              <a:rPr lang="en-US" altLang="zh-CN" sz="18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=/$</a:t>
            </a:r>
          </a:p>
        </p:txBody>
      </p:sp>
      <p:sp>
        <p:nvSpPr>
          <p:cNvPr id="666649" name="Line 25"/>
          <p:cNvSpPr>
            <a:spLocks noChangeShapeType="1"/>
          </p:cNvSpPr>
          <p:nvPr/>
        </p:nvSpPr>
        <p:spPr bwMode="auto">
          <a:xfrm flipV="1">
            <a:off x="3492500" y="54451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50" name="Text Box 26" descr="Green marble"/>
          <p:cNvSpPr txBox="1">
            <a:spLocks noChangeArrowheads="1"/>
          </p:cNvSpPr>
          <p:nvPr/>
        </p:nvSpPr>
        <p:spPr bwMode="auto">
          <a:xfrm>
            <a:off x="3671888" y="5126436"/>
            <a:ext cx="338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666651" name="Text Box 27" descr="Green marble"/>
          <p:cNvSpPr txBox="1">
            <a:spLocks noChangeArrowheads="1"/>
          </p:cNvSpPr>
          <p:nvPr/>
        </p:nvSpPr>
        <p:spPr bwMode="auto">
          <a:xfrm>
            <a:off x="4356100" y="5084763"/>
            <a:ext cx="1444625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9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=/$</a:t>
            </a:r>
          </a:p>
        </p:txBody>
      </p:sp>
      <p:sp>
        <p:nvSpPr>
          <p:cNvPr id="666652" name="Freeform 28"/>
          <p:cNvSpPr>
            <a:spLocks/>
          </p:cNvSpPr>
          <p:nvPr/>
        </p:nvSpPr>
        <p:spPr bwMode="auto">
          <a:xfrm>
            <a:off x="3481388" y="5583238"/>
            <a:ext cx="514350" cy="357187"/>
          </a:xfrm>
          <a:custGeom>
            <a:avLst/>
            <a:gdLst>
              <a:gd name="T0" fmla="*/ 0 w 324"/>
              <a:gd name="T1" fmla="*/ 190 h 225"/>
              <a:gd name="T2" fmla="*/ 152 w 324"/>
              <a:gd name="T3" fmla="*/ 225 h 225"/>
              <a:gd name="T4" fmla="*/ 212 w 324"/>
              <a:gd name="T5" fmla="*/ 217 h 225"/>
              <a:gd name="T6" fmla="*/ 286 w 324"/>
              <a:gd name="T7" fmla="*/ 180 h 225"/>
              <a:gd name="T8" fmla="*/ 324 w 324"/>
              <a:gd name="T9" fmla="*/ 142 h 225"/>
              <a:gd name="T10" fmla="*/ 286 w 324"/>
              <a:gd name="T11" fmla="*/ 15 h 225"/>
              <a:gd name="T12" fmla="*/ 219 w 324"/>
              <a:gd name="T13" fmla="*/ 0 h 225"/>
              <a:gd name="T14" fmla="*/ 114 w 324"/>
              <a:gd name="T15" fmla="*/ 8 h 225"/>
              <a:gd name="T16" fmla="*/ 25 w 324"/>
              <a:gd name="T17" fmla="*/ 3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" h="225">
                <a:moveTo>
                  <a:pt x="0" y="190"/>
                </a:moveTo>
                <a:lnTo>
                  <a:pt x="152" y="225"/>
                </a:lnTo>
                <a:lnTo>
                  <a:pt x="212" y="217"/>
                </a:lnTo>
                <a:lnTo>
                  <a:pt x="286" y="180"/>
                </a:lnTo>
                <a:lnTo>
                  <a:pt x="324" y="142"/>
                </a:lnTo>
                <a:cubicBezTo>
                  <a:pt x="324" y="115"/>
                  <a:pt x="303" y="39"/>
                  <a:pt x="286" y="15"/>
                </a:cubicBezTo>
                <a:lnTo>
                  <a:pt x="219" y="0"/>
                </a:lnTo>
                <a:lnTo>
                  <a:pt x="114" y="8"/>
                </a:lnTo>
                <a:lnTo>
                  <a:pt x="25" y="3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53" name="Text Box 29" descr="Green marble"/>
          <p:cNvSpPr txBox="1">
            <a:spLocks noChangeArrowheads="1"/>
          </p:cNvSpPr>
          <p:nvPr/>
        </p:nvSpPr>
        <p:spPr bwMode="auto">
          <a:xfrm>
            <a:off x="3696607" y="5608298"/>
            <a:ext cx="230868" cy="367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</a:p>
        </p:txBody>
      </p:sp>
      <p:sp>
        <p:nvSpPr>
          <p:cNvPr id="666654" name="Text Box 30" descr="Green marble"/>
          <p:cNvSpPr txBox="1">
            <a:spLocks noChangeArrowheads="1"/>
          </p:cNvSpPr>
          <p:nvPr/>
        </p:nvSpPr>
        <p:spPr bwMode="auto">
          <a:xfrm>
            <a:off x="3563938" y="6015038"/>
            <a:ext cx="39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666655" name="Line 31"/>
          <p:cNvSpPr>
            <a:spLocks noChangeShapeType="1"/>
          </p:cNvSpPr>
          <p:nvPr/>
        </p:nvSpPr>
        <p:spPr bwMode="auto">
          <a:xfrm>
            <a:off x="3492500" y="6308725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56" name="Text Box 32" descr="Green marble"/>
          <p:cNvSpPr txBox="1">
            <a:spLocks noChangeArrowheads="1"/>
          </p:cNvSpPr>
          <p:nvPr/>
        </p:nvSpPr>
        <p:spPr bwMode="auto">
          <a:xfrm>
            <a:off x="4067175" y="6092825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指向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5</a:t>
            </a:r>
            <a:endParaRPr lang="en-US" altLang="zh-CN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6657" name="Line 33"/>
          <p:cNvSpPr>
            <a:spLocks noChangeShapeType="1"/>
          </p:cNvSpPr>
          <p:nvPr/>
        </p:nvSpPr>
        <p:spPr bwMode="auto">
          <a:xfrm>
            <a:off x="6426200" y="2349500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58" name="Text Box 34" descr="Green marble"/>
          <p:cNvSpPr txBox="1">
            <a:spLocks noChangeArrowheads="1"/>
          </p:cNvSpPr>
          <p:nvPr/>
        </p:nvSpPr>
        <p:spPr bwMode="auto">
          <a:xfrm>
            <a:off x="6372225" y="1989138"/>
            <a:ext cx="325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</p:txBody>
      </p:sp>
      <p:sp>
        <p:nvSpPr>
          <p:cNvPr id="666659" name="Text Box 35" descr="Green marble"/>
          <p:cNvSpPr txBox="1">
            <a:spLocks noChangeArrowheads="1"/>
          </p:cNvSpPr>
          <p:nvPr/>
        </p:nvSpPr>
        <p:spPr bwMode="auto">
          <a:xfrm>
            <a:off x="6715125" y="2060575"/>
            <a:ext cx="1457325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10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S-&gt;V=E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60" name="Text Box 36" descr="Green marble"/>
          <p:cNvSpPr txBox="1">
            <a:spLocks noChangeArrowheads="1"/>
          </p:cNvSpPr>
          <p:nvPr/>
        </p:nvSpPr>
        <p:spPr bwMode="auto">
          <a:xfrm>
            <a:off x="6156325" y="3500438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</a:p>
        </p:txBody>
      </p:sp>
      <p:sp>
        <p:nvSpPr>
          <p:cNvPr id="666661" name="Line 37"/>
          <p:cNvSpPr>
            <a:spLocks noChangeShapeType="1"/>
          </p:cNvSpPr>
          <p:nvPr/>
        </p:nvSpPr>
        <p:spPr bwMode="auto">
          <a:xfrm>
            <a:off x="6084888" y="3429000"/>
            <a:ext cx="360362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62" name="Text Box 38" descr="Green marble"/>
          <p:cNvSpPr txBox="1">
            <a:spLocks noChangeArrowheads="1"/>
          </p:cNvSpPr>
          <p:nvPr/>
        </p:nvSpPr>
        <p:spPr bwMode="auto">
          <a:xfrm>
            <a:off x="5867400" y="4005263"/>
            <a:ext cx="1366838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12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V-&gt;*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*E, $</a:t>
            </a: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id, $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zh-CN" altLang="en-US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6663" name="Text Box 39" descr="Green marble"/>
          <p:cNvSpPr txBox="1">
            <a:spLocks noChangeArrowheads="1"/>
          </p:cNvSpPr>
          <p:nvPr/>
        </p:nvSpPr>
        <p:spPr bwMode="auto">
          <a:xfrm>
            <a:off x="4500563" y="3573463"/>
            <a:ext cx="1125537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E-&gt;V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64" name="Text Box 40" descr="Green marble"/>
          <p:cNvSpPr txBox="1">
            <a:spLocks noChangeArrowheads="1"/>
          </p:cNvSpPr>
          <p:nvPr/>
        </p:nvSpPr>
        <p:spPr bwMode="auto">
          <a:xfrm>
            <a:off x="6443663" y="2636838"/>
            <a:ext cx="338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666665" name="Line 41"/>
          <p:cNvSpPr>
            <a:spLocks noChangeShapeType="1"/>
          </p:cNvSpPr>
          <p:nvPr/>
        </p:nvSpPr>
        <p:spPr bwMode="auto">
          <a:xfrm>
            <a:off x="6372225" y="2997200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66" name="Text Box 42" descr="Green marble"/>
          <p:cNvSpPr txBox="1">
            <a:spLocks noChangeArrowheads="1"/>
          </p:cNvSpPr>
          <p:nvPr/>
        </p:nvSpPr>
        <p:spPr bwMode="auto">
          <a:xfrm>
            <a:off x="6891338" y="2781300"/>
            <a:ext cx="99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指向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endParaRPr lang="en-US" altLang="zh-CN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6667" name="Text Box 43" descr="Green marble"/>
          <p:cNvSpPr txBox="1">
            <a:spLocks noChangeArrowheads="1"/>
          </p:cNvSpPr>
          <p:nvPr/>
        </p:nvSpPr>
        <p:spPr bwMode="auto">
          <a:xfrm>
            <a:off x="6445250" y="3068638"/>
            <a:ext cx="39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666668" name="Line 44"/>
          <p:cNvSpPr>
            <a:spLocks noChangeShapeType="1"/>
          </p:cNvSpPr>
          <p:nvPr/>
        </p:nvSpPr>
        <p:spPr bwMode="auto">
          <a:xfrm>
            <a:off x="6372225" y="3284538"/>
            <a:ext cx="504825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69" name="Text Box 45" descr="Green marble"/>
          <p:cNvSpPr txBox="1">
            <a:spLocks noChangeArrowheads="1"/>
          </p:cNvSpPr>
          <p:nvPr/>
        </p:nvSpPr>
        <p:spPr bwMode="auto">
          <a:xfrm>
            <a:off x="6877050" y="3213100"/>
            <a:ext cx="1196975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V-&gt;id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70" name="Line 46"/>
          <p:cNvSpPr>
            <a:spLocks noChangeShapeType="1"/>
          </p:cNvSpPr>
          <p:nvPr/>
        </p:nvSpPr>
        <p:spPr bwMode="auto">
          <a:xfrm>
            <a:off x="7235825" y="4437063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71" name="Text Box 47" descr="Green marble"/>
          <p:cNvSpPr txBox="1">
            <a:spLocks noChangeArrowheads="1"/>
          </p:cNvSpPr>
          <p:nvPr/>
        </p:nvSpPr>
        <p:spPr bwMode="auto">
          <a:xfrm>
            <a:off x="7164388" y="4076700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</p:txBody>
      </p:sp>
      <p:sp>
        <p:nvSpPr>
          <p:cNvPr id="666672" name="Text Box 48" descr="Green marble"/>
          <p:cNvSpPr txBox="1">
            <a:spLocks noChangeArrowheads="1"/>
          </p:cNvSpPr>
          <p:nvPr/>
        </p:nvSpPr>
        <p:spPr bwMode="auto">
          <a:xfrm>
            <a:off x="7562850" y="4005263"/>
            <a:ext cx="1282723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13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V-&gt;*E</a:t>
            </a:r>
            <a:r>
              <a:rPr lang="en-US" altLang="zh-CN" sz="18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·</a:t>
            </a:r>
            <a:r>
              <a:rPr lang="en-US" altLang="zh-CN" sz="1800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$</a:t>
            </a:r>
          </a:p>
        </p:txBody>
      </p:sp>
      <p:sp>
        <p:nvSpPr>
          <p:cNvPr id="666673" name="Text Box 49" descr="Green marble"/>
          <p:cNvSpPr txBox="1">
            <a:spLocks noChangeArrowheads="1"/>
          </p:cNvSpPr>
          <p:nvPr/>
        </p:nvSpPr>
        <p:spPr bwMode="auto">
          <a:xfrm>
            <a:off x="7307263" y="4646613"/>
            <a:ext cx="338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</a:p>
        </p:txBody>
      </p:sp>
      <p:sp>
        <p:nvSpPr>
          <p:cNvPr id="666674" name="Line 50"/>
          <p:cNvSpPr>
            <a:spLocks noChangeShapeType="1"/>
          </p:cNvSpPr>
          <p:nvPr/>
        </p:nvSpPr>
        <p:spPr bwMode="auto">
          <a:xfrm>
            <a:off x="7235825" y="5006975"/>
            <a:ext cx="576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75" name="Text Box 51" descr="Green marble"/>
          <p:cNvSpPr txBox="1">
            <a:spLocks noChangeArrowheads="1"/>
          </p:cNvSpPr>
          <p:nvPr/>
        </p:nvSpPr>
        <p:spPr bwMode="auto">
          <a:xfrm>
            <a:off x="7812088" y="48625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指向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endParaRPr lang="en-US" altLang="zh-CN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66676" name="Freeform 52"/>
          <p:cNvSpPr>
            <a:spLocks/>
          </p:cNvSpPr>
          <p:nvPr/>
        </p:nvSpPr>
        <p:spPr bwMode="auto">
          <a:xfrm>
            <a:off x="7235825" y="5222875"/>
            <a:ext cx="514350" cy="357188"/>
          </a:xfrm>
          <a:custGeom>
            <a:avLst/>
            <a:gdLst>
              <a:gd name="T0" fmla="*/ 0 w 324"/>
              <a:gd name="T1" fmla="*/ 190 h 225"/>
              <a:gd name="T2" fmla="*/ 152 w 324"/>
              <a:gd name="T3" fmla="*/ 225 h 225"/>
              <a:gd name="T4" fmla="*/ 212 w 324"/>
              <a:gd name="T5" fmla="*/ 217 h 225"/>
              <a:gd name="T6" fmla="*/ 286 w 324"/>
              <a:gd name="T7" fmla="*/ 180 h 225"/>
              <a:gd name="T8" fmla="*/ 324 w 324"/>
              <a:gd name="T9" fmla="*/ 142 h 225"/>
              <a:gd name="T10" fmla="*/ 286 w 324"/>
              <a:gd name="T11" fmla="*/ 15 h 225"/>
              <a:gd name="T12" fmla="*/ 219 w 324"/>
              <a:gd name="T13" fmla="*/ 0 h 225"/>
              <a:gd name="T14" fmla="*/ 114 w 324"/>
              <a:gd name="T15" fmla="*/ 8 h 225"/>
              <a:gd name="T16" fmla="*/ 25 w 324"/>
              <a:gd name="T17" fmla="*/ 3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" h="225">
                <a:moveTo>
                  <a:pt x="0" y="190"/>
                </a:moveTo>
                <a:lnTo>
                  <a:pt x="152" y="225"/>
                </a:lnTo>
                <a:lnTo>
                  <a:pt x="212" y="217"/>
                </a:lnTo>
                <a:lnTo>
                  <a:pt x="286" y="180"/>
                </a:lnTo>
                <a:lnTo>
                  <a:pt x="324" y="142"/>
                </a:lnTo>
                <a:cubicBezTo>
                  <a:pt x="324" y="115"/>
                  <a:pt x="303" y="39"/>
                  <a:pt x="286" y="15"/>
                </a:cubicBezTo>
                <a:lnTo>
                  <a:pt x="219" y="0"/>
                </a:lnTo>
                <a:lnTo>
                  <a:pt x="114" y="8"/>
                </a:lnTo>
                <a:lnTo>
                  <a:pt x="25" y="3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77" name="Text Box 53" descr="Green marble"/>
          <p:cNvSpPr txBox="1">
            <a:spLocks noChangeArrowheads="1"/>
          </p:cNvSpPr>
          <p:nvPr/>
        </p:nvSpPr>
        <p:spPr bwMode="auto">
          <a:xfrm>
            <a:off x="7605713" y="5084763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</a:p>
        </p:txBody>
      </p:sp>
      <p:sp>
        <p:nvSpPr>
          <p:cNvPr id="666678" name="Line 54"/>
          <p:cNvSpPr>
            <a:spLocks noChangeShapeType="1"/>
          </p:cNvSpPr>
          <p:nvPr/>
        </p:nvSpPr>
        <p:spPr bwMode="auto">
          <a:xfrm>
            <a:off x="7235825" y="5661025"/>
            <a:ext cx="5762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6679" name="Text Box 55" descr="Green marble"/>
          <p:cNvSpPr txBox="1">
            <a:spLocks noChangeArrowheads="1"/>
          </p:cNvSpPr>
          <p:nvPr/>
        </p:nvSpPr>
        <p:spPr bwMode="auto">
          <a:xfrm>
            <a:off x="7380288" y="5583238"/>
            <a:ext cx="39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1800" i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666680" name="Text Box 56" descr="Green marble"/>
          <p:cNvSpPr txBox="1">
            <a:spLocks noChangeArrowheads="1"/>
          </p:cNvSpPr>
          <p:nvPr/>
        </p:nvSpPr>
        <p:spPr bwMode="auto">
          <a:xfrm>
            <a:off x="7812088" y="5726113"/>
            <a:ext cx="1081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指向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</a:t>
            </a:r>
            <a:endParaRPr lang="en-US" altLang="zh-CN" sz="18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3.5</a:t>
            </a:r>
            <a:r>
              <a:rPr lang="zh-CN" altLang="en-US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>
                <a:ea typeface="黑体" pitchFamily="49" charset="-122"/>
              </a:rPr>
              <a:t>LR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0211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105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从文法构造识别活前缀的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2. 构造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LR(0)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项目集规范族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0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				 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:=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goto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(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, 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E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			E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E· 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			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 +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 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  I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:= 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</a:rPr>
              <a:t>goto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 (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baseline="-30000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,  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</a:rPr>
              <a:t>T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		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			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994E4C-DF45-49EC-94F4-1A6AAFD86E3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02115" name="Rectangle 3" descr="Green marble"/>
          <p:cNvSpPr>
            <a:spLocks noChangeArrowheads="1"/>
          </p:cNvSpPr>
          <p:nvPr/>
        </p:nvSpPr>
        <p:spPr bwMode="auto">
          <a:xfrm>
            <a:off x="6732588" y="4941888"/>
            <a:ext cx="2376487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 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F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 </a:t>
            </a:r>
            <a:r>
              <a:rPr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56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作业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3.19, 3.21(a</a:t>
            </a:r>
            <a:r>
              <a:rPr lang="en-US" altLang="zh-CN" dirty="0">
                <a:ea typeface="宋体" pitchFamily="2" charset="-122"/>
              </a:rPr>
              <a:t>)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60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7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6FCCC-2E12-46DC-AD3F-A554DA4463E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0659" name="Rectangle 2" descr="Green marble"/>
          <p:cNvSpPr>
            <a:spLocks noChangeArrowheads="1"/>
          </p:cNvSpPr>
          <p:nvPr/>
        </p:nvSpPr>
        <p:spPr bwMode="auto">
          <a:xfrm>
            <a:off x="3276600" y="685800"/>
            <a:ext cx="5486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i="1"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i="1">
                <a:solidFill>
                  <a:srgbClr val="163794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zh-CN" altLang="en-US" b="0" i="1">
              <a:solidFill>
                <a:srgbClr val="00FF00"/>
              </a:solidFill>
              <a:latin typeface="Courier New" pitchFamily="49" charset="0"/>
            </a:endParaRPr>
          </a:p>
        </p:txBody>
      </p:sp>
      <p:grpSp>
        <p:nvGrpSpPr>
          <p:cNvPr id="70661" name="Group 4"/>
          <p:cNvGrpSpPr>
            <a:grpSpLocks/>
          </p:cNvGrpSpPr>
          <p:nvPr/>
        </p:nvGrpSpPr>
        <p:grpSpPr bwMode="auto">
          <a:xfrm>
            <a:off x="533400" y="115888"/>
            <a:ext cx="8001000" cy="6324600"/>
            <a:chOff x="336" y="288"/>
            <a:chExt cx="5040" cy="3984"/>
          </a:xfrm>
        </p:grpSpPr>
        <p:sp>
          <p:nvSpPr>
            <p:cNvPr id="577541" name="Oval 5"/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0663" name="Line 6"/>
            <p:cNvSpPr>
              <a:spLocks noChangeShapeType="1"/>
            </p:cNvSpPr>
            <p:nvPr/>
          </p:nvSpPr>
          <p:spPr bwMode="auto">
            <a:xfrm flipV="1">
              <a:off x="1773" y="575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64" name="Line 7"/>
            <p:cNvSpPr>
              <a:spLocks noChangeShapeType="1"/>
            </p:cNvSpPr>
            <p:nvPr/>
          </p:nvSpPr>
          <p:spPr bwMode="auto">
            <a:xfrm flipV="1">
              <a:off x="3955" y="584"/>
              <a:ext cx="7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65" name="Line 8"/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577545" name="Oval 9"/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667" name="Line 10"/>
            <p:cNvSpPr>
              <a:spLocks noChangeShapeType="1"/>
            </p:cNvSpPr>
            <p:nvPr/>
          </p:nvSpPr>
          <p:spPr bwMode="auto">
            <a:xfrm flipV="1">
              <a:off x="2859" y="584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577547" name="Rectangle 11"/>
            <p:cNvSpPr>
              <a:spLocks noChangeArrowheads="1"/>
            </p:cNvSpPr>
            <p:nvPr/>
          </p:nvSpPr>
          <p:spPr bwMode="auto">
            <a:xfrm>
              <a:off x="2016" y="288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77548" name="Rectangle 12"/>
            <p:cNvSpPr>
              <a:spLocks noChangeArrowheads="1"/>
            </p:cNvSpPr>
            <p:nvPr/>
          </p:nvSpPr>
          <p:spPr bwMode="auto">
            <a:xfrm>
              <a:off x="4695" y="440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49" name="Rectangle 13"/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>
              <a:off x="2507" y="450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>
              <a:off x="3595" y="440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>
              <a:off x="3554" y="2712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77556" name="Oval 20"/>
            <p:cNvSpPr>
              <a:spLocks noChangeArrowheads="1"/>
            </p:cNvSpPr>
            <p:nvPr/>
          </p:nvSpPr>
          <p:spPr bwMode="auto">
            <a:xfrm>
              <a:off x="2446" y="2732"/>
              <a:ext cx="349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77557" name="Oval 21"/>
            <p:cNvSpPr>
              <a:spLocks noChangeArrowheads="1"/>
            </p:cNvSpPr>
            <p:nvPr/>
          </p:nvSpPr>
          <p:spPr bwMode="auto">
            <a:xfrm>
              <a:off x="2497" y="176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77558" name="Oval 22"/>
            <p:cNvSpPr>
              <a:spLocks noChangeArrowheads="1"/>
            </p:cNvSpPr>
            <p:nvPr/>
          </p:nvSpPr>
          <p:spPr bwMode="auto">
            <a:xfrm>
              <a:off x="3597" y="175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0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0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77559" name="Rectangle 23"/>
            <p:cNvSpPr>
              <a:spLocks noChangeArrowheads="1"/>
            </p:cNvSpPr>
            <p:nvPr/>
          </p:nvSpPr>
          <p:spPr bwMode="auto">
            <a:xfrm>
              <a:off x="4128" y="336"/>
              <a:ext cx="297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 b="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</a:p>
          </p:txBody>
        </p:sp>
        <p:sp>
          <p:nvSpPr>
            <p:cNvPr id="577560" name="Rectangle 24"/>
            <p:cNvSpPr>
              <a:spLocks noChangeArrowheads="1"/>
            </p:cNvSpPr>
            <p:nvPr/>
          </p:nvSpPr>
          <p:spPr bwMode="auto">
            <a:xfrm>
              <a:off x="3024" y="288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0682" name="Freeform 25"/>
            <p:cNvSpPr>
              <a:spLocks/>
            </p:cNvSpPr>
            <p:nvPr/>
          </p:nvSpPr>
          <p:spPr bwMode="auto">
            <a:xfrm>
              <a:off x="2682" y="744"/>
              <a:ext cx="854" cy="821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407 h 1211"/>
                <a:gd name="T4" fmla="*/ 12 w 1036"/>
                <a:gd name="T5" fmla="*/ 469 h 1211"/>
                <a:gd name="T6" fmla="*/ 52 w 1036"/>
                <a:gd name="T7" fmla="*/ 525 h 1211"/>
                <a:gd name="T8" fmla="*/ 144 w 1036"/>
                <a:gd name="T9" fmla="*/ 552 h 1211"/>
                <a:gd name="T10" fmla="*/ 256 w 1036"/>
                <a:gd name="T11" fmla="*/ 552 h 1211"/>
                <a:gd name="T12" fmla="*/ 704 w 1036"/>
                <a:gd name="T13" fmla="*/ 552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3" name="Freeform 26"/>
            <p:cNvSpPr>
              <a:spLocks/>
            </p:cNvSpPr>
            <p:nvPr/>
          </p:nvSpPr>
          <p:spPr bwMode="auto">
            <a:xfrm>
              <a:off x="2682" y="723"/>
              <a:ext cx="854" cy="537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174 h 1211"/>
                <a:gd name="T4" fmla="*/ 12 w 1036"/>
                <a:gd name="T5" fmla="*/ 201 h 1211"/>
                <a:gd name="T6" fmla="*/ 52 w 1036"/>
                <a:gd name="T7" fmla="*/ 224 h 1211"/>
                <a:gd name="T8" fmla="*/ 144 w 1036"/>
                <a:gd name="T9" fmla="*/ 236 h 1211"/>
                <a:gd name="T10" fmla="*/ 256 w 1036"/>
                <a:gd name="T11" fmla="*/ 236 h 1211"/>
                <a:gd name="T12" fmla="*/ 704 w 1036"/>
                <a:gd name="T13" fmla="*/ 236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4" name="Freeform 27"/>
            <p:cNvSpPr>
              <a:spLocks/>
            </p:cNvSpPr>
            <p:nvPr/>
          </p:nvSpPr>
          <p:spPr bwMode="auto">
            <a:xfrm>
              <a:off x="2680" y="745"/>
              <a:ext cx="856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49 h 367"/>
                <a:gd name="T4" fmla="*/ 12 w 1038"/>
                <a:gd name="T5" fmla="*/ 111 h 367"/>
                <a:gd name="T6" fmla="*/ 63 w 1038"/>
                <a:gd name="T7" fmla="*/ 153 h 367"/>
                <a:gd name="T8" fmla="*/ 165 w 1038"/>
                <a:gd name="T9" fmla="*/ 167 h 367"/>
                <a:gd name="T10" fmla="*/ 257 w 1038"/>
                <a:gd name="T11" fmla="*/ 167 h 367"/>
                <a:gd name="T12" fmla="*/ 706 w 1038"/>
                <a:gd name="T13" fmla="*/ 170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5" name="Line 28"/>
            <p:cNvSpPr>
              <a:spLocks noChangeShapeType="1"/>
            </p:cNvSpPr>
            <p:nvPr/>
          </p:nvSpPr>
          <p:spPr bwMode="auto">
            <a:xfrm flipV="1">
              <a:off x="1784" y="1898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6" name="Line 29"/>
            <p:cNvSpPr>
              <a:spLocks noChangeShapeType="1"/>
            </p:cNvSpPr>
            <p:nvPr/>
          </p:nvSpPr>
          <p:spPr bwMode="auto">
            <a:xfrm flipV="1">
              <a:off x="2869" y="1898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7" name="Freeform 30"/>
            <p:cNvSpPr>
              <a:spLocks/>
            </p:cNvSpPr>
            <p:nvPr/>
          </p:nvSpPr>
          <p:spPr bwMode="auto">
            <a:xfrm>
              <a:off x="2656" y="2046"/>
              <a:ext cx="853" cy="536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174 h 1211"/>
                <a:gd name="T4" fmla="*/ 12 w 1036"/>
                <a:gd name="T5" fmla="*/ 200 h 1211"/>
                <a:gd name="T6" fmla="*/ 52 w 1036"/>
                <a:gd name="T7" fmla="*/ 224 h 1211"/>
                <a:gd name="T8" fmla="*/ 144 w 1036"/>
                <a:gd name="T9" fmla="*/ 235 h 1211"/>
                <a:gd name="T10" fmla="*/ 255 w 1036"/>
                <a:gd name="T11" fmla="*/ 235 h 1211"/>
                <a:gd name="T12" fmla="*/ 702 w 1036"/>
                <a:gd name="T13" fmla="*/ 235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8" name="Line 31"/>
            <p:cNvSpPr>
              <a:spLocks noChangeShapeType="1"/>
            </p:cNvSpPr>
            <p:nvPr/>
          </p:nvSpPr>
          <p:spPr bwMode="auto">
            <a:xfrm flipV="1">
              <a:off x="1724" y="2866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89" name="Line 32"/>
            <p:cNvSpPr>
              <a:spLocks noChangeShapeType="1"/>
            </p:cNvSpPr>
            <p:nvPr/>
          </p:nvSpPr>
          <p:spPr bwMode="auto">
            <a:xfrm flipV="1">
              <a:off x="2847" y="2858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577569" name="Oval 33"/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14400" rIns="21600" bIns="46800"/>
            <a:lstStyle/>
            <a:p>
              <a:pPr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0691" name="Freeform 34"/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847 h 2291"/>
                <a:gd name="T4" fmla="*/ 12 w 1037"/>
                <a:gd name="T5" fmla="*/ 945 h 2291"/>
                <a:gd name="T6" fmla="*/ 52 w 1037"/>
                <a:gd name="T7" fmla="*/ 1006 h 2291"/>
                <a:gd name="T8" fmla="*/ 154 w 1037"/>
                <a:gd name="T9" fmla="*/ 1049 h 2291"/>
                <a:gd name="T10" fmla="*/ 256 w 1037"/>
                <a:gd name="T11" fmla="*/ 1058 h 2291"/>
                <a:gd name="T12" fmla="*/ 702 w 1037"/>
                <a:gd name="T13" fmla="*/ 1057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92" name="Line 35"/>
            <p:cNvSpPr>
              <a:spLocks noChangeShapeType="1"/>
            </p:cNvSpPr>
            <p:nvPr/>
          </p:nvSpPr>
          <p:spPr bwMode="auto">
            <a:xfrm>
              <a:off x="1500" y="3026"/>
              <a:ext cx="0" cy="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14400" rIns="216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93" name="Freeform 36"/>
            <p:cNvSpPr>
              <a:spLocks/>
            </p:cNvSpPr>
            <p:nvPr/>
          </p:nvSpPr>
          <p:spPr bwMode="auto">
            <a:xfrm>
              <a:off x="2633" y="3027"/>
              <a:ext cx="853" cy="248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48 h 367"/>
                <a:gd name="T4" fmla="*/ 12 w 1038"/>
                <a:gd name="T5" fmla="*/ 109 h 367"/>
                <a:gd name="T6" fmla="*/ 62 w 1038"/>
                <a:gd name="T7" fmla="*/ 151 h 367"/>
                <a:gd name="T8" fmla="*/ 164 w 1038"/>
                <a:gd name="T9" fmla="*/ 164 h 367"/>
                <a:gd name="T10" fmla="*/ 256 w 1038"/>
                <a:gd name="T11" fmla="*/ 164 h 367"/>
                <a:gd name="T12" fmla="*/ 701 w 1038"/>
                <a:gd name="T13" fmla="*/ 168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94" name="Freeform 37"/>
            <p:cNvSpPr>
              <a:spLocks/>
            </p:cNvSpPr>
            <p:nvPr/>
          </p:nvSpPr>
          <p:spPr bwMode="auto">
            <a:xfrm>
              <a:off x="1496" y="3219"/>
              <a:ext cx="853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49 h 367"/>
                <a:gd name="T4" fmla="*/ 12 w 1038"/>
                <a:gd name="T5" fmla="*/ 111 h 367"/>
                <a:gd name="T6" fmla="*/ 62 w 1038"/>
                <a:gd name="T7" fmla="*/ 153 h 367"/>
                <a:gd name="T8" fmla="*/ 164 w 1038"/>
                <a:gd name="T9" fmla="*/ 167 h 367"/>
                <a:gd name="T10" fmla="*/ 256 w 1038"/>
                <a:gd name="T11" fmla="*/ 167 h 367"/>
                <a:gd name="T12" fmla="*/ 701 w 1038"/>
                <a:gd name="T13" fmla="*/ 170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695" name="Freeform 38"/>
            <p:cNvSpPr>
              <a:spLocks/>
            </p:cNvSpPr>
            <p:nvPr/>
          </p:nvSpPr>
          <p:spPr bwMode="auto">
            <a:xfrm>
              <a:off x="1498" y="3484"/>
              <a:ext cx="853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49 h 367"/>
                <a:gd name="T4" fmla="*/ 12 w 1038"/>
                <a:gd name="T5" fmla="*/ 111 h 367"/>
                <a:gd name="T6" fmla="*/ 62 w 1038"/>
                <a:gd name="T7" fmla="*/ 153 h 367"/>
                <a:gd name="T8" fmla="*/ 164 w 1038"/>
                <a:gd name="T9" fmla="*/ 167 h 367"/>
                <a:gd name="T10" fmla="*/ 256 w 1038"/>
                <a:gd name="T11" fmla="*/ 167 h 367"/>
                <a:gd name="T12" fmla="*/ 701 w 1038"/>
                <a:gd name="T13" fmla="*/ 170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577575" name="Rectangle 39"/>
            <p:cNvSpPr>
              <a:spLocks noChangeArrowheads="1"/>
            </p:cNvSpPr>
            <p:nvPr/>
          </p:nvSpPr>
          <p:spPr bwMode="auto">
            <a:xfrm>
              <a:off x="3560" y="1112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76" name="Rectangle 40"/>
            <p:cNvSpPr>
              <a:spLocks noChangeArrowheads="1"/>
            </p:cNvSpPr>
            <p:nvPr/>
          </p:nvSpPr>
          <p:spPr bwMode="auto">
            <a:xfrm>
              <a:off x="3560" y="847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77" name="Rectangle 41"/>
            <p:cNvSpPr>
              <a:spLocks noChangeArrowheads="1"/>
            </p:cNvSpPr>
            <p:nvPr/>
          </p:nvSpPr>
          <p:spPr bwMode="auto">
            <a:xfrm>
              <a:off x="3560" y="1418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78" name="Rectangle 42"/>
            <p:cNvSpPr>
              <a:spLocks noChangeArrowheads="1"/>
            </p:cNvSpPr>
            <p:nvPr/>
          </p:nvSpPr>
          <p:spPr bwMode="auto">
            <a:xfrm>
              <a:off x="3536" y="2160"/>
              <a:ext cx="680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79" name="Rectangle 43"/>
            <p:cNvSpPr>
              <a:spLocks noChangeArrowheads="1"/>
            </p:cNvSpPr>
            <p:nvPr/>
          </p:nvSpPr>
          <p:spPr bwMode="auto">
            <a:xfrm>
              <a:off x="3546" y="2436"/>
              <a:ext cx="681" cy="27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80" name="Rectangle 44"/>
            <p:cNvSpPr>
              <a:spLocks noChangeArrowheads="1"/>
            </p:cNvSpPr>
            <p:nvPr/>
          </p:nvSpPr>
          <p:spPr bwMode="auto">
            <a:xfrm>
              <a:off x="3511" y="3138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81" name="Rectangle 45"/>
            <p:cNvSpPr>
              <a:spLocks noChangeArrowheads="1"/>
            </p:cNvSpPr>
            <p:nvPr/>
          </p:nvSpPr>
          <p:spPr bwMode="auto">
            <a:xfrm>
              <a:off x="2413" y="3313"/>
              <a:ext cx="681" cy="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82" name="Rectangle 46"/>
            <p:cNvSpPr>
              <a:spLocks noChangeArrowheads="1"/>
            </p:cNvSpPr>
            <p:nvPr/>
          </p:nvSpPr>
          <p:spPr bwMode="auto">
            <a:xfrm>
              <a:off x="2398" y="3596"/>
              <a:ext cx="683" cy="2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lang="en-US" altLang="zh-CN" sz="2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77583" name="Rectangle 47"/>
            <p:cNvSpPr>
              <a:spLocks noChangeArrowheads="1"/>
            </p:cNvSpPr>
            <p:nvPr/>
          </p:nvSpPr>
          <p:spPr bwMode="auto">
            <a:xfrm>
              <a:off x="3024" y="720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7584" name="Rectangle 48"/>
            <p:cNvSpPr>
              <a:spLocks noChangeArrowheads="1"/>
            </p:cNvSpPr>
            <p:nvPr/>
          </p:nvSpPr>
          <p:spPr bwMode="auto">
            <a:xfrm>
              <a:off x="3024" y="1008"/>
              <a:ext cx="288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577585" name="Rectangle 49"/>
            <p:cNvSpPr>
              <a:spLocks noChangeArrowheads="1"/>
            </p:cNvSpPr>
            <p:nvPr/>
          </p:nvSpPr>
          <p:spPr bwMode="auto">
            <a:xfrm>
              <a:off x="3024" y="1632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7586" name="Rectangle 50"/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77587" name="Rectangle 51"/>
            <p:cNvSpPr>
              <a:spLocks noChangeArrowheads="1"/>
            </p:cNvSpPr>
            <p:nvPr/>
          </p:nvSpPr>
          <p:spPr bwMode="auto">
            <a:xfrm>
              <a:off x="3024" y="1303"/>
              <a:ext cx="34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7588" name="Rectangle 52"/>
            <p:cNvSpPr>
              <a:spLocks noChangeArrowheads="1"/>
            </p:cNvSpPr>
            <p:nvPr/>
          </p:nvSpPr>
          <p:spPr bwMode="auto">
            <a:xfrm>
              <a:off x="1968" y="1632"/>
              <a:ext cx="296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*</a:t>
              </a:r>
            </a:p>
          </p:txBody>
        </p:sp>
        <p:sp>
          <p:nvSpPr>
            <p:cNvPr id="577589" name="Rectangle 53"/>
            <p:cNvSpPr>
              <a:spLocks noChangeArrowheads="1"/>
            </p:cNvSpPr>
            <p:nvPr/>
          </p:nvSpPr>
          <p:spPr bwMode="auto">
            <a:xfrm>
              <a:off x="3030" y="2341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7590" name="Rectangle 54"/>
            <p:cNvSpPr>
              <a:spLocks noChangeArrowheads="1"/>
            </p:cNvSpPr>
            <p:nvPr/>
          </p:nvSpPr>
          <p:spPr bwMode="auto">
            <a:xfrm>
              <a:off x="3024" y="2016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577591" name="Rectangle 55"/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7592" name="Rectangle 56"/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577593" name="Rectangle 57"/>
            <p:cNvSpPr>
              <a:spLocks noChangeArrowheads="1"/>
            </p:cNvSpPr>
            <p:nvPr/>
          </p:nvSpPr>
          <p:spPr bwMode="auto">
            <a:xfrm>
              <a:off x="1920" y="2592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77594" name="Rectangle 58"/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7595" name="Rectangle 59"/>
            <p:cNvSpPr>
              <a:spLocks noChangeArrowheads="1"/>
            </p:cNvSpPr>
            <p:nvPr/>
          </p:nvSpPr>
          <p:spPr bwMode="auto">
            <a:xfrm>
              <a:off x="2976" y="2976"/>
              <a:ext cx="297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577596" name="Rectangle 60"/>
            <p:cNvSpPr>
              <a:spLocks noChangeArrowheads="1"/>
            </p:cNvSpPr>
            <p:nvPr/>
          </p:nvSpPr>
          <p:spPr bwMode="auto">
            <a:xfrm>
              <a:off x="3072" y="2599"/>
              <a:ext cx="297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77597" name="Rectangle 61"/>
            <p:cNvSpPr>
              <a:spLocks noChangeArrowheads="1"/>
            </p:cNvSpPr>
            <p:nvPr/>
          </p:nvSpPr>
          <p:spPr bwMode="auto">
            <a:xfrm>
              <a:off x="1200" y="3648"/>
              <a:ext cx="296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7598" name="Rectangle 62"/>
            <p:cNvSpPr>
              <a:spLocks noChangeArrowheads="1"/>
            </p:cNvSpPr>
            <p:nvPr/>
          </p:nvSpPr>
          <p:spPr bwMode="auto">
            <a:xfrm>
              <a:off x="867" y="3187"/>
              <a:ext cx="296" cy="2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72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zh-CN" altLang="en-US" sz="240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</a:p>
          </p:txBody>
        </p:sp>
        <p:sp>
          <p:nvSpPr>
            <p:cNvPr id="577599" name="Rectangle 63"/>
            <p:cNvSpPr>
              <a:spLocks noChangeArrowheads="1"/>
            </p:cNvSpPr>
            <p:nvPr/>
          </p:nvSpPr>
          <p:spPr bwMode="auto">
            <a:xfrm>
              <a:off x="1824" y="3504"/>
              <a:ext cx="29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7600" name="Rectangle 64"/>
            <p:cNvSpPr>
              <a:spLocks noChangeArrowheads="1"/>
            </p:cNvSpPr>
            <p:nvPr/>
          </p:nvSpPr>
          <p:spPr bwMode="auto">
            <a:xfrm>
              <a:off x="1872" y="3168"/>
              <a:ext cx="288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lIns="54000" tIns="28800" rIns="54000" bIns="28800"/>
            <a:lstStyle/>
            <a:p>
              <a:pPr algn="just">
                <a:lnSpc>
                  <a:spcPct val="100000"/>
                </a:lnSpc>
                <a:buFontTx/>
                <a:buNone/>
                <a:defRPr/>
              </a:pPr>
              <a:r>
                <a:rPr lang="en-US" altLang="zh-CN" sz="2400" i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0722" name="Freeform 65"/>
            <p:cNvSpPr>
              <a:spLocks/>
            </p:cNvSpPr>
            <p:nvPr/>
          </p:nvSpPr>
          <p:spPr bwMode="auto">
            <a:xfrm>
              <a:off x="1027" y="2956"/>
              <a:ext cx="399" cy="348"/>
            </a:xfrm>
            <a:custGeom>
              <a:avLst/>
              <a:gdLst>
                <a:gd name="T0" fmla="*/ 329 w 484"/>
                <a:gd name="T1" fmla="*/ 54 h 512"/>
                <a:gd name="T2" fmla="*/ 237 w 484"/>
                <a:gd name="T3" fmla="*/ 200 h 512"/>
                <a:gd name="T4" fmla="*/ 156 w 484"/>
                <a:gd name="T5" fmla="*/ 234 h 512"/>
                <a:gd name="T6" fmla="*/ 41 w 484"/>
                <a:gd name="T7" fmla="*/ 214 h 512"/>
                <a:gd name="T8" fmla="*/ 2 w 484"/>
                <a:gd name="T9" fmla="*/ 158 h 512"/>
                <a:gd name="T10" fmla="*/ 44 w 484"/>
                <a:gd name="T11" fmla="*/ 89 h 512"/>
                <a:gd name="T12" fmla="*/ 265 w 484"/>
                <a:gd name="T13" fmla="*/ 0 h 5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512"/>
                <a:gd name="T23" fmla="*/ 484 w 484"/>
                <a:gd name="T24" fmla="*/ 512 h 5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512">
                  <a:moveTo>
                    <a:pt x="484" y="117"/>
                  </a:moveTo>
                  <a:cubicBezTo>
                    <a:pt x="462" y="169"/>
                    <a:pt x="391" y="367"/>
                    <a:pt x="349" y="432"/>
                  </a:cubicBezTo>
                  <a:cubicBezTo>
                    <a:pt x="307" y="497"/>
                    <a:pt x="277" y="502"/>
                    <a:pt x="229" y="507"/>
                  </a:cubicBezTo>
                  <a:cubicBezTo>
                    <a:pt x="181" y="512"/>
                    <a:pt x="99" y="492"/>
                    <a:pt x="61" y="464"/>
                  </a:cubicBezTo>
                  <a:cubicBezTo>
                    <a:pt x="23" y="436"/>
                    <a:pt x="4" y="387"/>
                    <a:pt x="4" y="342"/>
                  </a:cubicBezTo>
                  <a:cubicBezTo>
                    <a:pt x="4" y="297"/>
                    <a:pt x="0" y="249"/>
                    <a:pt x="64" y="192"/>
                  </a:cubicBezTo>
                  <a:cubicBezTo>
                    <a:pt x="128" y="135"/>
                    <a:pt x="323" y="40"/>
                    <a:pt x="391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723" name="Freeform 66" descr="Green marble"/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724" name="Freeform 67" descr="Green marble"/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725" name="Freeform 68" descr="Green marble"/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324 h 1211"/>
                <a:gd name="T4" fmla="*/ 198 w 882"/>
                <a:gd name="T5" fmla="*/ 412 h 1211"/>
                <a:gd name="T6" fmla="*/ 479 w 882"/>
                <a:gd name="T7" fmla="*/ 437 h 1211"/>
                <a:gd name="T8" fmla="*/ 882 w 882"/>
                <a:gd name="T9" fmla="*/ 437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  <p:sp>
          <p:nvSpPr>
            <p:cNvPr id="70726" name="Freeform 69" descr="Green marble"/>
            <p:cNvSpPr>
              <a:spLocks/>
            </p:cNvSpPr>
            <p:nvPr/>
          </p:nvSpPr>
          <p:spPr bwMode="auto">
            <a:xfrm>
              <a:off x="2640" y="2064"/>
              <a:ext cx="864" cy="247"/>
            </a:xfrm>
            <a:custGeom>
              <a:avLst/>
              <a:gdLst>
                <a:gd name="T0" fmla="*/ 0 w 864"/>
                <a:gd name="T1" fmla="*/ 0 h 247"/>
                <a:gd name="T2" fmla="*/ 100 w 864"/>
                <a:gd name="T3" fmla="*/ 164 h 247"/>
                <a:gd name="T4" fmla="*/ 324 w 864"/>
                <a:gd name="T5" fmla="*/ 234 h 247"/>
                <a:gd name="T6" fmla="*/ 864 w 864"/>
                <a:gd name="T7" fmla="*/ 240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47"/>
                <a:gd name="T14" fmla="*/ 864 w 864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47">
                  <a:moveTo>
                    <a:pt x="0" y="0"/>
                  </a:moveTo>
                  <a:cubicBezTo>
                    <a:pt x="17" y="27"/>
                    <a:pt x="46" y="125"/>
                    <a:pt x="100" y="164"/>
                  </a:cubicBezTo>
                  <a:cubicBezTo>
                    <a:pt x="154" y="203"/>
                    <a:pt x="197" y="221"/>
                    <a:pt x="324" y="234"/>
                  </a:cubicBezTo>
                  <a:cubicBezTo>
                    <a:pt x="451" y="247"/>
                    <a:pt x="752" y="239"/>
                    <a:pt x="864" y="2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buFontTx/>
                <a:buNone/>
              </a:pPr>
              <a:endParaRPr lang="zh-CN" altLang="en-US" sz="2000" b="0">
                <a:solidFill>
                  <a:srgbClr val="163794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47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本讲纲要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SLR(1)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SLR(1)</a:t>
            </a:r>
            <a:r>
              <a:rPr lang="zh-CN" altLang="en-US" dirty="0">
                <a:ea typeface="宋体" pitchFamily="2" charset="-122"/>
              </a:rPr>
              <a:t>分析表的构造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SLR(1)</a:t>
            </a:r>
            <a:r>
              <a:rPr lang="zh-CN" altLang="en-US" dirty="0">
                <a:ea typeface="宋体" pitchFamily="2" charset="-122"/>
              </a:rPr>
              <a:t>文法描述能力有限</a:t>
            </a:r>
          </a:p>
          <a:p>
            <a:r>
              <a:rPr lang="en-US" altLang="zh-CN" dirty="0">
                <a:ea typeface="宋体" pitchFamily="2" charset="-122"/>
              </a:rPr>
              <a:t>LR(1)</a:t>
            </a:r>
            <a:r>
              <a:rPr lang="zh-CN" altLang="en-US" dirty="0">
                <a:ea typeface="宋体" pitchFamily="2" charset="-122"/>
              </a:rPr>
              <a:t>分析</a:t>
            </a:r>
          </a:p>
          <a:p>
            <a:r>
              <a:rPr lang="en-US" altLang="zh-CN" dirty="0">
                <a:ea typeface="宋体" pitchFamily="2" charset="-122"/>
              </a:rPr>
              <a:t>LALR</a:t>
            </a:r>
          </a:p>
          <a:p>
            <a:r>
              <a:rPr lang="en-US" altLang="zh-CN" dirty="0">
                <a:ea typeface="宋体" pitchFamily="2" charset="-122"/>
              </a:rPr>
              <a:t>LR</a:t>
            </a:r>
            <a:r>
              <a:rPr lang="zh-CN" altLang="en-US" dirty="0">
                <a:ea typeface="宋体" pitchFamily="2" charset="-122"/>
              </a:rPr>
              <a:t>文法和</a:t>
            </a:r>
            <a:r>
              <a:rPr lang="en-US" altLang="zh-CN" dirty="0">
                <a:ea typeface="宋体" pitchFamily="2" charset="-122"/>
              </a:rPr>
              <a:t>LR</a:t>
            </a:r>
            <a:r>
              <a:rPr lang="zh-CN" altLang="en-US" dirty="0">
                <a:ea typeface="宋体" pitchFamily="2" charset="-122"/>
              </a:rPr>
              <a:t>分析方法的特点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14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3.5</a:t>
            </a:r>
            <a:r>
              <a:rPr lang="zh-CN" altLang="en-US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>
                <a:ea typeface="黑体" pitchFamily="49" charset="-122"/>
              </a:rPr>
              <a:t>LR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14402" name="Rectangle 2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从文法构造的识别活前缀的</a:t>
            </a:r>
            <a:r>
              <a:rPr lang="en-US" altLang="zh-CN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DFA</a:t>
            </a: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的一些特点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概念：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有效项目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如果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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    那么项目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对活前缀</a:t>
            </a:r>
            <a:r>
              <a:rPr lang="zh-CN" altLang="en-US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zh-CN" altLang="en-US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有效的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一个项目可能对好几个活前缀都是有效的</a:t>
            </a: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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A</a:t>
            </a:r>
            <a:r>
              <a:rPr lang="en-US" altLang="zh-CN" sz="2800" b="1" u="sng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rm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</a:t>
            </a:r>
            <a:r>
              <a:rPr lang="en-US" altLang="zh-CN" sz="2800" b="1" u="sng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anose="05050102010706020507" pitchFamily="18" charset="2"/>
              </a:rPr>
              <a:t>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对任何活前缀</a:t>
            </a:r>
            <a:r>
              <a:rPr lang="zh-CN" altLang="en-US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zh-CN" altLang="en-US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，从项目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·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有效这个事实可以知道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 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，应该移进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=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，应该用产生式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819353-B8B1-4699-B3D3-9307075B434A}" type="slidenum">
              <a:rPr lang="en-US" altLang="zh-CN" smtClean="0"/>
              <a:pPr>
                <a:buFontTx/>
                <a:buNone/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144000" y="2996952"/>
            <a:ext cx="36105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100000"/>
              </a:lnSpc>
              <a:buClr>
                <a:srgbClr val="6699FF"/>
              </a:buClr>
              <a:buNone/>
              <a:defRPr/>
            </a:pP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项目</a:t>
            </a:r>
            <a:r>
              <a:rPr lang="en-US" altLang="zh-CN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A</a:t>
            </a:r>
            <a:r>
              <a:rPr lang="en-US" altLang="zh-CN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</a:t>
            </a:r>
            <a:r>
              <a:rPr lang="en-US" altLang="zh-CN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</a:t>
            </a:r>
            <a:r>
              <a:rPr lang="en-US" altLang="zh-CN" kern="0" baseline="-30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1</a:t>
            </a:r>
            <a:r>
              <a:rPr lang="en-US" altLang="zh-CN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·</a:t>
            </a:r>
            <a:r>
              <a:rPr lang="en-US" altLang="zh-CN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</a:t>
            </a:r>
            <a:r>
              <a:rPr lang="en-US" altLang="zh-CN" kern="0" baseline="-30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2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对活前缀</a:t>
            </a:r>
            <a:r>
              <a:rPr lang="zh-CN" altLang="en-US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</a:t>
            </a:r>
            <a:r>
              <a:rPr lang="en-US" altLang="zh-CN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A</a:t>
            </a:r>
            <a:r>
              <a:rPr lang="zh-CN" altLang="en-US" i="1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sym typeface="Symbol" pitchFamily="18" charset="2"/>
              </a:rPr>
              <a:t></a:t>
            </a:r>
            <a:r>
              <a:rPr lang="zh-CN" altLang="en-US" kern="0" baseline="-30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1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</a:rPr>
              <a:t>有效的</a:t>
            </a:r>
            <a:r>
              <a:rPr lang="zh-CN" altLang="en-US" kern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en-US" altLang="zh-CN" kern="0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16-软件学院-徐秀娟-浅色</Template>
  <TotalTime>15134</TotalTime>
  <Words>5207</Words>
  <Application>Microsoft Office PowerPoint</Application>
  <PresentationFormat>全屏显示(4:3)</PresentationFormat>
  <Paragraphs>1212</Paragraphs>
  <Slides>60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黑体</vt:lpstr>
      <vt:lpstr>华文楷体</vt:lpstr>
      <vt:lpstr>楷体</vt:lpstr>
      <vt:lpstr>隶书</vt:lpstr>
      <vt:lpstr>宋体</vt:lpstr>
      <vt:lpstr>微软雅黑</vt:lpstr>
      <vt:lpstr>Arial</vt:lpstr>
      <vt:lpstr>Comic Sans MS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1_sample</vt:lpstr>
      <vt:lpstr>温故知新</vt:lpstr>
      <vt:lpstr>回顾</vt:lpstr>
      <vt:lpstr>3.5 LR分析器</vt:lpstr>
      <vt:lpstr>3.5 LR分析器</vt:lpstr>
      <vt:lpstr>3.5 LR分析器</vt:lpstr>
      <vt:lpstr>3.5 LR分析器</vt:lpstr>
      <vt:lpstr> </vt:lpstr>
      <vt:lpstr>本讲纲要</vt:lpstr>
      <vt:lpstr>3.5 LR分析器</vt:lpstr>
      <vt:lpstr>3.5 LR分析器</vt:lpstr>
      <vt:lpstr>3.5 LR分析器</vt:lpstr>
      <vt:lpstr>SLR分析表的构建</vt:lpstr>
      <vt:lpstr>SLR分析表的构建</vt:lpstr>
      <vt:lpstr>SLR分析表的构建</vt:lpstr>
      <vt:lpstr>SLR分析表的构建</vt:lpstr>
      <vt:lpstr>LR(1)分析练习题目</vt:lpstr>
      <vt:lpstr>LR(1)分析练习解答过程</vt:lpstr>
      <vt:lpstr>识别产生式文法活前缀的DFA</vt:lpstr>
      <vt:lpstr>本讲纲要</vt:lpstr>
      <vt:lpstr>SLR(1)文法的弱点</vt:lpstr>
      <vt:lpstr>SLR(1)文法的弱点</vt:lpstr>
      <vt:lpstr>温故知新</vt:lpstr>
      <vt:lpstr>本讲纲要</vt:lpstr>
      <vt:lpstr>LR(1)文法</vt:lpstr>
      <vt:lpstr>构造规范的LR分析表</vt:lpstr>
      <vt:lpstr>有效</vt:lpstr>
      <vt:lpstr>有效</vt:lpstr>
      <vt:lpstr>LR(1)文法</vt:lpstr>
      <vt:lpstr>构建LR(1)项目集</vt:lpstr>
      <vt:lpstr>构建LR(1)项目集</vt:lpstr>
      <vt:lpstr>构建LR(1)项目集</vt:lpstr>
      <vt:lpstr>构建LR(1)项目集</vt:lpstr>
      <vt:lpstr>LR(1)分析</vt:lpstr>
      <vt:lpstr>构造规范的LR分析表</vt:lpstr>
      <vt:lpstr>构造规范的LR分析表</vt:lpstr>
      <vt:lpstr>构造规范的LR分析表</vt:lpstr>
      <vt:lpstr>构造规范的LR分析表</vt:lpstr>
      <vt:lpstr>构造规范的LR分析表</vt:lpstr>
      <vt:lpstr>本讲纲要</vt:lpstr>
      <vt:lpstr>LALR</vt:lpstr>
      <vt:lpstr>LALR</vt:lpstr>
      <vt:lpstr>3.5 LR分析器</vt:lpstr>
      <vt:lpstr>3.5 LR分析器</vt:lpstr>
      <vt:lpstr>3.5 LR分析器</vt:lpstr>
      <vt:lpstr>LALR</vt:lpstr>
      <vt:lpstr>LALR</vt:lpstr>
      <vt:lpstr>LALR</vt:lpstr>
      <vt:lpstr>LALR</vt:lpstr>
      <vt:lpstr>LALR</vt:lpstr>
      <vt:lpstr>LALR</vt:lpstr>
      <vt:lpstr>LALR</vt:lpstr>
      <vt:lpstr>LALR</vt:lpstr>
      <vt:lpstr>LALR</vt:lpstr>
      <vt:lpstr>构造LALR(1)分析表</vt:lpstr>
      <vt:lpstr>LR(1)分析练习题目</vt:lpstr>
      <vt:lpstr>LR(1)分析练习解答过程</vt:lpstr>
      <vt:lpstr>拓广文法G的LR(0)项目集规范族为：</vt:lpstr>
      <vt:lpstr>识别产生式文法活前缀的DFA</vt:lpstr>
      <vt:lpstr>LR(1)分析练习解答过程</vt:lpstr>
      <vt:lpstr>作业</vt:lpstr>
    </vt:vector>
  </TitlesOfParts>
  <Company>中国科大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xxjdlut@126.com</cp:lastModifiedBy>
  <cp:revision>1018</cp:revision>
  <dcterms:created xsi:type="dcterms:W3CDTF">2000-08-08T16:59:41Z</dcterms:created>
  <dcterms:modified xsi:type="dcterms:W3CDTF">2018-10-30T14:01:49Z</dcterms:modified>
</cp:coreProperties>
</file>