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7"/>
  </p:notesMasterIdLst>
  <p:handoutMasterIdLst>
    <p:handoutMasterId r:id="rId38"/>
  </p:handoutMasterIdLst>
  <p:sldIdLst>
    <p:sldId id="466" r:id="rId2"/>
    <p:sldId id="467" r:id="rId3"/>
    <p:sldId id="468" r:id="rId4"/>
    <p:sldId id="420" r:id="rId5"/>
    <p:sldId id="451" r:id="rId6"/>
    <p:sldId id="452" r:id="rId7"/>
    <p:sldId id="421" r:id="rId8"/>
    <p:sldId id="453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54" r:id="rId19"/>
    <p:sldId id="464" r:id="rId20"/>
    <p:sldId id="457" r:id="rId21"/>
    <p:sldId id="458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59" r:id="rId32"/>
    <p:sldId id="460" r:id="rId33"/>
    <p:sldId id="461" r:id="rId34"/>
    <p:sldId id="463" r:id="rId35"/>
    <p:sldId id="46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 autoAdjust="0"/>
    <p:restoredTop sz="89754" autoAdjust="0"/>
  </p:normalViewPr>
  <p:slideViewPr>
    <p:cSldViewPr>
      <p:cViewPr varScale="1">
        <p:scale>
          <a:sx n="92" d="100"/>
          <a:sy n="92" d="100"/>
        </p:scale>
        <p:origin x="12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5AD492A8-8C1B-4970-889C-0C58CE3219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6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D1ECA7B-4926-4B08-9DFF-EF9C69A57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5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961F4E5-F6E0-4E49-916A-217F75C5AD4F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035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73EC052-35F7-4263-91A2-E1C5E76D1BA0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01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13E0726-2A20-440D-ABA6-8FD5526F2553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3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7CF693F-DFCF-4B39-957E-CE13EA301F64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64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82097B8-C969-4704-9EFA-346A68800F28}" type="slidenum">
              <a:rPr lang="zh-CN" altLang="en-US" sz="1200" smtClean="0">
                <a:latin typeface="Times New Roman" pitchFamily="18" charset="0"/>
              </a:rPr>
              <a:pPr/>
              <a:t>16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96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8FB5A3E-9601-408D-8D23-058167AD4D9E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79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E5FE7CB-5C9A-4304-BDAB-CD72A6653DF6}" type="slidenum">
              <a:rPr lang="zh-CN" altLang="en-US" sz="1200" smtClean="0">
                <a:latin typeface="Times New Roman" pitchFamily="18" charset="0"/>
              </a:rPr>
              <a:pPr/>
              <a:t>22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43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BF2E685-CBB7-45D4-839A-42F43CEF29D5}" type="slidenum">
              <a:rPr lang="zh-CN" altLang="en-US" sz="1200" smtClean="0">
                <a:latin typeface="Times New Roman" pitchFamily="18" charset="0"/>
              </a:rPr>
              <a:pPr/>
              <a:t>23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8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06BFCCF-5C7A-48B2-A5E9-FF7FC95EC43A}" type="slidenum">
              <a:rPr lang="zh-CN" altLang="en-US" sz="1200" smtClean="0">
                <a:latin typeface="Times New Roman" pitchFamily="18" charset="0"/>
              </a:rPr>
              <a:pPr/>
              <a:t>24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624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D760F2C-5369-43B5-84E9-E337481A2904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18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A1CB358-4F7F-40A2-B659-7FFEFE0EF91A}" type="slidenum">
              <a:rPr lang="zh-CN" altLang="en-US" sz="1200" smtClean="0">
                <a:latin typeface="Times New Roman" pitchFamily="18" charset="0"/>
              </a:rPr>
              <a:pPr/>
              <a:t>26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77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B8A3386-9227-4773-9C23-ED696CAC404A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073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F35A9A-65E8-4A86-85FD-98EE97047560}" type="slidenum">
              <a:rPr lang="zh-CN" altLang="en-US" sz="1200" smtClean="0">
                <a:latin typeface="Times New Roman" pitchFamily="18" charset="0"/>
              </a:rPr>
              <a:pPr/>
              <a:t>27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176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E2BA06B-69FB-4867-9F25-32D32772E435}" type="slidenum">
              <a:rPr lang="zh-CN" altLang="en-US" sz="1200" smtClean="0">
                <a:latin typeface="Times New Roman" pitchFamily="18" charset="0"/>
              </a:rPr>
              <a:pPr/>
              <a:t>28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304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C2527C2-0E1E-4FF4-8028-7342C8478947}" type="slidenum">
              <a:rPr lang="zh-CN" altLang="en-US" sz="1200" smtClean="0">
                <a:latin typeface="Times New Roman" pitchFamily="18" charset="0"/>
              </a:rPr>
              <a:pPr/>
              <a:t>29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589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5E73883-1A13-4C13-A13D-6315DA7E6B4E}" type="slidenum">
              <a:rPr lang="zh-CN" altLang="en-US" sz="1200" smtClean="0">
                <a:latin typeface="Times New Roman" pitchFamily="18" charset="0"/>
              </a:rPr>
              <a:pPr/>
              <a:t>30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3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335104B-DBFF-449A-A005-05FC73C09913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27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A8C78B8-A062-43B4-9949-72FAF268E0AE}" type="slidenum">
              <a:rPr lang="zh-CN" altLang="en-US" sz="1200" smtClean="0">
                <a:latin typeface="Times New Roman" pitchFamily="18" charset="0"/>
              </a:rPr>
              <a:pPr/>
              <a:t>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135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C89E56D-4E02-4065-8355-463EE3782D2F}" type="slidenum">
              <a:rPr lang="zh-CN" altLang="en-US" sz="1200" smtClean="0">
                <a:latin typeface="Times New Roman" pitchFamily="18" charset="0"/>
              </a:rPr>
              <a:pPr/>
              <a:t>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2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C51976B-5F8A-4831-B37B-2BA0E45DD118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54CF97-56F5-48AD-8EC2-85C00A91BB00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43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B5BE8B7-213A-4F72-A97C-B9EE112DF3AE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05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A841C7D-C006-4E55-8DF8-E95BA66885EF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43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5365B3-C06B-4C7C-B888-A487028A88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FC77FC-310B-4EEA-8FEE-96643F2F8A5B}" type="datetime1">
              <a:rPr lang="zh-CN" altLang="en-US" smtClean="0"/>
              <a:pPr>
                <a:defRPr/>
              </a:pPr>
              <a:t>2017/11/6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6198DE-15B9-4DFF-B935-9536E0B66B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6B18C-A051-4DD2-AFB9-2E37A7F9EB9F}" type="datetime1">
              <a:rPr lang="zh-CN" altLang="en-US" smtClean="0"/>
              <a:pPr>
                <a:defRPr/>
              </a:pPr>
              <a:t>2017/11/6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77FC-310B-4EEA-8FEE-96643F2F8A5B}" type="datetime1">
              <a:rPr lang="zh-CN" altLang="en-US" smtClean="0"/>
              <a:pPr>
                <a:defRPr/>
              </a:pPr>
              <a:t>2017/11/6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65B3-C06B-4C7C-B888-A487028A88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8C32-DBEF-4F22-8A21-32C43693D780}" type="datetime1">
              <a:rPr lang="zh-CN" altLang="en-US"/>
              <a:pPr>
                <a:defRPr/>
              </a:pPr>
              <a:t>2017/11/6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FD3CB-9D57-4809-BCF2-B4FC1C3C4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9999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D66B3-26BC-4120-938E-189CF14BDB1C}" type="datetime1">
              <a:rPr lang="zh-CN" altLang="en-US"/>
              <a:pPr>
                <a:defRPr/>
              </a:pPr>
              <a:t>2017/11/6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B2B0-6510-475B-8CC0-478D5B347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7962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195365B3-C06B-4C7C-B888-A487028A88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85FC77FC-310B-4EEA-8FEE-96643F2F8A5B}" type="datetime1">
              <a:rPr lang="zh-CN" altLang="en-US" smtClean="0"/>
              <a:pPr>
                <a:defRPr/>
              </a:pPr>
              <a:t>2017/11/6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加深理解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属性的理解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非终结符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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分析过程（函数）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	综合属性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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过程的返回值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	继承属性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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过程的参数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F1A50BC-40BE-4E2E-B7ED-CFE4030E7323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zh-CN" sz="800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7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8C3779-5F0A-4EE8-A898-F4DE8386C05C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0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1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2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3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6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2317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82318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9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20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2321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6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82335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1332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3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97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82339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1329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0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98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82343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1327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99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82346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1324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00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82350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1321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82354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1303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372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21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1E4D6E-EEB1-4877-A699-714072376D1C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84357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58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59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60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61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84362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4363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64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65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84366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67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68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4369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0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84383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2356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7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1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84387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2353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4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2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84391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2351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3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84394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2348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4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84398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2345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6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4401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84402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2327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20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7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9B9ADF1-443C-4C44-A007-20BD0D84CA2B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86405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06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07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08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09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86410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6411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12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6413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86414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15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16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6417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44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86431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3380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1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5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86435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3377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8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6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86439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3375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7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86442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3372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8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86446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3369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6449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86450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3351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6468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17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9F9A1B-AF66-472D-945D-D1DF412E8D30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88453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54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55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57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88458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8459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60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8461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88462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63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64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8465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8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88479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4404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5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9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88483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4401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0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88487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4399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1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88490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4396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2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88494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4393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8497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88498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4375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8516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num</a:t>
            </a:r>
            <a:endParaRPr lang="zh-CN" altLang="en-US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65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17BD24-37F5-4411-A660-CA61EB6B1C9A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02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0507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5380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2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90527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5428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3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90531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5425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6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4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90535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5423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5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90538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5420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6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90542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5417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8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0545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90546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5399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0564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61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AB1A101-34AB-41CD-A0A4-46D0AEBE2CA0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3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6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2561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16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92575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6452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7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92579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6449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8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92583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6447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9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92586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6444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20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92590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6441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93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92594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6423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612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61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F8B7988-BA6D-4B99-B548-2D98FA6E4705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94597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598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599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600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601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94602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4603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604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4605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94606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607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4608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4609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40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94623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7476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7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1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94627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7473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2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94631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7471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3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94634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7468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9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4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94638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7465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4641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94642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7447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4660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71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E5FF48-B07D-4FE5-B1F9-99A76FCDE5F7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96645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46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47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48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49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96650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6651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52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6653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96654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55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56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96657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4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96671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8500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5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96675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8497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8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6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96679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8495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7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96682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8492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3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8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96686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8489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6689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96690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6708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smtClean="0">
                <a:ea typeface="宋体" charset="-122"/>
              </a:rPr>
              <a:t>建立抽象语法树的语义规则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820150" cy="449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产 生 式</a:t>
            </a:r>
            <a:r>
              <a:rPr lang="zh-CN" altLang="en-US" sz="2800" b="1" dirty="0" smtClean="0">
                <a:ea typeface="宋体" charset="-122"/>
              </a:rPr>
              <a:t> 		</a:t>
            </a:r>
            <a:r>
              <a:rPr lang="en-US" altLang="zh-CN" sz="2800" b="1" dirty="0" smtClean="0">
                <a:ea typeface="黑体" pitchFamily="49" charset="-122"/>
              </a:rPr>
              <a:t> </a:t>
            </a:r>
            <a:r>
              <a:rPr lang="zh-CN" altLang="en-US" sz="2800" b="1" dirty="0" smtClean="0">
                <a:ea typeface="黑体" pitchFamily="49" charset="-122"/>
              </a:rPr>
              <a:t>语 义 规 则</a:t>
            </a:r>
            <a:r>
              <a:rPr lang="zh-CN" altLang="en-US" sz="2800" b="1" dirty="0" smtClean="0">
                <a:ea typeface="宋体" charset="-122"/>
              </a:rPr>
              <a:t> </a:t>
            </a:r>
            <a:endParaRPr lang="en-US" altLang="zh-CN" sz="2800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+T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‘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+’, E</a:t>
            </a:r>
            <a:r>
              <a:rPr lang="en-US" altLang="zh-CN" sz="2800" b="1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.nptr,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)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-T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 ‘-’, E</a:t>
            </a:r>
            <a:r>
              <a:rPr lang="en-US" altLang="zh-CN" sz="2800" b="1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.nptr,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)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E→T	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T→ (E)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T→id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mkleaf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 id,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id.entry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) </a:t>
            </a:r>
          </a:p>
          <a:p>
            <a:pPr algn="just">
              <a:buFontTx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T→num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	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mkleaf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num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num.val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) </a:t>
            </a:r>
            <a:endParaRPr lang="zh-CN" altLang="en-US" sz="28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48AB6-0997-489B-B2C6-C25938876DA9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smtClean="0">
                <a:ea typeface="宋体" charset="-122"/>
              </a:rPr>
              <a:t> </a:t>
            </a:r>
            <a:r>
              <a:rPr lang="en-US" altLang="zh-CN" sz="2800" b="1" smtClean="0">
                <a:ea typeface="宋体" charset="-122"/>
              </a:rPr>
              <a:t>a－4＋c</a:t>
            </a:r>
            <a:r>
              <a:rPr lang="zh-CN" altLang="en-US" sz="2800" b="1" smtClean="0">
                <a:ea typeface="宋体" charset="-122"/>
              </a:rPr>
              <a:t>的语法树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6F6FDFB-5ACA-4622-8BAD-693C8621901C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403648" y="5847928"/>
            <a:ext cx="1841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CN" sz="2200" b="1" dirty="0">
                <a:latin typeface="Times New Roman" pitchFamily="18" charset="0"/>
              </a:rPr>
              <a:t>To entry for a</a:t>
            </a:r>
            <a:endParaRPr lang="en-US" altLang="zh-CN" sz="2200" b="1" baseline="-30000" dirty="0"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1488" y="3081338"/>
            <a:ext cx="1143000" cy="1066800"/>
            <a:chOff x="471488" y="3081338"/>
            <a:chExt cx="1143000" cy="1066800"/>
          </a:xfrm>
        </p:grpSpPr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471488" y="30813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>
              <a:off x="1004888" y="3538538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0" name="Rectangle 18"/>
          <p:cNvSpPr>
            <a:spLocks noChangeArrowheads="1"/>
          </p:cNvSpPr>
          <p:nvPr/>
        </p:nvSpPr>
        <p:spPr bwMode="auto">
          <a:xfrm>
            <a:off x="3456781" y="2068513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latin typeface="Times New Roman" pitchFamily="18" charset="0"/>
              </a:rPr>
              <a:t>+</a:t>
            </a:r>
            <a:endParaRPr lang="en-US" altLang="zh-CN" sz="2800" b="1" dirty="0">
              <a:latin typeface="Times New Roman" pitchFamily="18" charset="0"/>
            </a:endParaRPr>
          </a:p>
        </p:txBody>
      </p:sp>
      <p:grpSp>
        <p:nvGrpSpPr>
          <p:cNvPr id="20508" name="Group 31"/>
          <p:cNvGrpSpPr>
            <a:grpSpLocks/>
          </p:cNvGrpSpPr>
          <p:nvPr/>
        </p:nvGrpSpPr>
        <p:grpSpPr bwMode="auto">
          <a:xfrm>
            <a:off x="1233488" y="5367338"/>
            <a:ext cx="1371600" cy="457200"/>
            <a:chOff x="4176" y="3168"/>
            <a:chExt cx="864" cy="288"/>
          </a:xfrm>
        </p:grpSpPr>
        <p:sp>
          <p:nvSpPr>
            <p:cNvPr id="20526" name="Rectangle 32"/>
            <p:cNvSpPr>
              <a:spLocks noChangeArrowheads="1"/>
            </p:cNvSpPr>
            <p:nvPr/>
          </p:nvSpPr>
          <p:spPr bwMode="auto">
            <a:xfrm>
              <a:off x="4176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0527" name="Rectangle 33"/>
            <p:cNvSpPr>
              <a:spLocks noChangeArrowheads="1"/>
            </p:cNvSpPr>
            <p:nvPr/>
          </p:nvSpPr>
          <p:spPr bwMode="auto">
            <a:xfrm>
              <a:off x="4608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20509" name="Group 34"/>
          <p:cNvGrpSpPr>
            <a:grpSpLocks/>
          </p:cNvGrpSpPr>
          <p:nvPr/>
        </p:nvGrpSpPr>
        <p:grpSpPr bwMode="auto">
          <a:xfrm>
            <a:off x="3671888" y="5291138"/>
            <a:ext cx="1371600" cy="457200"/>
            <a:chOff x="4176" y="3168"/>
            <a:chExt cx="864" cy="288"/>
          </a:xfrm>
        </p:grpSpPr>
        <p:sp>
          <p:nvSpPr>
            <p:cNvPr id="20524" name="Rectangle 35"/>
            <p:cNvSpPr>
              <a:spLocks noChangeArrowheads="1"/>
            </p:cNvSpPr>
            <p:nvPr/>
          </p:nvSpPr>
          <p:spPr bwMode="auto">
            <a:xfrm>
              <a:off x="4176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num</a:t>
              </a:r>
            </a:p>
          </p:txBody>
        </p:sp>
        <p:sp>
          <p:nvSpPr>
            <p:cNvPr id="20525" name="Rectangle 36"/>
            <p:cNvSpPr>
              <a:spLocks noChangeArrowheads="1"/>
            </p:cNvSpPr>
            <p:nvPr/>
          </p:nvSpPr>
          <p:spPr bwMode="auto">
            <a:xfrm>
              <a:off x="4608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71888" y="3005138"/>
            <a:ext cx="1143000" cy="2133600"/>
            <a:chOff x="3671888" y="3005138"/>
            <a:chExt cx="1143000" cy="2133600"/>
          </a:xfrm>
        </p:grpSpPr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3671888" y="30051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T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nptr</a:t>
              </a:r>
            </a:p>
          </p:txBody>
        </p:sp>
        <p:sp>
          <p:nvSpPr>
            <p:cNvPr id="20510" name="Line 37"/>
            <p:cNvSpPr>
              <a:spLocks noChangeShapeType="1"/>
            </p:cNvSpPr>
            <p:nvPr/>
          </p:nvSpPr>
          <p:spPr bwMode="auto">
            <a:xfrm>
              <a:off x="4357688" y="3538538"/>
              <a:ext cx="0" cy="160020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57288" y="2166938"/>
            <a:ext cx="2590800" cy="1066800"/>
            <a:chOff x="1157288" y="2166938"/>
            <a:chExt cx="2590800" cy="1066800"/>
          </a:xfrm>
        </p:grpSpPr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1157288" y="2700338"/>
              <a:ext cx="685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7"/>
            <p:cNvSpPr>
              <a:spLocks noChangeShapeType="1"/>
            </p:cNvSpPr>
            <p:nvPr/>
          </p:nvSpPr>
          <p:spPr bwMode="auto">
            <a:xfrm>
              <a:off x="2071688" y="270033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>
              <a:off x="3062288" y="2624138"/>
              <a:ext cx="685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1919288" y="21669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latin typeface="Times New Roman" pitchFamily="18" charset="0"/>
                </a:rPr>
                <a:t>E 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</a:rPr>
                <a:t>nptr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95488" y="2700338"/>
            <a:ext cx="2209800" cy="2590800"/>
            <a:chOff x="1995488" y="2700338"/>
            <a:chExt cx="2209800" cy="2590800"/>
          </a:xfrm>
        </p:grpSpPr>
        <p:grpSp>
          <p:nvGrpSpPr>
            <p:cNvPr id="20506" name="Group 26"/>
            <p:cNvGrpSpPr>
              <a:grpSpLocks/>
            </p:cNvGrpSpPr>
            <p:nvPr/>
          </p:nvGrpSpPr>
          <p:grpSpPr bwMode="auto">
            <a:xfrm>
              <a:off x="2071688" y="4071938"/>
              <a:ext cx="2057400" cy="457200"/>
              <a:chOff x="1872" y="3456"/>
              <a:chExt cx="1296" cy="288"/>
            </a:xfrm>
          </p:grpSpPr>
          <p:sp>
            <p:nvSpPr>
              <p:cNvPr id="20528" name="Rectangle 27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20529" name="Rectangle 28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0530" name="Rectangle 2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>
              <a:off x="2528888" y="2700338"/>
              <a:ext cx="0" cy="129540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8"/>
            <p:cNvSpPr>
              <a:spLocks noChangeShapeType="1"/>
            </p:cNvSpPr>
            <p:nvPr/>
          </p:nvSpPr>
          <p:spPr bwMode="auto">
            <a:xfrm flipH="1">
              <a:off x="1995488" y="4300538"/>
              <a:ext cx="1143000" cy="9906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39"/>
            <p:cNvSpPr>
              <a:spLocks noChangeShapeType="1"/>
            </p:cNvSpPr>
            <p:nvPr/>
          </p:nvSpPr>
          <p:spPr bwMode="auto">
            <a:xfrm>
              <a:off x="3748088" y="4300538"/>
              <a:ext cx="457200" cy="9144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3288" y="1557338"/>
            <a:ext cx="4343400" cy="2514600"/>
            <a:chOff x="3443288" y="1557338"/>
            <a:chExt cx="4343400" cy="2514600"/>
          </a:xfrm>
        </p:grpSpPr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5272088" y="1557338"/>
              <a:ext cx="0" cy="137160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13" name="Group 40"/>
            <p:cNvGrpSpPr>
              <a:grpSpLocks/>
            </p:cNvGrpSpPr>
            <p:nvPr/>
          </p:nvGrpSpPr>
          <p:grpSpPr bwMode="auto">
            <a:xfrm>
              <a:off x="4891088" y="3005138"/>
              <a:ext cx="2057400" cy="457200"/>
              <a:chOff x="1872" y="3456"/>
              <a:chExt cx="1296" cy="288"/>
            </a:xfrm>
          </p:grpSpPr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514" name="Line 44"/>
            <p:cNvSpPr>
              <a:spLocks noChangeShapeType="1"/>
            </p:cNvSpPr>
            <p:nvPr/>
          </p:nvSpPr>
          <p:spPr bwMode="auto">
            <a:xfrm flipH="1">
              <a:off x="3443288" y="3233738"/>
              <a:ext cx="2514600" cy="7620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45"/>
            <p:cNvSpPr>
              <a:spLocks noChangeShapeType="1"/>
            </p:cNvSpPr>
            <p:nvPr/>
          </p:nvSpPr>
          <p:spPr bwMode="auto">
            <a:xfrm>
              <a:off x="6567488" y="3233738"/>
              <a:ext cx="1219200" cy="8382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16" name="Line 46"/>
          <p:cNvSpPr>
            <a:spLocks noChangeShapeType="1"/>
          </p:cNvSpPr>
          <p:nvPr/>
        </p:nvSpPr>
        <p:spPr bwMode="auto">
          <a:xfrm>
            <a:off x="2224088" y="5672138"/>
            <a:ext cx="0" cy="381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059488" y="4071938"/>
            <a:ext cx="1905000" cy="1114598"/>
            <a:chOff x="7059488" y="4071938"/>
            <a:chExt cx="1905000" cy="1114598"/>
          </a:xfrm>
        </p:grpSpPr>
        <p:grpSp>
          <p:nvGrpSpPr>
            <p:cNvPr id="20505" name="Group 23"/>
            <p:cNvGrpSpPr>
              <a:grpSpLocks/>
            </p:cNvGrpSpPr>
            <p:nvPr/>
          </p:nvGrpSpPr>
          <p:grpSpPr bwMode="auto">
            <a:xfrm>
              <a:off x="7253288" y="4071938"/>
              <a:ext cx="1371600" cy="457200"/>
              <a:chOff x="4176" y="3168"/>
              <a:chExt cx="864" cy="288"/>
            </a:xfrm>
          </p:grpSpPr>
          <p:sp>
            <p:nvSpPr>
              <p:cNvPr id="20531" name="Rectangle 24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20532" name="Rectangle 25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517" name="Line 47"/>
            <p:cNvSpPr>
              <a:spLocks noChangeShapeType="1"/>
            </p:cNvSpPr>
            <p:nvPr/>
          </p:nvSpPr>
          <p:spPr bwMode="auto">
            <a:xfrm>
              <a:off x="8243888" y="4300538"/>
              <a:ext cx="0" cy="5334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Rectangle 48"/>
            <p:cNvSpPr>
              <a:spLocks noChangeArrowheads="1"/>
            </p:cNvSpPr>
            <p:nvPr/>
          </p:nvSpPr>
          <p:spPr bwMode="auto">
            <a:xfrm>
              <a:off x="7059488" y="4653136"/>
              <a:ext cx="1905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>
                  <a:latin typeface="Times New Roman" pitchFamily="18" charset="0"/>
                </a:rPr>
                <a:t>To entry for c</a:t>
              </a:r>
              <a:endParaRPr lang="en-US" altLang="zh-CN" sz="2200" b="1" baseline="-30000" dirty="0">
                <a:latin typeface="Times New Roman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9888" y="2166938"/>
            <a:ext cx="1524000" cy="1828800"/>
            <a:chOff x="6719888" y="2166938"/>
            <a:chExt cx="1524000" cy="1828800"/>
          </a:xfrm>
        </p:grpSpPr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7100888" y="21669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latin typeface="Times New Roman" pitchFamily="18" charset="0"/>
                </a:rPr>
                <a:t>T 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</a:rPr>
                <a:t>nptr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6719888" y="31575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329488" y="2700338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49"/>
            <p:cNvSpPr>
              <a:spLocks noChangeShapeType="1"/>
            </p:cNvSpPr>
            <p:nvPr/>
          </p:nvSpPr>
          <p:spPr bwMode="auto">
            <a:xfrm>
              <a:off x="7939088" y="2624138"/>
              <a:ext cx="0" cy="137160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4071938"/>
            <a:ext cx="1455936" cy="1447800"/>
            <a:chOff x="539552" y="4071938"/>
            <a:chExt cx="1455936" cy="1447800"/>
          </a:xfrm>
        </p:grpSpPr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539552" y="4986338"/>
              <a:ext cx="85472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852488" y="4071938"/>
              <a:ext cx="1143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T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nptr</a:t>
              </a:r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>
              <a:off x="1004888" y="4529138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50"/>
            <p:cNvSpPr>
              <a:spLocks noChangeShapeType="1"/>
            </p:cNvSpPr>
            <p:nvPr/>
          </p:nvSpPr>
          <p:spPr bwMode="auto">
            <a:xfrm>
              <a:off x="1538288" y="4605338"/>
              <a:ext cx="0" cy="68580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6" name="Rectangle 51"/>
          <p:cNvSpPr>
            <a:spLocks noChangeArrowheads="1"/>
          </p:cNvSpPr>
          <p:nvPr/>
        </p:nvSpPr>
        <p:spPr bwMode="auto">
          <a:xfrm>
            <a:off x="7127875" y="44450"/>
            <a:ext cx="1620838" cy="1920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latin typeface="Tahoma" pitchFamily="34" charset="0"/>
              </a:rPr>
              <a:t>E→E</a:t>
            </a:r>
            <a:r>
              <a:rPr lang="en-US" altLang="zh-CN" b="1" baseline="-25000" dirty="0">
                <a:latin typeface="Tahoma" pitchFamily="34" charset="0"/>
              </a:rPr>
              <a:t>1</a:t>
            </a:r>
            <a:r>
              <a:rPr lang="en-US" altLang="zh-CN" b="1" dirty="0">
                <a:latin typeface="Tahoma" pitchFamily="34" charset="0"/>
              </a:rPr>
              <a:t>+T</a:t>
            </a:r>
          </a:p>
          <a:p>
            <a:r>
              <a:rPr lang="en-US" altLang="zh-CN" b="1" dirty="0">
                <a:latin typeface="Tahoma" pitchFamily="34" charset="0"/>
              </a:rPr>
              <a:t>E→E</a:t>
            </a:r>
            <a:r>
              <a:rPr lang="en-US" altLang="zh-CN" b="1" baseline="-25000" dirty="0">
                <a:latin typeface="Tahoma" pitchFamily="34" charset="0"/>
              </a:rPr>
              <a:t>1</a:t>
            </a:r>
            <a:r>
              <a:rPr lang="en-US" altLang="zh-CN" b="1" dirty="0">
                <a:latin typeface="Tahoma" pitchFamily="34" charset="0"/>
              </a:rPr>
              <a:t>-T</a:t>
            </a:r>
          </a:p>
          <a:p>
            <a:r>
              <a:rPr lang="en-US" altLang="zh-CN" b="1" dirty="0">
                <a:latin typeface="Tahoma" pitchFamily="34" charset="0"/>
              </a:rPr>
              <a:t>E→T	</a:t>
            </a:r>
          </a:p>
          <a:p>
            <a:r>
              <a:rPr lang="en-US" altLang="zh-CN" b="1" dirty="0">
                <a:latin typeface="Tahoma" pitchFamily="34" charset="0"/>
              </a:rPr>
              <a:t>T→ (E)	</a:t>
            </a:r>
          </a:p>
          <a:p>
            <a:r>
              <a:rPr lang="en-US" altLang="zh-CN" b="1" dirty="0" err="1">
                <a:latin typeface="Tahoma" pitchFamily="34" charset="0"/>
              </a:rPr>
              <a:t>T→id</a:t>
            </a:r>
            <a:r>
              <a:rPr lang="en-US" altLang="zh-CN" b="1" dirty="0">
                <a:latin typeface="Tahoma" pitchFamily="34" charset="0"/>
              </a:rPr>
              <a:t>	</a:t>
            </a:r>
          </a:p>
          <a:p>
            <a:r>
              <a:rPr lang="en-US" altLang="zh-CN" b="1" dirty="0" err="1">
                <a:latin typeface="Tahoma" pitchFamily="34" charset="0"/>
              </a:rPr>
              <a:t>T→num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1500188" y="2993443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Times New Roman" pitchFamily="18" charset="0"/>
              </a:rPr>
              <a:t>-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224088" y="1125538"/>
            <a:ext cx="5029200" cy="1193800"/>
            <a:chOff x="2224088" y="1125538"/>
            <a:chExt cx="5029200" cy="1193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2224088" y="1125538"/>
              <a:ext cx="5029200" cy="1193800"/>
              <a:chOff x="2224088" y="1125538"/>
              <a:chExt cx="5029200" cy="1193800"/>
            </a:xfrm>
          </p:grpSpPr>
          <p:sp>
            <p:nvSpPr>
              <p:cNvPr id="20484" name="Rectangle 3"/>
              <p:cNvSpPr>
                <a:spLocks noChangeArrowheads="1"/>
              </p:cNvSpPr>
              <p:nvPr/>
            </p:nvSpPr>
            <p:spPr bwMode="auto">
              <a:xfrm>
                <a:off x="4129088" y="1125538"/>
                <a:ext cx="10668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latin typeface="Times New Roman" pitchFamily="18" charset="0"/>
                  </a:rPr>
                  <a:t>E      </a:t>
                </a:r>
                <a:r>
                  <a:rPr lang="en-US" altLang="zh-CN" sz="2800" b="1" dirty="0" err="1">
                    <a:solidFill>
                      <a:srgbClr val="FF3300"/>
                    </a:solidFill>
                    <a:latin typeface="Times New Roman" pitchFamily="18" charset="0"/>
                  </a:rPr>
                  <a:t>nptr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90" name="Line 8"/>
              <p:cNvSpPr>
                <a:spLocks noChangeShapeType="1"/>
              </p:cNvSpPr>
              <p:nvPr/>
            </p:nvSpPr>
            <p:spPr bwMode="auto">
              <a:xfrm flipH="1">
                <a:off x="2224088" y="1557338"/>
                <a:ext cx="14478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Line 10"/>
              <p:cNvSpPr>
                <a:spLocks noChangeShapeType="1"/>
              </p:cNvSpPr>
              <p:nvPr/>
            </p:nvSpPr>
            <p:spPr bwMode="auto">
              <a:xfrm>
                <a:off x="5729288" y="1633538"/>
                <a:ext cx="1524000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4028281" y="170973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1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提升</a:t>
            </a:r>
          </a:p>
        </p:txBody>
      </p:sp>
      <p:sp>
        <p:nvSpPr>
          <p:cNvPr id="4720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属性理解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id, id, id</a:t>
            </a:r>
            <a:endParaRPr lang="zh-CN" altLang="en-US" sz="24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B67BCBF-63EA-4816-ADCB-8B90F14004CA}" type="slidenum">
              <a:rPr lang="en-US" altLang="zh-CN" sz="800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altLang="zh-CN" sz="80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472067" name="Group 3"/>
          <p:cNvGraphicFramePr>
            <a:graphicFrameLocks noGrp="1"/>
          </p:cNvGraphicFramePr>
          <p:nvPr/>
        </p:nvGraphicFramePr>
        <p:xfrm>
          <a:off x="1187450" y="2133600"/>
          <a:ext cx="7086600" cy="3908436"/>
        </p:xfrm>
        <a:graphic>
          <a:graphicData uri="http://schemas.openxmlformats.org/drawingml/2006/table">
            <a:tbl>
              <a:tblPr/>
              <a:tblGrid>
                <a:gridCol w="2362200"/>
                <a:gridCol w="4724400"/>
              </a:tblGrid>
              <a:tr h="533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D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.in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id.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359853" y="202407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Verdana" pitchFamily="34" charset="0"/>
              </a:rPr>
              <a:t>构造 </a:t>
            </a:r>
            <a:r>
              <a:rPr kumimoji="1" lang="en-US" altLang="zh-CN" sz="2800" b="1" dirty="0">
                <a:solidFill>
                  <a:schemeClr val="bg1"/>
                </a:solidFill>
                <a:latin typeface="Verdana" pitchFamily="34" charset="0"/>
              </a:rPr>
              <a:t>a-4+c</a:t>
            </a:r>
            <a:r>
              <a:rPr kumimoji="1" lang="zh-CN" altLang="en-US" sz="2800" b="1" dirty="0">
                <a:solidFill>
                  <a:schemeClr val="bg1"/>
                </a:solidFill>
                <a:latin typeface="Verdana" pitchFamily="34" charset="0"/>
              </a:rPr>
              <a:t>的语法树：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9396536" y="1148471"/>
            <a:ext cx="5275263" cy="4094163"/>
            <a:chOff x="192" y="1488"/>
            <a:chExt cx="3360" cy="2594"/>
          </a:xfrm>
        </p:grpSpPr>
        <p:grpSp>
          <p:nvGrpSpPr>
            <p:cNvPr id="21510" name="Group 4"/>
            <p:cNvGrpSpPr>
              <a:grpSpLocks/>
            </p:cNvGrpSpPr>
            <p:nvPr/>
          </p:nvGrpSpPr>
          <p:grpSpPr bwMode="auto">
            <a:xfrm>
              <a:off x="192" y="1488"/>
              <a:ext cx="3360" cy="2594"/>
              <a:chOff x="144" y="1392"/>
              <a:chExt cx="3360" cy="2594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77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Verdana" pitchFamily="34" charset="0"/>
                  </a:rPr>
                  <a:t>  ＋</a:t>
                </a:r>
              </a:p>
            </p:txBody>
          </p:sp>
          <p:sp>
            <p:nvSpPr>
              <p:cNvPr id="21513" name="Line 6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4" name="Line 7"/>
              <p:cNvSpPr>
                <a:spLocks noChangeShapeType="1"/>
              </p:cNvSpPr>
              <p:nvPr/>
            </p:nvSpPr>
            <p:spPr bwMode="auto">
              <a:xfrm>
                <a:off x="864" y="15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5" name="Line 8"/>
              <p:cNvSpPr>
                <a:spLocks noChangeShapeType="1"/>
              </p:cNvSpPr>
              <p:nvPr/>
            </p:nvSpPr>
            <p:spPr bwMode="auto">
              <a:xfrm flipH="1">
                <a:off x="480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6" name="Line 9"/>
              <p:cNvSpPr>
                <a:spLocks noChangeShapeType="1"/>
              </p:cNvSpPr>
              <p:nvPr/>
            </p:nvSpPr>
            <p:spPr bwMode="auto">
              <a:xfrm>
                <a:off x="480" y="19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1152" cy="3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Verdana" pitchFamily="34" charset="0"/>
                  </a:rPr>
                  <a:t>－</a:t>
                </a:r>
              </a:p>
            </p:txBody>
          </p:sp>
          <p:sp>
            <p:nvSpPr>
              <p:cNvPr id="21518" name="Line 11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9" name="Line 12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0" name="Line 13"/>
              <p:cNvSpPr>
                <a:spLocks noChangeShapeType="1"/>
              </p:cNvSpPr>
              <p:nvPr/>
            </p:nvSpPr>
            <p:spPr bwMode="auto">
              <a:xfrm>
                <a:off x="1728" y="15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1" name="Line 14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2" name="Line 15"/>
              <p:cNvSpPr>
                <a:spLocks noChangeShapeType="1"/>
              </p:cNvSpPr>
              <p:nvPr/>
            </p:nvSpPr>
            <p:spPr bwMode="auto">
              <a:xfrm>
                <a:off x="2016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3" name="Rectangle 1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1248" cy="3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Verdana" pitchFamily="34" charset="0"/>
                  </a:rPr>
                  <a:t>id</a:t>
                </a:r>
              </a:p>
            </p:txBody>
          </p:sp>
          <p:sp>
            <p:nvSpPr>
              <p:cNvPr id="21524" name="Line 17"/>
              <p:cNvSpPr>
                <a:spLocks noChangeShapeType="1"/>
              </p:cNvSpPr>
              <p:nvPr/>
            </p:nvSpPr>
            <p:spPr bwMode="auto">
              <a:xfrm>
                <a:off x="1968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5" name="Line 18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6" name="Text Box 19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20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Verdana" pitchFamily="34" charset="0"/>
                  </a:rPr>
                  <a:t>指向</a:t>
                </a:r>
                <a:r>
                  <a:rPr kumimoji="1" lang="en-US" altLang="zh-CN" sz="2400">
                    <a:latin typeface="Verdana" pitchFamily="34" charset="0"/>
                  </a:rPr>
                  <a:t>c</a:t>
                </a:r>
                <a:r>
                  <a:rPr kumimoji="1" lang="zh-CN" altLang="en-US" sz="2400">
                    <a:latin typeface="Verdana" pitchFamily="34" charset="0"/>
                  </a:rPr>
                  <a:t>的入口</a:t>
                </a:r>
              </a:p>
            </p:txBody>
          </p:sp>
          <p:sp>
            <p:nvSpPr>
              <p:cNvPr id="21527" name="Line 20"/>
              <p:cNvSpPr>
                <a:spLocks noChangeShapeType="1"/>
              </p:cNvSpPr>
              <p:nvPr/>
            </p:nvSpPr>
            <p:spPr bwMode="auto">
              <a:xfrm>
                <a:off x="528" y="24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8" name="Line 21"/>
              <p:cNvSpPr>
                <a:spLocks noChangeShapeType="1"/>
              </p:cNvSpPr>
              <p:nvPr/>
            </p:nvSpPr>
            <p:spPr bwMode="auto">
              <a:xfrm flipH="1">
                <a:off x="288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9" name="Line 22"/>
              <p:cNvSpPr>
                <a:spLocks noChangeShapeType="1"/>
              </p:cNvSpPr>
              <p:nvPr/>
            </p:nvSpPr>
            <p:spPr bwMode="auto">
              <a:xfrm flipH="1">
                <a:off x="288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0" name="Rectangle 23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864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Verdana" pitchFamily="34" charset="0"/>
                  </a:rPr>
                  <a:t>id</a:t>
                </a:r>
              </a:p>
            </p:txBody>
          </p:sp>
          <p:sp>
            <p:nvSpPr>
              <p:cNvPr id="21531" name="Line 24"/>
              <p:cNvSpPr>
                <a:spLocks noChangeShapeType="1"/>
              </p:cNvSpPr>
              <p:nvPr/>
            </p:nvSpPr>
            <p:spPr bwMode="auto">
              <a:xfrm>
                <a:off x="480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2" name="Line 25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3" name="Text Box 26"/>
              <p:cNvSpPr txBox="1">
                <a:spLocks noChangeArrowheads="1"/>
              </p:cNvSpPr>
              <p:nvPr/>
            </p:nvSpPr>
            <p:spPr bwMode="auto">
              <a:xfrm>
                <a:off x="241" y="3696"/>
                <a:ext cx="1536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Verdana" pitchFamily="34" charset="0"/>
                  </a:rPr>
                  <a:t>指向</a:t>
                </a:r>
                <a:r>
                  <a:rPr kumimoji="1" lang="en-US" altLang="zh-CN" sz="2400">
                    <a:latin typeface="Verdana" pitchFamily="34" charset="0"/>
                  </a:rPr>
                  <a:t>a </a:t>
                </a:r>
                <a:r>
                  <a:rPr kumimoji="1" lang="zh-CN" altLang="en-US" sz="2400">
                    <a:latin typeface="Verdana" pitchFamily="34" charset="0"/>
                  </a:rPr>
                  <a:t>的入口</a:t>
                </a:r>
              </a:p>
            </p:txBody>
          </p:sp>
          <p:sp>
            <p:nvSpPr>
              <p:cNvPr id="21534" name="Line 2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5" name="Line 28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6" name="Line 29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7" name="Rectangle 30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912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Verdana" pitchFamily="34" charset="0"/>
                  </a:rPr>
                  <a:t>num   4</a:t>
                </a:r>
              </a:p>
            </p:txBody>
          </p:sp>
          <p:sp>
            <p:nvSpPr>
              <p:cNvPr id="21538" name="Line 31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11" name="Line 32"/>
            <p:cNvSpPr>
              <a:spLocks noChangeShapeType="1"/>
            </p:cNvSpPr>
            <p:nvPr/>
          </p:nvSpPr>
          <p:spPr bwMode="auto">
            <a:xfrm>
              <a:off x="1296" y="14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" name="Text Box 33"/>
          <p:cNvSpPr txBox="1">
            <a:spLocks noChangeArrowheads="1"/>
          </p:cNvSpPr>
          <p:nvPr/>
        </p:nvSpPr>
        <p:spPr bwMode="auto">
          <a:xfrm>
            <a:off x="515417" y="908720"/>
            <a:ext cx="41285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(1) p1:=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mkleaf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id,entry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a);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(2) p2:=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mkleaf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, 4);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(3) p3:=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mknode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(‘-’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p1,p2)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(4) p4:=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mkleaf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(id, entry c)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(5) p5:=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mknode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(‘+’,p3,p4)</a:t>
            </a:r>
          </a:p>
        </p:txBody>
      </p:sp>
      <p:sp>
        <p:nvSpPr>
          <p:cNvPr id="35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E6F6FDFB-5ACA-4622-8BAD-693C8621901C}" type="slidenum">
              <a:rPr lang="en-US" altLang="zh-CN" sz="8000" smtClean="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altLang="zh-CN" sz="8000" dirty="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899592" y="5234136"/>
            <a:ext cx="2905125" cy="1219200"/>
            <a:chOff x="912" y="3504"/>
            <a:chExt cx="1830" cy="768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432" y="3524"/>
              <a:ext cx="131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id      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entrya</a:t>
              </a:r>
            </a:p>
            <a:p>
              <a:pPr algn="l" defTabSz="762000" eaLnBrk="0" hangingPunct="0"/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l" defTabSz="762000" eaLnBrk="0" hangingPunct="0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 to entry for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350" y="3572"/>
              <a:ext cx="1098" cy="22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1778" y="356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1922" y="3712"/>
              <a:ext cx="0" cy="26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912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1151" y="3696"/>
              <a:ext cx="145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3490392" y="5234136"/>
            <a:ext cx="2012950" cy="488950"/>
            <a:chOff x="2544" y="3504"/>
            <a:chExt cx="1268" cy="308"/>
          </a:xfrm>
        </p:grpSpPr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2934" y="3572"/>
              <a:ext cx="856" cy="23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934" y="3524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num   4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362" y="356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544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2783" y="3696"/>
              <a:ext cx="145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1813992" y="4472136"/>
            <a:ext cx="2974975" cy="874713"/>
            <a:chOff x="1488" y="3024"/>
            <a:chExt cx="1874" cy="551"/>
          </a:xfrm>
        </p:grpSpPr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1878" y="3092"/>
              <a:ext cx="1240" cy="23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960" y="307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defTabSz="762000" eaLnBrk="0" hangingPunct="0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306" y="308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738" y="308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H="1">
              <a:off x="1778" y="3232"/>
              <a:ext cx="720" cy="3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2882" y="3232"/>
              <a:ext cx="480" cy="3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1488" y="30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1727" y="3216"/>
              <a:ext cx="145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49"/>
          <p:cNvGrpSpPr>
            <a:grpSpLocks/>
          </p:cNvGrpSpPr>
          <p:nvPr/>
        </p:nvGrpSpPr>
        <p:grpSpPr bwMode="auto">
          <a:xfrm>
            <a:off x="3185592" y="3862536"/>
            <a:ext cx="2974975" cy="711200"/>
            <a:chOff x="2352" y="2640"/>
            <a:chExt cx="1874" cy="448"/>
          </a:xfrm>
        </p:grpSpPr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2742" y="2708"/>
              <a:ext cx="1192" cy="23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28"/>
            <p:cNvSpPr>
              <a:spLocks noChangeArrowheads="1"/>
            </p:cNvSpPr>
            <p:nvPr/>
          </p:nvSpPr>
          <p:spPr bwMode="auto">
            <a:xfrm>
              <a:off x="2824" y="2694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H="1">
              <a:off x="3168" y="2704"/>
              <a:ext cx="2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3602" y="2704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H="1">
              <a:off x="2498" y="2896"/>
              <a:ext cx="86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3746" y="2896"/>
              <a:ext cx="48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2352" y="264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2591" y="2832"/>
              <a:ext cx="145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4861992" y="4472136"/>
            <a:ext cx="2667000" cy="1219200"/>
            <a:chOff x="3408" y="3024"/>
            <a:chExt cx="1680" cy="768"/>
          </a:xfrm>
        </p:grpSpPr>
        <p:sp>
          <p:nvSpPr>
            <p:cNvPr id="70" name="Rectangle 36"/>
            <p:cNvSpPr>
              <a:spLocks noChangeArrowheads="1"/>
            </p:cNvSpPr>
            <p:nvPr/>
          </p:nvSpPr>
          <p:spPr bwMode="auto">
            <a:xfrm>
              <a:off x="3798" y="3092"/>
              <a:ext cx="1098" cy="22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7"/>
            <p:cNvSpPr>
              <a:spLocks noChangeArrowheads="1"/>
            </p:cNvSpPr>
            <p:nvPr/>
          </p:nvSpPr>
          <p:spPr bwMode="auto">
            <a:xfrm>
              <a:off x="3880" y="3044"/>
              <a:ext cx="120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id      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entryc</a:t>
              </a:r>
            </a:p>
            <a:p>
              <a:pPr algn="l" defTabSz="762000" eaLnBrk="0" hangingPunct="0"/>
              <a:endParaRPr kumimoji="1" lang="en-US" altLang="zh-CN" sz="2400" b="1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l" defTabSz="762000" eaLnBrk="0" hangingPunct="0"/>
              <a:r>
                <a:rPr kumimoji="1"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to entry for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4226" y="308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39"/>
            <p:cNvSpPr>
              <a:spLocks noChangeShapeType="1"/>
            </p:cNvSpPr>
            <p:nvPr/>
          </p:nvSpPr>
          <p:spPr bwMode="auto">
            <a:xfrm>
              <a:off x="4370" y="3232"/>
              <a:ext cx="0" cy="26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3408" y="30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3647" y="3216"/>
              <a:ext cx="145" cy="0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5611292" y="1181115"/>
            <a:ext cx="3118048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, ...,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是指向结点的指针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kumimoji="1"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entry a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entry c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分别指向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符号表中标识符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的指针。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3300"/>
                </a:solidFill>
                <a:ea typeface="宋体" charset="-122"/>
              </a:rPr>
              <a:t>S-</a:t>
            </a:r>
            <a:r>
              <a:rPr lang="zh-CN" altLang="en-US" sz="3200" b="1" dirty="0" smtClean="0">
                <a:solidFill>
                  <a:srgbClr val="FF3300"/>
                </a:solidFill>
                <a:ea typeface="宋体" charset="-122"/>
              </a:rPr>
              <a:t>属性文法</a:t>
            </a:r>
            <a:r>
              <a:rPr lang="zh-CN" altLang="en-US" sz="3200" b="1" dirty="0" smtClean="0">
                <a:ea typeface="宋体" charset="-122"/>
              </a:rPr>
              <a:t>：只含有综合属性</a:t>
            </a:r>
          </a:p>
          <a:p>
            <a:r>
              <a:rPr lang="zh-CN" altLang="en-US" sz="3200" b="1" dirty="0" smtClean="0">
                <a:ea typeface="宋体" charset="-122"/>
              </a:rPr>
              <a:t>综合属性可以在分析输入符号串的同时由</a:t>
            </a:r>
            <a:r>
              <a:rPr lang="zh-CN" altLang="en-US" sz="3200" b="1" dirty="0" smtClean="0">
                <a:solidFill>
                  <a:srgbClr val="FF3300"/>
                </a:solidFill>
                <a:ea typeface="宋体" charset="-122"/>
              </a:rPr>
              <a:t>自下而上的分析器</a:t>
            </a:r>
            <a:r>
              <a:rPr lang="zh-CN" altLang="en-US" sz="3200" b="1" dirty="0" smtClean="0">
                <a:ea typeface="宋体" charset="-122"/>
              </a:rPr>
              <a:t>来计算。</a:t>
            </a:r>
          </a:p>
          <a:p>
            <a:r>
              <a:rPr lang="zh-CN" altLang="en-US" sz="3200" b="1" dirty="0" smtClean="0">
                <a:ea typeface="宋体" charset="-122"/>
              </a:rPr>
              <a:t>分析器可以保存与栈中文法符号有关的综合属性值，每当进行归约时，新的属性值就由栈中正在归约的产生式右边符号的属性值来计算。 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748E4747-5CAE-4CB7-B67D-991753177CD1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21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8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4.2.3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将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增加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一个域来保存综合属性值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13FEEE67-95C2-40BA-AEDB-983DB5886707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22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00740" name="Group 4"/>
          <p:cNvGraphicFramePr>
            <a:graphicFrameLocks noGrp="1"/>
          </p:cNvGraphicFramePr>
          <p:nvPr/>
        </p:nvGraphicFramePr>
        <p:xfrm>
          <a:off x="990600" y="2819400"/>
          <a:ext cx="1600200" cy="2835277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0760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62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64" name="Rectangle 28"/>
          <p:cNvSpPr>
            <a:spLocks noChangeArrowheads="1"/>
          </p:cNvSpPr>
          <p:nvPr/>
        </p:nvSpPr>
        <p:spPr bwMode="auto">
          <a:xfrm>
            <a:off x="3429000" y="2819400"/>
            <a:ext cx="510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若产生式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XYZ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的语义规则是</a:t>
            </a:r>
          </a:p>
          <a:p>
            <a:pPr eaLnBrk="0" hangingPunct="0">
              <a:defRPr/>
            </a:pP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:=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)，</a:t>
            </a:r>
          </a:p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那么归约后：</a:t>
            </a:r>
          </a:p>
        </p:txBody>
      </p:sp>
      <p:graphicFrame>
        <p:nvGraphicFramePr>
          <p:cNvPr id="500765" name="Group 29"/>
          <p:cNvGraphicFramePr>
            <a:graphicFrameLocks noGrp="1"/>
          </p:cNvGraphicFramePr>
          <p:nvPr/>
        </p:nvGraphicFramePr>
        <p:xfrm>
          <a:off x="5715000" y="4343400"/>
          <a:ext cx="1600200" cy="1674814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5029200" y="5105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80" name="Rectangle 44"/>
          <p:cNvSpPr>
            <a:spLocks noChangeArrowheads="1"/>
          </p:cNvSpPr>
          <p:nvPr/>
        </p:nvSpPr>
        <p:spPr bwMode="auto">
          <a:xfrm>
            <a:off x="50292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64" grpId="0"/>
      <p:bldP spid="24619" grpId="0" animBg="1"/>
      <p:bldP spid="5007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4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E3C1A8F1-1AC3-46BC-9D3E-A2CD5FDD70C8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23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02788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812" name="Group 28"/>
          <p:cNvGraphicFramePr>
            <a:graphicFrameLocks noGrp="1"/>
          </p:cNvGraphicFramePr>
          <p:nvPr/>
        </p:nvGraphicFramePr>
        <p:xfrm>
          <a:off x="2916238" y="1916113"/>
          <a:ext cx="5867400" cy="3727451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义 规 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8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73734369-3302-47DA-96BF-2A8C6CB829DC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24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04836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4856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858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486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622"/>
              </p:ext>
            </p:extLst>
          </p:nvPr>
        </p:nvGraphicFramePr>
        <p:xfrm>
          <a:off x="2916000" y="1915200"/>
          <a:ext cx="5867400" cy="3727451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38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074AC761-5EC3-4678-AD2F-1EE75837D0B2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25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06884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04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06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690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12407"/>
              </p:ext>
            </p:extLst>
          </p:nvPr>
        </p:nvGraphicFramePr>
        <p:xfrm>
          <a:off x="2916000" y="1915200"/>
          <a:ext cx="5867400" cy="4122745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85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C953EA1F-D82A-4629-9BB6-F1F40DB6424B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26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08932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8952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54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895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77471"/>
              </p:ext>
            </p:extLst>
          </p:nvPr>
        </p:nvGraphicFramePr>
        <p:xfrm>
          <a:off x="2916238" y="1915200"/>
          <a:ext cx="5867400" cy="4122745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033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6C09B131-8C0B-4087-8781-6B14A4340EE0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27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10980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1000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1002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100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6827"/>
              </p:ext>
            </p:extLst>
          </p:nvPr>
        </p:nvGraphicFramePr>
        <p:xfrm>
          <a:off x="2916238" y="1915200"/>
          <a:ext cx="5867400" cy="4518092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8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F9784CE2-6843-438D-8158-1BE6E19D86E9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28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13028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50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4474"/>
              </p:ext>
            </p:extLst>
          </p:nvPr>
        </p:nvGraphicFramePr>
        <p:xfrm>
          <a:off x="2916238" y="1915200"/>
          <a:ext cx="5867400" cy="4518092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val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top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2 ]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val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top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2]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val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top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+mn-cs"/>
                        </a:rPr>
                        <a:t>]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E.val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digit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6" marB="28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2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67CAC33A-DF30-4B94-85DD-20450D6D6A87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29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15076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096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5100" name="Group 28"/>
          <p:cNvGraphicFramePr>
            <a:graphicFrameLocks noGrp="1"/>
          </p:cNvGraphicFramePr>
          <p:nvPr/>
        </p:nvGraphicFramePr>
        <p:xfrm>
          <a:off x="2987675" y="1557338"/>
          <a:ext cx="5867400" cy="4913501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66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F.va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:= digit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.lexval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3" marB="28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温故知新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908720"/>
            <a:ext cx="4752528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属性理解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例子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 D()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T_temp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= T();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T_temp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L(</a:t>
            </a: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return ;</a:t>
            </a:r>
            <a:endParaRPr lang="zh-CN" altLang="en-US" sz="2400" b="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T()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switch </a:t>
            </a:r>
            <a:r>
              <a:rPr lang="en-US" altLang="zh-CN" sz="24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lookahead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case INT:   return INTEGER;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case REAL: return REAL;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 default: error;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} 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037C5DB-E7F1-466B-AA5D-D6553C49E1D4}" type="slidenum">
              <a:rPr lang="en-US" altLang="zh-CN" sz="800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altLang="zh-CN" sz="80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474143" name="Group 31"/>
          <p:cNvGraphicFramePr>
            <a:graphicFrameLocks noGrp="1"/>
          </p:cNvGraphicFramePr>
          <p:nvPr/>
        </p:nvGraphicFramePr>
        <p:xfrm>
          <a:off x="4786313" y="44450"/>
          <a:ext cx="4249737" cy="2332054"/>
        </p:xfrm>
        <a:graphic>
          <a:graphicData uri="http://schemas.openxmlformats.org/drawingml/2006/table">
            <a:tbl>
              <a:tblPr/>
              <a:tblGrid>
                <a:gridCol w="1371600"/>
                <a:gridCol w="2878137"/>
              </a:tblGrid>
              <a:tr h="306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D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type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2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2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4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.in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5" marB="28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4139" name="Text Box 27" descr="Green marble"/>
          <p:cNvSpPr txBox="1">
            <a:spLocks noChangeArrowheads="1"/>
          </p:cNvSpPr>
          <p:nvPr/>
        </p:nvSpPr>
        <p:spPr bwMode="auto">
          <a:xfrm>
            <a:off x="4931916" y="2565400"/>
            <a:ext cx="3960564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 L(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L(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match(‘,’);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match(id);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addtype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id.entry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 L(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L_in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match (id);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addtype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id.entry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, L.in);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}	</a:t>
            </a:r>
            <a:endParaRPr lang="zh-CN" alt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5" name="Line 32"/>
          <p:cNvSpPr>
            <a:spLocks noChangeShapeType="1"/>
          </p:cNvSpPr>
          <p:nvPr/>
        </p:nvSpPr>
        <p:spPr bwMode="auto">
          <a:xfrm>
            <a:off x="4787900" y="2420938"/>
            <a:ext cx="0" cy="4176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78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台式计算器的语法制导定义改成栈操作代码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F705EB47-B23C-4331-9D4C-E65DAB01D885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30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517124" name="Group 4"/>
          <p:cNvGraphicFramePr>
            <a:graphicFrameLocks noGrp="1"/>
          </p:cNvGraphicFramePr>
          <p:nvPr/>
        </p:nvGraphicFramePr>
        <p:xfrm>
          <a:off x="990600" y="2819400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144" name="Rectangle 24"/>
          <p:cNvSpPr>
            <a:spLocks noChangeArrowheads="1"/>
          </p:cNvSpPr>
          <p:nvPr/>
        </p:nvSpPr>
        <p:spPr bwMode="auto">
          <a:xfrm>
            <a:off x="76200" y="5791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val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381000" y="4419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7148" name="Group 28"/>
          <p:cNvGraphicFramePr>
            <a:graphicFrameLocks noGrp="1"/>
          </p:cNvGraphicFramePr>
          <p:nvPr/>
        </p:nvGraphicFramePr>
        <p:xfrm>
          <a:off x="2987675" y="1557338"/>
          <a:ext cx="5867400" cy="4870537"/>
        </p:xfrm>
        <a:graphic>
          <a:graphicData uri="http://schemas.openxmlformats.org/drawingml/2006/table">
            <a:tbl>
              <a:tblPr/>
              <a:tblGrid>
                <a:gridCol w="2543175"/>
                <a:gridCol w="3324225"/>
              </a:tblGrid>
              <a:tr h="4233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码 段</a:t>
                      </a: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print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 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2]+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[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2 ]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digit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F705EB47-B23C-4331-9D4C-E65DAB01D885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31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475656" y="156225"/>
            <a:ext cx="687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翻译输入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itchFamily="18" charset="0"/>
              </a:rPr>
              <a:t>3*5+4n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所做的移动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533400" y="11430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 dirty="0">
                <a:latin typeface="Times New Roman" pitchFamily="18" charset="0"/>
              </a:rPr>
              <a:t>输入          </a:t>
            </a:r>
            <a:r>
              <a:rPr kumimoji="1" lang="en-US" altLang="zh-CN" sz="3200" dirty="0">
                <a:latin typeface="Times New Roman" pitchFamily="18" charset="0"/>
              </a:rPr>
              <a:t>state        </a:t>
            </a:r>
            <a:r>
              <a:rPr kumimoji="1" lang="en-US" altLang="zh-CN" sz="3200" dirty="0" err="1">
                <a:latin typeface="Times New Roman" pitchFamily="18" charset="0"/>
              </a:rPr>
              <a:t>val</a:t>
            </a:r>
            <a:r>
              <a:rPr kumimoji="1" lang="en-US" altLang="zh-CN" sz="3200" dirty="0">
                <a:latin typeface="Times New Roman" pitchFamily="18" charset="0"/>
              </a:rPr>
              <a:t>             </a:t>
            </a:r>
            <a:r>
              <a:rPr kumimoji="1" lang="zh-CN" altLang="en-US" sz="3200" dirty="0">
                <a:latin typeface="Times New Roman" pitchFamily="18" charset="0"/>
              </a:rPr>
              <a:t>使用的产生式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533400" y="17526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3200">
                <a:latin typeface="Times New Roman" pitchFamily="18" charset="0"/>
              </a:rPr>
              <a:t>3*5+4n      -              -     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533400" y="23622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*</a:t>
            </a:r>
            <a:r>
              <a:rPr kumimoji="1" lang="en-US" altLang="zh-CN" sz="3200">
                <a:latin typeface="Times New Roman" pitchFamily="18" charset="0"/>
              </a:rPr>
              <a:t>5+4n      3             3    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533400" y="29718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*</a:t>
            </a:r>
            <a:r>
              <a:rPr kumimoji="1" lang="en-US" altLang="zh-CN" sz="3200">
                <a:latin typeface="Times New Roman" pitchFamily="18" charset="0"/>
              </a:rPr>
              <a:t>5+4n      F             3                     F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digit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533400" y="35814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*</a:t>
            </a:r>
            <a:r>
              <a:rPr kumimoji="1" lang="en-US" altLang="zh-CN" sz="3200">
                <a:latin typeface="Times New Roman" pitchFamily="18" charset="0"/>
              </a:rPr>
              <a:t>5+4n      T             3                     T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F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653320" name="Rectangle 8"/>
          <p:cNvSpPr>
            <a:spLocks noChangeArrowheads="1"/>
          </p:cNvSpPr>
          <p:nvPr/>
        </p:nvSpPr>
        <p:spPr bwMode="auto">
          <a:xfrm>
            <a:off x="533400" y="41910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</a:t>
            </a:r>
            <a:r>
              <a:rPr kumimoji="1" lang="en-US" altLang="zh-CN" sz="3200">
                <a:latin typeface="Times New Roman" pitchFamily="18" charset="0"/>
              </a:rPr>
              <a:t>5+4n      T*           3*                      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533400" y="48006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</a:t>
            </a:r>
            <a:r>
              <a:rPr kumimoji="1" lang="en-US" altLang="zh-CN" sz="3200">
                <a:latin typeface="Times New Roman" pitchFamily="18" charset="0"/>
              </a:rPr>
              <a:t>+4n      T* 5         3*5                      </a:t>
            </a:r>
          </a:p>
        </p:txBody>
      </p:sp>
      <p:sp>
        <p:nvSpPr>
          <p:cNvPr id="653322" name="Rectangle 10"/>
          <p:cNvSpPr>
            <a:spLocks noChangeArrowheads="1"/>
          </p:cNvSpPr>
          <p:nvPr/>
        </p:nvSpPr>
        <p:spPr bwMode="auto">
          <a:xfrm>
            <a:off x="533400" y="5410200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</a:t>
            </a:r>
            <a:r>
              <a:rPr kumimoji="1" lang="en-US" altLang="zh-CN" sz="3200">
                <a:latin typeface="Times New Roman" pitchFamily="18" charset="0"/>
              </a:rPr>
              <a:t>+4n      T* F         3*5                    F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digit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 autoUpdateAnimBg="0"/>
      <p:bldP spid="653317" grpId="0" animBg="1" autoUpdateAnimBg="0"/>
      <p:bldP spid="653318" grpId="0" animBg="1" autoUpdateAnimBg="0"/>
      <p:bldP spid="653319" grpId="0" animBg="1" autoUpdateAnimBg="0"/>
      <p:bldP spid="653320" grpId="0" animBg="1" autoUpdateAnimBg="0"/>
      <p:bldP spid="653321" grpId="0" animBg="1" autoUpdateAnimBg="0"/>
      <p:bldP spid="65332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F705EB47-B23C-4331-9D4C-E65DAB01D885}" type="slidenum">
              <a:rPr lang="en-US" altLang="zh-CN" sz="8000" smtClean="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US" altLang="zh-CN" sz="8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468313" y="10382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</a:t>
            </a:r>
            <a:r>
              <a:rPr kumimoji="1" lang="en-US" altLang="zh-CN" sz="3200">
                <a:latin typeface="Times New Roman" pitchFamily="18" charset="0"/>
              </a:rPr>
              <a:t>+4n      T               15                   T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T*F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468313" y="16478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</a:t>
            </a:r>
            <a:r>
              <a:rPr kumimoji="1" lang="en-US" altLang="zh-CN" sz="3200">
                <a:latin typeface="Times New Roman" pitchFamily="18" charset="0"/>
              </a:rPr>
              <a:t>+4n      E               15                    E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T</a:t>
            </a: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468313" y="22574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</a:t>
            </a:r>
            <a:r>
              <a:rPr kumimoji="1" lang="en-US" altLang="zh-CN" sz="3200">
                <a:latin typeface="Times New Roman" pitchFamily="18" charset="0"/>
              </a:rPr>
              <a:t>4n      E+             15+                    </a:t>
            </a:r>
          </a:p>
        </p:txBody>
      </p:sp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68313" y="28670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n      E+4           15+4                    </a:t>
            </a:r>
          </a:p>
        </p:txBody>
      </p:sp>
      <p:sp>
        <p:nvSpPr>
          <p:cNvPr id="654342" name="Rectangle 6"/>
          <p:cNvSpPr>
            <a:spLocks noChangeArrowheads="1"/>
          </p:cNvSpPr>
          <p:nvPr/>
        </p:nvSpPr>
        <p:spPr bwMode="auto">
          <a:xfrm>
            <a:off x="468313" y="34766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n      E+F           15+4                 F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digit</a:t>
            </a:r>
          </a:p>
        </p:txBody>
      </p:sp>
      <p:sp>
        <p:nvSpPr>
          <p:cNvPr id="654343" name="Rectangle 7"/>
          <p:cNvSpPr>
            <a:spLocks noChangeArrowheads="1"/>
          </p:cNvSpPr>
          <p:nvPr/>
        </p:nvSpPr>
        <p:spPr bwMode="auto">
          <a:xfrm>
            <a:off x="468313" y="40862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n      E+T           15+4                 T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F</a:t>
            </a:r>
          </a:p>
        </p:txBody>
      </p:sp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468313" y="46958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n      E                19                    E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E+T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468313" y="53054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        </a:t>
            </a:r>
            <a:r>
              <a:rPr kumimoji="1" lang="en-US" altLang="zh-CN" sz="3200">
                <a:latin typeface="Times New Roman" pitchFamily="18" charset="0"/>
              </a:rPr>
              <a:t>En              19 -                   </a:t>
            </a:r>
          </a:p>
        </p:txBody>
      </p:sp>
      <p:sp>
        <p:nvSpPr>
          <p:cNvPr id="654346" name="Rectangle 10"/>
          <p:cNvSpPr>
            <a:spLocks noChangeArrowheads="1"/>
          </p:cNvSpPr>
          <p:nvPr/>
        </p:nvSpPr>
        <p:spPr bwMode="auto">
          <a:xfrm>
            <a:off x="468313" y="5915025"/>
            <a:ext cx="8305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                 </a:t>
            </a:r>
            <a:r>
              <a:rPr kumimoji="1" lang="en-US" altLang="zh-CN" sz="3200">
                <a:latin typeface="Times New Roman" pitchFamily="18" charset="0"/>
              </a:rPr>
              <a:t>L                19                      L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>
                <a:latin typeface="Times New Roman" pitchFamily="18" charset="0"/>
              </a:rPr>
              <a:t> En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475656" y="116632"/>
            <a:ext cx="687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翻译输入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itchFamily="18" charset="0"/>
              </a:rPr>
              <a:t>3*5+4n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所做的移动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nimBg="1" autoUpdateAnimBg="0"/>
      <p:bldP spid="654339" grpId="0" animBg="1" autoUpdateAnimBg="0"/>
      <p:bldP spid="654340" grpId="0" animBg="1" autoUpdateAnimBg="0"/>
      <p:bldP spid="654341" grpId="0" animBg="1" autoUpdateAnimBg="0"/>
      <p:bldP spid="654342" grpId="0" animBg="1" autoUpdateAnimBg="0"/>
      <p:bldP spid="654343" grpId="0" animBg="1" autoUpdateAnimBg="0"/>
      <p:bldP spid="654344" grpId="0" animBg="1" autoUpdateAnimBg="0"/>
      <p:bldP spid="654345" grpId="0" animBg="1" autoUpdateAnimBg="0"/>
      <p:bldP spid="65434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ea typeface="宋体" charset="-122"/>
              </a:rPr>
              <a:t>总结：</a:t>
            </a:r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7E2A7D2F-A180-45F1-9D0D-5120D07E4566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33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519113" y="1196975"/>
            <a:ext cx="8229600" cy="424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采用自底向上分析，例如</a:t>
            </a:r>
            <a:r>
              <a:rPr kumimoji="1" lang="en-US" altLang="zh-CN" sz="3200" b="1">
                <a:latin typeface="Times New Roman" pitchFamily="18" charset="0"/>
              </a:rPr>
              <a:t>LR</a:t>
            </a:r>
            <a:r>
              <a:rPr kumimoji="1" lang="zh-CN" altLang="en-US" sz="3200" b="1">
                <a:latin typeface="Times New Roman" pitchFamily="18" charset="0"/>
              </a:rPr>
              <a:t>分析，首先给出</a:t>
            </a:r>
            <a:r>
              <a:rPr kumimoji="1" lang="en-US" altLang="zh-CN" sz="3200" b="1">
                <a:latin typeface="Times New Roman" pitchFamily="18" charset="0"/>
              </a:rPr>
              <a:t>S-</a:t>
            </a:r>
            <a:r>
              <a:rPr kumimoji="1" lang="zh-CN" altLang="en-US" sz="3200" b="1">
                <a:latin typeface="Times New Roman" pitchFamily="18" charset="0"/>
              </a:rPr>
              <a:t>属性定义，然后，把</a:t>
            </a:r>
            <a:r>
              <a:rPr kumimoji="1" lang="en-US" altLang="zh-CN" sz="3200" b="1">
                <a:latin typeface="Times New Roman" pitchFamily="18" charset="0"/>
              </a:rPr>
              <a:t>S-</a:t>
            </a:r>
            <a:r>
              <a:rPr kumimoji="1" lang="zh-CN" altLang="en-US" sz="3200" b="1">
                <a:latin typeface="Times New Roman" pitchFamily="18" charset="0"/>
              </a:rPr>
              <a:t>属性定义变成可执行的代码段，这就构成了翻译程序。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象一座建筑，语法分析是构架，归约处有一个“挂钩”，语义分析和翻译的代码段（语义子程序）就挂在这个钩子上。这样，随着语法分析的进行，归约前调用相应的语义子程序，完成翻译的任务。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小结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5BC7B557-F675-4347-A2D4-DE671F4A98A6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34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2627313" y="3500785"/>
            <a:ext cx="6049962" cy="1477963"/>
            <a:chOff x="2018" y="1706"/>
            <a:chExt cx="3629" cy="931"/>
          </a:xfrm>
        </p:grpSpPr>
        <p:sp>
          <p:nvSpPr>
            <p:cNvPr id="683012" name="Text Box 4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6882" name="AutoShape 5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4" name="Text Box 6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语法制导定义</a:t>
              </a:r>
            </a:p>
          </p:txBody>
        </p:sp>
        <p:sp>
          <p:nvSpPr>
            <p:cNvPr id="683015" name="Text Box 7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属性定义</a:t>
              </a:r>
            </a:p>
          </p:txBody>
        </p:sp>
        <p:sp>
          <p:nvSpPr>
            <p:cNvPr id="36885" name="AutoShape 8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7" name="Text Box 9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表示</a:t>
              </a:r>
            </a:p>
          </p:txBody>
        </p:sp>
        <p:sp>
          <p:nvSpPr>
            <p:cNvPr id="36887" name="AutoShape 10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9" name="Text Box 11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自上而下分析</a:t>
              </a:r>
            </a:p>
          </p:txBody>
        </p:sp>
        <p:sp>
          <p:nvSpPr>
            <p:cNvPr id="683020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自下而上分析</a:t>
              </a:r>
            </a:p>
          </p:txBody>
        </p:sp>
      </p:grpSp>
      <p:grpSp>
        <p:nvGrpSpPr>
          <p:cNvPr id="36869" name="Group 23"/>
          <p:cNvGrpSpPr>
            <a:grpSpLocks/>
          </p:cNvGrpSpPr>
          <p:nvPr/>
        </p:nvGrpSpPr>
        <p:grpSpPr bwMode="auto">
          <a:xfrm>
            <a:off x="179388" y="1268760"/>
            <a:ext cx="2987675" cy="3671888"/>
            <a:chOff x="0" y="845"/>
            <a:chExt cx="1882" cy="2313"/>
          </a:xfrm>
        </p:grpSpPr>
        <p:sp>
          <p:nvSpPr>
            <p:cNvPr id="683032" name="AutoShape 24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属性值由分析树中它的子结点的属性值来计算</a:t>
              </a:r>
            </a:p>
          </p:txBody>
        </p:sp>
        <p:sp>
          <p:nvSpPr>
            <p:cNvPr id="683033" name="AutoShape 25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属性值由结点的兄弟结点及父结点的属性值来计算。</a:t>
              </a:r>
            </a:p>
          </p:txBody>
        </p:sp>
        <p:sp>
          <p:nvSpPr>
            <p:cNvPr id="683034" name="Text Box 26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</a:t>
              </a:r>
            </a:p>
          </p:txBody>
        </p:sp>
        <p:sp>
          <p:nvSpPr>
            <p:cNvPr id="36874" name="AutoShape 27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6" name="Text Box 28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</a:p>
          </p:txBody>
        </p:sp>
        <p:sp>
          <p:nvSpPr>
            <p:cNvPr id="683037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继承属性</a:t>
              </a:r>
            </a:p>
          </p:txBody>
        </p:sp>
        <p:sp>
          <p:nvSpPr>
            <p:cNvPr id="36877" name="AutoShape 30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9" name="Text Box 31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消除左递归</a:t>
              </a:r>
            </a:p>
          </p:txBody>
        </p:sp>
        <p:sp>
          <p:nvSpPr>
            <p:cNvPr id="36879" name="AutoShape 32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1" name="Text Box 33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改写文法</a:t>
              </a:r>
            </a:p>
          </p:txBody>
        </p:sp>
      </p:grp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6948488" y="4869210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作业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4.1   4.3  4.7  </a:t>
            </a: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9DC963BB-BF03-42AE-96E5-E974247F7486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35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8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4.2.1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语法树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语法树是分析树的浓缩表示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算符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关键字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是作为内部结点。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语法制导翻译可以基于分析树，也可以基于语法树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语法树的例子：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BB1996D-8B51-47CB-A75B-5F14BD8117F8}" type="slidenum">
              <a:rPr lang="en-US" altLang="zh-CN" sz="800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altLang="zh-CN" sz="8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6171" name="Text Box 11" descr="Green marble"/>
          <p:cNvSpPr txBox="1">
            <a:spLocks noChangeArrowheads="1"/>
          </p:cNvSpPr>
          <p:nvPr/>
        </p:nvSpPr>
        <p:spPr bwMode="auto">
          <a:xfrm>
            <a:off x="539750" y="3716338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Wingdings" pitchFamily="2" charset="2"/>
              </a:rPr>
              <a:t>  if B then S1 else S2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476189" name="Group 29"/>
          <p:cNvGrpSpPr>
            <a:grpSpLocks/>
          </p:cNvGrpSpPr>
          <p:nvPr/>
        </p:nvGrpSpPr>
        <p:grpSpPr bwMode="auto">
          <a:xfrm>
            <a:off x="762000" y="4279900"/>
            <a:ext cx="3584575" cy="2108200"/>
            <a:chOff x="480" y="2696"/>
            <a:chExt cx="2258" cy="1328"/>
          </a:xfrm>
        </p:grpSpPr>
        <p:sp>
          <p:nvSpPr>
            <p:cNvPr id="476164" name="Rectangle 4"/>
            <p:cNvSpPr>
              <a:spLocks noChangeArrowheads="1"/>
            </p:cNvSpPr>
            <p:nvPr/>
          </p:nvSpPr>
          <p:spPr bwMode="auto">
            <a:xfrm>
              <a:off x="1191" y="2696"/>
              <a:ext cx="113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if-then-else</a:t>
              </a:r>
            </a:p>
          </p:txBody>
        </p:sp>
        <p:sp>
          <p:nvSpPr>
            <p:cNvPr id="5143" name="Line 5"/>
            <p:cNvSpPr>
              <a:spLocks noChangeShapeType="1"/>
            </p:cNvSpPr>
            <p:nvPr/>
          </p:nvSpPr>
          <p:spPr bwMode="auto">
            <a:xfrm flipH="1">
              <a:off x="569" y="3004"/>
              <a:ext cx="88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6"/>
            <p:cNvSpPr>
              <a:spLocks noChangeShapeType="1"/>
            </p:cNvSpPr>
            <p:nvPr/>
          </p:nvSpPr>
          <p:spPr bwMode="auto">
            <a:xfrm>
              <a:off x="1632" y="3004"/>
              <a:ext cx="88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7"/>
            <p:cNvSpPr>
              <a:spLocks noChangeShapeType="1"/>
            </p:cNvSpPr>
            <p:nvPr/>
          </p:nvSpPr>
          <p:spPr bwMode="auto">
            <a:xfrm>
              <a:off x="1541" y="3015"/>
              <a:ext cx="1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68" name="Rectangle 8"/>
            <p:cNvSpPr>
              <a:spLocks noChangeArrowheads="1"/>
            </p:cNvSpPr>
            <p:nvPr/>
          </p:nvSpPr>
          <p:spPr bwMode="auto">
            <a:xfrm>
              <a:off x="480" y="3380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76169" name="Rectangle 9"/>
            <p:cNvSpPr>
              <a:spLocks noChangeArrowheads="1"/>
            </p:cNvSpPr>
            <p:nvPr/>
          </p:nvSpPr>
          <p:spPr bwMode="auto">
            <a:xfrm>
              <a:off x="1471" y="3389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76170" name="Rectangle 10"/>
            <p:cNvSpPr>
              <a:spLocks noChangeArrowheads="1"/>
            </p:cNvSpPr>
            <p:nvPr/>
          </p:nvSpPr>
          <p:spPr bwMode="auto">
            <a:xfrm>
              <a:off x="2453" y="3368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6185" name="Text Box 25" descr="Green marble"/>
            <p:cNvSpPr txBox="1">
              <a:spLocks noChangeArrowheads="1"/>
            </p:cNvSpPr>
            <p:nvPr/>
          </p:nvSpPr>
          <p:spPr bwMode="auto">
            <a:xfrm>
              <a:off x="1338" y="379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语法树</a:t>
              </a:r>
            </a:p>
          </p:txBody>
        </p:sp>
      </p:grpSp>
      <p:grpSp>
        <p:nvGrpSpPr>
          <p:cNvPr id="476190" name="Group 30"/>
          <p:cNvGrpSpPr>
            <a:grpSpLocks/>
          </p:cNvGrpSpPr>
          <p:nvPr/>
        </p:nvGrpSpPr>
        <p:grpSpPr bwMode="auto">
          <a:xfrm>
            <a:off x="4427538" y="4221163"/>
            <a:ext cx="4184650" cy="2095500"/>
            <a:chOff x="2789" y="2659"/>
            <a:chExt cx="2636" cy="1320"/>
          </a:xfrm>
        </p:grpSpPr>
        <p:sp>
          <p:nvSpPr>
            <p:cNvPr id="476172" name="Rectangle 12"/>
            <p:cNvSpPr>
              <a:spLocks noChangeArrowheads="1"/>
            </p:cNvSpPr>
            <p:nvPr/>
          </p:nvSpPr>
          <p:spPr bwMode="auto">
            <a:xfrm>
              <a:off x="4105" y="2659"/>
              <a:ext cx="31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129" name="Line 13"/>
            <p:cNvSpPr>
              <a:spLocks noChangeShapeType="1"/>
            </p:cNvSpPr>
            <p:nvPr/>
          </p:nvSpPr>
          <p:spPr bwMode="auto">
            <a:xfrm flipH="1">
              <a:off x="3334" y="2967"/>
              <a:ext cx="802" cy="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4"/>
            <p:cNvSpPr>
              <a:spLocks noChangeShapeType="1"/>
            </p:cNvSpPr>
            <p:nvPr/>
          </p:nvSpPr>
          <p:spPr bwMode="auto">
            <a:xfrm>
              <a:off x="4319" y="2967"/>
              <a:ext cx="88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5"/>
            <p:cNvSpPr>
              <a:spLocks noChangeShapeType="1"/>
            </p:cNvSpPr>
            <p:nvPr/>
          </p:nvSpPr>
          <p:spPr bwMode="auto">
            <a:xfrm>
              <a:off x="4228" y="2978"/>
              <a:ext cx="1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76" name="Rectangle 16"/>
            <p:cNvSpPr>
              <a:spLocks noChangeArrowheads="1"/>
            </p:cNvSpPr>
            <p:nvPr/>
          </p:nvSpPr>
          <p:spPr bwMode="auto">
            <a:xfrm>
              <a:off x="3167" y="3343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76177" name="Rectangle 17"/>
            <p:cNvSpPr>
              <a:spLocks noChangeArrowheads="1"/>
            </p:cNvSpPr>
            <p:nvPr/>
          </p:nvSpPr>
          <p:spPr bwMode="auto">
            <a:xfrm>
              <a:off x="4158" y="3352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76178" name="Rectangle 18"/>
            <p:cNvSpPr>
              <a:spLocks noChangeArrowheads="1"/>
            </p:cNvSpPr>
            <p:nvPr/>
          </p:nvSpPr>
          <p:spPr bwMode="auto">
            <a:xfrm>
              <a:off x="5140" y="3331"/>
              <a:ext cx="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135" name="Line 19"/>
            <p:cNvSpPr>
              <a:spLocks noChangeShapeType="1"/>
            </p:cNvSpPr>
            <p:nvPr/>
          </p:nvSpPr>
          <p:spPr bwMode="auto">
            <a:xfrm flipH="1">
              <a:off x="2880" y="2976"/>
              <a:ext cx="1179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80" name="Rectangle 20" descr="Green marble"/>
            <p:cNvSpPr>
              <a:spLocks noChangeArrowheads="1"/>
            </p:cNvSpPr>
            <p:nvPr/>
          </p:nvSpPr>
          <p:spPr bwMode="auto">
            <a:xfrm>
              <a:off x="2789" y="338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if</a:t>
              </a:r>
              <a:endPara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6181" name="Rectangle 21" descr="Green marble"/>
            <p:cNvSpPr>
              <a:spLocks noChangeArrowheads="1"/>
            </p:cNvSpPr>
            <p:nvPr/>
          </p:nvSpPr>
          <p:spPr bwMode="auto">
            <a:xfrm>
              <a:off x="3515" y="3385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then</a:t>
              </a:r>
              <a:endPara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38" name="Line 22"/>
            <p:cNvSpPr>
              <a:spLocks noChangeShapeType="1"/>
            </p:cNvSpPr>
            <p:nvPr/>
          </p:nvSpPr>
          <p:spPr bwMode="auto">
            <a:xfrm flipH="1">
              <a:off x="3787" y="2976"/>
              <a:ext cx="36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83" name="Rectangle 23" descr="Green marble"/>
            <p:cNvSpPr>
              <a:spLocks noChangeArrowheads="1"/>
            </p:cNvSpPr>
            <p:nvPr/>
          </p:nvSpPr>
          <p:spPr bwMode="auto">
            <a:xfrm>
              <a:off x="4558" y="3385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else</a:t>
              </a:r>
              <a:endPara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40" name="Line 24"/>
            <p:cNvSpPr>
              <a:spLocks noChangeShapeType="1"/>
            </p:cNvSpPr>
            <p:nvPr/>
          </p:nvSpPr>
          <p:spPr bwMode="auto">
            <a:xfrm>
              <a:off x="4286" y="2976"/>
              <a:ext cx="4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86" name="Text Box 26" descr="Green marble"/>
            <p:cNvSpPr txBox="1">
              <a:spLocks noChangeArrowheads="1"/>
            </p:cNvSpPr>
            <p:nvPr/>
          </p:nvSpPr>
          <p:spPr bwMode="auto">
            <a:xfrm>
              <a:off x="3833" y="374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分析树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F2081F-0109-46BA-B189-A028592483EA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8313" y="1181100"/>
            <a:ext cx="7646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(A - 12) * B + 6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的语法结构树。</a:t>
            </a: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fld id="{1BB1996D-8B51-47CB-A75B-5F14BD8117F8}" type="slidenum">
              <a:rPr lang="en-US" altLang="zh-CN" sz="8000" smtClean="0">
                <a:solidFill>
                  <a:schemeClr val="bg2"/>
                </a:solidFill>
                <a:latin typeface="Arial" charset="0"/>
              </a:rPr>
              <a:pPr algn="ctr"/>
              <a:t>5</a:t>
            </a:fld>
            <a:endParaRPr lang="en-US" altLang="zh-CN" sz="8000" dirty="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8676" y="1727657"/>
            <a:ext cx="5333484" cy="3789575"/>
            <a:chOff x="678676" y="1727657"/>
            <a:chExt cx="5333484" cy="3789575"/>
          </a:xfrm>
        </p:grpSpPr>
        <p:sp>
          <p:nvSpPr>
            <p:cNvPr id="2" name="矩形 1"/>
            <p:cNvSpPr/>
            <p:nvPr/>
          </p:nvSpPr>
          <p:spPr>
            <a:xfrm>
              <a:off x="3561442" y="1727657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+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50884" y="2770803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rgbClr val="FF0000"/>
                  </a:solidFill>
                </a:rPr>
                <a:t>*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11124" y="2770803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6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7" idx="0"/>
            </p:cNvCxnSpPr>
            <p:nvPr/>
          </p:nvCxnSpPr>
          <p:spPr>
            <a:xfrm rot="5400000">
              <a:off x="3509144" y="2067987"/>
              <a:ext cx="395074" cy="101055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"/>
            <p:cNvCxnSpPr>
              <a:stCxn id="2" idx="2"/>
              <a:endCxn id="8" idx="0"/>
            </p:cNvCxnSpPr>
            <p:nvPr/>
          </p:nvCxnSpPr>
          <p:spPr>
            <a:xfrm rot="16200000" flipH="1">
              <a:off x="4589264" y="1998425"/>
              <a:ext cx="395074" cy="114968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619672" y="3824075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-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703012" y="3824075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B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接连接符 3"/>
            <p:cNvCxnSpPr>
              <a:stCxn id="7" idx="2"/>
              <a:endCxn id="15" idx="0"/>
            </p:cNvCxnSpPr>
            <p:nvPr/>
          </p:nvCxnSpPr>
          <p:spPr>
            <a:xfrm rot="5400000">
              <a:off x="2533196" y="3155869"/>
              <a:ext cx="405200" cy="9312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3"/>
            <p:cNvCxnSpPr>
              <a:stCxn id="7" idx="2"/>
              <a:endCxn id="16" idx="0"/>
            </p:cNvCxnSpPr>
            <p:nvPr/>
          </p:nvCxnSpPr>
          <p:spPr>
            <a:xfrm rot="16200000" flipH="1">
              <a:off x="3574866" y="3045411"/>
              <a:ext cx="405200" cy="11521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78676" y="4869160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A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64462" y="4869160"/>
              <a:ext cx="130103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FF0000"/>
                  </a:solidFill>
                </a:rPr>
                <a:t>12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3"/>
            <p:cNvCxnSpPr>
              <a:stCxn id="15" idx="2"/>
              <a:endCxn id="21" idx="0"/>
            </p:cNvCxnSpPr>
            <p:nvPr/>
          </p:nvCxnSpPr>
          <p:spPr>
            <a:xfrm rot="5400000">
              <a:off x="1601186" y="4200155"/>
              <a:ext cx="397013" cy="94099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"/>
            <p:cNvCxnSpPr>
              <a:stCxn id="15" idx="2"/>
              <a:endCxn id="22" idx="0"/>
            </p:cNvCxnSpPr>
            <p:nvPr/>
          </p:nvCxnSpPr>
          <p:spPr>
            <a:xfrm rot="16200000" flipH="1">
              <a:off x="2644079" y="4098258"/>
              <a:ext cx="397013" cy="11447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建立算符表达式的语法树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0728"/>
            <a:ext cx="8280400" cy="4495800"/>
          </a:xfrm>
        </p:spPr>
        <p:txBody>
          <a:bodyPr/>
          <a:lstStyle/>
          <a:p>
            <a:pPr algn="just"/>
            <a:r>
              <a:rPr lang="en-US" altLang="zh-CN" b="1" dirty="0" err="1" smtClean="0">
                <a:ea typeface="宋体" charset="-122"/>
              </a:rPr>
              <a:t>mknode</a:t>
            </a:r>
            <a:r>
              <a:rPr lang="en-US" altLang="zh-CN" b="1" dirty="0" smtClean="0">
                <a:ea typeface="宋体" charset="-122"/>
              </a:rPr>
              <a:t> (op, left, right) </a:t>
            </a:r>
          </a:p>
          <a:p>
            <a:pPr lvl="1" algn="just"/>
            <a:r>
              <a:rPr lang="zh-CN" altLang="en-US" b="1" dirty="0" smtClean="0">
                <a:ea typeface="宋体" charset="-122"/>
              </a:rPr>
              <a:t>建立一个运算符号结点，标号是</a:t>
            </a:r>
            <a:r>
              <a:rPr lang="en-US" altLang="zh-CN" b="1" dirty="0" smtClean="0">
                <a:ea typeface="宋体" charset="-122"/>
              </a:rPr>
              <a:t>op，</a:t>
            </a:r>
            <a:r>
              <a:rPr lang="zh-CN" altLang="en-US" b="1" dirty="0" smtClean="0">
                <a:ea typeface="宋体" charset="-122"/>
              </a:rPr>
              <a:t>两个域</a:t>
            </a:r>
            <a:r>
              <a:rPr lang="en-US" altLang="zh-CN" b="1" dirty="0" smtClean="0">
                <a:ea typeface="宋体" charset="-122"/>
              </a:rPr>
              <a:t>left</a:t>
            </a:r>
            <a:r>
              <a:rPr lang="zh-CN" altLang="en-US" b="1" dirty="0" smtClean="0">
                <a:ea typeface="宋体" charset="-122"/>
              </a:rPr>
              <a:t>和</a:t>
            </a:r>
            <a:r>
              <a:rPr lang="en-US" altLang="zh-CN" b="1" dirty="0" smtClean="0">
                <a:ea typeface="宋体" charset="-122"/>
              </a:rPr>
              <a:t>right</a:t>
            </a:r>
            <a:r>
              <a:rPr lang="zh-CN" altLang="en-US" b="1" dirty="0" smtClean="0">
                <a:ea typeface="宋体" charset="-122"/>
              </a:rPr>
              <a:t>分别指向左子树和右子树。</a:t>
            </a:r>
          </a:p>
          <a:p>
            <a:pPr algn="just"/>
            <a:r>
              <a:rPr lang="en-US" altLang="zh-CN" b="1" dirty="0" err="1" smtClean="0">
                <a:ea typeface="宋体" charset="-122"/>
              </a:rPr>
              <a:t>mkleaf</a:t>
            </a:r>
            <a:r>
              <a:rPr lang="en-US" altLang="zh-CN" b="1" dirty="0" smtClean="0">
                <a:ea typeface="宋体" charset="-122"/>
              </a:rPr>
              <a:t> (id, entry) </a:t>
            </a:r>
          </a:p>
          <a:p>
            <a:pPr lvl="1" algn="just"/>
            <a:r>
              <a:rPr lang="zh-CN" altLang="en-US" b="1" dirty="0" smtClean="0">
                <a:ea typeface="宋体" charset="-122"/>
              </a:rPr>
              <a:t>建立一个标识符结点，标号为</a:t>
            </a:r>
            <a:r>
              <a:rPr lang="en-US" altLang="zh-CN" b="1" dirty="0" smtClean="0">
                <a:ea typeface="宋体" charset="-122"/>
              </a:rPr>
              <a:t>id，</a:t>
            </a:r>
            <a:r>
              <a:rPr lang="zh-CN" altLang="en-US" b="1" dirty="0" smtClean="0">
                <a:ea typeface="宋体" charset="-122"/>
              </a:rPr>
              <a:t>一个域</a:t>
            </a:r>
            <a:r>
              <a:rPr lang="en-US" altLang="zh-CN" b="1" dirty="0" smtClean="0">
                <a:ea typeface="宋体" charset="-122"/>
              </a:rPr>
              <a:t>entry</a:t>
            </a:r>
            <a:r>
              <a:rPr lang="zh-CN" altLang="en-US" b="1" dirty="0" smtClean="0">
                <a:ea typeface="宋体" charset="-122"/>
              </a:rPr>
              <a:t>指向标识符在符号表中的入口。</a:t>
            </a:r>
          </a:p>
          <a:p>
            <a:pPr algn="just"/>
            <a:r>
              <a:rPr lang="en-US" altLang="zh-CN" b="1" dirty="0" err="1" smtClean="0">
                <a:ea typeface="宋体" charset="-122"/>
              </a:rPr>
              <a:t>mkleaf</a:t>
            </a:r>
            <a:r>
              <a:rPr lang="en-US" altLang="zh-CN" b="1" dirty="0" smtClean="0">
                <a:ea typeface="宋体" charset="-122"/>
              </a:rPr>
              <a:t> (</a:t>
            </a:r>
            <a:r>
              <a:rPr lang="en-US" altLang="zh-CN" b="1" dirty="0" err="1" smtClean="0">
                <a:ea typeface="宋体" charset="-122"/>
              </a:rPr>
              <a:t>num</a:t>
            </a:r>
            <a:r>
              <a:rPr lang="en-US" altLang="zh-CN" b="1" dirty="0" smtClean="0">
                <a:ea typeface="宋体" charset="-122"/>
              </a:rPr>
              <a:t>, </a:t>
            </a:r>
            <a:r>
              <a:rPr lang="en-US" altLang="zh-CN" b="1" dirty="0" err="1" smtClean="0">
                <a:ea typeface="宋体" charset="-122"/>
              </a:rPr>
              <a:t>val</a:t>
            </a:r>
            <a:r>
              <a:rPr lang="en-US" altLang="zh-CN" b="1" dirty="0" smtClean="0">
                <a:ea typeface="宋体" charset="-122"/>
              </a:rPr>
              <a:t>) </a:t>
            </a:r>
          </a:p>
          <a:p>
            <a:pPr lvl="1" algn="just"/>
            <a:r>
              <a:rPr lang="zh-CN" altLang="en-US" b="1" dirty="0" smtClean="0">
                <a:ea typeface="宋体" charset="-122"/>
              </a:rPr>
              <a:t>建立一个数结点，标号为</a:t>
            </a:r>
            <a:r>
              <a:rPr lang="en-US" altLang="zh-CN" b="1" dirty="0" err="1" smtClean="0">
                <a:ea typeface="宋体" charset="-122"/>
              </a:rPr>
              <a:t>num</a:t>
            </a:r>
            <a:r>
              <a:rPr lang="en-US" altLang="zh-CN" b="1" dirty="0" smtClean="0">
                <a:ea typeface="宋体" charset="-122"/>
              </a:rPr>
              <a:t>，</a:t>
            </a:r>
            <a:r>
              <a:rPr lang="zh-CN" altLang="en-US" b="1" dirty="0" smtClean="0">
                <a:ea typeface="宋体" charset="-122"/>
              </a:rPr>
              <a:t>一个域</a:t>
            </a:r>
            <a:r>
              <a:rPr lang="en-US" altLang="zh-CN" b="1" dirty="0" err="1" smtClean="0">
                <a:ea typeface="宋体" charset="-122"/>
              </a:rPr>
              <a:t>val</a:t>
            </a:r>
            <a:r>
              <a:rPr lang="zh-CN" altLang="en-US" b="1" dirty="0" smtClean="0">
                <a:ea typeface="宋体" charset="-122"/>
              </a:rPr>
              <a:t>用于存放数的值。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27F486-96E5-4D5D-B278-583162CB48A7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41" name="Rectangle 33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202935" cy="6858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用于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构造语法树的语法制导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定义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027988" y="6537325"/>
            <a:ext cx="658812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EB13C9-0267-4082-B01E-9CF0B9C45D48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369888" y="1341438"/>
          <a:ext cx="8450262" cy="4060825"/>
        </p:xfrm>
        <a:graphic>
          <a:graphicData uri="http://schemas.openxmlformats.org/drawingml/2006/table">
            <a:tbl>
              <a:tblPr/>
              <a:tblGrid>
                <a:gridCol w="2057400"/>
                <a:gridCol w="63928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num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692400" y="4940300"/>
            <a:ext cx="48402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mkleaf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2400" y="4437063"/>
            <a:ext cx="44132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mkleaf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(id, 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2400" y="3932238"/>
            <a:ext cx="24812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>
              <a:spcBef>
                <a:spcPct val="20000"/>
              </a:spcBef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9863" y="3429000"/>
            <a:ext cx="246221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>
              <a:spcBef>
                <a:spcPct val="20000"/>
              </a:spcBef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4938" y="2924175"/>
            <a:ext cx="55816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>
              <a:spcBef>
                <a:spcPct val="20000"/>
              </a:spcBef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mknode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‘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’,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9863" y="2400300"/>
            <a:ext cx="25654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2400" y="1836738"/>
            <a:ext cx="583406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 eaLnBrk="0" hangingPunct="0">
              <a:spcBef>
                <a:spcPct val="20000"/>
              </a:spcBef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mknode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‘+’,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nptr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D27F486-96E5-4D5D-B278-583162CB48A7}" type="slidenum">
              <a:rPr lang="en-US" altLang="zh-CN" sz="8000" b="1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用于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构造语法树的语法制导定义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507288" cy="5248275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注意：</a:t>
            </a:r>
          </a:p>
          <a:p>
            <a:pPr lvl="1"/>
            <a:r>
              <a:rPr lang="zh-CN" altLang="en-US" b="1" dirty="0" smtClean="0">
                <a:ea typeface="宋体" charset="-122"/>
              </a:rPr>
              <a:t>同样是产生式附带语义规则，不同的语义规则产生不同的作用。</a:t>
            </a:r>
          </a:p>
          <a:p>
            <a:pPr lvl="1"/>
            <a:r>
              <a:rPr lang="zh-CN" altLang="en-US" b="1" dirty="0" smtClean="0">
                <a:ea typeface="宋体" charset="-122"/>
              </a:rPr>
              <a:t>对</a:t>
            </a:r>
            <a:r>
              <a:rPr lang="zh-CN" altLang="en-US" b="1" dirty="0" smtClean="0">
                <a:solidFill>
                  <a:srgbClr val="FF3300"/>
                </a:solidFill>
                <a:ea typeface="宋体" charset="-122"/>
              </a:rPr>
              <a:t>算符结点</a:t>
            </a:r>
            <a:r>
              <a:rPr lang="zh-CN" altLang="en-US" b="1" dirty="0" smtClean="0">
                <a:ea typeface="宋体" charset="-122"/>
              </a:rPr>
              <a:t>，一个域存放算符并作为该结点的标记，其余两个域存放指向运算对象的指针。</a:t>
            </a:r>
          </a:p>
          <a:p>
            <a:pPr lvl="1"/>
            <a:r>
              <a:rPr lang="zh-CN" altLang="en-US" b="1" dirty="0" smtClean="0">
                <a:solidFill>
                  <a:srgbClr val="FF3300"/>
                </a:solidFill>
                <a:ea typeface="宋体" charset="-122"/>
              </a:rPr>
              <a:t>基本运算对象</a:t>
            </a:r>
            <a:r>
              <a:rPr lang="zh-CN" altLang="en-US" b="1" dirty="0" smtClean="0">
                <a:ea typeface="宋体" charset="-122"/>
              </a:rPr>
              <a:t>结点，一个域存放运算对象类别，另一个域存放其值。（也可用其他域保存其他属性或者指向该属性值的指针）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98C6E3-BDB7-4E1A-8DF2-7BE5CD4AE4A2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altLang="zh-CN" sz="80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25" name="Rectangle 69"/>
          <p:cNvSpPr>
            <a:spLocks noGrp="1" noChangeArrowheads="1"/>
          </p:cNvSpPr>
          <p:nvPr>
            <p:ph type="title"/>
          </p:nvPr>
        </p:nvSpPr>
        <p:spPr>
          <a:xfrm>
            <a:off x="1079789" y="78904"/>
            <a:ext cx="70104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4.2 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属性定义的自下而上计算</a:t>
            </a:r>
          </a:p>
        </p:txBody>
      </p:sp>
      <p:sp>
        <p:nvSpPr>
          <p:cNvPr id="480327" name="Rectangle 7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+5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的语法树的构造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95250" y="1828800"/>
            <a:ext cx="9048750" cy="4495800"/>
            <a:chOff x="60" y="1152"/>
            <a:chExt cx="5700" cy="2832"/>
          </a:xfrm>
        </p:grpSpPr>
        <p:sp>
          <p:nvSpPr>
            <p:cNvPr id="480261" name="Rectangle 5"/>
            <p:cNvSpPr>
              <a:spLocks noChangeArrowheads="1"/>
            </p:cNvSpPr>
            <p:nvPr/>
          </p:nvSpPr>
          <p:spPr bwMode="auto">
            <a:xfrm>
              <a:off x="1586" y="1152"/>
              <a:ext cx="5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62" name="Rectangle 6"/>
            <p:cNvSpPr>
              <a:spLocks noChangeArrowheads="1"/>
            </p:cNvSpPr>
            <p:nvPr/>
          </p:nvSpPr>
          <p:spPr bwMode="auto">
            <a:xfrm>
              <a:off x="3960" y="1513"/>
              <a:ext cx="55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63" name="Rectangle 7"/>
            <p:cNvSpPr>
              <a:spLocks noChangeArrowheads="1"/>
            </p:cNvSpPr>
            <p:nvPr/>
          </p:nvSpPr>
          <p:spPr bwMode="auto">
            <a:xfrm>
              <a:off x="96" y="1584"/>
              <a:ext cx="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64" name="Rectangle 8"/>
            <p:cNvSpPr>
              <a:spLocks noChangeArrowheads="1"/>
            </p:cNvSpPr>
            <p:nvPr/>
          </p:nvSpPr>
          <p:spPr bwMode="auto">
            <a:xfrm>
              <a:off x="60" y="192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65" name="Rectangle 9"/>
            <p:cNvSpPr>
              <a:spLocks noChangeArrowheads="1"/>
            </p:cNvSpPr>
            <p:nvPr/>
          </p:nvSpPr>
          <p:spPr bwMode="auto">
            <a:xfrm>
              <a:off x="96" y="2256"/>
              <a:ext cx="5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</a:p>
          </p:txBody>
        </p:sp>
        <p:sp>
          <p:nvSpPr>
            <p:cNvPr id="480266" name="Rectangle 10"/>
            <p:cNvSpPr>
              <a:spLocks noChangeArrowheads="1"/>
            </p:cNvSpPr>
            <p:nvPr/>
          </p:nvSpPr>
          <p:spPr bwMode="auto">
            <a:xfrm>
              <a:off x="144" y="2658"/>
              <a:ext cx="2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0267" name="Rectangle 11"/>
            <p:cNvSpPr>
              <a:spLocks noChangeArrowheads="1"/>
            </p:cNvSpPr>
            <p:nvPr/>
          </p:nvSpPr>
          <p:spPr bwMode="auto">
            <a:xfrm>
              <a:off x="2832" y="1872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68" name="Rectangle 12"/>
            <p:cNvSpPr>
              <a:spLocks noChangeArrowheads="1"/>
            </p:cNvSpPr>
            <p:nvPr/>
          </p:nvSpPr>
          <p:spPr bwMode="auto">
            <a:xfrm>
              <a:off x="1577" y="1532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0269" name="Rectangle 13"/>
            <p:cNvSpPr>
              <a:spLocks noChangeArrowheads="1"/>
            </p:cNvSpPr>
            <p:nvPr/>
          </p:nvSpPr>
          <p:spPr bwMode="auto">
            <a:xfrm>
              <a:off x="4093" y="1919"/>
              <a:ext cx="1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80270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71" name="Rectangle 15"/>
            <p:cNvSpPr>
              <a:spLocks noChangeArrowheads="1"/>
            </p:cNvSpPr>
            <p:nvPr/>
          </p:nvSpPr>
          <p:spPr bwMode="auto">
            <a:xfrm>
              <a:off x="5040" y="1862"/>
              <a:ext cx="5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.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nptr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272" name="Rectangle 16"/>
            <p:cNvSpPr>
              <a:spLocks noChangeArrowheads="1"/>
            </p:cNvSpPr>
            <p:nvPr/>
          </p:nvSpPr>
          <p:spPr bwMode="auto">
            <a:xfrm>
              <a:off x="5154" y="2273"/>
              <a:ext cx="23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id</a:t>
              </a:r>
            </a:p>
          </p:txBody>
        </p:sp>
        <p:sp>
          <p:nvSpPr>
            <p:cNvPr id="480273" name="Rectangle 17"/>
            <p:cNvSpPr>
              <a:spLocks noChangeArrowheads="1"/>
            </p:cNvSpPr>
            <p:nvPr/>
          </p:nvSpPr>
          <p:spPr bwMode="auto">
            <a:xfrm>
              <a:off x="2944" y="2595"/>
              <a:ext cx="4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num</a:t>
              </a:r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 flipH="1">
              <a:off x="267" y="1311"/>
              <a:ext cx="126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 flipH="1">
              <a:off x="203" y="1807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 flipH="1">
              <a:off x="213" y="2156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 flipH="1">
              <a:off x="213" y="252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1974" y="1321"/>
              <a:ext cx="2008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 flipH="1">
              <a:off x="1632" y="1375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>
              <a:off x="4140" y="1767"/>
              <a:ext cx="9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5"/>
            <p:cNvSpPr>
              <a:spLocks noChangeShapeType="1"/>
            </p:cNvSpPr>
            <p:nvPr/>
          </p:nvSpPr>
          <p:spPr bwMode="auto">
            <a:xfrm flipH="1">
              <a:off x="3074" y="1734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6"/>
            <p:cNvSpPr>
              <a:spLocks noChangeShapeType="1"/>
            </p:cNvSpPr>
            <p:nvPr/>
          </p:nvSpPr>
          <p:spPr bwMode="auto">
            <a:xfrm>
              <a:off x="4275" y="1725"/>
              <a:ext cx="957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7"/>
            <p:cNvSpPr>
              <a:spLocks noChangeShapeType="1"/>
            </p:cNvSpPr>
            <p:nvPr/>
          </p:nvSpPr>
          <p:spPr bwMode="auto">
            <a:xfrm flipH="1">
              <a:off x="3084" y="2110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H="1">
              <a:off x="3084" y="247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9"/>
            <p:cNvSpPr>
              <a:spLocks noChangeShapeType="1"/>
            </p:cNvSpPr>
            <p:nvPr/>
          </p:nvSpPr>
          <p:spPr bwMode="auto">
            <a:xfrm flipH="1">
              <a:off x="5221" y="2119"/>
              <a:ext cx="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2" name="Group 30"/>
            <p:cNvGrpSpPr>
              <a:grpSpLocks/>
            </p:cNvGrpSpPr>
            <p:nvPr/>
          </p:nvGrpSpPr>
          <p:grpSpPr bwMode="auto">
            <a:xfrm>
              <a:off x="825" y="3240"/>
              <a:ext cx="793" cy="412"/>
              <a:chOff x="2582" y="5834"/>
              <a:chExt cx="1156" cy="673"/>
            </a:xfrm>
          </p:grpSpPr>
          <p:sp>
            <p:nvSpPr>
              <p:cNvPr id="480287" name="Rectangle 31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0308" name="Line 32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33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3" name="Group 34"/>
            <p:cNvGrpSpPr>
              <a:grpSpLocks/>
            </p:cNvGrpSpPr>
            <p:nvPr/>
          </p:nvGrpSpPr>
          <p:grpSpPr bwMode="auto">
            <a:xfrm>
              <a:off x="4797" y="3250"/>
              <a:ext cx="793" cy="412"/>
              <a:chOff x="2582" y="5834"/>
              <a:chExt cx="1156" cy="673"/>
            </a:xfrm>
          </p:grpSpPr>
          <p:sp>
            <p:nvSpPr>
              <p:cNvPr id="480291" name="Rectangle 35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id</a:t>
                </a:r>
              </a:p>
            </p:txBody>
          </p:sp>
          <p:sp>
            <p:nvSpPr>
              <p:cNvPr id="10305" name="Line 36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37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4" name="Group 38"/>
            <p:cNvGrpSpPr>
              <a:grpSpLocks/>
            </p:cNvGrpSpPr>
            <p:nvPr/>
          </p:nvGrpSpPr>
          <p:grpSpPr bwMode="auto">
            <a:xfrm>
              <a:off x="3451" y="3250"/>
              <a:ext cx="793" cy="265"/>
              <a:chOff x="6306" y="5910"/>
              <a:chExt cx="1156" cy="433"/>
            </a:xfrm>
          </p:grpSpPr>
          <p:sp>
            <p:nvSpPr>
              <p:cNvPr id="480295" name="Rectangle 39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num  5</a:t>
                </a:r>
              </a:p>
            </p:txBody>
          </p:sp>
          <p:sp>
            <p:nvSpPr>
              <p:cNvPr id="10303" name="Line 40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5" name="Group 41"/>
            <p:cNvGrpSpPr>
              <a:grpSpLocks/>
            </p:cNvGrpSpPr>
            <p:nvPr/>
          </p:nvGrpSpPr>
          <p:grpSpPr bwMode="auto">
            <a:xfrm>
              <a:off x="3943" y="2707"/>
              <a:ext cx="1173" cy="265"/>
              <a:chOff x="7626" y="5010"/>
              <a:chExt cx="1710" cy="433"/>
            </a:xfrm>
          </p:grpSpPr>
          <p:sp>
            <p:nvSpPr>
              <p:cNvPr id="480298" name="Rectangle 42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*</a:t>
                </a:r>
              </a:p>
            </p:txBody>
          </p:sp>
          <p:sp>
            <p:nvSpPr>
              <p:cNvPr id="10300" name="Line 43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44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6" name="Group 45"/>
            <p:cNvGrpSpPr>
              <a:grpSpLocks/>
            </p:cNvGrpSpPr>
            <p:nvPr/>
          </p:nvGrpSpPr>
          <p:grpSpPr bwMode="auto">
            <a:xfrm>
              <a:off x="1496" y="2119"/>
              <a:ext cx="1172" cy="266"/>
              <a:chOff x="7626" y="5010"/>
              <a:chExt cx="1710" cy="433"/>
            </a:xfrm>
          </p:grpSpPr>
          <p:sp>
            <p:nvSpPr>
              <p:cNvPr id="480302" name="Rectangle 46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10297" name="Line 47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8" name="Line 48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0305" name="Rectangle 49"/>
            <p:cNvSpPr>
              <a:spLocks noChangeArrowheads="1"/>
            </p:cNvSpPr>
            <p:nvPr/>
          </p:nvSpPr>
          <p:spPr bwMode="auto">
            <a:xfrm>
              <a:off x="192" y="3648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480306" name="Rectangle 50"/>
            <p:cNvSpPr>
              <a:spLocks noChangeArrowheads="1"/>
            </p:cNvSpPr>
            <p:nvPr/>
          </p:nvSpPr>
          <p:spPr bwMode="auto">
            <a:xfrm>
              <a:off x="3557" y="3648"/>
              <a:ext cx="220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指向符号表中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的入口</a:t>
              </a:r>
            </a:p>
          </p:txBody>
        </p:sp>
        <p:sp>
          <p:nvSpPr>
            <p:cNvPr id="10279" name="Line 51"/>
            <p:cNvSpPr>
              <a:spLocks noChangeShapeType="1"/>
            </p:cNvSpPr>
            <p:nvPr/>
          </p:nvSpPr>
          <p:spPr bwMode="auto">
            <a:xfrm>
              <a:off x="1800" y="1412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52"/>
            <p:cNvSpPr>
              <a:spLocks noChangeShapeType="1"/>
            </p:cNvSpPr>
            <p:nvPr/>
          </p:nvSpPr>
          <p:spPr bwMode="auto">
            <a:xfrm>
              <a:off x="1056" y="1730"/>
              <a:ext cx="0" cy="15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53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Line 54"/>
            <p:cNvSpPr>
              <a:spLocks noChangeShapeType="1"/>
            </p:cNvSpPr>
            <p:nvPr/>
          </p:nvSpPr>
          <p:spPr bwMode="auto">
            <a:xfrm>
              <a:off x="607" y="2091"/>
              <a:ext cx="353" cy="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55"/>
            <p:cNvSpPr>
              <a:spLocks noChangeShapeType="1"/>
            </p:cNvSpPr>
            <p:nvPr/>
          </p:nvSpPr>
          <p:spPr bwMode="auto">
            <a:xfrm>
              <a:off x="607" y="2450"/>
              <a:ext cx="2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56"/>
            <p:cNvSpPr>
              <a:spLocks noChangeShapeType="1"/>
            </p:cNvSpPr>
            <p:nvPr/>
          </p:nvSpPr>
          <p:spPr bwMode="auto">
            <a:xfrm>
              <a:off x="3696" y="2016"/>
              <a:ext cx="0" cy="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57"/>
            <p:cNvSpPr>
              <a:spLocks noChangeShapeType="1"/>
            </p:cNvSpPr>
            <p:nvPr/>
          </p:nvSpPr>
          <p:spPr bwMode="auto">
            <a:xfrm flipV="1">
              <a:off x="3360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58"/>
            <p:cNvSpPr>
              <a:spLocks noChangeShapeType="1"/>
            </p:cNvSpPr>
            <p:nvPr/>
          </p:nvSpPr>
          <p:spPr bwMode="auto">
            <a:xfrm>
              <a:off x="3408" y="2400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59"/>
            <p:cNvSpPr>
              <a:spLocks noChangeShapeType="1"/>
            </p:cNvSpPr>
            <p:nvPr/>
          </p:nvSpPr>
          <p:spPr bwMode="auto">
            <a:xfrm>
              <a:off x="4309" y="1752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60"/>
            <p:cNvSpPr>
              <a:spLocks noChangeShapeType="1"/>
            </p:cNvSpPr>
            <p:nvPr/>
          </p:nvSpPr>
          <p:spPr bwMode="auto">
            <a:xfrm>
              <a:off x="4936" y="2881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61"/>
            <p:cNvSpPr>
              <a:spLocks/>
            </p:cNvSpPr>
            <p:nvPr/>
          </p:nvSpPr>
          <p:spPr bwMode="auto">
            <a:xfrm>
              <a:off x="1089" y="2275"/>
              <a:ext cx="968" cy="965"/>
            </a:xfrm>
            <a:custGeom>
              <a:avLst/>
              <a:gdLst>
                <a:gd name="T0" fmla="*/ 664 w 1412"/>
                <a:gd name="T1" fmla="*/ 0 h 1576"/>
                <a:gd name="T2" fmla="*/ 523 w 1412"/>
                <a:gd name="T3" fmla="*/ 304 h 1576"/>
                <a:gd name="T4" fmla="*/ 86 w 1412"/>
                <a:gd name="T5" fmla="*/ 360 h 1576"/>
                <a:gd name="T6" fmla="*/ 8 w 1412"/>
                <a:gd name="T7" fmla="*/ 591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62"/>
            <p:cNvSpPr>
              <a:spLocks/>
            </p:cNvSpPr>
            <p:nvPr/>
          </p:nvSpPr>
          <p:spPr bwMode="auto">
            <a:xfrm>
              <a:off x="2541" y="2240"/>
              <a:ext cx="1583" cy="457"/>
            </a:xfrm>
            <a:custGeom>
              <a:avLst/>
              <a:gdLst>
                <a:gd name="T0" fmla="*/ 0 w 2310"/>
                <a:gd name="T1" fmla="*/ 5 h 747"/>
                <a:gd name="T2" fmla="*/ 648 w 2310"/>
                <a:gd name="T3" fmla="*/ 5 h 747"/>
                <a:gd name="T4" fmla="*/ 747 w 2310"/>
                <a:gd name="T5" fmla="*/ 10 h 747"/>
                <a:gd name="T6" fmla="*/ 930 w 2310"/>
                <a:gd name="T7" fmla="*/ 67 h 747"/>
                <a:gd name="T8" fmla="*/ 1085 w 2310"/>
                <a:gd name="T9" fmla="*/ 28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0" h="747">
                  <a:moveTo>
                    <a:pt x="0" y="13"/>
                  </a:moveTo>
                  <a:cubicBezTo>
                    <a:pt x="230" y="13"/>
                    <a:pt x="1115" y="11"/>
                    <a:pt x="1380" y="13"/>
                  </a:cubicBezTo>
                  <a:cubicBezTo>
                    <a:pt x="1645" y="15"/>
                    <a:pt x="1490" y="0"/>
                    <a:pt x="1590" y="28"/>
                  </a:cubicBezTo>
                  <a:cubicBezTo>
                    <a:pt x="1690" y="56"/>
                    <a:pt x="1860" y="58"/>
                    <a:pt x="1980" y="178"/>
                  </a:cubicBezTo>
                  <a:cubicBezTo>
                    <a:pt x="2100" y="298"/>
                    <a:pt x="2241" y="629"/>
                    <a:pt x="2310" y="7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63"/>
            <p:cNvSpPr>
              <a:spLocks/>
            </p:cNvSpPr>
            <p:nvPr/>
          </p:nvSpPr>
          <p:spPr bwMode="auto">
            <a:xfrm>
              <a:off x="3743" y="2881"/>
              <a:ext cx="772" cy="368"/>
            </a:xfrm>
            <a:custGeom>
              <a:avLst/>
              <a:gdLst>
                <a:gd name="T0" fmla="*/ 529 w 1126"/>
                <a:gd name="T1" fmla="*/ 0 h 600"/>
                <a:gd name="T2" fmla="*/ 431 w 1126"/>
                <a:gd name="T3" fmla="*/ 113 h 600"/>
                <a:gd name="T4" fmla="*/ 85 w 1126"/>
                <a:gd name="T5" fmla="*/ 130 h 600"/>
                <a:gd name="T6" fmla="*/ 0 w 1126"/>
                <a:gd name="T7" fmla="*/ 226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64"/>
            <p:cNvSpPr>
              <a:spLocks/>
            </p:cNvSpPr>
            <p:nvPr/>
          </p:nvSpPr>
          <p:spPr bwMode="auto">
            <a:xfrm>
              <a:off x="5059" y="2083"/>
              <a:ext cx="375" cy="1157"/>
            </a:xfrm>
            <a:custGeom>
              <a:avLst/>
              <a:gdLst>
                <a:gd name="T0" fmla="*/ 248 w 546"/>
                <a:gd name="T1" fmla="*/ 0 h 1890"/>
                <a:gd name="T2" fmla="*/ 248 w 546"/>
                <a:gd name="T3" fmla="*/ 484 h 1890"/>
                <a:gd name="T4" fmla="*/ 192 w 546"/>
                <a:gd name="T5" fmla="*/ 612 h 1890"/>
                <a:gd name="T6" fmla="*/ 100 w 546"/>
                <a:gd name="T7" fmla="*/ 669 h 1890"/>
                <a:gd name="T8" fmla="*/ 0 w 546"/>
                <a:gd name="T9" fmla="*/ 708 h 18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65"/>
            <p:cNvSpPr>
              <a:spLocks noChangeShapeType="1"/>
            </p:cNvSpPr>
            <p:nvPr/>
          </p:nvSpPr>
          <p:spPr bwMode="auto">
            <a:xfrm flipH="1">
              <a:off x="864" y="2448"/>
              <a:ext cx="0" cy="8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66"/>
            <p:cNvSpPr>
              <a:spLocks noChangeShapeType="1"/>
            </p:cNvSpPr>
            <p:nvPr/>
          </p:nvSpPr>
          <p:spPr bwMode="auto">
            <a:xfrm flipH="1">
              <a:off x="960" y="2112"/>
              <a:ext cx="0" cy="1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67"/>
            <p:cNvSpPr>
              <a:spLocks noChangeShapeType="1"/>
            </p:cNvSpPr>
            <p:nvPr/>
          </p:nvSpPr>
          <p:spPr bwMode="auto">
            <a:xfrm>
              <a:off x="3552" y="2400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0324" name="Text Box 68" descr="Green marble"/>
          <p:cNvSpPr txBox="1">
            <a:spLocks noChangeArrowheads="1"/>
          </p:cNvSpPr>
          <p:nvPr/>
        </p:nvSpPr>
        <p:spPr bwMode="auto">
          <a:xfrm>
            <a:off x="6877050" y="1268413"/>
            <a:ext cx="1871663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T</a:t>
            </a:r>
          </a:p>
          <a:p>
            <a:pPr>
              <a:defRPr/>
            </a:pP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0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(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b="1" i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 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id | num</a:t>
            </a:r>
            <a:endParaRPr lang="zh-CN" altLang="en-US" sz="1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第14讲-语法制导的翻译-I</Template>
  <TotalTime>9635</TotalTime>
  <Words>3453</Words>
  <Application>Microsoft Office PowerPoint</Application>
  <PresentationFormat>全屏显示(4:3)</PresentationFormat>
  <Paragraphs>820</Paragraphs>
  <Slides>35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加深理解</vt:lpstr>
      <vt:lpstr>提升</vt:lpstr>
      <vt:lpstr>温故知新</vt:lpstr>
      <vt:lpstr>4.2 S属性定义的自下而上计算</vt:lpstr>
      <vt:lpstr>PowerPoint 演示文稿</vt:lpstr>
      <vt:lpstr>建立算符表达式的语法树</vt:lpstr>
      <vt:lpstr>用于构造语法树的语法制导定义(例)</vt:lpstr>
      <vt:lpstr>用于构造语法树的语法制导定义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建立抽象语法树的语义规则</vt:lpstr>
      <vt:lpstr> a－4＋c的语法树</vt:lpstr>
      <vt:lpstr>PowerPoint 演示文稿</vt:lpstr>
      <vt:lpstr>4.2 S属性定义的自下而上计算</vt:lpstr>
      <vt:lpstr>4.2.3 S属性的自下而上计算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4.2 S属性定义的自下而上计算</vt:lpstr>
      <vt:lpstr>PowerPoint 演示文稿</vt:lpstr>
      <vt:lpstr>PowerPoint 演示文稿</vt:lpstr>
      <vt:lpstr>总结：</vt:lpstr>
      <vt:lpstr>小结</vt:lpstr>
      <vt:lpstr>作业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616</cp:revision>
  <dcterms:created xsi:type="dcterms:W3CDTF">2000-08-08T16:59:41Z</dcterms:created>
  <dcterms:modified xsi:type="dcterms:W3CDTF">2017-11-06T01:12:51Z</dcterms:modified>
</cp:coreProperties>
</file>