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89"/>
  </p:notesMasterIdLst>
  <p:handoutMasterIdLst>
    <p:handoutMasterId r:id="rId90"/>
  </p:handoutMasterIdLst>
  <p:sldIdLst>
    <p:sldId id="625" r:id="rId2"/>
    <p:sldId id="491" r:id="rId3"/>
    <p:sldId id="441" r:id="rId4"/>
    <p:sldId id="548" r:id="rId5"/>
    <p:sldId id="442" r:id="rId6"/>
    <p:sldId id="496" r:id="rId7"/>
    <p:sldId id="497" r:id="rId8"/>
    <p:sldId id="443" r:id="rId9"/>
    <p:sldId id="492" r:id="rId10"/>
    <p:sldId id="549" r:id="rId11"/>
    <p:sldId id="498" r:id="rId12"/>
    <p:sldId id="499" r:id="rId13"/>
    <p:sldId id="458" r:id="rId14"/>
    <p:sldId id="500" r:id="rId15"/>
    <p:sldId id="502" r:id="rId16"/>
    <p:sldId id="567" r:id="rId17"/>
    <p:sldId id="562" r:id="rId18"/>
    <p:sldId id="460" r:id="rId19"/>
    <p:sldId id="461" r:id="rId20"/>
    <p:sldId id="462" r:id="rId21"/>
    <p:sldId id="563" r:id="rId22"/>
    <p:sldId id="464" r:id="rId23"/>
    <p:sldId id="623" r:id="rId24"/>
    <p:sldId id="600" r:id="rId25"/>
    <p:sldId id="601" r:id="rId26"/>
    <p:sldId id="602" r:id="rId27"/>
    <p:sldId id="603" r:id="rId28"/>
    <p:sldId id="618" r:id="rId29"/>
    <p:sldId id="619" r:id="rId30"/>
    <p:sldId id="620" r:id="rId31"/>
    <p:sldId id="621" r:id="rId32"/>
    <p:sldId id="622" r:id="rId33"/>
    <p:sldId id="551" r:id="rId34"/>
    <p:sldId id="554" r:id="rId35"/>
    <p:sldId id="518" r:id="rId36"/>
    <p:sldId id="555" r:id="rId37"/>
    <p:sldId id="520" r:id="rId38"/>
    <p:sldId id="466" r:id="rId39"/>
    <p:sldId id="552" r:id="rId40"/>
    <p:sldId id="467" r:id="rId41"/>
    <p:sldId id="469" r:id="rId42"/>
    <p:sldId id="470" r:id="rId43"/>
    <p:sldId id="556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553" r:id="rId55"/>
    <p:sldId id="471" r:id="rId56"/>
    <p:sldId id="521" r:id="rId57"/>
    <p:sldId id="472" r:id="rId58"/>
    <p:sldId id="557" r:id="rId59"/>
    <p:sldId id="523" r:id="rId60"/>
    <p:sldId id="524" r:id="rId61"/>
    <p:sldId id="525" r:id="rId62"/>
    <p:sldId id="526" r:id="rId63"/>
    <p:sldId id="568" r:id="rId64"/>
    <p:sldId id="569" r:id="rId65"/>
    <p:sldId id="570" r:id="rId66"/>
    <p:sldId id="527" r:id="rId67"/>
    <p:sldId id="529" r:id="rId68"/>
    <p:sldId id="575" r:id="rId69"/>
    <p:sldId id="571" r:id="rId70"/>
    <p:sldId id="530" r:id="rId71"/>
    <p:sldId id="573" r:id="rId72"/>
    <p:sldId id="531" r:id="rId73"/>
    <p:sldId id="574" r:id="rId74"/>
    <p:sldId id="532" r:id="rId75"/>
    <p:sldId id="627" r:id="rId76"/>
    <p:sldId id="626" r:id="rId77"/>
    <p:sldId id="595" r:id="rId78"/>
    <p:sldId id="628" r:id="rId79"/>
    <p:sldId id="533" r:id="rId80"/>
    <p:sldId id="534" r:id="rId81"/>
    <p:sldId id="535" r:id="rId82"/>
    <p:sldId id="536" r:id="rId83"/>
    <p:sldId id="537" r:id="rId84"/>
    <p:sldId id="538" r:id="rId85"/>
    <p:sldId id="624" r:id="rId86"/>
    <p:sldId id="572" r:id="rId87"/>
    <p:sldId id="577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 autoAdjust="0"/>
    <p:restoredTop sz="93075" autoAdjust="0"/>
  </p:normalViewPr>
  <p:slideViewPr>
    <p:cSldViewPr>
      <p:cViewPr varScale="1">
        <p:scale>
          <a:sx n="115" d="100"/>
          <a:sy n="115" d="100"/>
        </p:scale>
        <p:origin x="2093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179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fld id="{A76E3A31-9D0F-4066-901A-D7A562098F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0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456C40A-E27B-4372-AC08-39D674CC99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2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6A4F13F-34EE-4EE3-900E-FA242DA1C2B3}" type="slidenum">
              <a:rPr lang="zh-CN" altLang="en-US" sz="1200">
                <a:latin typeface="Times New Roman" pitchFamily="18" charset="0"/>
              </a:rPr>
              <a:pPr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94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A52C516-0056-49A9-B7C0-27954CC5EDEE}" type="slidenum">
              <a:rPr lang="zh-CN" altLang="en-US" sz="1200" smtClean="0"/>
              <a:pPr/>
              <a:t>24</a:t>
            </a:fld>
            <a:endParaRPr lang="en-US" altLang="zh-CN" sz="1200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62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F777953-481D-47EE-B94E-6BA27CA7AC9A}" type="slidenum">
              <a:rPr lang="zh-CN" altLang="en-US" sz="1200" smtClean="0"/>
              <a:pPr/>
              <a:t>25</a:t>
            </a:fld>
            <a:endParaRPr lang="en-US" altLang="zh-CN" sz="1200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2840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3A4BF54-DD7B-47AE-AA8B-B65070692ABA}" type="slidenum">
              <a:rPr lang="zh-CN" altLang="en-US" sz="1200" smtClean="0"/>
              <a:pPr/>
              <a:t>26</a:t>
            </a:fld>
            <a:endParaRPr lang="en-US" altLang="zh-CN" sz="1200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49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27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90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28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581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29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49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30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28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31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32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328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3542A-9B43-440E-A00D-B1A5403F631A}" type="slidenum">
              <a:rPr lang="zh-CN" altLang="en-US" sz="1200">
                <a:latin typeface="Times New Roman" pitchFamily="18" charset="0"/>
              </a:rPr>
              <a:pPr/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85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64F608-80D0-491D-BC25-43F5072C21C9}" type="slidenum">
              <a:rPr lang="zh-CN" altLang="en-US" sz="120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212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449887-60FC-4348-96B8-D8710E56FC05}" type="slidenum">
              <a:rPr lang="zh-CN" altLang="en-US" sz="1200">
                <a:latin typeface="Times New Roman" pitchFamily="18" charset="0"/>
              </a:rPr>
              <a:pPr/>
              <a:t>38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607550C-2B67-44C4-BF87-8B55D3064D6B}" type="slidenum">
              <a:rPr lang="zh-CN" altLang="en-US" sz="120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786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95D406-EA9D-42CC-A9DC-034FDBD3B38D}" type="slidenum">
              <a:rPr lang="zh-CN" altLang="en-US" sz="1200">
                <a:latin typeface="Times New Roman" pitchFamily="18" charset="0"/>
              </a:rPr>
              <a:pPr/>
              <a:t>41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4386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48A977-D79E-416E-9E61-45472FFBFF52}" type="slidenum">
              <a:rPr lang="zh-CN" altLang="en-US" sz="120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602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7F404B8-4CB0-4581-926E-0DFF577E2265}" type="slidenum">
              <a:rPr lang="zh-CN" altLang="en-US" sz="1200">
                <a:latin typeface="Times New Roman" pitchFamily="18" charset="0"/>
              </a:rPr>
              <a:pPr/>
              <a:t>55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12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E4F51B4-CB65-4C0A-87BF-87EE0AB1AD96}" type="slidenum">
              <a:rPr lang="zh-CN" altLang="en-US" sz="1200">
                <a:latin typeface="Times New Roman" pitchFamily="18" charset="0"/>
              </a:rPr>
              <a:pPr/>
              <a:t>56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71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ECF1627-9522-415D-93B9-C6BD5C042A3F}" type="slidenum">
              <a:rPr lang="zh-CN" altLang="en-US" sz="1200">
                <a:latin typeface="Times New Roman" pitchFamily="18" charset="0"/>
              </a:rPr>
              <a:pPr/>
              <a:t>57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9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7B761CD-155E-4773-A17B-9CB0439B88A3}" type="slidenum">
              <a:rPr lang="zh-CN" altLang="en-US" sz="1200">
                <a:latin typeface="Times New Roman" pitchFamily="18" charset="0"/>
              </a:rPr>
              <a:pPr/>
              <a:t>58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581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BD2EF11-7453-42C0-B521-40513FCF1266}" type="slidenum">
              <a:rPr lang="zh-CN" altLang="en-US" sz="1200">
                <a:latin typeface="Times New Roman" pitchFamily="18" charset="0"/>
              </a:rPr>
              <a:pPr/>
              <a:t>59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356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D357100-666D-4EBF-9E83-4A9E6164F698}" type="slidenum">
              <a:rPr lang="zh-CN" altLang="en-US" sz="1200">
                <a:latin typeface="Times New Roman" pitchFamily="18" charset="0"/>
              </a:rPr>
              <a:pPr/>
              <a:t>60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所依赖的属性在分析栈上的位置能静态确定</a:t>
            </a:r>
          </a:p>
          <a:p>
            <a:pPr algn="just"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83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3040B38-B0A3-4200-9186-290C9A072F5A}" type="slidenum">
              <a:rPr lang="zh-CN" altLang="en-US" sz="1200">
                <a:latin typeface="Times New Roman" pitchFamily="18" charset="0"/>
              </a:rPr>
              <a:pPr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521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DC0C8F5-6802-4190-9BF6-7C0E2AD4743A}" type="slidenum">
              <a:rPr lang="zh-CN" altLang="en-US" sz="1200">
                <a:latin typeface="Times New Roman" pitchFamily="18" charset="0"/>
              </a:rPr>
              <a:pPr/>
              <a:t>61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50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ABC1BE8-7082-43DD-95AE-00298C1C2FF7}" type="slidenum">
              <a:rPr lang="zh-CN" altLang="en-US" sz="1200">
                <a:latin typeface="Times New Roman" pitchFamily="18" charset="0"/>
              </a:rPr>
              <a:pPr/>
              <a:t>62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352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C6A4FD-8154-4D67-9620-82AECC4E97F3}" type="slidenum">
              <a:rPr lang="zh-CN" altLang="en-US" sz="1200">
                <a:latin typeface="Times New Roman" pitchFamily="18" charset="0"/>
              </a:rPr>
              <a:pPr/>
              <a:t>66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所依赖的属性在分析栈上的位置不能静态确定</a:t>
            </a:r>
          </a:p>
        </p:txBody>
      </p:sp>
    </p:spTree>
    <p:extLst>
      <p:ext uri="{BB962C8B-B14F-4D97-AF65-F5344CB8AC3E}">
        <p14:creationId xmlns:p14="http://schemas.microsoft.com/office/powerpoint/2010/main" val="2645241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060054B-12E4-48C5-A2B2-5BF4CB37946B}" type="slidenum">
              <a:rPr lang="zh-CN" altLang="en-US" sz="1200">
                <a:latin typeface="Times New Roman" pitchFamily="18" charset="0"/>
              </a:rPr>
              <a:pPr/>
              <a:t>67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40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A67D278-D38D-4E5B-8CFB-87799DBC6BB1}" type="slidenum">
              <a:rPr lang="zh-CN" altLang="en-US" sz="1200">
                <a:latin typeface="Times New Roman" pitchFamily="18" charset="0"/>
              </a:rPr>
              <a:pPr/>
              <a:t>68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71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7544094-67A1-48BD-ACF8-2ECE6E4754CB}" type="slidenum">
              <a:rPr lang="zh-CN" altLang="en-US" sz="1200">
                <a:latin typeface="Times New Roman" pitchFamily="18" charset="0"/>
              </a:rPr>
              <a:pPr/>
              <a:t>70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864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3650A9D-85A6-4768-8954-7F2179B94552}" type="slidenum">
              <a:rPr lang="zh-CN" altLang="en-US" sz="1200">
                <a:latin typeface="Times New Roman" pitchFamily="18" charset="0"/>
              </a:rPr>
              <a:pPr/>
              <a:t>72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634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558CCA3-9E16-44DC-8180-AB4CA3F513C5}" type="slidenum">
              <a:rPr lang="zh-CN" altLang="en-US" sz="1200">
                <a:latin typeface="Times New Roman" pitchFamily="18" charset="0"/>
              </a:rPr>
              <a:pPr/>
              <a:t>73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8312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D7C49A9-21ED-45B1-A196-1BC5B2014C57}" type="slidenum">
              <a:rPr lang="zh-CN" altLang="en-US" sz="1200">
                <a:latin typeface="Times New Roman" pitchFamily="18" charset="0"/>
              </a:rPr>
              <a:pPr/>
              <a:t>74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637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9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3355B6-4280-4E51-AE61-A132DF98A71C}" type="slidenum">
              <a:rPr lang="zh-CN" altLang="en-US" sz="1200">
                <a:latin typeface="Times New Roman" pitchFamily="18" charset="0"/>
              </a:rPr>
              <a:pPr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2014-5-14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31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59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889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902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8D2E485-8993-401F-87B4-7D28752A0B30}" type="slidenum">
              <a:rPr lang="zh-CN" altLang="en-US" sz="1200">
                <a:latin typeface="Times New Roman" pitchFamily="18" charset="0"/>
              </a:rPr>
              <a:pPr/>
              <a:t>79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304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B8CE4B-E2D5-4B8C-BC9E-7FBEB39A3D02}" type="slidenum">
              <a:rPr lang="zh-CN" altLang="en-US" sz="1200">
                <a:latin typeface="Times New Roman" pitchFamily="18" charset="0"/>
              </a:rPr>
              <a:pPr/>
              <a:t>80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77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847A63-16F4-429F-B657-295C0FD901AD}" type="slidenum">
              <a:rPr lang="zh-CN" altLang="en-US" sz="1200">
                <a:latin typeface="Times New Roman" pitchFamily="18" charset="0"/>
              </a:rPr>
              <a:pPr/>
              <a:t>81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152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4B9561C-7BA8-41D3-8E81-A6B6869609DB}" type="slidenum">
              <a:rPr lang="zh-CN" altLang="en-US" sz="1200">
                <a:latin typeface="Times New Roman" pitchFamily="18" charset="0"/>
              </a:rPr>
              <a:pPr/>
              <a:t>82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2140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1450249-A21F-4D84-9C5E-A04E8FA791F4}" type="slidenum">
              <a:rPr lang="zh-CN" altLang="en-US" sz="1200">
                <a:latin typeface="Times New Roman" pitchFamily="18" charset="0"/>
              </a:rPr>
              <a:pPr/>
              <a:t>83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556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BD86274-756B-42A7-868D-0ECA9434EEF2}" type="slidenum">
              <a:rPr lang="zh-CN" altLang="en-US" sz="1200">
                <a:latin typeface="Times New Roman" pitchFamily="18" charset="0"/>
              </a:rPr>
              <a:pPr/>
              <a:t>84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042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3F9F35-7E1C-4261-A9EF-35202EEB50C1}" type="slidenum">
              <a:rPr lang="zh-CN" altLang="en-US" sz="1200">
                <a:latin typeface="Times New Roman" pitchFamily="18" charset="0"/>
              </a:rPr>
              <a:pPr/>
              <a:t>85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06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89B192-A610-49E2-AA75-A97DA1B600A6}" type="slidenum">
              <a:rPr lang="zh-CN" altLang="en-US" sz="1200">
                <a:latin typeface="Times New Roman" pitchFamily="18" charset="0"/>
              </a:rPr>
              <a:pPr/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85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170BF9-AC5D-4D2B-8B57-1429C55C4104}" type="slidenum">
              <a:rPr lang="zh-CN" altLang="en-US" sz="1200">
                <a:latin typeface="Times New Roman" pitchFamily="18" charset="0"/>
              </a:rPr>
              <a:pPr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39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889F0B-86CE-43D7-878B-6107F4E351DC}" type="slidenum">
              <a:rPr lang="zh-CN" altLang="en-US" sz="1200">
                <a:latin typeface="Times New Roman" pitchFamily="18" charset="0"/>
              </a:rPr>
              <a:pPr/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6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9A20FA-DCBF-4944-ADD7-76D75FEEDABA}" type="slidenum">
              <a:rPr lang="zh-CN" altLang="en-US" sz="120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0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A52C516-0056-49A9-B7C0-27954CC5EDEE}" type="slidenum">
              <a:rPr lang="zh-CN" altLang="en-US" sz="1200" smtClean="0"/>
              <a:pPr/>
              <a:t>23</a:t>
            </a:fld>
            <a:endParaRPr lang="en-US" altLang="zh-CN" sz="1200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6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4BEA90-9616-4AD6-93EA-EB98C56AF27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9760D2-0D30-43DF-B8C5-E72FB19AF7A3}" type="datetime1">
              <a:rPr lang="zh-CN" altLang="en-US" smtClean="0"/>
              <a:pPr>
                <a:defRPr/>
              </a:pPr>
              <a:t>2019/12/10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BE10EA-EC76-4C7D-A4E0-AAB457D454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D2C60-7419-4B1C-AB8A-122B8BF83B81}" type="datetime1">
              <a:rPr lang="zh-CN" altLang="en-US" smtClean="0"/>
              <a:pPr>
                <a:defRPr/>
              </a:pPr>
              <a:t>2019/12/10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4CBBD-1B5A-4E68-88B3-7A97C85096C4}" type="datetime1">
              <a:rPr lang="zh-CN" altLang="en-US" smtClean="0"/>
              <a:pPr>
                <a:defRPr/>
              </a:pPr>
              <a:t>2019/12/10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C99D-BE9C-47D8-9473-0A8EB9AB86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00859-6B87-4F93-9D1A-07948C394746}" type="datetime1">
              <a:rPr lang="zh-CN" altLang="en-US"/>
              <a:pPr>
                <a:defRPr/>
              </a:pPr>
              <a:t>2019/12/10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B8870-163A-4A70-911F-94AE61C00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261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4F8C-EE25-43FC-AE6F-14D647D0D652}" type="datetime1">
              <a:rPr lang="zh-CN" altLang="en-US"/>
              <a:pPr>
                <a:defRPr/>
              </a:pPr>
              <a:t>2019/12/10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5F30-76AA-4FF8-AD13-27C379E2A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0550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904BEA90-9616-4AD6-93EA-EB98C56AF27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9A9760D2-0D30-43DF-B8C5-E72FB19AF7A3}" type="datetime1">
              <a:rPr lang="zh-CN" altLang="en-US" smtClean="0"/>
              <a:pPr>
                <a:defRPr/>
              </a:pPr>
              <a:t>2019/12/10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温故而知新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5BC7B557-F675-4347-A2D4-DE671F4A98A6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1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2627313" y="3500785"/>
            <a:ext cx="6049962" cy="1477963"/>
            <a:chOff x="2018" y="1706"/>
            <a:chExt cx="3629" cy="931"/>
          </a:xfrm>
        </p:grpSpPr>
        <p:sp>
          <p:nvSpPr>
            <p:cNvPr id="683012" name="Text Box 4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6882" name="AutoShape 5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4" name="Text Box 6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语法制导定义</a:t>
              </a:r>
            </a:p>
          </p:txBody>
        </p:sp>
        <p:sp>
          <p:nvSpPr>
            <p:cNvPr id="683015" name="Text Box 7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属性定义</a:t>
              </a:r>
            </a:p>
          </p:txBody>
        </p:sp>
        <p:sp>
          <p:nvSpPr>
            <p:cNvPr id="36885" name="AutoShape 8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7" name="Text Box 9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表示</a:t>
              </a:r>
            </a:p>
          </p:txBody>
        </p:sp>
        <p:sp>
          <p:nvSpPr>
            <p:cNvPr id="36887" name="AutoShape 10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9" name="Text Box 11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自上而下分析</a:t>
              </a:r>
            </a:p>
          </p:txBody>
        </p:sp>
        <p:sp>
          <p:nvSpPr>
            <p:cNvPr id="683020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自下而上分析</a:t>
              </a:r>
            </a:p>
          </p:txBody>
        </p:sp>
      </p:grpSp>
      <p:grpSp>
        <p:nvGrpSpPr>
          <p:cNvPr id="36869" name="Group 23"/>
          <p:cNvGrpSpPr>
            <a:grpSpLocks/>
          </p:cNvGrpSpPr>
          <p:nvPr/>
        </p:nvGrpSpPr>
        <p:grpSpPr bwMode="auto">
          <a:xfrm>
            <a:off x="179388" y="1268760"/>
            <a:ext cx="2987675" cy="3671888"/>
            <a:chOff x="0" y="845"/>
            <a:chExt cx="1882" cy="2313"/>
          </a:xfrm>
        </p:grpSpPr>
        <p:sp>
          <p:nvSpPr>
            <p:cNvPr id="683032" name="AutoShape 24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属性值由分析树中它的子结点的属性值来计算</a:t>
              </a:r>
            </a:p>
          </p:txBody>
        </p:sp>
        <p:sp>
          <p:nvSpPr>
            <p:cNvPr id="683033" name="AutoShape 25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属性值由结点的兄弟结点及父结点的属性值来计算。</a:t>
              </a:r>
            </a:p>
          </p:txBody>
        </p:sp>
        <p:sp>
          <p:nvSpPr>
            <p:cNvPr id="683034" name="Text Box 26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属性</a:t>
              </a:r>
            </a:p>
          </p:txBody>
        </p:sp>
        <p:sp>
          <p:nvSpPr>
            <p:cNvPr id="36874" name="AutoShape 27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6" name="Text Box 28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综合属性</a:t>
              </a:r>
            </a:p>
          </p:txBody>
        </p:sp>
        <p:sp>
          <p:nvSpPr>
            <p:cNvPr id="683037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继承属性</a:t>
              </a:r>
            </a:p>
          </p:txBody>
        </p:sp>
        <p:sp>
          <p:nvSpPr>
            <p:cNvPr id="36877" name="AutoShape 30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9" name="Text Box 31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消除左递归</a:t>
              </a:r>
            </a:p>
          </p:txBody>
        </p:sp>
        <p:sp>
          <p:nvSpPr>
            <p:cNvPr id="36879" name="AutoShape 32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1" name="Text Box 33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改写文法</a:t>
              </a:r>
            </a:p>
          </p:txBody>
        </p:sp>
      </p:grpSp>
      <p:sp>
        <p:nvSpPr>
          <p:cNvPr id="683042" name="Text Box 34"/>
          <p:cNvSpPr txBox="1">
            <a:spLocks noChangeArrowheads="1"/>
          </p:cNvSpPr>
          <p:nvPr/>
        </p:nvSpPr>
        <p:spPr bwMode="auto">
          <a:xfrm>
            <a:off x="6948488" y="4869210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</p:spTree>
    <p:extLst>
      <p:ext uri="{BB962C8B-B14F-4D97-AF65-F5344CB8AC3E}">
        <p14:creationId xmlns:p14="http://schemas.microsoft.com/office/powerpoint/2010/main" val="235594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L</a:t>
            </a:r>
            <a:r>
              <a:rPr lang="zh-CN" altLang="en-US" dirty="0" smtClean="0">
                <a:ea typeface="宋体" pitchFamily="2" charset="-122"/>
              </a:rPr>
              <a:t>属性定义</a:t>
            </a:r>
          </a:p>
          <a:p>
            <a:r>
              <a:rPr lang="zh-CN" altLang="en-US" dirty="0" smtClean="0">
                <a:ea typeface="宋体" pitchFamily="2" charset="-122"/>
              </a:rPr>
              <a:t>翻译方案</a:t>
            </a:r>
          </a:p>
          <a:p>
            <a:r>
              <a:rPr lang="zh-CN" altLang="en-US" dirty="0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dirty="0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D13EB3-E7FD-4858-9CE9-BCB8392B7F5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翻译方案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翻译方案</a:t>
            </a:r>
            <a:r>
              <a:rPr lang="zh-CN" altLang="en-US" sz="3200" b="1" dirty="0" smtClean="0">
                <a:ea typeface="宋体" pitchFamily="2" charset="-122"/>
              </a:rPr>
              <a:t>：</a:t>
            </a:r>
          </a:p>
          <a:p>
            <a:pPr lvl="1" algn="just"/>
            <a:r>
              <a:rPr lang="zh-CN" altLang="en-US" sz="2800" b="1" dirty="0" smtClean="0">
                <a:ea typeface="宋体" pitchFamily="2" charset="-122"/>
              </a:rPr>
              <a:t>给出了使用语义规则进行计算的次序，这样就可把某些实现细节表示出来。</a:t>
            </a:r>
          </a:p>
          <a:p>
            <a:pPr algn="just"/>
            <a:r>
              <a:rPr lang="zh-CN" altLang="en-US" sz="3200" b="1" dirty="0" smtClean="0">
                <a:ea typeface="宋体" pitchFamily="2" charset="-122"/>
              </a:rPr>
              <a:t>在翻译方案中，和文法符号相关</a:t>
            </a:r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语义动作</a:t>
            </a:r>
            <a:r>
              <a:rPr lang="zh-CN" altLang="en-US" sz="3200" b="1" dirty="0" smtClean="0">
                <a:ea typeface="宋体" pitchFamily="2" charset="-122"/>
              </a:rPr>
              <a:t>，用花括号{ }括起来，插入到产生式右部的合适位置上。</a:t>
            </a:r>
          </a:p>
          <a:p>
            <a:pPr algn="just"/>
            <a:r>
              <a:rPr lang="zh-CN" altLang="en-US" sz="3200" b="1" dirty="0" smtClean="0">
                <a:ea typeface="宋体" pitchFamily="2" charset="-122"/>
              </a:rPr>
              <a:t>这是一种动作和分析交错的方法，以表示动作的执行时机。</a:t>
            </a:r>
            <a:endParaRPr lang="zh-CN" altLang="en-US" sz="3200" b="1" dirty="0" smtClean="0">
              <a:ea typeface="黑体" pitchFamily="49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BE6D5C-C8D9-4C17-A206-877F1167BA95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翻译方案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smtClean="0">
                <a:ea typeface="宋体" pitchFamily="2" charset="-122"/>
              </a:rPr>
              <a:t>语义动作（语义规则）插入到产生式右部的任何地方，以表达动作的执行时刻。</a:t>
            </a:r>
          </a:p>
          <a:p>
            <a:pPr lvl="1">
              <a:buFontTx/>
              <a:buNone/>
            </a:pPr>
            <a:r>
              <a:rPr lang="en-US" altLang="zh-CN" b="1" smtClean="0">
                <a:ea typeface="宋体" pitchFamily="2" charset="-122"/>
              </a:rPr>
              <a:t>                 </a:t>
            </a:r>
            <a:r>
              <a:rPr lang="en-US" altLang="zh-CN" sz="3200" b="1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3200" b="1" smtClean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B{..}C</a:t>
            </a:r>
          </a:p>
          <a:p>
            <a:pPr lvl="1">
              <a:buFontTx/>
              <a:buNone/>
            </a:pPr>
            <a:endParaRPr lang="en-US" altLang="zh-CN" sz="1200" b="1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C4273E-CA18-4515-B4AC-305A7DC8EC5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翻译方案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839200" cy="5334000"/>
          </a:xfrm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把有加和减的中缀表达式翻译成后缀表达式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如果输入是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8+5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，则输出是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8 5 + 2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lexeme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R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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(5)}{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(5)}{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(5)}{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(2)}{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)}</a:t>
            </a:r>
            <a:endParaRPr lang="zh-CN" altLang="en-US" sz="24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E7A2A78-56FC-447F-9E13-F059108B86BA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0638"/>
            <a:ext cx="7772400" cy="11049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ea typeface="宋体" pitchFamily="2" charset="-122"/>
              </a:rPr>
              <a:t>翻译模式示例：把带加号和减号的中缀表达式翻译成相应的后缀表达式 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900045" cy="1987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</a:rPr>
              <a:t>E→TR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err="1" smtClean="0">
                <a:ea typeface="宋体" pitchFamily="2" charset="-122"/>
              </a:rPr>
              <a:t>R→addop</a:t>
            </a:r>
            <a:r>
              <a:rPr lang="en-US" altLang="zh-CN" sz="2800" b="1" dirty="0" smtClean="0">
                <a:ea typeface="宋体" pitchFamily="2" charset="-122"/>
              </a:rPr>
              <a:t> T  {print(</a:t>
            </a:r>
            <a:r>
              <a:rPr lang="en-US" altLang="zh-CN" sz="2800" b="1" dirty="0" err="1" smtClean="0">
                <a:ea typeface="宋体" pitchFamily="2" charset="-122"/>
              </a:rPr>
              <a:t>addop.lexeme</a:t>
            </a:r>
            <a:r>
              <a:rPr lang="en-US" altLang="zh-CN" sz="2800" b="1" dirty="0" smtClean="0">
                <a:ea typeface="宋体" pitchFamily="2" charset="-122"/>
              </a:rPr>
              <a:t>)}  R</a:t>
            </a:r>
            <a:r>
              <a:rPr lang="en-US" altLang="zh-CN" sz="2800" b="1" baseline="-30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 |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 smtClean="0">
                <a:ea typeface="宋体" pitchFamily="2" charset="-12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err="1" smtClean="0">
                <a:ea typeface="宋体" pitchFamily="2" charset="-122"/>
              </a:rPr>
              <a:t>T→num</a:t>
            </a:r>
            <a:r>
              <a:rPr lang="en-US" altLang="zh-CN" sz="2800" b="1" dirty="0" smtClean="0">
                <a:ea typeface="宋体" pitchFamily="2" charset="-122"/>
              </a:rPr>
              <a:t>   {print(</a:t>
            </a:r>
            <a:r>
              <a:rPr lang="en-US" altLang="zh-CN" sz="2800" b="1" dirty="0" err="1" smtClean="0">
                <a:ea typeface="宋体" pitchFamily="2" charset="-122"/>
              </a:rPr>
              <a:t>num.val</a:t>
            </a:r>
            <a:r>
              <a:rPr lang="en-US" altLang="zh-CN" sz="2800" b="1" dirty="0" smtClean="0">
                <a:ea typeface="宋体" pitchFamily="2" charset="-122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itchFamily="49" charset="-122"/>
              </a:rPr>
              <a:t>                              例：</a:t>
            </a:r>
            <a:r>
              <a:rPr lang="en-US" altLang="zh-CN" sz="2800" b="1" dirty="0" smtClean="0">
                <a:ea typeface="黑体" pitchFamily="49" charset="-122"/>
              </a:rPr>
              <a:t>8+5-2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D766A67-3565-4A91-B502-553A31E918D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2514600" y="4263752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 dirty="0">
                <a:latin typeface="Times New Roman" pitchFamily="18" charset="0"/>
              </a:rPr>
              <a:t>+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2133600" y="2590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E</a:t>
            </a:r>
          </a:p>
        </p:txBody>
      </p:sp>
      <p:sp>
        <p:nvSpPr>
          <p:cNvPr id="640006" name="Line 6"/>
          <p:cNvSpPr>
            <a:spLocks noChangeShapeType="1"/>
          </p:cNvSpPr>
          <p:nvPr/>
        </p:nvSpPr>
        <p:spPr bwMode="auto">
          <a:xfrm flipV="1">
            <a:off x="1447800" y="30480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762000" y="3352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640008" name="Line 8"/>
          <p:cNvSpPr>
            <a:spLocks noChangeShapeType="1"/>
          </p:cNvSpPr>
          <p:nvPr/>
        </p:nvSpPr>
        <p:spPr bwMode="auto">
          <a:xfrm>
            <a:off x="2819400" y="30480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9" name="Rectangle 9"/>
          <p:cNvSpPr>
            <a:spLocks noChangeArrowheads="1"/>
          </p:cNvSpPr>
          <p:nvPr/>
        </p:nvSpPr>
        <p:spPr bwMode="auto">
          <a:xfrm>
            <a:off x="3429000" y="3352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640010" name="Line 10"/>
          <p:cNvSpPr>
            <a:spLocks noChangeShapeType="1"/>
          </p:cNvSpPr>
          <p:nvPr/>
        </p:nvSpPr>
        <p:spPr bwMode="auto">
          <a:xfrm flipV="1">
            <a:off x="609600" y="38100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1" name="Rectangle 11"/>
          <p:cNvSpPr>
            <a:spLocks noChangeArrowheads="1"/>
          </p:cNvSpPr>
          <p:nvPr/>
        </p:nvSpPr>
        <p:spPr bwMode="auto">
          <a:xfrm>
            <a:off x="152400" y="43434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8</a:t>
            </a:r>
          </a:p>
        </p:txBody>
      </p:sp>
      <p:sp>
        <p:nvSpPr>
          <p:cNvPr id="640012" name="Line 12"/>
          <p:cNvSpPr>
            <a:spLocks noChangeShapeType="1"/>
          </p:cNvSpPr>
          <p:nvPr/>
        </p:nvSpPr>
        <p:spPr bwMode="auto">
          <a:xfrm>
            <a:off x="1295400" y="38100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3" name="Rectangle 13"/>
          <p:cNvSpPr>
            <a:spLocks noChangeArrowheads="1"/>
          </p:cNvSpPr>
          <p:nvPr/>
        </p:nvSpPr>
        <p:spPr bwMode="auto">
          <a:xfrm>
            <a:off x="14478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{print(‘8’)}</a:t>
            </a:r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971800" y="38100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5" name="Line 15"/>
          <p:cNvSpPr>
            <a:spLocks noChangeShapeType="1"/>
          </p:cNvSpPr>
          <p:nvPr/>
        </p:nvSpPr>
        <p:spPr bwMode="auto">
          <a:xfrm flipV="1">
            <a:off x="3886200" y="3810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34290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640017" name="Line 17"/>
          <p:cNvSpPr>
            <a:spLocks noChangeShapeType="1"/>
          </p:cNvSpPr>
          <p:nvPr/>
        </p:nvSpPr>
        <p:spPr bwMode="auto">
          <a:xfrm>
            <a:off x="4038600" y="3810000"/>
            <a:ext cx="2133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8" name="Rectangle 18"/>
          <p:cNvSpPr>
            <a:spLocks noChangeArrowheads="1"/>
          </p:cNvSpPr>
          <p:nvPr/>
        </p:nvSpPr>
        <p:spPr bwMode="auto">
          <a:xfrm>
            <a:off x="57912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640019" name="Line 19"/>
          <p:cNvSpPr>
            <a:spLocks noChangeShapeType="1"/>
          </p:cNvSpPr>
          <p:nvPr/>
        </p:nvSpPr>
        <p:spPr bwMode="auto">
          <a:xfrm flipV="1">
            <a:off x="3048000" y="47244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2590800" y="51816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640021" name="Line 21"/>
          <p:cNvSpPr>
            <a:spLocks noChangeShapeType="1"/>
          </p:cNvSpPr>
          <p:nvPr/>
        </p:nvSpPr>
        <p:spPr bwMode="auto">
          <a:xfrm>
            <a:off x="4038600" y="480060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2" name="Rectangle 22"/>
          <p:cNvSpPr>
            <a:spLocks noChangeArrowheads="1"/>
          </p:cNvSpPr>
          <p:nvPr/>
        </p:nvSpPr>
        <p:spPr bwMode="auto">
          <a:xfrm>
            <a:off x="3657600" y="51054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{print(‘5’)}</a:t>
            </a:r>
          </a:p>
        </p:txBody>
      </p:sp>
      <p:sp>
        <p:nvSpPr>
          <p:cNvPr id="640023" name="Rectangle 23"/>
          <p:cNvSpPr>
            <a:spLocks noChangeArrowheads="1"/>
          </p:cNvSpPr>
          <p:nvPr/>
        </p:nvSpPr>
        <p:spPr bwMode="auto">
          <a:xfrm>
            <a:off x="45720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{print(‘+’)}</a:t>
            </a:r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>
            <a:off x="3886200" y="381000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5" name="Rectangle 25"/>
          <p:cNvSpPr>
            <a:spLocks noChangeArrowheads="1"/>
          </p:cNvSpPr>
          <p:nvPr/>
        </p:nvSpPr>
        <p:spPr bwMode="auto">
          <a:xfrm>
            <a:off x="4876800" y="51816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-</a:t>
            </a:r>
          </a:p>
        </p:txBody>
      </p:sp>
      <p:sp>
        <p:nvSpPr>
          <p:cNvPr id="640026" name="Line 26"/>
          <p:cNvSpPr>
            <a:spLocks noChangeShapeType="1"/>
          </p:cNvSpPr>
          <p:nvPr/>
        </p:nvSpPr>
        <p:spPr bwMode="auto">
          <a:xfrm flipV="1">
            <a:off x="5334000" y="48006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7" name="Line 27"/>
          <p:cNvSpPr>
            <a:spLocks noChangeShapeType="1"/>
          </p:cNvSpPr>
          <p:nvPr/>
        </p:nvSpPr>
        <p:spPr bwMode="auto">
          <a:xfrm flipV="1">
            <a:off x="6248400" y="4800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8" name="Rectangle 28"/>
          <p:cNvSpPr>
            <a:spLocks noChangeArrowheads="1"/>
          </p:cNvSpPr>
          <p:nvPr/>
        </p:nvSpPr>
        <p:spPr bwMode="auto">
          <a:xfrm>
            <a:off x="5791200" y="5257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640029" name="Line 29"/>
          <p:cNvSpPr>
            <a:spLocks noChangeShapeType="1"/>
          </p:cNvSpPr>
          <p:nvPr/>
        </p:nvSpPr>
        <p:spPr bwMode="auto">
          <a:xfrm flipV="1">
            <a:off x="5257800" y="57150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0" name="Rectangle 30"/>
          <p:cNvSpPr>
            <a:spLocks noChangeArrowheads="1"/>
          </p:cNvSpPr>
          <p:nvPr/>
        </p:nvSpPr>
        <p:spPr bwMode="auto">
          <a:xfrm>
            <a:off x="4800600" y="6172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640031" name="Line 31"/>
          <p:cNvSpPr>
            <a:spLocks noChangeShapeType="1"/>
          </p:cNvSpPr>
          <p:nvPr/>
        </p:nvSpPr>
        <p:spPr bwMode="auto">
          <a:xfrm>
            <a:off x="6324600" y="579120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2" name="Rectangle 32"/>
          <p:cNvSpPr>
            <a:spLocks noChangeArrowheads="1"/>
          </p:cNvSpPr>
          <p:nvPr/>
        </p:nvSpPr>
        <p:spPr bwMode="auto">
          <a:xfrm>
            <a:off x="6096000" y="6172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{print(‘2’)}</a:t>
            </a:r>
          </a:p>
        </p:txBody>
      </p:sp>
      <p:sp>
        <p:nvSpPr>
          <p:cNvPr id="640033" name="Line 33"/>
          <p:cNvSpPr>
            <a:spLocks noChangeShapeType="1"/>
          </p:cNvSpPr>
          <p:nvPr/>
        </p:nvSpPr>
        <p:spPr bwMode="auto">
          <a:xfrm>
            <a:off x="6477000" y="4800600"/>
            <a:ext cx="1828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4" name="Rectangle 34"/>
          <p:cNvSpPr>
            <a:spLocks noChangeArrowheads="1"/>
          </p:cNvSpPr>
          <p:nvPr/>
        </p:nvSpPr>
        <p:spPr bwMode="auto">
          <a:xfrm>
            <a:off x="8077200" y="5257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640035" name="Rectangle 35"/>
          <p:cNvSpPr>
            <a:spLocks noChangeArrowheads="1"/>
          </p:cNvSpPr>
          <p:nvPr/>
        </p:nvSpPr>
        <p:spPr bwMode="auto">
          <a:xfrm>
            <a:off x="6858000" y="5257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{print(‘-’)}</a:t>
            </a:r>
          </a:p>
        </p:txBody>
      </p:sp>
      <p:sp>
        <p:nvSpPr>
          <p:cNvPr id="640036" name="Line 36"/>
          <p:cNvSpPr>
            <a:spLocks noChangeShapeType="1"/>
          </p:cNvSpPr>
          <p:nvPr/>
        </p:nvSpPr>
        <p:spPr bwMode="auto">
          <a:xfrm>
            <a:off x="6324600" y="48006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7" name="Line 37"/>
          <p:cNvSpPr>
            <a:spLocks noChangeShapeType="1"/>
          </p:cNvSpPr>
          <p:nvPr/>
        </p:nvSpPr>
        <p:spPr bwMode="auto">
          <a:xfrm flipH="1" flipV="1">
            <a:off x="8534400" y="5715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8" name="Rectangle 38"/>
          <p:cNvSpPr>
            <a:spLocks noChangeArrowheads="1"/>
          </p:cNvSpPr>
          <p:nvPr/>
        </p:nvSpPr>
        <p:spPr bwMode="auto">
          <a:xfrm>
            <a:off x="8077200" y="6172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6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4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4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4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utoUpdateAnimBg="0"/>
      <p:bldP spid="640005" grpId="0" autoUpdateAnimBg="0"/>
      <p:bldP spid="640006" grpId="0" animBg="1"/>
      <p:bldP spid="640007" grpId="0" autoUpdateAnimBg="0"/>
      <p:bldP spid="640008" grpId="0" animBg="1"/>
      <p:bldP spid="640009" grpId="0" autoUpdateAnimBg="0"/>
      <p:bldP spid="640010" grpId="0" animBg="1"/>
      <p:bldP spid="640011" grpId="0" autoUpdateAnimBg="0"/>
      <p:bldP spid="640012" grpId="0" animBg="1"/>
      <p:bldP spid="640013" grpId="0" autoUpdateAnimBg="0"/>
      <p:bldP spid="640014" grpId="0" animBg="1"/>
      <p:bldP spid="640015" grpId="0" animBg="1"/>
      <p:bldP spid="640016" grpId="0" autoUpdateAnimBg="0"/>
      <p:bldP spid="640017" grpId="0" animBg="1"/>
      <p:bldP spid="640018" grpId="0" autoUpdateAnimBg="0"/>
      <p:bldP spid="640019" grpId="0" animBg="1"/>
      <p:bldP spid="640020" grpId="0" autoUpdateAnimBg="0"/>
      <p:bldP spid="640021" grpId="0" animBg="1"/>
      <p:bldP spid="640022" grpId="0" autoUpdateAnimBg="0"/>
      <p:bldP spid="640023" grpId="0" autoUpdateAnimBg="0"/>
      <p:bldP spid="640024" grpId="0" animBg="1"/>
      <p:bldP spid="640025" grpId="0" autoUpdateAnimBg="0"/>
      <p:bldP spid="640026" grpId="0" animBg="1"/>
      <p:bldP spid="640027" grpId="0" animBg="1"/>
      <p:bldP spid="640028" grpId="0" autoUpdateAnimBg="0"/>
      <p:bldP spid="640029" grpId="0" animBg="1"/>
      <p:bldP spid="640030" grpId="0" autoUpdateAnimBg="0"/>
      <p:bldP spid="640031" grpId="0" animBg="1"/>
      <p:bldP spid="640032" grpId="0" autoUpdateAnimBg="0"/>
      <p:bldP spid="640033" grpId="0" animBg="1"/>
      <p:bldP spid="640034" grpId="0" autoUpdateAnimBg="0"/>
      <p:bldP spid="640035" grpId="0" autoUpdateAnimBg="0"/>
      <p:bldP spid="640036" grpId="0" animBg="1"/>
      <p:bldP spid="640037" grpId="0" animBg="1"/>
      <p:bldP spid="6400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建立翻译模式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353425" cy="4619625"/>
          </a:xfrm>
        </p:spPr>
        <p:txBody>
          <a:bodyPr/>
          <a:lstStyle/>
          <a:p>
            <a:r>
              <a:rPr lang="zh-CN" altLang="en-US" sz="3200" b="1" dirty="0" smtClean="0">
                <a:ea typeface="宋体" pitchFamily="2" charset="-122"/>
              </a:rPr>
              <a:t>当只需要</a:t>
            </a:r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3200" b="1" dirty="0" smtClean="0">
                <a:ea typeface="宋体" pitchFamily="2" charset="-122"/>
              </a:rPr>
              <a:t>时：为每一个语义规则建立一个包含赋值的动作，并</a:t>
            </a:r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把这个动作放在相应的产生式右边的末尾。</a:t>
            </a:r>
          </a:p>
          <a:p>
            <a:pPr>
              <a:buFontTx/>
              <a:buNone/>
            </a:pPr>
            <a:endParaRPr lang="zh-CN" altLang="en-US" sz="3200" b="1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 产生式			  语义规则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T→T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*F		</a:t>
            </a:r>
            <a:r>
              <a:rPr lang="en-US" altLang="zh-CN" sz="3200" b="1" dirty="0" err="1" smtClean="0">
                <a:ea typeface="宋体" pitchFamily="2" charset="-122"/>
              </a:rPr>
              <a:t>T.val</a:t>
            </a:r>
            <a:r>
              <a:rPr lang="en-US" altLang="zh-CN" sz="3200" b="1" dirty="0" smtClean="0">
                <a:ea typeface="宋体" pitchFamily="2" charset="-122"/>
              </a:rPr>
              <a:t>:=T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.val×F.val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	建立产生式和语义动作：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T→T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*F	    	{</a:t>
            </a:r>
            <a:r>
              <a:rPr lang="en-US" altLang="zh-CN" sz="3200" b="1" dirty="0" err="1" smtClean="0">
                <a:ea typeface="宋体" pitchFamily="2" charset="-122"/>
              </a:rPr>
              <a:t>T.val</a:t>
            </a:r>
            <a:r>
              <a:rPr lang="en-US" altLang="zh-CN" sz="3200" b="1" dirty="0" smtClean="0">
                <a:ea typeface="宋体" pitchFamily="2" charset="-122"/>
              </a:rPr>
              <a:t>:=T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.val×F.val}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6D3E50E-14EE-4D85-8B98-1A2859F083E1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建立翻译模式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248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smtClean="0">
                <a:ea typeface="宋体" pitchFamily="2" charset="-122"/>
              </a:rPr>
              <a:t>如果既有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smtClean="0">
                <a:ea typeface="宋体" pitchFamily="2" charset="-122"/>
              </a:rPr>
              <a:t>又有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smtClean="0">
                <a:ea typeface="宋体" pitchFamily="2" charset="-122"/>
              </a:rPr>
              <a:t>，在建立翻译模式时就必须保证：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宋体" pitchFamily="2" charset="-122"/>
              </a:rPr>
              <a:t>1. 产生式右边的符号的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smtClean="0">
                <a:ea typeface="宋体" pitchFamily="2" charset="-122"/>
              </a:rPr>
              <a:t>必须在先于这个符号的动作中计算出来。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宋体" pitchFamily="2" charset="-122"/>
              </a:rPr>
              <a:t>2. 一个动作不能引用这个动作右边的符号的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smtClean="0"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宋体" pitchFamily="2" charset="-122"/>
              </a:rPr>
              <a:t>3. 产生式左边非终结符的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smtClean="0">
                <a:ea typeface="宋体" pitchFamily="2" charset="-122"/>
              </a:rPr>
              <a:t>只有在它所引用的所有属性都计算出来以后才能计算。计算这种属性的动作通常可放在产生式右端的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末尾</a:t>
            </a:r>
            <a:r>
              <a:rPr lang="zh-CN" altLang="en-US" sz="2800" b="1" smtClean="0">
                <a:ea typeface="宋体" pitchFamily="2" charset="-122"/>
              </a:rPr>
              <a:t>。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5E8B6BA-B715-44D7-AF8C-3F9082F7ADB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16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38125" y="381000"/>
            <a:ext cx="860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709175" y="1052736"/>
            <a:ext cx="7772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folHlink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翻译模式</a:t>
            </a:r>
            <a:b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{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:= 1;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:= 2}</a:t>
            </a:r>
            <a:b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{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print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)}</a:t>
            </a:r>
            <a:b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不符合条件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。</a:t>
            </a:r>
          </a:p>
          <a:p>
            <a:endParaRPr kumimoji="1" lang="en-US" altLang="zh-CN" sz="28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</a:t>
            </a: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95E8B6BA-B715-44D7-AF8C-3F9082F7ADB8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17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7544" y="2837557"/>
            <a:ext cx="6284359" cy="3369888"/>
            <a:chOff x="467544" y="2837557"/>
            <a:chExt cx="6284359" cy="336988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411760" y="2837557"/>
              <a:ext cx="776287" cy="777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>
                  <a:ea typeface="宋体" pitchFamily="2" charset="-122"/>
                </a:rPr>
                <a:t>S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915816" y="4194417"/>
              <a:ext cx="1155700" cy="9119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 dirty="0">
                  <a:ea typeface="宋体" pitchFamily="2" charset="-122"/>
                </a:rPr>
                <a:t>A</a:t>
              </a:r>
              <a:r>
                <a:rPr lang="en-US" altLang="zh-CN" sz="3600" baseline="-25000" dirty="0">
                  <a:ea typeface="宋体" pitchFamily="2" charset="-122"/>
                </a:rPr>
                <a:t>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127944" y="4118217"/>
              <a:ext cx="1238250" cy="9119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 dirty="0">
                  <a:ea typeface="宋体" pitchFamily="2" charset="-122"/>
                </a:rPr>
                <a:t>A</a:t>
              </a:r>
              <a:r>
                <a:rPr lang="en-US" altLang="zh-CN" sz="3600" baseline="-250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67544" y="5429845"/>
              <a:ext cx="776288" cy="777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 dirty="0">
                  <a:ea typeface="宋体" pitchFamily="2" charset="-122"/>
                </a:rPr>
                <a:t>a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788344" y="3615157"/>
              <a:ext cx="1011559" cy="51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799903" y="3615157"/>
              <a:ext cx="693763" cy="595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880294" y="4972645"/>
              <a:ext cx="660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96257" y="5653683"/>
              <a:ext cx="12985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2400" b="0">
                  <a:ea typeface="宋体" pitchFamily="2" charset="-122"/>
                </a:rPr>
                <a:t>Pr(A.in)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70894" y="4972645"/>
              <a:ext cx="330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436549" y="4321622"/>
              <a:ext cx="2315354" cy="4638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2400" b="0" dirty="0">
                  <a:ea typeface="宋体" pitchFamily="2" charset="-122"/>
                </a:rPr>
                <a:t>A</a:t>
              </a:r>
              <a:r>
                <a:rPr lang="en-US" altLang="zh-CN" sz="2400" b="0" baseline="-25000" dirty="0">
                  <a:ea typeface="宋体" pitchFamily="2" charset="-122"/>
                </a:rPr>
                <a:t>1</a:t>
              </a:r>
              <a:r>
                <a:rPr lang="en-US" altLang="zh-CN" sz="2400" b="0" dirty="0">
                  <a:ea typeface="宋体" pitchFamily="2" charset="-122"/>
                </a:rPr>
                <a:t>.in=1,A</a:t>
              </a:r>
              <a:r>
                <a:rPr lang="en-US" altLang="zh-CN" sz="2400" b="0" baseline="-25000" dirty="0">
                  <a:ea typeface="宋体" pitchFamily="2" charset="-122"/>
                </a:rPr>
                <a:t>2</a:t>
              </a:r>
              <a:r>
                <a:rPr lang="en-US" altLang="zh-CN" sz="2400" b="0" dirty="0">
                  <a:ea typeface="宋体" pitchFamily="2" charset="-122"/>
                </a:rPr>
                <a:t>.in=2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99903" y="3601044"/>
              <a:ext cx="2794323" cy="739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7984" y="2753633"/>
            <a:ext cx="4896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若改写成</a:t>
            </a:r>
            <a:b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="1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:= 1; 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="1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:= 2}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{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print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)}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则就符合条件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EQN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sub  1  .</a:t>
            </a:r>
            <a:r>
              <a:rPr lang="en-US" altLang="zh-CN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sub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text 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A5927BF-B4A1-4663-911A-724760AE784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876800" y="1828800"/>
            <a:ext cx="1447800" cy="609600"/>
            <a:chOff x="3468" y="1104"/>
            <a:chExt cx="559" cy="278"/>
          </a:xfrm>
        </p:grpSpPr>
        <p:sp>
          <p:nvSpPr>
            <p:cNvPr id="558085" name="Rectangle 5"/>
            <p:cNvSpPr>
              <a:spLocks noChangeArrowheads="1"/>
            </p:cNvSpPr>
            <p:nvPr/>
          </p:nvSpPr>
          <p:spPr bwMode="auto">
            <a:xfrm>
              <a:off x="3468" y="1104"/>
              <a:ext cx="138" cy="2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58086" name="Rectangle 6"/>
            <p:cNvSpPr>
              <a:spLocks noChangeArrowheads="1"/>
            </p:cNvSpPr>
            <p:nvPr/>
          </p:nvSpPr>
          <p:spPr bwMode="auto">
            <a:xfrm>
              <a:off x="3612" y="1219"/>
              <a:ext cx="96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8087" name="Rectangle 7"/>
            <p:cNvSpPr>
              <a:spLocks noChangeArrowheads="1"/>
            </p:cNvSpPr>
            <p:nvPr/>
          </p:nvSpPr>
          <p:spPr bwMode="auto">
            <a:xfrm>
              <a:off x="3720" y="1106"/>
              <a:ext cx="307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32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5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EQN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sub  1  .</a:t>
            </a:r>
            <a:r>
              <a:rPr lang="en-US" altLang="zh-CN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CC6D0D-BCDA-4210-ADA5-5CD6A7DCEA6A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60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1325"/>
              </p:ext>
            </p:extLst>
          </p:nvPr>
        </p:nvGraphicFramePr>
        <p:xfrm>
          <a:off x="381000" y="2708275"/>
          <a:ext cx="8382000" cy="3657601"/>
        </p:xfrm>
        <a:graphic>
          <a:graphicData uri="http://schemas.openxmlformats.org/drawingml/2006/table">
            <a:tbl>
              <a:tblPr/>
              <a:tblGrid>
                <a:gridCol w="265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10;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4876800" y="1828800"/>
            <a:ext cx="1447800" cy="609600"/>
            <a:chOff x="3468" y="1104"/>
            <a:chExt cx="559" cy="278"/>
          </a:xfrm>
        </p:grpSpPr>
        <p:sp>
          <p:nvSpPr>
            <p:cNvPr id="560153" name="Rectangle 25"/>
            <p:cNvSpPr>
              <a:spLocks noChangeArrowheads="1"/>
            </p:cNvSpPr>
            <p:nvPr/>
          </p:nvSpPr>
          <p:spPr bwMode="auto">
            <a:xfrm>
              <a:off x="3468" y="1104"/>
              <a:ext cx="138" cy="2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60154" name="Rectangle 26"/>
            <p:cNvSpPr>
              <a:spLocks noChangeArrowheads="1"/>
            </p:cNvSpPr>
            <p:nvPr/>
          </p:nvSpPr>
          <p:spPr bwMode="auto">
            <a:xfrm>
              <a:off x="3612" y="1219"/>
              <a:ext cx="96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0155" name="Rectangle 27"/>
            <p:cNvSpPr>
              <a:spLocks noChangeArrowheads="1"/>
            </p:cNvSpPr>
            <p:nvPr/>
          </p:nvSpPr>
          <p:spPr bwMode="auto">
            <a:xfrm>
              <a:off x="3720" y="1106"/>
              <a:ext cx="307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32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val</a:t>
              </a:r>
            </a:p>
          </p:txBody>
        </p:sp>
      </p:grpSp>
      <p:sp>
        <p:nvSpPr>
          <p:cNvPr id="560157" name="Rectangle 29"/>
          <p:cNvSpPr>
            <a:spLocks noChangeArrowheads="1"/>
          </p:cNvSpPr>
          <p:nvPr/>
        </p:nvSpPr>
        <p:spPr bwMode="auto">
          <a:xfrm>
            <a:off x="6804025" y="1052513"/>
            <a:ext cx="1973263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综合属性：</a:t>
            </a:r>
          </a:p>
          <a:p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</a:rPr>
              <a:t>ht = height</a:t>
            </a:r>
          </a:p>
          <a:p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继承属性：</a:t>
            </a:r>
          </a:p>
          <a:p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</a:rPr>
              <a:t>ps = point size</a:t>
            </a:r>
            <a:endParaRPr kumimoji="1" lang="zh-CN" altLang="en-US" sz="240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9144000" y="4437112"/>
            <a:ext cx="289053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正文的实际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高度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正文的正常高度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乘以点的大小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</a:t>
            </a:r>
            <a:r>
              <a:rPr lang="zh-CN" altLang="en-US" dirty="0" smtClean="0">
                <a:ea typeface="宋体" pitchFamily="2" charset="-122"/>
              </a:rPr>
              <a:t>属性定义的计算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边分析边计算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分析完毕，属性也计算完毕</a:t>
            </a:r>
          </a:p>
          <a:p>
            <a:pPr lvl="1"/>
            <a:endParaRPr lang="zh-CN" altLang="en-US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问题：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继承属性是否可以采用边分析边计算的方式进行？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8905C3-DADC-4F68-BA52-B11C4E4846C6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2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sp>
        <p:nvSpPr>
          <p:cNvPr id="621572" name="AutoShape 4" descr="Green marble"/>
          <p:cNvSpPr>
            <a:spLocks noChangeArrowheads="1"/>
          </p:cNvSpPr>
          <p:nvPr/>
        </p:nvSpPr>
        <p:spPr bwMode="auto">
          <a:xfrm>
            <a:off x="6228184" y="1052736"/>
            <a:ext cx="2664296" cy="2016224"/>
          </a:xfrm>
          <a:prstGeom prst="wedgeRoundRectCallout">
            <a:avLst>
              <a:gd name="adj1" fmla="val -142044"/>
              <a:gd name="adj2" fmla="val -352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边分析边计算，使得语法和语义的计算都在一遍处理完毕，而不需要为语义分析而单独进行一遍编译分析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ACC5346-6938-4980-ADFE-05A4214A6FE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20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EQN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10}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 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max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 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{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sub	{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shrink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B.ht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disp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 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text{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text.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752975" y="0"/>
            <a:ext cx="4427537" cy="2314575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/>
              <a:t>1. 产生式右边的符号的</a:t>
            </a:r>
            <a:r>
              <a:rPr lang="zh-CN" altLang="en-US" sz="1800" b="1">
                <a:solidFill>
                  <a:srgbClr val="FF3300"/>
                </a:solidFill>
              </a:rPr>
              <a:t>继承属性</a:t>
            </a:r>
            <a:r>
              <a:rPr lang="zh-CN" altLang="en-US" sz="1800" b="1"/>
              <a:t>必须在先于这个符号的动作中计算出来。</a:t>
            </a:r>
          </a:p>
          <a:p>
            <a:pPr eaLnBrk="1" hangingPunct="1"/>
            <a:r>
              <a:rPr lang="zh-CN" altLang="en-US" sz="1800" b="1"/>
              <a:t>2. 一个动作不能引用这个动作右边的符号的</a:t>
            </a:r>
            <a:r>
              <a:rPr lang="zh-CN" altLang="en-US" sz="1800" b="1">
                <a:solidFill>
                  <a:srgbClr val="FF3300"/>
                </a:solidFill>
              </a:rPr>
              <a:t>综合属性</a:t>
            </a:r>
            <a:r>
              <a:rPr lang="zh-CN" altLang="en-US" sz="1800" b="1"/>
              <a:t>。</a:t>
            </a:r>
          </a:p>
          <a:p>
            <a:pPr eaLnBrk="1" hangingPunct="1"/>
            <a:r>
              <a:rPr lang="zh-CN" altLang="en-US" sz="1800" b="1"/>
              <a:t>3. 产生式左边非终结符的</a:t>
            </a:r>
            <a:r>
              <a:rPr lang="zh-CN" altLang="en-US" sz="1800" b="1">
                <a:solidFill>
                  <a:srgbClr val="FF3300"/>
                </a:solidFill>
              </a:rPr>
              <a:t>综合属性</a:t>
            </a:r>
            <a:r>
              <a:rPr lang="zh-CN" altLang="en-US" sz="1800" b="1"/>
              <a:t>只有在它所引用的所有属性都计算出来以后才能计算。计算这种属性的动作通常放在产生式右端的</a:t>
            </a:r>
            <a:r>
              <a:rPr lang="zh-CN" altLang="en-US" sz="1800" b="1">
                <a:solidFill>
                  <a:srgbClr val="FF3300"/>
                </a:solidFill>
              </a:rPr>
              <a:t>末尾</a:t>
            </a:r>
            <a:r>
              <a:rPr lang="zh-CN" altLang="en-US" sz="1800" b="1"/>
              <a:t>。</a:t>
            </a:r>
            <a:endParaRPr lang="en-GB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</a:t>
            </a:r>
            <a:r>
              <a:rPr lang="zh-CN" altLang="en-US" smtClean="0">
                <a:ea typeface="宋体" pitchFamily="2" charset="-122"/>
              </a:rPr>
              <a:t>属性定义</a:t>
            </a:r>
          </a:p>
          <a:p>
            <a:r>
              <a:rPr lang="zh-CN" altLang="en-US" smtClean="0">
                <a:ea typeface="宋体" pitchFamily="2" charset="-122"/>
              </a:rPr>
              <a:t>翻译方案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消除左递归</a:t>
            </a:r>
          </a:p>
          <a:p>
            <a:r>
              <a:rPr lang="zh-CN" altLang="en-US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C638808-07A7-48FB-9585-EA66EB000C1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21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0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51535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</a:t>
            </a:r>
            <a:r>
              <a:rPr lang="zh-CN" altLang="en-US" sz="2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左递归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的消除引起继承属性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CD78EB-37E5-4DAC-8BFF-2E772500785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22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66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1092"/>
              </p:ext>
            </p:extLst>
          </p:nvPr>
        </p:nvGraphicFramePr>
        <p:xfrm>
          <a:off x="539304" y="2060600"/>
          <a:ext cx="7921128" cy="406082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 ‘+’,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 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’,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mkleaf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(id,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mkleaf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39304" y="2563837"/>
            <a:ext cx="2016125" cy="3529013"/>
          </a:xfrm>
          <a:prstGeom prst="rect">
            <a:avLst/>
          </a:prstGeom>
          <a:solidFill>
            <a:srgbClr val="FF00FF">
              <a:alpha val="2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AutoShape 34" descr="Green marble"/>
          <p:cNvSpPr>
            <a:spLocks noChangeArrowheads="1"/>
          </p:cNvSpPr>
          <p:nvPr/>
        </p:nvSpPr>
        <p:spPr bwMode="auto">
          <a:xfrm flipH="1">
            <a:off x="2050876" y="1557983"/>
            <a:ext cx="1296988" cy="1150937"/>
          </a:xfrm>
          <a:prstGeom prst="curvedRightArrow">
            <a:avLst>
              <a:gd name="adj1" fmla="val 10870"/>
              <a:gd name="adj2" fmla="val 40000"/>
              <a:gd name="adj3" fmla="val 43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黑体" pitchFamily="2" charset="-122"/>
              </a:rPr>
              <a:t>4.3  </a:t>
            </a:r>
            <a:r>
              <a:rPr lang="en-US" altLang="zh-CN" b="1" i="1" dirty="0" smtClean="0">
                <a:ea typeface="黑体" pitchFamily="2" charset="-122"/>
              </a:rPr>
              <a:t>L</a:t>
            </a:r>
            <a:r>
              <a:rPr lang="zh-CN" altLang="en-US" b="1" dirty="0" smtClean="0"/>
              <a:t>属性定义的自上而下计算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860032" y="2060848"/>
            <a:ext cx="3898776" cy="3384376"/>
          </a:xfrm>
          <a:noFill/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	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F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产生式部分不再给出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7756"/>
              </p:ext>
            </p:extLst>
          </p:nvPr>
        </p:nvGraphicFramePr>
        <p:xfrm>
          <a:off x="395536" y="1628800"/>
          <a:ext cx="2057400" cy="355282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99992" y="1431916"/>
            <a:ext cx="24288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i="1" dirty="0"/>
              <a:t>T </a:t>
            </a:r>
            <a:r>
              <a:rPr lang="en-US" altLang="zh-CN" sz="2800" dirty="0">
                <a:solidFill>
                  <a:srgbClr val="FF0000"/>
                </a:solidFill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</a:rPr>
              <a:t>T + T +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060539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左递归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的消除引起继承属性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4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黑体" pitchFamily="2" charset="-122"/>
              </a:rPr>
              <a:t>4.3  </a:t>
            </a:r>
            <a:r>
              <a:rPr lang="en-US" altLang="zh-CN" b="1" i="1" dirty="0" smtClean="0">
                <a:ea typeface="黑体" pitchFamily="2" charset="-122"/>
              </a:rPr>
              <a:t>L</a:t>
            </a:r>
            <a:r>
              <a:rPr lang="zh-CN" altLang="en-US" b="1" dirty="0" smtClean="0"/>
              <a:t>属性定义的自上而下计算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 	{</a:t>
            </a:r>
            <a:r>
              <a:rPr lang="en-US" altLang="zh-CN" sz="2800" b="1" i="1" dirty="0" err="1" smtClean="0"/>
              <a:t>R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}	  	</a:t>
            </a: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 + T + …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R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err="1" smtClean="0"/>
              <a:t>E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 +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T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R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i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mkNode</a:t>
            </a:r>
            <a:r>
              <a:rPr lang="en-US" altLang="zh-CN" sz="2800" b="1" dirty="0" smtClean="0"/>
              <a:t> (‘+’, </a:t>
            </a:r>
            <a:r>
              <a:rPr lang="en-US" altLang="zh-CN" sz="2800" b="1" i="1" dirty="0" err="1" smtClean="0"/>
              <a:t>R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R</a:t>
            </a:r>
            <a:r>
              <a:rPr lang="en-US" altLang="zh-CN" sz="2800" b="1" baseline="-30000" dirty="0" smtClean="0"/>
              <a:t>1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R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 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err="1" smtClean="0"/>
              <a:t>R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	{</a:t>
            </a:r>
            <a:r>
              <a:rPr lang="en-US" altLang="zh-CN" sz="2800" b="1" i="1" dirty="0" err="1" smtClean="0"/>
              <a:t>W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F.nptr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W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W.s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endParaRPr lang="en-US" altLang="zh-CN" sz="2800" b="1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F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i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mkNode</a:t>
            </a:r>
            <a:r>
              <a:rPr lang="en-US" altLang="zh-CN" sz="2800" b="1" dirty="0" smtClean="0"/>
              <a:t> (‘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dirty="0" smtClean="0"/>
              <a:t>’,</a:t>
            </a:r>
            <a:r>
              <a:rPr lang="en-US" altLang="zh-CN" sz="2800" b="1" i="1" dirty="0" err="1" smtClean="0"/>
              <a:t>W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F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W</a:t>
            </a:r>
            <a:r>
              <a:rPr lang="en-US" altLang="zh-CN" sz="2800" b="1" baseline="-30000" dirty="0" smtClean="0"/>
              <a:t>1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i="1" dirty="0" smtClean="0"/>
              <a:t>.s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err="1" smtClean="0"/>
              <a:t>W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 }</a:t>
            </a:r>
          </a:p>
          <a:p>
            <a:pPr>
              <a:buFontTx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	F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产生式部分不再给出</a:t>
            </a:r>
          </a:p>
        </p:txBody>
      </p:sp>
    </p:spTree>
    <p:extLst>
      <p:ext uri="{BB962C8B-B14F-4D97-AF65-F5344CB8AC3E}">
        <p14:creationId xmlns:p14="http://schemas.microsoft.com/office/powerpoint/2010/main" val="7936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3491" name="Group 67"/>
          <p:cNvGrpSpPr>
            <a:grpSpLocks noChangeAspect="1"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3503" name="Line 16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7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8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06" name="Group 19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3547" name="Rectangle 20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3548" name="Line 21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9" name="Line 22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7" name="Group 23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3544" name="Rectangle 24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3545" name="Line 25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6" name="Line 26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8" name="Group 27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3542" name="Rectangle 28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3543" name="Line 29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9" name="Group 30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3539" name="Rectangle 31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3540" name="Line 32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1" name="Line 33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10" name="Group 34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3536" name="Rectangle 35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3537" name="Line 36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8" name="Line 37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11" name="Rectangle 38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3512" name="Rectangle 39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 dirty="0"/>
                <a:t>指向符号表中</a:t>
              </a:r>
              <a:r>
                <a:rPr lang="en-US" altLang="zh-CN" sz="2800" i="1" dirty="0"/>
                <a:t>b</a:t>
              </a:r>
              <a:r>
                <a:rPr lang="zh-CN" altLang="en-US" sz="2800" dirty="0"/>
                <a:t>的入口</a:t>
              </a:r>
            </a:p>
          </p:txBody>
        </p:sp>
        <p:sp>
          <p:nvSpPr>
            <p:cNvPr id="63513" name="Line 40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41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Rectangle 42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3516" name="Line 43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Rectangle 44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3518" name="Line 45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46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Line 47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1" name="Line 48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Line 49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Line 50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51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Rectangle 52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3526" name="Line 53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Freeform 54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8" name="Line 55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9" name="Freeform 56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0" name="Freeform 57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1" name="Freeform 58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Freeform 59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Freeform 60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Freeform 61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5" name="Freeform 62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8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4519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4520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4521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4522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4523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4524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4525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4526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4527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30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4571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4572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3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1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4568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4569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0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2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4566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4567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3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4563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4564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5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4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4560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4561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2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35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4536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4537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4540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4542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5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4550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5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6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7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16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3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0924" y="6185054"/>
            <a:ext cx="463844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  {</a:t>
            </a:r>
            <a:r>
              <a:rPr lang="en-US" altLang="zh-CN" b="1" i="1" dirty="0" err="1"/>
              <a:t>W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 err="1"/>
              <a:t>F.nptr</a:t>
            </a:r>
            <a:r>
              <a:rPr lang="en-US" altLang="zh-CN" b="1" dirty="0"/>
              <a:t>} </a:t>
            </a:r>
            <a:r>
              <a:rPr lang="en-US" altLang="zh-CN" b="1" i="1" dirty="0"/>
              <a:t>W </a:t>
            </a:r>
            <a:r>
              <a:rPr lang="en-US" altLang="zh-CN" b="1" dirty="0"/>
              <a:t>{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nptr</a:t>
            </a:r>
            <a:r>
              <a:rPr lang="en-US" altLang="zh-CN" b="1" dirty="0"/>
              <a:t> = </a:t>
            </a:r>
            <a:r>
              <a:rPr lang="en-US" altLang="zh-CN" b="1" i="1" dirty="0"/>
              <a:t>W.s</a:t>
            </a: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3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70924" y="6185054"/>
            <a:ext cx="463844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  {</a:t>
            </a:r>
            <a:r>
              <a:rPr lang="en-US" altLang="zh-CN" b="1" i="1" dirty="0" err="1"/>
              <a:t>W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 err="1"/>
              <a:t>F.nptr</a:t>
            </a:r>
            <a:r>
              <a:rPr lang="en-US" altLang="zh-CN" b="1" dirty="0"/>
              <a:t>} </a:t>
            </a:r>
            <a:r>
              <a:rPr lang="en-US" altLang="zh-CN" b="1" i="1" dirty="0"/>
              <a:t>W </a:t>
            </a:r>
            <a:r>
              <a:rPr lang="en-US" altLang="zh-CN" b="1" dirty="0"/>
              <a:t>{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nptr</a:t>
            </a:r>
            <a:r>
              <a:rPr lang="en-US" altLang="zh-CN" b="1" dirty="0"/>
              <a:t> = </a:t>
            </a:r>
            <a:r>
              <a:rPr lang="en-US" altLang="zh-CN" b="1" i="1" dirty="0"/>
              <a:t>W.s</a:t>
            </a: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4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3129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2687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610600" cy="37893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属性计算与分析方法之间的关系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属性的计算次序受分析方法所限定的分析树结点建立次序的限制。</a:t>
            </a:r>
          </a:p>
          <a:p>
            <a:pPr>
              <a:spcBef>
                <a:spcPct val="0"/>
              </a:spcBef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分析树的结点是自左向右生成。</a:t>
            </a:r>
          </a:p>
          <a:p>
            <a:pPr>
              <a:spcBef>
                <a:spcPct val="0"/>
              </a:spcBef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所以，仅当属性信息是自左向右流动时，才有可能在分析的同时完成属性计算。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AD87B69-40BC-4A65-A95F-8B12BA4A36D9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3897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3177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3150" y="6062916"/>
            <a:ext cx="250581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</a:t>
            </a:r>
            <a:r>
              <a:rPr lang="en-US" altLang="zh-CN" b="1" i="1" dirty="0"/>
              <a:t>	{W.s = 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62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</a:t>
            </a:r>
            <a:r>
              <a:rPr lang="zh-CN" altLang="en-US" smtClean="0">
                <a:ea typeface="宋体" pitchFamily="2" charset="-122"/>
              </a:rPr>
              <a:t>属性定义</a:t>
            </a:r>
          </a:p>
          <a:p>
            <a:r>
              <a:rPr lang="zh-CN" altLang="en-US" smtClean="0">
                <a:ea typeface="宋体" pitchFamily="2" charset="-122"/>
              </a:rPr>
              <a:t>翻译方案</a:t>
            </a:r>
          </a:p>
          <a:p>
            <a:r>
              <a:rPr lang="zh-CN" altLang="en-US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9BB7024-DAEA-46EC-9420-17445F7C89C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设计递归下降翻译器的方法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ea typeface="宋体" pitchFamily="2" charset="-122"/>
              </a:rPr>
              <a:t>1. </a:t>
            </a:r>
          </a:p>
          <a:p>
            <a:pPr lvl="1"/>
            <a:r>
              <a:rPr lang="zh-CN" altLang="en-US" sz="2800" b="1" dirty="0" smtClean="0">
                <a:ea typeface="宋体" pitchFamily="2" charset="-122"/>
              </a:rPr>
              <a:t>对每个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非终结符</a:t>
            </a:r>
            <a:r>
              <a:rPr lang="en-US" altLang="zh-CN" sz="2800" b="1" dirty="0" smtClean="0">
                <a:solidFill>
                  <a:srgbClr val="FF3300"/>
                </a:solidFill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构造一个函数过程，对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的每个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dirty="0" smtClean="0">
                <a:ea typeface="宋体" pitchFamily="2" charset="-122"/>
              </a:rPr>
              <a:t>设置一个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形式参数</a:t>
            </a:r>
          </a:p>
          <a:p>
            <a:pPr lvl="1"/>
            <a:r>
              <a:rPr lang="zh-CN" altLang="en-US" sz="2800" b="1" dirty="0" smtClean="0">
                <a:ea typeface="宋体" pitchFamily="2" charset="-122"/>
              </a:rPr>
              <a:t>函数的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返回值</a:t>
            </a:r>
            <a:r>
              <a:rPr lang="zh-CN" altLang="en-US" sz="2800" b="1" dirty="0" smtClean="0">
                <a:ea typeface="宋体" pitchFamily="2" charset="-122"/>
              </a:rPr>
              <a:t>为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dirty="0" smtClean="0">
                <a:ea typeface="宋体" pitchFamily="2" charset="-122"/>
              </a:rPr>
              <a:t>（作为记录，或指向记录的一个指针，记录中有若干域，每个属性对应一个域）。为了简单，假设每个非终结只有一个综合属性</a:t>
            </a:r>
          </a:p>
          <a:p>
            <a:pPr lvl="1"/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对应的函数过程中，为出现在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的产生式中的每一个文法符号的每一个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属性</a:t>
            </a:r>
            <a:r>
              <a:rPr lang="zh-CN" altLang="en-US" sz="2800" b="1" dirty="0" smtClean="0">
                <a:ea typeface="宋体" pitchFamily="2" charset="-122"/>
              </a:rPr>
              <a:t>都设置一个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局部变量</a:t>
            </a:r>
            <a:r>
              <a:rPr lang="zh-CN" altLang="en-US" sz="2800" b="1" dirty="0" smtClean="0">
                <a:ea typeface="宋体" pitchFamily="2" charset="-122"/>
              </a:rPr>
              <a:t>。</a:t>
            </a:r>
          </a:p>
          <a:p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C518FA-D185-4B0D-AA7A-829207B74EE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设计递归下降翻译器的方法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 sz="3000" b="1" smtClean="0">
                <a:ea typeface="宋体" pitchFamily="2" charset="-122"/>
              </a:rPr>
              <a:t>2. </a:t>
            </a:r>
            <a:r>
              <a:rPr lang="zh-CN" altLang="en-US" sz="3000" b="1" smtClean="0">
                <a:solidFill>
                  <a:srgbClr val="FF3300"/>
                </a:solidFill>
                <a:ea typeface="宋体" pitchFamily="2" charset="-122"/>
              </a:rPr>
              <a:t>非终结符</a:t>
            </a:r>
            <a:r>
              <a:rPr lang="en-US" altLang="zh-CN" sz="3000" b="1" smtClean="0">
                <a:solidFill>
                  <a:srgbClr val="FF3300"/>
                </a:solidFill>
                <a:ea typeface="宋体" pitchFamily="2" charset="-122"/>
              </a:rPr>
              <a:t>A</a:t>
            </a:r>
            <a:r>
              <a:rPr lang="zh-CN" altLang="en-US" sz="3000" b="1" smtClean="0">
                <a:solidFill>
                  <a:srgbClr val="FF3300"/>
                </a:solidFill>
                <a:ea typeface="宋体" pitchFamily="2" charset="-122"/>
              </a:rPr>
              <a:t>对应的函数过程</a:t>
            </a:r>
            <a:r>
              <a:rPr lang="zh-CN" altLang="en-US" sz="3000" b="1" smtClean="0">
                <a:ea typeface="宋体" pitchFamily="2" charset="-122"/>
              </a:rPr>
              <a:t>中，根据当前的输入符号决定使用哪个产生式候选。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D7E2612-1C0D-4E4A-B949-3EA1048AA8B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25EA556-084B-4AAB-B3B1-9A6AE4B420C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设计递归下降翻译器的方法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35280" cy="5248275"/>
          </a:xfrm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3. 每个产生式对应的程序代码中，按照从左到右的次序，对于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单词符号（终结符）、非终结符和语义动作</a:t>
            </a:r>
            <a:r>
              <a:rPr lang="zh-CN" altLang="en-US" sz="2800" b="1" dirty="0" smtClean="0">
                <a:ea typeface="宋体" pitchFamily="2" charset="-122"/>
              </a:rPr>
              <a:t>分别作以下工作：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ea typeface="宋体" pitchFamily="2" charset="-122"/>
              </a:rPr>
              <a:t>i</a:t>
            </a:r>
            <a:r>
              <a:rPr lang="en-US" altLang="zh-CN" sz="2800" b="1" dirty="0" smtClean="0">
                <a:ea typeface="宋体" pitchFamily="2" charset="-122"/>
              </a:rPr>
              <a:t>) </a:t>
            </a:r>
            <a:r>
              <a:rPr lang="zh-CN" altLang="en-US" sz="2800" b="1" dirty="0" smtClean="0">
                <a:ea typeface="宋体" pitchFamily="2" charset="-122"/>
              </a:rPr>
              <a:t>对于带有综合属性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终结符</a:t>
            </a:r>
            <a:r>
              <a:rPr lang="en-US" altLang="zh-CN" sz="2800" b="1" dirty="0" smtClean="0">
                <a:ea typeface="宋体" pitchFamily="2" charset="-122"/>
              </a:rPr>
              <a:t>X，</a:t>
            </a:r>
            <a:r>
              <a:rPr lang="zh-CN" altLang="en-US" sz="2800" b="1" dirty="0" smtClean="0">
                <a:ea typeface="宋体" pitchFamily="2" charset="-122"/>
              </a:rPr>
              <a:t>把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zh-CN" altLang="en-US" sz="2800" b="1" dirty="0" smtClean="0">
                <a:ea typeface="宋体" pitchFamily="2" charset="-122"/>
              </a:rPr>
              <a:t>的值存入为</a:t>
            </a:r>
            <a:r>
              <a:rPr lang="en-US" altLang="zh-CN" sz="2800" b="1" dirty="0" err="1" smtClean="0">
                <a:ea typeface="宋体" pitchFamily="2" charset="-122"/>
              </a:rPr>
              <a:t>X.x</a:t>
            </a:r>
            <a:r>
              <a:rPr lang="zh-CN" altLang="en-US" sz="2800" b="1" dirty="0" smtClean="0">
                <a:ea typeface="宋体" pitchFamily="2" charset="-122"/>
              </a:rPr>
              <a:t>设置的变量中。然后产生一个匹配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zh-CN" altLang="en-US" sz="2800" b="1" dirty="0" smtClean="0">
                <a:ea typeface="宋体" pitchFamily="2" charset="-122"/>
              </a:rPr>
              <a:t>的调用，并继续读入一个输入符号。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宋体" pitchFamily="2" charset="-122"/>
              </a:rPr>
              <a:t>ii) </a:t>
            </a:r>
            <a:r>
              <a:rPr lang="zh-CN" altLang="en-US" sz="2800" b="1" dirty="0" smtClean="0">
                <a:ea typeface="宋体" pitchFamily="2" charset="-122"/>
              </a:rPr>
              <a:t>对于每个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非终结符</a:t>
            </a:r>
            <a:r>
              <a:rPr lang="en-US" altLang="zh-CN" sz="2800" b="1" dirty="0" smtClean="0">
                <a:ea typeface="宋体" pitchFamily="2" charset="-122"/>
              </a:rPr>
              <a:t>B，</a:t>
            </a:r>
            <a:r>
              <a:rPr lang="zh-CN" altLang="en-US" sz="2800" b="1" dirty="0" smtClean="0">
                <a:ea typeface="宋体" pitchFamily="2" charset="-122"/>
              </a:rPr>
              <a:t>产生赋值语句</a:t>
            </a:r>
            <a:r>
              <a:rPr lang="en-US" altLang="zh-CN" sz="2800" b="1" dirty="0" smtClean="0">
                <a:ea typeface="宋体" pitchFamily="2" charset="-122"/>
              </a:rPr>
              <a:t>c=B(b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 smtClean="0">
                <a:ea typeface="宋体" pitchFamily="2" charset="-122"/>
              </a:rPr>
              <a:t>,…,</a:t>
            </a:r>
            <a:r>
              <a:rPr lang="en-US" altLang="zh-CN" sz="2800" b="1" dirty="0" err="1" smtClean="0">
                <a:ea typeface="宋体" pitchFamily="2" charset="-122"/>
              </a:rPr>
              <a:t>b</a:t>
            </a:r>
            <a:r>
              <a:rPr lang="en-US" altLang="zh-CN" sz="2800" b="1" baseline="-25000" dirty="0" err="1" smtClean="0">
                <a:ea typeface="宋体" pitchFamily="2" charset="-122"/>
              </a:rPr>
              <a:t>k</a:t>
            </a:r>
            <a:r>
              <a:rPr lang="en-US" altLang="zh-CN" sz="2800" b="1" dirty="0" smtClean="0">
                <a:ea typeface="宋体" pitchFamily="2" charset="-122"/>
              </a:rPr>
              <a:t>)，</a:t>
            </a:r>
            <a:r>
              <a:rPr lang="zh-CN" altLang="en-US" sz="2800" b="1" dirty="0" smtClean="0">
                <a:ea typeface="宋体" pitchFamily="2" charset="-122"/>
              </a:rPr>
              <a:t>其中，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 smtClean="0">
                <a:ea typeface="宋体" pitchFamily="2" charset="-122"/>
              </a:rPr>
              <a:t>,…,</a:t>
            </a:r>
            <a:r>
              <a:rPr lang="en-US" altLang="zh-CN" sz="2800" b="1" dirty="0" err="1" smtClean="0">
                <a:ea typeface="宋体" pitchFamily="2" charset="-122"/>
              </a:rPr>
              <a:t>b</a:t>
            </a:r>
            <a:r>
              <a:rPr lang="en-US" altLang="zh-CN" sz="2800" b="1" baseline="-25000" dirty="0" err="1" smtClean="0">
                <a:ea typeface="宋体" pitchFamily="2" charset="-122"/>
              </a:rPr>
              <a:t>k</a:t>
            </a:r>
            <a:r>
              <a:rPr lang="zh-CN" altLang="en-US" sz="2800" b="1" dirty="0" smtClean="0">
                <a:ea typeface="宋体" pitchFamily="2" charset="-122"/>
              </a:rPr>
              <a:t>是为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dirty="0" smtClean="0">
                <a:ea typeface="宋体" pitchFamily="2" charset="-122"/>
              </a:rPr>
              <a:t>设置的变量，</a:t>
            </a:r>
            <a:r>
              <a:rPr lang="en-US" altLang="zh-CN" sz="2800" b="1" dirty="0" smtClean="0">
                <a:ea typeface="宋体" pitchFamily="2" charset="-122"/>
              </a:rPr>
              <a:t>c</a:t>
            </a:r>
            <a:r>
              <a:rPr lang="zh-CN" altLang="en-US" sz="2800" b="1" dirty="0" smtClean="0">
                <a:ea typeface="宋体" pitchFamily="2" charset="-122"/>
              </a:rPr>
              <a:t>是为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dirty="0" smtClean="0">
                <a:ea typeface="宋体" pitchFamily="2" charset="-122"/>
              </a:rPr>
              <a:t>设置的变量。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宋体" pitchFamily="2" charset="-122"/>
              </a:rPr>
              <a:t>iii) </a:t>
            </a:r>
            <a:r>
              <a:rPr lang="zh-CN" altLang="en-US" sz="2800" b="1" dirty="0" smtClean="0">
                <a:ea typeface="宋体" pitchFamily="2" charset="-122"/>
              </a:rPr>
              <a:t>对于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语义动作</a:t>
            </a:r>
            <a:r>
              <a:rPr lang="zh-CN" altLang="en-US" sz="2800" b="1" dirty="0" smtClean="0">
                <a:ea typeface="宋体" pitchFamily="2" charset="-122"/>
              </a:rPr>
              <a:t>，把动作的代码抄进分析器中，用代表属性的变量来代替对属性的每一次引用。</a:t>
            </a: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893175" cy="5334000"/>
          </a:xfrm>
        </p:spPr>
        <p:txBody>
          <a:bodyPr wrap="none"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4.3.3 预测翻译器的设计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目标：为文法计算其中的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属性值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方法：把预测分析器的构造方法推广到翻译方案的实现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产生式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的分析过程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void </a:t>
            </a:r>
            <a:r>
              <a:rPr lang="en-US" altLang="zh-CN" sz="2800" i="1" dirty="0"/>
              <a:t>R</a:t>
            </a:r>
            <a:r>
              <a:rPr lang="en-US" altLang="zh-CN" sz="2800" dirty="0"/>
              <a:t>(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if (</a:t>
            </a:r>
            <a:r>
              <a:rPr lang="en-US" altLang="zh-CN" sz="2800" dirty="0" err="1"/>
              <a:t>lookahead</a:t>
            </a:r>
            <a:r>
              <a:rPr lang="en-US" altLang="zh-CN" sz="2800" dirty="0"/>
              <a:t> == '+'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	match ( '+' ); </a:t>
            </a:r>
            <a:r>
              <a:rPr lang="en-US" altLang="zh-CN" sz="2800" i="1" dirty="0"/>
              <a:t>T</a:t>
            </a:r>
            <a:r>
              <a:rPr lang="en-US" altLang="zh-CN" sz="2800" dirty="0"/>
              <a:t>( ); </a:t>
            </a:r>
            <a:r>
              <a:rPr lang="en-US" altLang="zh-CN" sz="2800" i="1" dirty="0"/>
              <a:t>R</a:t>
            </a:r>
            <a:r>
              <a:rPr lang="en-US" altLang="zh-CN" sz="28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 dirty="0"/>
              <a:t>	</a:t>
            </a:r>
            <a:r>
              <a:rPr lang="en-US" altLang="zh-CN" sz="2800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else  /</a:t>
            </a:r>
            <a:r>
              <a:rPr lang="en-US" altLang="zh-CN" sz="2800" dirty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dirty="0"/>
              <a:t> </a:t>
            </a:r>
            <a:r>
              <a:rPr lang="zh-CN" altLang="en-US" sz="2800" dirty="0"/>
              <a:t>什么也不做 </a:t>
            </a:r>
            <a:r>
              <a:rPr lang="en-US" altLang="zh-CN" sz="2800" dirty="0">
                <a:latin typeface="宋体" charset="-122"/>
                <a:sym typeface="Symbol" pitchFamily="18" charset="2"/>
              </a:rPr>
              <a:t></a:t>
            </a:r>
            <a:r>
              <a:rPr lang="zh-CN" altLang="en-US" sz="2800" dirty="0"/>
              <a:t>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B396FAD-7C5F-4A7E-B537-7BBCE385B374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BE5C612-A41B-46B5-AA80-7272C5DAB16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0373" name="Rectangle 5" descr="Green marble"/>
          <p:cNvSpPr>
            <a:spLocks noChangeArrowheads="1"/>
          </p:cNvSpPr>
          <p:nvPr/>
        </p:nvSpPr>
        <p:spPr bwMode="auto">
          <a:xfrm>
            <a:off x="358775" y="917576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产生式</a:t>
            </a:r>
            <a:r>
              <a:rPr lang="en-US" altLang="zh-CN" sz="24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 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</a:t>
            </a:r>
            <a:r>
              <a:rPr lang="en-US" altLang="zh-CN" sz="24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TR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的翻译方案过程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7338" y="1438275"/>
            <a:ext cx="8564562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err="1" smtClean="0"/>
              <a:t>syntaxTreeNode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R(</a:t>
            </a:r>
            <a:r>
              <a:rPr lang="en-US" altLang="zh-CN" sz="2800" dirty="0" err="1" smtClean="0"/>
              <a:t>syntaxTreeNode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 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syntaxTreeNode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err="1" smtClean="0"/>
              <a:t>nptr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i1,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s1,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char </a:t>
            </a:r>
            <a:r>
              <a:rPr lang="en-US" altLang="zh-CN" sz="2800" dirty="0" err="1" smtClean="0"/>
              <a:t>addoplexeme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if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lookahead</a:t>
            </a:r>
            <a:r>
              <a:rPr lang="en-US" altLang="zh-CN" sz="2800" dirty="0" smtClean="0">
                <a:solidFill>
                  <a:srgbClr val="FF0000"/>
                </a:solidFill>
              </a:rPr>
              <a:t>=='+' ){</a:t>
            </a:r>
            <a:r>
              <a:rPr lang="en-US" altLang="zh-CN" sz="2800" dirty="0" smtClean="0"/>
              <a:t>/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zh-CN" altLang="en-US" sz="2800" dirty="0" smtClean="0"/>
              <a:t>产生式</a:t>
            </a:r>
            <a:r>
              <a:rPr lang="en-US" altLang="zh-CN" sz="2800" i="1" dirty="0" smtClean="0"/>
              <a:t>R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+</a:t>
            </a:r>
            <a:r>
              <a:rPr lang="en-US" altLang="zh-CN" sz="2800" i="1" dirty="0" smtClean="0"/>
              <a:t>TR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addoplexeme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lexval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>
                <a:solidFill>
                  <a:srgbClr val="FF0000"/>
                </a:solidFill>
              </a:rPr>
              <a:t>match('+'); </a:t>
            </a:r>
            <a:r>
              <a:rPr lang="en-US" altLang="zh-CN" sz="2800" dirty="0" err="1" smtClean="0"/>
              <a:t>nptr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T();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		</a:t>
            </a:r>
            <a:r>
              <a:rPr lang="en-US" altLang="zh-CN" sz="2800" dirty="0" smtClean="0"/>
              <a:t>i1 = </a:t>
            </a:r>
            <a:r>
              <a:rPr lang="en-US" altLang="zh-CN" sz="2800" dirty="0" err="1" smtClean="0"/>
              <a:t>mkNode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addoplexeme</a:t>
            </a:r>
            <a:r>
              <a:rPr lang="en-US" altLang="zh-CN" sz="2800" dirty="0" smtClean="0"/>
              <a:t>, i , </a:t>
            </a:r>
            <a:r>
              <a:rPr lang="en-US" altLang="zh-CN" sz="2800" dirty="0" err="1" smtClean="0"/>
              <a:t>nptr</a:t>
            </a:r>
            <a:r>
              <a:rPr lang="en-US" altLang="zh-CN" sz="2800" dirty="0" smtClean="0"/>
              <a:t>);</a:t>
            </a:r>
            <a:endParaRPr lang="en-US" altLang="zh-CN" dirty="0" smtClean="0"/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		</a:t>
            </a:r>
            <a:r>
              <a:rPr lang="en-US" altLang="zh-CN" sz="2800" dirty="0" smtClean="0"/>
              <a:t>s1 = </a:t>
            </a:r>
            <a:r>
              <a:rPr lang="en-US" altLang="zh-CN" sz="2800" dirty="0" smtClean="0">
                <a:solidFill>
                  <a:srgbClr val="FF0000"/>
                </a:solidFill>
              </a:rPr>
              <a:t>R(</a:t>
            </a:r>
            <a:r>
              <a:rPr lang="en-US" altLang="zh-CN" sz="2800" dirty="0" smtClean="0"/>
              <a:t>i1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; s= s1;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else</a:t>
            </a:r>
            <a:r>
              <a:rPr lang="en-US" altLang="zh-CN" sz="2800" dirty="0" smtClean="0"/>
              <a:t>  s = i;  /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zh-CN" altLang="en-US" sz="2800" dirty="0" smtClean="0"/>
              <a:t>产生式</a:t>
            </a:r>
            <a:r>
              <a:rPr lang="en-US" altLang="zh-CN" sz="2800" i="1" dirty="0" smtClean="0"/>
              <a:t>R </a:t>
            </a:r>
            <a:r>
              <a:rPr lang="en-US" altLang="zh-CN" sz="2800" dirty="0" smtClean="0">
                <a:sym typeface="Symbol" pitchFamily="18" charset="2"/>
              </a:rPr>
              <a:t>  </a:t>
            </a:r>
            <a:r>
              <a:rPr lang="en-US" altLang="zh-CN" sz="2800" dirty="0" smtClean="0"/>
              <a:t>/</a:t>
            </a:r>
            <a:endParaRPr lang="en-US" altLang="zh-CN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return 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L</a:t>
            </a:r>
            <a:r>
              <a:rPr lang="zh-CN" altLang="en-US" dirty="0" smtClean="0">
                <a:ea typeface="宋体" pitchFamily="2" charset="-122"/>
              </a:rPr>
              <a:t>属性定义</a:t>
            </a:r>
          </a:p>
          <a:p>
            <a:r>
              <a:rPr lang="zh-CN" altLang="en-US" dirty="0" smtClean="0">
                <a:ea typeface="宋体" pitchFamily="2" charset="-122"/>
              </a:rPr>
              <a:t>翻译方案</a:t>
            </a:r>
          </a:p>
          <a:p>
            <a:r>
              <a:rPr lang="zh-CN" altLang="en-US" dirty="0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dirty="0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45AF595-9296-4E56-B3BF-F2DE425EDD0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</a:t>
            </a:r>
            <a:r>
              <a:rPr lang="zh-CN" altLang="en-US" smtClean="0">
                <a:ea typeface="宋体" pitchFamily="2" charset="-122"/>
              </a:rPr>
              <a:t>属性定义</a:t>
            </a:r>
          </a:p>
          <a:p>
            <a:r>
              <a:rPr lang="zh-CN" altLang="en-US" smtClean="0">
                <a:ea typeface="宋体" pitchFamily="2" charset="-122"/>
              </a:rPr>
              <a:t>翻译方案</a:t>
            </a:r>
          </a:p>
          <a:p>
            <a:r>
              <a:rPr lang="zh-CN" altLang="en-US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4E253F-010B-4754-B42F-04947D78B2F9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350837" y="1025770"/>
            <a:ext cx="8588375" cy="3065463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4.3.4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（通过改写文法）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用综合属性代替继承属性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32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Pascal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的声明，如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m, n : integer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D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id | id</a:t>
            </a: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D25A1A-9E4C-49B0-890B-D60DF752472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5546725" y="29972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5724525" y="35655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5005388" y="35655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72423" name="Rectangle 7"/>
          <p:cNvSpPr>
            <a:spLocks noChangeArrowheads="1"/>
          </p:cNvSpPr>
          <p:nvPr/>
        </p:nvSpPr>
        <p:spPr bwMode="auto">
          <a:xfrm>
            <a:off x="5076825" y="42132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</a:p>
        </p:txBody>
      </p:sp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5797550" y="4284663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id</a:t>
            </a:r>
          </a:p>
        </p:txBody>
      </p:sp>
      <p:sp>
        <p:nvSpPr>
          <p:cNvPr id="572425" name="Rectangle 9"/>
          <p:cNvSpPr>
            <a:spLocks noChangeArrowheads="1"/>
          </p:cNvSpPr>
          <p:nvPr/>
        </p:nvSpPr>
        <p:spPr bwMode="auto">
          <a:xfrm>
            <a:off x="4356100" y="4284663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72426" name="Rectangle 10"/>
          <p:cNvSpPr>
            <a:spLocks noChangeArrowheads="1"/>
          </p:cNvSpPr>
          <p:nvPr/>
        </p:nvSpPr>
        <p:spPr bwMode="auto">
          <a:xfrm>
            <a:off x="4356100" y="5292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id</a:t>
            </a:r>
          </a:p>
        </p:txBody>
      </p:sp>
      <p:sp>
        <p:nvSpPr>
          <p:cNvPr id="572427" name="Rectangle 11"/>
          <p:cNvSpPr>
            <a:spLocks noChangeArrowheads="1"/>
          </p:cNvSpPr>
          <p:nvPr/>
        </p:nvSpPr>
        <p:spPr bwMode="auto">
          <a:xfrm>
            <a:off x="6948488" y="4357688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integer</a:t>
            </a:r>
          </a:p>
        </p:txBody>
      </p:sp>
      <p:sp>
        <p:nvSpPr>
          <p:cNvPr id="572428" name="Line 12"/>
          <p:cNvSpPr>
            <a:spLocks noChangeShapeType="1"/>
          </p:cNvSpPr>
          <p:nvPr/>
        </p:nvSpPr>
        <p:spPr bwMode="auto">
          <a:xfrm>
            <a:off x="6013450" y="3276600"/>
            <a:ext cx="576263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29" name="Line 13"/>
          <p:cNvSpPr>
            <a:spLocks noChangeShapeType="1"/>
          </p:cNvSpPr>
          <p:nvPr/>
        </p:nvSpPr>
        <p:spPr bwMode="auto">
          <a:xfrm flipH="1">
            <a:off x="4645025" y="4716463"/>
            <a:ext cx="2063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0" name="Line 14"/>
          <p:cNvSpPr>
            <a:spLocks noChangeShapeType="1"/>
          </p:cNvSpPr>
          <p:nvPr/>
        </p:nvSpPr>
        <p:spPr bwMode="auto">
          <a:xfrm>
            <a:off x="5868988" y="3349625"/>
            <a:ext cx="1444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1" name="Line 15"/>
          <p:cNvSpPr>
            <a:spLocks noChangeShapeType="1"/>
          </p:cNvSpPr>
          <p:nvPr/>
        </p:nvSpPr>
        <p:spPr bwMode="auto">
          <a:xfrm flipH="1">
            <a:off x="5394325" y="3302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2" name="Line 16"/>
          <p:cNvSpPr>
            <a:spLocks noChangeShapeType="1"/>
          </p:cNvSpPr>
          <p:nvPr/>
        </p:nvSpPr>
        <p:spPr bwMode="auto">
          <a:xfrm>
            <a:off x="7092950" y="3924300"/>
            <a:ext cx="360363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3" name="Line 17"/>
          <p:cNvSpPr>
            <a:spLocks noChangeShapeType="1"/>
          </p:cNvSpPr>
          <p:nvPr/>
        </p:nvSpPr>
        <p:spPr bwMode="auto">
          <a:xfrm flipH="1">
            <a:off x="4716463" y="3997325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4" name="Line 18"/>
          <p:cNvSpPr>
            <a:spLocks noChangeShapeType="1"/>
          </p:cNvSpPr>
          <p:nvPr/>
        </p:nvSpPr>
        <p:spPr bwMode="auto">
          <a:xfrm>
            <a:off x="5653088" y="4068763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5" name="Rectangle 19"/>
          <p:cNvSpPr>
            <a:spLocks noChangeArrowheads="1"/>
          </p:cNvSpPr>
          <p:nvPr/>
        </p:nvSpPr>
        <p:spPr bwMode="auto">
          <a:xfrm>
            <a:off x="6516688" y="35655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72436" name="Line 20"/>
          <p:cNvSpPr>
            <a:spLocks noChangeShapeType="1"/>
          </p:cNvSpPr>
          <p:nvPr/>
        </p:nvSpPr>
        <p:spPr bwMode="auto">
          <a:xfrm>
            <a:off x="5365750" y="39973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7" name="Line 21"/>
          <p:cNvSpPr>
            <a:spLocks noChangeShapeType="1"/>
          </p:cNvSpPr>
          <p:nvPr/>
        </p:nvSpPr>
        <p:spPr bwMode="auto">
          <a:xfrm flipH="1">
            <a:off x="5581650" y="3781425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8" name="Line 22"/>
          <p:cNvSpPr>
            <a:spLocks noChangeShapeType="1"/>
          </p:cNvSpPr>
          <p:nvPr/>
        </p:nvSpPr>
        <p:spPr bwMode="auto">
          <a:xfrm flipH="1">
            <a:off x="4860925" y="4068763"/>
            <a:ext cx="360363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9" name="Line 23"/>
          <p:cNvSpPr>
            <a:spLocks noChangeShapeType="1"/>
          </p:cNvSpPr>
          <p:nvPr/>
        </p:nvSpPr>
        <p:spPr bwMode="auto">
          <a:xfrm>
            <a:off x="4860925" y="4500563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0" name="Line 24"/>
          <p:cNvSpPr>
            <a:spLocks noChangeShapeType="1"/>
          </p:cNvSpPr>
          <p:nvPr/>
        </p:nvSpPr>
        <p:spPr bwMode="auto">
          <a:xfrm>
            <a:off x="5508625" y="4068763"/>
            <a:ext cx="43180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1" name="Line 25"/>
          <p:cNvSpPr>
            <a:spLocks noChangeShapeType="1"/>
          </p:cNvSpPr>
          <p:nvPr/>
        </p:nvSpPr>
        <p:spPr bwMode="auto">
          <a:xfrm flipH="1" flipV="1">
            <a:off x="6948488" y="3924300"/>
            <a:ext cx="3603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7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  <p:bldP spid="572421" grpId="0"/>
      <p:bldP spid="572422" grpId="0"/>
      <p:bldP spid="572423" grpId="0"/>
      <p:bldP spid="572424" grpId="0"/>
      <p:bldP spid="572425" grpId="0"/>
      <p:bldP spid="572427" grpId="0"/>
      <p:bldP spid="572428" grpId="0" animBg="1"/>
      <p:bldP spid="572429" grpId="0" animBg="1"/>
      <p:bldP spid="572430" grpId="0" animBg="1"/>
      <p:bldP spid="572431" grpId="0" animBg="1"/>
      <p:bldP spid="572432" grpId="0" animBg="1"/>
      <p:bldP spid="572433" grpId="0" animBg="1"/>
      <p:bldP spid="572434" grpId="0" animBg="1"/>
      <p:bldP spid="572435" grpId="0"/>
      <p:bldP spid="572436" grpId="0" animBg="1"/>
      <p:bldP spid="572437" grpId="0" animBg="1"/>
      <p:bldP spid="572438" grpId="0" animBg="1"/>
      <p:bldP spid="572439" grpId="0" animBg="1"/>
      <p:bldP spid="572440" grpId="0" animBg="1"/>
      <p:bldP spid="5724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3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659813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4.3.4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用综合属性代替继承属性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Pascal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的声明，如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m, n : integer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D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id | id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改成从右向左归约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D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 id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: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| char</a:t>
            </a: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128BDA-C3BD-49EA-BD18-B62C0F70CEA5}" type="slidenum">
              <a:rPr lang="en-US" altLang="zh-CN" sz="8000" b="1">
                <a:latin typeface="Arial" charset="0"/>
                <a:ea typeface="宋体" pitchFamily="2" charset="-122"/>
              </a:rPr>
              <a:pPr/>
              <a:t>41</a:t>
            </a:fld>
            <a:endParaRPr lang="en-US" altLang="zh-CN" sz="8000" b="1" dirty="0">
              <a:latin typeface="Arial" charset="0"/>
              <a:ea typeface="宋体" pitchFamily="2" charset="-122"/>
            </a:endParaRPr>
          </a:p>
        </p:txBody>
      </p:sp>
      <p:grpSp>
        <p:nvGrpSpPr>
          <p:cNvPr id="576516" name="Group 4"/>
          <p:cNvGrpSpPr>
            <a:grpSpLocks/>
          </p:cNvGrpSpPr>
          <p:nvPr/>
        </p:nvGrpSpPr>
        <p:grpSpPr bwMode="auto">
          <a:xfrm>
            <a:off x="4572000" y="3121025"/>
            <a:ext cx="4191000" cy="2971800"/>
            <a:chOff x="2928" y="2256"/>
            <a:chExt cx="2640" cy="1872"/>
          </a:xfrm>
        </p:grpSpPr>
        <p:sp>
          <p:nvSpPr>
            <p:cNvPr id="576517" name="Rectangle 5"/>
            <p:cNvSpPr>
              <a:spLocks noChangeArrowheads="1"/>
            </p:cNvSpPr>
            <p:nvPr/>
          </p:nvSpPr>
          <p:spPr bwMode="auto">
            <a:xfrm>
              <a:off x="3312" y="22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76518" name="Rectangle 6"/>
            <p:cNvSpPr>
              <a:spLocks noChangeArrowheads="1"/>
            </p:cNvSpPr>
            <p:nvPr/>
          </p:nvSpPr>
          <p:spPr bwMode="auto">
            <a:xfrm>
              <a:off x="4176" y="340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576519" name="Rectangle 7"/>
            <p:cNvSpPr>
              <a:spLocks noChangeArrowheads="1"/>
            </p:cNvSpPr>
            <p:nvPr/>
          </p:nvSpPr>
          <p:spPr bwMode="auto">
            <a:xfrm>
              <a:off x="3696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6520" name="Rectangle 8"/>
            <p:cNvSpPr>
              <a:spLocks noChangeArrowheads="1"/>
            </p:cNvSpPr>
            <p:nvPr/>
          </p:nvSpPr>
          <p:spPr bwMode="auto">
            <a:xfrm>
              <a:off x="3360" y="28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576521" name="Rectangle 9"/>
            <p:cNvSpPr>
              <a:spLocks noChangeArrowheads="1"/>
            </p:cNvSpPr>
            <p:nvPr/>
          </p:nvSpPr>
          <p:spPr bwMode="auto">
            <a:xfrm>
              <a:off x="2928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6522" name="Rectangle 10"/>
            <p:cNvSpPr>
              <a:spLocks noChangeArrowheads="1"/>
            </p:cNvSpPr>
            <p:nvPr/>
          </p:nvSpPr>
          <p:spPr bwMode="auto">
            <a:xfrm>
              <a:off x="4656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6523" name="Rectangle 11"/>
            <p:cNvSpPr>
              <a:spLocks noChangeArrowheads="1"/>
            </p:cNvSpPr>
            <p:nvPr/>
          </p:nvSpPr>
          <p:spPr bwMode="auto">
            <a:xfrm>
              <a:off x="4080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6524" name="Rectangle 12"/>
            <p:cNvSpPr>
              <a:spLocks noChangeArrowheads="1"/>
            </p:cNvSpPr>
            <p:nvPr/>
          </p:nvSpPr>
          <p:spPr bwMode="auto">
            <a:xfrm>
              <a:off x="4752" y="388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integer</a:t>
              </a:r>
            </a:p>
          </p:txBody>
        </p:sp>
        <p:sp>
          <p:nvSpPr>
            <p:cNvPr id="40979" name="Line 13"/>
            <p:cNvSpPr>
              <a:spLocks noChangeShapeType="1"/>
            </p:cNvSpPr>
            <p:nvPr/>
          </p:nvSpPr>
          <p:spPr bwMode="auto">
            <a:xfrm>
              <a:off x="360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0" name="Line 14"/>
            <p:cNvSpPr>
              <a:spLocks noChangeShapeType="1"/>
            </p:cNvSpPr>
            <p:nvPr/>
          </p:nvSpPr>
          <p:spPr bwMode="auto">
            <a:xfrm flipH="1">
              <a:off x="3552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1" name="Line 15"/>
            <p:cNvSpPr>
              <a:spLocks noChangeShapeType="1"/>
            </p:cNvSpPr>
            <p:nvPr/>
          </p:nvSpPr>
          <p:spPr bwMode="auto">
            <a:xfrm>
              <a:off x="4080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16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17"/>
            <p:cNvSpPr>
              <a:spLocks noChangeShapeType="1"/>
            </p:cNvSpPr>
            <p:nvPr/>
          </p:nvSpPr>
          <p:spPr bwMode="auto">
            <a:xfrm>
              <a:off x="4080" y="2736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Line 18"/>
            <p:cNvSpPr>
              <a:spLocks noChangeShapeType="1"/>
            </p:cNvSpPr>
            <p:nvPr/>
          </p:nvSpPr>
          <p:spPr bwMode="auto">
            <a:xfrm flipH="1">
              <a:off x="4512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5" name="Line 19"/>
            <p:cNvSpPr>
              <a:spLocks noChangeShapeType="1"/>
            </p:cNvSpPr>
            <p:nvPr/>
          </p:nvSpPr>
          <p:spPr bwMode="auto">
            <a:xfrm>
              <a:off x="4944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532" name="Rectangle 20"/>
            <p:cNvSpPr>
              <a:spLocks noChangeArrowheads="1"/>
            </p:cNvSpPr>
            <p:nvPr/>
          </p:nvSpPr>
          <p:spPr bwMode="auto">
            <a:xfrm>
              <a:off x="4992" y="34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0987" name="Line 21"/>
            <p:cNvSpPr>
              <a:spLocks noChangeShapeType="1"/>
            </p:cNvSpPr>
            <p:nvPr/>
          </p:nvSpPr>
          <p:spPr bwMode="auto">
            <a:xfrm>
              <a:off x="5232" y="36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6534" name="Line 22"/>
          <p:cNvSpPr>
            <a:spLocks noChangeShapeType="1"/>
          </p:cNvSpPr>
          <p:nvPr/>
        </p:nvSpPr>
        <p:spPr bwMode="auto">
          <a:xfrm flipH="1">
            <a:off x="5072063" y="368935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 flipV="1">
            <a:off x="8383588" y="5273675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 flipH="1" flipV="1">
            <a:off x="7808913" y="4481513"/>
            <a:ext cx="43180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 flipH="1">
            <a:off x="6943725" y="433705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H="1" flipV="1">
            <a:off x="6296025" y="3689350"/>
            <a:ext cx="107950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4" grpId="0" animBg="1"/>
      <p:bldP spid="576535" grpId="0" animBg="1"/>
      <p:bldP spid="576536" grpId="0" animBg="1"/>
      <p:bldP spid="576537" grpId="0" animBg="1"/>
      <p:bldP spid="5765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8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 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(id.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 id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L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   	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(id.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  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integer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real 	  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A6CFA15-612C-4A01-BE29-0420F98DB100}" type="slidenum">
              <a:rPr lang="en-US" altLang="zh-CN" sz="8000" b="1">
                <a:latin typeface="Arial" charset="0"/>
                <a:ea typeface="宋体" pitchFamily="2" charset="-122"/>
              </a:rPr>
              <a:pPr/>
              <a:t>42</a:t>
            </a:fld>
            <a:endParaRPr lang="en-US" altLang="zh-CN" sz="8000" b="1">
              <a:latin typeface="Arial" charset="0"/>
              <a:ea typeface="宋体" pitchFamily="2" charset="-122"/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932363" y="3500438"/>
            <a:ext cx="4191000" cy="2971800"/>
            <a:chOff x="2928" y="2256"/>
            <a:chExt cx="2640" cy="1872"/>
          </a:xfrm>
        </p:grpSpPr>
        <p:sp>
          <p:nvSpPr>
            <p:cNvPr id="578565" name="Rectangle 5"/>
            <p:cNvSpPr>
              <a:spLocks noChangeArrowheads="1"/>
            </p:cNvSpPr>
            <p:nvPr/>
          </p:nvSpPr>
          <p:spPr bwMode="auto">
            <a:xfrm>
              <a:off x="3312" y="22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78566" name="Rectangle 6"/>
            <p:cNvSpPr>
              <a:spLocks noChangeArrowheads="1"/>
            </p:cNvSpPr>
            <p:nvPr/>
          </p:nvSpPr>
          <p:spPr bwMode="auto">
            <a:xfrm>
              <a:off x="4176" y="340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578567" name="Rectangle 7"/>
            <p:cNvSpPr>
              <a:spLocks noChangeArrowheads="1"/>
            </p:cNvSpPr>
            <p:nvPr/>
          </p:nvSpPr>
          <p:spPr bwMode="auto">
            <a:xfrm>
              <a:off x="3696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8568" name="Rectangle 8"/>
            <p:cNvSpPr>
              <a:spLocks noChangeArrowheads="1"/>
            </p:cNvSpPr>
            <p:nvPr/>
          </p:nvSpPr>
          <p:spPr bwMode="auto">
            <a:xfrm>
              <a:off x="3360" y="28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578569" name="Rectangle 9"/>
            <p:cNvSpPr>
              <a:spLocks noChangeArrowheads="1"/>
            </p:cNvSpPr>
            <p:nvPr/>
          </p:nvSpPr>
          <p:spPr bwMode="auto">
            <a:xfrm>
              <a:off x="2928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8570" name="Rectangle 10"/>
            <p:cNvSpPr>
              <a:spLocks noChangeArrowheads="1"/>
            </p:cNvSpPr>
            <p:nvPr/>
          </p:nvSpPr>
          <p:spPr bwMode="auto">
            <a:xfrm>
              <a:off x="4656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8571" name="Rectangle 11"/>
            <p:cNvSpPr>
              <a:spLocks noChangeArrowheads="1"/>
            </p:cNvSpPr>
            <p:nvPr/>
          </p:nvSpPr>
          <p:spPr bwMode="auto">
            <a:xfrm>
              <a:off x="4080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8572" name="Rectangle 12"/>
            <p:cNvSpPr>
              <a:spLocks noChangeArrowheads="1"/>
            </p:cNvSpPr>
            <p:nvPr/>
          </p:nvSpPr>
          <p:spPr bwMode="auto">
            <a:xfrm>
              <a:off x="4752" y="388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integer</a:t>
              </a:r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360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H="1">
              <a:off x="3552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4080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4080" y="2736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 flipH="1">
              <a:off x="4512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4944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580" name="Rectangle 20"/>
            <p:cNvSpPr>
              <a:spLocks noChangeArrowheads="1"/>
            </p:cNvSpPr>
            <p:nvPr/>
          </p:nvSpPr>
          <p:spPr bwMode="auto">
            <a:xfrm>
              <a:off x="4992" y="34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5232" y="36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4.9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4.12, 4.14</a:t>
            </a:r>
            <a:r>
              <a:rPr lang="zh-CN" altLang="en-US" dirty="0" smtClean="0">
                <a:ea typeface="宋体" pitchFamily="2" charset="-122"/>
              </a:rPr>
              <a:t>， </a:t>
            </a:r>
            <a:r>
              <a:rPr lang="en-US" altLang="zh-CN" dirty="0" smtClean="0">
                <a:ea typeface="宋体" pitchFamily="2" charset="-122"/>
              </a:rPr>
              <a:t>4.15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100695-D5E3-4879-AF3E-5CD7BC74883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温故而知新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60AA918-8328-435F-8D7A-0595FBB4389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627313" y="4292600"/>
            <a:ext cx="6049962" cy="1477963"/>
            <a:chOff x="2018" y="1706"/>
            <a:chExt cx="3629" cy="931"/>
          </a:xfrm>
        </p:grpSpPr>
        <p:sp>
          <p:nvSpPr>
            <p:cNvPr id="762885" name="Text Box 5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74782" name="AutoShape 6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87" name="Text Box 7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语法制导定义</a:t>
              </a:r>
            </a:p>
          </p:txBody>
        </p:sp>
        <p:sp>
          <p:nvSpPr>
            <p:cNvPr id="762888" name="Text Box 8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85" name="AutoShape 9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0" name="Text Box 10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87" name="AutoShape 11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2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  <p:sp>
          <p:nvSpPr>
            <p:cNvPr id="762893" name="Text Box 13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自下而上分析</a:t>
              </a:r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684213" y="1447800"/>
            <a:ext cx="7885112" cy="1295400"/>
            <a:chOff x="431" y="3249"/>
            <a:chExt cx="4490" cy="816"/>
          </a:xfrm>
        </p:grpSpPr>
        <p:sp>
          <p:nvSpPr>
            <p:cNvPr id="762895" name="Text Box 15" descr="Green marble"/>
            <p:cNvSpPr txBox="1">
              <a:spLocks noChangeArrowheads="1"/>
            </p:cNvSpPr>
            <p:nvPr/>
          </p:nvSpPr>
          <p:spPr bwMode="auto">
            <a:xfrm>
              <a:off x="431" y="3249"/>
              <a:ext cx="2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部分继承属性</a:t>
              </a:r>
            </a:p>
          </p:txBody>
        </p:sp>
        <p:sp>
          <p:nvSpPr>
            <p:cNvPr id="74773" name="AutoShape 16" descr="Green marble"/>
            <p:cNvSpPr>
              <a:spLocks noChangeArrowheads="1"/>
            </p:cNvSpPr>
            <p:nvPr/>
          </p:nvSpPr>
          <p:spPr bwMode="auto">
            <a:xfrm>
              <a:off x="2835" y="3295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7" name="Text Box 17" descr="Green marble"/>
            <p:cNvSpPr txBox="1">
              <a:spLocks noChangeArrowheads="1"/>
            </p:cNvSpPr>
            <p:nvPr/>
          </p:nvSpPr>
          <p:spPr bwMode="auto">
            <a:xfrm>
              <a:off x="3107" y="3702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翻译方案</a:t>
              </a:r>
            </a:p>
          </p:txBody>
        </p:sp>
        <p:sp>
          <p:nvSpPr>
            <p:cNvPr id="762898" name="Text Box 18" descr="Green marble"/>
            <p:cNvSpPr txBox="1">
              <a:spLocks noChangeArrowheads="1"/>
            </p:cNvSpPr>
            <p:nvPr/>
          </p:nvSpPr>
          <p:spPr bwMode="auto">
            <a:xfrm>
              <a:off x="3016" y="324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L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76" name="AutoShape 19" descr="Green marble"/>
            <p:cNvSpPr>
              <a:spLocks noChangeArrowheads="1"/>
            </p:cNvSpPr>
            <p:nvPr/>
          </p:nvSpPr>
          <p:spPr bwMode="auto">
            <a:xfrm>
              <a:off x="3289" y="3476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0" name="Text Box 20" descr="Green marble"/>
            <p:cNvSpPr txBox="1">
              <a:spLocks noChangeArrowheads="1"/>
            </p:cNvSpPr>
            <p:nvPr/>
          </p:nvSpPr>
          <p:spPr bwMode="auto">
            <a:xfrm>
              <a:off x="3379" y="347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78" name="AutoShape 21" descr="Green marble"/>
            <p:cNvSpPr>
              <a:spLocks/>
            </p:cNvSpPr>
            <p:nvPr/>
          </p:nvSpPr>
          <p:spPr bwMode="auto">
            <a:xfrm>
              <a:off x="3787" y="3566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2" name="Text Box 22" descr="Green marble"/>
            <p:cNvSpPr txBox="1">
              <a:spLocks noChangeArrowheads="1"/>
            </p:cNvSpPr>
            <p:nvPr/>
          </p:nvSpPr>
          <p:spPr bwMode="auto">
            <a:xfrm>
              <a:off x="3923" y="3430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</p:grpSp>
      <p:grpSp>
        <p:nvGrpSpPr>
          <p:cNvPr id="74758" name="Group 24"/>
          <p:cNvGrpSpPr>
            <a:grpSpLocks/>
          </p:cNvGrpSpPr>
          <p:nvPr/>
        </p:nvGrpSpPr>
        <p:grpSpPr bwMode="auto">
          <a:xfrm>
            <a:off x="179388" y="2060575"/>
            <a:ext cx="2987675" cy="3671888"/>
            <a:chOff x="0" y="845"/>
            <a:chExt cx="1882" cy="2313"/>
          </a:xfrm>
        </p:grpSpPr>
        <p:sp>
          <p:nvSpPr>
            <p:cNvPr id="762905" name="AutoShape 25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属性值由分析树中它的子结点的属性值来计算</a:t>
              </a:r>
            </a:p>
          </p:txBody>
        </p:sp>
        <p:sp>
          <p:nvSpPr>
            <p:cNvPr id="762906" name="AutoShape 26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属性值由结点的兄弟结点及父结点的属性值来计算。</a:t>
              </a:r>
            </a:p>
          </p:txBody>
        </p:sp>
        <p:sp>
          <p:nvSpPr>
            <p:cNvPr id="762907" name="Text Box 27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</a:t>
              </a:r>
            </a:p>
          </p:txBody>
        </p:sp>
        <p:sp>
          <p:nvSpPr>
            <p:cNvPr id="74765" name="AutoShape 28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9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</a:p>
          </p:txBody>
        </p:sp>
        <p:sp>
          <p:nvSpPr>
            <p:cNvPr id="762910" name="Text Box 30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继承属性</a:t>
              </a:r>
            </a:p>
          </p:txBody>
        </p:sp>
        <p:sp>
          <p:nvSpPr>
            <p:cNvPr id="74768" name="AutoShape 31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2" name="Text Box 32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消除左递归</a:t>
              </a:r>
            </a:p>
          </p:txBody>
        </p:sp>
        <p:sp>
          <p:nvSpPr>
            <p:cNvPr id="74770" name="AutoShape 33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4" name="Text Box 34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改写文法</a:t>
              </a:r>
            </a:p>
          </p:txBody>
        </p:sp>
      </p:grpSp>
      <p:sp>
        <p:nvSpPr>
          <p:cNvPr id="762916" name="Text Box 36"/>
          <p:cNvSpPr txBox="1">
            <a:spLocks noChangeArrowheads="1"/>
          </p:cNvSpPr>
          <p:nvPr/>
        </p:nvSpPr>
        <p:spPr bwMode="auto">
          <a:xfrm>
            <a:off x="6948488" y="5661025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  <p:sp>
        <p:nvSpPr>
          <p:cNvPr id="762917" name="Text Box 37"/>
          <p:cNvSpPr txBox="1">
            <a:spLocks noChangeArrowheads="1"/>
          </p:cNvSpPr>
          <p:nvPr/>
        </p:nvSpPr>
        <p:spPr bwMode="auto">
          <a:xfrm>
            <a:off x="6805613" y="1125538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推导：预测分析器的设计</a:t>
            </a:r>
          </a:p>
        </p:txBody>
      </p:sp>
    </p:spTree>
    <p:extLst>
      <p:ext uri="{BB962C8B-B14F-4D97-AF65-F5344CB8AC3E}">
        <p14:creationId xmlns:p14="http://schemas.microsoft.com/office/powerpoint/2010/main" val="27233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16" grpId="0"/>
      <p:bldP spid="7629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补充内容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关于算术表达式的左递归文法相应的翻译模式</a:t>
            </a:r>
          </a:p>
          <a:p>
            <a:pPr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E→E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+T	{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:=E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.val+T.val}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E→E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-T 	{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:=E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.val-T.val}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E→T	   	{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:=</a:t>
            </a:r>
            <a:r>
              <a:rPr lang="en-US" altLang="zh-CN" b="1" dirty="0" err="1" smtClean="0">
                <a:ea typeface="宋体" pitchFamily="2" charset="-122"/>
              </a:rPr>
              <a:t>T.val</a:t>
            </a:r>
            <a:r>
              <a:rPr lang="en-US" altLang="zh-CN" b="1" dirty="0" smtClean="0">
                <a:ea typeface="宋体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T→(E)		{</a:t>
            </a:r>
            <a:r>
              <a:rPr lang="en-US" altLang="zh-CN" b="1" dirty="0" err="1" smtClean="0">
                <a:ea typeface="宋体" pitchFamily="2" charset="-122"/>
              </a:rPr>
              <a:t>T.val</a:t>
            </a:r>
            <a:r>
              <a:rPr lang="en-US" altLang="zh-CN" b="1" dirty="0" smtClean="0">
                <a:ea typeface="宋体" pitchFamily="2" charset="-122"/>
              </a:rPr>
              <a:t>:=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en-US" altLang="zh-CN" b="1" dirty="0" err="1" smtClean="0">
                <a:ea typeface="宋体" pitchFamily="2" charset="-122"/>
              </a:rPr>
              <a:t>T→num</a:t>
            </a:r>
            <a:r>
              <a:rPr lang="en-US" altLang="zh-CN" b="1" dirty="0" smtClean="0">
                <a:ea typeface="宋体" pitchFamily="2" charset="-122"/>
              </a:rPr>
              <a:t>		{</a:t>
            </a:r>
            <a:r>
              <a:rPr lang="en-US" altLang="zh-CN" b="1" dirty="0" err="1" smtClean="0">
                <a:ea typeface="宋体" pitchFamily="2" charset="-122"/>
              </a:rPr>
              <a:t>T.val</a:t>
            </a:r>
            <a:r>
              <a:rPr lang="en-US" altLang="zh-CN" b="1" dirty="0" smtClean="0">
                <a:ea typeface="宋体" pitchFamily="2" charset="-122"/>
              </a:rPr>
              <a:t>:=</a:t>
            </a:r>
            <a:r>
              <a:rPr lang="en-US" altLang="zh-CN" b="1" dirty="0" err="1" smtClean="0">
                <a:ea typeface="宋体" pitchFamily="2" charset="-122"/>
              </a:rPr>
              <a:t>num.val</a:t>
            </a:r>
            <a:r>
              <a:rPr lang="en-US" altLang="zh-CN" b="1" dirty="0" smtClean="0">
                <a:ea typeface="宋体" pitchFamily="2" charset="-122"/>
              </a:rPr>
              <a:t>}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83CB9ED-5085-4A76-B816-90CCA88DA9E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6138824" y="914092"/>
            <a:ext cx="2592388" cy="26797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E → T R</a:t>
            </a:r>
            <a:endParaRPr lang="en-US" altLang="zh-CN" sz="4000" b="1" dirty="0"/>
          </a:p>
          <a:p>
            <a:pPr eaLnBrk="1" hangingPunct="1"/>
            <a:r>
              <a:rPr lang="en-US" altLang="zh-CN" sz="2800" b="1" dirty="0"/>
              <a:t>R → + T R</a:t>
            </a:r>
            <a:r>
              <a:rPr lang="en-US" altLang="zh-CN" sz="2800" b="1" baseline="-25000" dirty="0"/>
              <a:t>1</a:t>
            </a:r>
          </a:p>
          <a:p>
            <a:pPr eaLnBrk="1" hangingPunct="1"/>
            <a:r>
              <a:rPr lang="en-US" altLang="zh-CN" sz="2800" b="1" dirty="0"/>
              <a:t>R → - T R</a:t>
            </a:r>
            <a:r>
              <a:rPr lang="en-US" altLang="zh-CN" sz="2800" b="1" baseline="-25000" dirty="0"/>
              <a:t>1</a:t>
            </a:r>
            <a:endParaRPr lang="en-US" altLang="zh-CN" sz="4000" b="1" dirty="0"/>
          </a:p>
          <a:p>
            <a:pPr eaLnBrk="1" hangingPunct="1"/>
            <a:r>
              <a:rPr lang="en-US" altLang="zh-CN" sz="2800" b="1" dirty="0"/>
              <a:t>R → </a:t>
            </a:r>
            <a:r>
              <a:rPr lang="en-US" altLang="zh-CN" sz="2800" b="1" dirty="0">
                <a:sym typeface="Symbol" pitchFamily="18" charset="2"/>
              </a:rPr>
              <a:t></a:t>
            </a:r>
          </a:p>
          <a:p>
            <a:pPr eaLnBrk="1" hangingPunct="1"/>
            <a:r>
              <a:rPr lang="en-US" altLang="zh-CN" sz="2800" b="1" dirty="0"/>
              <a:t>T → ( E )</a:t>
            </a:r>
          </a:p>
          <a:p>
            <a:pPr eaLnBrk="1" hangingPunct="1"/>
            <a:r>
              <a:rPr lang="en-US" altLang="zh-CN" sz="2800" b="1" dirty="0"/>
              <a:t>T → </a:t>
            </a:r>
            <a:r>
              <a:rPr lang="en-US" altLang="zh-CN" sz="2800" b="1" dirty="0" err="1"/>
              <a:t>num</a:t>
            </a:r>
            <a:endParaRPr lang="en-US" altLang="zh-CN" sz="4000" b="1" dirty="0"/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468313" y="2205038"/>
            <a:ext cx="2519362" cy="3240186"/>
          </a:xfrm>
          <a:prstGeom prst="rect">
            <a:avLst/>
          </a:prstGeom>
          <a:solidFill>
            <a:schemeClr val="accent1">
              <a:alpha val="30196"/>
            </a:schemeClr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06" name="AutoShape 6"/>
          <p:cNvSpPr>
            <a:spLocks noChangeArrowheads="1"/>
          </p:cNvSpPr>
          <p:nvPr/>
        </p:nvSpPr>
        <p:spPr bwMode="auto">
          <a:xfrm rot="-1584558">
            <a:off x="3059114" y="2609706"/>
            <a:ext cx="2686050" cy="431800"/>
          </a:xfrm>
          <a:prstGeom prst="rightArrow">
            <a:avLst>
              <a:gd name="adj1" fmla="val 50000"/>
              <a:gd name="adj2" fmla="val 15551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  <p:bldP spid="768004" grpId="0" animBg="1"/>
      <p:bldP spid="768005" grpId="0" animBg="1"/>
      <p:bldP spid="7680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b="1" smtClean="0">
                <a:ea typeface="宋体" pitchFamily="2" charset="-122"/>
              </a:rPr>
              <a:t>消除左递归，构造新的翻译模式</a:t>
            </a:r>
          </a:p>
        </p:txBody>
      </p:sp>
      <p:sp>
        <p:nvSpPr>
          <p:cNvPr id="76902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52525"/>
            <a:ext cx="6192838" cy="5156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  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E → T	{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R.i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:=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T.val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	 R	{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E.val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:=R.s}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R → +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		 T	{R</a:t>
            </a:r>
            <a:r>
              <a:rPr lang="en-US" altLang="zh-CN" sz="3000" b="1" baseline="-30000" dirty="0" smtClean="0">
                <a:solidFill>
                  <a:srgbClr val="3366CC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.i:=</a:t>
            </a:r>
            <a:r>
              <a:rPr lang="en-US" altLang="zh-CN" sz="3000" b="1" dirty="0" err="1" smtClean="0">
                <a:solidFill>
                  <a:srgbClr val="3366CC"/>
                </a:solidFill>
                <a:ea typeface="宋体" pitchFamily="2" charset="-122"/>
              </a:rPr>
              <a:t>R.i+T.val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      R</a:t>
            </a:r>
            <a:r>
              <a:rPr lang="en-US" altLang="zh-CN" sz="3000" b="1" baseline="-30000" dirty="0" smtClean="0">
                <a:solidFill>
                  <a:srgbClr val="3366CC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	{R.s:=R</a:t>
            </a:r>
            <a:r>
              <a:rPr lang="en-US" altLang="zh-CN" sz="3000" b="1" baseline="-30000" dirty="0" smtClean="0">
                <a:solidFill>
                  <a:srgbClr val="3366CC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.s}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R →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	 T	{R</a:t>
            </a:r>
            <a:r>
              <a:rPr lang="en-US" altLang="zh-CN" sz="3000" b="1" baseline="-300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.i:=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R.i-T.val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	 R</a:t>
            </a:r>
            <a:r>
              <a:rPr lang="en-US" altLang="zh-CN" sz="3000" b="1" baseline="-300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{R.s:=R</a:t>
            </a:r>
            <a:r>
              <a:rPr lang="en-US" altLang="zh-CN" sz="3000" b="1" baseline="-300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.s}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R → </a:t>
            </a:r>
            <a:r>
              <a:rPr lang="en-US" altLang="zh-CN" sz="3000" b="1" dirty="0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000" b="1" dirty="0" smtClean="0">
                <a:ea typeface="宋体" pitchFamily="2" charset="-122"/>
              </a:rPr>
              <a:t>	{R.s:=</a:t>
            </a:r>
            <a:r>
              <a:rPr lang="en-US" altLang="zh-CN" sz="3000" b="1" dirty="0" err="1" smtClean="0">
                <a:ea typeface="宋体" pitchFamily="2" charset="-122"/>
              </a:rPr>
              <a:t>R.i</a:t>
            </a:r>
            <a:r>
              <a:rPr lang="en-US" altLang="zh-CN" sz="3000" b="1" dirty="0" smtClean="0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T →( E )	{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T.val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:=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E.val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T → </a:t>
            </a:r>
            <a:r>
              <a:rPr lang="en-US" altLang="zh-CN" sz="3000" b="1" dirty="0" err="1" smtClean="0">
                <a:ea typeface="宋体" pitchFamily="2" charset="-122"/>
              </a:rPr>
              <a:t>num</a:t>
            </a:r>
            <a:r>
              <a:rPr lang="en-US" altLang="zh-CN" sz="3000" b="1" dirty="0" smtClean="0">
                <a:ea typeface="宋体" pitchFamily="2" charset="-122"/>
              </a:rPr>
              <a:t>	{</a:t>
            </a:r>
            <a:r>
              <a:rPr lang="en-US" altLang="zh-CN" sz="3000" b="1" dirty="0" err="1" smtClean="0">
                <a:ea typeface="宋体" pitchFamily="2" charset="-122"/>
              </a:rPr>
              <a:t>T.val</a:t>
            </a:r>
            <a:r>
              <a:rPr lang="en-US" altLang="zh-CN" sz="3000" b="1" dirty="0" smtClean="0">
                <a:ea typeface="宋体" pitchFamily="2" charset="-122"/>
              </a:rPr>
              <a:t>:=</a:t>
            </a:r>
            <a:r>
              <a:rPr lang="en-US" altLang="zh-CN" sz="3000" b="1" dirty="0" err="1" smtClean="0">
                <a:ea typeface="宋体" pitchFamily="2" charset="-122"/>
              </a:rPr>
              <a:t>num.val</a:t>
            </a:r>
            <a:r>
              <a:rPr lang="en-US" altLang="zh-CN" sz="3000" b="1" dirty="0" smtClean="0">
                <a:ea typeface="宋体" pitchFamily="2" charset="-122"/>
              </a:rPr>
              <a:t>}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0FF000E-28F7-41BC-BAC4-B6454148BDA4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580063" y="836712"/>
            <a:ext cx="3563937" cy="4375150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E → T R</a:t>
            </a:r>
            <a:endParaRPr lang="en-US" altLang="zh-CN" sz="4000" b="1"/>
          </a:p>
          <a:p>
            <a:pPr eaLnBrk="1" hangingPunct="1"/>
            <a:r>
              <a:rPr lang="en-US" altLang="zh-CN" sz="2800" b="1"/>
              <a:t>R → +TR</a:t>
            </a:r>
            <a:r>
              <a:rPr lang="en-US" altLang="zh-CN" sz="2800" b="1" baseline="-25000"/>
              <a:t>1</a:t>
            </a:r>
          </a:p>
          <a:p>
            <a:pPr eaLnBrk="1" hangingPunct="1"/>
            <a:r>
              <a:rPr lang="en-US" altLang="zh-CN" sz="2800" b="1"/>
              <a:t>R → -TR</a:t>
            </a:r>
            <a:r>
              <a:rPr lang="en-US" altLang="zh-CN" sz="2800" b="1" baseline="-25000"/>
              <a:t>1</a:t>
            </a:r>
            <a:endParaRPr lang="en-US" altLang="zh-CN" sz="4000" b="1"/>
          </a:p>
          <a:p>
            <a:pPr eaLnBrk="1" hangingPunct="1"/>
            <a:r>
              <a:rPr lang="en-US" altLang="zh-CN" sz="2800" b="1"/>
              <a:t>R → </a:t>
            </a:r>
            <a:r>
              <a:rPr lang="en-US" altLang="zh-CN" sz="2800" b="1">
                <a:sym typeface="Symbol" pitchFamily="18" charset="2"/>
              </a:rPr>
              <a:t></a:t>
            </a:r>
          </a:p>
          <a:p>
            <a:pPr eaLnBrk="1" hangingPunct="1"/>
            <a:r>
              <a:rPr lang="en-US" altLang="zh-CN" sz="2800" b="1"/>
              <a:t>T → ( E )</a:t>
            </a:r>
          </a:p>
          <a:p>
            <a:pPr eaLnBrk="1" hangingPunct="1"/>
            <a:r>
              <a:rPr lang="en-US" altLang="zh-CN" sz="2800" b="1"/>
              <a:t>T → num</a:t>
            </a:r>
            <a:endParaRPr lang="en-US" altLang="zh-CN" sz="4000" b="1"/>
          </a:p>
          <a:p>
            <a:pPr eaLnBrk="1" hangingPunct="1"/>
            <a:r>
              <a:rPr lang="en-US" altLang="zh-CN" sz="2800" b="1">
                <a:solidFill>
                  <a:srgbClr val="003399"/>
                </a:solidFill>
              </a:rPr>
              <a:t>R.i:  R</a:t>
            </a:r>
            <a:r>
              <a:rPr lang="zh-CN" altLang="en-US" sz="2800" b="1">
                <a:solidFill>
                  <a:srgbClr val="003399"/>
                </a:solidFill>
              </a:rPr>
              <a:t>前面子表达式</a:t>
            </a:r>
          </a:p>
          <a:p>
            <a:pPr eaLnBrk="1" hangingPunct="1"/>
            <a:r>
              <a:rPr lang="zh-CN" altLang="en-US" sz="2800" b="1">
                <a:solidFill>
                  <a:srgbClr val="003399"/>
                </a:solidFill>
              </a:rPr>
              <a:t>        的值</a:t>
            </a:r>
          </a:p>
          <a:p>
            <a:pPr eaLnBrk="1" hangingPunct="1"/>
            <a:r>
              <a:rPr lang="en-US" altLang="zh-CN" sz="2800" b="1">
                <a:solidFill>
                  <a:srgbClr val="003399"/>
                </a:solidFill>
              </a:rPr>
              <a:t>R.s: </a:t>
            </a:r>
            <a:r>
              <a:rPr lang="zh-CN" altLang="en-US" sz="2800" b="1">
                <a:solidFill>
                  <a:srgbClr val="003399"/>
                </a:solidFill>
              </a:rPr>
              <a:t>分析完</a:t>
            </a:r>
            <a:r>
              <a:rPr lang="en-US" altLang="zh-CN" sz="2800" b="1">
                <a:solidFill>
                  <a:srgbClr val="003399"/>
                </a:solidFill>
              </a:rPr>
              <a:t>R</a:t>
            </a:r>
            <a:r>
              <a:rPr lang="zh-CN" altLang="en-US" sz="2800" b="1">
                <a:solidFill>
                  <a:srgbClr val="003399"/>
                </a:solidFill>
              </a:rPr>
              <a:t>时子表</a:t>
            </a:r>
          </a:p>
          <a:p>
            <a:pPr eaLnBrk="1" hangingPunct="1"/>
            <a:r>
              <a:rPr lang="zh-CN" altLang="en-US" sz="2800" b="1">
                <a:solidFill>
                  <a:srgbClr val="003399"/>
                </a:solidFill>
              </a:rPr>
              <a:t>        达式的值</a:t>
            </a:r>
            <a:endParaRPr lang="en-US" altLang="zh-CN" sz="2800" b="1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4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ea typeface="宋体" pitchFamily="2" charset="-122"/>
              </a:rPr>
              <a:t>计算表达式9－5＋2</a:t>
            </a:r>
          </a:p>
        </p:txBody>
      </p:sp>
      <p:sp>
        <p:nvSpPr>
          <p:cNvPr id="25653" name="Rectangle 52"/>
          <p:cNvSpPr>
            <a:spLocks noGrp="1" noChangeArrowheads="1"/>
          </p:cNvSpPr>
          <p:nvPr>
            <p:ph idx="1"/>
          </p:nvPr>
        </p:nvSpPr>
        <p:spPr>
          <a:xfrm>
            <a:off x="5580063" y="0"/>
            <a:ext cx="3563937" cy="3068638"/>
          </a:xfrm>
          <a:solidFill>
            <a:srgbClr val="FFFF99"/>
          </a:solidFill>
          <a:ln w="15875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→ T	{ 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R	{ 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:=R.s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→ +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T	{ R</a:t>
            </a:r>
            <a:r>
              <a:rPr lang="en-US" altLang="zh-CN" sz="20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R.i+T.val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R</a:t>
            </a:r>
            <a:r>
              <a:rPr lang="en-US" altLang="zh-CN" sz="20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R.s:= R</a:t>
            </a:r>
            <a:r>
              <a:rPr lang="en-US" altLang="zh-CN" sz="20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→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T	 { R</a:t>
            </a:r>
            <a:r>
              <a:rPr lang="en-US" altLang="zh-CN" sz="2000" b="1" baseline="-25000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R.i-T.val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R</a:t>
            </a:r>
            <a:r>
              <a:rPr lang="en-US" altLang="zh-CN" sz="2000" b="1" baseline="-25000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{ R.s:= R</a:t>
            </a:r>
            <a:r>
              <a:rPr lang="en-US" altLang="zh-CN" sz="2000" b="1" baseline="-25000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→ 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{ R.s:=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→ ( E ) { 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→ 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T.val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num.val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6DCD54B-3C36-4825-8FA4-32C74B02DE42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2055813" y="13414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E</a:t>
            </a:r>
          </a:p>
        </p:txBody>
      </p:sp>
      <p:sp>
        <p:nvSpPr>
          <p:cNvPr id="770051" name="Line 3"/>
          <p:cNvSpPr>
            <a:spLocks noChangeShapeType="1"/>
          </p:cNvSpPr>
          <p:nvPr/>
        </p:nvSpPr>
        <p:spPr bwMode="auto">
          <a:xfrm flipH="1">
            <a:off x="1141413" y="1798638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2" name="Line 4"/>
          <p:cNvSpPr>
            <a:spLocks noChangeShapeType="1"/>
          </p:cNvSpPr>
          <p:nvPr/>
        </p:nvSpPr>
        <p:spPr bwMode="auto">
          <a:xfrm>
            <a:off x="2436813" y="1798638"/>
            <a:ext cx="757237" cy="660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3" name="Rectangle 5"/>
          <p:cNvSpPr>
            <a:spLocks noChangeArrowheads="1"/>
          </p:cNvSpPr>
          <p:nvPr/>
        </p:nvSpPr>
        <p:spPr bwMode="auto">
          <a:xfrm>
            <a:off x="912813" y="2484438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770054" name="Rectangle 6"/>
          <p:cNvSpPr>
            <a:spLocks noChangeArrowheads="1"/>
          </p:cNvSpPr>
          <p:nvPr/>
        </p:nvSpPr>
        <p:spPr bwMode="auto">
          <a:xfrm>
            <a:off x="2970213" y="24082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770055" name="Line 7"/>
          <p:cNvSpPr>
            <a:spLocks noChangeShapeType="1"/>
          </p:cNvSpPr>
          <p:nvPr/>
        </p:nvSpPr>
        <p:spPr bwMode="auto">
          <a:xfrm>
            <a:off x="1065213" y="30178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6" name="Rectangle 8"/>
          <p:cNvSpPr>
            <a:spLocks noChangeArrowheads="1"/>
          </p:cNvSpPr>
          <p:nvPr/>
        </p:nvSpPr>
        <p:spPr bwMode="auto">
          <a:xfrm>
            <a:off x="684213" y="37036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</a:t>
            </a:r>
          </a:p>
        </p:txBody>
      </p:sp>
      <p:sp>
        <p:nvSpPr>
          <p:cNvPr id="770057" name="Rectangle 9"/>
          <p:cNvSpPr>
            <a:spLocks noChangeArrowheads="1"/>
          </p:cNvSpPr>
          <p:nvPr/>
        </p:nvSpPr>
        <p:spPr bwMode="auto">
          <a:xfrm>
            <a:off x="684213" y="370363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num.val=9</a:t>
            </a:r>
          </a:p>
        </p:txBody>
      </p:sp>
      <p:sp>
        <p:nvSpPr>
          <p:cNvPr id="770058" name="Line 10"/>
          <p:cNvSpPr>
            <a:spLocks noChangeShapeType="1"/>
          </p:cNvSpPr>
          <p:nvPr/>
        </p:nvSpPr>
        <p:spPr bwMode="auto">
          <a:xfrm flipV="1">
            <a:off x="1446213" y="301783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9" name="Rectangle 11"/>
          <p:cNvSpPr>
            <a:spLocks noChangeArrowheads="1"/>
          </p:cNvSpPr>
          <p:nvPr/>
        </p:nvSpPr>
        <p:spPr bwMode="auto">
          <a:xfrm>
            <a:off x="912813" y="2484438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T.val=9</a:t>
            </a:r>
          </a:p>
        </p:txBody>
      </p:sp>
      <p:sp>
        <p:nvSpPr>
          <p:cNvPr id="770060" name="Line 12"/>
          <p:cNvSpPr>
            <a:spLocks noChangeShapeType="1"/>
          </p:cNvSpPr>
          <p:nvPr/>
        </p:nvSpPr>
        <p:spPr bwMode="auto">
          <a:xfrm>
            <a:off x="2360613" y="2713038"/>
            <a:ext cx="5334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1" name="Rectangle 13"/>
          <p:cNvSpPr>
            <a:spLocks noChangeArrowheads="1"/>
          </p:cNvSpPr>
          <p:nvPr/>
        </p:nvSpPr>
        <p:spPr bwMode="auto">
          <a:xfrm>
            <a:off x="2970213" y="2386013"/>
            <a:ext cx="130333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3366CC"/>
                </a:solidFill>
                <a:latin typeface="Times New Roman" pitchFamily="18" charset="0"/>
              </a:rPr>
              <a:t>R.i=9</a:t>
            </a:r>
          </a:p>
        </p:txBody>
      </p:sp>
      <p:sp>
        <p:nvSpPr>
          <p:cNvPr id="770062" name="Line 14"/>
          <p:cNvSpPr>
            <a:spLocks noChangeShapeType="1"/>
          </p:cNvSpPr>
          <p:nvPr/>
        </p:nvSpPr>
        <p:spPr bwMode="auto">
          <a:xfrm flipH="1">
            <a:off x="2741613" y="2941638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3" name="Rectangle 15"/>
          <p:cNvSpPr>
            <a:spLocks noChangeArrowheads="1"/>
          </p:cNvSpPr>
          <p:nvPr/>
        </p:nvSpPr>
        <p:spPr bwMode="auto">
          <a:xfrm>
            <a:off x="2589213" y="37036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-</a:t>
            </a:r>
          </a:p>
        </p:txBody>
      </p:sp>
      <p:sp>
        <p:nvSpPr>
          <p:cNvPr id="770064" name="Line 16"/>
          <p:cNvSpPr>
            <a:spLocks noChangeShapeType="1"/>
          </p:cNvSpPr>
          <p:nvPr/>
        </p:nvSpPr>
        <p:spPr bwMode="auto">
          <a:xfrm flipH="1">
            <a:off x="3656013" y="29416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5" name="Rectangle 17"/>
          <p:cNvSpPr>
            <a:spLocks noChangeArrowheads="1"/>
          </p:cNvSpPr>
          <p:nvPr/>
        </p:nvSpPr>
        <p:spPr bwMode="auto">
          <a:xfrm>
            <a:off x="3503613" y="37036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770066" name="Line 18"/>
          <p:cNvSpPr>
            <a:spLocks noChangeShapeType="1"/>
          </p:cNvSpPr>
          <p:nvPr/>
        </p:nvSpPr>
        <p:spPr bwMode="auto">
          <a:xfrm>
            <a:off x="3808413" y="2941638"/>
            <a:ext cx="16764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7" name="Rectangle 19"/>
          <p:cNvSpPr>
            <a:spLocks noChangeArrowheads="1"/>
          </p:cNvSpPr>
          <p:nvPr/>
        </p:nvSpPr>
        <p:spPr bwMode="auto">
          <a:xfrm>
            <a:off x="5332413" y="37036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770068" name="Line 20"/>
          <p:cNvSpPr>
            <a:spLocks noChangeShapeType="1"/>
          </p:cNvSpPr>
          <p:nvPr/>
        </p:nvSpPr>
        <p:spPr bwMode="auto">
          <a:xfrm>
            <a:off x="3656013" y="42370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9" name="Rectangle 21"/>
          <p:cNvSpPr>
            <a:spLocks noChangeArrowheads="1"/>
          </p:cNvSpPr>
          <p:nvPr/>
        </p:nvSpPr>
        <p:spPr bwMode="auto">
          <a:xfrm>
            <a:off x="3122613" y="49228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</a:t>
            </a:r>
          </a:p>
        </p:txBody>
      </p:sp>
      <p:sp>
        <p:nvSpPr>
          <p:cNvPr id="770070" name="Rectangle 22"/>
          <p:cNvSpPr>
            <a:spLocks noChangeArrowheads="1"/>
          </p:cNvSpPr>
          <p:nvPr/>
        </p:nvSpPr>
        <p:spPr bwMode="auto">
          <a:xfrm>
            <a:off x="3122613" y="492283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num.val=5</a:t>
            </a:r>
          </a:p>
        </p:txBody>
      </p:sp>
      <p:sp>
        <p:nvSpPr>
          <p:cNvPr id="770071" name="Line 23"/>
          <p:cNvSpPr>
            <a:spLocks noChangeShapeType="1"/>
          </p:cNvSpPr>
          <p:nvPr/>
        </p:nvSpPr>
        <p:spPr bwMode="auto">
          <a:xfrm flipV="1">
            <a:off x="4037013" y="423703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2" name="Rectangle 24"/>
          <p:cNvSpPr>
            <a:spLocks noChangeArrowheads="1"/>
          </p:cNvSpPr>
          <p:nvPr/>
        </p:nvSpPr>
        <p:spPr bwMode="auto">
          <a:xfrm>
            <a:off x="3503613" y="37036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T.val=5</a:t>
            </a:r>
          </a:p>
        </p:txBody>
      </p:sp>
      <p:sp>
        <p:nvSpPr>
          <p:cNvPr id="770073" name="Line 25"/>
          <p:cNvSpPr>
            <a:spLocks noChangeShapeType="1"/>
          </p:cNvSpPr>
          <p:nvPr/>
        </p:nvSpPr>
        <p:spPr bwMode="auto">
          <a:xfrm>
            <a:off x="3808413" y="3094038"/>
            <a:ext cx="1524000" cy="7620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4" name="Line 26"/>
          <p:cNvSpPr>
            <a:spLocks noChangeShapeType="1"/>
          </p:cNvSpPr>
          <p:nvPr/>
        </p:nvSpPr>
        <p:spPr bwMode="auto">
          <a:xfrm>
            <a:off x="4722813" y="4008438"/>
            <a:ext cx="6096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5" name="Rectangle 27"/>
          <p:cNvSpPr>
            <a:spLocks noChangeArrowheads="1"/>
          </p:cNvSpPr>
          <p:nvPr/>
        </p:nvSpPr>
        <p:spPr bwMode="auto">
          <a:xfrm>
            <a:off x="5332413" y="37036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3366CC"/>
                </a:solidFill>
                <a:latin typeface="Times New Roman" pitchFamily="18" charset="0"/>
              </a:rPr>
              <a:t>R.i=4</a:t>
            </a:r>
          </a:p>
        </p:txBody>
      </p:sp>
      <p:sp>
        <p:nvSpPr>
          <p:cNvPr id="770076" name="Line 28"/>
          <p:cNvSpPr>
            <a:spLocks noChangeShapeType="1"/>
          </p:cNvSpPr>
          <p:nvPr/>
        </p:nvSpPr>
        <p:spPr bwMode="auto">
          <a:xfrm flipH="1">
            <a:off x="5408613" y="4160838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7" name="Rectangle 29"/>
          <p:cNvSpPr>
            <a:spLocks noChangeArrowheads="1"/>
          </p:cNvSpPr>
          <p:nvPr/>
        </p:nvSpPr>
        <p:spPr bwMode="auto">
          <a:xfrm>
            <a:off x="5256213" y="49228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+</a:t>
            </a:r>
          </a:p>
        </p:txBody>
      </p:sp>
      <p:sp>
        <p:nvSpPr>
          <p:cNvPr id="770078" name="Line 30"/>
          <p:cNvSpPr>
            <a:spLocks noChangeShapeType="1"/>
          </p:cNvSpPr>
          <p:nvPr/>
        </p:nvSpPr>
        <p:spPr bwMode="auto">
          <a:xfrm flipH="1">
            <a:off x="6094413" y="41608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9" name="Line 31"/>
          <p:cNvSpPr>
            <a:spLocks noChangeShapeType="1"/>
          </p:cNvSpPr>
          <p:nvPr/>
        </p:nvSpPr>
        <p:spPr bwMode="auto">
          <a:xfrm>
            <a:off x="6246813" y="4160838"/>
            <a:ext cx="16764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0" name="Rectangle 32"/>
          <p:cNvSpPr>
            <a:spLocks noChangeArrowheads="1"/>
          </p:cNvSpPr>
          <p:nvPr/>
        </p:nvSpPr>
        <p:spPr bwMode="auto">
          <a:xfrm>
            <a:off x="5942013" y="49228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770081" name="Rectangle 33"/>
          <p:cNvSpPr>
            <a:spLocks noChangeArrowheads="1"/>
          </p:cNvSpPr>
          <p:nvPr/>
        </p:nvSpPr>
        <p:spPr bwMode="auto">
          <a:xfrm>
            <a:off x="7770813" y="49990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770082" name="Line 34"/>
          <p:cNvSpPr>
            <a:spLocks noChangeShapeType="1"/>
          </p:cNvSpPr>
          <p:nvPr/>
        </p:nvSpPr>
        <p:spPr bwMode="auto">
          <a:xfrm>
            <a:off x="6170613" y="5456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3" name="Rectangle 35"/>
          <p:cNvSpPr>
            <a:spLocks noChangeArrowheads="1"/>
          </p:cNvSpPr>
          <p:nvPr/>
        </p:nvSpPr>
        <p:spPr bwMode="auto">
          <a:xfrm>
            <a:off x="5637213" y="60658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</a:t>
            </a:r>
          </a:p>
        </p:txBody>
      </p:sp>
      <p:sp>
        <p:nvSpPr>
          <p:cNvPr id="770084" name="Rectangle 36"/>
          <p:cNvSpPr>
            <a:spLocks noChangeArrowheads="1"/>
          </p:cNvSpPr>
          <p:nvPr/>
        </p:nvSpPr>
        <p:spPr bwMode="auto">
          <a:xfrm>
            <a:off x="5637213" y="606583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num.val=2</a:t>
            </a:r>
          </a:p>
        </p:txBody>
      </p:sp>
      <p:sp>
        <p:nvSpPr>
          <p:cNvPr id="770085" name="Line 37"/>
          <p:cNvSpPr>
            <a:spLocks noChangeShapeType="1"/>
          </p:cNvSpPr>
          <p:nvPr/>
        </p:nvSpPr>
        <p:spPr bwMode="auto">
          <a:xfrm flipV="1">
            <a:off x="6551613" y="545623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6" name="Rectangle 38"/>
          <p:cNvSpPr>
            <a:spLocks noChangeArrowheads="1"/>
          </p:cNvSpPr>
          <p:nvPr/>
        </p:nvSpPr>
        <p:spPr bwMode="auto">
          <a:xfrm>
            <a:off x="5942013" y="49228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T.val=2</a:t>
            </a:r>
          </a:p>
        </p:txBody>
      </p:sp>
      <p:sp>
        <p:nvSpPr>
          <p:cNvPr id="770087" name="Line 39"/>
          <p:cNvSpPr>
            <a:spLocks noChangeShapeType="1"/>
          </p:cNvSpPr>
          <p:nvPr/>
        </p:nvSpPr>
        <p:spPr bwMode="auto">
          <a:xfrm>
            <a:off x="6170613" y="4237038"/>
            <a:ext cx="1524000" cy="7620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8" name="Line 40"/>
          <p:cNvSpPr>
            <a:spLocks noChangeShapeType="1"/>
          </p:cNvSpPr>
          <p:nvPr/>
        </p:nvSpPr>
        <p:spPr bwMode="auto">
          <a:xfrm>
            <a:off x="7237413" y="5227638"/>
            <a:ext cx="533400" cy="0"/>
          </a:xfrm>
          <a:prstGeom prst="line">
            <a:avLst/>
          </a:prstGeom>
          <a:noFill/>
          <a:ln w="1905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9" name="Rectangle 41"/>
          <p:cNvSpPr>
            <a:spLocks noChangeArrowheads="1"/>
          </p:cNvSpPr>
          <p:nvPr/>
        </p:nvSpPr>
        <p:spPr bwMode="auto">
          <a:xfrm>
            <a:off x="7770813" y="49990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3366CC"/>
                </a:solidFill>
                <a:latin typeface="Times New Roman" pitchFamily="18" charset="0"/>
              </a:rPr>
              <a:t>R.i=6</a:t>
            </a:r>
          </a:p>
        </p:txBody>
      </p:sp>
      <p:sp>
        <p:nvSpPr>
          <p:cNvPr id="770090" name="Line 42"/>
          <p:cNvSpPr>
            <a:spLocks noChangeShapeType="1"/>
          </p:cNvSpPr>
          <p:nvPr/>
        </p:nvSpPr>
        <p:spPr bwMode="auto">
          <a:xfrm>
            <a:off x="7999413" y="5456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1" name="Rectangle 43"/>
          <p:cNvSpPr>
            <a:spLocks noChangeArrowheads="1"/>
          </p:cNvSpPr>
          <p:nvPr/>
        </p:nvSpPr>
        <p:spPr bwMode="auto">
          <a:xfrm>
            <a:off x="7542213" y="59896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600" b="1">
              <a:latin typeface="Times New Roman" pitchFamily="18" charset="0"/>
            </a:endParaRPr>
          </a:p>
        </p:txBody>
      </p:sp>
      <p:sp>
        <p:nvSpPr>
          <p:cNvPr id="770092" name="Line 44"/>
          <p:cNvSpPr>
            <a:spLocks noChangeShapeType="1"/>
          </p:cNvSpPr>
          <p:nvPr/>
        </p:nvSpPr>
        <p:spPr bwMode="auto">
          <a:xfrm flipV="1">
            <a:off x="8380413" y="4618038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3" name="Rectangle 45"/>
          <p:cNvSpPr>
            <a:spLocks noChangeArrowheads="1"/>
          </p:cNvSpPr>
          <p:nvPr/>
        </p:nvSpPr>
        <p:spPr bwMode="auto">
          <a:xfrm>
            <a:off x="7770813" y="43132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R.s=6</a:t>
            </a:r>
          </a:p>
        </p:txBody>
      </p:sp>
      <p:sp>
        <p:nvSpPr>
          <p:cNvPr id="770094" name="Line 46"/>
          <p:cNvSpPr>
            <a:spLocks noChangeShapeType="1"/>
          </p:cNvSpPr>
          <p:nvPr/>
        </p:nvSpPr>
        <p:spPr bwMode="auto">
          <a:xfrm flipH="1" flipV="1">
            <a:off x="6856413" y="4160838"/>
            <a:ext cx="990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5" name="Rectangle 47"/>
          <p:cNvSpPr>
            <a:spLocks noChangeArrowheads="1"/>
          </p:cNvSpPr>
          <p:nvPr/>
        </p:nvSpPr>
        <p:spPr bwMode="auto">
          <a:xfrm>
            <a:off x="6399213" y="37036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R.s=6</a:t>
            </a:r>
          </a:p>
        </p:txBody>
      </p:sp>
      <p:sp>
        <p:nvSpPr>
          <p:cNvPr id="770096" name="Line 48"/>
          <p:cNvSpPr>
            <a:spLocks noChangeShapeType="1"/>
          </p:cNvSpPr>
          <p:nvPr/>
        </p:nvSpPr>
        <p:spPr bwMode="auto">
          <a:xfrm flipH="1" flipV="1">
            <a:off x="4722813" y="2941638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7" name="Rectangle 49"/>
          <p:cNvSpPr>
            <a:spLocks noChangeArrowheads="1"/>
          </p:cNvSpPr>
          <p:nvPr/>
        </p:nvSpPr>
        <p:spPr bwMode="auto">
          <a:xfrm>
            <a:off x="4037013" y="24082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R.s=6</a:t>
            </a:r>
          </a:p>
        </p:txBody>
      </p:sp>
      <p:sp>
        <p:nvSpPr>
          <p:cNvPr id="770098" name="Line 50"/>
          <p:cNvSpPr>
            <a:spLocks noChangeShapeType="1"/>
          </p:cNvSpPr>
          <p:nvPr/>
        </p:nvSpPr>
        <p:spPr bwMode="auto">
          <a:xfrm flipH="1" flipV="1">
            <a:off x="2817813" y="1722438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9" name="Rectangle 51"/>
          <p:cNvSpPr>
            <a:spLocks noChangeArrowheads="1"/>
          </p:cNvSpPr>
          <p:nvPr/>
        </p:nvSpPr>
        <p:spPr bwMode="auto">
          <a:xfrm>
            <a:off x="2055813" y="13414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E.val=6</a:t>
            </a:r>
          </a:p>
        </p:txBody>
      </p:sp>
    </p:spTree>
    <p:extLst>
      <p:ext uri="{BB962C8B-B14F-4D97-AF65-F5344CB8AC3E}">
        <p14:creationId xmlns:p14="http://schemas.microsoft.com/office/powerpoint/2010/main" val="16633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7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7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7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7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7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7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7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7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7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7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7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77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7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77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 autoUpdateAnimBg="0"/>
      <p:bldP spid="770051" grpId="0" animBg="1"/>
      <p:bldP spid="770052" grpId="0" animBg="1"/>
      <p:bldP spid="770053" grpId="0" autoUpdateAnimBg="0"/>
      <p:bldP spid="770054" grpId="0" autoUpdateAnimBg="0"/>
      <p:bldP spid="770055" grpId="0" animBg="1"/>
      <p:bldP spid="770056" grpId="0" autoUpdateAnimBg="0"/>
      <p:bldP spid="770057" grpId="0" autoUpdateAnimBg="0"/>
      <p:bldP spid="770058" grpId="0" animBg="1"/>
      <p:bldP spid="770059" grpId="0" autoUpdateAnimBg="0"/>
      <p:bldP spid="770060" grpId="0" animBg="1"/>
      <p:bldP spid="770061" grpId="0" autoUpdateAnimBg="0"/>
      <p:bldP spid="770062" grpId="0" animBg="1"/>
      <p:bldP spid="770063" grpId="0" autoUpdateAnimBg="0"/>
      <p:bldP spid="770064" grpId="0" animBg="1"/>
      <p:bldP spid="770065" grpId="0" autoUpdateAnimBg="0"/>
      <p:bldP spid="770066" grpId="0" animBg="1"/>
      <p:bldP spid="770067" grpId="0" autoUpdateAnimBg="0"/>
      <p:bldP spid="770068" grpId="0" animBg="1"/>
      <p:bldP spid="770069" grpId="0" autoUpdateAnimBg="0"/>
      <p:bldP spid="770070" grpId="0" autoUpdateAnimBg="0"/>
      <p:bldP spid="770071" grpId="0" animBg="1"/>
      <p:bldP spid="770072" grpId="0" autoUpdateAnimBg="0"/>
      <p:bldP spid="770073" grpId="0" animBg="1"/>
      <p:bldP spid="770074" grpId="0" animBg="1"/>
      <p:bldP spid="770075" grpId="0" autoUpdateAnimBg="0"/>
      <p:bldP spid="770076" grpId="0" animBg="1"/>
      <p:bldP spid="770077" grpId="0" autoUpdateAnimBg="0"/>
      <p:bldP spid="770078" grpId="0" animBg="1"/>
      <p:bldP spid="770079" grpId="0" animBg="1"/>
      <p:bldP spid="770080" grpId="0" autoUpdateAnimBg="0"/>
      <p:bldP spid="770081" grpId="0" autoUpdateAnimBg="0"/>
      <p:bldP spid="770082" grpId="0" animBg="1"/>
      <p:bldP spid="770083" grpId="0" autoUpdateAnimBg="0"/>
      <p:bldP spid="770084" grpId="0" autoUpdateAnimBg="0"/>
      <p:bldP spid="770085" grpId="0" animBg="1"/>
      <p:bldP spid="770086" grpId="0" autoUpdateAnimBg="0"/>
      <p:bldP spid="770087" grpId="0" animBg="1"/>
      <p:bldP spid="770088" grpId="0" animBg="1"/>
      <p:bldP spid="770089" grpId="0" autoUpdateAnimBg="0"/>
      <p:bldP spid="770090" grpId="0" animBg="1"/>
      <p:bldP spid="770091" grpId="0" autoUpdateAnimBg="0"/>
      <p:bldP spid="770092" grpId="0" animBg="1"/>
      <p:bldP spid="770093" grpId="0" autoUpdateAnimBg="0"/>
      <p:bldP spid="770094" grpId="0" animBg="1"/>
      <p:bldP spid="770095" grpId="0" autoUpdateAnimBg="0"/>
      <p:bldP spid="770096" grpId="0" animBg="1"/>
      <p:bldP spid="770097" grpId="0" autoUpdateAnimBg="0"/>
      <p:bldP spid="770098" grpId="0" animBg="1"/>
      <p:bldP spid="77009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12088" cy="685800"/>
          </a:xfrm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构造抽象语法树的属性文法定义转化成翻译模式 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07288" cy="5248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E→E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+T	{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(‘+’,E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.nptr,T.nptr)}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E→E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-T	{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(‘-’,E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.nptr,T.nptr)}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E→T		{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zh-CN" altLang="en-US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EC127E0-562D-4BA1-B012-C08638458D2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5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101012" cy="685800"/>
          </a:xfrm>
          <a:noFill/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构造抽象语法树的属性文法定义转化成翻译模式</a:t>
            </a:r>
            <a:r>
              <a:rPr lang="zh-CN" altLang="en-US" sz="2800" dirty="0" smtClean="0">
                <a:ea typeface="宋体" pitchFamily="2" charset="-122"/>
              </a:rPr>
              <a:t> </a:t>
            </a:r>
          </a:p>
        </p:txBody>
      </p:sp>
      <p:sp>
        <p:nvSpPr>
          <p:cNvPr id="772098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569325" cy="532859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E →	T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		R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:=R.s}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 →	+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	T	{R</a:t>
            </a:r>
            <a:r>
              <a:rPr lang="en-US" altLang="zh-CN" sz="26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(‘+’,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R.i,T.nptr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	R</a:t>
            </a:r>
            <a:r>
              <a:rPr lang="en-US" altLang="zh-CN" sz="26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{R.s:=R</a:t>
            </a:r>
            <a:r>
              <a:rPr lang="en-US" altLang="zh-CN" sz="26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 →	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	          T	{R</a:t>
            </a:r>
            <a:r>
              <a:rPr lang="en-US" altLang="zh-CN" sz="2600" b="1" baseline="-30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(‘－’,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R.i,T.nptr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	          R</a:t>
            </a:r>
            <a:r>
              <a:rPr lang="en-US" altLang="zh-CN" sz="2600" b="1" baseline="-30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{R.s:=R.s}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 →	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{R.s:=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T →	( E  )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T →	id	{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mkleaf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id,id.entry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T →	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mkleaf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num,num.val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  <a:endParaRPr lang="zh-CN" altLang="en-US" sz="2600" b="1" dirty="0" smtClean="0">
              <a:solidFill>
                <a:srgbClr val="FF33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2D661AE-C476-4B19-8103-A11A7B2B69D4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1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90872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4.3.1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如果每个产生式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…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的每条语义规则计算的属性是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的综合属性；或者是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的继承属性，1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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但它仅依赖：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 algn="just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该产生式中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左边符号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…,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的属性；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 algn="just"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的继承属性。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属性定义属于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EE87579-66D8-498C-8939-16712AFEAAFF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1220" name="Line 4"/>
          <p:cNvSpPr>
            <a:spLocks noChangeShapeType="1"/>
          </p:cNvSpPr>
          <p:nvPr/>
        </p:nvSpPr>
        <p:spPr bwMode="auto">
          <a:xfrm>
            <a:off x="1403648" y="3501008"/>
            <a:ext cx="6985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924300" cy="1196975"/>
          </a:xfrm>
          <a:solidFill>
            <a:srgbClr val="FFCC99"/>
          </a:solidFill>
          <a:ln>
            <a:solidFill>
              <a:srgbClr val="000080"/>
            </a:solidFill>
            <a:miter lim="800000"/>
            <a:headEnd/>
            <a:tailEnd/>
          </a:ln>
        </p:spPr>
        <p:txBody>
          <a:bodyPr tIns="0" bIns="0"/>
          <a:lstStyle/>
          <a:p>
            <a:r>
              <a:rPr lang="zh-CN" altLang="en-US" sz="2800" b="1" smtClean="0">
                <a:solidFill>
                  <a:srgbClr val="003399"/>
                </a:solidFill>
                <a:ea typeface="宋体" pitchFamily="2" charset="-122"/>
              </a:rPr>
              <a:t>使用继承属性构造</a:t>
            </a:r>
            <a:br>
              <a:rPr lang="zh-CN" altLang="en-US" sz="2800" b="1" smtClean="0">
                <a:solidFill>
                  <a:srgbClr val="003399"/>
                </a:solidFill>
                <a:ea typeface="宋体" pitchFamily="2" charset="-122"/>
              </a:rPr>
            </a:br>
            <a:r>
              <a:rPr lang="en-US" altLang="zh-CN" sz="2800" b="1" smtClean="0">
                <a:solidFill>
                  <a:srgbClr val="FF3300"/>
                </a:solidFill>
                <a:ea typeface="宋体" pitchFamily="2" charset="-122"/>
              </a:rPr>
              <a:t>a－4＋c</a:t>
            </a:r>
            <a:r>
              <a:rPr lang="zh-CN" altLang="en-US" sz="2800" b="1" smtClean="0">
                <a:solidFill>
                  <a:srgbClr val="003399"/>
                </a:solidFill>
                <a:ea typeface="宋体" pitchFamily="2" charset="-122"/>
              </a:rPr>
              <a:t>的抽象语法树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AEF1670-A6D7-463A-936F-BE6F7036F090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50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1219200" y="11430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E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24" name="Line 4"/>
          <p:cNvSpPr>
            <a:spLocks noChangeShapeType="1"/>
          </p:cNvSpPr>
          <p:nvPr/>
        </p:nvSpPr>
        <p:spPr bwMode="auto">
          <a:xfrm flipH="1">
            <a:off x="304800" y="1600200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25" name="Line 5"/>
          <p:cNvSpPr>
            <a:spLocks noChangeShapeType="1"/>
          </p:cNvSpPr>
          <p:nvPr/>
        </p:nvSpPr>
        <p:spPr bwMode="auto">
          <a:xfrm>
            <a:off x="1524000" y="16002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26" name="Rectangle 6"/>
          <p:cNvSpPr>
            <a:spLocks noChangeArrowheads="1"/>
          </p:cNvSpPr>
          <p:nvPr/>
        </p:nvSpPr>
        <p:spPr bwMode="auto">
          <a:xfrm>
            <a:off x="152400" y="2057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27" name="Rectangle 7"/>
          <p:cNvSpPr>
            <a:spLocks noChangeArrowheads="1"/>
          </p:cNvSpPr>
          <p:nvPr/>
        </p:nvSpPr>
        <p:spPr bwMode="auto">
          <a:xfrm>
            <a:off x="2133600" y="2057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28" name="Line 8"/>
          <p:cNvSpPr>
            <a:spLocks noChangeShapeType="1"/>
          </p:cNvSpPr>
          <p:nvPr/>
        </p:nvSpPr>
        <p:spPr bwMode="auto">
          <a:xfrm>
            <a:off x="304800" y="2514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-107950" y="3068638"/>
            <a:ext cx="8191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id</a:t>
            </a:r>
          </a:p>
        </p:txBody>
      </p:sp>
      <p:grpSp>
        <p:nvGrpSpPr>
          <p:cNvPr id="773130" name="Group 10"/>
          <p:cNvGrpSpPr>
            <a:grpSpLocks/>
          </p:cNvGrpSpPr>
          <p:nvPr/>
        </p:nvGrpSpPr>
        <p:grpSpPr bwMode="auto">
          <a:xfrm>
            <a:off x="304800" y="5715002"/>
            <a:ext cx="2057400" cy="1055688"/>
            <a:chOff x="864" y="2400"/>
            <a:chExt cx="1296" cy="665"/>
          </a:xfrm>
        </p:grpSpPr>
        <p:sp>
          <p:nvSpPr>
            <p:cNvPr id="28744" name="Rectangle 11"/>
            <p:cNvSpPr>
              <a:spLocks noChangeArrowheads="1"/>
            </p:cNvSpPr>
            <p:nvPr/>
          </p:nvSpPr>
          <p:spPr bwMode="auto">
            <a:xfrm>
              <a:off x="960" y="2729"/>
              <a:ext cx="120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>
                  <a:latin typeface="Times New Roman" pitchFamily="18" charset="0"/>
                </a:rPr>
                <a:t>To entry for a</a:t>
              </a:r>
              <a:endParaRPr lang="en-US" altLang="zh-CN" sz="2200" b="1" baseline="-30000" dirty="0">
                <a:latin typeface="Times New Roman" pitchFamily="18" charset="0"/>
              </a:endParaRPr>
            </a:p>
          </p:txBody>
        </p:sp>
        <p:grpSp>
          <p:nvGrpSpPr>
            <p:cNvPr id="28745" name="Group 12"/>
            <p:cNvGrpSpPr>
              <a:grpSpLocks/>
            </p:cNvGrpSpPr>
            <p:nvPr/>
          </p:nvGrpSpPr>
          <p:grpSpPr bwMode="auto">
            <a:xfrm>
              <a:off x="864" y="2400"/>
              <a:ext cx="864" cy="288"/>
              <a:chOff x="4176" y="3168"/>
              <a:chExt cx="864" cy="288"/>
            </a:xfrm>
          </p:grpSpPr>
          <p:sp>
            <p:nvSpPr>
              <p:cNvPr id="28747" name="Rectangle 13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id</a:t>
                </a:r>
              </a:p>
            </p:txBody>
          </p:sp>
          <p:sp>
            <p:nvSpPr>
              <p:cNvPr id="28748" name="Rectangle 14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8746" name="Line 15"/>
            <p:cNvSpPr>
              <a:spLocks noChangeShapeType="1"/>
            </p:cNvSpPr>
            <p:nvPr/>
          </p:nvSpPr>
          <p:spPr bwMode="auto">
            <a:xfrm>
              <a:off x="1488" y="2592"/>
              <a:ext cx="0" cy="24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36" name="Rectangle 16"/>
          <p:cNvSpPr>
            <a:spLocks noChangeArrowheads="1"/>
          </p:cNvSpPr>
          <p:nvPr/>
        </p:nvSpPr>
        <p:spPr bwMode="auto">
          <a:xfrm>
            <a:off x="152400" y="20574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773137" name="Line 17"/>
          <p:cNvSpPr>
            <a:spLocks noChangeShapeType="1"/>
          </p:cNvSpPr>
          <p:nvPr/>
        </p:nvSpPr>
        <p:spPr bwMode="auto">
          <a:xfrm>
            <a:off x="762000" y="2590800"/>
            <a:ext cx="0" cy="2971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38" name="Line 18"/>
          <p:cNvSpPr>
            <a:spLocks noChangeShapeType="1"/>
          </p:cNvSpPr>
          <p:nvPr/>
        </p:nvSpPr>
        <p:spPr bwMode="auto">
          <a:xfrm flipH="1">
            <a:off x="1524000" y="25908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39" name="Rectangle 19"/>
          <p:cNvSpPr>
            <a:spLocks noChangeArrowheads="1"/>
          </p:cNvSpPr>
          <p:nvPr/>
        </p:nvSpPr>
        <p:spPr bwMode="auto">
          <a:xfrm>
            <a:off x="1371600" y="29718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-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40" name="Line 20"/>
          <p:cNvSpPr>
            <a:spLocks noChangeShapeType="1"/>
          </p:cNvSpPr>
          <p:nvPr/>
        </p:nvSpPr>
        <p:spPr bwMode="auto">
          <a:xfrm>
            <a:off x="2286000" y="2590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1" name="Rectangle 21"/>
          <p:cNvSpPr>
            <a:spLocks noChangeArrowheads="1"/>
          </p:cNvSpPr>
          <p:nvPr/>
        </p:nvSpPr>
        <p:spPr bwMode="auto">
          <a:xfrm>
            <a:off x="2057400" y="29718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42" name="Line 22"/>
          <p:cNvSpPr>
            <a:spLocks noChangeShapeType="1"/>
          </p:cNvSpPr>
          <p:nvPr/>
        </p:nvSpPr>
        <p:spPr bwMode="auto">
          <a:xfrm>
            <a:off x="2286000" y="3505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3" name="Rectangle 23"/>
          <p:cNvSpPr>
            <a:spLocks noChangeArrowheads="1"/>
          </p:cNvSpPr>
          <p:nvPr/>
        </p:nvSpPr>
        <p:spPr bwMode="auto">
          <a:xfrm>
            <a:off x="1752600" y="40386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num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773144" name="Group 24"/>
          <p:cNvGrpSpPr>
            <a:grpSpLocks/>
          </p:cNvGrpSpPr>
          <p:nvPr/>
        </p:nvGrpSpPr>
        <p:grpSpPr bwMode="auto">
          <a:xfrm>
            <a:off x="2057400" y="5638800"/>
            <a:ext cx="1371600" cy="457200"/>
            <a:chOff x="4176" y="3168"/>
            <a:chExt cx="864" cy="288"/>
          </a:xfrm>
        </p:grpSpPr>
        <p:sp>
          <p:nvSpPr>
            <p:cNvPr id="28742" name="Rectangle 25"/>
            <p:cNvSpPr>
              <a:spLocks noChangeArrowheads="1"/>
            </p:cNvSpPr>
            <p:nvPr/>
          </p:nvSpPr>
          <p:spPr bwMode="auto">
            <a:xfrm>
              <a:off x="4176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num</a:t>
              </a:r>
            </a:p>
          </p:txBody>
        </p:sp>
        <p:sp>
          <p:nvSpPr>
            <p:cNvPr id="28743" name="Rectangle 26"/>
            <p:cNvSpPr>
              <a:spLocks noChangeArrowheads="1"/>
            </p:cNvSpPr>
            <p:nvPr/>
          </p:nvSpPr>
          <p:spPr bwMode="auto">
            <a:xfrm>
              <a:off x="4608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773147" name="Rectangle 27"/>
          <p:cNvSpPr>
            <a:spLocks noChangeArrowheads="1"/>
          </p:cNvSpPr>
          <p:nvPr/>
        </p:nvSpPr>
        <p:spPr bwMode="auto">
          <a:xfrm>
            <a:off x="2057400" y="2971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773148" name="Line 28"/>
          <p:cNvSpPr>
            <a:spLocks noChangeShapeType="1"/>
          </p:cNvSpPr>
          <p:nvPr/>
        </p:nvSpPr>
        <p:spPr bwMode="auto">
          <a:xfrm flipH="1">
            <a:off x="2590800" y="3505200"/>
            <a:ext cx="152400" cy="2209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9" name="Rectangle 29"/>
          <p:cNvSpPr>
            <a:spLocks noChangeArrowheads="1"/>
          </p:cNvSpPr>
          <p:nvPr/>
        </p:nvSpPr>
        <p:spPr bwMode="auto">
          <a:xfrm>
            <a:off x="5381625" y="2971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endParaRPr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773150" name="Group 30"/>
          <p:cNvGrpSpPr>
            <a:grpSpLocks/>
          </p:cNvGrpSpPr>
          <p:nvPr/>
        </p:nvGrpSpPr>
        <p:grpSpPr bwMode="auto">
          <a:xfrm>
            <a:off x="2819400" y="4876800"/>
            <a:ext cx="2057400" cy="457200"/>
            <a:chOff x="1872" y="3456"/>
            <a:chExt cx="1296" cy="288"/>
          </a:xfrm>
        </p:grpSpPr>
        <p:sp>
          <p:nvSpPr>
            <p:cNvPr id="28739" name="Rectangle 31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28740" name="Rectangle 32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8741" name="Rectangle 33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773154" name="Line 34"/>
          <p:cNvSpPr>
            <a:spLocks noChangeShapeType="1"/>
          </p:cNvSpPr>
          <p:nvPr/>
        </p:nvSpPr>
        <p:spPr bwMode="auto">
          <a:xfrm flipH="1">
            <a:off x="1066800" y="5105400"/>
            <a:ext cx="2667000" cy="533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5" name="Line 35"/>
          <p:cNvSpPr>
            <a:spLocks noChangeShapeType="1"/>
          </p:cNvSpPr>
          <p:nvPr/>
        </p:nvSpPr>
        <p:spPr bwMode="auto">
          <a:xfrm flipH="1">
            <a:off x="3048000" y="5105400"/>
            <a:ext cx="1447800" cy="533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6" name="Line 36"/>
          <p:cNvSpPr>
            <a:spLocks noChangeShapeType="1"/>
          </p:cNvSpPr>
          <p:nvPr/>
        </p:nvSpPr>
        <p:spPr bwMode="auto">
          <a:xfrm flipH="1">
            <a:off x="4648200" y="3429000"/>
            <a:ext cx="1066800" cy="1447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7" name="Line 37"/>
          <p:cNvSpPr>
            <a:spLocks noChangeShapeType="1"/>
          </p:cNvSpPr>
          <p:nvPr/>
        </p:nvSpPr>
        <p:spPr bwMode="auto">
          <a:xfrm>
            <a:off x="2895600" y="2514600"/>
            <a:ext cx="2468563" cy="698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8" name="Rectangle 38"/>
          <p:cNvSpPr>
            <a:spLocks noChangeArrowheads="1"/>
          </p:cNvSpPr>
          <p:nvPr/>
        </p:nvSpPr>
        <p:spPr bwMode="auto">
          <a:xfrm>
            <a:off x="5386388" y="29718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59" name="Line 39"/>
          <p:cNvSpPr>
            <a:spLocks noChangeShapeType="1"/>
          </p:cNvSpPr>
          <p:nvPr/>
        </p:nvSpPr>
        <p:spPr bwMode="auto">
          <a:xfrm flipH="1">
            <a:off x="4724400" y="35052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0" name="Rectangle 40"/>
          <p:cNvSpPr>
            <a:spLocks noChangeArrowheads="1"/>
          </p:cNvSpPr>
          <p:nvPr/>
        </p:nvSpPr>
        <p:spPr bwMode="auto">
          <a:xfrm>
            <a:off x="4572000" y="3962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+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61" name="Line 41"/>
          <p:cNvSpPr>
            <a:spLocks noChangeShapeType="1"/>
          </p:cNvSpPr>
          <p:nvPr/>
        </p:nvSpPr>
        <p:spPr bwMode="auto">
          <a:xfrm>
            <a:off x="5486400" y="3505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2" name="Rectangle 42"/>
          <p:cNvSpPr>
            <a:spLocks noChangeArrowheads="1"/>
          </p:cNvSpPr>
          <p:nvPr/>
        </p:nvSpPr>
        <p:spPr bwMode="auto">
          <a:xfrm>
            <a:off x="5257800" y="40386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63" name="Line 43"/>
          <p:cNvSpPr>
            <a:spLocks noChangeShapeType="1"/>
          </p:cNvSpPr>
          <p:nvPr/>
        </p:nvSpPr>
        <p:spPr bwMode="auto">
          <a:xfrm>
            <a:off x="6172200" y="3429000"/>
            <a:ext cx="18288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4" name="Rectangle 44"/>
          <p:cNvSpPr>
            <a:spLocks noChangeArrowheads="1"/>
          </p:cNvSpPr>
          <p:nvPr/>
        </p:nvSpPr>
        <p:spPr bwMode="auto">
          <a:xfrm>
            <a:off x="8077200" y="38862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65" name="Line 45"/>
          <p:cNvSpPr>
            <a:spLocks noChangeShapeType="1"/>
          </p:cNvSpPr>
          <p:nvPr/>
        </p:nvSpPr>
        <p:spPr bwMode="auto">
          <a:xfrm>
            <a:off x="5410200" y="4495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6" name="Rectangle 46"/>
          <p:cNvSpPr>
            <a:spLocks noChangeArrowheads="1"/>
          </p:cNvSpPr>
          <p:nvPr/>
        </p:nvSpPr>
        <p:spPr bwMode="auto">
          <a:xfrm>
            <a:off x="4800600" y="50292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id</a:t>
            </a:r>
          </a:p>
        </p:txBody>
      </p:sp>
      <p:grpSp>
        <p:nvGrpSpPr>
          <p:cNvPr id="773167" name="Group 47"/>
          <p:cNvGrpSpPr>
            <a:grpSpLocks/>
          </p:cNvGrpSpPr>
          <p:nvPr/>
        </p:nvGrpSpPr>
        <p:grpSpPr bwMode="auto">
          <a:xfrm>
            <a:off x="5334000" y="5638802"/>
            <a:ext cx="2057400" cy="1131888"/>
            <a:chOff x="864" y="2400"/>
            <a:chExt cx="1296" cy="713"/>
          </a:xfrm>
        </p:grpSpPr>
        <p:sp>
          <p:nvSpPr>
            <p:cNvPr id="28734" name="Rectangle 48"/>
            <p:cNvSpPr>
              <a:spLocks noChangeArrowheads="1"/>
            </p:cNvSpPr>
            <p:nvPr/>
          </p:nvSpPr>
          <p:spPr bwMode="auto">
            <a:xfrm>
              <a:off x="960" y="2777"/>
              <a:ext cx="120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>
                  <a:latin typeface="Times New Roman" pitchFamily="18" charset="0"/>
                </a:rPr>
                <a:t>To entry for c</a:t>
              </a:r>
              <a:endParaRPr lang="en-US" altLang="zh-CN" sz="2200" b="1" baseline="-30000" dirty="0">
                <a:latin typeface="Times New Roman" pitchFamily="18" charset="0"/>
              </a:endParaRPr>
            </a:p>
          </p:txBody>
        </p:sp>
        <p:grpSp>
          <p:nvGrpSpPr>
            <p:cNvPr id="28735" name="Group 49"/>
            <p:cNvGrpSpPr>
              <a:grpSpLocks/>
            </p:cNvGrpSpPr>
            <p:nvPr/>
          </p:nvGrpSpPr>
          <p:grpSpPr bwMode="auto">
            <a:xfrm>
              <a:off x="864" y="2400"/>
              <a:ext cx="864" cy="288"/>
              <a:chOff x="4176" y="3168"/>
              <a:chExt cx="864" cy="288"/>
            </a:xfrm>
          </p:grpSpPr>
          <p:sp>
            <p:nvSpPr>
              <p:cNvPr id="28737" name="Rectangle 50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id</a:t>
                </a:r>
              </a:p>
            </p:txBody>
          </p:sp>
          <p:sp>
            <p:nvSpPr>
              <p:cNvPr id="28738" name="Rectangle 51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8736" name="Line 52"/>
            <p:cNvSpPr>
              <a:spLocks noChangeShapeType="1"/>
            </p:cNvSpPr>
            <p:nvPr/>
          </p:nvSpPr>
          <p:spPr bwMode="auto">
            <a:xfrm>
              <a:off x="1488" y="2592"/>
              <a:ext cx="0" cy="24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73" name="Rectangle 53"/>
          <p:cNvSpPr>
            <a:spLocks noChangeArrowheads="1"/>
          </p:cNvSpPr>
          <p:nvPr/>
        </p:nvSpPr>
        <p:spPr bwMode="auto">
          <a:xfrm>
            <a:off x="5257800" y="40386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773174" name="Line 54"/>
          <p:cNvSpPr>
            <a:spLocks noChangeShapeType="1"/>
          </p:cNvSpPr>
          <p:nvPr/>
        </p:nvSpPr>
        <p:spPr bwMode="auto">
          <a:xfrm>
            <a:off x="5943600" y="4572000"/>
            <a:ext cx="0" cy="1066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75" name="Rectangle 55"/>
          <p:cNvSpPr>
            <a:spLocks noChangeArrowheads="1"/>
          </p:cNvSpPr>
          <p:nvPr/>
        </p:nvSpPr>
        <p:spPr bwMode="auto">
          <a:xfrm>
            <a:off x="8077200" y="38862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  i</a:t>
            </a:r>
          </a:p>
        </p:txBody>
      </p:sp>
      <p:grpSp>
        <p:nvGrpSpPr>
          <p:cNvPr id="773176" name="Group 56"/>
          <p:cNvGrpSpPr>
            <a:grpSpLocks/>
          </p:cNvGrpSpPr>
          <p:nvPr/>
        </p:nvGrpSpPr>
        <p:grpSpPr bwMode="auto">
          <a:xfrm>
            <a:off x="6096000" y="4572000"/>
            <a:ext cx="2057400" cy="457200"/>
            <a:chOff x="1872" y="3456"/>
            <a:chExt cx="1296" cy="288"/>
          </a:xfrm>
        </p:grpSpPr>
        <p:sp>
          <p:nvSpPr>
            <p:cNvPr id="28731" name="Rectangle 57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8732" name="Rectangle 58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8733" name="Rectangle 59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773180" name="Line 60"/>
          <p:cNvSpPr>
            <a:spLocks noChangeShapeType="1"/>
          </p:cNvSpPr>
          <p:nvPr/>
        </p:nvSpPr>
        <p:spPr bwMode="auto">
          <a:xfrm flipH="1">
            <a:off x="4800600" y="4876800"/>
            <a:ext cx="2362200" cy="152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1" name="Line 61"/>
          <p:cNvSpPr>
            <a:spLocks noChangeShapeType="1"/>
          </p:cNvSpPr>
          <p:nvPr/>
        </p:nvSpPr>
        <p:spPr bwMode="auto">
          <a:xfrm flipH="1">
            <a:off x="6477000" y="4800600"/>
            <a:ext cx="1371600" cy="8382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2" name="Line 62"/>
          <p:cNvSpPr>
            <a:spLocks noChangeShapeType="1"/>
          </p:cNvSpPr>
          <p:nvPr/>
        </p:nvSpPr>
        <p:spPr bwMode="auto">
          <a:xfrm flipH="1">
            <a:off x="7086600" y="4267200"/>
            <a:ext cx="1600200" cy="3810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3" name="Rectangle 63"/>
          <p:cNvSpPr>
            <a:spLocks noChangeArrowheads="1"/>
          </p:cNvSpPr>
          <p:nvPr/>
        </p:nvSpPr>
        <p:spPr bwMode="auto">
          <a:xfrm>
            <a:off x="2133600" y="20574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endParaRPr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84" name="Line 64"/>
          <p:cNvSpPr>
            <a:spLocks noChangeShapeType="1"/>
          </p:cNvSpPr>
          <p:nvPr/>
        </p:nvSpPr>
        <p:spPr bwMode="auto">
          <a:xfrm flipH="1">
            <a:off x="914400" y="2438400"/>
            <a:ext cx="1905000" cy="31242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5" name="Line 65"/>
          <p:cNvSpPr>
            <a:spLocks noChangeShapeType="1"/>
          </p:cNvSpPr>
          <p:nvPr/>
        </p:nvSpPr>
        <p:spPr bwMode="auto">
          <a:xfrm>
            <a:off x="8382000" y="4572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6" name="Rectangle 66"/>
          <p:cNvSpPr>
            <a:spLocks noChangeArrowheads="1"/>
          </p:cNvSpPr>
          <p:nvPr/>
        </p:nvSpPr>
        <p:spPr bwMode="auto">
          <a:xfrm>
            <a:off x="7848600" y="5029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600" b="1">
              <a:latin typeface="Times New Roman" pitchFamily="18" charset="0"/>
            </a:endParaRPr>
          </a:p>
        </p:txBody>
      </p:sp>
      <p:sp>
        <p:nvSpPr>
          <p:cNvPr id="773187" name="Rectangle 67"/>
          <p:cNvSpPr>
            <a:spLocks noChangeArrowheads="1"/>
          </p:cNvSpPr>
          <p:nvPr/>
        </p:nvSpPr>
        <p:spPr bwMode="auto">
          <a:xfrm>
            <a:off x="8115300" y="3352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773188" name="Line 68"/>
          <p:cNvSpPr>
            <a:spLocks noChangeShapeType="1"/>
          </p:cNvSpPr>
          <p:nvPr/>
        </p:nvSpPr>
        <p:spPr bwMode="auto">
          <a:xfrm flipH="1">
            <a:off x="6858000" y="3733800"/>
            <a:ext cx="1371600" cy="8382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9" name="Rectangle 69"/>
          <p:cNvSpPr>
            <a:spLocks noChangeArrowheads="1"/>
          </p:cNvSpPr>
          <p:nvPr/>
        </p:nvSpPr>
        <p:spPr bwMode="auto">
          <a:xfrm>
            <a:off x="5805264" y="25146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773190" name="Line 70"/>
          <p:cNvSpPr>
            <a:spLocks noChangeShapeType="1"/>
          </p:cNvSpPr>
          <p:nvPr/>
        </p:nvSpPr>
        <p:spPr bwMode="auto">
          <a:xfrm>
            <a:off x="6553200" y="3048000"/>
            <a:ext cx="381000" cy="14478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91" name="Rectangle 71"/>
          <p:cNvSpPr>
            <a:spLocks noChangeArrowheads="1"/>
          </p:cNvSpPr>
          <p:nvPr/>
        </p:nvSpPr>
        <p:spPr bwMode="auto">
          <a:xfrm>
            <a:off x="2852936" y="16764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003399"/>
                </a:solidFill>
                <a:latin typeface="Times New Roman" pitchFamily="18" charset="0"/>
              </a:rPr>
              <a:t>s</a:t>
            </a:r>
            <a:endParaRPr lang="en-US" altLang="zh-CN" sz="2800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773192" name="Line 72"/>
          <p:cNvSpPr>
            <a:spLocks noChangeShapeType="1"/>
          </p:cNvSpPr>
          <p:nvPr/>
        </p:nvSpPr>
        <p:spPr bwMode="auto">
          <a:xfrm>
            <a:off x="3619500" y="2209800"/>
            <a:ext cx="3086100" cy="2286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93" name="Rectangle 73"/>
          <p:cNvSpPr>
            <a:spLocks noChangeArrowheads="1"/>
          </p:cNvSpPr>
          <p:nvPr/>
        </p:nvSpPr>
        <p:spPr bwMode="auto">
          <a:xfrm>
            <a:off x="1219200" y="1143000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E.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28729" name="Rectangle 74"/>
          <p:cNvSpPr>
            <a:spLocks noChangeArrowheads="1"/>
          </p:cNvSpPr>
          <p:nvPr/>
        </p:nvSpPr>
        <p:spPr bwMode="auto">
          <a:xfrm>
            <a:off x="3922713" y="0"/>
            <a:ext cx="5221287" cy="1989138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E → T {R.i:=T.nptr}   R {E.nptr:=R.s}</a:t>
            </a:r>
          </a:p>
          <a:p>
            <a:pPr marL="342900" indent="-342900" eaLnBrk="0" hangingPunct="0"/>
            <a:r>
              <a:rPr lang="en-US" altLang="zh-CN" sz="1600" b="1"/>
              <a:t>R → +  T {R</a:t>
            </a:r>
            <a:r>
              <a:rPr lang="en-US" altLang="zh-CN" sz="1600" b="1" baseline="-30000"/>
              <a:t>1</a:t>
            </a:r>
            <a:r>
              <a:rPr lang="en-US" altLang="zh-CN" sz="1600" b="1"/>
              <a:t>.i:=mknode(‘+’,R.i,T.nptr)} R</a:t>
            </a:r>
            <a:r>
              <a:rPr lang="en-US" altLang="zh-CN" sz="1600" b="1" baseline="-30000"/>
              <a:t>1</a:t>
            </a:r>
            <a:r>
              <a:rPr lang="en-US" altLang="zh-CN" sz="1600" b="1"/>
              <a:t> {R.s:=R</a:t>
            </a:r>
            <a:r>
              <a:rPr lang="en-US" altLang="zh-CN" sz="1600" b="1" baseline="-30000"/>
              <a:t>1</a:t>
            </a:r>
            <a:r>
              <a:rPr lang="en-US" altLang="zh-CN" sz="1600" b="1"/>
              <a:t>.s}</a:t>
            </a:r>
          </a:p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R → - T {R</a:t>
            </a:r>
            <a:r>
              <a:rPr lang="en-US" altLang="zh-CN" sz="1600" b="1" baseline="-30000">
                <a:solidFill>
                  <a:srgbClr val="FF3300"/>
                </a:solidFill>
              </a:rPr>
              <a:t>1</a:t>
            </a:r>
            <a:r>
              <a:rPr lang="en-US" altLang="zh-CN" sz="1600" b="1">
                <a:solidFill>
                  <a:srgbClr val="FF3300"/>
                </a:solidFill>
              </a:rPr>
              <a:t>.i:=mknode(‘－’,R.i,T.nptr)} R</a:t>
            </a:r>
            <a:r>
              <a:rPr lang="en-US" altLang="zh-CN" sz="1600" b="1" baseline="-30000">
                <a:solidFill>
                  <a:srgbClr val="FF3300"/>
                </a:solidFill>
              </a:rPr>
              <a:t>1</a:t>
            </a:r>
            <a:r>
              <a:rPr lang="en-US" altLang="zh-CN" sz="1600" b="1">
                <a:solidFill>
                  <a:srgbClr val="FF3300"/>
                </a:solidFill>
              </a:rPr>
              <a:t> {R.s:=R.s}</a:t>
            </a:r>
          </a:p>
          <a:p>
            <a:pPr marL="342900" indent="-342900" eaLnBrk="0" hangingPunct="0"/>
            <a:r>
              <a:rPr lang="en-US" altLang="zh-CN" sz="1600" b="1"/>
              <a:t>R → </a:t>
            </a:r>
            <a:r>
              <a:rPr lang="en-US" altLang="zh-CN" sz="1600" b="1">
                <a:sym typeface="Symbol" pitchFamily="18" charset="2"/>
              </a:rPr>
              <a:t></a:t>
            </a:r>
            <a:r>
              <a:rPr lang="en-US" altLang="zh-CN" sz="1600" b="1"/>
              <a:t> {R.s:=R.i}</a:t>
            </a:r>
          </a:p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T → ( E  )	 {T.nptr:=E.nptr}</a:t>
            </a:r>
          </a:p>
          <a:p>
            <a:pPr marL="342900" indent="-342900" eaLnBrk="0" hangingPunct="0"/>
            <a:r>
              <a:rPr lang="en-US" altLang="zh-CN" sz="1600" b="1"/>
              <a:t>T → id {T.nptr:=mkleaf(id,id.entry)}</a:t>
            </a:r>
          </a:p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T → num {T.nptr:=mkleaf(num,num.val)}</a:t>
            </a:r>
            <a:endParaRPr lang="zh-CN" altLang="en-US" sz="1600" b="1">
              <a:solidFill>
                <a:srgbClr val="FF3300"/>
              </a:solidFill>
            </a:endParaRPr>
          </a:p>
        </p:txBody>
      </p:sp>
      <p:sp>
        <p:nvSpPr>
          <p:cNvPr id="773195" name="Freeform 75"/>
          <p:cNvSpPr>
            <a:spLocks/>
          </p:cNvSpPr>
          <p:nvPr/>
        </p:nvSpPr>
        <p:spPr bwMode="auto">
          <a:xfrm>
            <a:off x="2438400" y="1435100"/>
            <a:ext cx="5562600" cy="3213100"/>
          </a:xfrm>
          <a:custGeom>
            <a:avLst/>
            <a:gdLst>
              <a:gd name="T0" fmla="*/ 0 w 3504"/>
              <a:gd name="T1" fmla="*/ 12700 h 2024"/>
              <a:gd name="T2" fmla="*/ 1295400 w 3504"/>
              <a:gd name="T3" fmla="*/ 88900 h 2024"/>
              <a:gd name="T4" fmla="*/ 2895600 w 3504"/>
              <a:gd name="T5" fmla="*/ 546100 h 2024"/>
              <a:gd name="T6" fmla="*/ 4648200 w 3504"/>
              <a:gd name="T7" fmla="*/ 1308100 h 2024"/>
              <a:gd name="T8" fmla="*/ 5257800 w 3504"/>
              <a:gd name="T9" fmla="*/ 2070100 h 2024"/>
              <a:gd name="T10" fmla="*/ 5562600 w 3504"/>
              <a:gd name="T11" fmla="*/ 3213100 h 20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4" h="2024">
                <a:moveTo>
                  <a:pt x="0" y="8"/>
                </a:moveTo>
                <a:cubicBezTo>
                  <a:pt x="256" y="4"/>
                  <a:pt x="512" y="0"/>
                  <a:pt x="816" y="56"/>
                </a:cubicBezTo>
                <a:cubicBezTo>
                  <a:pt x="1120" y="112"/>
                  <a:pt x="1472" y="216"/>
                  <a:pt x="1824" y="344"/>
                </a:cubicBezTo>
                <a:cubicBezTo>
                  <a:pt x="2176" y="472"/>
                  <a:pt x="2680" y="664"/>
                  <a:pt x="2928" y="824"/>
                </a:cubicBezTo>
                <a:cubicBezTo>
                  <a:pt x="3176" y="984"/>
                  <a:pt x="3216" y="1104"/>
                  <a:pt x="3312" y="1304"/>
                </a:cubicBezTo>
                <a:cubicBezTo>
                  <a:pt x="3408" y="1504"/>
                  <a:pt x="3456" y="1764"/>
                  <a:pt x="3504" y="2024"/>
                </a:cubicBezTo>
              </a:path>
            </a:pathLst>
          </a:custGeom>
          <a:noFill/>
          <a:ln w="28575" cap="flat" cmpd="sng">
            <a:solidFill>
              <a:srgbClr val="3366FF"/>
            </a:solidFill>
            <a:prstDash val="solid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7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7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7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7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7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7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7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7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7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7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7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7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7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7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7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77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7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7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7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7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7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7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7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7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77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77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77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7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7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77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77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77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7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77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animBg="1"/>
      <p:bldP spid="773123" grpId="0" autoUpdateAnimBg="0"/>
      <p:bldP spid="773124" grpId="0" animBg="1"/>
      <p:bldP spid="773125" grpId="0" animBg="1"/>
      <p:bldP spid="773126" grpId="0" autoUpdateAnimBg="0"/>
      <p:bldP spid="773127" grpId="0" autoUpdateAnimBg="0"/>
      <p:bldP spid="773128" grpId="0" animBg="1"/>
      <p:bldP spid="773129" grpId="0" autoUpdateAnimBg="0"/>
      <p:bldP spid="773136" grpId="0" autoUpdateAnimBg="0"/>
      <p:bldP spid="773137" grpId="0" animBg="1"/>
      <p:bldP spid="773138" grpId="0" animBg="1"/>
      <p:bldP spid="773139" grpId="0" autoUpdateAnimBg="0"/>
      <p:bldP spid="773140" grpId="0" animBg="1"/>
      <p:bldP spid="773141" grpId="0" autoUpdateAnimBg="0"/>
      <p:bldP spid="773142" grpId="0" animBg="1"/>
      <p:bldP spid="773143" grpId="0" autoUpdateAnimBg="0"/>
      <p:bldP spid="773147" grpId="0" autoUpdateAnimBg="0"/>
      <p:bldP spid="773148" grpId="0" animBg="1"/>
      <p:bldP spid="773149" grpId="0" autoUpdateAnimBg="0"/>
      <p:bldP spid="773154" grpId="0" animBg="1"/>
      <p:bldP spid="773155" grpId="0" animBg="1"/>
      <p:bldP spid="773156" grpId="0" animBg="1"/>
      <p:bldP spid="773157" grpId="0" animBg="1"/>
      <p:bldP spid="773158" grpId="0" autoUpdateAnimBg="0"/>
      <p:bldP spid="773159" grpId="0" animBg="1"/>
      <p:bldP spid="773160" grpId="0" autoUpdateAnimBg="0"/>
      <p:bldP spid="773161" grpId="0" animBg="1"/>
      <p:bldP spid="773162" grpId="0" autoUpdateAnimBg="0"/>
      <p:bldP spid="773163" grpId="0" animBg="1"/>
      <p:bldP spid="773164" grpId="0" autoUpdateAnimBg="0"/>
      <p:bldP spid="773165" grpId="0" animBg="1"/>
      <p:bldP spid="773166" grpId="0" autoUpdateAnimBg="0"/>
      <p:bldP spid="773173" grpId="0" autoUpdateAnimBg="0"/>
      <p:bldP spid="773174" grpId="0" animBg="1"/>
      <p:bldP spid="773175" grpId="0" autoUpdateAnimBg="0"/>
      <p:bldP spid="773180" grpId="0" animBg="1"/>
      <p:bldP spid="773181" grpId="0" animBg="1"/>
      <p:bldP spid="773182" grpId="0" animBg="1"/>
      <p:bldP spid="773183" grpId="0" autoUpdateAnimBg="0"/>
      <p:bldP spid="773184" grpId="0" animBg="1"/>
      <p:bldP spid="773185" grpId="0" animBg="1"/>
      <p:bldP spid="773186" grpId="0" autoUpdateAnimBg="0"/>
      <p:bldP spid="773187" grpId="0" autoUpdateAnimBg="0"/>
      <p:bldP spid="773188" grpId="0" animBg="1"/>
      <p:bldP spid="773189" grpId="0" autoUpdateAnimBg="0"/>
      <p:bldP spid="773190" grpId="0" animBg="1"/>
      <p:bldP spid="773191" grpId="0" autoUpdateAnimBg="0"/>
      <p:bldP spid="773192" grpId="0" animBg="1"/>
      <p:bldP spid="773193" grpId="0" autoUpdateAnimBg="0"/>
      <p:bldP spid="7731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dirty="0" smtClean="0">
                <a:ea typeface="宋体" pitchFamily="2" charset="-122"/>
              </a:rPr>
              <a:t>例：</a:t>
            </a:r>
            <a:r>
              <a:rPr lang="zh-CN" altLang="en-US" dirty="0">
                <a:ea typeface="宋体" pitchFamily="2" charset="-122"/>
              </a:rPr>
              <a:t>消</a:t>
            </a:r>
            <a:r>
              <a:rPr lang="zh-CN" altLang="en-US" dirty="0" smtClean="0">
                <a:ea typeface="宋体" pitchFamily="2" charset="-122"/>
              </a:rPr>
              <a:t>除左递归一个一般化的例子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400" y="126841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    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br>
              <a:rPr kumimoji="1" lang="en-US" altLang="zh-CN" sz="2800"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914400" y="2801938"/>
            <a:ext cx="55165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消除左递归后：</a:t>
            </a:r>
          </a:p>
          <a:p>
            <a:pPr eaLnBrk="0" hangingPunct="0"/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X.x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) }</a:t>
            </a:r>
          </a:p>
          <a:p>
            <a:pPr eaLnBrk="0" hangingPunct="0"/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 {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 err="1">
                <a:latin typeface="Times New Roman" pitchFamily="18" charset="0"/>
                <a:sym typeface="Symbol" pitchFamily="18" charset="2"/>
              </a:rPr>
              <a:t>.a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g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Y.y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) } </a:t>
            </a:r>
          </a:p>
          <a:p>
            <a:pPr eaLnBrk="0" hangingPunct="0"/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{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              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0AEF1670-A6D7-463A-936F-BE6F7036F090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51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33400" y="126841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    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br>
              <a:rPr kumimoji="1" lang="en-US" altLang="zh-CN" sz="2800"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endParaRPr kumimoji="1" lang="en-US" altLang="zh-CN" sz="2800">
              <a:latin typeface="Times New Roman" pitchFamily="18" charset="0"/>
            </a:endParaRPr>
          </a:p>
        </p:txBody>
      </p:sp>
      <p:grpSp>
        <p:nvGrpSpPr>
          <p:cNvPr id="746499" name="Group 3"/>
          <p:cNvGrpSpPr>
            <a:grpSpLocks/>
          </p:cNvGrpSpPr>
          <p:nvPr/>
        </p:nvGrpSpPr>
        <p:grpSpPr bwMode="auto">
          <a:xfrm>
            <a:off x="1116013" y="2551113"/>
            <a:ext cx="5094287" cy="3182937"/>
            <a:chOff x="703" y="2024"/>
            <a:chExt cx="3209" cy="2005"/>
          </a:xfrm>
        </p:grpSpPr>
        <p:sp>
          <p:nvSpPr>
            <p:cNvPr id="30737" name="Rectangle 4"/>
            <p:cNvSpPr>
              <a:spLocks noChangeArrowheads="1"/>
            </p:cNvSpPr>
            <p:nvPr/>
          </p:nvSpPr>
          <p:spPr bwMode="auto">
            <a:xfrm>
              <a:off x="2426" y="318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30738" name="Text Box 5"/>
            <p:cNvSpPr txBox="1">
              <a:spLocks noChangeArrowheads="1"/>
            </p:cNvSpPr>
            <p:nvPr/>
          </p:nvSpPr>
          <p:spPr bwMode="auto">
            <a:xfrm>
              <a:off x="703" y="370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0739" name="Rectangle 6"/>
            <p:cNvSpPr>
              <a:spLocks noChangeArrowheads="1"/>
            </p:cNvSpPr>
            <p:nvPr/>
          </p:nvSpPr>
          <p:spPr bwMode="auto">
            <a:xfrm>
              <a:off x="3595" y="269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 flipH="1">
              <a:off x="1565" y="2416"/>
              <a:ext cx="48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8"/>
            <p:cNvSpPr>
              <a:spLocks noChangeShapeType="1"/>
            </p:cNvSpPr>
            <p:nvPr/>
          </p:nvSpPr>
          <p:spPr bwMode="auto">
            <a:xfrm flipH="1">
              <a:off x="930" y="2928"/>
              <a:ext cx="48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9"/>
            <p:cNvSpPr>
              <a:spLocks noChangeShapeType="1"/>
            </p:cNvSpPr>
            <p:nvPr/>
          </p:nvSpPr>
          <p:spPr bwMode="auto">
            <a:xfrm>
              <a:off x="839" y="3504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10"/>
            <p:cNvSpPr>
              <a:spLocks noChangeShapeType="1"/>
            </p:cNvSpPr>
            <p:nvPr/>
          </p:nvSpPr>
          <p:spPr bwMode="auto">
            <a:xfrm>
              <a:off x="1565" y="2931"/>
              <a:ext cx="927" cy="2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11"/>
            <p:cNvSpPr>
              <a:spLocks noChangeShapeType="1"/>
            </p:cNvSpPr>
            <p:nvPr/>
          </p:nvSpPr>
          <p:spPr bwMode="auto">
            <a:xfrm>
              <a:off x="2154" y="2387"/>
              <a:ext cx="1497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Rectangle 12"/>
            <p:cNvSpPr>
              <a:spLocks noChangeArrowheads="1"/>
            </p:cNvSpPr>
            <p:nvPr/>
          </p:nvSpPr>
          <p:spPr bwMode="auto">
            <a:xfrm>
              <a:off x="1973" y="202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46" name="Rectangle 13"/>
            <p:cNvSpPr>
              <a:spLocks noChangeArrowheads="1"/>
            </p:cNvSpPr>
            <p:nvPr/>
          </p:nvSpPr>
          <p:spPr bwMode="auto">
            <a:xfrm>
              <a:off x="1338" y="2611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47" name="Rectangle 14"/>
            <p:cNvSpPr>
              <a:spLocks noChangeArrowheads="1"/>
            </p:cNvSpPr>
            <p:nvPr/>
          </p:nvSpPr>
          <p:spPr bwMode="auto">
            <a:xfrm>
              <a:off x="748" y="3158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746511" name="Group 15"/>
          <p:cNvGrpSpPr>
            <a:grpSpLocks/>
          </p:cNvGrpSpPr>
          <p:nvPr/>
        </p:nvGrpSpPr>
        <p:grpSpPr bwMode="auto">
          <a:xfrm>
            <a:off x="1476375" y="2627313"/>
            <a:ext cx="6480175" cy="3136900"/>
            <a:chOff x="930" y="2060"/>
            <a:chExt cx="4082" cy="1976"/>
          </a:xfrm>
        </p:grpSpPr>
        <p:sp>
          <p:nvSpPr>
            <p:cNvPr id="30726" name="Text Box 16"/>
            <p:cNvSpPr txBox="1">
              <a:spLocks noChangeArrowheads="1"/>
            </p:cNvSpPr>
            <p:nvPr/>
          </p:nvSpPr>
          <p:spPr bwMode="auto">
            <a:xfrm>
              <a:off x="2221" y="2060"/>
              <a:ext cx="2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.a = g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g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f (X.x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8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800" i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27" name="Text Box 17"/>
            <p:cNvSpPr txBox="1">
              <a:spLocks noChangeArrowheads="1"/>
            </p:cNvSpPr>
            <p:nvPr/>
          </p:nvSpPr>
          <p:spPr bwMode="auto">
            <a:xfrm>
              <a:off x="1555" y="2649"/>
              <a:ext cx="2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.a =  g 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8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28" name="Text Box 18"/>
            <p:cNvSpPr txBox="1">
              <a:spLocks noChangeArrowheads="1"/>
            </p:cNvSpPr>
            <p:nvPr/>
          </p:nvSpPr>
          <p:spPr bwMode="auto">
            <a:xfrm>
              <a:off x="957" y="3192"/>
              <a:ext cx="11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.a =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29" name="Line 19"/>
            <p:cNvSpPr>
              <a:spLocks noChangeShapeType="1"/>
            </p:cNvSpPr>
            <p:nvPr/>
          </p:nvSpPr>
          <p:spPr bwMode="auto">
            <a:xfrm flipH="1" flipV="1">
              <a:off x="2426" y="2999"/>
              <a:ext cx="363" cy="25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20"/>
            <p:cNvSpPr>
              <a:spLocks noChangeShapeType="1"/>
            </p:cNvSpPr>
            <p:nvPr/>
          </p:nvSpPr>
          <p:spPr bwMode="auto">
            <a:xfrm flipV="1">
              <a:off x="1632" y="2928"/>
              <a:ext cx="432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21"/>
            <p:cNvSpPr>
              <a:spLocks noChangeShapeType="1"/>
            </p:cNvSpPr>
            <p:nvPr/>
          </p:nvSpPr>
          <p:spPr bwMode="auto">
            <a:xfrm flipH="1" flipV="1">
              <a:off x="3216" y="2352"/>
              <a:ext cx="572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Line 22"/>
            <p:cNvSpPr>
              <a:spLocks noChangeShapeType="1"/>
            </p:cNvSpPr>
            <p:nvPr/>
          </p:nvSpPr>
          <p:spPr bwMode="auto">
            <a:xfrm flipV="1">
              <a:off x="2447" y="2352"/>
              <a:ext cx="481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Rectangle 23"/>
            <p:cNvSpPr>
              <a:spLocks noChangeArrowheads="1"/>
            </p:cNvSpPr>
            <p:nvPr/>
          </p:nvSpPr>
          <p:spPr bwMode="auto">
            <a:xfrm>
              <a:off x="2699" y="3294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0734" name="Rectangle 24"/>
            <p:cNvSpPr>
              <a:spLocks noChangeArrowheads="1"/>
            </p:cNvSpPr>
            <p:nvPr/>
          </p:nvSpPr>
          <p:spPr bwMode="auto">
            <a:xfrm>
              <a:off x="3833" y="2795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0735" name="Rectangle 25"/>
            <p:cNvSpPr>
              <a:spLocks noChangeArrowheads="1"/>
            </p:cNvSpPr>
            <p:nvPr/>
          </p:nvSpPr>
          <p:spPr bwMode="auto">
            <a:xfrm>
              <a:off x="930" y="3748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.x</a:t>
              </a:r>
            </a:p>
          </p:txBody>
        </p:sp>
        <p:sp>
          <p:nvSpPr>
            <p:cNvPr id="30736" name="Line 26"/>
            <p:cNvSpPr>
              <a:spLocks noChangeShapeType="1"/>
            </p:cNvSpPr>
            <p:nvPr/>
          </p:nvSpPr>
          <p:spPr bwMode="auto">
            <a:xfrm flipV="1">
              <a:off x="1111" y="3550"/>
              <a:ext cx="432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0AEF1670-A6D7-463A-936F-BE6F7036F090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52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9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627438" y="476250"/>
            <a:ext cx="5516562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X.x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</a:p>
          <a:p>
            <a:pPr eaLnBrk="0" hangingPunct="0"/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g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R.i, Y.y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 </a:t>
            </a:r>
          </a:p>
          <a:p>
            <a:pPr eaLnBrk="0" hangingPunct="0"/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              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grpSp>
        <p:nvGrpSpPr>
          <p:cNvPr id="747523" name="Group 3"/>
          <p:cNvGrpSpPr>
            <a:grpSpLocks/>
          </p:cNvGrpSpPr>
          <p:nvPr/>
        </p:nvGrpSpPr>
        <p:grpSpPr bwMode="auto">
          <a:xfrm>
            <a:off x="539750" y="1676400"/>
            <a:ext cx="3641725" cy="4595813"/>
            <a:chOff x="340" y="1117"/>
            <a:chExt cx="2294" cy="2895"/>
          </a:xfrm>
        </p:grpSpPr>
        <p:sp>
          <p:nvSpPr>
            <p:cNvPr id="31769" name="Text Box 4"/>
            <p:cNvSpPr txBox="1">
              <a:spLocks noChangeArrowheads="1"/>
            </p:cNvSpPr>
            <p:nvPr/>
          </p:nvSpPr>
          <p:spPr bwMode="auto">
            <a:xfrm>
              <a:off x="839" y="111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</a:rPr>
                <a:t>A</a:t>
              </a:r>
              <a:endParaRPr kumimoji="1" lang="en-US" altLang="zh-CN" sz="32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70" name="Rectangle 5"/>
            <p:cNvSpPr>
              <a:spLocks noChangeArrowheads="1"/>
            </p:cNvSpPr>
            <p:nvPr/>
          </p:nvSpPr>
          <p:spPr bwMode="auto">
            <a:xfrm>
              <a:off x="340" y="169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771" name="Rectangle 6"/>
            <p:cNvSpPr>
              <a:spLocks noChangeArrowheads="1"/>
            </p:cNvSpPr>
            <p:nvPr/>
          </p:nvSpPr>
          <p:spPr bwMode="auto">
            <a:xfrm>
              <a:off x="1402" y="174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772" name="Rectangle 7"/>
            <p:cNvSpPr>
              <a:spLocks noChangeArrowheads="1"/>
            </p:cNvSpPr>
            <p:nvPr/>
          </p:nvSpPr>
          <p:spPr bwMode="auto">
            <a:xfrm>
              <a:off x="839" y="243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73" name="Rectangle 8"/>
            <p:cNvSpPr>
              <a:spLocks noChangeArrowheads="1"/>
            </p:cNvSpPr>
            <p:nvPr/>
          </p:nvSpPr>
          <p:spPr bwMode="auto">
            <a:xfrm>
              <a:off x="1927" y="243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774" name="Rectangle 9"/>
            <p:cNvSpPr>
              <a:spLocks noChangeArrowheads="1"/>
            </p:cNvSpPr>
            <p:nvPr/>
          </p:nvSpPr>
          <p:spPr bwMode="auto">
            <a:xfrm>
              <a:off x="1428" y="311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75" name="Rectangle 10"/>
            <p:cNvSpPr>
              <a:spLocks noChangeArrowheads="1"/>
            </p:cNvSpPr>
            <p:nvPr/>
          </p:nvSpPr>
          <p:spPr bwMode="auto">
            <a:xfrm>
              <a:off x="2381" y="311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R</a:t>
              </a:r>
            </a:p>
          </p:txBody>
        </p:sp>
        <p:cxnSp>
          <p:nvCxnSpPr>
            <p:cNvPr id="31776" name="AutoShape 11"/>
            <p:cNvCxnSpPr>
              <a:cxnSpLocks noChangeShapeType="1"/>
              <a:stCxn id="31771" idx="2"/>
              <a:endCxn id="31772" idx="0"/>
            </p:cNvCxnSpPr>
            <p:nvPr/>
          </p:nvCxnSpPr>
          <p:spPr bwMode="auto">
            <a:xfrm flipH="1">
              <a:off x="998" y="2067"/>
              <a:ext cx="531" cy="365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7" name="AutoShape 12"/>
            <p:cNvCxnSpPr>
              <a:cxnSpLocks noChangeShapeType="1"/>
              <a:stCxn id="31771" idx="2"/>
              <a:endCxn id="31773" idx="0"/>
            </p:cNvCxnSpPr>
            <p:nvPr/>
          </p:nvCxnSpPr>
          <p:spPr bwMode="auto">
            <a:xfrm>
              <a:off x="1529" y="2067"/>
              <a:ext cx="525" cy="365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8" name="AutoShape 13"/>
            <p:cNvCxnSpPr>
              <a:cxnSpLocks noChangeShapeType="1"/>
              <a:stCxn id="31773" idx="2"/>
              <a:endCxn id="31774" idx="0"/>
            </p:cNvCxnSpPr>
            <p:nvPr/>
          </p:nvCxnSpPr>
          <p:spPr bwMode="auto">
            <a:xfrm flipH="1">
              <a:off x="1587" y="2759"/>
              <a:ext cx="467" cy="351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9" name="AutoShape 14"/>
            <p:cNvCxnSpPr>
              <a:cxnSpLocks noChangeShapeType="1"/>
              <a:stCxn id="31773" idx="2"/>
              <a:endCxn id="31775" idx="0"/>
            </p:cNvCxnSpPr>
            <p:nvPr/>
          </p:nvCxnSpPr>
          <p:spPr bwMode="auto">
            <a:xfrm>
              <a:off x="2054" y="2759"/>
              <a:ext cx="454" cy="351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80" name="Rectangle 15"/>
            <p:cNvSpPr>
              <a:spLocks noChangeArrowheads="1"/>
            </p:cNvSpPr>
            <p:nvPr/>
          </p:nvSpPr>
          <p:spPr bwMode="auto">
            <a:xfrm>
              <a:off x="2407" y="3685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i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31781" name="AutoShape 16"/>
            <p:cNvCxnSpPr>
              <a:cxnSpLocks noChangeShapeType="1"/>
              <a:stCxn id="31775" idx="2"/>
              <a:endCxn id="31780" idx="0"/>
            </p:cNvCxnSpPr>
            <p:nvPr/>
          </p:nvCxnSpPr>
          <p:spPr bwMode="auto">
            <a:xfrm>
              <a:off x="2508" y="3437"/>
              <a:ext cx="6" cy="248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2" name="AutoShape 17"/>
            <p:cNvCxnSpPr>
              <a:cxnSpLocks noChangeShapeType="1"/>
              <a:stCxn id="31769" idx="2"/>
              <a:endCxn id="31770" idx="0"/>
            </p:cNvCxnSpPr>
            <p:nvPr/>
          </p:nvCxnSpPr>
          <p:spPr bwMode="auto">
            <a:xfrm flipH="1">
              <a:off x="467" y="1482"/>
              <a:ext cx="508" cy="213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3" name="AutoShape 18"/>
            <p:cNvCxnSpPr>
              <a:cxnSpLocks noChangeShapeType="1"/>
              <a:stCxn id="31769" idx="2"/>
              <a:endCxn id="31771" idx="0"/>
            </p:cNvCxnSpPr>
            <p:nvPr/>
          </p:nvCxnSpPr>
          <p:spPr bwMode="auto">
            <a:xfrm>
              <a:off x="975" y="1482"/>
              <a:ext cx="554" cy="258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7539" name="Group 19"/>
          <p:cNvGrpSpPr>
            <a:grpSpLocks/>
          </p:cNvGrpSpPr>
          <p:nvPr/>
        </p:nvGrpSpPr>
        <p:grpSpPr bwMode="auto">
          <a:xfrm>
            <a:off x="488950" y="1828800"/>
            <a:ext cx="3900488" cy="4113213"/>
            <a:chOff x="308" y="1208"/>
            <a:chExt cx="2457" cy="2591"/>
          </a:xfrm>
        </p:grpSpPr>
        <p:sp>
          <p:nvSpPr>
            <p:cNvPr id="31750" name="Text Box 20"/>
            <p:cNvSpPr txBox="1">
              <a:spLocks noChangeArrowheads="1"/>
            </p:cNvSpPr>
            <p:nvPr/>
          </p:nvSpPr>
          <p:spPr bwMode="auto">
            <a:xfrm>
              <a:off x="308" y="3281"/>
              <a:ext cx="216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.i</a:t>
              </a:r>
            </a:p>
            <a:p>
              <a:pPr algn="r" eaLnBrk="1" hangingPunct="1"/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=g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g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51" name="Text Box 21"/>
            <p:cNvSpPr txBox="1">
              <a:spLocks noChangeArrowheads="1"/>
            </p:cNvSpPr>
            <p:nvPr/>
          </p:nvSpPr>
          <p:spPr bwMode="auto">
            <a:xfrm>
              <a:off x="572" y="2565"/>
              <a:ext cx="149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.i </a:t>
              </a:r>
            </a:p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g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52" name="Rectangle 22"/>
            <p:cNvSpPr>
              <a:spLocks noChangeArrowheads="1"/>
            </p:cNvSpPr>
            <p:nvPr/>
          </p:nvSpPr>
          <p:spPr bwMode="auto">
            <a:xfrm>
              <a:off x="1519" y="3203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i="1">
                  <a:solidFill>
                    <a:schemeClr val="accent2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1753" name="Text Box 23"/>
            <p:cNvSpPr txBox="1">
              <a:spLocks noChangeArrowheads="1"/>
            </p:cNvSpPr>
            <p:nvPr/>
          </p:nvSpPr>
          <p:spPr bwMode="auto">
            <a:xfrm>
              <a:off x="653" y="1797"/>
              <a:ext cx="82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.i </a:t>
              </a:r>
            </a:p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 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54" name="Rectangle 24"/>
            <p:cNvSpPr>
              <a:spLocks noChangeArrowheads="1"/>
            </p:cNvSpPr>
            <p:nvPr/>
          </p:nvSpPr>
          <p:spPr bwMode="auto">
            <a:xfrm>
              <a:off x="1112" y="2463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1755" name="Rectangle 25"/>
            <p:cNvSpPr>
              <a:spLocks noChangeArrowheads="1"/>
            </p:cNvSpPr>
            <p:nvPr/>
          </p:nvSpPr>
          <p:spPr bwMode="auto">
            <a:xfrm>
              <a:off x="521" y="1730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.x</a:t>
              </a:r>
            </a:p>
          </p:txBody>
        </p:sp>
        <p:sp>
          <p:nvSpPr>
            <p:cNvPr id="31756" name="Rectangle 26"/>
            <p:cNvSpPr>
              <a:spLocks noChangeArrowheads="1"/>
            </p:cNvSpPr>
            <p:nvPr/>
          </p:nvSpPr>
          <p:spPr bwMode="auto">
            <a:xfrm>
              <a:off x="1111" y="1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57" name="Rectangle 27"/>
            <p:cNvSpPr>
              <a:spLocks noChangeArrowheads="1"/>
            </p:cNvSpPr>
            <p:nvPr/>
          </p:nvSpPr>
          <p:spPr bwMode="auto">
            <a:xfrm>
              <a:off x="1519" y="1768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58" name="Rectangle 28"/>
            <p:cNvSpPr>
              <a:spLocks noChangeArrowheads="1"/>
            </p:cNvSpPr>
            <p:nvPr/>
          </p:nvSpPr>
          <p:spPr bwMode="auto">
            <a:xfrm>
              <a:off x="2109" y="2478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59" name="Rectangle 29"/>
            <p:cNvSpPr>
              <a:spLocks noChangeArrowheads="1"/>
            </p:cNvSpPr>
            <p:nvPr/>
          </p:nvSpPr>
          <p:spPr bwMode="auto">
            <a:xfrm>
              <a:off x="2562" y="3203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60" name="Line 30"/>
            <p:cNvSpPr>
              <a:spLocks noChangeShapeType="1"/>
            </p:cNvSpPr>
            <p:nvPr/>
          </p:nvSpPr>
          <p:spPr bwMode="auto">
            <a:xfrm>
              <a:off x="748" y="1933"/>
              <a:ext cx="49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31"/>
            <p:cNvSpPr>
              <a:spLocks noChangeShapeType="1"/>
            </p:cNvSpPr>
            <p:nvPr/>
          </p:nvSpPr>
          <p:spPr bwMode="auto">
            <a:xfrm>
              <a:off x="1292" y="2704"/>
              <a:ext cx="49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32"/>
            <p:cNvSpPr>
              <a:spLocks noChangeShapeType="1"/>
            </p:cNvSpPr>
            <p:nvPr/>
          </p:nvSpPr>
          <p:spPr bwMode="auto">
            <a:xfrm>
              <a:off x="1338" y="2024"/>
              <a:ext cx="499" cy="59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33"/>
            <p:cNvSpPr>
              <a:spLocks noChangeShapeType="1"/>
            </p:cNvSpPr>
            <p:nvPr/>
          </p:nvSpPr>
          <p:spPr bwMode="auto">
            <a:xfrm>
              <a:off x="1791" y="3430"/>
              <a:ext cx="363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34"/>
            <p:cNvSpPr>
              <a:spLocks noChangeShapeType="1"/>
            </p:cNvSpPr>
            <p:nvPr/>
          </p:nvSpPr>
          <p:spPr bwMode="auto">
            <a:xfrm>
              <a:off x="1927" y="2750"/>
              <a:ext cx="318" cy="58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765" name="AutoShape 35"/>
            <p:cNvCxnSpPr>
              <a:cxnSpLocks noChangeShapeType="1"/>
              <a:endCxn id="31759" idx="2"/>
            </p:cNvCxnSpPr>
            <p:nvPr/>
          </p:nvCxnSpPr>
          <p:spPr bwMode="auto">
            <a:xfrm>
              <a:off x="2245" y="3530"/>
              <a:ext cx="419" cy="1"/>
            </a:xfrm>
            <a:prstGeom prst="curvedConnector4">
              <a:avLst>
                <a:gd name="adj1" fmla="val 3343"/>
                <a:gd name="adj2" fmla="val 14400000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6" name="AutoShape 36"/>
            <p:cNvCxnSpPr>
              <a:cxnSpLocks noChangeShapeType="1"/>
              <a:stCxn id="31759" idx="3"/>
              <a:endCxn id="31758" idx="3"/>
            </p:cNvCxnSpPr>
            <p:nvPr/>
          </p:nvCxnSpPr>
          <p:spPr bwMode="auto">
            <a:xfrm flipH="1" flipV="1">
              <a:off x="2312" y="2642"/>
              <a:ext cx="453" cy="725"/>
            </a:xfrm>
            <a:prstGeom prst="curvedConnector3">
              <a:avLst>
                <a:gd name="adj1" fmla="val -31787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7" name="AutoShape 37"/>
            <p:cNvCxnSpPr>
              <a:cxnSpLocks noChangeShapeType="1"/>
              <a:stCxn id="31758" idx="3"/>
              <a:endCxn id="31757" idx="3"/>
            </p:cNvCxnSpPr>
            <p:nvPr/>
          </p:nvCxnSpPr>
          <p:spPr bwMode="auto">
            <a:xfrm flipH="1" flipV="1">
              <a:off x="1778" y="1932"/>
              <a:ext cx="534" cy="710"/>
            </a:xfrm>
            <a:prstGeom prst="curvedConnector3">
              <a:avLst>
                <a:gd name="adj1" fmla="val -26968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8" name="AutoShape 38"/>
            <p:cNvCxnSpPr>
              <a:cxnSpLocks noChangeShapeType="1"/>
              <a:stCxn id="31757" idx="3"/>
              <a:endCxn id="31756" idx="3"/>
            </p:cNvCxnSpPr>
            <p:nvPr/>
          </p:nvCxnSpPr>
          <p:spPr bwMode="auto">
            <a:xfrm flipH="1" flipV="1">
              <a:off x="1339" y="1372"/>
              <a:ext cx="439" cy="560"/>
            </a:xfrm>
            <a:prstGeom prst="curvedConnector3">
              <a:avLst>
                <a:gd name="adj1" fmla="val -32801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0AEF1670-A6D7-463A-936F-BE6F7036F090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53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2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删除翻译方案中嵌入的动作</a:t>
            </a:r>
          </a:p>
          <a:p>
            <a:r>
              <a:rPr lang="zh-CN" altLang="en-US" smtClean="0">
                <a:ea typeface="宋体" pitchFamily="2" charset="-122"/>
              </a:rPr>
              <a:t>分析栈上的继承属性</a:t>
            </a:r>
          </a:p>
          <a:p>
            <a:r>
              <a:rPr lang="zh-CN" altLang="en-US" smtClean="0">
                <a:ea typeface="宋体" pitchFamily="2" charset="-122"/>
              </a:rPr>
              <a:t>模拟继承属性的计算</a:t>
            </a: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81D52F3-E935-469A-A784-AF9F6FDA5620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58061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属性的自上而下计算与自上而下的语法分析的过程是一致的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但是，自上而下分析能够处理的文法局限于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</a:p>
          <a:p>
            <a:pPr>
              <a:spcBef>
                <a:spcPct val="0"/>
              </a:spcBef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为了为更为一般的文法计算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属性，需要研究自下而上的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属性计算方法</a:t>
            </a:r>
          </a:p>
          <a:p>
            <a:pPr>
              <a:defRPr/>
            </a:pP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57B57A6-8CD8-421A-862E-D20FEBEFDAC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66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在自下而上语法分析的框架中实现</a:t>
            </a:r>
            <a:r>
              <a:rPr lang="en-US" altLang="zh-CN" sz="32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属性定义的方法，可以做到：</a:t>
            </a:r>
          </a:p>
          <a:p>
            <a:pPr>
              <a:spcBef>
                <a:spcPct val="0"/>
              </a:spcBef>
              <a:defRPr/>
            </a:pP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实现任何基于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文法的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属性定义。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实现许多（但不是所有的）基于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属性定义。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FF0566-F086-4D32-AD84-159C07C6205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8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属性自下而上计算需要解决的问题：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141697-6574-40E2-9501-876B6470A55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1206500" y="2674938"/>
          <a:ext cx="1600200" cy="28194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2680" name="Rectangle 24"/>
          <p:cNvSpPr>
            <a:spLocks noChangeArrowheads="1"/>
          </p:cNvSpPr>
          <p:nvPr/>
        </p:nvSpPr>
        <p:spPr bwMode="auto">
          <a:xfrm>
            <a:off x="292100" y="5646738"/>
            <a:ext cx="2767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state   val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68313" y="40767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82" name="Rectangle 26"/>
          <p:cNvSpPr>
            <a:spLocks noChangeArrowheads="1"/>
          </p:cNvSpPr>
          <p:nvPr/>
        </p:nvSpPr>
        <p:spPr bwMode="auto">
          <a:xfrm>
            <a:off x="468313" y="3429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</a:t>
            </a:r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V="1">
            <a:off x="596900" y="427513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84" name="Text Box 28" descr="Green marble"/>
          <p:cNvSpPr txBox="1">
            <a:spLocks noChangeArrowheads="1"/>
          </p:cNvSpPr>
          <p:nvPr/>
        </p:nvSpPr>
        <p:spPr bwMode="auto">
          <a:xfrm>
            <a:off x="3779838" y="191611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X Y {Z.i = X.x} Z</a:t>
            </a:r>
            <a:endParaRPr lang="en-US" altLang="zh-CN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82685" name="AutoShape 29" descr="Green marble"/>
          <p:cNvSpPr>
            <a:spLocks noChangeArrowheads="1"/>
          </p:cNvSpPr>
          <p:nvPr/>
        </p:nvSpPr>
        <p:spPr bwMode="auto">
          <a:xfrm>
            <a:off x="3851275" y="2708275"/>
            <a:ext cx="3744913" cy="1944688"/>
          </a:xfrm>
          <a:prstGeom prst="wedgeRectCallout">
            <a:avLst>
              <a:gd name="adj1" fmla="val -81329"/>
              <a:gd name="adj2" fmla="val 2534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一个状态（文法符号）对应一个综合属性，该属性的值一般在处理完该文法符号之后得到。那么在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Z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还没有开始处理前，继承属性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Z.i 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就没有对应的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val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条目供其使用！</a:t>
            </a:r>
          </a:p>
        </p:txBody>
      </p:sp>
      <p:sp>
        <p:nvSpPr>
          <p:cNvPr id="582686" name="AutoShape 30" descr="Green marble"/>
          <p:cNvSpPr>
            <a:spLocks noChangeArrowheads="1"/>
          </p:cNvSpPr>
          <p:nvPr/>
        </p:nvSpPr>
        <p:spPr bwMode="auto">
          <a:xfrm>
            <a:off x="5364163" y="4581525"/>
            <a:ext cx="287337" cy="5746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87" name="Text Box 31" descr="Green marble"/>
          <p:cNvSpPr txBox="1">
            <a:spLocks noChangeArrowheads="1"/>
          </p:cNvSpPr>
          <p:nvPr/>
        </p:nvSpPr>
        <p:spPr bwMode="auto">
          <a:xfrm>
            <a:off x="3851275" y="5156200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解决办法：在栈上消除继承属性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86" grpId="0" animBg="1"/>
      <p:bldP spid="58268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4.4.1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删除翻译方案中嵌入的动作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59813" cy="48958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问题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自下而上的分析中，语义动作的执行是在使用产生式对句柄进行归约的时候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但是，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属性定义的继承属性的计算需要嵌在产生式右部不同的地方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问题的解决方案：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通过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改写文法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，使得所有嵌入在产生式中间的动作变换成只在产生式的最右端出现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45DC56A-96A1-4998-80D7-EE363B7AA852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4.4.1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删除翻译方案中嵌入的动作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839200" cy="50403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特殊情况一：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删除翻译方案中嵌入的动作</a:t>
            </a:r>
            <a:endParaRPr lang="zh-CN" altLang="en-US" sz="32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R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+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(‘+’)}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b="0" baseline="-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’)}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b="0" baseline="-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num.</a:t>
            </a:r>
            <a:r>
              <a:rPr lang="en-US" altLang="zh-CN" sz="2800" b="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 }</a:t>
            </a:r>
            <a:endParaRPr lang="zh-CN" altLang="en-US" sz="16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在文法中加入产生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标记非终结符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，让每个嵌入动作由不同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标记非终结符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代表，并把该动作放在产生式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的右端。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R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M R</a:t>
            </a:r>
            <a:r>
              <a:rPr lang="en-US" altLang="zh-CN" sz="2800" b="0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N R</a:t>
            </a:r>
            <a:r>
              <a:rPr lang="en-US" altLang="zh-CN" sz="2800" b="0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2800" b="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num.</a:t>
            </a:r>
            <a:r>
              <a:rPr lang="en-US" altLang="zh-CN" sz="2800" b="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 }</a:t>
            </a:r>
          </a:p>
          <a:p>
            <a:pPr marL="457200" lvl="1" indent="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(‘+’)}</a:t>
            </a:r>
          </a:p>
          <a:p>
            <a:pPr marL="457200" lvl="1" indent="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{print (‘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’)}</a:t>
            </a:r>
            <a:r>
              <a:rPr lang="en-US" altLang="zh-CN" sz="20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36E879-D8AE-4674-B1CA-DC44ACE460D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例</a:t>
            </a:r>
            <a:r>
              <a:rPr lang="en-US" altLang="zh-CN" b="1" dirty="0" smtClean="0">
                <a:ea typeface="宋体" pitchFamily="2" charset="-122"/>
              </a:rPr>
              <a:t>   </a:t>
            </a:r>
            <a:r>
              <a:rPr lang="zh-CN" altLang="en-US" b="1" dirty="0" smtClean="0">
                <a:ea typeface="宋体" pitchFamily="2" charset="-122"/>
              </a:rPr>
              <a:t>非</a:t>
            </a: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zh-CN" altLang="en-US" b="1" dirty="0" smtClean="0">
                <a:ea typeface="宋体" pitchFamily="2" charset="-122"/>
              </a:rPr>
              <a:t>属性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300" smtClean="0">
                <a:latin typeface="Times New Roman" pitchFamily="18" charset="0"/>
                <a:ea typeface="宋体" pitchFamily="2" charset="-122"/>
              </a:rPr>
              <a:t>文法符号</a:t>
            </a:r>
            <a:r>
              <a:rPr kumimoji="1" lang="en-US" altLang="zh-CN" sz="3300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kumimoji="1" lang="zh-CN" altLang="en-US" sz="3300" smtClean="0">
                <a:latin typeface="Times New Roman" pitchFamily="18" charset="0"/>
                <a:ea typeface="宋体" pitchFamily="2" charset="-122"/>
              </a:rPr>
              <a:t>的继承属性依赖于它右边文法符号</a:t>
            </a:r>
            <a:r>
              <a:rPr kumimoji="1" lang="en-US" altLang="zh-CN" sz="3300" i="1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3300" smtClean="0">
                <a:latin typeface="Times New Roman" pitchFamily="18" charset="0"/>
                <a:ea typeface="宋体" pitchFamily="2" charset="-122"/>
              </a:rPr>
              <a:t>的属性。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8EA1005-D45D-45F3-BAD9-11780ACDB468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149" name="Object 4"/>
          <p:cNvGraphicFramePr>
            <a:graphicFrameLocks/>
          </p:cNvGraphicFramePr>
          <p:nvPr/>
        </p:nvGraphicFramePr>
        <p:xfrm>
          <a:off x="1116013" y="2276475"/>
          <a:ext cx="698500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Document" r:id="rId3" imgW="5000625" imgH="2457450" progId="Word.Document.8">
                  <p:embed/>
                </p:oleObj>
              </mc:Choice>
              <mc:Fallback>
                <p:oleObj name="Document" r:id="rId3" imgW="5000625" imgH="245745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6985000" cy="367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特殊情况二：分析栈上的继承属性</a:t>
            </a: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p, q, r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	   L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integer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real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id {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    {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)}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952A00C-F80F-480E-BE67-2111650B11C5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323850" y="1628800"/>
            <a:ext cx="678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所依赖的属性在分析栈上的位置能静态确定</a:t>
            </a:r>
          </a:p>
        </p:txBody>
      </p:sp>
      <p:sp>
        <p:nvSpPr>
          <p:cNvPr id="670726" name="AutoShape 6"/>
          <p:cNvSpPr>
            <a:spLocks noChangeArrowheads="1"/>
          </p:cNvSpPr>
          <p:nvPr/>
        </p:nvSpPr>
        <p:spPr bwMode="auto">
          <a:xfrm>
            <a:off x="4148708" y="2370138"/>
            <a:ext cx="1752600" cy="457200"/>
          </a:xfrm>
          <a:prstGeom prst="wedgeRoundRectCallout">
            <a:avLst>
              <a:gd name="adj1" fmla="val -43750"/>
              <a:gd name="adj2" fmla="val 76736"/>
              <a:gd name="adj3" fmla="val 16667"/>
            </a:avLst>
          </a:prstGeom>
          <a:noFill/>
          <a:ln w="31750">
            <a:solidFill>
              <a:srgbClr val="339966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dirty="0">
                <a:latin typeface="宋体" pitchFamily="2" charset="-122"/>
              </a:rPr>
              <a:t>复写规则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6952A00C-F80F-480E-BE67-2111650B11C5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61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130" y="1125538"/>
            <a:ext cx="7796855" cy="10795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特殊情况二：分析栈上的继承属性</a:t>
            </a: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属性位置能预测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672806" name="Group 3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7567897"/>
              </p:ext>
            </p:extLst>
          </p:nvPr>
        </p:nvGraphicFramePr>
        <p:xfrm>
          <a:off x="251520" y="2708275"/>
          <a:ext cx="3960440" cy="3741736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18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L="18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所用产生式</a:t>
                      </a:r>
                    </a:p>
                  </a:txBody>
                  <a:tcPr marL="18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 p,q,r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 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int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id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TL,q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L,id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TL,r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L,id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TL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1204" name="Group 4"/>
          <p:cNvGrpSpPr>
            <a:grpSpLocks noChangeAspect="1"/>
          </p:cNvGrpSpPr>
          <p:nvPr/>
        </p:nvGrpSpPr>
        <p:grpSpPr bwMode="auto">
          <a:xfrm>
            <a:off x="6170613" y="1557338"/>
            <a:ext cx="2973387" cy="2217737"/>
            <a:chOff x="2496" y="1200"/>
            <a:chExt cx="3117" cy="2325"/>
          </a:xfrm>
        </p:grpSpPr>
        <p:sp>
          <p:nvSpPr>
            <p:cNvPr id="672773" name="Rectangle 5"/>
            <p:cNvSpPr>
              <a:spLocks noChangeAspect="1" noChangeArrowheads="1"/>
            </p:cNvSpPr>
            <p:nvPr/>
          </p:nvSpPr>
          <p:spPr bwMode="auto">
            <a:xfrm>
              <a:off x="3679" y="1200"/>
              <a:ext cx="18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2774" name="Rectangle 6"/>
            <p:cNvSpPr>
              <a:spLocks noChangeAspect="1" noChangeArrowheads="1"/>
            </p:cNvSpPr>
            <p:nvPr/>
          </p:nvSpPr>
          <p:spPr bwMode="auto">
            <a:xfrm>
              <a:off x="2561" y="1669"/>
              <a:ext cx="1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72775" name="Rectangle 7"/>
            <p:cNvSpPr>
              <a:spLocks noChangeAspect="1" noChangeArrowheads="1"/>
            </p:cNvSpPr>
            <p:nvPr/>
          </p:nvSpPr>
          <p:spPr bwMode="auto">
            <a:xfrm>
              <a:off x="4799" y="1728"/>
              <a:ext cx="19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1274" name="Line 8"/>
            <p:cNvSpPr>
              <a:spLocks noChangeAspect="1" noChangeShapeType="1"/>
            </p:cNvSpPr>
            <p:nvPr/>
          </p:nvSpPr>
          <p:spPr bwMode="auto">
            <a:xfrm flipH="1">
              <a:off x="2739" y="1511"/>
              <a:ext cx="893" cy="3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Line 9"/>
            <p:cNvSpPr>
              <a:spLocks noChangeAspect="1" noChangeShapeType="1"/>
            </p:cNvSpPr>
            <p:nvPr/>
          </p:nvSpPr>
          <p:spPr bwMode="auto">
            <a:xfrm>
              <a:off x="3896" y="1498"/>
              <a:ext cx="892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78" name="Rectangle 10"/>
            <p:cNvSpPr>
              <a:spLocks noChangeAspect="1" noChangeArrowheads="1"/>
            </p:cNvSpPr>
            <p:nvPr/>
          </p:nvSpPr>
          <p:spPr bwMode="auto">
            <a:xfrm>
              <a:off x="4223" y="2257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2779" name="Rectangle 11"/>
            <p:cNvSpPr>
              <a:spLocks noChangeAspect="1" noChangeArrowheads="1"/>
            </p:cNvSpPr>
            <p:nvPr/>
          </p:nvSpPr>
          <p:spPr bwMode="auto">
            <a:xfrm>
              <a:off x="4849" y="2112"/>
              <a:ext cx="19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2780" name="Rectangle 12"/>
            <p:cNvSpPr>
              <a:spLocks noChangeAspect="1" noChangeArrowheads="1"/>
            </p:cNvSpPr>
            <p:nvPr/>
          </p:nvSpPr>
          <p:spPr bwMode="auto">
            <a:xfrm>
              <a:off x="5423" y="2160"/>
              <a:ext cx="1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1279" name="Line 13"/>
            <p:cNvSpPr>
              <a:spLocks noChangeAspect="1" noChangeShapeType="1"/>
            </p:cNvSpPr>
            <p:nvPr/>
          </p:nvSpPr>
          <p:spPr bwMode="auto">
            <a:xfrm flipH="1">
              <a:off x="4361" y="2059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0" name="Line 14"/>
            <p:cNvSpPr>
              <a:spLocks noChangeAspect="1" noChangeShapeType="1"/>
            </p:cNvSpPr>
            <p:nvPr/>
          </p:nvSpPr>
          <p:spPr bwMode="auto">
            <a:xfrm>
              <a:off x="4992" y="1968"/>
              <a:ext cx="44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1" name="Line 15"/>
            <p:cNvSpPr>
              <a:spLocks noChangeAspect="1" noChangeShapeType="1"/>
            </p:cNvSpPr>
            <p:nvPr/>
          </p:nvSpPr>
          <p:spPr bwMode="auto">
            <a:xfrm>
              <a:off x="4896" y="2016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84" name="Rectangle 16"/>
            <p:cNvSpPr>
              <a:spLocks noChangeAspect="1" noChangeArrowheads="1"/>
            </p:cNvSpPr>
            <p:nvPr/>
          </p:nvSpPr>
          <p:spPr bwMode="auto">
            <a:xfrm>
              <a:off x="3648" y="2688"/>
              <a:ext cx="18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2785" name="Rectangle 17"/>
            <p:cNvSpPr>
              <a:spLocks noChangeAspect="1" noChangeArrowheads="1"/>
            </p:cNvSpPr>
            <p:nvPr/>
          </p:nvSpPr>
          <p:spPr bwMode="auto">
            <a:xfrm>
              <a:off x="4272" y="2640"/>
              <a:ext cx="19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2786" name="Rectangle 18"/>
            <p:cNvSpPr>
              <a:spLocks noChangeAspect="1" noChangeArrowheads="1"/>
            </p:cNvSpPr>
            <p:nvPr/>
          </p:nvSpPr>
          <p:spPr bwMode="auto">
            <a:xfrm>
              <a:off x="4847" y="2640"/>
              <a:ext cx="29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1285" name="Line 19"/>
            <p:cNvSpPr>
              <a:spLocks noChangeAspect="1" noChangeShapeType="1"/>
            </p:cNvSpPr>
            <p:nvPr/>
          </p:nvSpPr>
          <p:spPr bwMode="auto">
            <a:xfrm flipH="1">
              <a:off x="3743" y="2464"/>
              <a:ext cx="442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6" name="Line 20"/>
            <p:cNvSpPr>
              <a:spLocks noChangeAspect="1" noChangeShapeType="1"/>
            </p:cNvSpPr>
            <p:nvPr/>
          </p:nvSpPr>
          <p:spPr bwMode="auto">
            <a:xfrm>
              <a:off x="4384" y="2498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7" name="Line 21"/>
            <p:cNvSpPr>
              <a:spLocks noChangeAspect="1" noChangeShapeType="1"/>
            </p:cNvSpPr>
            <p:nvPr/>
          </p:nvSpPr>
          <p:spPr bwMode="auto">
            <a:xfrm>
              <a:off x="4283" y="2480"/>
              <a:ext cx="0" cy="2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90" name="Rectangle 22"/>
            <p:cNvSpPr>
              <a:spLocks noChangeAspect="1" noChangeArrowheads="1"/>
            </p:cNvSpPr>
            <p:nvPr/>
          </p:nvSpPr>
          <p:spPr bwMode="auto">
            <a:xfrm>
              <a:off x="3696" y="3121"/>
              <a:ext cx="1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72791" name="Rectangle 23"/>
            <p:cNvSpPr>
              <a:spLocks noChangeAspect="1" noChangeArrowheads="1"/>
            </p:cNvSpPr>
            <p:nvPr/>
          </p:nvSpPr>
          <p:spPr bwMode="auto">
            <a:xfrm>
              <a:off x="2496" y="2250"/>
              <a:ext cx="2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1290" name="Line 24"/>
            <p:cNvSpPr>
              <a:spLocks noChangeAspect="1" noChangeShapeType="1"/>
            </p:cNvSpPr>
            <p:nvPr/>
          </p:nvSpPr>
          <p:spPr bwMode="auto">
            <a:xfrm>
              <a:off x="2611" y="2072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1" name="Line 25"/>
            <p:cNvSpPr>
              <a:spLocks noChangeAspect="1" noChangeShapeType="1"/>
            </p:cNvSpPr>
            <p:nvPr/>
          </p:nvSpPr>
          <p:spPr bwMode="auto">
            <a:xfrm>
              <a:off x="3730" y="2921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94" name="Rectangle 26"/>
            <p:cNvSpPr>
              <a:spLocks noChangeAspect="1" noChangeArrowheads="1"/>
            </p:cNvSpPr>
            <p:nvPr/>
          </p:nvSpPr>
          <p:spPr bwMode="auto">
            <a:xfrm>
              <a:off x="2929" y="1679"/>
              <a:ext cx="18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5" name="Rectangle 27"/>
            <p:cNvSpPr>
              <a:spLocks noChangeAspect="1" noChangeArrowheads="1"/>
            </p:cNvSpPr>
            <p:nvPr/>
          </p:nvSpPr>
          <p:spPr bwMode="auto">
            <a:xfrm>
              <a:off x="2801" y="1824"/>
              <a:ext cx="46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type</a:t>
              </a:r>
            </a:p>
          </p:txBody>
        </p:sp>
        <p:sp>
          <p:nvSpPr>
            <p:cNvPr id="672796" name="Rectangle 28"/>
            <p:cNvSpPr>
              <a:spLocks noChangeAspect="1" noChangeArrowheads="1"/>
            </p:cNvSpPr>
            <p:nvPr/>
          </p:nvSpPr>
          <p:spPr bwMode="auto">
            <a:xfrm>
              <a:off x="4608" y="1728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7" name="Rectangle 29"/>
            <p:cNvSpPr>
              <a:spLocks noChangeAspect="1" noChangeArrowheads="1"/>
            </p:cNvSpPr>
            <p:nvPr/>
          </p:nvSpPr>
          <p:spPr bwMode="auto">
            <a:xfrm>
              <a:off x="4032" y="2160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8" name="Rectangle 30"/>
            <p:cNvSpPr>
              <a:spLocks noChangeAspect="1" noChangeArrowheads="1"/>
            </p:cNvSpPr>
            <p:nvPr/>
          </p:nvSpPr>
          <p:spPr bwMode="auto">
            <a:xfrm>
              <a:off x="3456" y="2545"/>
              <a:ext cx="19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9" name="Rectangle 31"/>
            <p:cNvSpPr>
              <a:spLocks noChangeAspect="1" noChangeArrowheads="1"/>
            </p:cNvSpPr>
            <p:nvPr/>
          </p:nvSpPr>
          <p:spPr bwMode="auto">
            <a:xfrm>
              <a:off x="3744" y="2112"/>
              <a:ext cx="25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2800" name="Rectangle 32"/>
            <p:cNvSpPr>
              <a:spLocks noChangeAspect="1" noChangeArrowheads="1"/>
            </p:cNvSpPr>
            <p:nvPr/>
          </p:nvSpPr>
          <p:spPr bwMode="auto">
            <a:xfrm>
              <a:off x="3168" y="2545"/>
              <a:ext cx="31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2801" name="Rectangle 33"/>
            <p:cNvSpPr>
              <a:spLocks noChangeAspect="1" noChangeArrowheads="1"/>
            </p:cNvSpPr>
            <p:nvPr/>
          </p:nvSpPr>
          <p:spPr bwMode="auto">
            <a:xfrm>
              <a:off x="4223" y="1728"/>
              <a:ext cx="24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1300" name="Line 34"/>
            <p:cNvSpPr>
              <a:spLocks noChangeAspect="1" noChangeShapeType="1"/>
            </p:cNvSpPr>
            <p:nvPr/>
          </p:nvSpPr>
          <p:spPr bwMode="auto">
            <a:xfrm flipH="1">
              <a:off x="3600" y="2352"/>
              <a:ext cx="46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1" name="Line 35"/>
            <p:cNvSpPr>
              <a:spLocks noChangeAspect="1" noChangeShapeType="1"/>
            </p:cNvSpPr>
            <p:nvPr/>
          </p:nvSpPr>
          <p:spPr bwMode="auto">
            <a:xfrm flipH="1">
              <a:off x="4135" y="1981"/>
              <a:ext cx="467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Freeform 36"/>
            <p:cNvSpPr>
              <a:spLocks noChangeAspect="1"/>
            </p:cNvSpPr>
            <p:nvPr/>
          </p:nvSpPr>
          <p:spPr bwMode="auto">
            <a:xfrm>
              <a:off x="3041" y="1587"/>
              <a:ext cx="1534" cy="284"/>
            </a:xfrm>
            <a:custGeom>
              <a:avLst/>
              <a:gdLst>
                <a:gd name="T0" fmla="*/ 0 w 1830"/>
                <a:gd name="T1" fmla="*/ 252 h 273"/>
                <a:gd name="T2" fmla="*/ 464 w 1830"/>
                <a:gd name="T3" fmla="*/ 64 h 273"/>
                <a:gd name="T4" fmla="*/ 742 w 1830"/>
                <a:gd name="T5" fmla="*/ 3 h 273"/>
                <a:gd name="T6" fmla="*/ 1018 w 1830"/>
                <a:gd name="T7" fmla="*/ 81 h 273"/>
                <a:gd name="T8" fmla="*/ 1534 w 1830"/>
                <a:gd name="T9" fmla="*/ 284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273">
                  <a:moveTo>
                    <a:pt x="0" y="242"/>
                  </a:moveTo>
                  <a:cubicBezTo>
                    <a:pt x="204" y="169"/>
                    <a:pt x="407" y="102"/>
                    <a:pt x="554" y="62"/>
                  </a:cubicBezTo>
                  <a:cubicBezTo>
                    <a:pt x="701" y="22"/>
                    <a:pt x="775" y="0"/>
                    <a:pt x="885" y="3"/>
                  </a:cubicBezTo>
                  <a:cubicBezTo>
                    <a:pt x="995" y="6"/>
                    <a:pt x="1057" y="33"/>
                    <a:pt x="1214" y="78"/>
                  </a:cubicBezTo>
                  <a:cubicBezTo>
                    <a:pt x="1371" y="123"/>
                    <a:pt x="1702" y="233"/>
                    <a:pt x="1830" y="2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2805" name="Text Box 37" descr="Green marble"/>
          <p:cNvSpPr txBox="1">
            <a:spLocks noChangeArrowheads="1"/>
          </p:cNvSpPr>
          <p:nvPr/>
        </p:nvSpPr>
        <p:spPr bwMode="auto">
          <a:xfrm>
            <a:off x="5940425" y="3573463"/>
            <a:ext cx="2736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每个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结点上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L.in = T.type</a:t>
            </a:r>
          </a:p>
        </p:txBody>
      </p:sp>
      <p:sp>
        <p:nvSpPr>
          <p:cNvPr id="51264" name="Rectangle 96" descr="Green marble"/>
          <p:cNvSpPr>
            <a:spLocks noChangeArrowheads="1"/>
          </p:cNvSpPr>
          <p:nvPr/>
        </p:nvSpPr>
        <p:spPr bwMode="auto">
          <a:xfrm>
            <a:off x="4572000" y="4076700"/>
            <a:ext cx="4157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 id     {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addtype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 (id.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entry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, 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 )}</a:t>
            </a:r>
            <a:endParaRPr lang="zh-CN" altLang="en-US" sz="18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1265" name="AutoShape 97" descr="Green marble"/>
          <p:cNvSpPr>
            <a:spLocks noChangeArrowheads="1"/>
          </p:cNvSpPr>
          <p:nvPr/>
        </p:nvSpPr>
        <p:spPr bwMode="auto">
          <a:xfrm>
            <a:off x="3995738" y="4221163"/>
            <a:ext cx="431800" cy="144462"/>
          </a:xfrm>
          <a:prstGeom prst="lef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6" name="Rectangle 98" descr="Green marble"/>
          <p:cNvSpPr>
            <a:spLocks noChangeArrowheads="1"/>
          </p:cNvSpPr>
          <p:nvPr/>
        </p:nvSpPr>
        <p:spPr bwMode="auto">
          <a:xfrm>
            <a:off x="4572000" y="47974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        {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.in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:=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}</a:t>
            </a:r>
          </a:p>
          <a:p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   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, id {</a:t>
            </a:r>
            <a:r>
              <a:rPr lang="en-US" altLang="zh-CN" sz="1800" b="1" i="1" dirty="0" err="1">
                <a:solidFill>
                  <a:schemeClr val="accent2"/>
                </a:solidFill>
                <a:latin typeface="Tahoma" pitchFamily="34" charset="0"/>
              </a:rPr>
              <a:t>addtype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(</a:t>
            </a:r>
            <a:r>
              <a:rPr lang="en-US" altLang="zh-CN" sz="1800" b="1" dirty="0" err="1">
                <a:solidFill>
                  <a:schemeClr val="accent2"/>
                </a:solidFill>
                <a:latin typeface="Tahoma" pitchFamily="34" charset="0"/>
              </a:rPr>
              <a:t>id.</a:t>
            </a:r>
            <a:r>
              <a:rPr lang="en-US" altLang="zh-CN" sz="1800" b="1" i="1" dirty="0" err="1">
                <a:solidFill>
                  <a:schemeClr val="accent2"/>
                </a:solidFill>
                <a:latin typeface="Tahoma" pitchFamily="34" charset="0"/>
              </a:rPr>
              <a:t>entry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)}</a:t>
            </a:r>
          </a:p>
        </p:txBody>
      </p:sp>
      <p:sp>
        <p:nvSpPr>
          <p:cNvPr id="51267" name="AutoShape 99" descr="Green marble"/>
          <p:cNvSpPr>
            <a:spLocks noChangeArrowheads="1"/>
          </p:cNvSpPr>
          <p:nvPr/>
        </p:nvSpPr>
        <p:spPr bwMode="auto">
          <a:xfrm>
            <a:off x="3995738" y="5084763"/>
            <a:ext cx="431800" cy="144462"/>
          </a:xfrm>
          <a:prstGeom prst="lef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8" name="AutoShape 100" descr="Green marble"/>
          <p:cNvSpPr>
            <a:spLocks noChangeArrowheads="1"/>
          </p:cNvSpPr>
          <p:nvPr/>
        </p:nvSpPr>
        <p:spPr bwMode="auto">
          <a:xfrm>
            <a:off x="3995738" y="5949950"/>
            <a:ext cx="431800" cy="144463"/>
          </a:xfrm>
          <a:prstGeom prst="lef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69" name="Rectangle 101" descr="Green marble"/>
          <p:cNvSpPr>
            <a:spLocks noChangeArrowheads="1"/>
          </p:cNvSpPr>
          <p:nvPr/>
        </p:nvSpPr>
        <p:spPr bwMode="auto">
          <a:xfrm>
            <a:off x="4572000" y="57340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        {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.in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:=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}</a:t>
            </a:r>
          </a:p>
          <a:p>
            <a:pPr>
              <a:defRPr/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id {</a:t>
            </a:r>
            <a:r>
              <a:rPr lang="en-US" altLang="zh-CN" sz="1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addtype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sz="1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id.</a:t>
            </a:r>
            <a:r>
              <a:rPr lang="en-US" altLang="zh-CN" sz="1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entry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CA2C09-4662-4079-9169-F65A275A1B7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62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195763" y="1052513"/>
            <a:ext cx="4948237" cy="3690937"/>
            <a:chOff x="2496" y="1200"/>
            <a:chExt cx="3117" cy="2325"/>
          </a:xfrm>
        </p:grpSpPr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3680" y="1200"/>
              <a:ext cx="18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4822" name="Rectangle 6"/>
            <p:cNvSpPr>
              <a:spLocks noChangeArrowheads="1"/>
            </p:cNvSpPr>
            <p:nvPr/>
          </p:nvSpPr>
          <p:spPr bwMode="auto">
            <a:xfrm>
              <a:off x="2561" y="1670"/>
              <a:ext cx="18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74823" name="Rectangle 7"/>
            <p:cNvSpPr>
              <a:spLocks noChangeArrowheads="1"/>
            </p:cNvSpPr>
            <p:nvPr/>
          </p:nvSpPr>
          <p:spPr bwMode="auto">
            <a:xfrm>
              <a:off x="4800" y="1728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2257" name="Line 8"/>
            <p:cNvSpPr>
              <a:spLocks noChangeShapeType="1"/>
            </p:cNvSpPr>
            <p:nvPr/>
          </p:nvSpPr>
          <p:spPr bwMode="auto">
            <a:xfrm flipH="1">
              <a:off x="2739" y="1511"/>
              <a:ext cx="893" cy="3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9"/>
            <p:cNvSpPr>
              <a:spLocks noChangeShapeType="1"/>
            </p:cNvSpPr>
            <p:nvPr/>
          </p:nvSpPr>
          <p:spPr bwMode="auto">
            <a:xfrm>
              <a:off x="3896" y="1498"/>
              <a:ext cx="892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26" name="Rectangle 10"/>
            <p:cNvSpPr>
              <a:spLocks noChangeArrowheads="1"/>
            </p:cNvSpPr>
            <p:nvPr/>
          </p:nvSpPr>
          <p:spPr bwMode="auto">
            <a:xfrm>
              <a:off x="4224" y="2256"/>
              <a:ext cx="1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4827" name="Rectangle 11"/>
            <p:cNvSpPr>
              <a:spLocks noChangeArrowheads="1"/>
            </p:cNvSpPr>
            <p:nvPr/>
          </p:nvSpPr>
          <p:spPr bwMode="auto">
            <a:xfrm>
              <a:off x="4849" y="2112"/>
              <a:ext cx="19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4828" name="Rectangle 12"/>
            <p:cNvSpPr>
              <a:spLocks noChangeArrowheads="1"/>
            </p:cNvSpPr>
            <p:nvPr/>
          </p:nvSpPr>
          <p:spPr bwMode="auto">
            <a:xfrm>
              <a:off x="5424" y="2160"/>
              <a:ext cx="18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2262" name="Line 13"/>
            <p:cNvSpPr>
              <a:spLocks noChangeShapeType="1"/>
            </p:cNvSpPr>
            <p:nvPr/>
          </p:nvSpPr>
          <p:spPr bwMode="auto">
            <a:xfrm flipH="1">
              <a:off x="4361" y="2059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Line 14"/>
            <p:cNvSpPr>
              <a:spLocks noChangeShapeType="1"/>
            </p:cNvSpPr>
            <p:nvPr/>
          </p:nvSpPr>
          <p:spPr bwMode="auto">
            <a:xfrm>
              <a:off x="4992" y="1968"/>
              <a:ext cx="44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15"/>
            <p:cNvSpPr>
              <a:spLocks noChangeShapeType="1"/>
            </p:cNvSpPr>
            <p:nvPr/>
          </p:nvSpPr>
          <p:spPr bwMode="auto">
            <a:xfrm>
              <a:off x="4896" y="2016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2" name="Rectangle 16"/>
            <p:cNvSpPr>
              <a:spLocks noChangeArrowheads="1"/>
            </p:cNvSpPr>
            <p:nvPr/>
          </p:nvSpPr>
          <p:spPr bwMode="auto">
            <a:xfrm>
              <a:off x="3648" y="2688"/>
              <a:ext cx="18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4833" name="Rectangle 17"/>
            <p:cNvSpPr>
              <a:spLocks noChangeArrowheads="1"/>
            </p:cNvSpPr>
            <p:nvPr/>
          </p:nvSpPr>
          <p:spPr bwMode="auto">
            <a:xfrm>
              <a:off x="4272" y="2640"/>
              <a:ext cx="19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4834" name="Rectangle 18"/>
            <p:cNvSpPr>
              <a:spLocks noChangeArrowheads="1"/>
            </p:cNvSpPr>
            <p:nvPr/>
          </p:nvSpPr>
          <p:spPr bwMode="auto">
            <a:xfrm>
              <a:off x="4848" y="2640"/>
              <a:ext cx="28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2268" name="Line 19"/>
            <p:cNvSpPr>
              <a:spLocks noChangeShapeType="1"/>
            </p:cNvSpPr>
            <p:nvPr/>
          </p:nvSpPr>
          <p:spPr bwMode="auto">
            <a:xfrm flipH="1">
              <a:off x="3743" y="2464"/>
              <a:ext cx="442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Line 20"/>
            <p:cNvSpPr>
              <a:spLocks noChangeShapeType="1"/>
            </p:cNvSpPr>
            <p:nvPr/>
          </p:nvSpPr>
          <p:spPr bwMode="auto">
            <a:xfrm>
              <a:off x="4384" y="2498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Line 21"/>
            <p:cNvSpPr>
              <a:spLocks noChangeShapeType="1"/>
            </p:cNvSpPr>
            <p:nvPr/>
          </p:nvSpPr>
          <p:spPr bwMode="auto">
            <a:xfrm>
              <a:off x="4283" y="2480"/>
              <a:ext cx="0" cy="2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8" name="Rectangle 22"/>
            <p:cNvSpPr>
              <a:spLocks noChangeArrowheads="1"/>
            </p:cNvSpPr>
            <p:nvPr/>
          </p:nvSpPr>
          <p:spPr bwMode="auto">
            <a:xfrm>
              <a:off x="3696" y="3120"/>
              <a:ext cx="19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74839" name="Rectangle 23"/>
            <p:cNvSpPr>
              <a:spLocks noChangeArrowheads="1"/>
            </p:cNvSpPr>
            <p:nvPr/>
          </p:nvSpPr>
          <p:spPr bwMode="auto">
            <a:xfrm>
              <a:off x="2496" y="2250"/>
              <a:ext cx="2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2273" name="Line 24"/>
            <p:cNvSpPr>
              <a:spLocks noChangeShapeType="1"/>
            </p:cNvSpPr>
            <p:nvPr/>
          </p:nvSpPr>
          <p:spPr bwMode="auto">
            <a:xfrm>
              <a:off x="2611" y="2072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25"/>
            <p:cNvSpPr>
              <a:spLocks noChangeShapeType="1"/>
            </p:cNvSpPr>
            <p:nvPr/>
          </p:nvSpPr>
          <p:spPr bwMode="auto">
            <a:xfrm>
              <a:off x="3730" y="2921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2" name="Rectangle 26"/>
            <p:cNvSpPr>
              <a:spLocks noChangeArrowheads="1"/>
            </p:cNvSpPr>
            <p:nvPr/>
          </p:nvSpPr>
          <p:spPr bwMode="auto">
            <a:xfrm>
              <a:off x="2928" y="1680"/>
              <a:ext cx="1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3" name="Rectangle 27"/>
            <p:cNvSpPr>
              <a:spLocks noChangeArrowheads="1"/>
            </p:cNvSpPr>
            <p:nvPr/>
          </p:nvSpPr>
          <p:spPr bwMode="auto">
            <a:xfrm>
              <a:off x="2800" y="1824"/>
              <a:ext cx="46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type</a:t>
              </a:r>
            </a:p>
          </p:txBody>
        </p:sp>
        <p:sp>
          <p:nvSpPr>
            <p:cNvPr id="674844" name="Rectangle 28"/>
            <p:cNvSpPr>
              <a:spLocks noChangeArrowheads="1"/>
            </p:cNvSpPr>
            <p:nvPr/>
          </p:nvSpPr>
          <p:spPr bwMode="auto">
            <a:xfrm>
              <a:off x="4608" y="1728"/>
              <a:ext cx="1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5" name="Rectangle 29"/>
            <p:cNvSpPr>
              <a:spLocks noChangeArrowheads="1"/>
            </p:cNvSpPr>
            <p:nvPr/>
          </p:nvSpPr>
          <p:spPr bwMode="auto">
            <a:xfrm>
              <a:off x="4032" y="2160"/>
              <a:ext cx="1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6" name="Rectangle 30"/>
            <p:cNvSpPr>
              <a:spLocks noChangeArrowheads="1"/>
            </p:cNvSpPr>
            <p:nvPr/>
          </p:nvSpPr>
          <p:spPr bwMode="auto">
            <a:xfrm>
              <a:off x="3456" y="2544"/>
              <a:ext cx="19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7" name="Rectangle 31"/>
            <p:cNvSpPr>
              <a:spLocks noChangeArrowheads="1"/>
            </p:cNvSpPr>
            <p:nvPr/>
          </p:nvSpPr>
          <p:spPr bwMode="auto">
            <a:xfrm>
              <a:off x="3744" y="2112"/>
              <a:ext cx="25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4848" name="Rectangle 32"/>
            <p:cNvSpPr>
              <a:spLocks noChangeArrowheads="1"/>
            </p:cNvSpPr>
            <p:nvPr/>
          </p:nvSpPr>
          <p:spPr bwMode="auto">
            <a:xfrm>
              <a:off x="3168" y="2544"/>
              <a:ext cx="31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4849" name="Rectangle 33"/>
            <p:cNvSpPr>
              <a:spLocks noChangeArrowheads="1"/>
            </p:cNvSpPr>
            <p:nvPr/>
          </p:nvSpPr>
          <p:spPr bwMode="auto">
            <a:xfrm>
              <a:off x="4224" y="1728"/>
              <a:ext cx="24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2283" name="Line 34"/>
            <p:cNvSpPr>
              <a:spLocks noChangeShapeType="1"/>
            </p:cNvSpPr>
            <p:nvPr/>
          </p:nvSpPr>
          <p:spPr bwMode="auto">
            <a:xfrm flipH="1">
              <a:off x="3600" y="2352"/>
              <a:ext cx="46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35"/>
            <p:cNvSpPr>
              <a:spLocks noChangeShapeType="1"/>
            </p:cNvSpPr>
            <p:nvPr/>
          </p:nvSpPr>
          <p:spPr bwMode="auto">
            <a:xfrm flipH="1">
              <a:off x="4135" y="1981"/>
              <a:ext cx="467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Freeform 36"/>
            <p:cNvSpPr>
              <a:spLocks/>
            </p:cNvSpPr>
            <p:nvPr/>
          </p:nvSpPr>
          <p:spPr bwMode="auto">
            <a:xfrm>
              <a:off x="3041" y="1587"/>
              <a:ext cx="1534" cy="284"/>
            </a:xfrm>
            <a:custGeom>
              <a:avLst/>
              <a:gdLst>
                <a:gd name="T0" fmla="*/ 0 w 1830"/>
                <a:gd name="T1" fmla="*/ 252 h 273"/>
                <a:gd name="T2" fmla="*/ 464 w 1830"/>
                <a:gd name="T3" fmla="*/ 64 h 273"/>
                <a:gd name="T4" fmla="*/ 742 w 1830"/>
                <a:gd name="T5" fmla="*/ 3 h 273"/>
                <a:gd name="T6" fmla="*/ 1018 w 1830"/>
                <a:gd name="T7" fmla="*/ 81 h 273"/>
                <a:gd name="T8" fmla="*/ 1534 w 1830"/>
                <a:gd name="T9" fmla="*/ 284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273">
                  <a:moveTo>
                    <a:pt x="0" y="242"/>
                  </a:moveTo>
                  <a:cubicBezTo>
                    <a:pt x="204" y="169"/>
                    <a:pt x="407" y="102"/>
                    <a:pt x="554" y="62"/>
                  </a:cubicBezTo>
                  <a:cubicBezTo>
                    <a:pt x="701" y="22"/>
                    <a:pt x="775" y="0"/>
                    <a:pt x="885" y="3"/>
                  </a:cubicBezTo>
                  <a:cubicBezTo>
                    <a:pt x="995" y="6"/>
                    <a:pt x="1057" y="33"/>
                    <a:pt x="1214" y="78"/>
                  </a:cubicBezTo>
                  <a:cubicBezTo>
                    <a:pt x="1371" y="123"/>
                    <a:pt x="1702" y="233"/>
                    <a:pt x="1830" y="2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7485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57265"/>
              </p:ext>
            </p:extLst>
          </p:nvPr>
        </p:nvGraphicFramePr>
        <p:xfrm>
          <a:off x="194837" y="3074005"/>
          <a:ext cx="4494638" cy="3451339"/>
        </p:xfrm>
        <a:graphic>
          <a:graphicData uri="http://schemas.openxmlformats.org/drawingml/2006/table">
            <a:tbl>
              <a:tblPr/>
              <a:tblGrid>
                <a:gridCol w="140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生 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int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integer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real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real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id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4877" name="Rectangle 61"/>
          <p:cNvSpPr>
            <a:spLocks noChangeArrowheads="1"/>
          </p:cNvSpPr>
          <p:nvPr/>
        </p:nvSpPr>
        <p:spPr bwMode="auto">
          <a:xfrm>
            <a:off x="4716784" y="4581128"/>
            <a:ext cx="41036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属性</a:t>
            </a:r>
            <a:r>
              <a:rPr kumimoji="1" lang="en-US" altLang="zh-CN" sz="2400" b="1" i="1" dirty="0" err="1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T.type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在栈中的位置相对于栈顶是事先知道的。因此，可以用栈中的属性值</a:t>
            </a:r>
            <a:r>
              <a:rPr kumimoji="1" lang="en-US" altLang="zh-CN" sz="2400" b="1" i="1" dirty="0" err="1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T.type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代替</a:t>
            </a:r>
            <a:r>
              <a:rPr kumimoji="1" lang="en-US" altLang="zh-CN" sz="2400" b="1" i="1" dirty="0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L.in</a:t>
            </a:r>
            <a:r>
              <a:rPr kumimoji="1" lang="zh-CN" altLang="en-US" sz="2400" dirty="0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338278" y="5378793"/>
            <a:ext cx="2133600" cy="1216347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CA2C09-4662-4079-9169-F65A275A1B7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63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78486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考虑下面翻译模式：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         产生式                               语义规则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aAC  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A.s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bABC 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A.s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属性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通过一个复写规则来继承属性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A.s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的值。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541463" y="4803775"/>
            <a:ext cx="23764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i="1">
                <a:solidFill>
                  <a:srgbClr val="2C1006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S</a:t>
            </a:r>
          </a:p>
          <a:p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a      A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C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s            i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H="1">
            <a:off x="1897063" y="5219700"/>
            <a:ext cx="608012" cy="306388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H="1">
            <a:off x="2430463" y="5219700"/>
            <a:ext cx="1524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2659063" y="5219700"/>
            <a:ext cx="898525" cy="258763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rc 8"/>
          <p:cNvSpPr>
            <a:spLocks/>
          </p:cNvSpPr>
          <p:nvPr/>
        </p:nvSpPr>
        <p:spPr bwMode="auto">
          <a:xfrm flipH="1">
            <a:off x="2582863" y="5448300"/>
            <a:ext cx="746125" cy="228600"/>
          </a:xfrm>
          <a:custGeom>
            <a:avLst/>
            <a:gdLst>
              <a:gd name="T0" fmla="*/ 0 w 42736"/>
              <a:gd name="T1" fmla="*/ 181462 h 21600"/>
              <a:gd name="T2" fmla="*/ 746125 w 42736"/>
              <a:gd name="T3" fmla="*/ 228600 h 21600"/>
              <a:gd name="T4" fmla="*/ 369012 w 42736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736" h="21600" fill="none" extrusionOk="0">
                <a:moveTo>
                  <a:pt x="0" y="17146"/>
                </a:moveTo>
                <a:cubicBezTo>
                  <a:pt x="2106" y="7152"/>
                  <a:pt x="10923" y="-1"/>
                  <a:pt x="21136" y="0"/>
                </a:cubicBezTo>
                <a:cubicBezTo>
                  <a:pt x="33065" y="0"/>
                  <a:pt x="42736" y="9670"/>
                  <a:pt x="42736" y="21600"/>
                </a:cubicBezTo>
              </a:path>
              <a:path w="42736" h="21600" stroke="0" extrusionOk="0">
                <a:moveTo>
                  <a:pt x="0" y="17146"/>
                </a:moveTo>
                <a:cubicBezTo>
                  <a:pt x="2106" y="7152"/>
                  <a:pt x="10923" y="-1"/>
                  <a:pt x="21136" y="0"/>
                </a:cubicBezTo>
                <a:cubicBezTo>
                  <a:pt x="33065" y="0"/>
                  <a:pt x="42736" y="9670"/>
                  <a:pt x="42736" y="21600"/>
                </a:cubicBezTo>
                <a:lnTo>
                  <a:pt x="21136" y="21600"/>
                </a:lnTo>
                <a:lnTo>
                  <a:pt x="0" y="17146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5124450" y="4819650"/>
            <a:ext cx="2790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i="1">
                <a:solidFill>
                  <a:srgbClr val="2C1006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S</a:t>
            </a:r>
          </a:p>
          <a:p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b      A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B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C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s                 i</a:t>
            </a:r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H="1">
            <a:off x="5465763" y="5235575"/>
            <a:ext cx="608012" cy="306388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>
            <a:off x="5999163" y="5235575"/>
            <a:ext cx="1524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>
            <a:off x="6227763" y="5235575"/>
            <a:ext cx="3810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>
            <a:off x="6227763" y="5235575"/>
            <a:ext cx="12192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Arc 14"/>
          <p:cNvSpPr>
            <a:spLocks/>
          </p:cNvSpPr>
          <p:nvPr/>
        </p:nvSpPr>
        <p:spPr bwMode="auto">
          <a:xfrm flipH="1">
            <a:off x="6151563" y="5464175"/>
            <a:ext cx="1143000" cy="228600"/>
          </a:xfrm>
          <a:custGeom>
            <a:avLst/>
            <a:gdLst>
              <a:gd name="T0" fmla="*/ 0 w 42993"/>
              <a:gd name="T1" fmla="*/ 197030 h 21600"/>
              <a:gd name="T2" fmla="*/ 1143000 w 42993"/>
              <a:gd name="T3" fmla="*/ 228600 h 21600"/>
              <a:gd name="T4" fmla="*/ 568748 w 42993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993" h="21600" fill="none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</a:path>
              <a:path w="42993" h="21600" stroke="0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  <a:lnTo>
                  <a:pt x="21393" y="21600"/>
                </a:lnTo>
                <a:lnTo>
                  <a:pt x="-1" y="18616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0"/>
          <p:cNvSpPr txBox="1">
            <a:spLocks noChangeArrowheads="1"/>
          </p:cNvSpPr>
          <p:nvPr/>
        </p:nvSpPr>
        <p:spPr bwMode="white">
          <a:xfrm>
            <a:off x="179512" y="90872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一个不能预知属性值在栈中所放位置的例子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39552" y="1772816"/>
            <a:ext cx="7848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产生式                               语义规则</a:t>
            </a:r>
          </a:p>
          <a:p>
            <a:pPr>
              <a:defRPr/>
            </a:pPr>
            <a:r>
              <a:rPr kumimoji="1" lang="zh-CN" altLang="en-US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aAC  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A.s</a:t>
            </a:r>
          </a:p>
          <a:p>
            <a:pPr>
              <a:defRPr/>
            </a:pP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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bAB</a:t>
            </a:r>
            <a:r>
              <a:rPr kumimoji="1" lang="en-US" altLang="zh-CN" sz="2800" b="1" i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  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A.s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;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M.s </a:t>
            </a:r>
          </a:p>
          <a:p>
            <a:pPr>
              <a:defRPr/>
            </a:pP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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g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               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879277" y="4023891"/>
            <a:ext cx="2790825" cy="2282825"/>
            <a:chOff x="838" y="2666"/>
            <a:chExt cx="1758" cy="1438"/>
          </a:xfrm>
        </p:grpSpPr>
        <p:sp>
          <p:nvSpPr>
            <p:cNvPr id="54289" name="Text Box 5"/>
            <p:cNvSpPr txBox="1">
              <a:spLocks noChangeArrowheads="1"/>
            </p:cNvSpPr>
            <p:nvPr/>
          </p:nvSpPr>
          <p:spPr bwMode="auto">
            <a:xfrm>
              <a:off x="838" y="2666"/>
              <a:ext cx="175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S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b      A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B        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C</a:t>
              </a: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 s                 i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</a:rPr>
                <a:t>      (a)</a:t>
              </a:r>
              <a:r>
                <a:rPr kumimoji="1" lang="zh-CN" altLang="zh-CN" sz="2400">
                  <a:solidFill>
                    <a:srgbClr val="2C1006"/>
                  </a:solidFill>
                  <a:latin typeface="Times New Roman" pitchFamily="18" charset="0"/>
                </a:rPr>
                <a:t>原产生式</a:t>
              </a:r>
              <a:endParaRPr kumimoji="1" lang="zh-CN" altLang="en-US" sz="2400">
                <a:solidFill>
                  <a:srgbClr val="2C1006"/>
                </a:solidFill>
                <a:latin typeface="Times New Roman" pitchFamily="18" charset="0"/>
              </a:endParaRPr>
            </a:p>
          </p:txBody>
        </p:sp>
        <p:sp>
          <p:nvSpPr>
            <p:cNvPr id="54290" name="Line 6"/>
            <p:cNvSpPr>
              <a:spLocks noChangeShapeType="1"/>
            </p:cNvSpPr>
            <p:nvPr/>
          </p:nvSpPr>
          <p:spPr bwMode="auto">
            <a:xfrm flipH="1">
              <a:off x="1042" y="2928"/>
              <a:ext cx="383" cy="19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7"/>
            <p:cNvSpPr>
              <a:spLocks noChangeShapeType="1"/>
            </p:cNvSpPr>
            <p:nvPr/>
          </p:nvSpPr>
          <p:spPr bwMode="auto">
            <a:xfrm flipH="1">
              <a:off x="1378" y="2928"/>
              <a:ext cx="96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8"/>
            <p:cNvSpPr>
              <a:spLocks noChangeShapeType="1"/>
            </p:cNvSpPr>
            <p:nvPr/>
          </p:nvSpPr>
          <p:spPr bwMode="auto">
            <a:xfrm>
              <a:off x="1522" y="2928"/>
              <a:ext cx="240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9"/>
            <p:cNvSpPr>
              <a:spLocks noChangeShapeType="1"/>
            </p:cNvSpPr>
            <p:nvPr/>
          </p:nvSpPr>
          <p:spPr bwMode="auto">
            <a:xfrm>
              <a:off x="1522" y="2928"/>
              <a:ext cx="768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Arc 10"/>
            <p:cNvSpPr>
              <a:spLocks/>
            </p:cNvSpPr>
            <p:nvPr/>
          </p:nvSpPr>
          <p:spPr bwMode="auto">
            <a:xfrm flipH="1">
              <a:off x="1474" y="3072"/>
              <a:ext cx="720" cy="144"/>
            </a:xfrm>
            <a:custGeom>
              <a:avLst/>
              <a:gdLst>
                <a:gd name="T0" fmla="*/ 0 w 42993"/>
                <a:gd name="T1" fmla="*/ 124 h 21600"/>
                <a:gd name="T2" fmla="*/ 720 w 42993"/>
                <a:gd name="T3" fmla="*/ 144 h 21600"/>
                <a:gd name="T4" fmla="*/ 358 w 42993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93" h="21600" fill="none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</a:path>
                <a:path w="42993" h="21600" stroke="0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  <a:lnTo>
                    <a:pt x="21393" y="21600"/>
                  </a:lnTo>
                  <a:lnTo>
                    <a:pt x="-1" y="18616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8" name="Text Box 11"/>
          <p:cNvSpPr txBox="1">
            <a:spLocks noChangeArrowheads="1"/>
          </p:cNvSpPr>
          <p:nvPr/>
        </p:nvSpPr>
        <p:spPr bwMode="auto">
          <a:xfrm>
            <a:off x="4197152" y="4085804"/>
            <a:ext cx="42386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i="1">
                <a:solidFill>
                  <a:srgbClr val="2C1006"/>
                </a:solidFill>
                <a:latin typeface="Times New Roman" pitchFamily="18" charset="0"/>
              </a:rPr>
              <a:t>                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S</a:t>
            </a:r>
          </a:p>
          <a:p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b      A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B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C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s                 i      s          i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           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</a:rPr>
              <a:t>              (b) </a:t>
            </a:r>
            <a:r>
              <a:rPr kumimoji="1" lang="zh-CN" altLang="en-US" sz="2400">
                <a:solidFill>
                  <a:srgbClr val="2C1006"/>
                </a:solidFill>
                <a:latin typeface="Times New Roman" pitchFamily="18" charset="0"/>
              </a:rPr>
              <a:t>依赖关系</a:t>
            </a:r>
          </a:p>
        </p:txBody>
      </p:sp>
      <p:sp>
        <p:nvSpPr>
          <p:cNvPr id="54279" name="Line 12"/>
          <p:cNvSpPr>
            <a:spLocks noChangeShapeType="1"/>
          </p:cNvSpPr>
          <p:nvPr/>
        </p:nvSpPr>
        <p:spPr bwMode="auto">
          <a:xfrm flipH="1">
            <a:off x="4532115" y="4496966"/>
            <a:ext cx="1812925" cy="3683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Line 13"/>
          <p:cNvSpPr>
            <a:spLocks noChangeShapeType="1"/>
          </p:cNvSpPr>
          <p:nvPr/>
        </p:nvSpPr>
        <p:spPr bwMode="auto">
          <a:xfrm flipH="1">
            <a:off x="5065515" y="4496966"/>
            <a:ext cx="1355725" cy="366713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Line 14"/>
          <p:cNvSpPr>
            <a:spLocks noChangeShapeType="1"/>
          </p:cNvSpPr>
          <p:nvPr/>
        </p:nvSpPr>
        <p:spPr bwMode="auto">
          <a:xfrm>
            <a:off x="6573640" y="4496966"/>
            <a:ext cx="0" cy="3810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Line 15"/>
          <p:cNvSpPr>
            <a:spLocks noChangeShapeType="1"/>
          </p:cNvSpPr>
          <p:nvPr/>
        </p:nvSpPr>
        <p:spPr bwMode="auto">
          <a:xfrm>
            <a:off x="6573640" y="4496966"/>
            <a:ext cx="12192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Arc 16"/>
          <p:cNvSpPr>
            <a:spLocks/>
          </p:cNvSpPr>
          <p:nvPr/>
        </p:nvSpPr>
        <p:spPr bwMode="auto">
          <a:xfrm flipH="1">
            <a:off x="5217915" y="4787479"/>
            <a:ext cx="1143000" cy="228600"/>
          </a:xfrm>
          <a:custGeom>
            <a:avLst/>
            <a:gdLst>
              <a:gd name="T0" fmla="*/ 0 w 42993"/>
              <a:gd name="T1" fmla="*/ 197030 h 21600"/>
              <a:gd name="T2" fmla="*/ 1143000 w 42993"/>
              <a:gd name="T3" fmla="*/ 228600 h 21600"/>
              <a:gd name="T4" fmla="*/ 568748 w 42993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993" h="21600" fill="none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</a:path>
              <a:path w="42993" h="21600" stroke="0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  <a:lnTo>
                  <a:pt x="21393" y="21600"/>
                </a:lnTo>
                <a:lnTo>
                  <a:pt x="-1" y="18616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Line 17"/>
          <p:cNvSpPr>
            <a:spLocks noChangeShapeType="1"/>
          </p:cNvSpPr>
          <p:nvPr/>
        </p:nvSpPr>
        <p:spPr bwMode="auto">
          <a:xfrm flipH="1">
            <a:off x="5811640" y="4496966"/>
            <a:ext cx="609600" cy="3810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6857802" y="5287541"/>
            <a:ext cx="0" cy="3810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Arc 19"/>
          <p:cNvSpPr>
            <a:spLocks/>
          </p:cNvSpPr>
          <p:nvPr/>
        </p:nvSpPr>
        <p:spPr bwMode="auto">
          <a:xfrm flipH="1">
            <a:off x="7094340" y="4876379"/>
            <a:ext cx="842962" cy="80962"/>
          </a:xfrm>
          <a:custGeom>
            <a:avLst/>
            <a:gdLst>
              <a:gd name="T0" fmla="*/ 39 w 43200"/>
              <a:gd name="T1" fmla="*/ 80962 h 21924"/>
              <a:gd name="T2" fmla="*/ 842962 w 43200"/>
              <a:gd name="T3" fmla="*/ 79766 h 21924"/>
              <a:gd name="T4" fmla="*/ 421481 w 43200"/>
              <a:gd name="T5" fmla="*/ 79766 h 219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24" fill="none" extrusionOk="0">
                <a:moveTo>
                  <a:pt x="2" y="21923"/>
                </a:moveTo>
                <a:cubicBezTo>
                  <a:pt x="0" y="21816"/>
                  <a:pt x="0" y="217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24" stroke="0" extrusionOk="0">
                <a:moveTo>
                  <a:pt x="2" y="21923"/>
                </a:moveTo>
                <a:cubicBezTo>
                  <a:pt x="0" y="21816"/>
                  <a:pt x="0" y="217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" y="21923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Arc 20"/>
          <p:cNvSpPr>
            <a:spLocks/>
          </p:cNvSpPr>
          <p:nvPr/>
        </p:nvSpPr>
        <p:spPr bwMode="auto">
          <a:xfrm flipV="1">
            <a:off x="6497440" y="5228804"/>
            <a:ext cx="592137" cy="152400"/>
          </a:xfrm>
          <a:custGeom>
            <a:avLst/>
            <a:gdLst>
              <a:gd name="T0" fmla="*/ 0 w 42555"/>
              <a:gd name="T1" fmla="*/ 115450 h 21600"/>
              <a:gd name="T2" fmla="*/ 592137 w 42555"/>
              <a:gd name="T3" fmla="*/ 152400 h 21600"/>
              <a:gd name="T4" fmla="*/ 291581 w 42555"/>
              <a:gd name="T5" fmla="*/ 152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555" h="21600" fill="none" extrusionOk="0">
                <a:moveTo>
                  <a:pt x="-1" y="16362"/>
                </a:moveTo>
                <a:cubicBezTo>
                  <a:pt x="2402" y="6746"/>
                  <a:pt x="11042" y="-1"/>
                  <a:pt x="20955" y="0"/>
                </a:cubicBezTo>
                <a:cubicBezTo>
                  <a:pt x="32884" y="0"/>
                  <a:pt x="42555" y="9670"/>
                  <a:pt x="42555" y="21600"/>
                </a:cubicBezTo>
              </a:path>
              <a:path w="42555" h="21600" stroke="0" extrusionOk="0">
                <a:moveTo>
                  <a:pt x="-1" y="16362"/>
                </a:moveTo>
                <a:cubicBezTo>
                  <a:pt x="2402" y="6746"/>
                  <a:pt x="11042" y="-1"/>
                  <a:pt x="20955" y="0"/>
                </a:cubicBezTo>
                <a:cubicBezTo>
                  <a:pt x="32884" y="0"/>
                  <a:pt x="42555" y="9670"/>
                  <a:pt x="42555" y="21600"/>
                </a:cubicBezTo>
                <a:lnTo>
                  <a:pt x="20955" y="21600"/>
                </a:lnTo>
                <a:lnTo>
                  <a:pt x="-1" y="16362"/>
                </a:ln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E4CA2C09-4662-4079-9169-F65A275A1B7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64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052736"/>
            <a:ext cx="5533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通过标记非终结符</a:t>
            </a:r>
            <a:r>
              <a:rPr lang="en-US" altLang="zh-CN" sz="2800" b="1" i="1" dirty="0">
                <a:solidFill>
                  <a:schemeClr val="accent2"/>
                </a:solidFill>
              </a:rPr>
              <a:t>M</a:t>
            </a:r>
            <a:r>
              <a:rPr lang="zh-CN" altLang="en-US" sz="2800" b="1" dirty="0">
                <a:solidFill>
                  <a:schemeClr val="accent2"/>
                </a:solidFill>
              </a:rPr>
              <a:t>复写属性的值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0" name="Group 32"/>
          <p:cNvGrpSpPr>
            <a:grpSpLocks/>
          </p:cNvGrpSpPr>
          <p:nvPr/>
        </p:nvGrpSpPr>
        <p:grpSpPr bwMode="auto">
          <a:xfrm>
            <a:off x="4427538" y="1989138"/>
            <a:ext cx="4259262" cy="2397125"/>
            <a:chOff x="2789" y="1616"/>
            <a:chExt cx="2683" cy="1510"/>
          </a:xfrm>
        </p:grpSpPr>
        <p:sp>
          <p:nvSpPr>
            <p:cNvPr id="55319" name="Text Box 3"/>
            <p:cNvSpPr txBox="1">
              <a:spLocks noChangeArrowheads="1"/>
            </p:cNvSpPr>
            <p:nvPr/>
          </p:nvSpPr>
          <p:spPr bwMode="auto">
            <a:xfrm>
              <a:off x="3237" y="2236"/>
              <a:ext cx="271" cy="885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320" name="Text Box 4"/>
            <p:cNvSpPr txBox="1">
              <a:spLocks noChangeArrowheads="1"/>
            </p:cNvSpPr>
            <p:nvPr/>
          </p:nvSpPr>
          <p:spPr bwMode="auto">
            <a:xfrm>
              <a:off x="3531" y="2239"/>
              <a:ext cx="414" cy="885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_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5321" name="Line 5"/>
            <p:cNvSpPr>
              <a:spLocks noChangeShapeType="1"/>
            </p:cNvSpPr>
            <p:nvPr/>
          </p:nvSpPr>
          <p:spPr bwMode="auto">
            <a:xfrm>
              <a:off x="2853" y="2231"/>
              <a:ext cx="3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2" name="Text Box 6"/>
            <p:cNvSpPr txBox="1">
              <a:spLocks noChangeArrowheads="1"/>
            </p:cNvSpPr>
            <p:nvPr/>
          </p:nvSpPr>
          <p:spPr bwMode="auto">
            <a:xfrm>
              <a:off x="2789" y="213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55323" name="Text Box 7"/>
            <p:cNvSpPr txBox="1">
              <a:spLocks noChangeArrowheads="1"/>
            </p:cNvSpPr>
            <p:nvPr/>
          </p:nvSpPr>
          <p:spPr bwMode="auto">
            <a:xfrm>
              <a:off x="4480" y="1703"/>
              <a:ext cx="321" cy="1423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M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B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24" name="Text Box 8"/>
            <p:cNvSpPr txBox="1">
              <a:spLocks noChangeArrowheads="1"/>
            </p:cNvSpPr>
            <p:nvPr/>
          </p:nvSpPr>
          <p:spPr bwMode="auto">
            <a:xfrm>
              <a:off x="4800" y="1703"/>
              <a:ext cx="464" cy="1423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_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M.s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B.s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5325" name="Line 9"/>
            <p:cNvSpPr>
              <a:spLocks noChangeShapeType="1"/>
            </p:cNvSpPr>
            <p:nvPr/>
          </p:nvSpPr>
          <p:spPr bwMode="auto">
            <a:xfrm>
              <a:off x="4096" y="1712"/>
              <a:ext cx="3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Text Box 10"/>
            <p:cNvSpPr txBox="1">
              <a:spLocks noChangeArrowheads="1"/>
            </p:cNvSpPr>
            <p:nvPr/>
          </p:nvSpPr>
          <p:spPr bwMode="auto">
            <a:xfrm>
              <a:off x="4032" y="161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55327" name="Arc 11"/>
            <p:cNvSpPr>
              <a:spLocks/>
            </p:cNvSpPr>
            <p:nvPr/>
          </p:nvSpPr>
          <p:spPr bwMode="auto">
            <a:xfrm>
              <a:off x="5153" y="2213"/>
              <a:ext cx="223" cy="576"/>
            </a:xfrm>
            <a:custGeom>
              <a:avLst/>
              <a:gdLst>
                <a:gd name="T0" fmla="*/ 31 w 25123"/>
                <a:gd name="T1" fmla="*/ 0 h 43200"/>
                <a:gd name="T2" fmla="*/ 0 w 25123"/>
                <a:gd name="T3" fmla="*/ 572 h 43200"/>
                <a:gd name="T4" fmla="*/ 31 w 25123"/>
                <a:gd name="T5" fmla="*/ 288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23" h="43200" fill="none" extrusionOk="0">
                  <a:moveTo>
                    <a:pt x="3522" y="0"/>
                  </a:moveTo>
                  <a:cubicBezTo>
                    <a:pt x="15452" y="0"/>
                    <a:pt x="25123" y="9670"/>
                    <a:pt x="25123" y="21600"/>
                  </a:cubicBezTo>
                  <a:cubicBezTo>
                    <a:pt x="25123" y="33529"/>
                    <a:pt x="15452" y="43200"/>
                    <a:pt x="3523" y="43200"/>
                  </a:cubicBezTo>
                  <a:cubicBezTo>
                    <a:pt x="2342" y="43200"/>
                    <a:pt x="1164" y="43103"/>
                    <a:pt x="0" y="42910"/>
                  </a:cubicBezTo>
                </a:path>
                <a:path w="25123" h="43200" stroke="0" extrusionOk="0">
                  <a:moveTo>
                    <a:pt x="3522" y="0"/>
                  </a:moveTo>
                  <a:cubicBezTo>
                    <a:pt x="15452" y="0"/>
                    <a:pt x="25123" y="9670"/>
                    <a:pt x="25123" y="21600"/>
                  </a:cubicBezTo>
                  <a:cubicBezTo>
                    <a:pt x="25123" y="33529"/>
                    <a:pt x="15452" y="43200"/>
                    <a:pt x="3523" y="43200"/>
                  </a:cubicBezTo>
                  <a:cubicBezTo>
                    <a:pt x="2342" y="43200"/>
                    <a:pt x="1164" y="43103"/>
                    <a:pt x="0" y="42910"/>
                  </a:cubicBezTo>
                  <a:lnTo>
                    <a:pt x="3523" y="21600"/>
                  </a:lnTo>
                  <a:lnTo>
                    <a:pt x="3522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Arc 12"/>
            <p:cNvSpPr>
              <a:spLocks/>
            </p:cNvSpPr>
            <p:nvPr/>
          </p:nvSpPr>
          <p:spPr bwMode="auto">
            <a:xfrm>
              <a:off x="5160" y="1992"/>
              <a:ext cx="312" cy="192"/>
            </a:xfrm>
            <a:custGeom>
              <a:avLst/>
              <a:gdLst>
                <a:gd name="T0" fmla="*/ 0 w 35194"/>
                <a:gd name="T1" fmla="*/ 21 h 43200"/>
                <a:gd name="T2" fmla="*/ 89 w 35194"/>
                <a:gd name="T3" fmla="*/ 191 h 43200"/>
                <a:gd name="T4" fmla="*/ 121 w 35194"/>
                <a:gd name="T5" fmla="*/ 9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194" h="43200" fill="none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</a:path>
                <a:path w="35194" h="43200" stroke="0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  <a:lnTo>
                    <a:pt x="13594" y="21600"/>
                  </a:lnTo>
                  <a:lnTo>
                    <a:pt x="0" y="481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Arc 13"/>
            <p:cNvSpPr>
              <a:spLocks/>
            </p:cNvSpPr>
            <p:nvPr/>
          </p:nvSpPr>
          <p:spPr bwMode="auto">
            <a:xfrm>
              <a:off x="3845" y="2519"/>
              <a:ext cx="312" cy="192"/>
            </a:xfrm>
            <a:custGeom>
              <a:avLst/>
              <a:gdLst>
                <a:gd name="T0" fmla="*/ 0 w 35194"/>
                <a:gd name="T1" fmla="*/ 21 h 43200"/>
                <a:gd name="T2" fmla="*/ 89 w 35194"/>
                <a:gd name="T3" fmla="*/ 191 h 43200"/>
                <a:gd name="T4" fmla="*/ 121 w 35194"/>
                <a:gd name="T5" fmla="*/ 9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194" h="43200" fill="none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</a:path>
                <a:path w="35194" h="43200" stroke="0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  <a:lnTo>
                    <a:pt x="13594" y="21600"/>
                  </a:lnTo>
                  <a:lnTo>
                    <a:pt x="0" y="481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23528" y="980728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通过标记非终结符</a:t>
            </a:r>
            <a:r>
              <a:rPr kumimoji="1"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复写属性的值</a:t>
            </a:r>
            <a:r>
              <a:rPr kumimoji="1"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endParaRPr kumimoji="1"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预知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属性值在栈中所放位置</a:t>
            </a:r>
          </a:p>
        </p:txBody>
      </p:sp>
      <p:graphicFrame>
        <p:nvGraphicFramePr>
          <p:cNvPr id="7526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11811"/>
              </p:ext>
            </p:extLst>
          </p:nvPr>
        </p:nvGraphicFramePr>
        <p:xfrm>
          <a:off x="420984" y="4538218"/>
          <a:ext cx="6178254" cy="1792288"/>
        </p:xfrm>
        <a:graphic>
          <a:graphicData uri="http://schemas.openxmlformats.org/drawingml/2006/table">
            <a:tbl>
              <a:tblPr/>
              <a:tblGrid>
                <a:gridCol w="163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aAC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bABMC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[top+1].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E4CA2C09-4662-4079-9169-F65A275A1B7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65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047" y="981075"/>
            <a:ext cx="8353425" cy="331311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所依赖的属性在分析栈上的位置不能静态确定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1800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aAC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bABC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增加标记非终结符</a:t>
            </a:r>
            <a:endParaRPr lang="zh-CN" altLang="en-US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aAC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bABMC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endParaRPr lang="zh-CN" altLang="en-US" sz="1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676868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60141572"/>
              </p:ext>
            </p:extLst>
          </p:nvPr>
        </p:nvGraphicFramePr>
        <p:xfrm>
          <a:off x="467990" y="4371975"/>
          <a:ext cx="5472162" cy="1792288"/>
        </p:xfrm>
        <a:graphic>
          <a:graphicData uri="http://schemas.openxmlformats.org/drawingml/2006/table">
            <a:tbl>
              <a:tblPr/>
              <a:tblGrid>
                <a:gridCol w="151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aAC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bABMC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=g(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[top+1].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E4CA2C09-4662-4079-9169-F65A275A1B7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66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模拟继承属性的计算（一般情况）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继承属性是某个综合属性的一个函数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aAC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79EC749-D4BE-4619-B842-5CF616B4BC8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7349" name="Group 6"/>
          <p:cNvGrpSpPr>
            <a:grpSpLocks/>
          </p:cNvGrpSpPr>
          <p:nvPr/>
        </p:nvGrpSpPr>
        <p:grpSpPr bwMode="auto">
          <a:xfrm>
            <a:off x="3870325" y="3586163"/>
            <a:ext cx="1854200" cy="1570037"/>
            <a:chOff x="3072" y="1728"/>
            <a:chExt cx="1168" cy="989"/>
          </a:xfrm>
        </p:grpSpPr>
        <p:sp>
          <p:nvSpPr>
            <p:cNvPr id="57356" name="Text Box 7"/>
            <p:cNvSpPr txBox="1">
              <a:spLocks noChangeArrowheads="1"/>
            </p:cNvSpPr>
            <p:nvPr/>
          </p:nvSpPr>
          <p:spPr bwMode="auto">
            <a:xfrm>
              <a:off x="3520" y="1829"/>
              <a:ext cx="271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357" name="Text Box 8"/>
            <p:cNvSpPr txBox="1">
              <a:spLocks noChangeArrowheads="1"/>
            </p:cNvSpPr>
            <p:nvPr/>
          </p:nvSpPr>
          <p:spPr bwMode="auto">
            <a:xfrm>
              <a:off x="3814" y="1832"/>
              <a:ext cx="426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7358" name="Line 9"/>
            <p:cNvSpPr>
              <a:spLocks noChangeShapeType="1"/>
            </p:cNvSpPr>
            <p:nvPr/>
          </p:nvSpPr>
          <p:spPr bwMode="auto">
            <a:xfrm>
              <a:off x="3136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9" name="Text Box 10"/>
            <p:cNvSpPr txBox="1">
              <a:spLocks noChangeArrowheads="1"/>
            </p:cNvSpPr>
            <p:nvPr/>
          </p:nvSpPr>
          <p:spPr bwMode="auto">
            <a:xfrm>
              <a:off x="3072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57350" name="Group 11"/>
          <p:cNvGrpSpPr>
            <a:grpSpLocks/>
          </p:cNvGrpSpPr>
          <p:nvPr/>
        </p:nvGrpSpPr>
        <p:grpSpPr bwMode="auto">
          <a:xfrm>
            <a:off x="1420813" y="3429000"/>
            <a:ext cx="2376487" cy="1552575"/>
            <a:chOff x="1020" y="3140"/>
            <a:chExt cx="1497" cy="978"/>
          </a:xfrm>
        </p:grpSpPr>
        <p:sp>
          <p:nvSpPr>
            <p:cNvPr id="57351" name="Text Box 12"/>
            <p:cNvSpPr txBox="1">
              <a:spLocks noChangeArrowheads="1"/>
            </p:cNvSpPr>
            <p:nvPr/>
          </p:nvSpPr>
          <p:spPr bwMode="auto">
            <a:xfrm>
              <a:off x="1020" y="3140"/>
              <a:ext cx="149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S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a      A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C</a:t>
              </a: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s            i</a:t>
              </a:r>
            </a:p>
          </p:txBody>
        </p:sp>
        <p:sp>
          <p:nvSpPr>
            <p:cNvPr id="57352" name="Line 13"/>
            <p:cNvSpPr>
              <a:spLocks noChangeShapeType="1"/>
            </p:cNvSpPr>
            <p:nvPr/>
          </p:nvSpPr>
          <p:spPr bwMode="auto">
            <a:xfrm flipH="1">
              <a:off x="1244" y="3402"/>
              <a:ext cx="383" cy="19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14"/>
            <p:cNvSpPr>
              <a:spLocks noChangeShapeType="1"/>
            </p:cNvSpPr>
            <p:nvPr/>
          </p:nvSpPr>
          <p:spPr bwMode="auto">
            <a:xfrm flipH="1">
              <a:off x="1580" y="3402"/>
              <a:ext cx="96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15"/>
            <p:cNvSpPr>
              <a:spLocks noChangeShapeType="1"/>
            </p:cNvSpPr>
            <p:nvPr/>
          </p:nvSpPr>
          <p:spPr bwMode="auto">
            <a:xfrm>
              <a:off x="1724" y="3402"/>
              <a:ext cx="566" cy="16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Arc 16"/>
            <p:cNvSpPr>
              <a:spLocks/>
            </p:cNvSpPr>
            <p:nvPr/>
          </p:nvSpPr>
          <p:spPr bwMode="auto">
            <a:xfrm flipH="1">
              <a:off x="1676" y="3546"/>
              <a:ext cx="470" cy="144"/>
            </a:xfrm>
            <a:custGeom>
              <a:avLst/>
              <a:gdLst>
                <a:gd name="T0" fmla="*/ 0 w 42736"/>
                <a:gd name="T1" fmla="*/ 114 h 21600"/>
                <a:gd name="T2" fmla="*/ 470 w 42736"/>
                <a:gd name="T3" fmla="*/ 144 h 21600"/>
                <a:gd name="T4" fmla="*/ 232 w 42736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736" h="21600" fill="none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5981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模拟继承属性的计算（一般情况）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增加标记非终结符，把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的计算移到对标记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非终结符归约时进行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28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10968F3-DF88-4034-A8A0-351B4B8D71D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68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9811" name="AutoShape 3"/>
          <p:cNvSpPr>
            <a:spLocks noChangeArrowheads="1"/>
          </p:cNvSpPr>
          <p:nvPr/>
        </p:nvSpPr>
        <p:spPr bwMode="auto">
          <a:xfrm>
            <a:off x="6452318" y="3356992"/>
            <a:ext cx="2570162" cy="2322366"/>
          </a:xfrm>
          <a:prstGeom prst="cloudCallout">
            <a:avLst>
              <a:gd name="adj1" fmla="val -218877"/>
              <a:gd name="adj2" fmla="val -71913"/>
            </a:avLst>
          </a:prstGeom>
          <a:solidFill>
            <a:schemeClr val="tx1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这样，每次需要使用继承属性的时候，刚好都在本文法符号的正下方</a:t>
            </a: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755650" y="4095750"/>
            <a:ext cx="3484563" cy="1905000"/>
            <a:chOff x="720" y="1488"/>
            <a:chExt cx="2195" cy="1200"/>
          </a:xfrm>
        </p:grpSpPr>
        <p:sp>
          <p:nvSpPr>
            <p:cNvPr id="58380" name="Line 6"/>
            <p:cNvSpPr>
              <a:spLocks noChangeShapeType="1"/>
            </p:cNvSpPr>
            <p:nvPr/>
          </p:nvSpPr>
          <p:spPr bwMode="auto">
            <a:xfrm flipH="1">
              <a:off x="799" y="1776"/>
              <a:ext cx="950" cy="23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7"/>
            <p:cNvSpPr>
              <a:spLocks noChangeShapeType="1"/>
            </p:cNvSpPr>
            <p:nvPr/>
          </p:nvSpPr>
          <p:spPr bwMode="auto">
            <a:xfrm flipH="1">
              <a:off x="1135" y="1776"/>
              <a:ext cx="662" cy="231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8"/>
            <p:cNvSpPr>
              <a:spLocks noChangeShapeType="1"/>
            </p:cNvSpPr>
            <p:nvPr/>
          </p:nvSpPr>
          <p:spPr bwMode="auto">
            <a:xfrm>
              <a:off x="1845" y="1776"/>
              <a:ext cx="192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9"/>
            <p:cNvSpPr>
              <a:spLocks noChangeShapeType="1"/>
            </p:cNvSpPr>
            <p:nvPr/>
          </p:nvSpPr>
          <p:spPr bwMode="auto">
            <a:xfrm>
              <a:off x="1845" y="1776"/>
              <a:ext cx="864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Arc 10"/>
            <p:cNvSpPr>
              <a:spLocks/>
            </p:cNvSpPr>
            <p:nvPr/>
          </p:nvSpPr>
          <p:spPr bwMode="auto">
            <a:xfrm flipH="1">
              <a:off x="1231" y="1920"/>
              <a:ext cx="662" cy="183"/>
            </a:xfrm>
            <a:custGeom>
              <a:avLst/>
              <a:gdLst>
                <a:gd name="T0" fmla="*/ 0 w 42270"/>
                <a:gd name="T1" fmla="*/ 130 h 21600"/>
                <a:gd name="T2" fmla="*/ 662 w 42270"/>
                <a:gd name="T3" fmla="*/ 183 h 21600"/>
                <a:gd name="T4" fmla="*/ 324 w 42270"/>
                <a:gd name="T5" fmla="*/ 18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270" h="21600" fill="none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</a:path>
                <a:path w="42270" h="21600" stroke="0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  <a:lnTo>
                    <a:pt x="20670" y="21600"/>
                  </a:lnTo>
                  <a:lnTo>
                    <a:pt x="-1" y="1533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11"/>
            <p:cNvSpPr>
              <a:spLocks noChangeShapeType="1"/>
            </p:cNvSpPr>
            <p:nvPr/>
          </p:nvSpPr>
          <p:spPr bwMode="auto">
            <a:xfrm>
              <a:off x="2037" y="2256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Arc 12"/>
            <p:cNvSpPr>
              <a:spLocks/>
            </p:cNvSpPr>
            <p:nvPr/>
          </p:nvSpPr>
          <p:spPr bwMode="auto">
            <a:xfrm flipH="1">
              <a:off x="2181" y="1968"/>
              <a:ext cx="432" cy="96"/>
            </a:xfrm>
            <a:custGeom>
              <a:avLst/>
              <a:gdLst>
                <a:gd name="T0" fmla="*/ 0 w 42993"/>
                <a:gd name="T1" fmla="*/ 83 h 21600"/>
                <a:gd name="T2" fmla="*/ 432 w 42993"/>
                <a:gd name="T3" fmla="*/ 96 h 21600"/>
                <a:gd name="T4" fmla="*/ 215 w 42993"/>
                <a:gd name="T5" fmla="*/ 9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93" h="21600" fill="none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</a:path>
                <a:path w="42993" h="21600" stroke="0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  <a:lnTo>
                    <a:pt x="21393" y="21600"/>
                  </a:lnTo>
                  <a:lnTo>
                    <a:pt x="-1" y="18616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Arc 13"/>
            <p:cNvSpPr>
              <a:spLocks/>
            </p:cNvSpPr>
            <p:nvPr/>
          </p:nvSpPr>
          <p:spPr bwMode="auto">
            <a:xfrm flipV="1">
              <a:off x="1941" y="2208"/>
              <a:ext cx="288" cy="48"/>
            </a:xfrm>
            <a:custGeom>
              <a:avLst/>
              <a:gdLst>
                <a:gd name="T0" fmla="*/ 0 w 42555"/>
                <a:gd name="T1" fmla="*/ 36 h 21600"/>
                <a:gd name="T2" fmla="*/ 288 w 42555"/>
                <a:gd name="T3" fmla="*/ 48 h 21600"/>
                <a:gd name="T4" fmla="*/ 142 w 42555"/>
                <a:gd name="T5" fmla="*/ 4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55" h="21600" fill="none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</a:path>
                <a:path w="42555" h="21600" stroke="0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lnTo>
                    <a:pt x="20955" y="21600"/>
                  </a:lnTo>
                  <a:lnTo>
                    <a:pt x="-1" y="16362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8" name="Line 14"/>
            <p:cNvSpPr>
              <a:spLocks noChangeShapeType="1"/>
            </p:cNvSpPr>
            <p:nvPr/>
          </p:nvSpPr>
          <p:spPr bwMode="auto">
            <a:xfrm>
              <a:off x="2763" y="2208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Text Box 15"/>
            <p:cNvSpPr txBox="1">
              <a:spLocks noChangeArrowheads="1"/>
            </p:cNvSpPr>
            <p:nvPr/>
          </p:nvSpPr>
          <p:spPr bwMode="auto">
            <a:xfrm>
              <a:off x="2661" y="236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8390" name="Text Box 16"/>
            <p:cNvSpPr txBox="1">
              <a:spLocks noChangeArrowheads="1"/>
            </p:cNvSpPr>
            <p:nvPr/>
          </p:nvSpPr>
          <p:spPr bwMode="auto">
            <a:xfrm>
              <a:off x="1701" y="1488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8391" name="Text Box 17"/>
            <p:cNvSpPr txBox="1">
              <a:spLocks noChangeArrowheads="1"/>
            </p:cNvSpPr>
            <p:nvPr/>
          </p:nvSpPr>
          <p:spPr bwMode="auto">
            <a:xfrm>
              <a:off x="2590" y="1924"/>
              <a:ext cx="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iC</a:t>
              </a:r>
            </a:p>
          </p:txBody>
        </p:sp>
        <p:sp>
          <p:nvSpPr>
            <p:cNvPr id="58392" name="Text Box 18"/>
            <p:cNvSpPr txBox="1">
              <a:spLocks noChangeArrowheads="1"/>
            </p:cNvSpPr>
            <p:nvPr/>
          </p:nvSpPr>
          <p:spPr bwMode="auto">
            <a:xfrm>
              <a:off x="1845" y="1920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8393" name="Text Box 19"/>
            <p:cNvSpPr txBox="1">
              <a:spLocks noChangeArrowheads="1"/>
            </p:cNvSpPr>
            <p:nvPr/>
          </p:nvSpPr>
          <p:spPr bwMode="auto">
            <a:xfrm>
              <a:off x="981" y="196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58394" name="Text Box 20"/>
            <p:cNvSpPr txBox="1">
              <a:spLocks noChangeArrowheads="1"/>
            </p:cNvSpPr>
            <p:nvPr/>
          </p:nvSpPr>
          <p:spPr bwMode="auto">
            <a:xfrm>
              <a:off x="720" y="192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395" name="Rectangle 21"/>
            <p:cNvSpPr>
              <a:spLocks noChangeArrowheads="1"/>
            </p:cNvSpPr>
            <p:nvPr/>
          </p:nvSpPr>
          <p:spPr bwMode="auto">
            <a:xfrm>
              <a:off x="1921" y="23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zh-CN" altLang="en-US" sz="2800" i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58375" name="Group 22"/>
          <p:cNvGrpSpPr>
            <a:grpSpLocks/>
          </p:cNvGrpSpPr>
          <p:nvPr/>
        </p:nvGrpSpPr>
        <p:grpSpPr bwMode="auto">
          <a:xfrm>
            <a:off x="4446588" y="4095750"/>
            <a:ext cx="1854200" cy="1997075"/>
            <a:chOff x="4368" y="1728"/>
            <a:chExt cx="1168" cy="1258"/>
          </a:xfrm>
        </p:grpSpPr>
        <p:sp>
          <p:nvSpPr>
            <p:cNvPr id="58376" name="Text Box 23"/>
            <p:cNvSpPr txBox="1">
              <a:spLocks noChangeArrowheads="1"/>
            </p:cNvSpPr>
            <p:nvPr/>
          </p:nvSpPr>
          <p:spPr bwMode="auto">
            <a:xfrm>
              <a:off x="4816" y="1829"/>
              <a:ext cx="283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377" name="Text Box 24"/>
            <p:cNvSpPr txBox="1">
              <a:spLocks noChangeArrowheads="1"/>
            </p:cNvSpPr>
            <p:nvPr/>
          </p:nvSpPr>
          <p:spPr bwMode="auto">
            <a:xfrm>
              <a:off x="5110" y="1832"/>
              <a:ext cx="426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8378" name="Line 25"/>
            <p:cNvSpPr>
              <a:spLocks noChangeShapeType="1"/>
            </p:cNvSpPr>
            <p:nvPr/>
          </p:nvSpPr>
          <p:spPr bwMode="auto">
            <a:xfrm>
              <a:off x="4432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9" name="Text Box 26"/>
            <p:cNvSpPr txBox="1">
              <a:spLocks noChangeArrowheads="1"/>
            </p:cNvSpPr>
            <p:nvPr/>
          </p:nvSpPr>
          <p:spPr bwMode="auto">
            <a:xfrm>
              <a:off x="4368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2"/>
          <p:cNvGrpSpPr>
            <a:grpSpLocks/>
          </p:cNvGrpSpPr>
          <p:nvPr/>
        </p:nvGrpSpPr>
        <p:grpSpPr bwMode="auto">
          <a:xfrm>
            <a:off x="2051050" y="3500438"/>
            <a:ext cx="3484563" cy="1905000"/>
            <a:chOff x="720" y="1488"/>
            <a:chExt cx="2195" cy="1200"/>
          </a:xfrm>
        </p:grpSpPr>
        <p:sp>
          <p:nvSpPr>
            <p:cNvPr id="59413" name="Line 3"/>
            <p:cNvSpPr>
              <a:spLocks noChangeShapeType="1"/>
            </p:cNvSpPr>
            <p:nvPr/>
          </p:nvSpPr>
          <p:spPr bwMode="auto">
            <a:xfrm flipH="1">
              <a:off x="799" y="1776"/>
              <a:ext cx="950" cy="23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Line 4"/>
            <p:cNvSpPr>
              <a:spLocks noChangeShapeType="1"/>
            </p:cNvSpPr>
            <p:nvPr/>
          </p:nvSpPr>
          <p:spPr bwMode="auto">
            <a:xfrm flipH="1">
              <a:off x="1135" y="1776"/>
              <a:ext cx="662" cy="231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5"/>
            <p:cNvSpPr>
              <a:spLocks noChangeShapeType="1"/>
            </p:cNvSpPr>
            <p:nvPr/>
          </p:nvSpPr>
          <p:spPr bwMode="auto">
            <a:xfrm>
              <a:off x="1845" y="1776"/>
              <a:ext cx="192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6"/>
            <p:cNvSpPr>
              <a:spLocks noChangeShapeType="1"/>
            </p:cNvSpPr>
            <p:nvPr/>
          </p:nvSpPr>
          <p:spPr bwMode="auto">
            <a:xfrm>
              <a:off x="1845" y="1776"/>
              <a:ext cx="864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Arc 7"/>
            <p:cNvSpPr>
              <a:spLocks/>
            </p:cNvSpPr>
            <p:nvPr/>
          </p:nvSpPr>
          <p:spPr bwMode="auto">
            <a:xfrm flipH="1">
              <a:off x="1231" y="1920"/>
              <a:ext cx="662" cy="183"/>
            </a:xfrm>
            <a:custGeom>
              <a:avLst/>
              <a:gdLst>
                <a:gd name="T0" fmla="*/ 0 w 42270"/>
                <a:gd name="T1" fmla="*/ 130 h 21600"/>
                <a:gd name="T2" fmla="*/ 662 w 42270"/>
                <a:gd name="T3" fmla="*/ 183 h 21600"/>
                <a:gd name="T4" fmla="*/ 324 w 42270"/>
                <a:gd name="T5" fmla="*/ 18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270" h="21600" fill="none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</a:path>
                <a:path w="42270" h="21600" stroke="0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  <a:lnTo>
                    <a:pt x="20670" y="21600"/>
                  </a:lnTo>
                  <a:lnTo>
                    <a:pt x="-1" y="1533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8"/>
            <p:cNvSpPr>
              <a:spLocks noChangeShapeType="1"/>
            </p:cNvSpPr>
            <p:nvPr/>
          </p:nvSpPr>
          <p:spPr bwMode="auto">
            <a:xfrm>
              <a:off x="2037" y="2256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Arc 9"/>
            <p:cNvSpPr>
              <a:spLocks/>
            </p:cNvSpPr>
            <p:nvPr/>
          </p:nvSpPr>
          <p:spPr bwMode="auto">
            <a:xfrm flipH="1">
              <a:off x="2181" y="1968"/>
              <a:ext cx="432" cy="96"/>
            </a:xfrm>
            <a:custGeom>
              <a:avLst/>
              <a:gdLst>
                <a:gd name="T0" fmla="*/ 0 w 42993"/>
                <a:gd name="T1" fmla="*/ 83 h 21600"/>
                <a:gd name="T2" fmla="*/ 432 w 42993"/>
                <a:gd name="T3" fmla="*/ 96 h 21600"/>
                <a:gd name="T4" fmla="*/ 215 w 42993"/>
                <a:gd name="T5" fmla="*/ 9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93" h="21600" fill="none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</a:path>
                <a:path w="42993" h="21600" stroke="0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  <a:lnTo>
                    <a:pt x="21393" y="21600"/>
                  </a:lnTo>
                  <a:lnTo>
                    <a:pt x="-1" y="18616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Arc 10"/>
            <p:cNvSpPr>
              <a:spLocks/>
            </p:cNvSpPr>
            <p:nvPr/>
          </p:nvSpPr>
          <p:spPr bwMode="auto">
            <a:xfrm flipV="1">
              <a:off x="1941" y="2208"/>
              <a:ext cx="288" cy="48"/>
            </a:xfrm>
            <a:custGeom>
              <a:avLst/>
              <a:gdLst>
                <a:gd name="T0" fmla="*/ 0 w 42555"/>
                <a:gd name="T1" fmla="*/ 36 h 21600"/>
                <a:gd name="T2" fmla="*/ 288 w 42555"/>
                <a:gd name="T3" fmla="*/ 48 h 21600"/>
                <a:gd name="T4" fmla="*/ 142 w 42555"/>
                <a:gd name="T5" fmla="*/ 4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55" h="21600" fill="none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</a:path>
                <a:path w="42555" h="21600" stroke="0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lnTo>
                    <a:pt x="20955" y="21600"/>
                  </a:lnTo>
                  <a:lnTo>
                    <a:pt x="-1" y="16362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11"/>
            <p:cNvSpPr>
              <a:spLocks noChangeShapeType="1"/>
            </p:cNvSpPr>
            <p:nvPr/>
          </p:nvSpPr>
          <p:spPr bwMode="auto">
            <a:xfrm>
              <a:off x="2763" y="2208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Text Box 12"/>
            <p:cNvSpPr txBox="1">
              <a:spLocks noChangeArrowheads="1"/>
            </p:cNvSpPr>
            <p:nvPr/>
          </p:nvSpPr>
          <p:spPr bwMode="auto">
            <a:xfrm>
              <a:off x="2661" y="236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3" name="Text Box 13"/>
            <p:cNvSpPr txBox="1">
              <a:spLocks noChangeArrowheads="1"/>
            </p:cNvSpPr>
            <p:nvPr/>
          </p:nvSpPr>
          <p:spPr bwMode="auto">
            <a:xfrm>
              <a:off x="1701" y="1488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424" name="Text Box 14"/>
            <p:cNvSpPr txBox="1">
              <a:spLocks noChangeArrowheads="1"/>
            </p:cNvSpPr>
            <p:nvPr/>
          </p:nvSpPr>
          <p:spPr bwMode="auto">
            <a:xfrm>
              <a:off x="2590" y="1924"/>
              <a:ext cx="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iC</a:t>
              </a:r>
            </a:p>
          </p:txBody>
        </p:sp>
        <p:sp>
          <p:nvSpPr>
            <p:cNvPr id="59425" name="Text Box 15"/>
            <p:cNvSpPr txBox="1">
              <a:spLocks noChangeArrowheads="1"/>
            </p:cNvSpPr>
            <p:nvPr/>
          </p:nvSpPr>
          <p:spPr bwMode="auto">
            <a:xfrm>
              <a:off x="1845" y="1920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426" name="Text Box 16"/>
            <p:cNvSpPr txBox="1">
              <a:spLocks noChangeArrowheads="1"/>
            </p:cNvSpPr>
            <p:nvPr/>
          </p:nvSpPr>
          <p:spPr bwMode="auto">
            <a:xfrm>
              <a:off x="981" y="196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59427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8" name="Rectangle 18"/>
            <p:cNvSpPr>
              <a:spLocks noChangeArrowheads="1"/>
            </p:cNvSpPr>
            <p:nvPr/>
          </p:nvSpPr>
          <p:spPr bwMode="auto">
            <a:xfrm>
              <a:off x="1921" y="23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zh-CN" altLang="en-US" sz="2800" i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59396" name="Group 33"/>
          <p:cNvGrpSpPr>
            <a:grpSpLocks/>
          </p:cNvGrpSpPr>
          <p:nvPr/>
        </p:nvGrpSpPr>
        <p:grpSpPr bwMode="auto">
          <a:xfrm>
            <a:off x="3708400" y="1498600"/>
            <a:ext cx="1854200" cy="1570038"/>
            <a:chOff x="3072" y="1728"/>
            <a:chExt cx="1168" cy="989"/>
          </a:xfrm>
        </p:grpSpPr>
        <p:sp>
          <p:nvSpPr>
            <p:cNvPr id="59409" name="Text Box 19"/>
            <p:cNvSpPr txBox="1">
              <a:spLocks noChangeArrowheads="1"/>
            </p:cNvSpPr>
            <p:nvPr/>
          </p:nvSpPr>
          <p:spPr bwMode="auto">
            <a:xfrm>
              <a:off x="3520" y="1829"/>
              <a:ext cx="271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3814" y="1832"/>
              <a:ext cx="426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9411" name="Line 21"/>
            <p:cNvSpPr>
              <a:spLocks noChangeShapeType="1"/>
            </p:cNvSpPr>
            <p:nvPr/>
          </p:nvSpPr>
          <p:spPr bwMode="auto">
            <a:xfrm>
              <a:off x="3136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2" name="Text Box 22"/>
            <p:cNvSpPr txBox="1">
              <a:spLocks noChangeArrowheads="1"/>
            </p:cNvSpPr>
            <p:nvPr/>
          </p:nvSpPr>
          <p:spPr bwMode="auto">
            <a:xfrm>
              <a:off x="3072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59397" name="Group 34"/>
          <p:cNvGrpSpPr>
            <a:grpSpLocks/>
          </p:cNvGrpSpPr>
          <p:nvPr/>
        </p:nvGrpSpPr>
        <p:grpSpPr bwMode="auto">
          <a:xfrm>
            <a:off x="5741988" y="3500438"/>
            <a:ext cx="1854200" cy="1997075"/>
            <a:chOff x="4368" y="1728"/>
            <a:chExt cx="1168" cy="1258"/>
          </a:xfrm>
        </p:grpSpPr>
        <p:sp>
          <p:nvSpPr>
            <p:cNvPr id="59405" name="Text Box 23"/>
            <p:cNvSpPr txBox="1">
              <a:spLocks noChangeArrowheads="1"/>
            </p:cNvSpPr>
            <p:nvPr/>
          </p:nvSpPr>
          <p:spPr bwMode="auto">
            <a:xfrm>
              <a:off x="4816" y="1829"/>
              <a:ext cx="283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6" name="Text Box 24"/>
            <p:cNvSpPr txBox="1">
              <a:spLocks noChangeArrowheads="1"/>
            </p:cNvSpPr>
            <p:nvPr/>
          </p:nvSpPr>
          <p:spPr bwMode="auto">
            <a:xfrm>
              <a:off x="5110" y="1832"/>
              <a:ext cx="426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9407" name="Line 25"/>
            <p:cNvSpPr>
              <a:spLocks noChangeShapeType="1"/>
            </p:cNvSpPr>
            <p:nvPr/>
          </p:nvSpPr>
          <p:spPr bwMode="auto">
            <a:xfrm>
              <a:off x="4432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Text Box 26"/>
            <p:cNvSpPr txBox="1">
              <a:spLocks noChangeArrowheads="1"/>
            </p:cNvSpPr>
            <p:nvPr/>
          </p:nvSpPr>
          <p:spPr bwMode="auto">
            <a:xfrm>
              <a:off x="4368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59398" name="Group 32"/>
          <p:cNvGrpSpPr>
            <a:grpSpLocks/>
          </p:cNvGrpSpPr>
          <p:nvPr/>
        </p:nvGrpSpPr>
        <p:grpSpPr bwMode="auto">
          <a:xfrm>
            <a:off x="1258888" y="1341438"/>
            <a:ext cx="2376487" cy="1552575"/>
            <a:chOff x="1020" y="3140"/>
            <a:chExt cx="1497" cy="978"/>
          </a:xfrm>
        </p:grpSpPr>
        <p:sp>
          <p:nvSpPr>
            <p:cNvPr id="59400" name="Text Box 27"/>
            <p:cNvSpPr txBox="1">
              <a:spLocks noChangeArrowheads="1"/>
            </p:cNvSpPr>
            <p:nvPr/>
          </p:nvSpPr>
          <p:spPr bwMode="auto">
            <a:xfrm>
              <a:off x="1020" y="3140"/>
              <a:ext cx="149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S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a      A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C</a:t>
              </a: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s            i</a:t>
              </a:r>
            </a:p>
          </p:txBody>
        </p:sp>
        <p:sp>
          <p:nvSpPr>
            <p:cNvPr id="59401" name="Line 28"/>
            <p:cNvSpPr>
              <a:spLocks noChangeShapeType="1"/>
            </p:cNvSpPr>
            <p:nvPr/>
          </p:nvSpPr>
          <p:spPr bwMode="auto">
            <a:xfrm flipH="1">
              <a:off x="1244" y="3402"/>
              <a:ext cx="383" cy="19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Line 29"/>
            <p:cNvSpPr>
              <a:spLocks noChangeShapeType="1"/>
            </p:cNvSpPr>
            <p:nvPr/>
          </p:nvSpPr>
          <p:spPr bwMode="auto">
            <a:xfrm flipH="1">
              <a:off x="1580" y="3402"/>
              <a:ext cx="96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Line 30"/>
            <p:cNvSpPr>
              <a:spLocks noChangeShapeType="1"/>
            </p:cNvSpPr>
            <p:nvPr/>
          </p:nvSpPr>
          <p:spPr bwMode="auto">
            <a:xfrm>
              <a:off x="1724" y="3402"/>
              <a:ext cx="566" cy="16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Arc 31"/>
            <p:cNvSpPr>
              <a:spLocks/>
            </p:cNvSpPr>
            <p:nvPr/>
          </p:nvSpPr>
          <p:spPr bwMode="auto">
            <a:xfrm flipH="1">
              <a:off x="1676" y="3546"/>
              <a:ext cx="470" cy="144"/>
            </a:xfrm>
            <a:custGeom>
              <a:avLst/>
              <a:gdLst>
                <a:gd name="T0" fmla="*/ 0 w 42736"/>
                <a:gd name="T1" fmla="*/ 114 h 21600"/>
                <a:gd name="T2" fmla="*/ 470 w 42736"/>
                <a:gd name="T3" fmla="*/ 144 h 21600"/>
                <a:gd name="T4" fmla="*/ 232 w 42736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736" h="21600" fill="none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310968F3-DF88-4034-A8A0-351B4B8D71D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69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304800" y="152400"/>
            <a:ext cx="8458200" cy="563563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ea typeface="宋体" pitchFamily="2" charset="-122"/>
              </a:rPr>
              <a:t>另一例 非</a:t>
            </a: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zh-CN" altLang="en-US" b="1" dirty="0" smtClean="0">
                <a:ea typeface="宋体" pitchFamily="2" charset="-122"/>
              </a:rPr>
              <a:t>属性的语法制导定义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609600" y="1196975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kumimoji="1" lang="zh-CN" altLang="en-US" sz="3200">
                <a:latin typeface="Times New Roman" pitchFamily="18" charset="0"/>
              </a:rPr>
              <a:t>文法符号</a:t>
            </a:r>
            <a:r>
              <a:rPr kumimoji="1" lang="en-US" altLang="zh-CN" sz="3200" i="1">
                <a:latin typeface="Times New Roman" pitchFamily="18" charset="0"/>
              </a:rPr>
              <a:t>B</a:t>
            </a:r>
            <a:r>
              <a:rPr kumimoji="1" lang="zh-CN" altLang="en-US" sz="3200">
                <a:latin typeface="Times New Roman" pitchFamily="18" charset="0"/>
              </a:rPr>
              <a:t>的继承属性依赖于它右边文法符号</a:t>
            </a:r>
            <a:r>
              <a:rPr kumimoji="1" lang="en-US" altLang="zh-CN" sz="3200" i="1">
                <a:latin typeface="Times New Roman" pitchFamily="18" charset="0"/>
              </a:rPr>
              <a:t>C</a:t>
            </a:r>
            <a:r>
              <a:rPr kumimoji="1" lang="zh-CN" altLang="en-US" sz="3200">
                <a:latin typeface="Times New Roman" pitchFamily="18" charset="0"/>
              </a:rPr>
              <a:t>的属性。</a:t>
            </a:r>
          </a:p>
        </p:txBody>
      </p:sp>
      <p:graphicFrame>
        <p:nvGraphicFramePr>
          <p:cNvPr id="717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594"/>
              </p:ext>
            </p:extLst>
          </p:nvPr>
        </p:nvGraphicFramePr>
        <p:xfrm>
          <a:off x="789781" y="2420888"/>
          <a:ext cx="7488238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Document" r:id="rId3" imgW="4953000" imgH="1504950" progId="Word.Document.8">
                  <p:embed/>
                </p:oleObj>
              </mc:Choice>
              <mc:Fallback>
                <p:oleObj name="Document" r:id="rId3" imgW="4953000" imgH="150495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" y="2420888"/>
                        <a:ext cx="7488238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58EA1005-D45D-45F3-BAD9-11780ACDB468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7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例  </a:t>
            </a:r>
            <a:r>
              <a:rPr lang="zh-CN" altLang="en-US" sz="28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EQN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	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10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	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 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  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	{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		sub	{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shrink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B.ht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disp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text	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宋体" pitchFamily="2" charset="-122"/>
              </a:rPr>
              <a:t>text.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h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62B251B-ADD3-499D-A764-84D5D06AB711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chemeClr val="accent2"/>
                </a:solidFill>
                <a:ea typeface="宋体" pitchFamily="2" charset="-122"/>
              </a:rPr>
              <a:t>在计算文本的字体和高度的时候，无法确定所依赖的继承属性值的位置</a:t>
            </a:r>
          </a:p>
          <a:p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例如：栈顶元素可能是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</a:rPr>
              <a:t>text         =&gt; B</a:t>
            </a: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</a:rPr>
              <a:t>B text       =&gt; B </a:t>
            </a:r>
            <a:r>
              <a:rPr lang="en-US" altLang="zh-CN" b="1" dirty="0" err="1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endParaRPr lang="en-US" altLang="zh-CN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</a:rPr>
              <a:t> B sub text   =&gt; B sub B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9D9F621-F6EB-41FB-8F34-A16163BE81B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8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E8B2F01-3234-4124-8BAE-D8CBA45FC97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32842"/>
              </p:ext>
            </p:extLst>
          </p:nvPr>
        </p:nvGraphicFramePr>
        <p:xfrm>
          <a:off x="304800" y="1268413"/>
          <a:ext cx="8587680" cy="4840290"/>
        </p:xfrm>
        <a:graphic>
          <a:graphicData uri="http://schemas.openxmlformats.org/drawingml/2006/table">
            <a:tbl>
              <a:tblPr/>
              <a:tblGrid>
                <a:gridCol w="2683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577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L	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L.s }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 10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	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 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M.i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B.ps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 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M.i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	{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sub   	{ 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N.i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B.ps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	{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shrink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text	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text.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  <a:endParaRPr lang="zh-CN" altLang="en-US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3BA480-CF6E-4F8D-A35B-D3EAF23E61A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4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517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举例说明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268E610-3D7C-4E1B-B302-469128C2E66A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1042988" y="1773238"/>
            <a:ext cx="6446837" cy="3910012"/>
            <a:chOff x="657" y="935"/>
            <a:chExt cx="4061" cy="2463"/>
          </a:xfrm>
        </p:grpSpPr>
        <p:sp>
          <p:nvSpPr>
            <p:cNvPr id="64571" name="Rectangle 5"/>
            <p:cNvSpPr>
              <a:spLocks noChangeArrowheads="1"/>
            </p:cNvSpPr>
            <p:nvPr/>
          </p:nvSpPr>
          <p:spPr bwMode="auto">
            <a:xfrm>
              <a:off x="1404" y="935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4572" name="Rectangle 6"/>
            <p:cNvSpPr>
              <a:spLocks noChangeArrowheads="1"/>
            </p:cNvSpPr>
            <p:nvPr/>
          </p:nvSpPr>
          <p:spPr bwMode="auto">
            <a:xfrm>
              <a:off x="1882" y="184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M  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64573" name="Rectangle 7"/>
            <p:cNvSpPr>
              <a:spLocks noChangeArrowheads="1"/>
            </p:cNvSpPr>
            <p:nvPr/>
          </p:nvSpPr>
          <p:spPr bwMode="auto">
            <a:xfrm>
              <a:off x="1746" y="13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74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4575" name="Rectangle 9"/>
            <p:cNvSpPr>
              <a:spLocks noChangeArrowheads="1"/>
            </p:cNvSpPr>
            <p:nvPr/>
          </p:nvSpPr>
          <p:spPr bwMode="auto">
            <a:xfrm>
              <a:off x="703" y="1344"/>
              <a:ext cx="72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L      </a:t>
              </a:r>
              <a:endParaRPr lang="en-US" altLang="zh-CN" sz="2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64576" name="Rectangle 10"/>
            <p:cNvSpPr>
              <a:spLocks noChangeArrowheads="1"/>
            </p:cNvSpPr>
            <p:nvPr/>
          </p:nvSpPr>
          <p:spPr bwMode="auto">
            <a:xfrm>
              <a:off x="2608" y="1875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77" name="Rectangle 11"/>
            <p:cNvSpPr>
              <a:spLocks noChangeArrowheads="1"/>
            </p:cNvSpPr>
            <p:nvPr/>
          </p:nvSpPr>
          <p:spPr bwMode="auto">
            <a:xfrm>
              <a:off x="1338" y="184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78" name="Rectangle 12"/>
            <p:cNvSpPr>
              <a:spLocks noChangeArrowheads="1"/>
            </p:cNvSpPr>
            <p:nvPr/>
          </p:nvSpPr>
          <p:spPr bwMode="auto">
            <a:xfrm>
              <a:off x="1156" y="2432"/>
              <a:ext cx="63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800" b="1">
                <a:latin typeface="Times New Roman" pitchFamily="18" charset="0"/>
              </a:endParaRPr>
            </a:p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text</a:t>
              </a:r>
            </a:p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79" name="Line 13"/>
            <p:cNvSpPr>
              <a:spLocks noChangeShapeType="1"/>
            </p:cNvSpPr>
            <p:nvPr/>
          </p:nvSpPr>
          <p:spPr bwMode="auto">
            <a:xfrm>
              <a:off x="1692" y="1127"/>
              <a:ext cx="235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0" name="Line 14"/>
            <p:cNvSpPr>
              <a:spLocks noChangeShapeType="1"/>
            </p:cNvSpPr>
            <p:nvPr/>
          </p:nvSpPr>
          <p:spPr bwMode="auto">
            <a:xfrm flipH="1">
              <a:off x="1610" y="1616"/>
              <a:ext cx="285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1" name="Line 15"/>
            <p:cNvSpPr>
              <a:spLocks noChangeShapeType="1"/>
            </p:cNvSpPr>
            <p:nvPr/>
          </p:nvSpPr>
          <p:spPr bwMode="auto">
            <a:xfrm>
              <a:off x="3152" y="2160"/>
              <a:ext cx="127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2" name="Line 16"/>
            <p:cNvSpPr>
              <a:spLocks noChangeShapeType="1"/>
            </p:cNvSpPr>
            <p:nvPr/>
          </p:nvSpPr>
          <p:spPr bwMode="auto">
            <a:xfrm flipH="1">
              <a:off x="1066" y="1127"/>
              <a:ext cx="48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3" name="Line 17"/>
            <p:cNvSpPr>
              <a:spLocks noChangeShapeType="1"/>
            </p:cNvSpPr>
            <p:nvPr/>
          </p:nvSpPr>
          <p:spPr bwMode="auto">
            <a:xfrm>
              <a:off x="2109" y="1616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4" name="Line 18"/>
            <p:cNvSpPr>
              <a:spLocks noChangeShapeType="1"/>
            </p:cNvSpPr>
            <p:nvPr/>
          </p:nvSpPr>
          <p:spPr bwMode="auto">
            <a:xfrm flipH="1">
              <a:off x="2472" y="2205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5" name="Line 19"/>
            <p:cNvSpPr>
              <a:spLocks noChangeShapeType="1"/>
            </p:cNvSpPr>
            <p:nvPr/>
          </p:nvSpPr>
          <p:spPr bwMode="auto">
            <a:xfrm>
              <a:off x="2971" y="2205"/>
              <a:ext cx="499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6" name="Rectangle 20"/>
            <p:cNvSpPr>
              <a:spLocks noChangeArrowheads="1"/>
            </p:cNvSpPr>
            <p:nvPr/>
          </p:nvSpPr>
          <p:spPr bwMode="auto">
            <a:xfrm>
              <a:off x="1746" y="24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4587" name="Line 21"/>
            <p:cNvSpPr>
              <a:spLocks noChangeShapeType="1"/>
            </p:cNvSpPr>
            <p:nvPr/>
          </p:nvSpPr>
          <p:spPr bwMode="auto">
            <a:xfrm>
              <a:off x="884" y="166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8" name="Line 22"/>
            <p:cNvSpPr>
              <a:spLocks noChangeShapeType="1"/>
            </p:cNvSpPr>
            <p:nvPr/>
          </p:nvSpPr>
          <p:spPr bwMode="auto">
            <a:xfrm>
              <a:off x="1973" y="166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9" name="Line 23"/>
            <p:cNvSpPr>
              <a:spLocks noChangeShapeType="1"/>
            </p:cNvSpPr>
            <p:nvPr/>
          </p:nvSpPr>
          <p:spPr bwMode="auto">
            <a:xfrm>
              <a:off x="1519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0" name="Line 24"/>
            <p:cNvSpPr>
              <a:spLocks noChangeShapeType="1"/>
            </p:cNvSpPr>
            <p:nvPr/>
          </p:nvSpPr>
          <p:spPr bwMode="auto">
            <a:xfrm>
              <a:off x="1973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1" name="Line 25"/>
            <p:cNvSpPr>
              <a:spLocks noChangeShapeType="1"/>
            </p:cNvSpPr>
            <p:nvPr/>
          </p:nvSpPr>
          <p:spPr bwMode="auto">
            <a:xfrm>
              <a:off x="3470" y="28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2" name="Line 26"/>
            <p:cNvSpPr>
              <a:spLocks noChangeShapeType="1"/>
            </p:cNvSpPr>
            <p:nvPr/>
          </p:nvSpPr>
          <p:spPr bwMode="auto">
            <a:xfrm>
              <a:off x="2381" y="28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3" name="Line 27"/>
            <p:cNvSpPr>
              <a:spLocks noChangeShapeType="1"/>
            </p:cNvSpPr>
            <p:nvPr/>
          </p:nvSpPr>
          <p:spPr bwMode="auto">
            <a:xfrm>
              <a:off x="2835" y="220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4" name="Line 28"/>
            <p:cNvSpPr>
              <a:spLocks noChangeShapeType="1"/>
            </p:cNvSpPr>
            <p:nvPr/>
          </p:nvSpPr>
          <p:spPr bwMode="auto">
            <a:xfrm>
              <a:off x="4513" y="28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5" name="Rectangle 29"/>
            <p:cNvSpPr>
              <a:spLocks noChangeArrowheads="1"/>
            </p:cNvSpPr>
            <p:nvPr/>
          </p:nvSpPr>
          <p:spPr bwMode="auto">
            <a:xfrm>
              <a:off x="2200" y="246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96" name="Rectangle 30"/>
            <p:cNvSpPr>
              <a:spLocks noChangeArrowheads="1"/>
            </p:cNvSpPr>
            <p:nvPr/>
          </p:nvSpPr>
          <p:spPr bwMode="auto">
            <a:xfrm>
              <a:off x="2653" y="24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sub</a:t>
              </a:r>
            </a:p>
          </p:txBody>
        </p:sp>
        <p:sp>
          <p:nvSpPr>
            <p:cNvPr id="64597" name="Rectangle 31"/>
            <p:cNvSpPr>
              <a:spLocks noChangeArrowheads="1"/>
            </p:cNvSpPr>
            <p:nvPr/>
          </p:nvSpPr>
          <p:spPr bwMode="auto">
            <a:xfrm>
              <a:off x="3288" y="2478"/>
              <a:ext cx="59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N    </a:t>
              </a:r>
              <a:endParaRPr lang="en-US" altLang="zh-CN" sz="2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64598" name="Rectangle 32"/>
            <p:cNvSpPr>
              <a:spLocks noChangeArrowheads="1"/>
            </p:cNvSpPr>
            <p:nvPr/>
          </p:nvSpPr>
          <p:spPr bwMode="auto">
            <a:xfrm>
              <a:off x="4286" y="247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99" name="Rectangle 33"/>
            <p:cNvSpPr>
              <a:spLocks noChangeArrowheads="1"/>
            </p:cNvSpPr>
            <p:nvPr/>
          </p:nvSpPr>
          <p:spPr bwMode="auto">
            <a:xfrm>
              <a:off x="2154" y="3113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800" b="1">
                <a:latin typeface="Times New Roman" pitchFamily="18" charset="0"/>
              </a:endParaRPr>
            </a:p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text</a:t>
              </a:r>
            </a:p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600" name="Rectangle 34"/>
            <p:cNvSpPr>
              <a:spLocks noChangeArrowheads="1"/>
            </p:cNvSpPr>
            <p:nvPr/>
          </p:nvSpPr>
          <p:spPr bwMode="auto">
            <a:xfrm>
              <a:off x="3243" y="3113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4601" name="Rectangle 35"/>
            <p:cNvSpPr>
              <a:spLocks noChangeArrowheads="1"/>
            </p:cNvSpPr>
            <p:nvPr/>
          </p:nvSpPr>
          <p:spPr bwMode="auto">
            <a:xfrm>
              <a:off x="4286" y="315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800" b="1">
                <a:latin typeface="Times New Roman" pitchFamily="18" charset="0"/>
              </a:endParaRPr>
            </a:p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text</a:t>
              </a:r>
            </a:p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687142" name="Text Box 38"/>
          <p:cNvSpPr txBox="1">
            <a:spLocks noChangeArrowheads="1"/>
          </p:cNvSpPr>
          <p:nvPr/>
        </p:nvSpPr>
        <p:spPr bwMode="auto">
          <a:xfrm>
            <a:off x="1547813" y="2420938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=10</a:t>
            </a:r>
          </a:p>
        </p:txBody>
      </p:sp>
      <p:grpSp>
        <p:nvGrpSpPr>
          <p:cNvPr id="687143" name="Group 39"/>
          <p:cNvGrpSpPr>
            <a:grpSpLocks/>
          </p:cNvGrpSpPr>
          <p:nvPr/>
        </p:nvGrpSpPr>
        <p:grpSpPr bwMode="auto">
          <a:xfrm>
            <a:off x="1908175" y="2492375"/>
            <a:ext cx="1165225" cy="457200"/>
            <a:chOff x="2115" y="1570"/>
            <a:chExt cx="734" cy="288"/>
          </a:xfrm>
        </p:grpSpPr>
        <p:sp>
          <p:nvSpPr>
            <p:cNvPr id="64569" name="Text Box 40"/>
            <p:cNvSpPr txBox="1">
              <a:spLocks noChangeArrowheads="1"/>
            </p:cNvSpPr>
            <p:nvPr/>
          </p:nvSpPr>
          <p:spPr bwMode="auto">
            <a:xfrm>
              <a:off x="2562" y="157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70" name="AutoShape 41"/>
            <p:cNvCxnSpPr>
              <a:cxnSpLocks noChangeShapeType="1"/>
              <a:endCxn id="64569" idx="0"/>
            </p:cNvCxnSpPr>
            <p:nvPr/>
          </p:nvCxnSpPr>
          <p:spPr bwMode="auto">
            <a:xfrm rot="-5400000">
              <a:off x="2404" y="1281"/>
              <a:ext cx="13" cy="591"/>
            </a:xfrm>
            <a:prstGeom prst="curvedConnector3">
              <a:avLst>
                <a:gd name="adj1" fmla="val 815384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46" name="Group 42"/>
          <p:cNvGrpSpPr>
            <a:grpSpLocks/>
          </p:cNvGrpSpPr>
          <p:nvPr/>
        </p:nvGrpSpPr>
        <p:grpSpPr bwMode="auto">
          <a:xfrm>
            <a:off x="1908175" y="2708275"/>
            <a:ext cx="863600" cy="981075"/>
            <a:chOff x="2018" y="1714"/>
            <a:chExt cx="544" cy="665"/>
          </a:xfrm>
        </p:grpSpPr>
        <p:sp>
          <p:nvSpPr>
            <p:cNvPr id="64567" name="Text Box 43"/>
            <p:cNvSpPr txBox="1">
              <a:spLocks noChangeArrowheads="1"/>
            </p:cNvSpPr>
            <p:nvPr/>
          </p:nvSpPr>
          <p:spPr bwMode="auto">
            <a:xfrm>
              <a:off x="2018" y="2069"/>
              <a:ext cx="28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8" name="AutoShape 44"/>
            <p:cNvCxnSpPr>
              <a:cxnSpLocks noChangeShapeType="1"/>
              <a:endCxn id="64567" idx="0"/>
            </p:cNvCxnSpPr>
            <p:nvPr/>
          </p:nvCxnSpPr>
          <p:spPr bwMode="auto">
            <a:xfrm rot="10800000" flipV="1">
              <a:off x="2162" y="1714"/>
              <a:ext cx="400" cy="355"/>
            </a:xfrm>
            <a:prstGeom prst="curvedConnector2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52" name="Group 48"/>
          <p:cNvGrpSpPr>
            <a:grpSpLocks/>
          </p:cNvGrpSpPr>
          <p:nvPr/>
        </p:nvGrpSpPr>
        <p:grpSpPr bwMode="auto">
          <a:xfrm>
            <a:off x="2916238" y="3141663"/>
            <a:ext cx="730250" cy="458787"/>
            <a:chOff x="2012" y="2659"/>
            <a:chExt cx="460" cy="289"/>
          </a:xfrm>
        </p:grpSpPr>
        <p:sp>
          <p:nvSpPr>
            <p:cNvPr id="64565" name="Text Box 49"/>
            <p:cNvSpPr txBox="1">
              <a:spLocks noChangeArrowheads="1"/>
            </p:cNvSpPr>
            <p:nvPr/>
          </p:nvSpPr>
          <p:spPr bwMode="auto">
            <a:xfrm>
              <a:off x="2200" y="265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6" name="AutoShape 50"/>
            <p:cNvCxnSpPr>
              <a:cxnSpLocks noChangeShapeType="1"/>
              <a:endCxn id="64565" idx="2"/>
            </p:cNvCxnSpPr>
            <p:nvPr/>
          </p:nvCxnSpPr>
          <p:spPr bwMode="auto">
            <a:xfrm rot="16200000" flipH="1">
              <a:off x="2173" y="2786"/>
              <a:ext cx="1" cy="324"/>
            </a:xfrm>
            <a:prstGeom prst="curvedConnector3">
              <a:avLst>
                <a:gd name="adj1" fmla="val 660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55" name="Group 51"/>
          <p:cNvGrpSpPr>
            <a:grpSpLocks/>
          </p:cNvGrpSpPr>
          <p:nvPr/>
        </p:nvGrpSpPr>
        <p:grpSpPr bwMode="auto">
          <a:xfrm>
            <a:off x="3419475" y="3141663"/>
            <a:ext cx="1030288" cy="457200"/>
            <a:chOff x="2336" y="2688"/>
            <a:chExt cx="649" cy="288"/>
          </a:xfrm>
        </p:grpSpPr>
        <p:sp>
          <p:nvSpPr>
            <p:cNvPr id="64563" name="Text Box 52"/>
            <p:cNvSpPr txBox="1">
              <a:spLocks noChangeArrowheads="1"/>
            </p:cNvSpPr>
            <p:nvPr/>
          </p:nvSpPr>
          <p:spPr bwMode="auto">
            <a:xfrm>
              <a:off x="2698" y="26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4" name="AutoShape 53"/>
            <p:cNvCxnSpPr>
              <a:cxnSpLocks noChangeShapeType="1"/>
              <a:endCxn id="64563" idx="2"/>
            </p:cNvCxnSpPr>
            <p:nvPr/>
          </p:nvCxnSpPr>
          <p:spPr bwMode="auto">
            <a:xfrm rot="16200000" flipH="1">
              <a:off x="2574" y="2709"/>
              <a:ext cx="29" cy="506"/>
            </a:xfrm>
            <a:prstGeom prst="curvedConnector3">
              <a:avLst>
                <a:gd name="adj1" fmla="val 386204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63" name="Group 59"/>
          <p:cNvGrpSpPr>
            <a:grpSpLocks/>
          </p:cNvGrpSpPr>
          <p:nvPr/>
        </p:nvGrpSpPr>
        <p:grpSpPr bwMode="auto">
          <a:xfrm>
            <a:off x="3432175" y="4411663"/>
            <a:ext cx="779463" cy="457200"/>
            <a:chOff x="877" y="2704"/>
            <a:chExt cx="491" cy="288"/>
          </a:xfrm>
        </p:grpSpPr>
        <p:sp>
          <p:nvSpPr>
            <p:cNvPr id="64561" name="Text Box 60"/>
            <p:cNvSpPr txBox="1">
              <a:spLocks noChangeArrowheads="1"/>
            </p:cNvSpPr>
            <p:nvPr/>
          </p:nvSpPr>
          <p:spPr bwMode="auto">
            <a:xfrm>
              <a:off x="1092" y="27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ht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2" name="AutoShape 61"/>
            <p:cNvCxnSpPr>
              <a:cxnSpLocks noChangeShapeType="1"/>
              <a:endCxn id="64561" idx="2"/>
            </p:cNvCxnSpPr>
            <p:nvPr/>
          </p:nvCxnSpPr>
          <p:spPr bwMode="auto">
            <a:xfrm rot="16200000" flipH="1">
              <a:off x="1031" y="2793"/>
              <a:ext cx="45" cy="353"/>
            </a:xfrm>
            <a:prstGeom prst="curvedConnector3">
              <a:avLst>
                <a:gd name="adj1" fmla="val 42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66" name="Group 62"/>
          <p:cNvGrpSpPr>
            <a:grpSpLocks/>
          </p:cNvGrpSpPr>
          <p:nvPr/>
        </p:nvGrpSpPr>
        <p:grpSpPr bwMode="auto">
          <a:xfrm>
            <a:off x="3975100" y="4868863"/>
            <a:ext cx="957263" cy="792162"/>
            <a:chOff x="1182" y="3022"/>
            <a:chExt cx="603" cy="499"/>
          </a:xfrm>
        </p:grpSpPr>
        <p:sp>
          <p:nvSpPr>
            <p:cNvPr id="64559" name="Text Box 63"/>
            <p:cNvSpPr txBox="1">
              <a:spLocks noChangeArrowheads="1"/>
            </p:cNvSpPr>
            <p:nvPr/>
          </p:nvSpPr>
          <p:spPr bwMode="auto">
            <a:xfrm>
              <a:off x="1182" y="3233"/>
              <a:ext cx="6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.h</a:t>
              </a:r>
            </a:p>
          </p:txBody>
        </p:sp>
        <p:cxnSp>
          <p:nvCxnSpPr>
            <p:cNvPr id="64560" name="AutoShape 64"/>
            <p:cNvCxnSpPr>
              <a:cxnSpLocks noChangeShapeType="1"/>
              <a:stCxn id="64559" idx="0"/>
            </p:cNvCxnSpPr>
            <p:nvPr/>
          </p:nvCxnSpPr>
          <p:spPr bwMode="auto">
            <a:xfrm flipH="1" flipV="1">
              <a:off x="1292" y="3022"/>
              <a:ext cx="192" cy="211"/>
            </a:xfrm>
            <a:prstGeom prst="straightConnector1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69" name="Group 65"/>
          <p:cNvGrpSpPr>
            <a:grpSpLocks/>
          </p:cNvGrpSpPr>
          <p:nvPr/>
        </p:nvGrpSpPr>
        <p:grpSpPr bwMode="auto">
          <a:xfrm>
            <a:off x="2339975" y="3643313"/>
            <a:ext cx="957263" cy="1225550"/>
            <a:chOff x="1182" y="3022"/>
            <a:chExt cx="603" cy="336"/>
          </a:xfrm>
        </p:grpSpPr>
        <p:sp>
          <p:nvSpPr>
            <p:cNvPr id="64557" name="Text Box 66"/>
            <p:cNvSpPr txBox="1">
              <a:spLocks noChangeArrowheads="1"/>
            </p:cNvSpPr>
            <p:nvPr/>
          </p:nvSpPr>
          <p:spPr bwMode="auto">
            <a:xfrm>
              <a:off x="1182" y="3233"/>
              <a:ext cx="60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.h</a:t>
              </a:r>
            </a:p>
          </p:txBody>
        </p:sp>
        <p:cxnSp>
          <p:nvCxnSpPr>
            <p:cNvPr id="64558" name="AutoShape 67"/>
            <p:cNvCxnSpPr>
              <a:cxnSpLocks noChangeShapeType="1"/>
              <a:stCxn id="64557" idx="0"/>
            </p:cNvCxnSpPr>
            <p:nvPr/>
          </p:nvCxnSpPr>
          <p:spPr bwMode="auto">
            <a:xfrm flipH="1" flipV="1">
              <a:off x="1292" y="3022"/>
              <a:ext cx="192" cy="211"/>
            </a:xfrm>
            <a:prstGeom prst="straightConnector1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72" name="Group 68"/>
          <p:cNvGrpSpPr>
            <a:grpSpLocks/>
          </p:cNvGrpSpPr>
          <p:nvPr/>
        </p:nvGrpSpPr>
        <p:grpSpPr bwMode="auto">
          <a:xfrm>
            <a:off x="5281613" y="4149725"/>
            <a:ext cx="730250" cy="458788"/>
            <a:chOff x="2012" y="2659"/>
            <a:chExt cx="460" cy="289"/>
          </a:xfrm>
        </p:grpSpPr>
        <p:sp>
          <p:nvSpPr>
            <p:cNvPr id="64555" name="Text Box 69"/>
            <p:cNvSpPr txBox="1">
              <a:spLocks noChangeArrowheads="1"/>
            </p:cNvSpPr>
            <p:nvPr/>
          </p:nvSpPr>
          <p:spPr bwMode="auto">
            <a:xfrm>
              <a:off x="2200" y="265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56" name="AutoShape 70"/>
            <p:cNvCxnSpPr>
              <a:cxnSpLocks noChangeShapeType="1"/>
              <a:endCxn id="64555" idx="2"/>
            </p:cNvCxnSpPr>
            <p:nvPr/>
          </p:nvCxnSpPr>
          <p:spPr bwMode="auto">
            <a:xfrm rot="16200000" flipH="1">
              <a:off x="2173" y="2786"/>
              <a:ext cx="1" cy="324"/>
            </a:xfrm>
            <a:prstGeom prst="curvedConnector3">
              <a:avLst>
                <a:gd name="adj1" fmla="val 660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75" name="Group 71"/>
          <p:cNvGrpSpPr>
            <a:grpSpLocks/>
          </p:cNvGrpSpPr>
          <p:nvPr/>
        </p:nvGrpSpPr>
        <p:grpSpPr bwMode="auto">
          <a:xfrm>
            <a:off x="3419475" y="3716338"/>
            <a:ext cx="863600" cy="865187"/>
            <a:chOff x="2018" y="1714"/>
            <a:chExt cx="544" cy="753"/>
          </a:xfrm>
        </p:grpSpPr>
        <p:sp>
          <p:nvSpPr>
            <p:cNvPr id="64553" name="Text Box 72"/>
            <p:cNvSpPr txBox="1">
              <a:spLocks noChangeArrowheads="1"/>
            </p:cNvSpPr>
            <p:nvPr/>
          </p:nvSpPr>
          <p:spPr bwMode="auto">
            <a:xfrm>
              <a:off x="2018" y="2069"/>
              <a:ext cx="287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54" name="AutoShape 73"/>
            <p:cNvCxnSpPr>
              <a:cxnSpLocks noChangeShapeType="1"/>
              <a:endCxn id="64553" idx="0"/>
            </p:cNvCxnSpPr>
            <p:nvPr/>
          </p:nvCxnSpPr>
          <p:spPr bwMode="auto">
            <a:xfrm rot="10800000" flipV="1">
              <a:off x="2162" y="1714"/>
              <a:ext cx="400" cy="355"/>
            </a:xfrm>
            <a:prstGeom prst="curvedConnector2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80" name="Group 76"/>
          <p:cNvGrpSpPr>
            <a:grpSpLocks/>
          </p:cNvGrpSpPr>
          <p:nvPr/>
        </p:nvGrpSpPr>
        <p:grpSpPr bwMode="auto">
          <a:xfrm>
            <a:off x="2916238" y="2781300"/>
            <a:ext cx="71437" cy="828675"/>
            <a:chOff x="3606" y="1026"/>
            <a:chExt cx="45" cy="522"/>
          </a:xfrm>
        </p:grpSpPr>
        <p:sp>
          <p:nvSpPr>
            <p:cNvPr id="64551" name="Text Box 74"/>
            <p:cNvSpPr txBox="1">
              <a:spLocks noChangeArrowheads="1"/>
            </p:cNvSpPr>
            <p:nvPr/>
          </p:nvSpPr>
          <p:spPr bwMode="auto">
            <a:xfrm>
              <a:off x="3606" y="1298"/>
              <a:ext cx="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552" name="Line 75"/>
            <p:cNvSpPr>
              <a:spLocks noChangeShapeType="1"/>
            </p:cNvSpPr>
            <p:nvPr/>
          </p:nvSpPr>
          <p:spPr bwMode="auto">
            <a:xfrm flipH="1">
              <a:off x="3606" y="1026"/>
              <a:ext cx="45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687184" name="Group 80"/>
          <p:cNvGrpSpPr>
            <a:grpSpLocks/>
          </p:cNvGrpSpPr>
          <p:nvPr/>
        </p:nvGrpSpPr>
        <p:grpSpPr bwMode="auto">
          <a:xfrm>
            <a:off x="4427538" y="3752850"/>
            <a:ext cx="862012" cy="684213"/>
            <a:chOff x="3061" y="1661"/>
            <a:chExt cx="543" cy="431"/>
          </a:xfrm>
        </p:grpSpPr>
        <p:sp>
          <p:nvSpPr>
            <p:cNvPr id="64549" name="Text Box 78"/>
            <p:cNvSpPr txBox="1">
              <a:spLocks noChangeArrowheads="1"/>
            </p:cNvSpPr>
            <p:nvPr/>
          </p:nvSpPr>
          <p:spPr bwMode="auto">
            <a:xfrm>
              <a:off x="3560" y="1842"/>
              <a:ext cx="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550" name="Line 79"/>
            <p:cNvSpPr>
              <a:spLocks noChangeShapeType="1"/>
            </p:cNvSpPr>
            <p:nvPr/>
          </p:nvSpPr>
          <p:spPr bwMode="auto">
            <a:xfrm>
              <a:off x="3061" y="1661"/>
              <a:ext cx="499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687185" name="Group 81"/>
          <p:cNvGrpSpPr>
            <a:grpSpLocks/>
          </p:cNvGrpSpPr>
          <p:nvPr/>
        </p:nvGrpSpPr>
        <p:grpSpPr bwMode="auto">
          <a:xfrm>
            <a:off x="5989638" y="4149725"/>
            <a:ext cx="1030287" cy="457200"/>
            <a:chOff x="2336" y="2688"/>
            <a:chExt cx="649" cy="288"/>
          </a:xfrm>
        </p:grpSpPr>
        <p:sp>
          <p:nvSpPr>
            <p:cNvPr id="64547" name="Text Box 82"/>
            <p:cNvSpPr txBox="1">
              <a:spLocks noChangeArrowheads="1"/>
            </p:cNvSpPr>
            <p:nvPr/>
          </p:nvSpPr>
          <p:spPr bwMode="auto">
            <a:xfrm>
              <a:off x="2698" y="26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48" name="AutoShape 83"/>
            <p:cNvCxnSpPr>
              <a:cxnSpLocks noChangeShapeType="1"/>
              <a:endCxn id="64547" idx="2"/>
            </p:cNvCxnSpPr>
            <p:nvPr/>
          </p:nvCxnSpPr>
          <p:spPr bwMode="auto">
            <a:xfrm rot="16200000" flipH="1">
              <a:off x="2574" y="2709"/>
              <a:ext cx="29" cy="506"/>
            </a:xfrm>
            <a:prstGeom prst="curvedConnector3">
              <a:avLst>
                <a:gd name="adj1" fmla="val 386204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88" name="Group 84"/>
          <p:cNvGrpSpPr>
            <a:grpSpLocks/>
          </p:cNvGrpSpPr>
          <p:nvPr/>
        </p:nvGrpSpPr>
        <p:grpSpPr bwMode="auto">
          <a:xfrm>
            <a:off x="6948488" y="4652963"/>
            <a:ext cx="1304925" cy="865187"/>
            <a:chOff x="2842" y="2976"/>
            <a:chExt cx="822" cy="545"/>
          </a:xfrm>
        </p:grpSpPr>
        <p:sp>
          <p:nvSpPr>
            <p:cNvPr id="64544" name="Text Box 85"/>
            <p:cNvSpPr txBox="1">
              <a:spLocks noChangeArrowheads="1"/>
            </p:cNvSpPr>
            <p:nvPr/>
          </p:nvSpPr>
          <p:spPr bwMode="auto">
            <a:xfrm>
              <a:off x="3093" y="3233"/>
              <a:ext cx="5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.h</a:t>
              </a:r>
            </a:p>
          </p:txBody>
        </p:sp>
        <p:cxnSp>
          <p:nvCxnSpPr>
            <p:cNvPr id="64545" name="AutoShape 86"/>
            <p:cNvCxnSpPr>
              <a:cxnSpLocks noChangeShapeType="1"/>
              <a:stCxn id="64544" idx="0"/>
            </p:cNvCxnSpPr>
            <p:nvPr/>
          </p:nvCxnSpPr>
          <p:spPr bwMode="auto">
            <a:xfrm flipH="1" flipV="1">
              <a:off x="3133" y="2992"/>
              <a:ext cx="246" cy="241"/>
            </a:xfrm>
            <a:prstGeom prst="straightConnector1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87"/>
            <p:cNvCxnSpPr>
              <a:cxnSpLocks noChangeShapeType="1"/>
            </p:cNvCxnSpPr>
            <p:nvPr/>
          </p:nvCxnSpPr>
          <p:spPr bwMode="auto">
            <a:xfrm rot="16200000" flipH="1">
              <a:off x="2980" y="2838"/>
              <a:ext cx="16" cy="291"/>
            </a:xfrm>
            <a:prstGeom prst="curvedConnector3">
              <a:avLst>
                <a:gd name="adj1" fmla="val 100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7192" name="Text Box 88"/>
          <p:cNvSpPr txBox="1">
            <a:spLocks noChangeArrowheads="1"/>
          </p:cNvSpPr>
          <p:nvPr/>
        </p:nvSpPr>
        <p:spPr bwMode="auto">
          <a:xfrm>
            <a:off x="7380288" y="42211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87193" name="Text Box 89"/>
          <p:cNvSpPr txBox="1">
            <a:spLocks noChangeArrowheads="1"/>
          </p:cNvSpPr>
          <p:nvPr/>
        </p:nvSpPr>
        <p:spPr bwMode="auto">
          <a:xfrm>
            <a:off x="4572000" y="32845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cxnSp>
        <p:nvCxnSpPr>
          <p:cNvPr id="687194" name="AutoShape 90"/>
          <p:cNvCxnSpPr>
            <a:cxnSpLocks noChangeShapeType="1"/>
            <a:stCxn id="687192" idx="0"/>
            <a:endCxn id="687193" idx="3"/>
          </p:cNvCxnSpPr>
          <p:nvPr/>
        </p:nvCxnSpPr>
        <p:spPr bwMode="auto">
          <a:xfrm rot="5400000" flipH="1">
            <a:off x="5950744" y="2572544"/>
            <a:ext cx="708025" cy="2589213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7195" name="AutoShape 91"/>
          <p:cNvCxnSpPr>
            <a:cxnSpLocks noChangeShapeType="1"/>
            <a:stCxn id="64561" idx="0"/>
            <a:endCxn id="687193" idx="1"/>
          </p:cNvCxnSpPr>
          <p:nvPr/>
        </p:nvCxnSpPr>
        <p:spPr bwMode="auto">
          <a:xfrm flipV="1">
            <a:off x="3992563" y="3513138"/>
            <a:ext cx="579437" cy="898525"/>
          </a:xfrm>
          <a:prstGeom prst="straightConnector1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7196" name="Text Box 92"/>
          <p:cNvSpPr txBox="1">
            <a:spLocks noChangeArrowheads="1"/>
          </p:cNvSpPr>
          <p:nvPr/>
        </p:nvSpPr>
        <p:spPr bwMode="auto">
          <a:xfrm>
            <a:off x="3270250" y="24923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cxnSp>
        <p:nvCxnSpPr>
          <p:cNvPr id="687198" name="AutoShape 94"/>
          <p:cNvCxnSpPr>
            <a:cxnSpLocks noChangeShapeType="1"/>
            <a:stCxn id="64542" idx="0"/>
            <a:endCxn id="687196" idx="1"/>
          </p:cNvCxnSpPr>
          <p:nvPr/>
        </p:nvCxnSpPr>
        <p:spPr bwMode="auto">
          <a:xfrm rot="-5400000">
            <a:off x="2586831" y="2674144"/>
            <a:ext cx="636588" cy="730250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7199" name="Group 95"/>
          <p:cNvGrpSpPr>
            <a:grpSpLocks/>
          </p:cNvGrpSpPr>
          <p:nvPr/>
        </p:nvGrpSpPr>
        <p:grpSpPr bwMode="auto">
          <a:xfrm>
            <a:off x="1979613" y="3357563"/>
            <a:ext cx="779462" cy="457200"/>
            <a:chOff x="877" y="2704"/>
            <a:chExt cx="491" cy="288"/>
          </a:xfrm>
        </p:grpSpPr>
        <p:sp>
          <p:nvSpPr>
            <p:cNvPr id="64542" name="Text Box 96"/>
            <p:cNvSpPr txBox="1">
              <a:spLocks noChangeArrowheads="1"/>
            </p:cNvSpPr>
            <p:nvPr/>
          </p:nvSpPr>
          <p:spPr bwMode="auto">
            <a:xfrm>
              <a:off x="1092" y="27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ht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43" name="AutoShape 97"/>
            <p:cNvCxnSpPr>
              <a:cxnSpLocks noChangeShapeType="1"/>
              <a:endCxn id="64542" idx="2"/>
            </p:cNvCxnSpPr>
            <p:nvPr/>
          </p:nvCxnSpPr>
          <p:spPr bwMode="auto">
            <a:xfrm rot="16200000" flipH="1">
              <a:off x="1031" y="2793"/>
              <a:ext cx="45" cy="353"/>
            </a:xfrm>
            <a:prstGeom prst="curvedConnector3">
              <a:avLst>
                <a:gd name="adj1" fmla="val 42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7202" name="AutoShape 98"/>
          <p:cNvCxnSpPr>
            <a:cxnSpLocks noChangeShapeType="1"/>
            <a:stCxn id="687193" idx="0"/>
            <a:endCxn id="687196" idx="3"/>
          </p:cNvCxnSpPr>
          <p:nvPr/>
        </p:nvCxnSpPr>
        <p:spPr bwMode="auto">
          <a:xfrm rot="5400000" flipH="1">
            <a:off x="3967956" y="2461419"/>
            <a:ext cx="563563" cy="1082675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7203" name="AutoShape 99"/>
          <p:cNvCxnSpPr>
            <a:cxnSpLocks noChangeShapeType="1"/>
          </p:cNvCxnSpPr>
          <p:nvPr/>
        </p:nvCxnSpPr>
        <p:spPr bwMode="auto">
          <a:xfrm rot="5400000" flipH="1">
            <a:off x="3028950" y="1947863"/>
            <a:ext cx="490537" cy="573088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7204" name="Text Box 100"/>
          <p:cNvSpPr txBox="1">
            <a:spLocks noChangeArrowheads="1"/>
          </p:cNvSpPr>
          <p:nvPr/>
        </p:nvSpPr>
        <p:spPr bwMode="auto">
          <a:xfrm>
            <a:off x="2700338" y="17002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04482" y="124355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b="1" dirty="0"/>
              <a:t>在</a:t>
            </a:r>
            <a:r>
              <a:rPr lang="en-US" altLang="zh-CN" b="1" dirty="0"/>
              <a:t>text</a:t>
            </a:r>
            <a:r>
              <a:rPr lang="zh-CN" altLang="en-US" b="1" dirty="0"/>
              <a:t>归约成</a:t>
            </a:r>
            <a:r>
              <a:rPr lang="en-US" altLang="zh-CN" b="1" i="1" dirty="0"/>
              <a:t>B</a:t>
            </a:r>
            <a:r>
              <a:rPr lang="zh-CN" altLang="en-US" b="1" dirty="0"/>
              <a:t>时，</a:t>
            </a:r>
            <a:r>
              <a:rPr lang="en-US" altLang="zh-CN" b="1" i="1" dirty="0"/>
              <a:t>B</a:t>
            </a:r>
            <a:r>
              <a:rPr lang="zh-CN" altLang="en-US" b="1" dirty="0"/>
              <a:t>的</a:t>
            </a:r>
            <a:r>
              <a:rPr lang="en-US" altLang="zh-CN" b="1" i="1" dirty="0" err="1"/>
              <a:t>ps</a:t>
            </a:r>
            <a:r>
              <a:rPr lang="zh-CN" altLang="en-US" b="1" dirty="0"/>
              <a:t>属</a:t>
            </a:r>
            <a:r>
              <a:rPr lang="zh-CN" altLang="en-US" b="1" dirty="0" smtClean="0"/>
              <a:t>性都</a:t>
            </a:r>
            <a:r>
              <a:rPr lang="zh-CN" altLang="en-US" b="1" dirty="0"/>
              <a:t>在次栈顶位置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8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8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8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42" grpId="0"/>
      <p:bldP spid="687192" grpId="0"/>
      <p:bldP spid="687193" grpId="0"/>
      <p:bldP spid="687196" grpId="0"/>
      <p:bldP spid="68720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/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8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86471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985768" y="2319263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将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.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ps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存入栈中，便于引用</a:t>
            </a:r>
            <a:endParaRPr lang="zh-CN" altLang="en-US" sz="2400" b="1" i="1" dirty="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2630" y="3748970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单纯为了属性位置可预测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79529" y="516112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兼有计算功能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5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29318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195736" y="811213"/>
            <a:ext cx="2040632" cy="457200"/>
          </a:xfrm>
          <a:prstGeom prst="wedgeRoundRectCallout">
            <a:avLst>
              <a:gd name="adj1" fmla="val 54060"/>
              <a:gd name="adj2" fmla="val 111145"/>
              <a:gd name="adj3" fmla="val 16667"/>
            </a:avLst>
          </a:prstGeom>
          <a:noFill/>
          <a:ln w="31750">
            <a:solidFill>
              <a:srgbClr val="339966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为栈代码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4310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301880" y="2155899"/>
            <a:ext cx="172819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</a:t>
            </a:r>
            <a:r>
              <a:rPr lang="zh-CN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  </a:t>
            </a:r>
            <a:r>
              <a:rPr lang="en-US" altLang="zh-CN" sz="1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val</a:t>
            </a:r>
            <a:endParaRPr lang="en-US" altLang="zh-CN" sz="1600" b="1" i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7308304" y="1556792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Group 27"/>
          <p:cNvGraphicFramePr>
            <a:graphicFrameLocks noGrp="1"/>
          </p:cNvGraphicFramePr>
          <p:nvPr>
            <p:extLst/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6966992" y="1412776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V="1">
            <a:off x="7471047" y="1700808"/>
            <a:ext cx="0" cy="576064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8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957FFB2-4451-45AC-8C68-111F8F2DF96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891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9953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308303" y="1987946"/>
            <a:ext cx="361975" cy="504949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93212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属性定义的例子：变量类型声明的语法制导定义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81A7F04-78A6-4D5B-8E15-CE53B5F9BCF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23268" name="Group 4"/>
          <p:cNvGraphicFramePr>
            <a:graphicFrameLocks noGrp="1"/>
          </p:cNvGraphicFramePr>
          <p:nvPr/>
        </p:nvGraphicFramePr>
        <p:xfrm>
          <a:off x="1403350" y="1916113"/>
          <a:ext cx="7086600" cy="3908478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D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int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integer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real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real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2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3292" name="AutoShape 28" descr="Green marble"/>
          <p:cNvSpPr>
            <a:spLocks noChangeArrowheads="1"/>
          </p:cNvSpPr>
          <p:nvPr/>
        </p:nvSpPr>
        <p:spPr bwMode="auto">
          <a:xfrm>
            <a:off x="0" y="5734050"/>
            <a:ext cx="2843213" cy="1123950"/>
          </a:xfrm>
          <a:prstGeom prst="wedgeRoundRectCallout">
            <a:avLst>
              <a:gd name="adj1" fmla="val -3491"/>
              <a:gd name="adj2" fmla="val -3063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语义规则的执行时刻很重要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9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3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66DCCBC-9773-4682-BA88-B03724F8C62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22516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308304" y="548680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12310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966992" y="404664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181FE82-1A89-4F06-B269-82C5CD56C05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32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35571"/>
              </p:ext>
            </p:extLst>
          </p:nvPr>
        </p:nvGraphicFramePr>
        <p:xfrm>
          <a:off x="304800" y="1268413"/>
          <a:ext cx="8534400" cy="483967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7308304" y="1483891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42696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6966992" y="1339875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EA4295-5B15-465B-B155-AF5D0C0805F2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5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48070"/>
              </p:ext>
            </p:extLst>
          </p:nvPr>
        </p:nvGraphicFramePr>
        <p:xfrm>
          <a:off x="304800" y="1268413"/>
          <a:ext cx="8534400" cy="4839672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24550"/>
              </p:ext>
            </p:extLst>
          </p:nvPr>
        </p:nvGraphicFramePr>
        <p:xfrm>
          <a:off x="7670279" y="280788"/>
          <a:ext cx="1168921" cy="2495105"/>
        </p:xfrm>
        <a:graphic>
          <a:graphicData uri="http://schemas.openxmlformats.org/drawingml/2006/table">
            <a:tbl>
              <a:tblPr/>
              <a:tblGrid>
                <a:gridCol w="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7308304" y="548680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6966992" y="404664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7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34C3FC2-982D-41B6-B5DA-099A93DBC8A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73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29934"/>
              </p:ext>
            </p:extLst>
          </p:nvPr>
        </p:nvGraphicFramePr>
        <p:xfrm>
          <a:off x="304800" y="1268413"/>
          <a:ext cx="8534400" cy="48428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8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6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6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18109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308304" y="1052736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2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B5C5AE-6688-4E15-9A52-9A6DCF60ECF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93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08918"/>
              </p:ext>
            </p:extLst>
          </p:nvPr>
        </p:nvGraphicFramePr>
        <p:xfrm>
          <a:off x="304800" y="1268413"/>
          <a:ext cx="8534400" cy="4839752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7580"/>
              </p:ext>
            </p:extLst>
          </p:nvPr>
        </p:nvGraphicFramePr>
        <p:xfrm>
          <a:off x="7524327" y="280788"/>
          <a:ext cx="1314873" cy="199608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164288" y="1484784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7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C904CD4-EB71-41EE-AA28-44859ED25E8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85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014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93149"/>
              </p:ext>
            </p:extLst>
          </p:nvPr>
        </p:nvGraphicFramePr>
        <p:xfrm>
          <a:off x="323528" y="1268413"/>
          <a:ext cx="8568952" cy="5227924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引进标记非终结符号对基础文法的影响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2840" y="981075"/>
            <a:ext cx="8661648" cy="5248275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基础文法是</a:t>
            </a:r>
            <a:r>
              <a:rPr lang="en-US" altLang="zh-CN" sz="3200" dirty="0" smtClean="0">
                <a:ea typeface="宋体" pitchFamily="2" charset="-122"/>
                <a:sym typeface="Symbol" pitchFamily="18" charset="2"/>
              </a:rPr>
              <a:t>LL(1)</a:t>
            </a: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文法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没有影响，修改后的文法仍将保持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LL(1)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文法。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因为每个标记非终结符号是唯一的，而且只有唯一一个的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产生式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基础文法是</a:t>
            </a:r>
            <a:r>
              <a:rPr lang="en-US" altLang="zh-CN" sz="3200" dirty="0" smtClean="0">
                <a:ea typeface="宋体" pitchFamily="2" charset="-122"/>
                <a:sym typeface="Symbol" pitchFamily="18" charset="2"/>
              </a:rPr>
              <a:t>LR(1)</a:t>
            </a: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文法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可能使修改后的文法变成非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LR(1)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文法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例如文法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Lb|a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为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LR(1)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文法，加了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之后为</a:t>
            </a:r>
            <a:r>
              <a:rPr lang="zh-CN" altLang="en-US" sz="3200" dirty="0" smtClean="0">
                <a:ea typeface="宋体" pitchFamily="2" charset="-122"/>
              </a:rPr>
              <a:t>：</a:t>
            </a:r>
          </a:p>
          <a:p>
            <a:pPr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L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Lb|a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80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75</a:t>
            </a:r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本章小结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60AA918-8328-435F-8D7A-0595FBB4389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627313" y="4292600"/>
            <a:ext cx="6049962" cy="1477963"/>
            <a:chOff x="2018" y="1706"/>
            <a:chExt cx="3629" cy="931"/>
          </a:xfrm>
        </p:grpSpPr>
        <p:sp>
          <p:nvSpPr>
            <p:cNvPr id="762885" name="Text Box 5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74782" name="AutoShape 6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87" name="Text Box 7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语法制导定义</a:t>
              </a:r>
            </a:p>
          </p:txBody>
        </p:sp>
        <p:sp>
          <p:nvSpPr>
            <p:cNvPr id="762888" name="Text Box 8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85" name="AutoShape 9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0" name="Text Box 10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87" name="AutoShape 11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2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  <p:sp>
          <p:nvSpPr>
            <p:cNvPr id="762893" name="Text Box 13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自下而上分析</a:t>
              </a:r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684213" y="1447800"/>
            <a:ext cx="7885112" cy="1476375"/>
            <a:chOff x="431" y="3249"/>
            <a:chExt cx="4490" cy="930"/>
          </a:xfrm>
        </p:grpSpPr>
        <p:sp>
          <p:nvSpPr>
            <p:cNvPr id="762895" name="Text Box 15" descr="Green marble"/>
            <p:cNvSpPr txBox="1">
              <a:spLocks noChangeArrowheads="1"/>
            </p:cNvSpPr>
            <p:nvPr/>
          </p:nvSpPr>
          <p:spPr bwMode="auto">
            <a:xfrm>
              <a:off x="431" y="3249"/>
              <a:ext cx="2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部分继承属性</a:t>
              </a:r>
            </a:p>
          </p:txBody>
        </p:sp>
        <p:sp>
          <p:nvSpPr>
            <p:cNvPr id="74773" name="AutoShape 16" descr="Green marble"/>
            <p:cNvSpPr>
              <a:spLocks noChangeArrowheads="1"/>
            </p:cNvSpPr>
            <p:nvPr/>
          </p:nvSpPr>
          <p:spPr bwMode="auto">
            <a:xfrm>
              <a:off x="2835" y="3295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7" name="Text Box 17" descr="Green marble"/>
            <p:cNvSpPr txBox="1">
              <a:spLocks noChangeArrowheads="1"/>
            </p:cNvSpPr>
            <p:nvPr/>
          </p:nvSpPr>
          <p:spPr bwMode="auto">
            <a:xfrm>
              <a:off x="3107" y="3702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翻译方案</a:t>
              </a:r>
            </a:p>
          </p:txBody>
        </p:sp>
        <p:sp>
          <p:nvSpPr>
            <p:cNvPr id="762898" name="Text Box 18" descr="Green marble"/>
            <p:cNvSpPr txBox="1">
              <a:spLocks noChangeArrowheads="1"/>
            </p:cNvSpPr>
            <p:nvPr/>
          </p:nvSpPr>
          <p:spPr bwMode="auto">
            <a:xfrm>
              <a:off x="3016" y="324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L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76" name="AutoShape 19" descr="Green marble"/>
            <p:cNvSpPr>
              <a:spLocks noChangeArrowheads="1"/>
            </p:cNvSpPr>
            <p:nvPr/>
          </p:nvSpPr>
          <p:spPr bwMode="auto">
            <a:xfrm>
              <a:off x="3289" y="3476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0" name="Text Box 20" descr="Green marble"/>
            <p:cNvSpPr txBox="1">
              <a:spLocks noChangeArrowheads="1"/>
            </p:cNvSpPr>
            <p:nvPr/>
          </p:nvSpPr>
          <p:spPr bwMode="auto">
            <a:xfrm>
              <a:off x="3379" y="347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78" name="AutoShape 21" descr="Green marble"/>
            <p:cNvSpPr>
              <a:spLocks/>
            </p:cNvSpPr>
            <p:nvPr/>
          </p:nvSpPr>
          <p:spPr bwMode="auto">
            <a:xfrm>
              <a:off x="3787" y="3566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2" name="Text Box 22" descr="Green marble"/>
            <p:cNvSpPr txBox="1">
              <a:spLocks noChangeArrowheads="1"/>
            </p:cNvSpPr>
            <p:nvPr/>
          </p:nvSpPr>
          <p:spPr bwMode="auto">
            <a:xfrm>
              <a:off x="3923" y="3430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  <p:sp>
          <p:nvSpPr>
            <p:cNvPr id="762903" name="Text Box 23" descr="Green marble"/>
            <p:cNvSpPr txBox="1">
              <a:spLocks noChangeArrowheads="1"/>
            </p:cNvSpPr>
            <p:nvPr/>
          </p:nvSpPr>
          <p:spPr bwMode="auto">
            <a:xfrm>
              <a:off x="3923" y="3929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自下而上分析</a:t>
              </a:r>
            </a:p>
          </p:txBody>
        </p:sp>
      </p:grpSp>
      <p:grpSp>
        <p:nvGrpSpPr>
          <p:cNvPr id="74758" name="Group 24"/>
          <p:cNvGrpSpPr>
            <a:grpSpLocks/>
          </p:cNvGrpSpPr>
          <p:nvPr/>
        </p:nvGrpSpPr>
        <p:grpSpPr bwMode="auto">
          <a:xfrm>
            <a:off x="179388" y="2060575"/>
            <a:ext cx="2987675" cy="3671888"/>
            <a:chOff x="0" y="845"/>
            <a:chExt cx="1882" cy="2313"/>
          </a:xfrm>
        </p:grpSpPr>
        <p:sp>
          <p:nvSpPr>
            <p:cNvPr id="762905" name="AutoShape 25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属性值由分析树中它的子结点的属性值来计算</a:t>
              </a:r>
            </a:p>
          </p:txBody>
        </p:sp>
        <p:sp>
          <p:nvSpPr>
            <p:cNvPr id="762906" name="AutoShape 26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属性值由结点的兄弟结点及父结点的属性值来计算。</a:t>
              </a:r>
            </a:p>
          </p:txBody>
        </p:sp>
        <p:sp>
          <p:nvSpPr>
            <p:cNvPr id="762907" name="Text Box 27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</a:t>
              </a:r>
            </a:p>
          </p:txBody>
        </p:sp>
        <p:sp>
          <p:nvSpPr>
            <p:cNvPr id="74765" name="AutoShape 28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9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</a:p>
          </p:txBody>
        </p:sp>
        <p:sp>
          <p:nvSpPr>
            <p:cNvPr id="762910" name="Text Box 30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继承属性</a:t>
              </a:r>
            </a:p>
          </p:txBody>
        </p:sp>
        <p:sp>
          <p:nvSpPr>
            <p:cNvPr id="74768" name="AutoShape 31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2" name="Text Box 32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消除左递归</a:t>
              </a:r>
            </a:p>
          </p:txBody>
        </p:sp>
        <p:sp>
          <p:nvSpPr>
            <p:cNvPr id="74770" name="AutoShape 33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4" name="Text Box 34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改写文法</a:t>
              </a:r>
            </a:p>
          </p:txBody>
        </p:sp>
      </p:grpSp>
      <p:sp>
        <p:nvSpPr>
          <p:cNvPr id="762916" name="Text Box 36"/>
          <p:cNvSpPr txBox="1">
            <a:spLocks noChangeArrowheads="1"/>
          </p:cNvSpPr>
          <p:nvPr/>
        </p:nvSpPr>
        <p:spPr bwMode="auto">
          <a:xfrm>
            <a:off x="6948488" y="5661025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  <p:sp>
        <p:nvSpPr>
          <p:cNvPr id="762917" name="Text Box 37"/>
          <p:cNvSpPr txBox="1">
            <a:spLocks noChangeArrowheads="1"/>
          </p:cNvSpPr>
          <p:nvPr/>
        </p:nvSpPr>
        <p:spPr bwMode="auto">
          <a:xfrm>
            <a:off x="6805613" y="1125538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推导：预测分析器的设计</a:t>
            </a:r>
          </a:p>
        </p:txBody>
      </p:sp>
      <p:sp>
        <p:nvSpPr>
          <p:cNvPr id="762918" name="Text Box 38"/>
          <p:cNvSpPr txBox="1">
            <a:spLocks noChangeArrowheads="1"/>
          </p:cNvSpPr>
          <p:nvPr/>
        </p:nvSpPr>
        <p:spPr bwMode="auto">
          <a:xfrm>
            <a:off x="6804025" y="2924175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归约：在栈上消除继承属性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16" grpId="0"/>
      <p:bldP spid="762917" grpId="0"/>
      <p:bldP spid="7629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对于</a:t>
            </a:r>
            <a:r>
              <a:rPr lang="en-US" altLang="zh-CN" sz="2800" i="1" dirty="0" smtClean="0">
                <a:ea typeface="宋体" pitchFamily="2" charset="-122"/>
              </a:rPr>
              <a:t>L</a:t>
            </a:r>
            <a:r>
              <a:rPr lang="zh-CN" altLang="en-US" sz="2800" dirty="0" smtClean="0">
                <a:ea typeface="宋体" pitchFamily="2" charset="-122"/>
              </a:rPr>
              <a:t>属性定义，</a:t>
            </a:r>
            <a:r>
              <a:rPr lang="zh-CN" altLang="en-US" sz="2800" b="1" dirty="0" smtClean="0">
                <a:ea typeface="宋体" pitchFamily="2" charset="-122"/>
              </a:rPr>
              <a:t>与</a:t>
            </a:r>
            <a:r>
              <a:rPr lang="en-US" altLang="zh-CN" sz="2800" b="1" i="1" dirty="0" smtClean="0">
                <a:ea typeface="宋体" pitchFamily="2" charset="-122"/>
              </a:rPr>
              <a:t>S</a:t>
            </a:r>
            <a:r>
              <a:rPr lang="zh-CN" altLang="en-US" sz="2800" b="1" dirty="0" smtClean="0">
                <a:ea typeface="宋体" pitchFamily="2" charset="-122"/>
              </a:rPr>
              <a:t>属性的一个最本质区别</a:t>
            </a:r>
            <a:r>
              <a:rPr lang="zh-CN" altLang="en-US" sz="2800" dirty="0" smtClean="0">
                <a:ea typeface="宋体" pitchFamily="2" charset="-122"/>
              </a:rPr>
              <a:t>在于</a:t>
            </a:r>
          </a:p>
          <a:p>
            <a:pPr lvl="1"/>
            <a:r>
              <a:rPr lang="en-US" altLang="zh-CN" sz="2400" i="1" dirty="0" smtClean="0">
                <a:ea typeface="宋体" pitchFamily="2" charset="-122"/>
              </a:rPr>
              <a:t>S</a:t>
            </a:r>
            <a:r>
              <a:rPr lang="zh-CN" altLang="en-US" sz="2400" dirty="0" smtClean="0">
                <a:ea typeface="宋体" pitchFamily="2" charset="-122"/>
              </a:rPr>
              <a:t>属性定义中，只要将产生式作为一个整体看待即可，语义规则可以视为是附着在整个产生式上</a:t>
            </a:r>
          </a:p>
          <a:p>
            <a:pPr lvl="1"/>
            <a:r>
              <a:rPr lang="en-US" altLang="zh-CN" sz="2400" i="1" dirty="0" smtClean="0">
                <a:ea typeface="宋体" pitchFamily="2" charset="-122"/>
              </a:rPr>
              <a:t>L</a:t>
            </a:r>
            <a:r>
              <a:rPr lang="zh-CN" altLang="en-US" sz="2400" dirty="0" smtClean="0">
                <a:ea typeface="宋体" pitchFamily="2" charset="-122"/>
              </a:rPr>
              <a:t>属性定义则不一样，它跟属性所属的符号在产生式中的位置有关系</a:t>
            </a:r>
          </a:p>
          <a:p>
            <a:endParaRPr lang="zh-CN" altLang="en-US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为了对</a:t>
            </a:r>
            <a:r>
              <a:rPr lang="en-US" altLang="zh-CN" sz="2800" i="1" dirty="0" smtClean="0">
                <a:ea typeface="宋体" pitchFamily="2" charset="-122"/>
              </a:rPr>
              <a:t>L</a:t>
            </a:r>
            <a:r>
              <a:rPr lang="zh-CN" altLang="en-US" sz="2800" dirty="0" smtClean="0">
                <a:ea typeface="宋体" pitchFamily="2" charset="-122"/>
              </a:rPr>
              <a:t>属性定义进行翻译，必须提一下一个概念</a:t>
            </a:r>
          </a:p>
          <a:p>
            <a:pPr lvl="1"/>
            <a:r>
              <a:rPr lang="zh-CN" altLang="en-US" sz="4000" i="1" dirty="0" smtClean="0">
                <a:solidFill>
                  <a:srgbClr val="FF3399"/>
                </a:solidFill>
                <a:ea typeface="宋体" pitchFamily="2" charset="-122"/>
              </a:rPr>
              <a:t>翻译方案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8BD143E-881B-44E3-871C-BA34ACDEB36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18608</TotalTime>
  <Words>5976</Words>
  <Application>Microsoft Office PowerPoint</Application>
  <PresentationFormat>全屏显示(4:3)</PresentationFormat>
  <Paragraphs>1654</Paragraphs>
  <Slides>87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Document</vt:lpstr>
      <vt:lpstr>温故而知新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例   非L属性</vt:lpstr>
      <vt:lpstr>另一例 非L属性的语法制导定义</vt:lpstr>
      <vt:lpstr>4.3  L属性定义的自上而下计算</vt:lpstr>
      <vt:lpstr>4.3  L属性定义的自上而下计算</vt:lpstr>
      <vt:lpstr>4.3  L属性定义的自上而下计算</vt:lpstr>
      <vt:lpstr>4.3.2 翻译方案</vt:lpstr>
      <vt:lpstr>4.3.2 翻译方案</vt:lpstr>
      <vt:lpstr>4.3.2 翻译方案</vt:lpstr>
      <vt:lpstr>翻译模式示例：把带加号和减号的中缀表达式翻译成相应的后缀表达式 </vt:lpstr>
      <vt:lpstr>建立翻译模式</vt:lpstr>
      <vt:lpstr>建立翻译模式</vt:lpstr>
      <vt:lpstr>PowerPoint 演示文稿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本讲纲要</vt:lpstr>
      <vt:lpstr>设计递归下降翻译器的方法</vt:lpstr>
      <vt:lpstr>设计递归下降翻译器的方法</vt:lpstr>
      <vt:lpstr>设计递归下降翻译器的方法</vt:lpstr>
      <vt:lpstr>4.3  L属性定义的自上而下计算</vt:lpstr>
      <vt:lpstr>4.3  L属性定义的自上而下计算</vt:lpstr>
      <vt:lpstr>本讲纲要</vt:lpstr>
      <vt:lpstr>4.3  L属性定义的自上而下计算</vt:lpstr>
      <vt:lpstr>4.3  L属性定义的自上而下计算</vt:lpstr>
      <vt:lpstr>4.3  L属性定义的自上而下计算</vt:lpstr>
      <vt:lpstr>作业</vt:lpstr>
      <vt:lpstr>温故而知新</vt:lpstr>
      <vt:lpstr>4.3  L属性定义的自上而下计算—补充内容</vt:lpstr>
      <vt:lpstr>消除左递归，构造新的翻译模式</vt:lpstr>
      <vt:lpstr>计算表达式9－5＋2</vt:lpstr>
      <vt:lpstr>构造抽象语法树的属性文法定义转化成翻译模式 </vt:lpstr>
      <vt:lpstr>构造抽象语法树的属性文法定义转化成翻译模式 </vt:lpstr>
      <vt:lpstr>使用继承属性构造 a－4＋c的抽象语法树</vt:lpstr>
      <vt:lpstr>例：消除左递归一个一般化的例子</vt:lpstr>
      <vt:lpstr>PowerPoint 演示文稿</vt:lpstr>
      <vt:lpstr>PowerPoint 演示文稿</vt:lpstr>
      <vt:lpstr>4.4 L属性的自下而上计算</vt:lpstr>
      <vt:lpstr>4.4 L属性的自下而上计算</vt:lpstr>
      <vt:lpstr>4.4 L属性的自下而上计算</vt:lpstr>
      <vt:lpstr>4.4 L属性的自下而上计算</vt:lpstr>
      <vt:lpstr>4.4.1 删除翻译方案中嵌入的动作</vt:lpstr>
      <vt:lpstr>4.4.1 删除翻译方案中嵌入的动作</vt:lpstr>
      <vt:lpstr>4.4.2 分析栈上的继承属性</vt:lpstr>
      <vt:lpstr>4.4.2 分析栈上的继承属性</vt:lpstr>
      <vt:lpstr>4.4.2 分析栈上的继承属性</vt:lpstr>
      <vt:lpstr>4.4.2 分析栈上的继承属性</vt:lpstr>
      <vt:lpstr>4.4.2 分析栈上的继承属性</vt:lpstr>
      <vt:lpstr>4.4.2 分析栈上的继承属性</vt:lpstr>
      <vt:lpstr>4.4.2 分析栈上的继承属性</vt:lpstr>
      <vt:lpstr>4.4.3 模拟继承属性的计算</vt:lpstr>
      <vt:lpstr>4.4.3 模拟继承属性的计算</vt:lpstr>
      <vt:lpstr>PowerPoint 演示文稿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引进标记非终结符号对基础文法的影响</vt:lpstr>
      <vt:lpstr>本章小结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blue</cp:lastModifiedBy>
  <cp:revision>782</cp:revision>
  <dcterms:created xsi:type="dcterms:W3CDTF">2000-08-08T16:59:41Z</dcterms:created>
  <dcterms:modified xsi:type="dcterms:W3CDTF">2019-12-10T05:33:15Z</dcterms:modified>
</cp:coreProperties>
</file>