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QR63l6z6fZKKQh+HJIUckUBDk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44689B-CB99-4519-ACD9-818BA721AB92}">
  <a:tblStyle styleId="{2444689B-CB99-4519-ACD9-818BA721AB9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C686889-C49D-4CCD-8FD9-703C20CBD43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caf75b11a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1caf75b11a5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caf75b11a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1caf75b11a5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caf75b11a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1caf75b11a5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cb199f0e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1cb199f0ea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c7a8433bd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1c7a8433bdb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c5b10f0c2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1c5b10f0c21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c5b10f0c2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1c5b10f0c21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c5b10f0c2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g1c5b10f0c21_0_2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c6782ea503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g1c6782ea503_1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c7a8433b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g1c7a8433bd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c6782ea50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c6782ea503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caede5a9b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caede5a9bd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caf75b11a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caf75b11a5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c6782ea503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1c6782ea503_1_2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333948"/>
            <a:ext cx="9144000" cy="13691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 sz="4000"/>
              <a:t>웹 포트폴리오</a:t>
            </a:r>
            <a:br>
              <a:rPr lang="ko-KR" sz="4000"/>
            </a:br>
            <a:r>
              <a:rPr lang="ko-KR" sz="4000"/>
              <a:t>UI 설계서</a:t>
            </a:r>
            <a:endParaRPr sz="40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개인 미니 홈페이지 플랫폼 프로젝트 프로토타입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Google Shape;380;g1caf75b11a5_0_72"/>
          <p:cNvGraphicFramePr/>
          <p:nvPr/>
        </p:nvGraphicFramePr>
        <p:xfrm>
          <a:off x="473333" y="1183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{2444689B-CB99-4519-ACD9-818BA721AB92}</a:tableStyleId>
              </a:tblPr>
              <a:tblGrid>
                <a:gridCol w="1021975"/>
                <a:gridCol w="2721675"/>
                <a:gridCol w="1065000"/>
                <a:gridCol w="2678650"/>
                <a:gridCol w="1183350"/>
                <a:gridCol w="2560325"/>
              </a:tblGrid>
              <a:tr h="290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ID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이름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프로젝트 화면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경로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프로젝트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223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개요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프로젝트 화면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설명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733725">
                <a:tc gridSpan="5"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rowSpan="5" hMerge="1"/>
                <a:tc rowSpan="5" hMerge="1"/>
                <a:tc rowSpan="5" hMerge="1"/>
                <a:tc rowSpan="5"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 </a:t>
                      </a:r>
                      <a:r>
                        <a:rPr lang="ko-KR" sz="1000"/>
                        <a:t>01) </a:t>
                      </a:r>
                      <a:r>
                        <a:rPr lang="ko-KR" sz="1000"/>
                        <a:t>모든 페이지 내 적용 메뉴 리스트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(* </a:t>
                      </a:r>
                      <a:r>
                        <a:rPr lang="ko-KR" sz="1000"/>
                        <a:t>메인 페이지 및 로그인 페이지, 비로그인 전용 페이지 제외)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- 0</a:t>
                      </a:r>
                      <a:r>
                        <a:rPr lang="ko-KR" sz="1000"/>
                        <a:t>2) 프로젝트명을 클릭하면 해당 프로젝트에 대한 정보가 03, 04, 05에 나오고, 눌린 요소(프로젝트명)은 그림과 같이 진한 색으로 변화.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- 06) 내부 링크 이동 전용 스크롤 고정 메뉴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3369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중요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73372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프로젝트 목록(02)에서 기존 프로젝트를 클릭했다가 다른 프로젝트 이름을 클릭했을 때, 클릭했던 이름은 흐리게, 새로 클릭된 이름은 진하게 표시되는데, 이 때 애니메이션 효과가 한 쪽의 색이 지고 클릭된 쪽의 색이 피어나는 것처럼 보이게 한다.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369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연계되는 화면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77897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1" name="Google Shape;381;g1caf75b11a5_0_72"/>
          <p:cNvSpPr/>
          <p:nvPr/>
        </p:nvSpPr>
        <p:spPr>
          <a:xfrm>
            <a:off x="711675" y="1662000"/>
            <a:ext cx="6513000" cy="2257200"/>
          </a:xfrm>
          <a:prstGeom prst="roundRect">
            <a:avLst>
              <a:gd fmla="val 22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g1caf75b11a5_0_72"/>
          <p:cNvGrpSpPr/>
          <p:nvPr/>
        </p:nvGrpSpPr>
        <p:grpSpPr>
          <a:xfrm>
            <a:off x="774875" y="1306100"/>
            <a:ext cx="1341600" cy="250500"/>
            <a:chOff x="1769700" y="1151350"/>
            <a:chExt cx="1341600" cy="250500"/>
          </a:xfrm>
        </p:grpSpPr>
        <p:sp>
          <p:nvSpPr>
            <p:cNvPr id="383" name="Google Shape;383;g1caf75b11a5_0_72"/>
            <p:cNvSpPr/>
            <p:nvPr/>
          </p:nvSpPr>
          <p:spPr>
            <a:xfrm>
              <a:off x="1769700" y="1151350"/>
              <a:ext cx="1341600" cy="250500"/>
            </a:xfrm>
            <a:prstGeom prst="bracketPair">
              <a:avLst/>
            </a:prstGeom>
            <a:noFill/>
            <a:ln cap="flat" cmpd="sng" w="3810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4" name="Google Shape;384;g1caf75b11a5_0_72"/>
            <p:cNvCxnSpPr/>
            <p:nvPr/>
          </p:nvCxnSpPr>
          <p:spPr>
            <a:xfrm>
              <a:off x="1845900" y="1401850"/>
              <a:ext cx="1191300" cy="0"/>
            </a:xfrm>
            <a:prstGeom prst="straightConnector1">
              <a:avLst/>
            </a:prstGeom>
            <a:noFill/>
            <a:ln cap="flat" cmpd="sng" w="38100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5" name="Google Shape;385;g1caf75b11a5_0_72"/>
          <p:cNvSpPr txBox="1"/>
          <p:nvPr/>
        </p:nvSpPr>
        <p:spPr>
          <a:xfrm>
            <a:off x="850025" y="1172000"/>
            <a:ext cx="119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1</a:t>
            </a:r>
            <a:endParaRPr b="1" sz="130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6" name="Google Shape;386;g1caf75b11a5_0_72"/>
          <p:cNvGrpSpPr/>
          <p:nvPr/>
        </p:nvGrpSpPr>
        <p:grpSpPr>
          <a:xfrm>
            <a:off x="2171025" y="1172000"/>
            <a:ext cx="4897500" cy="384900"/>
            <a:chOff x="2171025" y="1172000"/>
            <a:chExt cx="4897500" cy="384900"/>
          </a:xfrm>
        </p:grpSpPr>
        <p:cxnSp>
          <p:nvCxnSpPr>
            <p:cNvPr id="387" name="Google Shape;387;g1caf75b11a5_0_72"/>
            <p:cNvCxnSpPr/>
            <p:nvPr/>
          </p:nvCxnSpPr>
          <p:spPr>
            <a:xfrm>
              <a:off x="2171025" y="1556600"/>
              <a:ext cx="1125000" cy="300"/>
            </a:xfrm>
            <a:prstGeom prst="straightConnector1">
              <a:avLst/>
            </a:prstGeom>
            <a:noFill/>
            <a:ln cap="flat" cmpd="sng" w="3810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g1caf75b11a5_0_72"/>
            <p:cNvCxnSpPr/>
            <p:nvPr/>
          </p:nvCxnSpPr>
          <p:spPr>
            <a:xfrm>
              <a:off x="3362150" y="1556825"/>
              <a:ext cx="1191300" cy="0"/>
            </a:xfrm>
            <a:prstGeom prst="straightConnector1">
              <a:avLst/>
            </a:prstGeom>
            <a:noFill/>
            <a:ln cap="flat" cmpd="sng" w="3810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g1caf75b11a5_0_72"/>
            <p:cNvCxnSpPr/>
            <p:nvPr/>
          </p:nvCxnSpPr>
          <p:spPr>
            <a:xfrm>
              <a:off x="4619600" y="1556825"/>
              <a:ext cx="1191300" cy="0"/>
            </a:xfrm>
            <a:prstGeom prst="straightConnector1">
              <a:avLst/>
            </a:prstGeom>
            <a:noFill/>
            <a:ln cap="flat" cmpd="sng" w="3810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g1caf75b11a5_0_72"/>
            <p:cNvCxnSpPr/>
            <p:nvPr/>
          </p:nvCxnSpPr>
          <p:spPr>
            <a:xfrm>
              <a:off x="5877050" y="1556825"/>
              <a:ext cx="1191300" cy="0"/>
            </a:xfrm>
            <a:prstGeom prst="straightConnector1">
              <a:avLst/>
            </a:prstGeom>
            <a:noFill/>
            <a:ln cap="flat" cmpd="sng" w="3810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1" name="Google Shape;391;g1caf75b11a5_0_72"/>
            <p:cNvSpPr txBox="1"/>
            <p:nvPr/>
          </p:nvSpPr>
          <p:spPr>
            <a:xfrm>
              <a:off x="2171025" y="1172000"/>
              <a:ext cx="11913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300">
                  <a:solidFill>
                    <a:srgbClr val="9FC5E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2</a:t>
              </a:r>
              <a:endParaRPr b="1" sz="1300">
                <a:solidFill>
                  <a:srgbClr val="9FC5E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2" name="Google Shape;392;g1caf75b11a5_0_72"/>
            <p:cNvSpPr txBox="1"/>
            <p:nvPr/>
          </p:nvSpPr>
          <p:spPr>
            <a:xfrm>
              <a:off x="3395400" y="1172000"/>
              <a:ext cx="11913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300">
                  <a:solidFill>
                    <a:srgbClr val="9FC5E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3</a:t>
              </a:r>
              <a:endParaRPr b="1" sz="1300">
                <a:solidFill>
                  <a:srgbClr val="9FC5E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3" name="Google Shape;393;g1caf75b11a5_0_72"/>
            <p:cNvSpPr txBox="1"/>
            <p:nvPr/>
          </p:nvSpPr>
          <p:spPr>
            <a:xfrm>
              <a:off x="4619775" y="1172000"/>
              <a:ext cx="11913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300">
                  <a:solidFill>
                    <a:srgbClr val="9FC5E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4</a:t>
              </a:r>
              <a:endParaRPr b="1" sz="1300">
                <a:solidFill>
                  <a:srgbClr val="9FC5E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4" name="Google Shape;394;g1caf75b11a5_0_72"/>
            <p:cNvSpPr txBox="1"/>
            <p:nvPr/>
          </p:nvSpPr>
          <p:spPr>
            <a:xfrm>
              <a:off x="5877225" y="1172000"/>
              <a:ext cx="11913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300">
                  <a:solidFill>
                    <a:srgbClr val="9FC5E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5</a:t>
              </a:r>
              <a:endParaRPr b="1" sz="1300">
                <a:solidFill>
                  <a:srgbClr val="9FC5E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5" name="Google Shape;395;g1caf75b11a5_0_72"/>
          <p:cNvSpPr txBox="1"/>
          <p:nvPr/>
        </p:nvSpPr>
        <p:spPr>
          <a:xfrm>
            <a:off x="2171025" y="2590500"/>
            <a:ext cx="35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프로젝트1의 웹사이트 화면 사진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96" name="Google Shape;396;g1caf75b11a5_0_72"/>
          <p:cNvGrpSpPr/>
          <p:nvPr/>
        </p:nvGrpSpPr>
        <p:grpSpPr>
          <a:xfrm>
            <a:off x="701375" y="4037650"/>
            <a:ext cx="6533600" cy="2257200"/>
            <a:chOff x="701375" y="4089350"/>
            <a:chExt cx="6533600" cy="2257200"/>
          </a:xfrm>
        </p:grpSpPr>
        <p:sp>
          <p:nvSpPr>
            <p:cNvPr id="397" name="Google Shape;397;g1caf75b11a5_0_72"/>
            <p:cNvSpPr/>
            <p:nvPr/>
          </p:nvSpPr>
          <p:spPr>
            <a:xfrm>
              <a:off x="3222150" y="4089350"/>
              <a:ext cx="4002600" cy="225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8" name="Google Shape;398;g1caf75b11a5_0_72"/>
            <p:cNvGrpSpPr/>
            <p:nvPr/>
          </p:nvGrpSpPr>
          <p:grpSpPr>
            <a:xfrm>
              <a:off x="701375" y="4089350"/>
              <a:ext cx="6533600" cy="2257200"/>
              <a:chOff x="701375" y="4089350"/>
              <a:chExt cx="6533600" cy="2257200"/>
            </a:xfrm>
          </p:grpSpPr>
          <p:sp>
            <p:nvSpPr>
              <p:cNvPr id="399" name="Google Shape;399;g1caf75b11a5_0_72"/>
              <p:cNvSpPr/>
              <p:nvPr/>
            </p:nvSpPr>
            <p:spPr>
              <a:xfrm>
                <a:off x="707150" y="4089350"/>
                <a:ext cx="2352900" cy="2257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00" name="Google Shape;400;g1caf75b11a5_0_72"/>
              <p:cNvCxnSpPr/>
              <p:nvPr/>
            </p:nvCxnSpPr>
            <p:spPr>
              <a:xfrm>
                <a:off x="701375" y="4521638"/>
                <a:ext cx="23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1" name="Google Shape;401;g1caf75b11a5_0_72"/>
              <p:cNvCxnSpPr/>
              <p:nvPr/>
            </p:nvCxnSpPr>
            <p:spPr>
              <a:xfrm>
                <a:off x="3220375" y="4521638"/>
                <a:ext cx="4014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02" name="Google Shape;402;g1caf75b11a5_0_72"/>
          <p:cNvSpPr txBox="1"/>
          <p:nvPr/>
        </p:nvSpPr>
        <p:spPr>
          <a:xfrm>
            <a:off x="7013200" y="1372500"/>
            <a:ext cx="49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g1caf75b11a5_0_72"/>
          <p:cNvSpPr/>
          <p:nvPr/>
        </p:nvSpPr>
        <p:spPr>
          <a:xfrm>
            <a:off x="7374800" y="1772663"/>
            <a:ext cx="1485600" cy="1708500"/>
          </a:xfrm>
          <a:prstGeom prst="roundRect">
            <a:avLst>
              <a:gd fmla="val 184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1caf75b11a5_0_72"/>
          <p:cNvSpPr txBox="1"/>
          <p:nvPr/>
        </p:nvSpPr>
        <p:spPr>
          <a:xfrm>
            <a:off x="3491175" y="2112975"/>
            <a:ext cx="49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5" name="Google Shape;405;g1caf75b11a5_0_72"/>
          <p:cNvGraphicFramePr/>
          <p:nvPr/>
        </p:nvGraphicFramePr>
        <p:xfrm>
          <a:off x="7446800" y="2217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{2C686889-C49D-4CCD-8FD9-703C20CBD434}</a:tableStyleId>
              </a:tblPr>
              <a:tblGrid>
                <a:gridCol w="1341600"/>
              </a:tblGrid>
              <a:tr h="42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solidFill>
                            <a:srgbClr val="98F9FF"/>
                          </a:solidFill>
                        </a:rPr>
                        <a:t>프로젝트</a:t>
                      </a:r>
                      <a:endParaRPr b="1" sz="1200">
                        <a:solidFill>
                          <a:srgbClr val="98F9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BD6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BD6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BD6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BD6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719B"/>
                    </a:solidFill>
                  </a:tcPr>
                </a:tc>
              </a:tr>
              <a:tr h="39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solidFill>
                            <a:srgbClr val="98F9FF"/>
                          </a:solidFill>
                        </a:rPr>
                        <a:t>기술</a:t>
                      </a:r>
                      <a:endParaRPr b="1" sz="1200">
                        <a:solidFill>
                          <a:srgbClr val="98F9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BD6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BD6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BD6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BD6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719B"/>
                    </a:solidFill>
                  </a:tcPr>
                </a:tc>
              </a:tr>
            </a:tbl>
          </a:graphicData>
        </a:graphic>
      </p:graphicFrame>
      <p:sp>
        <p:nvSpPr>
          <p:cNvPr id="406" name="Google Shape;406;g1caf75b11a5_0_72"/>
          <p:cNvSpPr txBox="1"/>
          <p:nvPr/>
        </p:nvSpPr>
        <p:spPr>
          <a:xfrm>
            <a:off x="772250" y="4052675"/>
            <a:ext cx="22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프로젝트 1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g1caf75b11a5_0_72"/>
          <p:cNvSpPr txBox="1"/>
          <p:nvPr/>
        </p:nvSpPr>
        <p:spPr>
          <a:xfrm>
            <a:off x="772250" y="4501750"/>
            <a:ext cx="2222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프로젝트 1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소요기간: 3주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사용언어: html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	    css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	    jQuery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	   mysql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기획서 보기: </a:t>
            </a:r>
            <a:r>
              <a:rPr lang="ko-KR" sz="1100" u="sng">
                <a:latin typeface="Malgun Gothic"/>
                <a:ea typeface="Malgun Gothic"/>
                <a:cs typeface="Malgun Gothic"/>
                <a:sym typeface="Malgun Gothic"/>
              </a:rPr>
              <a:t>pdf 링크</a:t>
            </a:r>
            <a:endParaRPr sz="1100" u="sng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또 뭐넣지: 아무튼 이런 식으로 짧은 정보 넣기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g1caf75b11a5_0_72"/>
          <p:cNvSpPr txBox="1"/>
          <p:nvPr/>
        </p:nvSpPr>
        <p:spPr>
          <a:xfrm>
            <a:off x="3258275" y="4052675"/>
            <a:ext cx="3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개발과정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g1caf75b11a5_0_72"/>
          <p:cNvSpPr txBox="1"/>
          <p:nvPr/>
        </p:nvSpPr>
        <p:spPr>
          <a:xfrm>
            <a:off x="3258263" y="4417150"/>
            <a:ext cx="3974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프론트엔드 수업 할 때부터 과제로 외형만 구현해보는 식으로 조금씩 구상했던 사이트이다. 일단 나만을 위한 블로그로 구현했으나 언젠가 하나의 깔끔하고 스타일리쉬한 개인 미니홈피 플랫폼 사이트로 구현할 생각이다.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그땐 지금과는 또 다른 형태를 취하고 있지 않을까 싶긴 하지만 유저에게 제공하고자 하는 서비스의 원론적인 형태나 목적은 동일하다.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해당 사이트는 메인화면을 좋아하는 것으로 꾸미고 온라인 갤러리 형태로 자신의 재능을 자랑하기도 하고 일정이나 계획표도 짜고, 일기로 자아성찰도 하고 게시판 형식으로 다른 사람과 소통도 하는 등의 개인용 에스테틱 미니 홈페이지이다.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g1caf75b11a5_0_72"/>
          <p:cNvSpPr txBox="1"/>
          <p:nvPr/>
        </p:nvSpPr>
        <p:spPr>
          <a:xfrm>
            <a:off x="2499638" y="4154700"/>
            <a:ext cx="49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g1caf75b11a5_0_72"/>
          <p:cNvSpPr txBox="1"/>
          <p:nvPr/>
        </p:nvSpPr>
        <p:spPr>
          <a:xfrm>
            <a:off x="6650975" y="4139675"/>
            <a:ext cx="49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2" name="Google Shape;412;g1caf75b11a5_0_72"/>
          <p:cNvGraphicFramePr/>
          <p:nvPr/>
        </p:nvGraphicFramePr>
        <p:xfrm>
          <a:off x="473325" y="72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{2C686889-C49D-4CCD-8FD9-703C20CBD434}</a:tableStyleId>
              </a:tblPr>
              <a:tblGrid>
                <a:gridCol w="1445100"/>
                <a:gridCol w="1445100"/>
                <a:gridCol w="1445100"/>
                <a:gridCol w="1445100"/>
                <a:gridCol w="1445100"/>
                <a:gridCol w="1445100"/>
              </a:tblGrid>
              <a:tr h="43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>
                          <a:solidFill>
                            <a:srgbClr val="A3D4D7"/>
                          </a:solidFill>
                        </a:rPr>
                        <a:t>프로젝트</a:t>
                      </a:r>
                      <a:endParaRPr b="1" sz="1300">
                        <a:solidFill>
                          <a:srgbClr val="A3D4D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5A6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>
                          <a:solidFill>
                            <a:srgbClr val="A3D4D7"/>
                          </a:solidFill>
                        </a:rPr>
                        <a:t>갤러리</a:t>
                      </a:r>
                      <a:endParaRPr b="1" sz="1300">
                        <a:solidFill>
                          <a:srgbClr val="A3D4D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5A6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>
                          <a:solidFill>
                            <a:srgbClr val="A3D4D7"/>
                          </a:solidFill>
                        </a:rPr>
                        <a:t>개발자 프로필</a:t>
                      </a:r>
                      <a:endParaRPr b="1" sz="1300">
                        <a:solidFill>
                          <a:srgbClr val="A3D4D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5A6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>
                          <a:solidFill>
                            <a:srgbClr val="A3D4D7"/>
                          </a:solidFill>
                        </a:rPr>
                        <a:t>커스터마이징</a:t>
                      </a:r>
                      <a:endParaRPr b="1" sz="1300">
                        <a:solidFill>
                          <a:srgbClr val="A3D4D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5A6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>
                          <a:solidFill>
                            <a:srgbClr val="A3D4D7"/>
                          </a:solidFill>
                        </a:rPr>
                        <a:t>피드백(게시판)</a:t>
                      </a:r>
                      <a:endParaRPr b="1" sz="1300">
                        <a:solidFill>
                          <a:srgbClr val="A3D4D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5A6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>
                          <a:solidFill>
                            <a:srgbClr val="A3D4D7"/>
                          </a:solidFill>
                        </a:rPr>
                        <a:t>My Page</a:t>
                      </a:r>
                      <a:endParaRPr b="1" sz="1300">
                        <a:solidFill>
                          <a:srgbClr val="A3D4D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5A68"/>
                    </a:solidFill>
                  </a:tcPr>
                </a:tc>
              </a:tr>
            </a:tbl>
          </a:graphicData>
        </a:graphic>
      </p:graphicFrame>
      <p:sp>
        <p:nvSpPr>
          <p:cNvPr id="413" name="Google Shape;413;g1caf75b11a5_0_72"/>
          <p:cNvSpPr txBox="1"/>
          <p:nvPr/>
        </p:nvSpPr>
        <p:spPr>
          <a:xfrm>
            <a:off x="7360125" y="1755850"/>
            <a:ext cx="49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g1caf75b11a5_0_72"/>
          <p:cNvSpPr txBox="1"/>
          <p:nvPr/>
        </p:nvSpPr>
        <p:spPr>
          <a:xfrm>
            <a:off x="7609100" y="1848700"/>
            <a:ext cx="101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g1caf75b11a5_0_72"/>
          <p:cNvSpPr txBox="1"/>
          <p:nvPr/>
        </p:nvSpPr>
        <p:spPr>
          <a:xfrm>
            <a:off x="8511100" y="1095500"/>
            <a:ext cx="44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g1caf75b11a5_0_72"/>
          <p:cNvSpPr/>
          <p:nvPr/>
        </p:nvSpPr>
        <p:spPr>
          <a:xfrm>
            <a:off x="8081775" y="3126075"/>
            <a:ext cx="655500" cy="250500"/>
          </a:xfrm>
          <a:prstGeom prst="roundRect">
            <a:avLst>
              <a:gd fmla="val 184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맨 위로</a:t>
            </a:r>
            <a:endParaRPr b="1" sz="1000"/>
          </a:p>
        </p:txBody>
      </p:sp>
      <p:cxnSp>
        <p:nvCxnSpPr>
          <p:cNvPr id="417" name="Google Shape;417;g1caf75b11a5_0_72"/>
          <p:cNvCxnSpPr/>
          <p:nvPr/>
        </p:nvCxnSpPr>
        <p:spPr>
          <a:xfrm>
            <a:off x="9032650" y="1556900"/>
            <a:ext cx="0" cy="479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18" name="Google Shape;418;g1caf75b11a5_0_72"/>
          <p:cNvGraphicFramePr/>
          <p:nvPr/>
        </p:nvGraphicFramePr>
        <p:xfrm>
          <a:off x="1918425" y="117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{2C686889-C49D-4CCD-8FD9-703C20CBD434}</a:tableStyleId>
              </a:tblPr>
              <a:tblGrid>
                <a:gridCol w="1445100"/>
              </a:tblGrid>
              <a:tr h="42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solidFill>
                            <a:srgbClr val="F3F3F3"/>
                          </a:solidFill>
                        </a:rPr>
                        <a:t>갤러리</a:t>
                      </a:r>
                      <a:endParaRPr b="1" sz="1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3D4D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3645">
                        <a:alpha val="57959"/>
                      </a:srgbClr>
                    </a:solidFill>
                  </a:tcPr>
                </a:tc>
              </a:tr>
              <a:tr h="39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solidFill>
                            <a:srgbClr val="FFFFFF"/>
                          </a:solidFill>
                        </a:rPr>
                        <a:t>취미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A3D4D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3D4D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3D4D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3D4D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3645">
                        <a:alpha val="5795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19" name="Google Shape;419;g1caf75b11a5_0_72"/>
          <p:cNvSpPr/>
          <p:nvPr/>
        </p:nvSpPr>
        <p:spPr>
          <a:xfrm rot="-2099967">
            <a:off x="3052080" y="1692909"/>
            <a:ext cx="189341" cy="259164"/>
          </a:xfrm>
          <a:prstGeom prst="upArrow">
            <a:avLst>
              <a:gd fmla="val 21346" name="adj1"/>
              <a:gd fmla="val 98053" name="adj2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1caf75b11a5_0_72"/>
          <p:cNvSpPr/>
          <p:nvPr/>
        </p:nvSpPr>
        <p:spPr>
          <a:xfrm>
            <a:off x="3021500" y="816400"/>
            <a:ext cx="250500" cy="250500"/>
          </a:xfrm>
          <a:prstGeom prst="mathMultiply">
            <a:avLst>
              <a:gd fmla="val 17665" name="adj1"/>
            </a:avLst>
          </a:prstGeom>
          <a:solidFill>
            <a:srgbClr val="9FEA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1caf75b11a5_0_72"/>
          <p:cNvSpPr/>
          <p:nvPr/>
        </p:nvSpPr>
        <p:spPr>
          <a:xfrm rot="2700000">
            <a:off x="8860492" y="816362"/>
            <a:ext cx="250316" cy="250316"/>
          </a:xfrm>
          <a:prstGeom prst="mathMultiply">
            <a:avLst>
              <a:gd fmla="val 17665" name="adj1"/>
            </a:avLst>
          </a:prstGeom>
          <a:solidFill>
            <a:srgbClr val="9FEA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6" name="Google Shape;426;g1caf75b11a5_0_107"/>
          <p:cNvGraphicFramePr/>
          <p:nvPr/>
        </p:nvGraphicFramePr>
        <p:xfrm>
          <a:off x="473333" y="1183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{2444689B-CB99-4519-ACD9-818BA721AB92}</a:tableStyleId>
              </a:tblPr>
              <a:tblGrid>
                <a:gridCol w="1021975"/>
                <a:gridCol w="2721675"/>
                <a:gridCol w="1065000"/>
                <a:gridCol w="2678650"/>
                <a:gridCol w="1183350"/>
                <a:gridCol w="2560325"/>
              </a:tblGrid>
              <a:tr h="290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ID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이름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개발자 기술 화면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경로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프로젝트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223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개요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개발자 기술(스킬)</a:t>
                      </a:r>
                      <a:r>
                        <a:rPr lang="ko-KR" sz="1200"/>
                        <a:t> 화면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설명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733725">
                <a:tc gridSpan="5"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rowSpan="5" hMerge="1"/>
                <a:tc rowSpan="5" hMerge="1"/>
                <a:tc rowSpan="5" hMerge="1"/>
                <a:tc rowSpan="5"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프로젝트 슬라이드에서 스크롤 내리면 나오는 화면. 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01) 프로젝트 화면에서 스크롤하면 해당 계획서 상 초록색 div가 안보였다가 나타나는 애니메이션 효과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02) 가로 방향 스크롤 (초록색 div 내부)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03) 가로방향 스크롤이 끝나면 전체 페이지 스크롤이 내려가도록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초록색 div 각각 프론트(프론트, 디자인), 백엔드(서버, db) 이렇게 있을 예정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3369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중요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73372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369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연계되는 화면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77897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7" name="Google Shape;427;g1caf75b11a5_0_107"/>
          <p:cNvSpPr/>
          <p:nvPr/>
        </p:nvSpPr>
        <p:spPr>
          <a:xfrm>
            <a:off x="740875" y="895325"/>
            <a:ext cx="8143500" cy="3489900"/>
          </a:xfrm>
          <a:prstGeom prst="roundRect">
            <a:avLst>
              <a:gd fmla="val 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1caf75b11a5_0_107"/>
          <p:cNvSpPr/>
          <p:nvPr/>
        </p:nvSpPr>
        <p:spPr>
          <a:xfrm>
            <a:off x="825475" y="1507250"/>
            <a:ext cx="1947900" cy="2257200"/>
          </a:xfrm>
          <a:prstGeom prst="roundRect">
            <a:avLst>
              <a:gd fmla="val 22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1caf75b11a5_0_107"/>
          <p:cNvSpPr/>
          <p:nvPr/>
        </p:nvSpPr>
        <p:spPr>
          <a:xfrm>
            <a:off x="2827850" y="1507250"/>
            <a:ext cx="1947900" cy="2257200"/>
          </a:xfrm>
          <a:prstGeom prst="roundRect">
            <a:avLst>
              <a:gd fmla="val 22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1caf75b11a5_0_107"/>
          <p:cNvSpPr/>
          <p:nvPr/>
        </p:nvSpPr>
        <p:spPr>
          <a:xfrm>
            <a:off x="6862550" y="1507250"/>
            <a:ext cx="1947900" cy="2257200"/>
          </a:xfrm>
          <a:prstGeom prst="roundRect">
            <a:avLst>
              <a:gd fmla="val 22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1" name="Google Shape;431;g1caf75b11a5_0_107"/>
          <p:cNvCxnSpPr/>
          <p:nvPr/>
        </p:nvCxnSpPr>
        <p:spPr>
          <a:xfrm>
            <a:off x="6107125" y="3939550"/>
            <a:ext cx="2703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2" name="Google Shape;432;g1caf75b11a5_0_107"/>
          <p:cNvCxnSpPr/>
          <p:nvPr/>
        </p:nvCxnSpPr>
        <p:spPr>
          <a:xfrm rot="10800000">
            <a:off x="825550" y="3944500"/>
            <a:ext cx="255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3" name="Google Shape;433;g1caf75b11a5_0_107"/>
          <p:cNvSpPr txBox="1"/>
          <p:nvPr/>
        </p:nvSpPr>
        <p:spPr>
          <a:xfrm>
            <a:off x="3681325" y="3874525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(가로스크롤)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g1caf75b11a5_0_107"/>
          <p:cNvSpPr txBox="1"/>
          <p:nvPr/>
        </p:nvSpPr>
        <p:spPr>
          <a:xfrm>
            <a:off x="731525" y="1107050"/>
            <a:ext cx="54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g1caf75b11a5_0_107"/>
          <p:cNvSpPr txBox="1"/>
          <p:nvPr/>
        </p:nvSpPr>
        <p:spPr>
          <a:xfrm>
            <a:off x="3676975" y="3874525"/>
            <a:ext cx="54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6" name="Google Shape;436;g1caf75b11a5_0_107"/>
          <p:cNvCxnSpPr/>
          <p:nvPr/>
        </p:nvCxnSpPr>
        <p:spPr>
          <a:xfrm>
            <a:off x="9010525" y="1008850"/>
            <a:ext cx="0" cy="527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g1caf75b11a5_0_107"/>
          <p:cNvSpPr txBox="1"/>
          <p:nvPr/>
        </p:nvSpPr>
        <p:spPr>
          <a:xfrm>
            <a:off x="8734175" y="608650"/>
            <a:ext cx="4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8" name="Google Shape;438;g1caf75b11a5_0_107"/>
          <p:cNvSpPr/>
          <p:nvPr/>
        </p:nvSpPr>
        <p:spPr>
          <a:xfrm>
            <a:off x="4845200" y="1507250"/>
            <a:ext cx="1947900" cy="2257200"/>
          </a:xfrm>
          <a:prstGeom prst="roundRect">
            <a:avLst>
              <a:gd fmla="val 22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1caf75b11a5_0_107"/>
          <p:cNvSpPr txBox="1"/>
          <p:nvPr/>
        </p:nvSpPr>
        <p:spPr>
          <a:xfrm>
            <a:off x="1051225" y="2072425"/>
            <a:ext cx="15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개발언어 심볼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g1caf75b11a5_0_107"/>
          <p:cNvSpPr txBox="1"/>
          <p:nvPr/>
        </p:nvSpPr>
        <p:spPr>
          <a:xfrm>
            <a:off x="3033550" y="2042375"/>
            <a:ext cx="15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심볼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g1caf75b11a5_0_107"/>
          <p:cNvSpPr txBox="1"/>
          <p:nvPr/>
        </p:nvSpPr>
        <p:spPr>
          <a:xfrm>
            <a:off x="5075925" y="2042375"/>
            <a:ext cx="15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개발언어 심볼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g1caf75b11a5_0_107"/>
          <p:cNvSpPr txBox="1"/>
          <p:nvPr/>
        </p:nvSpPr>
        <p:spPr>
          <a:xfrm>
            <a:off x="7108300" y="2042375"/>
            <a:ext cx="15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프로그램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심볼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g1caf75b11a5_0_107"/>
          <p:cNvSpPr/>
          <p:nvPr/>
        </p:nvSpPr>
        <p:spPr>
          <a:xfrm>
            <a:off x="740875" y="4786150"/>
            <a:ext cx="8143500" cy="1862400"/>
          </a:xfrm>
          <a:prstGeom prst="roundRect">
            <a:avLst>
              <a:gd fmla="val 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1caf75b11a5_0_107"/>
          <p:cNvSpPr txBox="1"/>
          <p:nvPr/>
        </p:nvSpPr>
        <p:spPr>
          <a:xfrm>
            <a:off x="3681325" y="996975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서버 제작 및 관리 언어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g1caf75b11a5_0_107"/>
          <p:cNvSpPr txBox="1"/>
          <p:nvPr/>
        </p:nvSpPr>
        <p:spPr>
          <a:xfrm>
            <a:off x="3083925" y="4869300"/>
            <a:ext cx="35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디자인에 쓰인 언어, 디자인 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g1caf75b11a5_0_155"/>
          <p:cNvGraphicFramePr/>
          <p:nvPr/>
        </p:nvGraphicFramePr>
        <p:xfrm>
          <a:off x="473333" y="1183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{2444689B-CB99-4519-ACD9-818BA721AB92}</a:tableStyleId>
              </a:tblPr>
              <a:tblGrid>
                <a:gridCol w="1021975"/>
                <a:gridCol w="2721675"/>
                <a:gridCol w="1065000"/>
                <a:gridCol w="2678650"/>
                <a:gridCol w="1183350"/>
                <a:gridCol w="2560325"/>
              </a:tblGrid>
              <a:tr h="288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ID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이름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피드백 게시판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경로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피드백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288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개요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피드백 게시판 목록 화면(게시판 홈)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설명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947450">
                <a:tc gridSpan="5"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rowSpan="5" hMerge="1"/>
                <a:tc rowSpan="5" hMerge="1"/>
                <a:tc rowSpan="5" hMerge="1"/>
                <a:tc rowSpan="5"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01) 작성자 혹은 제목에 검색 단어가 포함되는 모든 경우의 글을 03의 리스트에 띄움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02) 새로운 게시글 작성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03) 작성된 모든 게시글 리스트. 최대 10개까지 띄움. 글은 최근 작성 순으로 보여줌.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게시글 리스트 중 하나를 클릭하면 해당 게시글 상세 페이지로 이동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04) 페이징 기능. 화살표는 왼쪽에서 오른쪽으로 각각 맨 처음 페이지, 이전 페이지, 다음 페이지, 맨 끝 페이지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31927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중요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64282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비로그인 시에도 접근할 수 있고 게시글 리스트 중 하나를 눌러 글의 전문을 접할 수도 있으나, 게시글 작성이나 게시글에 대한 댓글은 작성할 수 없다.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1927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연계되는 화면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56870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로그인 정보(피드백 내역)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51" name="Google Shape;451;g1caf75b11a5_0_155"/>
          <p:cNvGraphicFramePr/>
          <p:nvPr/>
        </p:nvGraphicFramePr>
        <p:xfrm>
          <a:off x="1238763" y="233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{2C686889-C49D-4CCD-8FD9-703C20CBD434}</a:tableStyleId>
              </a:tblPr>
              <a:tblGrid>
                <a:gridCol w="609525"/>
                <a:gridCol w="906675"/>
                <a:gridCol w="4677875"/>
                <a:gridCol w="944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D8E2F3"/>
                          </a:solidFill>
                        </a:rPr>
                        <a:t>번호</a:t>
                      </a:r>
                      <a:endParaRPr b="1" sz="1100">
                        <a:solidFill>
                          <a:srgbClr val="D8E2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D8E2F3"/>
                          </a:solidFill>
                        </a:rPr>
                        <a:t>작성자(ID)</a:t>
                      </a:r>
                      <a:endParaRPr b="1" sz="1100">
                        <a:solidFill>
                          <a:srgbClr val="D8E2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D8E2F3"/>
                          </a:solidFill>
                        </a:rPr>
                        <a:t>제목</a:t>
                      </a:r>
                      <a:endParaRPr b="1" sz="1100">
                        <a:solidFill>
                          <a:srgbClr val="D8E2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D8E2F3"/>
                          </a:solidFill>
                        </a:rPr>
                        <a:t>작성일</a:t>
                      </a:r>
                      <a:endParaRPr b="1" sz="1100">
                        <a:solidFill>
                          <a:srgbClr val="D8E2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@idden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미안하다 이거 보여주려고 어그로 끌었다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2023.01.10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@gswf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ㅁㄴㅇㅎㄹㅇㄶㅇㅎㅁㄴㅇ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2023.01.10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8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@yulti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ㄶㅇㅎㅁㅎㅎㄴㅇㅎㅁㄴㅇㅁㄴㅁㅇ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2023.01.05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@dw2yr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ㅎㅇㄴㅁㅎㅇㄶㅎㅇㄶ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2023.01.02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8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@wrteq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ㄴㅇㅎㅁㅎㄴㅇㅎㄹㅇㄶㅁ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2023.01.01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2" name="Google Shape;452;g1caf75b11a5_0_155"/>
          <p:cNvSpPr/>
          <p:nvPr/>
        </p:nvSpPr>
        <p:spPr>
          <a:xfrm>
            <a:off x="7230125" y="1954950"/>
            <a:ext cx="1116300" cy="287400"/>
          </a:xfrm>
          <a:prstGeom prst="roundRect">
            <a:avLst>
              <a:gd fmla="val 21129" name="adj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FFFFFF"/>
                </a:solidFill>
              </a:rPr>
              <a:t>피드백 남기기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453" name="Google Shape;453;g1caf75b11a5_0_155"/>
          <p:cNvSpPr/>
          <p:nvPr/>
        </p:nvSpPr>
        <p:spPr>
          <a:xfrm>
            <a:off x="1321325" y="1967525"/>
            <a:ext cx="1911600" cy="2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1caf75b11a5_0_155"/>
          <p:cNvSpPr/>
          <p:nvPr/>
        </p:nvSpPr>
        <p:spPr>
          <a:xfrm>
            <a:off x="3232775" y="1967525"/>
            <a:ext cx="287400" cy="2874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" name="Google Shape;455;g1caf75b11a5_0_155"/>
          <p:cNvGrpSpPr/>
          <p:nvPr/>
        </p:nvGrpSpPr>
        <p:grpSpPr>
          <a:xfrm>
            <a:off x="3257611" y="1992354"/>
            <a:ext cx="237738" cy="237738"/>
            <a:chOff x="3747125" y="1072200"/>
            <a:chExt cx="375811" cy="375811"/>
          </a:xfrm>
        </p:grpSpPr>
        <p:sp>
          <p:nvSpPr>
            <p:cNvPr id="456" name="Google Shape;456;g1caf75b11a5_0_155"/>
            <p:cNvSpPr/>
            <p:nvPr/>
          </p:nvSpPr>
          <p:spPr>
            <a:xfrm>
              <a:off x="3747125" y="1072200"/>
              <a:ext cx="287400" cy="2874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7" name="Google Shape;457;g1caf75b11a5_0_155"/>
            <p:cNvCxnSpPr>
              <a:stCxn id="456" idx="5"/>
            </p:cNvCxnSpPr>
            <p:nvPr/>
          </p:nvCxnSpPr>
          <p:spPr>
            <a:xfrm>
              <a:off x="3992436" y="1317511"/>
              <a:ext cx="130500" cy="1305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8" name="Google Shape;458;g1caf75b11a5_0_155"/>
          <p:cNvSpPr txBox="1"/>
          <p:nvPr/>
        </p:nvSpPr>
        <p:spPr>
          <a:xfrm>
            <a:off x="1260100" y="1591700"/>
            <a:ext cx="44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g1caf75b11a5_0_155"/>
          <p:cNvSpPr txBox="1"/>
          <p:nvPr/>
        </p:nvSpPr>
        <p:spPr>
          <a:xfrm>
            <a:off x="6787925" y="1441950"/>
            <a:ext cx="44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g1caf75b11a5_0_155"/>
          <p:cNvSpPr txBox="1"/>
          <p:nvPr/>
        </p:nvSpPr>
        <p:spPr>
          <a:xfrm>
            <a:off x="3691850" y="1911125"/>
            <a:ext cx="44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g1caf75b11a5_0_155"/>
          <p:cNvSpPr txBox="1"/>
          <p:nvPr/>
        </p:nvSpPr>
        <p:spPr>
          <a:xfrm>
            <a:off x="2480825" y="4785050"/>
            <a:ext cx="44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g1caf75b11a5_0_155"/>
          <p:cNvSpPr txBox="1"/>
          <p:nvPr/>
        </p:nvSpPr>
        <p:spPr>
          <a:xfrm>
            <a:off x="4028688" y="4785050"/>
            <a:ext cx="15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1 | 2 | 3 | 4 | 5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g1caf75b11a5_0_155"/>
          <p:cNvSpPr txBox="1"/>
          <p:nvPr/>
        </p:nvSpPr>
        <p:spPr>
          <a:xfrm>
            <a:off x="3586500" y="4785050"/>
            <a:ext cx="4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g1caf75b11a5_0_155"/>
          <p:cNvSpPr txBox="1"/>
          <p:nvPr/>
        </p:nvSpPr>
        <p:spPr>
          <a:xfrm>
            <a:off x="6023475" y="4785050"/>
            <a:ext cx="4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&gt;&gt;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g1caf75b11a5_0_155"/>
          <p:cNvSpPr txBox="1"/>
          <p:nvPr/>
        </p:nvSpPr>
        <p:spPr>
          <a:xfrm>
            <a:off x="5587200" y="4785050"/>
            <a:ext cx="4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g1caf75b11a5_0_155"/>
          <p:cNvSpPr txBox="1"/>
          <p:nvPr/>
        </p:nvSpPr>
        <p:spPr>
          <a:xfrm>
            <a:off x="3150225" y="4785050"/>
            <a:ext cx="4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&lt;&lt;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" name="Google Shape;471;g1cb199f0ea3_0_0"/>
          <p:cNvGraphicFramePr/>
          <p:nvPr/>
        </p:nvGraphicFramePr>
        <p:xfrm>
          <a:off x="473333" y="1183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{2444689B-CB99-4519-ACD9-818BA721AB92}</a:tableStyleId>
              </a:tblPr>
              <a:tblGrid>
                <a:gridCol w="1021975"/>
                <a:gridCol w="2721675"/>
                <a:gridCol w="1065000"/>
                <a:gridCol w="2678650"/>
                <a:gridCol w="1183350"/>
                <a:gridCol w="2560325"/>
              </a:tblGrid>
              <a:tr h="27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ID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이름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피드백 상세 페이지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경로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프로젝트 - 피드백 - 피드백 목록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277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개요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피드백 목록</a:t>
                      </a:r>
                      <a:r>
                        <a:rPr lang="ko-KR" sz="1200"/>
                        <a:t>(기존 게시글 목록)</a:t>
                      </a:r>
                      <a:r>
                        <a:rPr lang="ko-KR" sz="1200"/>
                        <a:t> 내 게시글 상세 페이지 화면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설명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661400">
                <a:tc gridSpan="5"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rowSpan="5" hMerge="1"/>
                <a:tc rowSpan="5" hMerge="1"/>
                <a:tc rowSpan="5" hMerge="1"/>
                <a:tc rowSpan="5"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01) 피드백의 상세 내용 및 제목 수정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02) 본인이 작성한 댓글 삭제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03) 부적절한 댓글에 대해 관리자에게 신고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04) 본인의 아이디로 새로운 댓글 작성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05) 댓글 스크롤 영역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34712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중요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6669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- 작성자 본인의 글이나 댓글의 경우 신고 버튼이 위치한 자리에 대신 수정(게시글) 혹은 삭제(댓글: 수정 불가) 버튼이 있음.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- 비로그인 유저의 경우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: 해당 화면의 버튼이 전부 보이지 않음.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- 로그인 유저이되 작성자 본인이 아닌 경우: 수정 혹은 삭제 버튼의 자리에 신고 버튼이 있다.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3237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연계되는 화면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92457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72" name="Google Shape;472;g1cb199f0ea3_0_0"/>
          <p:cNvSpPr/>
          <p:nvPr/>
        </p:nvSpPr>
        <p:spPr>
          <a:xfrm>
            <a:off x="2152100" y="800050"/>
            <a:ext cx="4892400" cy="5740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1cb199f0ea3_0_0"/>
          <p:cNvSpPr txBox="1"/>
          <p:nvPr/>
        </p:nvSpPr>
        <p:spPr>
          <a:xfrm>
            <a:off x="2316725" y="891300"/>
            <a:ext cx="359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latin typeface="Malgun Gothic"/>
                <a:ea typeface="Malgun Gothic"/>
                <a:cs typeface="Malgun Gothic"/>
                <a:sym typeface="Malgun Gothic"/>
              </a:rPr>
              <a:t>미안하다 이거 보여주려고 어그로 끌었다</a:t>
            </a:r>
            <a:endParaRPr b="1"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4" name="Google Shape;474;g1cb199f0ea3_0_0"/>
          <p:cNvCxnSpPr/>
          <p:nvPr/>
        </p:nvCxnSpPr>
        <p:spPr>
          <a:xfrm>
            <a:off x="2152127" y="1682227"/>
            <a:ext cx="489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g1cb199f0ea3_0_0"/>
          <p:cNvCxnSpPr/>
          <p:nvPr/>
        </p:nvCxnSpPr>
        <p:spPr>
          <a:xfrm>
            <a:off x="2152100" y="1326161"/>
            <a:ext cx="489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g1cb199f0ea3_0_0"/>
          <p:cNvCxnSpPr/>
          <p:nvPr/>
        </p:nvCxnSpPr>
        <p:spPr>
          <a:xfrm>
            <a:off x="2668100" y="1327525"/>
            <a:ext cx="0" cy="342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g1cb199f0ea3_0_0"/>
          <p:cNvCxnSpPr/>
          <p:nvPr/>
        </p:nvCxnSpPr>
        <p:spPr>
          <a:xfrm>
            <a:off x="5623650" y="1321350"/>
            <a:ext cx="0" cy="351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g1cb199f0ea3_0_0"/>
          <p:cNvSpPr txBox="1"/>
          <p:nvPr/>
        </p:nvSpPr>
        <p:spPr>
          <a:xfrm>
            <a:off x="2677846" y="1329629"/>
            <a:ext cx="154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@idden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g1cb199f0ea3_0_0"/>
          <p:cNvSpPr txBox="1"/>
          <p:nvPr/>
        </p:nvSpPr>
        <p:spPr>
          <a:xfrm>
            <a:off x="5623658" y="1324742"/>
            <a:ext cx="154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2023.01.10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g1cb199f0ea3_0_0"/>
          <p:cNvSpPr txBox="1"/>
          <p:nvPr/>
        </p:nvSpPr>
        <p:spPr>
          <a:xfrm>
            <a:off x="2194625" y="1334829"/>
            <a:ext cx="5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g1cb199f0ea3_0_0"/>
          <p:cNvSpPr/>
          <p:nvPr/>
        </p:nvSpPr>
        <p:spPr>
          <a:xfrm flipH="1">
            <a:off x="2152100" y="5522600"/>
            <a:ext cx="4892400" cy="50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1cb199f0ea3_0_0"/>
          <p:cNvSpPr txBox="1"/>
          <p:nvPr/>
        </p:nvSpPr>
        <p:spPr>
          <a:xfrm>
            <a:off x="2194631" y="1718400"/>
            <a:ext cx="480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나루토 사스케 싸움 수준 실화냐 가슴이 웅장해진다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3" name="Google Shape;483;g1cb199f0ea3_0_0"/>
          <p:cNvCxnSpPr/>
          <p:nvPr/>
        </p:nvCxnSpPr>
        <p:spPr>
          <a:xfrm>
            <a:off x="2152127" y="4271240"/>
            <a:ext cx="489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g1cb199f0ea3_0_0"/>
          <p:cNvCxnSpPr/>
          <p:nvPr/>
        </p:nvCxnSpPr>
        <p:spPr>
          <a:xfrm flipH="1">
            <a:off x="3068504" y="4269628"/>
            <a:ext cx="12300" cy="12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g1cb199f0ea3_0_0"/>
          <p:cNvCxnSpPr/>
          <p:nvPr/>
        </p:nvCxnSpPr>
        <p:spPr>
          <a:xfrm>
            <a:off x="2152100" y="5093768"/>
            <a:ext cx="489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g1cb199f0ea3_0_0"/>
          <p:cNvSpPr txBox="1"/>
          <p:nvPr/>
        </p:nvSpPr>
        <p:spPr>
          <a:xfrm>
            <a:off x="3068496" y="4314099"/>
            <a:ext cx="204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나루토 보자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7" name="Google Shape;487;g1cb199f0ea3_0_0"/>
          <p:cNvCxnSpPr/>
          <p:nvPr/>
        </p:nvCxnSpPr>
        <p:spPr>
          <a:xfrm>
            <a:off x="2152127" y="4695659"/>
            <a:ext cx="489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g1cb199f0ea3_0_0"/>
          <p:cNvSpPr txBox="1"/>
          <p:nvPr/>
        </p:nvSpPr>
        <p:spPr>
          <a:xfrm>
            <a:off x="2167545" y="4314090"/>
            <a:ext cx="77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@idden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g1cb199f0ea3_0_0"/>
          <p:cNvSpPr txBox="1"/>
          <p:nvPr/>
        </p:nvSpPr>
        <p:spPr>
          <a:xfrm>
            <a:off x="2167545" y="4727679"/>
            <a:ext cx="77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@lad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g1cb199f0ea3_0_0"/>
          <p:cNvSpPr txBox="1"/>
          <p:nvPr/>
        </p:nvSpPr>
        <p:spPr>
          <a:xfrm>
            <a:off x="2167545" y="5121181"/>
            <a:ext cx="77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@sdafs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g1cb199f0ea3_0_0"/>
          <p:cNvSpPr txBox="1"/>
          <p:nvPr/>
        </p:nvSpPr>
        <p:spPr>
          <a:xfrm>
            <a:off x="3068496" y="4725369"/>
            <a:ext cx="204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어휴 오타쿠 새키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g1cb199f0ea3_0_0"/>
          <p:cNvSpPr txBox="1"/>
          <p:nvPr/>
        </p:nvSpPr>
        <p:spPr>
          <a:xfrm>
            <a:off x="3068496" y="5123489"/>
            <a:ext cx="204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이것도 옛날밈 아니냐 이제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93" name="Google Shape;493;g1cb199f0ea3_0_0"/>
          <p:cNvCxnSpPr/>
          <p:nvPr/>
        </p:nvCxnSpPr>
        <p:spPr>
          <a:xfrm>
            <a:off x="5377950" y="4271250"/>
            <a:ext cx="0" cy="12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Google Shape;494;g1cb199f0ea3_0_0"/>
          <p:cNvSpPr txBox="1"/>
          <p:nvPr/>
        </p:nvSpPr>
        <p:spPr>
          <a:xfrm>
            <a:off x="5377958" y="4314090"/>
            <a:ext cx="109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2023.01.10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g1cb199f0ea3_0_0"/>
          <p:cNvSpPr txBox="1"/>
          <p:nvPr/>
        </p:nvSpPr>
        <p:spPr>
          <a:xfrm>
            <a:off x="5377958" y="4725372"/>
            <a:ext cx="109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2023.01.10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" name="Google Shape;496;g1cb199f0ea3_0_0"/>
          <p:cNvSpPr/>
          <p:nvPr/>
        </p:nvSpPr>
        <p:spPr>
          <a:xfrm>
            <a:off x="2167550" y="6049075"/>
            <a:ext cx="913500" cy="479700"/>
          </a:xfrm>
          <a:prstGeom prst="rect">
            <a:avLst/>
          </a:prstGeom>
          <a:solidFill>
            <a:srgbClr val="A3D4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1cb199f0ea3_0_0"/>
          <p:cNvSpPr txBox="1"/>
          <p:nvPr/>
        </p:nvSpPr>
        <p:spPr>
          <a:xfrm>
            <a:off x="5377958" y="5124962"/>
            <a:ext cx="109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2023.01.10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g1cb199f0ea3_0_0"/>
          <p:cNvSpPr/>
          <p:nvPr/>
        </p:nvSpPr>
        <p:spPr>
          <a:xfrm>
            <a:off x="6390525" y="4328945"/>
            <a:ext cx="516000" cy="309000"/>
          </a:xfrm>
          <a:prstGeom prst="roundRect">
            <a:avLst>
              <a:gd fmla="val 8167" name="adj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rgbClr val="FFFFFF"/>
                </a:solidFill>
              </a:rPr>
              <a:t>삭제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499" name="Google Shape;499;g1cb199f0ea3_0_0"/>
          <p:cNvSpPr/>
          <p:nvPr/>
        </p:nvSpPr>
        <p:spPr>
          <a:xfrm>
            <a:off x="6390525" y="4740141"/>
            <a:ext cx="516000" cy="309000"/>
          </a:xfrm>
          <a:prstGeom prst="roundRect">
            <a:avLst>
              <a:gd fmla="val 81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신고</a:t>
            </a:r>
            <a:endParaRPr sz="900"/>
          </a:p>
        </p:txBody>
      </p:sp>
      <p:sp>
        <p:nvSpPr>
          <p:cNvPr id="500" name="Google Shape;500;g1cb199f0ea3_0_0"/>
          <p:cNvSpPr/>
          <p:nvPr/>
        </p:nvSpPr>
        <p:spPr>
          <a:xfrm>
            <a:off x="6390525" y="5139741"/>
            <a:ext cx="516000" cy="309000"/>
          </a:xfrm>
          <a:prstGeom prst="roundRect">
            <a:avLst>
              <a:gd fmla="val 81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신고</a:t>
            </a:r>
            <a:endParaRPr sz="900"/>
          </a:p>
        </p:txBody>
      </p:sp>
      <p:sp>
        <p:nvSpPr>
          <p:cNvPr id="501" name="Google Shape;501;g1cb199f0ea3_0_0"/>
          <p:cNvSpPr/>
          <p:nvPr/>
        </p:nvSpPr>
        <p:spPr>
          <a:xfrm>
            <a:off x="6479975" y="960809"/>
            <a:ext cx="516000" cy="309000"/>
          </a:xfrm>
          <a:prstGeom prst="roundRect">
            <a:avLst>
              <a:gd fmla="val 81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수정</a:t>
            </a:r>
            <a:endParaRPr sz="900"/>
          </a:p>
        </p:txBody>
      </p:sp>
      <p:cxnSp>
        <p:nvCxnSpPr>
          <p:cNvPr id="502" name="Google Shape;502;g1cb199f0ea3_0_0"/>
          <p:cNvCxnSpPr/>
          <p:nvPr/>
        </p:nvCxnSpPr>
        <p:spPr>
          <a:xfrm>
            <a:off x="2152102" y="5510840"/>
            <a:ext cx="489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g1cb199f0ea3_0_0"/>
          <p:cNvCxnSpPr/>
          <p:nvPr/>
        </p:nvCxnSpPr>
        <p:spPr>
          <a:xfrm>
            <a:off x="2152177" y="6037365"/>
            <a:ext cx="4892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g1cb199f0ea3_0_0"/>
          <p:cNvCxnSpPr/>
          <p:nvPr/>
        </p:nvCxnSpPr>
        <p:spPr>
          <a:xfrm>
            <a:off x="5377950" y="6072600"/>
            <a:ext cx="0" cy="4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g1cb199f0ea3_0_0"/>
          <p:cNvSpPr txBox="1"/>
          <p:nvPr/>
        </p:nvSpPr>
        <p:spPr>
          <a:xfrm>
            <a:off x="2196950" y="6119575"/>
            <a:ext cx="71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@idden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g1cb199f0ea3_0_0"/>
          <p:cNvSpPr/>
          <p:nvPr/>
        </p:nvSpPr>
        <p:spPr>
          <a:xfrm>
            <a:off x="5498375" y="6037450"/>
            <a:ext cx="1541700" cy="503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1cb199f0ea3_0_0"/>
          <p:cNvSpPr/>
          <p:nvPr/>
        </p:nvSpPr>
        <p:spPr>
          <a:xfrm>
            <a:off x="3080800" y="6037375"/>
            <a:ext cx="2417700" cy="479700"/>
          </a:xfrm>
          <a:prstGeom prst="rect">
            <a:avLst/>
          </a:prstGeom>
          <a:solidFill>
            <a:srgbClr val="42545E"/>
          </a:solidFill>
          <a:ln cap="flat" cmpd="sng" w="28575">
            <a:solidFill>
              <a:srgbClr val="425A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1cb199f0ea3_0_0"/>
          <p:cNvSpPr txBox="1"/>
          <p:nvPr/>
        </p:nvSpPr>
        <p:spPr>
          <a:xfrm>
            <a:off x="3138550" y="6119575"/>
            <a:ext cx="2378100" cy="33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응애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9" name="Google Shape;509;g1cb199f0ea3_0_0"/>
          <p:cNvSpPr/>
          <p:nvPr/>
        </p:nvSpPr>
        <p:spPr>
          <a:xfrm>
            <a:off x="6341775" y="6146125"/>
            <a:ext cx="613500" cy="309000"/>
          </a:xfrm>
          <a:prstGeom prst="roundRect">
            <a:avLst>
              <a:gd fmla="val 8167" name="adj"/>
            </a:avLst>
          </a:prstGeom>
          <a:solidFill>
            <a:srgbClr val="25959C">
              <a:alpha val="45860"/>
            </a:srgbClr>
          </a:solidFill>
          <a:ln cap="flat" cmpd="sng" w="19050">
            <a:solidFill>
              <a:srgbClr val="98F9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rgbClr val="98F9FF"/>
                </a:solidFill>
              </a:rPr>
              <a:t>작성</a:t>
            </a:r>
            <a:endParaRPr b="1" sz="900">
              <a:solidFill>
                <a:srgbClr val="98F9FF"/>
              </a:solidFill>
            </a:endParaRPr>
          </a:p>
        </p:txBody>
      </p:sp>
      <p:sp>
        <p:nvSpPr>
          <p:cNvPr id="510" name="Google Shape;510;g1cb199f0ea3_0_0"/>
          <p:cNvSpPr/>
          <p:nvPr/>
        </p:nvSpPr>
        <p:spPr>
          <a:xfrm>
            <a:off x="5617500" y="6146125"/>
            <a:ext cx="613500" cy="309000"/>
          </a:xfrm>
          <a:prstGeom prst="roundRect">
            <a:avLst>
              <a:gd fmla="val 8167" name="adj"/>
            </a:avLst>
          </a:prstGeom>
          <a:solidFill>
            <a:srgbClr val="76A5AF"/>
          </a:solidFill>
          <a:ln cap="flat" cmpd="sng" w="19050">
            <a:solidFill>
              <a:srgbClr val="01394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지우기</a:t>
            </a:r>
            <a:endParaRPr sz="900"/>
          </a:p>
        </p:txBody>
      </p:sp>
      <p:sp>
        <p:nvSpPr>
          <p:cNvPr id="511" name="Google Shape;511;g1cb199f0ea3_0_0"/>
          <p:cNvSpPr txBox="1"/>
          <p:nvPr/>
        </p:nvSpPr>
        <p:spPr>
          <a:xfrm>
            <a:off x="7165350" y="915200"/>
            <a:ext cx="4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g1cb199f0ea3_0_0"/>
          <p:cNvSpPr txBox="1"/>
          <p:nvPr/>
        </p:nvSpPr>
        <p:spPr>
          <a:xfrm>
            <a:off x="6503975" y="3893175"/>
            <a:ext cx="4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g1cb199f0ea3_0_0"/>
          <p:cNvSpPr txBox="1"/>
          <p:nvPr/>
        </p:nvSpPr>
        <p:spPr>
          <a:xfrm>
            <a:off x="6503975" y="5494713"/>
            <a:ext cx="4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g1cb199f0ea3_0_0"/>
          <p:cNvSpPr txBox="1"/>
          <p:nvPr/>
        </p:nvSpPr>
        <p:spPr>
          <a:xfrm>
            <a:off x="7165350" y="6088825"/>
            <a:ext cx="4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g1cb199f0ea3_0_0"/>
          <p:cNvSpPr/>
          <p:nvPr/>
        </p:nvSpPr>
        <p:spPr>
          <a:xfrm flipH="1" rot="-5400000">
            <a:off x="6146988" y="5124754"/>
            <a:ext cx="1681500" cy="59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1cb199f0ea3_0_0"/>
          <p:cNvSpPr txBox="1"/>
          <p:nvPr/>
        </p:nvSpPr>
        <p:spPr>
          <a:xfrm>
            <a:off x="7259750" y="4924425"/>
            <a:ext cx="4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g1cb199f0ea3_0_0"/>
          <p:cNvSpPr/>
          <p:nvPr/>
        </p:nvSpPr>
        <p:spPr>
          <a:xfrm>
            <a:off x="7092950" y="4283350"/>
            <a:ext cx="166800" cy="1742400"/>
          </a:xfrm>
          <a:prstGeom prst="rightBracket">
            <a:avLst>
              <a:gd fmla="val 92575" name="adj"/>
            </a:avLst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" name="Google Shape;522;g1c7a8433bdb_0_195"/>
          <p:cNvGraphicFramePr/>
          <p:nvPr/>
        </p:nvGraphicFramePr>
        <p:xfrm>
          <a:off x="473333" y="1183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{2444689B-CB99-4519-ACD9-818BA721AB92}</a:tableStyleId>
              </a:tblPr>
              <a:tblGrid>
                <a:gridCol w="1021975"/>
                <a:gridCol w="2721675"/>
                <a:gridCol w="1065000"/>
                <a:gridCol w="2678650"/>
                <a:gridCol w="1183350"/>
                <a:gridCol w="2560325"/>
              </a:tblGrid>
              <a:tr h="27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ID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이름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피드백(게시글) 신고 페이지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경로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피드백 상세 페이지 - 신고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277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개요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게시글 신고 페이지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설명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661400">
                <a:tc gridSpan="5"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rowSpan="5" hMerge="1"/>
                <a:tc rowSpan="5" hMerge="1"/>
                <a:tc rowSpan="5" hMerge="1"/>
                <a:tc rowSpan="5"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부적절한 게시글 및 댓글에 대한 신고 작성 페이지.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34712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중요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6669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3237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연계되는 화면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92457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3" name="Google Shape;523;g1c7a8433bdb_0_195"/>
          <p:cNvSpPr/>
          <p:nvPr/>
        </p:nvSpPr>
        <p:spPr>
          <a:xfrm>
            <a:off x="2152100" y="800050"/>
            <a:ext cx="4892400" cy="5740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1c7a8433bdb_0_195"/>
          <p:cNvSpPr/>
          <p:nvPr/>
        </p:nvSpPr>
        <p:spPr>
          <a:xfrm>
            <a:off x="2147675" y="802875"/>
            <a:ext cx="4892400" cy="531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1c7a8433bdb_0_195"/>
          <p:cNvSpPr txBox="1"/>
          <p:nvPr/>
        </p:nvSpPr>
        <p:spPr>
          <a:xfrm>
            <a:off x="2316725" y="891300"/>
            <a:ext cx="359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rgbClr val="98F9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신고 페이지</a:t>
            </a:r>
            <a:endParaRPr b="1" sz="1300">
              <a:solidFill>
                <a:srgbClr val="98F9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26" name="Google Shape;526;g1c7a8433bdb_0_195"/>
          <p:cNvCxnSpPr/>
          <p:nvPr/>
        </p:nvCxnSpPr>
        <p:spPr>
          <a:xfrm>
            <a:off x="2152127" y="1682227"/>
            <a:ext cx="489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g1c7a8433bdb_0_195"/>
          <p:cNvCxnSpPr/>
          <p:nvPr/>
        </p:nvCxnSpPr>
        <p:spPr>
          <a:xfrm>
            <a:off x="2152100" y="1326161"/>
            <a:ext cx="489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g1c7a8433bdb_0_195"/>
          <p:cNvSpPr txBox="1"/>
          <p:nvPr/>
        </p:nvSpPr>
        <p:spPr>
          <a:xfrm>
            <a:off x="3197350" y="1329625"/>
            <a:ext cx="135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@idden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g1c7a8433bdb_0_195"/>
          <p:cNvSpPr txBox="1"/>
          <p:nvPr/>
        </p:nvSpPr>
        <p:spPr>
          <a:xfrm>
            <a:off x="2194625" y="1334825"/>
            <a:ext cx="9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신고자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0" name="Google Shape;530;g1c7a8433bdb_0_195"/>
          <p:cNvCxnSpPr/>
          <p:nvPr/>
        </p:nvCxnSpPr>
        <p:spPr>
          <a:xfrm>
            <a:off x="2152177" y="6037365"/>
            <a:ext cx="4892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g1c7a8433bdb_0_195"/>
          <p:cNvSpPr/>
          <p:nvPr/>
        </p:nvSpPr>
        <p:spPr>
          <a:xfrm>
            <a:off x="2147675" y="6037450"/>
            <a:ext cx="4892400" cy="503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1c7a8433bdb_0_195"/>
          <p:cNvSpPr/>
          <p:nvPr/>
        </p:nvSpPr>
        <p:spPr>
          <a:xfrm>
            <a:off x="5741975" y="6146125"/>
            <a:ext cx="1213200" cy="309000"/>
          </a:xfrm>
          <a:prstGeom prst="roundRect">
            <a:avLst>
              <a:gd fmla="val 8167" name="adj"/>
            </a:avLst>
          </a:prstGeom>
          <a:solidFill>
            <a:srgbClr val="A3D4D7"/>
          </a:solidFill>
          <a:ln cap="flat" cmpd="sng" w="19050">
            <a:solidFill>
              <a:srgbClr val="4A86E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1F3864"/>
                </a:solidFill>
              </a:rPr>
              <a:t>신고 제출</a:t>
            </a:r>
            <a:endParaRPr b="1" sz="1200">
              <a:solidFill>
                <a:srgbClr val="1F3864"/>
              </a:solidFill>
            </a:endParaRPr>
          </a:p>
        </p:txBody>
      </p:sp>
      <p:sp>
        <p:nvSpPr>
          <p:cNvPr id="533" name="Google Shape;533;g1c7a8433bdb_0_195"/>
          <p:cNvSpPr txBox="1"/>
          <p:nvPr/>
        </p:nvSpPr>
        <p:spPr>
          <a:xfrm>
            <a:off x="7165350" y="915200"/>
            <a:ext cx="4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4" name="Google Shape;534;g1c7a8433bdb_0_195"/>
          <p:cNvSpPr/>
          <p:nvPr/>
        </p:nvSpPr>
        <p:spPr>
          <a:xfrm>
            <a:off x="4679875" y="6146125"/>
            <a:ext cx="903300" cy="309000"/>
          </a:xfrm>
          <a:prstGeom prst="roundRect">
            <a:avLst>
              <a:gd fmla="val 8167" name="adj"/>
            </a:avLst>
          </a:prstGeom>
          <a:solidFill>
            <a:srgbClr val="42545E"/>
          </a:solidFill>
          <a:ln cap="flat" cmpd="sng" w="19050">
            <a:solidFill>
              <a:srgbClr val="A3D4D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A3D4D7"/>
                </a:solidFill>
              </a:rPr>
              <a:t>취소</a:t>
            </a:r>
            <a:endParaRPr b="1" sz="1200">
              <a:solidFill>
                <a:srgbClr val="A3D4D7"/>
              </a:solidFill>
            </a:endParaRPr>
          </a:p>
        </p:txBody>
      </p:sp>
      <p:cxnSp>
        <p:nvCxnSpPr>
          <p:cNvPr id="535" name="Google Shape;535;g1c7a8433bdb_0_195"/>
          <p:cNvCxnSpPr/>
          <p:nvPr/>
        </p:nvCxnSpPr>
        <p:spPr>
          <a:xfrm>
            <a:off x="2152177" y="2047327"/>
            <a:ext cx="489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g1c7a8433bdb_0_195"/>
          <p:cNvSpPr txBox="1"/>
          <p:nvPr/>
        </p:nvSpPr>
        <p:spPr>
          <a:xfrm>
            <a:off x="2172500" y="1688875"/>
            <a:ext cx="102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신고 작성일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g1c7a8433bdb_0_195"/>
          <p:cNvSpPr txBox="1"/>
          <p:nvPr/>
        </p:nvSpPr>
        <p:spPr>
          <a:xfrm>
            <a:off x="3197375" y="1689850"/>
            <a:ext cx="135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2023.01.12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8" name="Google Shape;538;g1c7a8433bdb_0_195"/>
          <p:cNvCxnSpPr/>
          <p:nvPr/>
        </p:nvCxnSpPr>
        <p:spPr>
          <a:xfrm>
            <a:off x="2147677" y="2423477"/>
            <a:ext cx="489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g1c7a8433bdb_0_195"/>
          <p:cNvSpPr txBox="1"/>
          <p:nvPr/>
        </p:nvSpPr>
        <p:spPr>
          <a:xfrm>
            <a:off x="2172500" y="2066100"/>
            <a:ext cx="102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링크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g1c7a8433bdb_0_195"/>
          <p:cNvSpPr txBox="1"/>
          <p:nvPr/>
        </p:nvSpPr>
        <p:spPr>
          <a:xfrm>
            <a:off x="3197375" y="2067075"/>
            <a:ext cx="254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u="sng">
                <a:latin typeface="Malgun Gothic"/>
                <a:ea typeface="Malgun Gothic"/>
                <a:cs typeface="Malgun Gothic"/>
                <a:sym typeface="Malgun Gothic"/>
              </a:rPr>
              <a:t>https://iddenPortfolio.io/board/…</a:t>
            </a:r>
            <a:endParaRPr sz="1000"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1" name="Google Shape;541;g1c7a8433bdb_0_195"/>
          <p:cNvCxnSpPr/>
          <p:nvPr/>
        </p:nvCxnSpPr>
        <p:spPr>
          <a:xfrm>
            <a:off x="2147677" y="2799627"/>
            <a:ext cx="489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g1c7a8433bdb_0_195"/>
          <p:cNvSpPr txBox="1"/>
          <p:nvPr/>
        </p:nvSpPr>
        <p:spPr>
          <a:xfrm>
            <a:off x="2172500" y="2432863"/>
            <a:ext cx="102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신고 대상자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3" name="Google Shape;543;g1c7a8433bdb_0_195"/>
          <p:cNvSpPr/>
          <p:nvPr/>
        </p:nvSpPr>
        <p:spPr>
          <a:xfrm>
            <a:off x="3274800" y="2493600"/>
            <a:ext cx="2635200" cy="24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1c7a8433bdb_0_195"/>
          <p:cNvSpPr txBox="1"/>
          <p:nvPr/>
        </p:nvSpPr>
        <p:spPr>
          <a:xfrm>
            <a:off x="3274800" y="2442188"/>
            <a:ext cx="246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@lad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g1c7a8433bdb_0_195"/>
          <p:cNvSpPr txBox="1"/>
          <p:nvPr/>
        </p:nvSpPr>
        <p:spPr>
          <a:xfrm>
            <a:off x="2172500" y="2809013"/>
            <a:ext cx="102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신고 사유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g1c7a8433bdb_0_195"/>
          <p:cNvSpPr txBox="1"/>
          <p:nvPr/>
        </p:nvSpPr>
        <p:spPr>
          <a:xfrm>
            <a:off x="3197375" y="2809988"/>
            <a:ext cx="254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u="sng">
                <a:latin typeface="Malgun Gothic"/>
                <a:ea typeface="Malgun Gothic"/>
                <a:cs typeface="Malgun Gothic"/>
                <a:sym typeface="Malgun Gothic"/>
              </a:rPr>
              <a:t>@lad</a:t>
            </a:r>
            <a:endParaRPr sz="1000"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g1c7a8433bdb_0_195"/>
          <p:cNvSpPr/>
          <p:nvPr/>
        </p:nvSpPr>
        <p:spPr>
          <a:xfrm>
            <a:off x="3274800" y="2869775"/>
            <a:ext cx="2635200" cy="131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1c7a8433bdb_0_195"/>
          <p:cNvSpPr txBox="1"/>
          <p:nvPr/>
        </p:nvSpPr>
        <p:spPr>
          <a:xfrm>
            <a:off x="3274800" y="2826700"/>
            <a:ext cx="246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비속어 사용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" name="Google Shape;553;g1c5b10f0c21_0_195"/>
          <p:cNvGraphicFramePr/>
          <p:nvPr/>
        </p:nvGraphicFramePr>
        <p:xfrm>
          <a:off x="473333" y="1183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{2444689B-CB99-4519-ACD9-818BA721AB92}</a:tableStyleId>
              </a:tblPr>
              <a:tblGrid>
                <a:gridCol w="1021975"/>
                <a:gridCol w="2721675"/>
                <a:gridCol w="1065000"/>
                <a:gridCol w="2678650"/>
                <a:gridCol w="1183350"/>
                <a:gridCol w="2560325"/>
              </a:tblGrid>
              <a:tr h="27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ID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이름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피드백 작성 페이지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경로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피드백 - 피드백 남기기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277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개요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새로운</a:t>
                      </a:r>
                      <a:r>
                        <a:rPr lang="ko-KR" sz="1200"/>
                        <a:t> 게시글을 작성하는 페이지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설명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661400">
                <a:tc gridSpan="5"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rowSpan="5" hMerge="1"/>
                <a:tc rowSpan="5" hMerge="1"/>
                <a:tc rowSpan="5" hMerge="1"/>
                <a:tc rowSpan="5"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01) 해당 수정 버튼을 눌러 피드백의 제목 및 상세 내용을 수정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02) 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작성: 작성한 글 게시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취소: 뒤로가기. 게시글 작성 취소.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03) 작성 날짜 수정 불가(작성 시간 자동 입력 )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34712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중요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35717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비로그인 유저는 </a:t>
                      </a:r>
                      <a:r>
                        <a:rPr lang="ko-KR" sz="1000"/>
                        <a:t>접근할</a:t>
                      </a:r>
                      <a:r>
                        <a:rPr lang="ko-KR" sz="1000"/>
                        <a:t> 수 없는 화면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취소 버튼 클릭 시: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작성 취소를 묻는 팝업창 활성화 (입력값: 예 / 아니오)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3237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연계되는 화면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222330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54" name="Google Shape;554;g1c5b10f0c21_0_195"/>
          <p:cNvSpPr/>
          <p:nvPr/>
        </p:nvSpPr>
        <p:spPr>
          <a:xfrm>
            <a:off x="2152100" y="800050"/>
            <a:ext cx="4892400" cy="5740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5" name="Google Shape;555;g1c5b10f0c21_0_195"/>
          <p:cNvCxnSpPr/>
          <p:nvPr/>
        </p:nvCxnSpPr>
        <p:spPr>
          <a:xfrm>
            <a:off x="2152127" y="1682227"/>
            <a:ext cx="489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g1c5b10f0c21_0_195"/>
          <p:cNvCxnSpPr/>
          <p:nvPr/>
        </p:nvCxnSpPr>
        <p:spPr>
          <a:xfrm>
            <a:off x="2152100" y="1326161"/>
            <a:ext cx="489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g1c5b10f0c21_0_195"/>
          <p:cNvCxnSpPr/>
          <p:nvPr/>
        </p:nvCxnSpPr>
        <p:spPr>
          <a:xfrm>
            <a:off x="2668100" y="1327525"/>
            <a:ext cx="0" cy="342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g1c5b10f0c21_0_195"/>
          <p:cNvCxnSpPr/>
          <p:nvPr/>
        </p:nvCxnSpPr>
        <p:spPr>
          <a:xfrm>
            <a:off x="5623650" y="1321350"/>
            <a:ext cx="0" cy="351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g1c5b10f0c21_0_195"/>
          <p:cNvSpPr txBox="1"/>
          <p:nvPr/>
        </p:nvSpPr>
        <p:spPr>
          <a:xfrm>
            <a:off x="2677846" y="1329629"/>
            <a:ext cx="154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@idden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g1c5b10f0c21_0_195"/>
          <p:cNvSpPr txBox="1"/>
          <p:nvPr/>
        </p:nvSpPr>
        <p:spPr>
          <a:xfrm>
            <a:off x="2194625" y="1334829"/>
            <a:ext cx="5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g1c5b10f0c21_0_195"/>
          <p:cNvSpPr/>
          <p:nvPr/>
        </p:nvSpPr>
        <p:spPr>
          <a:xfrm>
            <a:off x="2316650" y="1800325"/>
            <a:ext cx="4563300" cy="2293200"/>
          </a:xfrm>
          <a:prstGeom prst="roundRect">
            <a:avLst>
              <a:gd fmla="val 431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1c5b10f0c21_0_195"/>
          <p:cNvSpPr txBox="1"/>
          <p:nvPr/>
        </p:nvSpPr>
        <p:spPr>
          <a:xfrm>
            <a:off x="2316650" y="1800325"/>
            <a:ext cx="433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나루토 사스케 싸움 수준 실화냐 가슴이 웅장해진다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g1c5b10f0c21_0_195"/>
          <p:cNvSpPr/>
          <p:nvPr/>
        </p:nvSpPr>
        <p:spPr>
          <a:xfrm>
            <a:off x="2316650" y="862950"/>
            <a:ext cx="3300900" cy="400200"/>
          </a:xfrm>
          <a:prstGeom prst="roundRect">
            <a:avLst>
              <a:gd fmla="val 431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1c5b10f0c21_0_195"/>
          <p:cNvSpPr/>
          <p:nvPr/>
        </p:nvSpPr>
        <p:spPr>
          <a:xfrm>
            <a:off x="5701800" y="1404438"/>
            <a:ext cx="1256400" cy="199500"/>
          </a:xfrm>
          <a:prstGeom prst="roundRect">
            <a:avLst>
              <a:gd fmla="val 39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1c5b10f0c21_0_195"/>
          <p:cNvSpPr txBox="1"/>
          <p:nvPr/>
        </p:nvSpPr>
        <p:spPr>
          <a:xfrm>
            <a:off x="2316650" y="862950"/>
            <a:ext cx="330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latin typeface="Malgun Gothic"/>
                <a:ea typeface="Malgun Gothic"/>
                <a:cs typeface="Malgun Gothic"/>
                <a:sym typeface="Malgun Gothic"/>
              </a:rPr>
              <a:t>미안하다 이거 보여주려고 어그로 끌었다</a:t>
            </a:r>
            <a:endParaRPr b="1"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" name="Google Shape;566;g1c5b10f0c21_0_195"/>
          <p:cNvSpPr txBox="1"/>
          <p:nvPr/>
        </p:nvSpPr>
        <p:spPr>
          <a:xfrm>
            <a:off x="5699766" y="1334838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2023.01.10</a:t>
            </a:r>
            <a:endParaRPr sz="10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" name="Google Shape;567;g1c5b10f0c21_0_195"/>
          <p:cNvSpPr/>
          <p:nvPr/>
        </p:nvSpPr>
        <p:spPr>
          <a:xfrm>
            <a:off x="6359312" y="4289895"/>
            <a:ext cx="516000" cy="309000"/>
          </a:xfrm>
          <a:prstGeom prst="roundRect">
            <a:avLst>
              <a:gd fmla="val 8167" name="adj"/>
            </a:avLst>
          </a:prstGeom>
          <a:solidFill>
            <a:srgbClr val="9FEAC6"/>
          </a:solidFill>
          <a:ln cap="flat" cmpd="sng" w="12700">
            <a:solidFill>
              <a:srgbClr val="01394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425A68"/>
                </a:solidFill>
              </a:rPr>
              <a:t>작성</a:t>
            </a:r>
            <a:endParaRPr b="1" sz="1000">
              <a:solidFill>
                <a:srgbClr val="425A68"/>
              </a:solidFill>
            </a:endParaRPr>
          </a:p>
        </p:txBody>
      </p:sp>
      <p:sp>
        <p:nvSpPr>
          <p:cNvPr id="568" name="Google Shape;568;g1c5b10f0c21_0_195"/>
          <p:cNvSpPr txBox="1"/>
          <p:nvPr/>
        </p:nvSpPr>
        <p:spPr>
          <a:xfrm>
            <a:off x="1624000" y="893250"/>
            <a:ext cx="4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9" name="Google Shape;569;g1c5b10f0c21_0_195"/>
          <p:cNvSpPr txBox="1"/>
          <p:nvPr/>
        </p:nvSpPr>
        <p:spPr>
          <a:xfrm>
            <a:off x="1624000" y="1784875"/>
            <a:ext cx="4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0" name="Google Shape;570;g1c5b10f0c21_0_195"/>
          <p:cNvSpPr txBox="1"/>
          <p:nvPr/>
        </p:nvSpPr>
        <p:spPr>
          <a:xfrm>
            <a:off x="7044500" y="4093650"/>
            <a:ext cx="4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1" name="Google Shape;571;g1c5b10f0c21_0_195"/>
          <p:cNvSpPr txBox="1"/>
          <p:nvPr/>
        </p:nvSpPr>
        <p:spPr>
          <a:xfrm>
            <a:off x="7044500" y="1304100"/>
            <a:ext cx="4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2" name="Google Shape;572;g1c5b10f0c21_0_195"/>
          <p:cNvSpPr/>
          <p:nvPr/>
        </p:nvSpPr>
        <p:spPr>
          <a:xfrm>
            <a:off x="5784687" y="4289909"/>
            <a:ext cx="516000" cy="309000"/>
          </a:xfrm>
          <a:prstGeom prst="roundRect">
            <a:avLst>
              <a:gd fmla="val 8167" name="adj"/>
            </a:avLst>
          </a:prstGeom>
          <a:solidFill>
            <a:srgbClr val="D8D8D8"/>
          </a:solidFill>
          <a:ln cap="flat" cmpd="sng" w="1270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취소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7" name="Google Shape;577;g1c5b10f0c21_0_74"/>
          <p:cNvGraphicFramePr/>
          <p:nvPr/>
        </p:nvGraphicFramePr>
        <p:xfrm>
          <a:off x="473333" y="1183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{2444689B-CB99-4519-ACD9-818BA721AB92}</a:tableStyleId>
              </a:tblPr>
              <a:tblGrid>
                <a:gridCol w="1021975"/>
                <a:gridCol w="2721675"/>
                <a:gridCol w="1065000"/>
                <a:gridCol w="2678650"/>
                <a:gridCol w="1183350"/>
                <a:gridCol w="2560325"/>
              </a:tblGrid>
              <a:tr h="27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ID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이름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피드백 수정 페이지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경로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피드백 목록 - 수정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277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개요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기존에 작성된 게시글에 대한 수정 페이지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설명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661400">
                <a:tc gridSpan="5"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rowSpan="5" hMerge="1"/>
                <a:tc rowSpan="5" hMerge="1"/>
                <a:tc rowSpan="5" hMerge="1"/>
                <a:tc rowSpan="5"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01) 해당 수정 버튼을 눌러 피드백의 제목 및 상세 내용을 수정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02) 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취소: 뒤로 가기. 수정 취소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삭제: 게시글 자체를 제거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34712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중</a:t>
                      </a:r>
                      <a:r>
                        <a:rPr b="1" lang="ko-KR" sz="1400" u="none" cap="none" strike="noStrike"/>
                        <a:t>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35717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비로그인 유저 및 기존 글의 작성자가 아닌 유저는 접근할 수 없는 화면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삭제 혹은 취소 버튼 클릭 시: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삭제 혹은 수정 취소를 묻는 팝업창 활성화 (입력값: 예 / 아니오)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3237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연계되는 화면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22298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78" name="Google Shape;578;g1c5b10f0c21_0_74"/>
          <p:cNvSpPr/>
          <p:nvPr/>
        </p:nvSpPr>
        <p:spPr>
          <a:xfrm>
            <a:off x="2152125" y="800050"/>
            <a:ext cx="4892400" cy="5740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9" name="Google Shape;579;g1c5b10f0c21_0_74"/>
          <p:cNvCxnSpPr/>
          <p:nvPr/>
        </p:nvCxnSpPr>
        <p:spPr>
          <a:xfrm>
            <a:off x="2152127" y="1682227"/>
            <a:ext cx="489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g1c5b10f0c21_0_74"/>
          <p:cNvCxnSpPr/>
          <p:nvPr/>
        </p:nvCxnSpPr>
        <p:spPr>
          <a:xfrm>
            <a:off x="2152100" y="1326161"/>
            <a:ext cx="489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g1c5b10f0c21_0_74"/>
          <p:cNvCxnSpPr/>
          <p:nvPr/>
        </p:nvCxnSpPr>
        <p:spPr>
          <a:xfrm>
            <a:off x="2668100" y="1327525"/>
            <a:ext cx="0" cy="342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g1c5b10f0c21_0_74"/>
          <p:cNvCxnSpPr/>
          <p:nvPr/>
        </p:nvCxnSpPr>
        <p:spPr>
          <a:xfrm>
            <a:off x="5623650" y="1321350"/>
            <a:ext cx="0" cy="351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Google Shape;583;g1c5b10f0c21_0_74"/>
          <p:cNvSpPr txBox="1"/>
          <p:nvPr/>
        </p:nvSpPr>
        <p:spPr>
          <a:xfrm>
            <a:off x="2677846" y="1329629"/>
            <a:ext cx="154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@idden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4" name="Google Shape;584;g1c5b10f0c21_0_74"/>
          <p:cNvSpPr txBox="1"/>
          <p:nvPr/>
        </p:nvSpPr>
        <p:spPr>
          <a:xfrm>
            <a:off x="2194625" y="1334829"/>
            <a:ext cx="5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5" name="Google Shape;585;g1c5b10f0c21_0_74"/>
          <p:cNvSpPr/>
          <p:nvPr/>
        </p:nvSpPr>
        <p:spPr>
          <a:xfrm>
            <a:off x="2316650" y="1800325"/>
            <a:ext cx="4563300" cy="2293200"/>
          </a:xfrm>
          <a:prstGeom prst="roundRect">
            <a:avLst>
              <a:gd fmla="val 431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g1c5b10f0c21_0_74"/>
          <p:cNvSpPr txBox="1"/>
          <p:nvPr/>
        </p:nvSpPr>
        <p:spPr>
          <a:xfrm>
            <a:off x="2316650" y="1800325"/>
            <a:ext cx="433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나루토 사스케 싸움 수준 실화냐 가슴이 웅장해진다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7" name="Google Shape;587;g1c5b10f0c21_0_74"/>
          <p:cNvSpPr/>
          <p:nvPr/>
        </p:nvSpPr>
        <p:spPr>
          <a:xfrm>
            <a:off x="2316650" y="862950"/>
            <a:ext cx="3300900" cy="400200"/>
          </a:xfrm>
          <a:prstGeom prst="roundRect">
            <a:avLst>
              <a:gd fmla="val 431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1c5b10f0c21_0_74"/>
          <p:cNvSpPr/>
          <p:nvPr/>
        </p:nvSpPr>
        <p:spPr>
          <a:xfrm>
            <a:off x="5701800" y="1404438"/>
            <a:ext cx="1256400" cy="199500"/>
          </a:xfrm>
          <a:prstGeom prst="roundRect">
            <a:avLst>
              <a:gd fmla="val 39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1c5b10f0c21_0_74"/>
          <p:cNvSpPr txBox="1"/>
          <p:nvPr/>
        </p:nvSpPr>
        <p:spPr>
          <a:xfrm>
            <a:off x="2316650" y="862950"/>
            <a:ext cx="330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latin typeface="Malgun Gothic"/>
                <a:ea typeface="Malgun Gothic"/>
                <a:cs typeface="Malgun Gothic"/>
                <a:sym typeface="Malgun Gothic"/>
              </a:rPr>
              <a:t>미안하다 이거 보여주려고 어그로 끌었다</a:t>
            </a:r>
            <a:endParaRPr b="1"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0" name="Google Shape;590;g1c5b10f0c21_0_74"/>
          <p:cNvSpPr txBox="1"/>
          <p:nvPr/>
        </p:nvSpPr>
        <p:spPr>
          <a:xfrm>
            <a:off x="5699766" y="1334838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2023.01.12</a:t>
            </a:r>
            <a:endParaRPr sz="10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1" name="Google Shape;591;g1c5b10f0c21_0_74"/>
          <p:cNvSpPr txBox="1"/>
          <p:nvPr/>
        </p:nvSpPr>
        <p:spPr>
          <a:xfrm>
            <a:off x="1624000" y="893250"/>
            <a:ext cx="4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g1c5b10f0c21_0_74"/>
          <p:cNvSpPr txBox="1"/>
          <p:nvPr/>
        </p:nvSpPr>
        <p:spPr>
          <a:xfrm>
            <a:off x="1624000" y="1784875"/>
            <a:ext cx="4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g1c5b10f0c21_0_74"/>
          <p:cNvSpPr txBox="1"/>
          <p:nvPr/>
        </p:nvSpPr>
        <p:spPr>
          <a:xfrm>
            <a:off x="7042575" y="4232000"/>
            <a:ext cx="4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g1c5b10f0c21_0_74"/>
          <p:cNvSpPr/>
          <p:nvPr/>
        </p:nvSpPr>
        <p:spPr>
          <a:xfrm>
            <a:off x="5791937" y="4289909"/>
            <a:ext cx="516000" cy="309000"/>
          </a:xfrm>
          <a:prstGeom prst="roundRect">
            <a:avLst>
              <a:gd fmla="val 81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수정</a:t>
            </a:r>
            <a:endParaRPr sz="900"/>
          </a:p>
        </p:txBody>
      </p:sp>
      <p:sp>
        <p:nvSpPr>
          <p:cNvPr id="595" name="Google Shape;595;g1c5b10f0c21_0_74"/>
          <p:cNvSpPr/>
          <p:nvPr/>
        </p:nvSpPr>
        <p:spPr>
          <a:xfrm>
            <a:off x="6363962" y="4289895"/>
            <a:ext cx="516000" cy="309000"/>
          </a:xfrm>
          <a:prstGeom prst="roundRect">
            <a:avLst>
              <a:gd fmla="val 8167" name="adj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rgbClr val="FFFFFF"/>
                </a:solidFill>
              </a:rPr>
              <a:t>삭제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596" name="Google Shape;596;g1c5b10f0c21_0_74"/>
          <p:cNvSpPr/>
          <p:nvPr/>
        </p:nvSpPr>
        <p:spPr>
          <a:xfrm>
            <a:off x="5219912" y="4289909"/>
            <a:ext cx="516000" cy="309000"/>
          </a:xfrm>
          <a:prstGeom prst="roundRect">
            <a:avLst>
              <a:gd fmla="val 8167" name="adj"/>
            </a:avLst>
          </a:prstGeom>
          <a:solidFill>
            <a:srgbClr val="D8D8D8"/>
          </a:solidFill>
          <a:ln cap="flat" cmpd="sng" w="1270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취소</a:t>
            </a: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1" name="Google Shape;601;g1c5b10f0c21_0_259"/>
          <p:cNvGraphicFramePr/>
          <p:nvPr/>
        </p:nvGraphicFramePr>
        <p:xfrm>
          <a:off x="473333" y="1183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{2444689B-CB99-4519-ACD9-818BA721AB92}</a:tableStyleId>
              </a:tblPr>
              <a:tblGrid>
                <a:gridCol w="1021975"/>
                <a:gridCol w="2721675"/>
                <a:gridCol w="1065000"/>
                <a:gridCol w="2678650"/>
                <a:gridCol w="1183350"/>
                <a:gridCol w="2560325"/>
              </a:tblGrid>
              <a:tr h="16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ID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이름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커스터마이징 게임 목록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경로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커스터마이징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6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개요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커스터마이징 게임 목록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설명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581825">
                <a:tc gridSpan="5"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rowSpan="5" hMerge="1"/>
                <a:tc rowSpan="5" hMerge="1"/>
                <a:tc rowSpan="5" hMerge="1"/>
                <a:tc rowSpan="5"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커스터마이징 게임 목록 화면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실제로 단순한 목록 화면에 게임 이름은 없고 마우스 호버 시에만 01처럼 게임 이름이 나타남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18427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중요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7494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비로그인 시에도 접속할 수 있고 게임을 실행할 수 있으나 게임 진행 상황 등에 대한 저장은 할 수 없다.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7187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연계되는 화면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91027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02" name="Google Shape;602;g1c5b10f0c21_0_259"/>
          <p:cNvGraphicFramePr/>
          <p:nvPr/>
        </p:nvGraphicFramePr>
        <p:xfrm>
          <a:off x="1947175" y="14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{2C686889-C49D-4CCD-8FD9-703C20CBD434}</a:tableStyleId>
              </a:tblPr>
              <a:tblGrid>
                <a:gridCol w="1221650"/>
                <a:gridCol w="1239650"/>
                <a:gridCol w="1239650"/>
                <a:gridCol w="1239650"/>
                <a:gridCol w="1239650"/>
              </a:tblGrid>
              <a:tr h="140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40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25A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603" name="Google Shape;603;g1c5b10f0c21_0_259"/>
          <p:cNvSpPr/>
          <p:nvPr/>
        </p:nvSpPr>
        <p:spPr>
          <a:xfrm>
            <a:off x="2234825" y="1803350"/>
            <a:ext cx="652800" cy="597300"/>
          </a:xfrm>
          <a:prstGeom prst="cube">
            <a:avLst>
              <a:gd fmla="val 25000" name="adj"/>
            </a:avLst>
          </a:prstGeom>
          <a:solidFill>
            <a:srgbClr val="A3D4D7"/>
          </a:solidFill>
          <a:ln cap="flat" cmpd="sng" w="9525">
            <a:solidFill>
              <a:srgbClr val="2595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1c5b10f0c21_0_259"/>
          <p:cNvSpPr/>
          <p:nvPr/>
        </p:nvSpPr>
        <p:spPr>
          <a:xfrm>
            <a:off x="1936125" y="1493575"/>
            <a:ext cx="1232700" cy="1404300"/>
          </a:xfrm>
          <a:prstGeom prst="rect">
            <a:avLst/>
          </a:prstGeom>
          <a:solidFill>
            <a:srgbClr val="3A434C">
              <a:alpha val="54780"/>
            </a:srgbClr>
          </a:solidFill>
          <a:ln cap="flat" cmpd="sng" w="9525">
            <a:solidFill>
              <a:srgbClr val="2595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1c5b10f0c21_0_259"/>
          <p:cNvSpPr/>
          <p:nvPr/>
        </p:nvSpPr>
        <p:spPr>
          <a:xfrm>
            <a:off x="2103925" y="2533550"/>
            <a:ext cx="872100" cy="266700"/>
          </a:xfrm>
          <a:prstGeom prst="roundRect">
            <a:avLst>
              <a:gd fmla="val 16667" name="adj"/>
            </a:avLst>
          </a:prstGeom>
          <a:solidFill>
            <a:srgbClr val="A3D4D7"/>
          </a:solidFill>
          <a:ln cap="flat" cmpd="sng" w="9525">
            <a:solidFill>
              <a:srgbClr val="2595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실행</a:t>
            </a:r>
            <a:endParaRPr b="1" sz="1000"/>
          </a:p>
        </p:txBody>
      </p:sp>
      <p:sp>
        <p:nvSpPr>
          <p:cNvPr id="606" name="Google Shape;606;g1c5b10f0c21_0_259"/>
          <p:cNvSpPr txBox="1"/>
          <p:nvPr/>
        </p:nvSpPr>
        <p:spPr>
          <a:xfrm>
            <a:off x="1947175" y="877025"/>
            <a:ext cx="444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커스터마이징 게임 아이디어는 개발자 contact로 문의해주세요.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꾸미기 류의 게임만 받습니다. 중요하니까 두번 말했습니다. 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7" name="Google Shape;607;g1c5b10f0c21_0_259"/>
          <p:cNvSpPr txBox="1"/>
          <p:nvPr/>
        </p:nvSpPr>
        <p:spPr>
          <a:xfrm>
            <a:off x="2103925" y="2011075"/>
            <a:ext cx="87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D8E2F3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 꾸미기</a:t>
            </a:r>
            <a:endParaRPr b="1" sz="1200">
              <a:solidFill>
                <a:srgbClr val="D8E2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8" name="Google Shape;608;g1c5b10f0c21_0_259"/>
          <p:cNvSpPr/>
          <p:nvPr/>
        </p:nvSpPr>
        <p:spPr>
          <a:xfrm>
            <a:off x="3571041" y="1680375"/>
            <a:ext cx="443700" cy="4437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1c5b10f0c21_0_259"/>
          <p:cNvSpPr/>
          <p:nvPr/>
        </p:nvSpPr>
        <p:spPr>
          <a:xfrm rot="-5400000">
            <a:off x="3492100" y="2109575"/>
            <a:ext cx="601500" cy="601500"/>
          </a:xfrm>
          <a:prstGeom prst="flowChartDelay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g1c5b10f0c21_0_259"/>
          <p:cNvSpPr txBox="1"/>
          <p:nvPr/>
        </p:nvSpPr>
        <p:spPr>
          <a:xfrm>
            <a:off x="3356800" y="1826275"/>
            <a:ext cx="87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 흉상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꾸미기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1" name="Google Shape;611;g1c5b10f0c21_0_259"/>
          <p:cNvSpPr txBox="1"/>
          <p:nvPr/>
        </p:nvSpPr>
        <p:spPr>
          <a:xfrm>
            <a:off x="4602950" y="1918675"/>
            <a:ext cx="87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에스테틱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생성기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2" name="Google Shape;612;g1c5b10f0c21_0_259"/>
          <p:cNvSpPr txBox="1"/>
          <p:nvPr/>
        </p:nvSpPr>
        <p:spPr>
          <a:xfrm>
            <a:off x="5849100" y="1918675"/>
            <a:ext cx="87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퍼리 생성기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3" name="Google Shape;613;g1c5b10f0c21_0_259"/>
          <p:cNvSpPr txBox="1"/>
          <p:nvPr/>
        </p:nvSpPr>
        <p:spPr>
          <a:xfrm>
            <a:off x="7088525" y="2011075"/>
            <a:ext cx="87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오브젝트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4" name="Google Shape;614;g1c5b10f0c21_0_259"/>
          <p:cNvSpPr txBox="1"/>
          <p:nvPr/>
        </p:nvSpPr>
        <p:spPr>
          <a:xfrm>
            <a:off x="5862550" y="3389525"/>
            <a:ext cx="87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LD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5" name="Google Shape;615;g1c5b10f0c21_0_259"/>
          <p:cNvSpPr txBox="1"/>
          <p:nvPr/>
        </p:nvSpPr>
        <p:spPr>
          <a:xfrm>
            <a:off x="4601250" y="3389525"/>
            <a:ext cx="87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SD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6" name="Google Shape;616;g1c5b10f0c21_0_259"/>
          <p:cNvSpPr txBox="1"/>
          <p:nvPr/>
        </p:nvSpPr>
        <p:spPr>
          <a:xfrm>
            <a:off x="3356850" y="3389525"/>
            <a:ext cx="87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사람 전신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7" name="Google Shape;617;g1c5b10f0c21_0_259"/>
          <p:cNvSpPr txBox="1"/>
          <p:nvPr/>
        </p:nvSpPr>
        <p:spPr>
          <a:xfrm>
            <a:off x="2112450" y="3297125"/>
            <a:ext cx="87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인물과 배경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g1c5b10f0c21_0_259"/>
          <p:cNvSpPr/>
          <p:nvPr/>
        </p:nvSpPr>
        <p:spPr>
          <a:xfrm>
            <a:off x="6887775" y="2897875"/>
            <a:ext cx="1232700" cy="1404300"/>
          </a:xfrm>
          <a:prstGeom prst="rect">
            <a:avLst/>
          </a:prstGeom>
          <a:solidFill>
            <a:srgbClr val="3A434C">
              <a:alpha val="54780"/>
            </a:srgbClr>
          </a:solidFill>
          <a:ln cap="flat" cmpd="sng" w="9525">
            <a:solidFill>
              <a:srgbClr val="2595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g1c5b10f0c21_0_259"/>
          <p:cNvGrpSpPr/>
          <p:nvPr/>
        </p:nvGrpSpPr>
        <p:grpSpPr>
          <a:xfrm>
            <a:off x="6919937" y="3087457"/>
            <a:ext cx="1200500" cy="1025136"/>
            <a:chOff x="2641569" y="2457973"/>
            <a:chExt cx="4914041" cy="3884562"/>
          </a:xfrm>
        </p:grpSpPr>
        <p:grpSp>
          <p:nvGrpSpPr>
            <p:cNvPr id="620" name="Google Shape;620;g1c5b10f0c21_0_259"/>
            <p:cNvGrpSpPr/>
            <p:nvPr/>
          </p:nvGrpSpPr>
          <p:grpSpPr>
            <a:xfrm rot="-557339">
              <a:off x="2871235" y="2796468"/>
              <a:ext cx="4454709" cy="3207571"/>
              <a:chOff x="2875231" y="2816226"/>
              <a:chExt cx="4455101" cy="3207853"/>
            </a:xfrm>
          </p:grpSpPr>
          <p:sp>
            <p:nvSpPr>
              <p:cNvPr id="621" name="Google Shape;621;g1c5b10f0c21_0_259"/>
              <p:cNvSpPr/>
              <p:nvPr/>
            </p:nvSpPr>
            <p:spPr>
              <a:xfrm rot="-8100000">
                <a:off x="4907476" y="3061546"/>
                <a:ext cx="1766211" cy="2588859"/>
              </a:xfrm>
              <a:prstGeom prst="moon">
                <a:avLst>
                  <a:gd fmla="val 28878" name="adj"/>
                </a:avLst>
              </a:pr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2" name="Google Shape;622;g1c5b10f0c21_0_259"/>
              <p:cNvGrpSpPr/>
              <p:nvPr/>
            </p:nvGrpSpPr>
            <p:grpSpPr>
              <a:xfrm>
                <a:off x="2875231" y="4481423"/>
                <a:ext cx="1757520" cy="1542655"/>
                <a:chOff x="2589318" y="4831573"/>
                <a:chExt cx="1757520" cy="1542655"/>
              </a:xfrm>
            </p:grpSpPr>
            <p:sp>
              <p:nvSpPr>
                <p:cNvPr id="623" name="Google Shape;623;g1c5b10f0c21_0_259"/>
                <p:cNvSpPr/>
                <p:nvPr/>
              </p:nvSpPr>
              <p:spPr>
                <a:xfrm rot="-2357490">
                  <a:off x="2644480" y="5485508"/>
                  <a:ext cx="1160176" cy="587940"/>
                </a:xfrm>
                <a:prstGeom prst="chord">
                  <a:avLst>
                    <a:gd fmla="val 988286" name="adj1"/>
                    <a:gd fmla="val 20685672" name="adj2"/>
                  </a:avLst>
                </a:prstGeom>
                <a:solidFill>
                  <a:srgbClr val="9E9E9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g1c5b10f0c21_0_259"/>
                <p:cNvSpPr/>
                <p:nvPr/>
              </p:nvSpPr>
              <p:spPr>
                <a:xfrm rot="-2357433">
                  <a:off x="3321955" y="5136790"/>
                  <a:ext cx="1059766" cy="267965"/>
                </a:xfrm>
                <a:prstGeom prst="chord">
                  <a:avLst>
                    <a:gd fmla="val 988286" name="adj1"/>
                    <a:gd fmla="val 20685672" name="adj2"/>
                  </a:avLst>
                </a:prstGeom>
                <a:solidFill>
                  <a:srgbClr val="9E9E9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25" name="Google Shape;625;g1c5b10f0c21_0_259"/>
            <p:cNvGrpSpPr/>
            <p:nvPr/>
          </p:nvGrpSpPr>
          <p:grpSpPr>
            <a:xfrm>
              <a:off x="3168817" y="2472733"/>
              <a:ext cx="2908408" cy="3658291"/>
              <a:chOff x="3222469" y="2616574"/>
              <a:chExt cx="2855299" cy="3514546"/>
            </a:xfrm>
          </p:grpSpPr>
          <p:grpSp>
            <p:nvGrpSpPr>
              <p:cNvPr id="626" name="Google Shape;626;g1c5b10f0c21_0_259"/>
              <p:cNvGrpSpPr/>
              <p:nvPr/>
            </p:nvGrpSpPr>
            <p:grpSpPr>
              <a:xfrm rot="288313">
                <a:off x="3344810" y="2720470"/>
                <a:ext cx="2607906" cy="3025754"/>
                <a:chOff x="745883" y="2635628"/>
                <a:chExt cx="2349037" cy="2753252"/>
              </a:xfrm>
            </p:grpSpPr>
            <p:grpSp>
              <p:nvGrpSpPr>
                <p:cNvPr id="627" name="Google Shape;627;g1c5b10f0c21_0_259"/>
                <p:cNvGrpSpPr/>
                <p:nvPr/>
              </p:nvGrpSpPr>
              <p:grpSpPr>
                <a:xfrm rot="-2241141">
                  <a:off x="750256" y="2975386"/>
                  <a:ext cx="1269969" cy="443689"/>
                  <a:chOff x="6901775" y="5609200"/>
                  <a:chExt cx="1270000" cy="443700"/>
                </a:xfrm>
              </p:grpSpPr>
              <p:sp>
                <p:nvSpPr>
                  <p:cNvPr id="628" name="Google Shape;628;g1c5b10f0c21_0_259"/>
                  <p:cNvSpPr/>
                  <p:nvPr/>
                </p:nvSpPr>
                <p:spPr>
                  <a:xfrm>
                    <a:off x="6901775" y="5609200"/>
                    <a:ext cx="940500" cy="443700"/>
                  </a:xfrm>
                  <a:prstGeom prst="rect">
                    <a:avLst/>
                  </a:prstGeom>
                  <a:solidFill>
                    <a:srgbClr val="9E9E9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9" name="Google Shape;629;g1c5b10f0c21_0_259"/>
                  <p:cNvSpPr/>
                  <p:nvPr/>
                </p:nvSpPr>
                <p:spPr>
                  <a:xfrm>
                    <a:off x="7518975" y="5609200"/>
                    <a:ext cx="652800" cy="4437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9E9E9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30" name="Google Shape;630;g1c5b10f0c21_0_259"/>
                <p:cNvSpPr/>
                <p:nvPr/>
              </p:nvSpPr>
              <p:spPr>
                <a:xfrm rot="-2365968">
                  <a:off x="1942922" y="2811425"/>
                  <a:ext cx="295195" cy="2802911"/>
                </a:xfrm>
                <a:prstGeom prst="rect">
                  <a:avLst/>
                </a:prstGeom>
                <a:solidFill>
                  <a:srgbClr val="9E9E9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31" name="Google Shape;631;g1c5b10f0c21_0_259"/>
              <p:cNvSpPr/>
              <p:nvPr/>
            </p:nvSpPr>
            <p:spPr>
              <a:xfrm rot="-7529659">
                <a:off x="5076305" y="5381304"/>
                <a:ext cx="1059725" cy="402833"/>
              </a:xfrm>
              <a:prstGeom prst="chord">
                <a:avLst>
                  <a:gd fmla="val 988286" name="adj1"/>
                  <a:gd fmla="val 20685672" name="adj2"/>
                </a:avLst>
              </a:pr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2" name="Google Shape;632;g1c5b10f0c21_0_259"/>
          <p:cNvSpPr txBox="1"/>
          <p:nvPr/>
        </p:nvSpPr>
        <p:spPr>
          <a:xfrm>
            <a:off x="7090050" y="3389525"/>
            <a:ext cx="87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준비 중…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7" name="Google Shape;637;g1c6782ea503_1_196"/>
          <p:cNvGraphicFramePr/>
          <p:nvPr/>
        </p:nvGraphicFramePr>
        <p:xfrm>
          <a:off x="473333" y="1183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{2444689B-CB99-4519-ACD9-818BA721AB92}</a:tableStyleId>
              </a:tblPr>
              <a:tblGrid>
                <a:gridCol w="1021975"/>
                <a:gridCol w="2721675"/>
                <a:gridCol w="1065000"/>
                <a:gridCol w="2678650"/>
                <a:gridCol w="1183350"/>
                <a:gridCol w="2560325"/>
              </a:tblGrid>
              <a:tr h="16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ID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이름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커스터마이징 게임 화면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경로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커스터마이징 - 실행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6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개요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커스터마이징 게임 화면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설명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882025">
                <a:tc gridSpan="5"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rowSpan="5" hMerge="1"/>
                <a:tc rowSpan="5" hMerge="1"/>
                <a:tc rowSpan="5" hMerge="1"/>
                <a:tc rowSpan="5"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 </a:t>
                      </a:r>
                      <a:r>
                        <a:rPr lang="ko-KR" sz="1000"/>
                        <a:t>커스터마이징 게임 화면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 초기화: 꾸미고 있던 캐릭터를 초기화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 저장(로그인 한정 기능)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: 꾸민 내역을 저장하면 마이페이지의 게임 이력에 해당 데이터가 저장된다.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기존에 게임을 실행한 이력이 있는 로그인 유저의 경우 최근 저장한 게임이 나온다.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18427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중요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53922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비로그인 유저가 저장을 시도할 경우 “로그인이 필요한 서비스입니다” 라는 알림창만 나오고 로그인 페이지가 출력되지는 않는다.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17187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연계되는 화면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25810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38" name="Google Shape;638;g1c6782ea503_1_196"/>
          <p:cNvSpPr/>
          <p:nvPr/>
        </p:nvSpPr>
        <p:spPr>
          <a:xfrm>
            <a:off x="6180750" y="2172525"/>
            <a:ext cx="2681400" cy="229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g1c6782ea503_1_196"/>
          <p:cNvSpPr/>
          <p:nvPr/>
        </p:nvSpPr>
        <p:spPr>
          <a:xfrm>
            <a:off x="644400" y="1608050"/>
            <a:ext cx="5000700" cy="4705500"/>
          </a:xfrm>
          <a:prstGeom prst="roundRect">
            <a:avLst>
              <a:gd fmla="val 2116" name="adj"/>
            </a:avLst>
          </a:prstGeom>
          <a:solidFill>
            <a:schemeClr val="lt2"/>
          </a:solidFill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g1c6782ea503_1_196"/>
          <p:cNvGrpSpPr/>
          <p:nvPr/>
        </p:nvGrpSpPr>
        <p:grpSpPr>
          <a:xfrm>
            <a:off x="8535125" y="1619100"/>
            <a:ext cx="327000" cy="552900"/>
            <a:chOff x="8535125" y="1619100"/>
            <a:chExt cx="327000" cy="552900"/>
          </a:xfrm>
        </p:grpSpPr>
        <p:sp>
          <p:nvSpPr>
            <p:cNvPr id="641" name="Google Shape;641;g1c6782ea503_1_196"/>
            <p:cNvSpPr/>
            <p:nvPr/>
          </p:nvSpPr>
          <p:spPr>
            <a:xfrm>
              <a:off x="8535125" y="1619100"/>
              <a:ext cx="327000" cy="55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g1c6782ea503_1_196"/>
            <p:cNvSpPr/>
            <p:nvPr/>
          </p:nvSpPr>
          <p:spPr>
            <a:xfrm>
              <a:off x="8584050" y="1740615"/>
              <a:ext cx="242100" cy="309900"/>
            </a:xfrm>
            <a:prstGeom prst="rightArrow">
              <a:avLst>
                <a:gd fmla="val 20735" name="adj1"/>
                <a:gd fmla="val 63768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g1c6782ea503_1_196"/>
          <p:cNvGrpSpPr/>
          <p:nvPr/>
        </p:nvGrpSpPr>
        <p:grpSpPr>
          <a:xfrm>
            <a:off x="6180750" y="1619100"/>
            <a:ext cx="327000" cy="552900"/>
            <a:chOff x="6180750" y="1619100"/>
            <a:chExt cx="327000" cy="552900"/>
          </a:xfrm>
        </p:grpSpPr>
        <p:sp>
          <p:nvSpPr>
            <p:cNvPr id="644" name="Google Shape;644;g1c6782ea503_1_196"/>
            <p:cNvSpPr/>
            <p:nvPr/>
          </p:nvSpPr>
          <p:spPr>
            <a:xfrm>
              <a:off x="6180750" y="1619100"/>
              <a:ext cx="327000" cy="55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g1c6782ea503_1_196"/>
            <p:cNvSpPr/>
            <p:nvPr/>
          </p:nvSpPr>
          <p:spPr>
            <a:xfrm rot="10800000">
              <a:off x="6209100" y="1740593"/>
              <a:ext cx="242100" cy="309900"/>
            </a:xfrm>
            <a:prstGeom prst="rightArrow">
              <a:avLst>
                <a:gd fmla="val 20735" name="adj1"/>
                <a:gd fmla="val 63768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g1c6782ea503_1_196"/>
          <p:cNvGrpSpPr/>
          <p:nvPr/>
        </p:nvGrpSpPr>
        <p:grpSpPr>
          <a:xfrm>
            <a:off x="6496350" y="1619100"/>
            <a:ext cx="2055588" cy="552900"/>
            <a:chOff x="9035188" y="2526300"/>
            <a:chExt cx="2055588" cy="552900"/>
          </a:xfrm>
        </p:grpSpPr>
        <p:sp>
          <p:nvSpPr>
            <p:cNvPr id="647" name="Google Shape;647;g1c6782ea503_1_196"/>
            <p:cNvSpPr/>
            <p:nvPr/>
          </p:nvSpPr>
          <p:spPr>
            <a:xfrm>
              <a:off x="10576875" y="2526300"/>
              <a:ext cx="513900" cy="552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g1c6782ea503_1_196"/>
            <p:cNvSpPr/>
            <p:nvPr/>
          </p:nvSpPr>
          <p:spPr>
            <a:xfrm>
              <a:off x="10063000" y="2526300"/>
              <a:ext cx="513900" cy="552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g1c6782ea503_1_196"/>
            <p:cNvSpPr/>
            <p:nvPr/>
          </p:nvSpPr>
          <p:spPr>
            <a:xfrm>
              <a:off x="9549100" y="2526300"/>
              <a:ext cx="513900" cy="552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g1c6782ea503_1_196"/>
            <p:cNvSpPr/>
            <p:nvPr/>
          </p:nvSpPr>
          <p:spPr>
            <a:xfrm>
              <a:off x="9035188" y="2526300"/>
              <a:ext cx="513900" cy="552900"/>
            </a:xfrm>
            <a:prstGeom prst="rect">
              <a:avLst/>
            </a:prstGeom>
            <a:solidFill>
              <a:srgbClr val="FFA8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1" name="Google Shape;651;g1c6782ea503_1_196"/>
            <p:cNvGrpSpPr/>
            <p:nvPr/>
          </p:nvGrpSpPr>
          <p:grpSpPr>
            <a:xfrm>
              <a:off x="9084048" y="2578694"/>
              <a:ext cx="406602" cy="448077"/>
              <a:chOff x="7107245" y="2312175"/>
              <a:chExt cx="1285495" cy="1738754"/>
            </a:xfrm>
          </p:grpSpPr>
          <p:sp>
            <p:nvSpPr>
              <p:cNvPr id="652" name="Google Shape;652;g1c6782ea503_1_196"/>
              <p:cNvSpPr/>
              <p:nvPr/>
            </p:nvSpPr>
            <p:spPr>
              <a:xfrm rot="5400000">
                <a:off x="7099464" y="2767376"/>
                <a:ext cx="1301075" cy="1266032"/>
              </a:xfrm>
              <a:prstGeom prst="flowChartOnlineStorag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g1c6782ea503_1_196"/>
              <p:cNvSpPr/>
              <p:nvPr/>
            </p:nvSpPr>
            <p:spPr>
              <a:xfrm rot="-5400000">
                <a:off x="7406950" y="2107575"/>
                <a:ext cx="686100" cy="1095300"/>
              </a:xfrm>
              <a:prstGeom prst="flowChartDelay">
                <a:avLst/>
              </a:pr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g1c6782ea503_1_196"/>
              <p:cNvSpPr/>
              <p:nvPr/>
            </p:nvSpPr>
            <p:spPr>
              <a:xfrm>
                <a:off x="7107245" y="2520320"/>
                <a:ext cx="188700" cy="1162800"/>
              </a:xfrm>
              <a:prstGeom prst="moon">
                <a:avLst>
                  <a:gd fmla="val 56375" name="adj"/>
                </a:avLst>
              </a:pr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g1c6782ea503_1_196"/>
              <p:cNvSpPr/>
              <p:nvPr/>
            </p:nvSpPr>
            <p:spPr>
              <a:xfrm rot="10800000">
                <a:off x="8204039" y="2520234"/>
                <a:ext cx="188700" cy="1162800"/>
              </a:xfrm>
              <a:prstGeom prst="moon">
                <a:avLst>
                  <a:gd fmla="val 56375" name="adj"/>
                </a:avLst>
              </a:pr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6" name="Google Shape;656;g1c6782ea503_1_196"/>
            <p:cNvGrpSpPr/>
            <p:nvPr/>
          </p:nvGrpSpPr>
          <p:grpSpPr>
            <a:xfrm>
              <a:off x="9549113" y="2543166"/>
              <a:ext cx="513874" cy="519874"/>
              <a:chOff x="4808220" y="1940255"/>
              <a:chExt cx="2608500" cy="2608500"/>
            </a:xfrm>
          </p:grpSpPr>
          <p:sp>
            <p:nvSpPr>
              <p:cNvPr id="657" name="Google Shape;657;g1c6782ea503_1_196"/>
              <p:cNvSpPr/>
              <p:nvPr/>
            </p:nvSpPr>
            <p:spPr>
              <a:xfrm rot="8100000">
                <a:off x="5190756" y="2321730"/>
                <a:ext cx="1843427" cy="1845549"/>
              </a:xfrm>
              <a:prstGeom prst="teardrop">
                <a:avLst>
                  <a:gd fmla="val 78122" name="adj"/>
                </a:avLst>
              </a:pr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g1c6782ea503_1_196"/>
              <p:cNvSpPr/>
              <p:nvPr/>
            </p:nvSpPr>
            <p:spPr>
              <a:xfrm flipH="1" rot="-9301255">
                <a:off x="5998578" y="3190252"/>
                <a:ext cx="164817" cy="361134"/>
              </a:xfrm>
              <a:prstGeom prst="diagStripe">
                <a:avLst>
                  <a:gd fmla="val 46578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g1c6782ea503_1_196"/>
              <p:cNvSpPr/>
              <p:nvPr/>
            </p:nvSpPr>
            <p:spPr>
              <a:xfrm flipH="1" rot="9922291">
                <a:off x="6014249" y="3499912"/>
                <a:ext cx="190061" cy="166775"/>
              </a:xfrm>
              <a:prstGeom prst="diagStripe">
                <a:avLst>
                  <a:gd fmla="val 33456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g1c6782ea503_1_196"/>
              <p:cNvSpPr/>
              <p:nvPr/>
            </p:nvSpPr>
            <p:spPr>
              <a:xfrm rot="2126335">
                <a:off x="6351540" y="2972353"/>
                <a:ext cx="384420" cy="407891"/>
              </a:xfrm>
              <a:prstGeom prst="teardrop">
                <a:avLst>
                  <a:gd fmla="val 100000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g1c6782ea503_1_196"/>
              <p:cNvSpPr/>
              <p:nvPr/>
            </p:nvSpPr>
            <p:spPr>
              <a:xfrm rot="-7200588">
                <a:off x="5489863" y="2991778"/>
                <a:ext cx="386286" cy="384796"/>
              </a:xfrm>
              <a:prstGeom prst="teardrop">
                <a:avLst>
                  <a:gd fmla="val 100000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g1c6782ea503_1_196"/>
              <p:cNvSpPr/>
              <p:nvPr/>
            </p:nvSpPr>
            <p:spPr>
              <a:xfrm flipH="1" rot="5400000">
                <a:off x="6037288" y="3609595"/>
                <a:ext cx="144000" cy="503100"/>
              </a:xfrm>
              <a:prstGeom prst="moon">
                <a:avLst>
                  <a:gd fmla="val 5489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3" name="Google Shape;663;g1c6782ea503_1_196"/>
            <p:cNvGrpSpPr/>
            <p:nvPr/>
          </p:nvGrpSpPr>
          <p:grpSpPr>
            <a:xfrm>
              <a:off x="10116700" y="2651222"/>
              <a:ext cx="406500" cy="303769"/>
              <a:chOff x="6151377" y="2317153"/>
              <a:chExt cx="2895300" cy="2163597"/>
            </a:xfrm>
          </p:grpSpPr>
          <p:sp>
            <p:nvSpPr>
              <p:cNvPr id="664" name="Google Shape;664;g1c6782ea503_1_196"/>
              <p:cNvSpPr/>
              <p:nvPr/>
            </p:nvSpPr>
            <p:spPr>
              <a:xfrm>
                <a:off x="6721000" y="2566750"/>
                <a:ext cx="1909500" cy="1914000"/>
              </a:xfrm>
              <a:prstGeom prst="ellipse">
                <a:avLst/>
              </a:pr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g1c6782ea503_1_196"/>
              <p:cNvSpPr/>
              <p:nvPr/>
            </p:nvSpPr>
            <p:spPr>
              <a:xfrm rot="4865223">
                <a:off x="7262108" y="1456346"/>
                <a:ext cx="673837" cy="2825014"/>
              </a:xfrm>
              <a:prstGeom prst="moon">
                <a:avLst>
                  <a:gd fmla="val 28234" name="adj"/>
                </a:avLst>
              </a:pr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g1c6782ea503_1_196"/>
              <p:cNvSpPr/>
              <p:nvPr/>
            </p:nvSpPr>
            <p:spPr>
              <a:xfrm>
                <a:off x="6766750" y="2472000"/>
                <a:ext cx="1818000" cy="1914000"/>
              </a:xfrm>
              <a:prstGeom prst="chord">
                <a:avLst>
                  <a:gd fmla="val 79980" name="adj1"/>
                  <a:gd fmla="val 1078388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g1c6782ea503_1_196"/>
              <p:cNvSpPr/>
              <p:nvPr/>
            </p:nvSpPr>
            <p:spPr>
              <a:xfrm>
                <a:off x="7326850" y="3174100"/>
                <a:ext cx="697800" cy="6993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8" name="Google Shape;668;g1c6782ea503_1_196"/>
            <p:cNvGrpSpPr/>
            <p:nvPr/>
          </p:nvGrpSpPr>
          <p:grpSpPr>
            <a:xfrm>
              <a:off x="10630493" y="2578730"/>
              <a:ext cx="406712" cy="448008"/>
              <a:chOff x="6250900" y="2865450"/>
              <a:chExt cx="2400900" cy="2400900"/>
            </a:xfrm>
          </p:grpSpPr>
          <p:sp>
            <p:nvSpPr>
              <p:cNvPr id="669" name="Google Shape;669;g1c6782ea503_1_196"/>
              <p:cNvSpPr/>
              <p:nvPr/>
            </p:nvSpPr>
            <p:spPr>
              <a:xfrm>
                <a:off x="6250900" y="2865450"/>
                <a:ext cx="2400900" cy="2400900"/>
              </a:xfrm>
              <a:prstGeom prst="chord">
                <a:avLst>
                  <a:gd fmla="val 79769" name="adj1"/>
                  <a:gd fmla="val 10752168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g1c6782ea503_1_196"/>
              <p:cNvSpPr/>
              <p:nvPr/>
            </p:nvSpPr>
            <p:spPr>
              <a:xfrm rot="-5400000">
                <a:off x="7168450" y="3980775"/>
                <a:ext cx="565800" cy="1831200"/>
              </a:xfrm>
              <a:prstGeom prst="moon">
                <a:avLst>
                  <a:gd fmla="val 50000" name="adj"/>
                </a:avLst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g1c6782ea503_1_196"/>
              <p:cNvSpPr/>
              <p:nvPr/>
            </p:nvSpPr>
            <p:spPr>
              <a:xfrm>
                <a:off x="6520025" y="3939423"/>
                <a:ext cx="1831200" cy="354900"/>
              </a:xfrm>
              <a:prstGeom prst="chord">
                <a:avLst>
                  <a:gd fmla="val 51302" name="adj1"/>
                  <a:gd fmla="val 10800000" name="adj2"/>
                </a:avLst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g1c6782ea503_1_196"/>
              <p:cNvSpPr/>
              <p:nvPr/>
            </p:nvSpPr>
            <p:spPr>
              <a:xfrm>
                <a:off x="6748750" y="4491775"/>
                <a:ext cx="1405200" cy="448200"/>
              </a:xfrm>
              <a:prstGeom prst="hear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aphicFrame>
        <p:nvGraphicFramePr>
          <p:cNvPr id="673" name="Google Shape;673;g1c6782ea503_1_196"/>
          <p:cNvGraphicFramePr/>
          <p:nvPr/>
        </p:nvGraphicFramePr>
        <p:xfrm>
          <a:off x="6245675" y="2239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{2C686889-C49D-4CCD-8FD9-703C20CBD434}</a:tableStyleId>
              </a:tblPr>
              <a:tblGrid>
                <a:gridCol w="505425"/>
                <a:gridCol w="512875"/>
                <a:gridCol w="512875"/>
                <a:gridCol w="512875"/>
                <a:gridCol w="512875"/>
              </a:tblGrid>
              <a:tr h="53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139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139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139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139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139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139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193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674" name="Google Shape;674;g1c6782ea503_1_196"/>
          <p:cNvSpPr/>
          <p:nvPr/>
        </p:nvSpPr>
        <p:spPr>
          <a:xfrm>
            <a:off x="6339375" y="2884375"/>
            <a:ext cx="327000" cy="327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g1c6782ea503_1_196"/>
          <p:cNvSpPr/>
          <p:nvPr/>
        </p:nvSpPr>
        <p:spPr>
          <a:xfrm>
            <a:off x="6339375" y="3430275"/>
            <a:ext cx="327000" cy="327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g1c6782ea503_1_196"/>
          <p:cNvSpPr/>
          <p:nvPr/>
        </p:nvSpPr>
        <p:spPr>
          <a:xfrm>
            <a:off x="6339375" y="3976175"/>
            <a:ext cx="327000" cy="327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1c6782ea503_1_196"/>
          <p:cNvSpPr/>
          <p:nvPr/>
        </p:nvSpPr>
        <p:spPr>
          <a:xfrm>
            <a:off x="6837250" y="3976175"/>
            <a:ext cx="327000" cy="327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g1c6782ea503_1_196"/>
          <p:cNvSpPr/>
          <p:nvPr/>
        </p:nvSpPr>
        <p:spPr>
          <a:xfrm>
            <a:off x="6837250" y="3430275"/>
            <a:ext cx="327000" cy="327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g1c6782ea503_1_196"/>
          <p:cNvSpPr/>
          <p:nvPr/>
        </p:nvSpPr>
        <p:spPr>
          <a:xfrm>
            <a:off x="6837250" y="2902513"/>
            <a:ext cx="327000" cy="327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g1c6782ea503_1_196"/>
          <p:cNvSpPr/>
          <p:nvPr/>
        </p:nvSpPr>
        <p:spPr>
          <a:xfrm>
            <a:off x="6837250" y="2347538"/>
            <a:ext cx="327000" cy="327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g1c6782ea503_1_196"/>
          <p:cNvSpPr/>
          <p:nvPr/>
        </p:nvSpPr>
        <p:spPr>
          <a:xfrm>
            <a:off x="7360650" y="2358863"/>
            <a:ext cx="327000" cy="327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g1c6782ea503_1_196"/>
          <p:cNvSpPr/>
          <p:nvPr/>
        </p:nvSpPr>
        <p:spPr>
          <a:xfrm>
            <a:off x="7360650" y="2888900"/>
            <a:ext cx="327000" cy="327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1c6782ea503_1_196"/>
          <p:cNvSpPr/>
          <p:nvPr/>
        </p:nvSpPr>
        <p:spPr>
          <a:xfrm>
            <a:off x="7360650" y="3430263"/>
            <a:ext cx="327000" cy="327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g1c6782ea503_1_196"/>
          <p:cNvSpPr/>
          <p:nvPr/>
        </p:nvSpPr>
        <p:spPr>
          <a:xfrm>
            <a:off x="7360650" y="3958013"/>
            <a:ext cx="327000" cy="327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g1c6782ea503_1_196"/>
          <p:cNvSpPr/>
          <p:nvPr/>
        </p:nvSpPr>
        <p:spPr>
          <a:xfrm>
            <a:off x="7884050" y="2358863"/>
            <a:ext cx="327000" cy="327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g1c6782ea503_1_196"/>
          <p:cNvSpPr/>
          <p:nvPr/>
        </p:nvSpPr>
        <p:spPr>
          <a:xfrm>
            <a:off x="8381925" y="2358863"/>
            <a:ext cx="327000" cy="327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g1c6782ea503_1_196"/>
          <p:cNvSpPr/>
          <p:nvPr/>
        </p:nvSpPr>
        <p:spPr>
          <a:xfrm>
            <a:off x="8381925" y="2872738"/>
            <a:ext cx="327000" cy="327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g1c6782ea503_1_196"/>
          <p:cNvSpPr/>
          <p:nvPr/>
        </p:nvSpPr>
        <p:spPr>
          <a:xfrm>
            <a:off x="8381925" y="3430263"/>
            <a:ext cx="327000" cy="327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g1c6782ea503_1_196"/>
          <p:cNvSpPr/>
          <p:nvPr/>
        </p:nvSpPr>
        <p:spPr>
          <a:xfrm>
            <a:off x="8381925" y="3987788"/>
            <a:ext cx="327000" cy="327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g1c6782ea503_1_196"/>
          <p:cNvSpPr/>
          <p:nvPr/>
        </p:nvSpPr>
        <p:spPr>
          <a:xfrm>
            <a:off x="7871288" y="3987788"/>
            <a:ext cx="327000" cy="327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g1c6782ea503_1_196"/>
          <p:cNvSpPr/>
          <p:nvPr/>
        </p:nvSpPr>
        <p:spPr>
          <a:xfrm>
            <a:off x="7871288" y="3430263"/>
            <a:ext cx="327000" cy="327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g1c6782ea503_1_196"/>
          <p:cNvSpPr/>
          <p:nvPr/>
        </p:nvSpPr>
        <p:spPr>
          <a:xfrm>
            <a:off x="7884038" y="2894563"/>
            <a:ext cx="327000" cy="327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g1c6782ea503_1_196"/>
          <p:cNvGrpSpPr/>
          <p:nvPr/>
        </p:nvGrpSpPr>
        <p:grpSpPr>
          <a:xfrm>
            <a:off x="1867350" y="1846488"/>
            <a:ext cx="2554800" cy="4377175"/>
            <a:chOff x="2246950" y="1886550"/>
            <a:chExt cx="2554800" cy="4377175"/>
          </a:xfrm>
        </p:grpSpPr>
        <p:sp>
          <p:nvSpPr>
            <p:cNvPr id="694" name="Google Shape;694;g1c6782ea503_1_196"/>
            <p:cNvSpPr/>
            <p:nvPr/>
          </p:nvSpPr>
          <p:spPr>
            <a:xfrm>
              <a:off x="2582200" y="1886550"/>
              <a:ext cx="1884300" cy="18843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g1c6782ea503_1_196"/>
            <p:cNvSpPr/>
            <p:nvPr/>
          </p:nvSpPr>
          <p:spPr>
            <a:xfrm rot="-5400000">
              <a:off x="2246950" y="3708925"/>
              <a:ext cx="2554800" cy="2554800"/>
            </a:xfrm>
            <a:prstGeom prst="flowChartDelay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Google Shape;696;g1c6782ea503_1_196"/>
          <p:cNvSpPr/>
          <p:nvPr/>
        </p:nvSpPr>
        <p:spPr>
          <a:xfrm>
            <a:off x="6155832" y="5775775"/>
            <a:ext cx="1161300" cy="447900"/>
          </a:xfrm>
          <a:prstGeom prst="roundRect">
            <a:avLst>
              <a:gd fmla="val 16667" name="adj"/>
            </a:avLst>
          </a:prstGeom>
          <a:solidFill>
            <a:srgbClr val="7193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/>
              <a:t>초기화</a:t>
            </a:r>
            <a:endParaRPr b="1" sz="1200"/>
          </a:p>
        </p:txBody>
      </p:sp>
      <p:sp>
        <p:nvSpPr>
          <p:cNvPr id="697" name="Google Shape;697;g1c6782ea503_1_196"/>
          <p:cNvSpPr/>
          <p:nvPr/>
        </p:nvSpPr>
        <p:spPr>
          <a:xfrm>
            <a:off x="7776851" y="5775775"/>
            <a:ext cx="1161300" cy="447900"/>
          </a:xfrm>
          <a:prstGeom prst="roundRect">
            <a:avLst>
              <a:gd fmla="val 16667" name="adj"/>
            </a:avLst>
          </a:prstGeom>
          <a:solidFill>
            <a:srgbClr val="7193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/>
              <a:t>저장</a:t>
            </a:r>
            <a:endParaRPr b="1" sz="1200"/>
          </a:p>
        </p:txBody>
      </p:sp>
      <p:sp>
        <p:nvSpPr>
          <p:cNvPr id="698" name="Google Shape;698;g1c6782ea503_1_196"/>
          <p:cNvSpPr txBox="1"/>
          <p:nvPr/>
        </p:nvSpPr>
        <p:spPr>
          <a:xfrm>
            <a:off x="6180750" y="5204650"/>
            <a:ext cx="26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우클릭으로 이미지를 저장할 수 있습니다.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모바일 환경에서는 이미지를 눌러서 저장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99" name="Google Shape;699;g1c6782ea503_1_196"/>
          <p:cNvCxnSpPr/>
          <p:nvPr/>
        </p:nvCxnSpPr>
        <p:spPr>
          <a:xfrm>
            <a:off x="464675" y="1305500"/>
            <a:ext cx="8673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0" name="Google Shape;700;g1c6782ea503_1_196"/>
          <p:cNvSpPr txBox="1"/>
          <p:nvPr/>
        </p:nvSpPr>
        <p:spPr>
          <a:xfrm>
            <a:off x="752325" y="796575"/>
            <a:ext cx="28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캐릭터 흉상 꾸미기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1" name="Google Shape;701;g1c6782ea503_1_196"/>
          <p:cNvCxnSpPr/>
          <p:nvPr/>
        </p:nvCxnSpPr>
        <p:spPr>
          <a:xfrm>
            <a:off x="5863675" y="1305500"/>
            <a:ext cx="0" cy="531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g1c6782ea503_1_196"/>
          <p:cNvSpPr/>
          <p:nvPr/>
        </p:nvSpPr>
        <p:spPr>
          <a:xfrm>
            <a:off x="6278925" y="2304238"/>
            <a:ext cx="447900" cy="447900"/>
          </a:xfrm>
          <a:prstGeom prst="mathMultiply">
            <a:avLst>
              <a:gd fmla="val 12300" name="adj1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7" name="Google Shape;707;g1c7a8433bdb_0_1"/>
          <p:cNvGraphicFramePr/>
          <p:nvPr/>
        </p:nvGraphicFramePr>
        <p:xfrm>
          <a:off x="473333" y="1183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{2444689B-CB99-4519-ACD9-818BA721AB92}</a:tableStyleId>
              </a:tblPr>
              <a:tblGrid>
                <a:gridCol w="1021975"/>
                <a:gridCol w="2721675"/>
                <a:gridCol w="1065000"/>
                <a:gridCol w="2678650"/>
                <a:gridCol w="1183350"/>
                <a:gridCol w="2560325"/>
              </a:tblGrid>
              <a:tr h="16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ID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이름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My Page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경로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로그인 시 My Page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6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개요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로그인 시 My Page를 누르면 가장 먼저 나오는 유저 정보 화면.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설명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882025">
                <a:tc gridSpan="5"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rowSpan="5" hMerge="1"/>
                <a:tc rowSpan="5" hMerge="1"/>
                <a:tc rowSpan="5" hMerge="1"/>
                <a:tc rowSpan="5"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유저 식별을 위한 데이터(비밀번호 제외) 및 로그인한 유저일 때 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18427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중요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53922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유저 정보: 아이디, 이메일, 비밀번호 게임정보(진행상황, 진행한 게임), 게시글 작성 이력, 댓글 이력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유저 접근 가능 정보: 아이디 이메일 게임이력 게시글이력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유저 접근 기능: 비밀번호 재설정 (비밀번호 재설정 페이지로 바로 이동. 메일주소 입력 팝업(사용자가 집적 입력하는 과정) 없이, 로그인 정보의 메일 주소를 이용해 링크 전송)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17187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연계되는 화면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21966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비밀번호 재설정 페이지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게임 실행 페이지(유저의 게임 데이터가 저장된 화면)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게시글 상세 페이지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08" name="Google Shape;708;g1c7a8433bdb_0_1"/>
          <p:cNvSpPr/>
          <p:nvPr/>
        </p:nvSpPr>
        <p:spPr>
          <a:xfrm>
            <a:off x="2599900" y="785525"/>
            <a:ext cx="5310600" cy="15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g1c7a8433bdb_0_1"/>
          <p:cNvSpPr/>
          <p:nvPr/>
        </p:nvSpPr>
        <p:spPr>
          <a:xfrm>
            <a:off x="2599900" y="2525288"/>
            <a:ext cx="5310600" cy="14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g1c7a8433bdb_0_1"/>
          <p:cNvSpPr/>
          <p:nvPr/>
        </p:nvSpPr>
        <p:spPr>
          <a:xfrm>
            <a:off x="2599900" y="4193025"/>
            <a:ext cx="5310600" cy="18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g1c7a8433bdb_0_1"/>
          <p:cNvSpPr txBox="1"/>
          <p:nvPr/>
        </p:nvSpPr>
        <p:spPr>
          <a:xfrm>
            <a:off x="2688425" y="844338"/>
            <a:ext cx="82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2" name="Google Shape;712;g1c7a8433bdb_0_1"/>
          <p:cNvSpPr txBox="1"/>
          <p:nvPr/>
        </p:nvSpPr>
        <p:spPr>
          <a:xfrm>
            <a:off x="2688425" y="1353513"/>
            <a:ext cx="82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3" name="Google Shape;713;g1c7a8433bdb_0_1"/>
          <p:cNvSpPr txBox="1"/>
          <p:nvPr/>
        </p:nvSpPr>
        <p:spPr>
          <a:xfrm>
            <a:off x="3812813" y="844350"/>
            <a:ext cx="165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latin typeface="Malgun Gothic"/>
                <a:ea typeface="Malgun Gothic"/>
                <a:cs typeface="Malgun Gothic"/>
                <a:sym typeface="Malgun Gothic"/>
              </a:rPr>
              <a:t>@idden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4" name="Google Shape;714;g1c7a8433bdb_0_1"/>
          <p:cNvSpPr txBox="1"/>
          <p:nvPr/>
        </p:nvSpPr>
        <p:spPr>
          <a:xfrm>
            <a:off x="3812825" y="1353525"/>
            <a:ext cx="17190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idden@kakao.com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15" name="Google Shape;715;g1c7a8433bdb_0_1"/>
          <p:cNvCxnSpPr/>
          <p:nvPr/>
        </p:nvCxnSpPr>
        <p:spPr>
          <a:xfrm>
            <a:off x="3617775" y="774450"/>
            <a:ext cx="0" cy="15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6" name="Google Shape;716;g1c7a8433bdb_0_1"/>
          <p:cNvSpPr/>
          <p:nvPr/>
        </p:nvSpPr>
        <p:spPr>
          <a:xfrm>
            <a:off x="3812825" y="1914800"/>
            <a:ext cx="1651200" cy="369300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FFFFFF"/>
                </a:solidFill>
              </a:rPr>
              <a:t>비밀번호 재설정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17" name="Google Shape;717;g1c7a8433bdb_0_1"/>
          <p:cNvSpPr txBox="1"/>
          <p:nvPr/>
        </p:nvSpPr>
        <p:spPr>
          <a:xfrm>
            <a:off x="1294400" y="1062125"/>
            <a:ext cx="118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8" name="Google Shape;718;g1c7a8433bdb_0_1"/>
          <p:cNvSpPr txBox="1"/>
          <p:nvPr/>
        </p:nvSpPr>
        <p:spPr>
          <a:xfrm>
            <a:off x="1294400" y="2854425"/>
            <a:ext cx="118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9" name="Google Shape;719;g1c7a8433bdb_0_1"/>
          <p:cNvSpPr txBox="1"/>
          <p:nvPr/>
        </p:nvSpPr>
        <p:spPr>
          <a:xfrm>
            <a:off x="1294400" y="4605350"/>
            <a:ext cx="118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latin typeface="Malgun Gothic"/>
                <a:ea typeface="Malgun Gothic"/>
                <a:cs typeface="Malgun Gothic"/>
                <a:sym typeface="Malgun Gothic"/>
              </a:rPr>
              <a:t>게임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0" name="Google Shape;720;g1c7a8433bdb_0_1"/>
          <p:cNvSpPr/>
          <p:nvPr/>
        </p:nvSpPr>
        <p:spPr>
          <a:xfrm>
            <a:off x="2799050" y="4328750"/>
            <a:ext cx="1416000" cy="14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g1c7a8433bdb_0_1"/>
          <p:cNvSpPr/>
          <p:nvPr/>
        </p:nvSpPr>
        <p:spPr>
          <a:xfrm>
            <a:off x="4370200" y="4328750"/>
            <a:ext cx="1416000" cy="14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g1c7a8433bdb_0_1"/>
          <p:cNvSpPr/>
          <p:nvPr/>
        </p:nvSpPr>
        <p:spPr>
          <a:xfrm>
            <a:off x="5941350" y="4328750"/>
            <a:ext cx="1416000" cy="14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g1c7a8433bdb_0_1"/>
          <p:cNvSpPr/>
          <p:nvPr/>
        </p:nvSpPr>
        <p:spPr>
          <a:xfrm>
            <a:off x="2688425" y="5921875"/>
            <a:ext cx="5100300" cy="88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g1c7a8433bdb_0_1"/>
          <p:cNvSpPr/>
          <p:nvPr/>
        </p:nvSpPr>
        <p:spPr>
          <a:xfrm>
            <a:off x="2677350" y="5921875"/>
            <a:ext cx="1493700" cy="88500"/>
          </a:xfrm>
          <a:prstGeom prst="roundRect">
            <a:avLst>
              <a:gd fmla="val 50000" name="adj"/>
            </a:avLst>
          </a:prstGeom>
          <a:solidFill>
            <a:srgbClr val="9FEAC6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g1c7a8433bdb_0_1"/>
          <p:cNvSpPr/>
          <p:nvPr/>
        </p:nvSpPr>
        <p:spPr>
          <a:xfrm>
            <a:off x="7529125" y="4328750"/>
            <a:ext cx="381300" cy="14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6" name="Google Shape;726;g1c7a8433bdb_0_1"/>
          <p:cNvGrpSpPr/>
          <p:nvPr/>
        </p:nvGrpSpPr>
        <p:grpSpPr>
          <a:xfrm>
            <a:off x="3159843" y="4469639"/>
            <a:ext cx="694395" cy="1189716"/>
            <a:chOff x="2246950" y="1886550"/>
            <a:chExt cx="2554800" cy="4377175"/>
          </a:xfrm>
        </p:grpSpPr>
        <p:sp>
          <p:nvSpPr>
            <p:cNvPr id="727" name="Google Shape;727;g1c7a8433bdb_0_1"/>
            <p:cNvSpPr/>
            <p:nvPr/>
          </p:nvSpPr>
          <p:spPr>
            <a:xfrm>
              <a:off x="2582200" y="1886550"/>
              <a:ext cx="1884300" cy="1884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g1c7a8433bdb_0_1"/>
            <p:cNvSpPr/>
            <p:nvPr/>
          </p:nvSpPr>
          <p:spPr>
            <a:xfrm rot="-5400000">
              <a:off x="2246950" y="3708925"/>
              <a:ext cx="2554800" cy="2554800"/>
            </a:xfrm>
            <a:prstGeom prst="flowChartDelay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g1c7a8433bdb_0_1"/>
          <p:cNvGrpSpPr/>
          <p:nvPr/>
        </p:nvGrpSpPr>
        <p:grpSpPr>
          <a:xfrm>
            <a:off x="4730993" y="4469639"/>
            <a:ext cx="694395" cy="1189716"/>
            <a:chOff x="2246950" y="1886550"/>
            <a:chExt cx="2554800" cy="4377175"/>
          </a:xfrm>
        </p:grpSpPr>
        <p:sp>
          <p:nvSpPr>
            <p:cNvPr id="730" name="Google Shape;730;g1c7a8433bdb_0_1"/>
            <p:cNvSpPr/>
            <p:nvPr/>
          </p:nvSpPr>
          <p:spPr>
            <a:xfrm>
              <a:off x="2582200" y="1886550"/>
              <a:ext cx="1884300" cy="1884300"/>
            </a:xfrm>
            <a:prstGeom prst="ellipse">
              <a:avLst/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g1c7a8433bdb_0_1"/>
            <p:cNvSpPr/>
            <p:nvPr/>
          </p:nvSpPr>
          <p:spPr>
            <a:xfrm rot="-5400000">
              <a:off x="2246950" y="3708925"/>
              <a:ext cx="2554800" cy="2554800"/>
            </a:xfrm>
            <a:prstGeom prst="flowChartDelay">
              <a:avLst/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g1c7a8433bdb_0_1"/>
          <p:cNvGrpSpPr/>
          <p:nvPr/>
        </p:nvGrpSpPr>
        <p:grpSpPr>
          <a:xfrm>
            <a:off x="6310456" y="4469639"/>
            <a:ext cx="694395" cy="1189716"/>
            <a:chOff x="2246950" y="1886550"/>
            <a:chExt cx="2554800" cy="4377175"/>
          </a:xfrm>
        </p:grpSpPr>
        <p:sp>
          <p:nvSpPr>
            <p:cNvPr id="733" name="Google Shape;733;g1c7a8433bdb_0_1"/>
            <p:cNvSpPr/>
            <p:nvPr/>
          </p:nvSpPr>
          <p:spPr>
            <a:xfrm>
              <a:off x="2582200" y="1886550"/>
              <a:ext cx="1884300" cy="1884300"/>
            </a:xfrm>
            <a:prstGeom prst="ellipse">
              <a:avLst/>
            </a:prstGeom>
            <a:solidFill>
              <a:srgbClr val="0139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g1c7a8433bdb_0_1"/>
            <p:cNvSpPr/>
            <p:nvPr/>
          </p:nvSpPr>
          <p:spPr>
            <a:xfrm rot="-5400000">
              <a:off x="2246950" y="3708925"/>
              <a:ext cx="2554800" cy="2554800"/>
            </a:xfrm>
            <a:prstGeom prst="flowChartDelay">
              <a:avLst/>
            </a:prstGeom>
            <a:solidFill>
              <a:srgbClr val="0139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g1c7a8433bdb_0_1"/>
          <p:cNvSpPr txBox="1"/>
          <p:nvPr/>
        </p:nvSpPr>
        <p:spPr>
          <a:xfrm>
            <a:off x="2688425" y="1862688"/>
            <a:ext cx="82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6" name="Google Shape;736;g1c7a8433bdb_0_1"/>
          <p:cNvSpPr/>
          <p:nvPr/>
        </p:nvSpPr>
        <p:spPr>
          <a:xfrm>
            <a:off x="2588750" y="6182225"/>
            <a:ext cx="5310600" cy="369300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FFFFFF"/>
                </a:solidFill>
              </a:rPr>
              <a:t>변경사항 저장</a:t>
            </a:r>
            <a:endParaRPr b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7568650" y="1377375"/>
            <a:ext cx="3120000" cy="19086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117700"/>
            <a:ext cx="10515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ko-KR" sz="2800"/>
              <a:t>개인 웹 포트폴리오</a:t>
            </a:r>
            <a:r>
              <a:rPr b="1" lang="ko-KR" sz="1500"/>
              <a:t>(근데 이제 로그인 서비스를 곁들인) </a:t>
            </a:r>
            <a:r>
              <a:rPr lang="ko-KR" sz="2800"/>
              <a:t>사이트 맵</a:t>
            </a:r>
            <a:endParaRPr sz="2800"/>
          </a:p>
        </p:txBody>
      </p:sp>
      <p:sp>
        <p:nvSpPr>
          <p:cNvPr id="92" name="Google Shape;92;p2"/>
          <p:cNvSpPr/>
          <p:nvPr/>
        </p:nvSpPr>
        <p:spPr>
          <a:xfrm>
            <a:off x="1376250" y="1267323"/>
            <a:ext cx="1915800" cy="537900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376252" y="2368040"/>
            <a:ext cx="1915800" cy="537900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1396452" y="4478043"/>
            <a:ext cx="1915800" cy="537900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취미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1294425" y="3376663"/>
            <a:ext cx="4806900" cy="10101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1386352" y="3435971"/>
            <a:ext cx="1915800" cy="537900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 Page</a:t>
            </a:r>
            <a:endParaRPr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8076076" y="2599920"/>
            <a:ext cx="2220600" cy="268800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ko-KR" sz="12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커스터마이징 (픽크루)</a:t>
            </a:r>
            <a:endParaRPr b="1" i="0" sz="1200" u="none" cap="none" strike="noStrike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3482376" y="3763497"/>
            <a:ext cx="2220600" cy="268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피드백 이력</a:t>
            </a:r>
            <a:endParaRPr b="1" i="0" sz="1200" u="none" cap="none" strike="noStrike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482376" y="3452475"/>
            <a:ext cx="2220600" cy="268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My Page</a:t>
            </a:r>
            <a:r>
              <a:rPr b="1" lang="ko-KR" sz="12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(로그인 정보, 메인)</a:t>
            </a:r>
            <a:endParaRPr b="1" i="0" sz="1200" u="none" cap="none" strike="noStrike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3492476" y="4542429"/>
            <a:ext cx="2220600" cy="268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갤러리</a:t>
            </a:r>
            <a:r>
              <a:rPr b="1" lang="ko-KR" sz="12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(메인)</a:t>
            </a:r>
            <a:endParaRPr b="1" i="0" sz="1200" u="none" cap="none" strike="noStrike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3492476" y="4843641"/>
            <a:ext cx="2220600" cy="268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취미</a:t>
            </a:r>
            <a:endParaRPr b="1" i="0" sz="1200" u="none" cap="none" strike="noStrike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3492380" y="2352000"/>
            <a:ext cx="2220600" cy="268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포트폴리오</a:t>
            </a:r>
            <a:endParaRPr b="1" i="0" sz="1200" u="none" cap="none" strike="noStrike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3492380" y="2653206"/>
            <a:ext cx="2220600" cy="268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 스택</a:t>
            </a:r>
            <a:endParaRPr b="1" i="0" sz="1200" u="none" cap="none" strike="noStrike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8076080" y="2901862"/>
            <a:ext cx="2220600" cy="268800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피드백</a:t>
            </a:r>
            <a:r>
              <a:rPr b="1" i="0" lang="ko-KR" sz="1200" u="none" cap="none" strike="noStrike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b="1" lang="ko-KR" sz="12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r>
              <a:rPr b="1" i="0" lang="ko-KR" sz="1200" u="none" cap="none" strike="noStrike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200">
              <a:solidFill>
                <a:srgbClr val="FFC000"/>
              </a:solidFill>
            </a:endParaRPr>
          </a:p>
        </p:txBody>
      </p:sp>
      <p:cxnSp>
        <p:nvCxnSpPr>
          <p:cNvPr id="105" name="Google Shape;105;p2"/>
          <p:cNvCxnSpPr>
            <a:stCxn id="92" idx="1"/>
            <a:endCxn id="93" idx="1"/>
          </p:cNvCxnSpPr>
          <p:nvPr/>
        </p:nvCxnSpPr>
        <p:spPr>
          <a:xfrm>
            <a:off x="1376250" y="1536272"/>
            <a:ext cx="600" cy="1100700"/>
          </a:xfrm>
          <a:prstGeom prst="bentConnector3">
            <a:avLst>
              <a:gd fmla="val -3968750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2"/>
          <p:cNvCxnSpPr>
            <a:stCxn id="92" idx="1"/>
            <a:endCxn id="94" idx="1"/>
          </p:cNvCxnSpPr>
          <p:nvPr/>
        </p:nvCxnSpPr>
        <p:spPr>
          <a:xfrm>
            <a:off x="1376250" y="1536272"/>
            <a:ext cx="20100" cy="3210600"/>
          </a:xfrm>
          <a:prstGeom prst="bentConnector3">
            <a:avLst>
              <a:gd fmla="val -1184701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2"/>
          <p:cNvCxnSpPr>
            <a:stCxn id="92" idx="1"/>
            <a:endCxn id="96" idx="1"/>
          </p:cNvCxnSpPr>
          <p:nvPr/>
        </p:nvCxnSpPr>
        <p:spPr>
          <a:xfrm>
            <a:off x="1376250" y="1536272"/>
            <a:ext cx="10200" cy="2168700"/>
          </a:xfrm>
          <a:prstGeom prst="bentConnector3">
            <a:avLst>
              <a:gd fmla="val -2334559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2"/>
          <p:cNvSpPr/>
          <p:nvPr/>
        </p:nvSpPr>
        <p:spPr>
          <a:xfrm>
            <a:off x="5756475" y="2368050"/>
            <a:ext cx="301200" cy="537900"/>
          </a:xfrm>
          <a:prstGeom prst="rightBrace">
            <a:avLst>
              <a:gd fmla="val 36904" name="adj1"/>
              <a:gd fmla="val 48718" name="adj2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6118512" y="2418575"/>
            <a:ext cx="12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 </a:t>
            </a: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안에서 내부 링크로 이동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0" name="Google Shape;110;p2"/>
          <p:cNvCxnSpPr>
            <a:stCxn id="92" idx="1"/>
            <a:endCxn id="111" idx="1"/>
          </p:cNvCxnSpPr>
          <p:nvPr/>
        </p:nvCxnSpPr>
        <p:spPr>
          <a:xfrm>
            <a:off x="1376250" y="1536272"/>
            <a:ext cx="10200" cy="4257900"/>
          </a:xfrm>
          <a:prstGeom prst="bentConnector3">
            <a:avLst>
              <a:gd fmla="val -2334559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2"/>
          <p:cNvSpPr/>
          <p:nvPr/>
        </p:nvSpPr>
        <p:spPr>
          <a:xfrm>
            <a:off x="1386427" y="5525209"/>
            <a:ext cx="1915800" cy="537900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개발자 프로필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3502551" y="5525200"/>
            <a:ext cx="2220600" cy="268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자기소개(메인)</a:t>
            </a:r>
            <a:endParaRPr b="1" i="0" sz="1200" u="none" cap="none" strike="noStrike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3502551" y="5839850"/>
            <a:ext cx="2220600" cy="268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학·경력, 주소, 전화 등</a:t>
            </a:r>
            <a:endParaRPr b="1" i="0" sz="1200" u="none" cap="none" strike="noStrike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5756475" y="5524698"/>
            <a:ext cx="301200" cy="899100"/>
          </a:xfrm>
          <a:prstGeom prst="rightBrace">
            <a:avLst>
              <a:gd fmla="val 36904" name="adj1"/>
              <a:gd fmla="val 48718" name="adj2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6101189" y="5828775"/>
            <a:ext cx="12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 안에서 내부 링크로 이동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3502555" y="6154499"/>
            <a:ext cx="2220600" cy="268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</a:t>
            </a:r>
            <a:endParaRPr sz="1200"/>
          </a:p>
        </p:txBody>
      </p:sp>
      <p:sp>
        <p:nvSpPr>
          <p:cNvPr id="117" name="Google Shape;117;p2"/>
          <p:cNvSpPr/>
          <p:nvPr/>
        </p:nvSpPr>
        <p:spPr>
          <a:xfrm>
            <a:off x="7333577" y="3965584"/>
            <a:ext cx="1915800" cy="537900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</a:t>
            </a:r>
            <a:r>
              <a:rPr b="1" i="0" lang="ko-KR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</a:t>
            </a:r>
            <a:r>
              <a:rPr b="1"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전용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7333576" y="4546659"/>
            <a:ext cx="2220600" cy="268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로그인(메인)</a:t>
            </a:r>
            <a:endParaRPr b="1" i="0" sz="1200" u="none" cap="none" strike="noStrike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7333576" y="4858637"/>
            <a:ext cx="2220600" cy="268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1" i="0" sz="1200" u="none" cap="none" strike="noStrike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7333576" y="5170620"/>
            <a:ext cx="2220600" cy="268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ko-KR" sz="12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재설정</a:t>
            </a:r>
            <a:endParaRPr b="1" i="0" sz="1200" u="none" cap="none" strike="noStrike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7333576" y="5482595"/>
            <a:ext cx="2220600" cy="268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ko-KR" sz="12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b="1" lang="ko-KR" sz="12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찾기</a:t>
            </a:r>
            <a:endParaRPr b="1" i="0" sz="1200" u="none" cap="none" strike="noStrike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8041352" y="2029609"/>
            <a:ext cx="1915800" cy="537900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 페이지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1376225" y="2164578"/>
            <a:ext cx="301228" cy="161530"/>
          </a:xfrm>
          <a:custGeom>
            <a:rect b="b" l="l" r="r" t="t"/>
            <a:pathLst>
              <a:path extrusionOk="0" h="16374" w="30535">
                <a:moveTo>
                  <a:pt x="0" y="9735"/>
                </a:moveTo>
                <a:lnTo>
                  <a:pt x="6196" y="16374"/>
                </a:lnTo>
                <a:lnTo>
                  <a:pt x="30535" y="0"/>
                </a:lnTo>
                <a:lnTo>
                  <a:pt x="6638" y="15046"/>
                </a:lnTo>
                <a:close/>
              </a:path>
            </a:pathLst>
          </a:custGeom>
          <a:solidFill>
            <a:srgbClr val="C00000"/>
          </a:solidFill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24" name="Google Shape;124;p2"/>
          <p:cNvCxnSpPr>
            <a:stCxn id="99" idx="3"/>
            <a:endCxn id="97" idx="1"/>
          </p:cNvCxnSpPr>
          <p:nvPr/>
        </p:nvCxnSpPr>
        <p:spPr>
          <a:xfrm flipH="1" rot="10800000">
            <a:off x="5702976" y="2734275"/>
            <a:ext cx="2373000" cy="852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"/>
          <p:cNvSpPr txBox="1"/>
          <p:nvPr/>
        </p:nvSpPr>
        <p:spPr>
          <a:xfrm>
            <a:off x="6496237" y="3240375"/>
            <a:ext cx="17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필요 서비스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페이지로 링크 이동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8125200" y="1320075"/>
            <a:ext cx="222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**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비로그인 시 데이터 저장 불가능</a:t>
            </a:r>
            <a:endParaRPr b="1" sz="10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0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비로그인 시 열람만 가능</a:t>
            </a:r>
            <a:endParaRPr b="1" sz="10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9873313" y="4626875"/>
            <a:ext cx="11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</a:t>
            </a: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안에서 </a:t>
            </a: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폼 전환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9588900" y="4558025"/>
            <a:ext cx="301200" cy="537900"/>
          </a:xfrm>
          <a:prstGeom prst="rightBrace">
            <a:avLst>
              <a:gd fmla="val 36904" name="adj1"/>
              <a:gd fmla="val 48718" name="adj2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7350888" y="3760866"/>
            <a:ext cx="301228" cy="161530"/>
          </a:xfrm>
          <a:custGeom>
            <a:rect b="b" l="l" r="r" t="t"/>
            <a:pathLst>
              <a:path extrusionOk="0" h="16374" w="30535">
                <a:moveTo>
                  <a:pt x="0" y="9735"/>
                </a:moveTo>
                <a:lnTo>
                  <a:pt x="6196" y="16374"/>
                </a:lnTo>
                <a:lnTo>
                  <a:pt x="30535" y="0"/>
                </a:lnTo>
                <a:lnTo>
                  <a:pt x="6638" y="15046"/>
                </a:lnTo>
                <a:close/>
              </a:path>
            </a:pathLst>
          </a:custGeom>
          <a:solidFill>
            <a:srgbClr val="C00000"/>
          </a:solidFill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Google Shape;130;p2"/>
          <p:cNvSpPr/>
          <p:nvPr/>
        </p:nvSpPr>
        <p:spPr>
          <a:xfrm>
            <a:off x="1376225" y="1058978"/>
            <a:ext cx="301228" cy="161530"/>
          </a:xfrm>
          <a:custGeom>
            <a:rect b="b" l="l" r="r" t="t"/>
            <a:pathLst>
              <a:path extrusionOk="0" h="16374" w="30535">
                <a:moveTo>
                  <a:pt x="0" y="9735"/>
                </a:moveTo>
                <a:lnTo>
                  <a:pt x="6196" y="16374"/>
                </a:lnTo>
                <a:lnTo>
                  <a:pt x="30535" y="0"/>
                </a:lnTo>
                <a:lnTo>
                  <a:pt x="6638" y="15046"/>
                </a:lnTo>
                <a:close/>
              </a:path>
            </a:pathLst>
          </a:custGeom>
          <a:solidFill>
            <a:srgbClr val="C00000"/>
          </a:solidFill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Google Shape;131;p2"/>
          <p:cNvSpPr/>
          <p:nvPr/>
        </p:nvSpPr>
        <p:spPr>
          <a:xfrm>
            <a:off x="7333575" y="3984371"/>
            <a:ext cx="3720300" cy="17670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"/>
          <p:cNvSpPr txBox="1"/>
          <p:nvPr/>
        </p:nvSpPr>
        <p:spPr>
          <a:xfrm>
            <a:off x="7568625" y="995700"/>
            <a:ext cx="31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98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페이지에서 관리할 항목</a:t>
            </a:r>
            <a:endParaRPr b="1">
              <a:solidFill>
                <a:srgbClr val="98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7823975" y="1835641"/>
            <a:ext cx="301228" cy="161530"/>
          </a:xfrm>
          <a:custGeom>
            <a:rect b="b" l="l" r="r" t="t"/>
            <a:pathLst>
              <a:path extrusionOk="0" h="16374" w="30535">
                <a:moveTo>
                  <a:pt x="0" y="9735"/>
                </a:moveTo>
                <a:lnTo>
                  <a:pt x="6196" y="16374"/>
                </a:lnTo>
                <a:lnTo>
                  <a:pt x="30535" y="0"/>
                </a:lnTo>
                <a:lnTo>
                  <a:pt x="6638" y="15046"/>
                </a:lnTo>
                <a:close/>
              </a:path>
            </a:pathLst>
          </a:custGeom>
          <a:solidFill>
            <a:srgbClr val="C00000"/>
          </a:solidFill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Google Shape;134;p2"/>
          <p:cNvSpPr/>
          <p:nvPr/>
        </p:nvSpPr>
        <p:spPr>
          <a:xfrm>
            <a:off x="3482376" y="4074522"/>
            <a:ext cx="2220600" cy="268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</a:t>
            </a:r>
            <a:r>
              <a:rPr b="1" i="0" lang="ko-KR" sz="1200" u="none" cap="none" strike="noStrike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이력</a:t>
            </a:r>
            <a:endParaRPr b="1" i="0" sz="1200" u="none" cap="none" strike="noStrike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1376225" y="3170653"/>
            <a:ext cx="301228" cy="161530"/>
          </a:xfrm>
          <a:custGeom>
            <a:rect b="b" l="l" r="r" t="t"/>
            <a:pathLst>
              <a:path extrusionOk="0" h="16374" w="30535">
                <a:moveTo>
                  <a:pt x="0" y="9735"/>
                </a:moveTo>
                <a:lnTo>
                  <a:pt x="6196" y="16374"/>
                </a:lnTo>
                <a:lnTo>
                  <a:pt x="30535" y="0"/>
                </a:lnTo>
                <a:lnTo>
                  <a:pt x="6638" y="15046"/>
                </a:lnTo>
                <a:close/>
              </a:path>
            </a:pathLst>
          </a:custGeom>
          <a:solidFill>
            <a:srgbClr val="C00000"/>
          </a:solidFill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3"/>
          <p:cNvGraphicFramePr/>
          <p:nvPr/>
        </p:nvGraphicFramePr>
        <p:xfrm>
          <a:off x="473333" y="1183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{2444689B-CB99-4519-ACD9-818BA721AB92}</a:tableStyleId>
              </a:tblPr>
              <a:tblGrid>
                <a:gridCol w="1021975"/>
                <a:gridCol w="2721675"/>
                <a:gridCol w="1065000"/>
                <a:gridCol w="2678650"/>
                <a:gridCol w="1183350"/>
                <a:gridCol w="2560325"/>
              </a:tblGrid>
              <a:tr h="301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ID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이름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메인화면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경로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메인화면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01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개요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사이트의 메인 페이지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설명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2200600">
                <a:tc gridSpan="5"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rowSpan="5" hMerge="1"/>
                <a:tc rowSpan="5" hMerge="1"/>
                <a:tc rowSpan="5" hMerge="1"/>
                <a:tc rowSpan="5"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-   사이트 메인</a:t>
                      </a:r>
                      <a:endParaRPr sz="1000" u="none" cap="none" strike="noStrike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/>
                        <a:t>프로젝트: 프로젝트 페이지로 이동</a:t>
                      </a:r>
                      <a:endParaRPr sz="1000" u="none" cap="none" strike="noStrike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/>
                        <a:t>취미: 취미 페이지로 이동</a:t>
                      </a:r>
                      <a:endParaRPr sz="1000" u="none" cap="none" strike="noStrike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/>
                        <a:t>My Page: My Page 페이지로 이동</a:t>
                      </a:r>
                      <a:endParaRPr sz="1000" u="none" cap="none" strike="noStrike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/>
                        <a:t>비 로그인 상태 시 로그인 페이지로 이동</a:t>
                      </a:r>
                      <a:endParaRPr sz="1000" u="none" cap="none" strike="noStrike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ko-KR" sz="1000"/>
                        <a:t>각각의 대메뉴 페이지를 클릭하면 대메뉴 이름은 사라지고 소메뉴가 등장, 이 상태로 ‘x’를 클릭하면 다시 대메뉴 이름이 뜨고 소메뉴들은 사라지도록 구현</a:t>
                      </a:r>
                      <a:endParaRPr sz="1000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ko-KR" sz="1000"/>
                        <a:t>contact: contact 페이지 이동 링크</a:t>
                      </a:r>
                      <a:endParaRPr sz="1000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ko-KR" sz="1000"/>
                        <a:t>노란색 삼선: 사이트 전체 메뉴 등장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3014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중요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53890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14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연계되는 화면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5293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1" name="Google Shape;141;p3"/>
          <p:cNvSpPr/>
          <p:nvPr/>
        </p:nvSpPr>
        <p:spPr>
          <a:xfrm>
            <a:off x="731520" y="1000461"/>
            <a:ext cx="8143539" cy="529276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731525" y="1000450"/>
            <a:ext cx="2541900" cy="52929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3273475" y="1000450"/>
            <a:ext cx="2869200" cy="5292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3687338" y="1749488"/>
            <a:ext cx="2044500" cy="3794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206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6142625" y="3679025"/>
            <a:ext cx="2732400" cy="2614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 Page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6142625" y="1000450"/>
            <a:ext cx="2732400" cy="2678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취미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968200" y="3325775"/>
            <a:ext cx="2003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생일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메일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lgun Gothic"/>
              <a:buChar char="•"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학력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짧은 자기소개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lgun Gothic"/>
              <a:buChar char="•"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(안녕하세요 이런 거)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8" name="Google Shape;148;p3"/>
          <p:cNvGrpSpPr/>
          <p:nvPr/>
        </p:nvGrpSpPr>
        <p:grpSpPr>
          <a:xfrm>
            <a:off x="1577519" y="2065462"/>
            <a:ext cx="849900" cy="1096075"/>
            <a:chOff x="1398494" y="1533816"/>
            <a:chExt cx="849900" cy="1096075"/>
          </a:xfrm>
        </p:grpSpPr>
        <p:sp>
          <p:nvSpPr>
            <p:cNvPr id="149" name="Google Shape;149;p3"/>
            <p:cNvSpPr/>
            <p:nvPr/>
          </p:nvSpPr>
          <p:spPr>
            <a:xfrm>
              <a:off x="1398494" y="1533816"/>
              <a:ext cx="849900" cy="8499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개발자</a:t>
              </a:r>
              <a:endParaRPr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150;p3"/>
            <p:cNvSpPr txBox="1"/>
            <p:nvPr/>
          </p:nvSpPr>
          <p:spPr>
            <a:xfrm>
              <a:off x="1398494" y="2383670"/>
              <a:ext cx="84985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u="sng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contact</a:t>
              </a:r>
              <a:endParaRPr sz="10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1" name="Google Shape;151;p3"/>
          <p:cNvSpPr/>
          <p:nvPr/>
        </p:nvSpPr>
        <p:spPr>
          <a:xfrm>
            <a:off x="6536350" y="1548724"/>
            <a:ext cx="2044500" cy="159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206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"/>
          <p:cNvSpPr/>
          <p:nvPr/>
        </p:nvSpPr>
        <p:spPr>
          <a:xfrm>
            <a:off x="6142725" y="1005875"/>
            <a:ext cx="2732400" cy="2678700"/>
          </a:xfrm>
          <a:prstGeom prst="rect">
            <a:avLst/>
          </a:prstGeom>
          <a:solidFill>
            <a:srgbClr val="3A434C">
              <a:alpha val="54780"/>
            </a:srgbClr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"/>
          <p:cNvSpPr txBox="1"/>
          <p:nvPr/>
        </p:nvSpPr>
        <p:spPr>
          <a:xfrm>
            <a:off x="6411600" y="1449850"/>
            <a:ext cx="219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●"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갤러리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●"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취미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6234175" y="1094300"/>
            <a:ext cx="3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1060300" y="4623550"/>
            <a:ext cx="1819500" cy="277500"/>
          </a:xfrm>
          <a:prstGeom prst="roundRect">
            <a:avLst>
              <a:gd fmla="val 16667" name="adj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개발자 프로필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6536350" y="4189624"/>
            <a:ext cx="2044500" cy="159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206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"/>
          <p:cNvSpPr txBox="1"/>
          <p:nvPr/>
        </p:nvSpPr>
        <p:spPr>
          <a:xfrm>
            <a:off x="3636125" y="1179425"/>
            <a:ext cx="2143800" cy="3693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웹애니메이션 배경으로 삽입</a:t>
            </a:r>
            <a:endParaRPr b="1" sz="120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8" name="Google Shape;158;p3"/>
          <p:cNvCxnSpPr>
            <a:endCxn id="157" idx="2"/>
          </p:cNvCxnSpPr>
          <p:nvPr/>
        </p:nvCxnSpPr>
        <p:spPr>
          <a:xfrm rot="10800000">
            <a:off x="4708025" y="1548725"/>
            <a:ext cx="1500" cy="20070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3"/>
          <p:cNvCxnSpPr>
            <a:stCxn id="151" idx="0"/>
            <a:endCxn id="157" idx="3"/>
          </p:cNvCxnSpPr>
          <p:nvPr/>
        </p:nvCxnSpPr>
        <p:spPr>
          <a:xfrm rot="10800000">
            <a:off x="5779900" y="1364224"/>
            <a:ext cx="1778700" cy="18450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3"/>
          <p:cNvCxnSpPr>
            <a:stCxn id="156" idx="1"/>
            <a:endCxn id="157" idx="3"/>
          </p:cNvCxnSpPr>
          <p:nvPr/>
        </p:nvCxnSpPr>
        <p:spPr>
          <a:xfrm rot="10800000">
            <a:off x="5780050" y="1364224"/>
            <a:ext cx="756300" cy="362190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3"/>
          <p:cNvSpPr/>
          <p:nvPr/>
        </p:nvSpPr>
        <p:spPr>
          <a:xfrm>
            <a:off x="1092725" y="1139550"/>
            <a:ext cx="1819500" cy="400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BBD6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LOGO</a:t>
            </a:r>
            <a:endParaRPr b="1"/>
          </a:p>
        </p:txBody>
      </p:sp>
      <p:grpSp>
        <p:nvGrpSpPr>
          <p:cNvPr id="162" name="Google Shape;162;p3"/>
          <p:cNvGrpSpPr/>
          <p:nvPr/>
        </p:nvGrpSpPr>
        <p:grpSpPr>
          <a:xfrm>
            <a:off x="880925" y="1749425"/>
            <a:ext cx="211800" cy="166075"/>
            <a:chOff x="1283375" y="-243400"/>
            <a:chExt cx="211800" cy="166075"/>
          </a:xfrm>
        </p:grpSpPr>
        <p:sp>
          <p:nvSpPr>
            <p:cNvPr id="163" name="Google Shape;163;p3"/>
            <p:cNvSpPr/>
            <p:nvPr/>
          </p:nvSpPr>
          <p:spPr>
            <a:xfrm>
              <a:off x="1283375" y="-243400"/>
              <a:ext cx="211800" cy="333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283375" y="-177025"/>
              <a:ext cx="211800" cy="333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283375" y="-110625"/>
              <a:ext cx="211800" cy="333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/>
          <p:nvPr/>
        </p:nvSpPr>
        <p:spPr>
          <a:xfrm>
            <a:off x="5064900" y="4903426"/>
            <a:ext cx="3162600" cy="1424700"/>
          </a:xfrm>
          <a:prstGeom prst="roundRect">
            <a:avLst>
              <a:gd fmla="val 4762" name="adj"/>
            </a:avLst>
          </a:prstGeom>
          <a:noFill/>
          <a:ln cap="flat" cmpd="sng" w="28575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1" name="Google Shape;171;p4"/>
          <p:cNvGraphicFramePr/>
          <p:nvPr/>
        </p:nvGraphicFramePr>
        <p:xfrm>
          <a:off x="473333" y="1183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{2444689B-CB99-4519-ACD9-818BA721AB92}</a:tableStyleId>
              </a:tblPr>
              <a:tblGrid>
                <a:gridCol w="1021975"/>
                <a:gridCol w="2721675"/>
                <a:gridCol w="1065000"/>
                <a:gridCol w="2678650"/>
                <a:gridCol w="1183350"/>
                <a:gridCol w="2560325"/>
              </a:tblGrid>
              <a:tr h="290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ID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이름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로그인 화면</a:t>
                      </a:r>
                      <a:r>
                        <a:rPr lang="ko-KR" sz="1200"/>
                        <a:t>(로그인)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경로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비로그인 시 My Page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223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개요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로그인 페이지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설명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733725">
                <a:tc gridSpan="5"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rowSpan="5" hMerge="1"/>
                <a:tc rowSpan="5" hMerge="1"/>
                <a:tc rowSpan="5" hMerge="1"/>
                <a:tc rowSpan="5" hMerge="1"/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/>
                        <a:t>아이디찾기: id 찾기 팝업창</a:t>
                      </a:r>
                      <a:endParaRPr sz="1000" u="none" cap="none" strike="noStrike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/>
                        <a:t>비밀번호 재설정: 비밀번호 재설정 팝업창</a:t>
                      </a:r>
                      <a:endParaRPr sz="1000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/>
                        <a:t>로그인 폼: 아이디 비밀번호 입력창 및    로그인 버튼.</a:t>
                      </a:r>
                      <a:endParaRPr sz="1000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/>
                        <a:t>로그인 </a:t>
                      </a:r>
                      <a:r>
                        <a:rPr lang="ko-KR" sz="1000"/>
                        <a:t>위 토글</a:t>
                      </a:r>
                      <a:r>
                        <a:rPr lang="ko-KR" sz="1000" u="none" cap="none" strike="noStrike"/>
                        <a:t>: 라디오 타입 인풋 + </a:t>
                      </a:r>
                      <a:r>
                        <a:rPr lang="ko-KR" sz="1000"/>
                        <a:t>클릭한 위치(라디오)로 움직이는 애니메이션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369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중요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73372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- 경고창 종류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1) 아이디 혹은 비밀번호를 입력하지 않음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2) 아이디와 비밀번호가 불일치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3) 존재하지 않는 아이디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3369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연계되는 화면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5810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72" name="Google Shape;172;p4"/>
          <p:cNvGrpSpPr/>
          <p:nvPr/>
        </p:nvGrpSpPr>
        <p:grpSpPr>
          <a:xfrm>
            <a:off x="1335590" y="1503381"/>
            <a:ext cx="3162600" cy="4652700"/>
            <a:chOff x="3377902" y="1293809"/>
            <a:chExt cx="3162600" cy="4652700"/>
          </a:xfrm>
        </p:grpSpPr>
        <p:sp>
          <p:nvSpPr>
            <p:cNvPr id="173" name="Google Shape;173;p4"/>
            <p:cNvSpPr txBox="1"/>
            <p:nvPr/>
          </p:nvSpPr>
          <p:spPr>
            <a:xfrm>
              <a:off x="3770556" y="1621716"/>
              <a:ext cx="23774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3770556" y="2473647"/>
              <a:ext cx="2377440" cy="36576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3770556" y="3186357"/>
              <a:ext cx="2377440" cy="36576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" name="Google Shape;176;p4"/>
            <p:cNvSpPr txBox="1"/>
            <p:nvPr/>
          </p:nvSpPr>
          <p:spPr>
            <a:xfrm>
              <a:off x="3770556" y="2229144"/>
              <a:ext cx="97356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7" name="Google Shape;177;p4"/>
            <p:cNvSpPr txBox="1"/>
            <p:nvPr/>
          </p:nvSpPr>
          <p:spPr>
            <a:xfrm>
              <a:off x="3770556" y="2941854"/>
              <a:ext cx="97356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" name="Google Shape;178;p4"/>
            <p:cNvSpPr txBox="1"/>
            <p:nvPr/>
          </p:nvSpPr>
          <p:spPr>
            <a:xfrm>
              <a:off x="3673737" y="4826746"/>
              <a:ext cx="11887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u="sng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 재설정</a:t>
              </a:r>
              <a:endParaRPr sz="10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9" name="Google Shape;179;p4"/>
            <p:cNvSpPr txBox="1"/>
            <p:nvPr/>
          </p:nvSpPr>
          <p:spPr>
            <a:xfrm>
              <a:off x="3673737" y="4577207"/>
              <a:ext cx="952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u="sng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아이디찾기</a:t>
              </a:r>
              <a:endParaRPr sz="10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377902" y="1293809"/>
              <a:ext cx="3162600" cy="4652700"/>
            </a:xfrm>
            <a:prstGeom prst="roundRect">
              <a:avLst>
                <a:gd fmla="val 4762" name="adj"/>
              </a:avLst>
            </a:prstGeom>
            <a:noFill/>
            <a:ln cap="flat" cmpd="sng" w="28575">
              <a:solidFill>
                <a:srgbClr val="1F38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770556" y="3918099"/>
              <a:ext cx="2377440" cy="365760"/>
            </a:xfrm>
            <a:prstGeom prst="roundRect">
              <a:avLst>
                <a:gd fmla="val 16667" name="adj"/>
              </a:avLst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1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2" name="Google Shape;182;p4"/>
          <p:cNvGrpSpPr/>
          <p:nvPr/>
        </p:nvGrpSpPr>
        <p:grpSpPr>
          <a:xfrm>
            <a:off x="1495311" y="1092322"/>
            <a:ext cx="2843176" cy="307800"/>
            <a:chOff x="3428104" y="1092322"/>
            <a:chExt cx="2843176" cy="307800"/>
          </a:xfrm>
        </p:grpSpPr>
        <p:sp>
          <p:nvSpPr>
            <p:cNvPr id="183" name="Google Shape;183;p4"/>
            <p:cNvSpPr/>
            <p:nvPr/>
          </p:nvSpPr>
          <p:spPr>
            <a:xfrm>
              <a:off x="4206240" y="1151068"/>
              <a:ext cx="1140311" cy="193638"/>
            </a:xfrm>
            <a:prstGeom prst="roundRect">
              <a:avLst>
                <a:gd fmla="val 50000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4206240" y="1111292"/>
              <a:ext cx="289560" cy="269838"/>
            </a:xfrm>
            <a:prstGeom prst="ellipse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85;p4"/>
            <p:cNvSpPr txBox="1"/>
            <p:nvPr/>
          </p:nvSpPr>
          <p:spPr>
            <a:xfrm>
              <a:off x="3428104" y="1092322"/>
              <a:ext cx="8171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86;p4"/>
            <p:cNvSpPr txBox="1"/>
            <p:nvPr/>
          </p:nvSpPr>
          <p:spPr>
            <a:xfrm>
              <a:off x="5351480" y="1092322"/>
              <a:ext cx="91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7" name="Google Shape;187;p4"/>
          <p:cNvSpPr/>
          <p:nvPr/>
        </p:nvSpPr>
        <p:spPr>
          <a:xfrm>
            <a:off x="5064900" y="1239125"/>
            <a:ext cx="3162600" cy="1559400"/>
          </a:xfrm>
          <a:prstGeom prst="roundRect">
            <a:avLst>
              <a:gd fmla="val 4762" name="adj"/>
            </a:avLst>
          </a:prstGeom>
          <a:noFill/>
          <a:ln cap="flat" cmpd="sng" w="28575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5064900" y="3141775"/>
            <a:ext cx="3162600" cy="1424700"/>
          </a:xfrm>
          <a:prstGeom prst="roundRect">
            <a:avLst>
              <a:gd fmla="val 4762" name="adj"/>
            </a:avLst>
          </a:prstGeom>
          <a:noFill/>
          <a:ln cap="flat" cmpd="sng" w="28575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5457444" y="2168971"/>
            <a:ext cx="2377500" cy="365700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1"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5457444" y="3338275"/>
            <a:ext cx="237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아이디와 비밀번호가 일치하지 않습니다.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5457450" y="4005003"/>
            <a:ext cx="2377500" cy="365700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</a:t>
            </a:r>
            <a:r>
              <a:rPr b="1" lang="ko-KR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</a:t>
            </a:r>
            <a:endParaRPr b="1"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4"/>
          <p:cNvSpPr txBox="1"/>
          <p:nvPr/>
        </p:nvSpPr>
        <p:spPr>
          <a:xfrm>
            <a:off x="5457444" y="5124901"/>
            <a:ext cx="237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존재하지 않는 아아디 입니다.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5457450" y="5725553"/>
            <a:ext cx="2377500" cy="365700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1"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8375075" y="1239125"/>
            <a:ext cx="199200" cy="5081700"/>
          </a:xfrm>
          <a:prstGeom prst="rightBracket">
            <a:avLst>
              <a:gd fmla="val 67595" name="adj"/>
            </a:avLst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"/>
          <p:cNvSpPr txBox="1"/>
          <p:nvPr/>
        </p:nvSpPr>
        <p:spPr>
          <a:xfrm>
            <a:off x="4690925" y="3004925"/>
            <a:ext cx="47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4"/>
          <p:cNvSpPr txBox="1"/>
          <p:nvPr/>
        </p:nvSpPr>
        <p:spPr>
          <a:xfrm>
            <a:off x="4690925" y="4773950"/>
            <a:ext cx="47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4"/>
          <p:cNvSpPr txBox="1"/>
          <p:nvPr/>
        </p:nvSpPr>
        <p:spPr>
          <a:xfrm>
            <a:off x="4690925" y="1103175"/>
            <a:ext cx="47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5457444" y="1502975"/>
            <a:ext cx="237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혹은 비밀번호가 비어있습니다.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c6782ea503_0_30"/>
          <p:cNvSpPr/>
          <p:nvPr/>
        </p:nvSpPr>
        <p:spPr>
          <a:xfrm>
            <a:off x="5064900" y="4903426"/>
            <a:ext cx="3162600" cy="1424700"/>
          </a:xfrm>
          <a:prstGeom prst="roundRect">
            <a:avLst>
              <a:gd fmla="val 4762" name="adj"/>
            </a:avLst>
          </a:prstGeom>
          <a:noFill/>
          <a:ln cap="flat" cmpd="sng" w="28575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4" name="Google Shape;204;g1c6782ea503_0_30"/>
          <p:cNvGraphicFramePr/>
          <p:nvPr/>
        </p:nvGraphicFramePr>
        <p:xfrm>
          <a:off x="473333" y="1183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{2444689B-CB99-4519-ACD9-818BA721AB92}</a:tableStyleId>
              </a:tblPr>
              <a:tblGrid>
                <a:gridCol w="1021975"/>
                <a:gridCol w="2721675"/>
                <a:gridCol w="1065000"/>
                <a:gridCol w="2678650"/>
                <a:gridCol w="1183350"/>
                <a:gridCol w="2560325"/>
              </a:tblGrid>
              <a:tr h="290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ID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이름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아이디 찾기(팝업)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경로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비로그인 시 My Page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223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개요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로그인 페이지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설명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733725">
                <a:tc gridSpan="5"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rowSpan="5" hMerge="1"/>
                <a:tc rowSpan="5" hMerge="1"/>
                <a:tc rowSpan="5" hMerge="1"/>
                <a:tc rowSpan="5"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*  </a:t>
                      </a:r>
                      <a:r>
                        <a:rPr lang="ko-KR" sz="1000" u="none" cap="none" strike="noStrike"/>
                        <a:t>아이디찾기</a:t>
                      </a:r>
                      <a:r>
                        <a:rPr lang="ko-KR" sz="1000"/>
                        <a:t> 기능(화면)의 흐름 및 종류</a:t>
                      </a:r>
                      <a:endParaRPr sz="1000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ko-KR" sz="1000"/>
                        <a:t>01) 가입한 메일인 경우</a:t>
                      </a:r>
                      <a:endParaRPr sz="1000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ko-KR" sz="1000"/>
                        <a:t>02) 가입되지 않은 메일 주소인 경우를 판별해서 회원가입을 권유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369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중요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73372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69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연계되는 화면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5810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205" name="Google Shape;205;g1c6782ea503_0_30"/>
          <p:cNvGrpSpPr/>
          <p:nvPr/>
        </p:nvGrpSpPr>
        <p:grpSpPr>
          <a:xfrm>
            <a:off x="1335590" y="1503381"/>
            <a:ext cx="3162600" cy="4652700"/>
            <a:chOff x="3377902" y="1293809"/>
            <a:chExt cx="3162600" cy="4652700"/>
          </a:xfrm>
        </p:grpSpPr>
        <p:sp>
          <p:nvSpPr>
            <p:cNvPr id="206" name="Google Shape;206;g1c6782ea503_0_30"/>
            <p:cNvSpPr txBox="1"/>
            <p:nvPr/>
          </p:nvSpPr>
          <p:spPr>
            <a:xfrm>
              <a:off x="3770556" y="1621716"/>
              <a:ext cx="237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1c6782ea503_0_30"/>
            <p:cNvSpPr/>
            <p:nvPr/>
          </p:nvSpPr>
          <p:spPr>
            <a:xfrm>
              <a:off x="3770556" y="2473647"/>
              <a:ext cx="2377500" cy="3657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1c6782ea503_0_30"/>
            <p:cNvSpPr/>
            <p:nvPr/>
          </p:nvSpPr>
          <p:spPr>
            <a:xfrm>
              <a:off x="3770556" y="3186357"/>
              <a:ext cx="2377500" cy="3657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1c6782ea503_0_30"/>
            <p:cNvSpPr txBox="1"/>
            <p:nvPr/>
          </p:nvSpPr>
          <p:spPr>
            <a:xfrm>
              <a:off x="3770556" y="2229144"/>
              <a:ext cx="973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10;g1c6782ea503_0_30"/>
            <p:cNvSpPr txBox="1"/>
            <p:nvPr/>
          </p:nvSpPr>
          <p:spPr>
            <a:xfrm>
              <a:off x="3770556" y="2941854"/>
              <a:ext cx="973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" name="Google Shape;211;g1c6782ea503_0_30"/>
            <p:cNvSpPr txBox="1"/>
            <p:nvPr/>
          </p:nvSpPr>
          <p:spPr>
            <a:xfrm>
              <a:off x="3673737" y="4826746"/>
              <a:ext cx="1188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u="sng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 재설정</a:t>
              </a:r>
              <a:endParaRPr sz="10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" name="Google Shape;212;g1c6782ea503_0_30"/>
            <p:cNvSpPr txBox="1"/>
            <p:nvPr/>
          </p:nvSpPr>
          <p:spPr>
            <a:xfrm>
              <a:off x="3673737" y="4577207"/>
              <a:ext cx="952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u="sng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아이디찾기</a:t>
              </a:r>
              <a:endParaRPr sz="10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13;g1c6782ea503_0_30"/>
            <p:cNvSpPr/>
            <p:nvPr/>
          </p:nvSpPr>
          <p:spPr>
            <a:xfrm>
              <a:off x="3377902" y="1293809"/>
              <a:ext cx="3162600" cy="4652700"/>
            </a:xfrm>
            <a:prstGeom prst="roundRect">
              <a:avLst>
                <a:gd fmla="val 4762" name="adj"/>
              </a:avLst>
            </a:prstGeom>
            <a:noFill/>
            <a:ln cap="flat" cmpd="sng" w="28575">
              <a:solidFill>
                <a:srgbClr val="1F38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" name="Google Shape;214;g1c6782ea503_0_30"/>
            <p:cNvSpPr/>
            <p:nvPr/>
          </p:nvSpPr>
          <p:spPr>
            <a:xfrm>
              <a:off x="3770556" y="3918099"/>
              <a:ext cx="2377500" cy="365700"/>
            </a:xfrm>
            <a:prstGeom prst="roundRect">
              <a:avLst>
                <a:gd fmla="val 16667" name="adj"/>
              </a:avLst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1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5" name="Google Shape;215;g1c6782ea503_0_30"/>
          <p:cNvGrpSpPr/>
          <p:nvPr/>
        </p:nvGrpSpPr>
        <p:grpSpPr>
          <a:xfrm>
            <a:off x="1495311" y="1092322"/>
            <a:ext cx="2843176" cy="307800"/>
            <a:chOff x="3428104" y="1092322"/>
            <a:chExt cx="2843176" cy="307800"/>
          </a:xfrm>
        </p:grpSpPr>
        <p:sp>
          <p:nvSpPr>
            <p:cNvPr id="216" name="Google Shape;216;g1c6782ea503_0_30"/>
            <p:cNvSpPr/>
            <p:nvPr/>
          </p:nvSpPr>
          <p:spPr>
            <a:xfrm>
              <a:off x="4206240" y="1151068"/>
              <a:ext cx="1140300" cy="193500"/>
            </a:xfrm>
            <a:prstGeom prst="roundRect">
              <a:avLst>
                <a:gd fmla="val 50000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7" name="Google Shape;217;g1c6782ea503_0_30"/>
            <p:cNvSpPr/>
            <p:nvPr/>
          </p:nvSpPr>
          <p:spPr>
            <a:xfrm>
              <a:off x="4206240" y="1111292"/>
              <a:ext cx="289500" cy="269700"/>
            </a:xfrm>
            <a:prstGeom prst="ellipse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g1c6782ea503_0_30"/>
            <p:cNvSpPr txBox="1"/>
            <p:nvPr/>
          </p:nvSpPr>
          <p:spPr>
            <a:xfrm>
              <a:off x="3428104" y="1092322"/>
              <a:ext cx="817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" name="Google Shape;219;g1c6782ea503_0_30"/>
            <p:cNvSpPr txBox="1"/>
            <p:nvPr/>
          </p:nvSpPr>
          <p:spPr>
            <a:xfrm>
              <a:off x="5351480" y="1092322"/>
              <a:ext cx="91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0" name="Google Shape;220;g1c6782ea503_0_30"/>
          <p:cNvSpPr txBox="1"/>
          <p:nvPr/>
        </p:nvSpPr>
        <p:spPr>
          <a:xfrm>
            <a:off x="5457444" y="1092313"/>
            <a:ext cx="237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g1c6782ea503_0_30"/>
          <p:cNvSpPr/>
          <p:nvPr/>
        </p:nvSpPr>
        <p:spPr>
          <a:xfrm>
            <a:off x="5457444" y="1706119"/>
            <a:ext cx="2377500" cy="3657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g1c6782ea503_0_30"/>
          <p:cNvSpPr txBox="1"/>
          <p:nvPr/>
        </p:nvSpPr>
        <p:spPr>
          <a:xfrm>
            <a:off x="5457444" y="1461616"/>
            <a:ext cx="97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g1c6782ea503_0_30"/>
          <p:cNvSpPr/>
          <p:nvPr/>
        </p:nvSpPr>
        <p:spPr>
          <a:xfrm>
            <a:off x="5064900" y="869450"/>
            <a:ext cx="3162600" cy="2020500"/>
          </a:xfrm>
          <a:prstGeom prst="roundRect">
            <a:avLst>
              <a:gd fmla="val 4762" name="adj"/>
            </a:avLst>
          </a:prstGeom>
          <a:noFill/>
          <a:ln cap="flat" cmpd="sng" w="28575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g1c6782ea503_0_30"/>
          <p:cNvSpPr/>
          <p:nvPr/>
        </p:nvSpPr>
        <p:spPr>
          <a:xfrm>
            <a:off x="5457444" y="2217646"/>
            <a:ext cx="2377500" cy="365700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endParaRPr b="1"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g1c6782ea503_0_30"/>
          <p:cNvSpPr txBox="1"/>
          <p:nvPr/>
        </p:nvSpPr>
        <p:spPr>
          <a:xfrm>
            <a:off x="5457444" y="3521550"/>
            <a:ext cx="237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아이디는 @xxxx 입니다.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g1c6782ea503_0_30"/>
          <p:cNvSpPr/>
          <p:nvPr/>
        </p:nvSpPr>
        <p:spPr>
          <a:xfrm>
            <a:off x="5064900" y="3323062"/>
            <a:ext cx="3162600" cy="1243500"/>
          </a:xfrm>
          <a:prstGeom prst="roundRect">
            <a:avLst>
              <a:gd fmla="val 4762" name="adj"/>
            </a:avLst>
          </a:prstGeom>
          <a:noFill/>
          <a:ln cap="flat" cmpd="sng" w="28575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g1c6782ea503_0_30"/>
          <p:cNvSpPr/>
          <p:nvPr/>
        </p:nvSpPr>
        <p:spPr>
          <a:xfrm>
            <a:off x="5457450" y="3954803"/>
            <a:ext cx="2377500" cy="365700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1"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g1c6782ea503_0_30"/>
          <p:cNvSpPr txBox="1"/>
          <p:nvPr/>
        </p:nvSpPr>
        <p:spPr>
          <a:xfrm>
            <a:off x="5281976" y="5124900"/>
            <a:ext cx="266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가입된 메일이 아닙니다.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회원가입부터 진행해주십시오.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g1c6782ea503_0_30"/>
          <p:cNvSpPr/>
          <p:nvPr/>
        </p:nvSpPr>
        <p:spPr>
          <a:xfrm>
            <a:off x="5457450" y="5788528"/>
            <a:ext cx="2377500" cy="365700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1"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g1c6782ea503_0_30"/>
          <p:cNvSpPr/>
          <p:nvPr/>
        </p:nvSpPr>
        <p:spPr>
          <a:xfrm>
            <a:off x="1648475" y="4790525"/>
            <a:ext cx="1150500" cy="2322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g1c6782ea503_0_30"/>
          <p:cNvCxnSpPr>
            <a:endCxn id="223" idx="1"/>
          </p:cNvCxnSpPr>
          <p:nvPr/>
        </p:nvCxnSpPr>
        <p:spPr>
          <a:xfrm flipH="1" rot="10800000">
            <a:off x="2799000" y="1879700"/>
            <a:ext cx="2265900" cy="30270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g1c6782ea503_0_30"/>
          <p:cNvCxnSpPr>
            <a:stCxn id="223" idx="2"/>
            <a:endCxn id="226" idx="0"/>
          </p:cNvCxnSpPr>
          <p:nvPr/>
        </p:nvCxnSpPr>
        <p:spPr>
          <a:xfrm>
            <a:off x="6646200" y="2889950"/>
            <a:ext cx="0" cy="433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g1c6782ea503_0_30"/>
          <p:cNvSpPr/>
          <p:nvPr/>
        </p:nvSpPr>
        <p:spPr>
          <a:xfrm>
            <a:off x="8375075" y="3293750"/>
            <a:ext cx="199200" cy="3027000"/>
          </a:xfrm>
          <a:prstGeom prst="rightBracket">
            <a:avLst>
              <a:gd fmla="val 67595" name="adj"/>
            </a:avLst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c6782ea503_0_30"/>
          <p:cNvSpPr txBox="1"/>
          <p:nvPr/>
        </p:nvSpPr>
        <p:spPr>
          <a:xfrm>
            <a:off x="4690925" y="3293750"/>
            <a:ext cx="47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g1c6782ea503_0_30"/>
          <p:cNvSpPr txBox="1"/>
          <p:nvPr/>
        </p:nvSpPr>
        <p:spPr>
          <a:xfrm>
            <a:off x="4690925" y="4906700"/>
            <a:ext cx="47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g1caede5a9bd_0_70"/>
          <p:cNvGraphicFramePr/>
          <p:nvPr/>
        </p:nvGraphicFramePr>
        <p:xfrm>
          <a:off x="473333" y="1183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{2444689B-CB99-4519-ACD9-818BA721AB92}</a:tableStyleId>
              </a:tblPr>
              <a:tblGrid>
                <a:gridCol w="1021975"/>
                <a:gridCol w="2721675"/>
                <a:gridCol w="1065000"/>
                <a:gridCol w="2678650"/>
                <a:gridCol w="1183350"/>
                <a:gridCol w="2560325"/>
              </a:tblGrid>
              <a:tr h="290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ID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이름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비밀번호 재설정(팝업)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경로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비로그인 시 My Page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223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개요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로그인 페이지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설명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733725">
                <a:tc gridSpan="5"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rowSpan="5" hMerge="1"/>
                <a:tc rowSpan="5" hMerge="1"/>
                <a:tc rowSpan="5" hMerge="1"/>
                <a:tc rowSpan="5"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* </a:t>
                      </a:r>
                      <a:r>
                        <a:rPr lang="ko-KR" sz="1000" u="none" cap="none" strike="noStrike"/>
                        <a:t>비밀번호 재설정 </a:t>
                      </a:r>
                      <a:r>
                        <a:rPr lang="ko-KR" sz="1000"/>
                        <a:t>기능(화면)의 흐름 및 종류</a:t>
                      </a:r>
                      <a:endParaRPr sz="1000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ko-KR" sz="1000"/>
                        <a:t>01) 가입한 메일인 경우 해당 메일 주소로 비밀번호 재설정 페이지 링크를 전송</a:t>
                      </a:r>
                      <a:endParaRPr sz="1000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ko-KR" sz="1000"/>
                        <a:t>02) 가입되지 않은 메일 주소인 경우를 판별해서 회원 가입을 권유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369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중요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73372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369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연계되는 화면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5810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1" name="Google Shape;241;g1caede5a9bd_0_70"/>
          <p:cNvSpPr/>
          <p:nvPr/>
        </p:nvSpPr>
        <p:spPr>
          <a:xfrm>
            <a:off x="5064900" y="896150"/>
            <a:ext cx="3162600" cy="1936800"/>
          </a:xfrm>
          <a:prstGeom prst="roundRect">
            <a:avLst>
              <a:gd fmla="val 4762" name="adj"/>
            </a:avLst>
          </a:prstGeom>
          <a:noFill/>
          <a:ln cap="flat" cmpd="sng" w="28575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2" name="Google Shape;242;g1caede5a9bd_0_70"/>
          <p:cNvGrpSpPr/>
          <p:nvPr/>
        </p:nvGrpSpPr>
        <p:grpSpPr>
          <a:xfrm>
            <a:off x="1335590" y="1503381"/>
            <a:ext cx="3162600" cy="4652700"/>
            <a:chOff x="3377902" y="1293809"/>
            <a:chExt cx="3162600" cy="4652700"/>
          </a:xfrm>
        </p:grpSpPr>
        <p:sp>
          <p:nvSpPr>
            <p:cNvPr id="243" name="Google Shape;243;g1caede5a9bd_0_70"/>
            <p:cNvSpPr txBox="1"/>
            <p:nvPr/>
          </p:nvSpPr>
          <p:spPr>
            <a:xfrm>
              <a:off x="3770556" y="1621716"/>
              <a:ext cx="237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" name="Google Shape;244;g1caede5a9bd_0_70"/>
            <p:cNvSpPr/>
            <p:nvPr/>
          </p:nvSpPr>
          <p:spPr>
            <a:xfrm>
              <a:off x="3770556" y="2473647"/>
              <a:ext cx="2377500" cy="3657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5" name="Google Shape;245;g1caede5a9bd_0_70"/>
            <p:cNvSpPr/>
            <p:nvPr/>
          </p:nvSpPr>
          <p:spPr>
            <a:xfrm>
              <a:off x="3770556" y="3186357"/>
              <a:ext cx="2377500" cy="3657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6" name="Google Shape;246;g1caede5a9bd_0_70"/>
            <p:cNvSpPr txBox="1"/>
            <p:nvPr/>
          </p:nvSpPr>
          <p:spPr>
            <a:xfrm>
              <a:off x="3770556" y="2229144"/>
              <a:ext cx="973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7" name="Google Shape;247;g1caede5a9bd_0_70"/>
            <p:cNvSpPr txBox="1"/>
            <p:nvPr/>
          </p:nvSpPr>
          <p:spPr>
            <a:xfrm>
              <a:off x="3770556" y="2941854"/>
              <a:ext cx="973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8" name="Google Shape;248;g1caede5a9bd_0_70"/>
            <p:cNvSpPr txBox="1"/>
            <p:nvPr/>
          </p:nvSpPr>
          <p:spPr>
            <a:xfrm>
              <a:off x="3673737" y="4826746"/>
              <a:ext cx="1188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u="sng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 재설정</a:t>
              </a:r>
              <a:endParaRPr sz="10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9" name="Google Shape;249;g1caede5a9bd_0_70"/>
            <p:cNvSpPr txBox="1"/>
            <p:nvPr/>
          </p:nvSpPr>
          <p:spPr>
            <a:xfrm>
              <a:off x="3673737" y="4577207"/>
              <a:ext cx="952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u="sng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아이디찾기</a:t>
              </a:r>
              <a:endParaRPr sz="10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0" name="Google Shape;250;g1caede5a9bd_0_70"/>
            <p:cNvSpPr/>
            <p:nvPr/>
          </p:nvSpPr>
          <p:spPr>
            <a:xfrm>
              <a:off x="3377902" y="1293809"/>
              <a:ext cx="3162600" cy="4652700"/>
            </a:xfrm>
            <a:prstGeom prst="roundRect">
              <a:avLst>
                <a:gd fmla="val 4762" name="adj"/>
              </a:avLst>
            </a:prstGeom>
            <a:noFill/>
            <a:ln cap="flat" cmpd="sng" w="28575">
              <a:solidFill>
                <a:srgbClr val="1F38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1" name="Google Shape;251;g1caede5a9bd_0_70"/>
            <p:cNvSpPr/>
            <p:nvPr/>
          </p:nvSpPr>
          <p:spPr>
            <a:xfrm>
              <a:off x="3770556" y="3918099"/>
              <a:ext cx="2377500" cy="365700"/>
            </a:xfrm>
            <a:prstGeom prst="roundRect">
              <a:avLst>
                <a:gd fmla="val 16667" name="adj"/>
              </a:avLst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1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2" name="Google Shape;252;g1caede5a9bd_0_70"/>
          <p:cNvGrpSpPr/>
          <p:nvPr/>
        </p:nvGrpSpPr>
        <p:grpSpPr>
          <a:xfrm>
            <a:off x="1495311" y="1092322"/>
            <a:ext cx="2843176" cy="307800"/>
            <a:chOff x="3428104" y="1092322"/>
            <a:chExt cx="2843176" cy="307800"/>
          </a:xfrm>
        </p:grpSpPr>
        <p:sp>
          <p:nvSpPr>
            <p:cNvPr id="253" name="Google Shape;253;g1caede5a9bd_0_70"/>
            <p:cNvSpPr/>
            <p:nvPr/>
          </p:nvSpPr>
          <p:spPr>
            <a:xfrm>
              <a:off x="4206240" y="1151068"/>
              <a:ext cx="1140300" cy="193500"/>
            </a:xfrm>
            <a:prstGeom prst="roundRect">
              <a:avLst>
                <a:gd fmla="val 50000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" name="Google Shape;254;g1caede5a9bd_0_70"/>
            <p:cNvSpPr/>
            <p:nvPr/>
          </p:nvSpPr>
          <p:spPr>
            <a:xfrm>
              <a:off x="4206240" y="1111292"/>
              <a:ext cx="289500" cy="269700"/>
            </a:xfrm>
            <a:prstGeom prst="ellipse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5" name="Google Shape;255;g1caede5a9bd_0_70"/>
            <p:cNvSpPr txBox="1"/>
            <p:nvPr/>
          </p:nvSpPr>
          <p:spPr>
            <a:xfrm>
              <a:off x="3428104" y="1092322"/>
              <a:ext cx="817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g1caede5a9bd_0_70"/>
            <p:cNvSpPr txBox="1"/>
            <p:nvPr/>
          </p:nvSpPr>
          <p:spPr>
            <a:xfrm>
              <a:off x="5351480" y="1092322"/>
              <a:ext cx="91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7" name="Google Shape;257;g1caede5a9bd_0_70"/>
          <p:cNvSpPr txBox="1"/>
          <p:nvPr/>
        </p:nvSpPr>
        <p:spPr>
          <a:xfrm>
            <a:off x="5457444" y="1119026"/>
            <a:ext cx="237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재설정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g1caede5a9bd_0_70"/>
          <p:cNvSpPr/>
          <p:nvPr/>
        </p:nvSpPr>
        <p:spPr>
          <a:xfrm>
            <a:off x="5457444" y="1732831"/>
            <a:ext cx="2377500" cy="3657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g1caede5a9bd_0_70"/>
          <p:cNvSpPr txBox="1"/>
          <p:nvPr/>
        </p:nvSpPr>
        <p:spPr>
          <a:xfrm>
            <a:off x="5457444" y="1488329"/>
            <a:ext cx="97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g1caede5a9bd_0_70"/>
          <p:cNvSpPr/>
          <p:nvPr/>
        </p:nvSpPr>
        <p:spPr>
          <a:xfrm>
            <a:off x="5457444" y="2244359"/>
            <a:ext cx="2377500" cy="365700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재설정</a:t>
            </a:r>
            <a:endParaRPr b="1"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1" name="Google Shape;261;g1caede5a9bd_0_70"/>
          <p:cNvGrpSpPr/>
          <p:nvPr/>
        </p:nvGrpSpPr>
        <p:grpSpPr>
          <a:xfrm>
            <a:off x="5064900" y="3044386"/>
            <a:ext cx="3162600" cy="1424700"/>
            <a:chOff x="3378012" y="3703844"/>
            <a:chExt cx="3162600" cy="1424700"/>
          </a:xfrm>
        </p:grpSpPr>
        <p:sp>
          <p:nvSpPr>
            <p:cNvPr id="262" name="Google Shape;262;g1caede5a9bd_0_70"/>
            <p:cNvSpPr txBox="1"/>
            <p:nvPr/>
          </p:nvSpPr>
          <p:spPr>
            <a:xfrm>
              <a:off x="3770556" y="3874616"/>
              <a:ext cx="2377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 재설정 링크를 보내드렸습니다.</a:t>
              </a:r>
              <a:endParaRPr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3" name="Google Shape;263;g1caede5a9bd_0_70"/>
            <p:cNvSpPr/>
            <p:nvPr/>
          </p:nvSpPr>
          <p:spPr>
            <a:xfrm>
              <a:off x="3378012" y="3703844"/>
              <a:ext cx="3162600" cy="1424700"/>
            </a:xfrm>
            <a:prstGeom prst="roundRect">
              <a:avLst>
                <a:gd fmla="val 4762" name="adj"/>
              </a:avLst>
            </a:prstGeom>
            <a:noFill/>
            <a:ln cap="flat" cmpd="sng" w="28575">
              <a:solidFill>
                <a:srgbClr val="1F38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" name="Google Shape;264;g1caede5a9bd_0_70"/>
            <p:cNvSpPr/>
            <p:nvPr/>
          </p:nvSpPr>
          <p:spPr>
            <a:xfrm>
              <a:off x="3770556" y="4570319"/>
              <a:ext cx="2377500" cy="365700"/>
            </a:xfrm>
            <a:prstGeom prst="roundRect">
              <a:avLst>
                <a:gd fmla="val 16667" name="adj"/>
              </a:avLst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</a:t>
              </a:r>
              <a:r>
                <a:rPr b="1" lang="ko-KR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</a:t>
              </a:r>
              <a:endParaRPr b="1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5" name="Google Shape;265;g1caede5a9bd_0_70"/>
          <p:cNvSpPr/>
          <p:nvPr/>
        </p:nvSpPr>
        <p:spPr>
          <a:xfrm>
            <a:off x="5064900" y="4731376"/>
            <a:ext cx="3162600" cy="1424700"/>
          </a:xfrm>
          <a:prstGeom prst="roundRect">
            <a:avLst>
              <a:gd fmla="val 4762" name="adj"/>
            </a:avLst>
          </a:prstGeom>
          <a:noFill/>
          <a:ln cap="flat" cmpd="sng" w="28575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g1caede5a9bd_0_70"/>
          <p:cNvSpPr txBox="1"/>
          <p:nvPr/>
        </p:nvSpPr>
        <p:spPr>
          <a:xfrm>
            <a:off x="5384676" y="4903425"/>
            <a:ext cx="267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가입된 메일이 아닙니다.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회원가입부터 진행해주십시오.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g1caede5a9bd_0_70"/>
          <p:cNvSpPr/>
          <p:nvPr/>
        </p:nvSpPr>
        <p:spPr>
          <a:xfrm>
            <a:off x="5457450" y="5534553"/>
            <a:ext cx="2377500" cy="365700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1"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8" name="Google Shape;268;g1caede5a9bd_0_70"/>
          <p:cNvCxnSpPr>
            <a:stCxn id="269" idx="3"/>
            <a:endCxn id="241" idx="1"/>
          </p:cNvCxnSpPr>
          <p:nvPr/>
        </p:nvCxnSpPr>
        <p:spPr>
          <a:xfrm flipH="1" rot="10800000">
            <a:off x="2798975" y="1864425"/>
            <a:ext cx="2265900" cy="32856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g1caede5a9bd_0_70"/>
          <p:cNvSpPr/>
          <p:nvPr/>
        </p:nvSpPr>
        <p:spPr>
          <a:xfrm>
            <a:off x="1648475" y="5033925"/>
            <a:ext cx="1150500" cy="2322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caede5a9bd_0_70"/>
          <p:cNvSpPr/>
          <p:nvPr/>
        </p:nvSpPr>
        <p:spPr>
          <a:xfrm>
            <a:off x="8375075" y="3086300"/>
            <a:ext cx="199200" cy="3020700"/>
          </a:xfrm>
          <a:prstGeom prst="rightBracket">
            <a:avLst>
              <a:gd fmla="val 67595" name="adj"/>
            </a:avLst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caede5a9bd_0_70"/>
          <p:cNvSpPr txBox="1"/>
          <p:nvPr/>
        </p:nvSpPr>
        <p:spPr>
          <a:xfrm>
            <a:off x="4688675" y="3086300"/>
            <a:ext cx="47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g1caede5a9bd_0_70"/>
          <p:cNvSpPr txBox="1"/>
          <p:nvPr/>
        </p:nvSpPr>
        <p:spPr>
          <a:xfrm>
            <a:off x="4688675" y="4699250"/>
            <a:ext cx="47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g1caf75b11a5_0_8"/>
          <p:cNvGraphicFramePr/>
          <p:nvPr/>
        </p:nvGraphicFramePr>
        <p:xfrm>
          <a:off x="473333" y="1183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{2444689B-CB99-4519-ACD9-818BA721AB92}</a:tableStyleId>
              </a:tblPr>
              <a:tblGrid>
                <a:gridCol w="1021975"/>
                <a:gridCol w="2721675"/>
                <a:gridCol w="1065000"/>
                <a:gridCol w="2678650"/>
                <a:gridCol w="1183350"/>
                <a:gridCol w="2560325"/>
              </a:tblGrid>
              <a:tr h="290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ID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이름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비밀번호 재설정(메일을 통해 접속)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경로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사용자 메일의 링크로 접속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223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개요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비밀번호 재설정 </a:t>
                      </a:r>
                      <a:r>
                        <a:rPr lang="ko-KR" sz="1200" u="none" cap="none" strike="noStrike"/>
                        <a:t>페이지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설명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733725">
                <a:tc gridSpan="5"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rowSpan="5" hMerge="1"/>
                <a:tc rowSpan="5" hMerge="1"/>
                <a:tc rowSpan="5" hMerge="1"/>
                <a:tc rowSpan="5"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* </a:t>
                      </a:r>
                      <a:r>
                        <a:rPr lang="ko-KR" sz="1000"/>
                        <a:t>경고창 유형</a:t>
                      </a:r>
                      <a:endParaRPr sz="1000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ko-KR" sz="1000"/>
                        <a:t>둘 중 하나라도 공란</a:t>
                      </a:r>
                      <a:endParaRPr sz="1000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ko-KR" sz="1000"/>
                        <a:t>새 비밀번호와 확인란 불일치</a:t>
                      </a:r>
                      <a:endParaRPr sz="1000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ko-KR" sz="1000"/>
                        <a:t>이전 비밀번호와 동일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* 화면 작업 시 해당 폼 부분만 제외하면 나머지 전체적인 ui는 로그인 페이지와 동일함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* 비밀번호 수정 후 나타나는 팝업창의 확인을 클릭하면 로그인 페이지로 이동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369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중요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73372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69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연계되는 화면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5810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278" name="Google Shape;278;g1caf75b11a5_0_8"/>
          <p:cNvGrpSpPr/>
          <p:nvPr/>
        </p:nvGrpSpPr>
        <p:grpSpPr>
          <a:xfrm>
            <a:off x="1417825" y="1638175"/>
            <a:ext cx="3162600" cy="4015200"/>
            <a:chOff x="3378012" y="1190553"/>
            <a:chExt cx="3162600" cy="4015200"/>
          </a:xfrm>
        </p:grpSpPr>
        <p:sp>
          <p:nvSpPr>
            <p:cNvPr id="279" name="Google Shape;279;g1caf75b11a5_0_8"/>
            <p:cNvSpPr txBox="1"/>
            <p:nvPr/>
          </p:nvSpPr>
          <p:spPr>
            <a:xfrm>
              <a:off x="3770556" y="1621716"/>
              <a:ext cx="237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 재설정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0" name="Google Shape;280;g1caf75b11a5_0_8"/>
            <p:cNvSpPr/>
            <p:nvPr/>
          </p:nvSpPr>
          <p:spPr>
            <a:xfrm>
              <a:off x="3770556" y="3148522"/>
              <a:ext cx="2377500" cy="3657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1" name="Google Shape;281;g1caf75b11a5_0_8"/>
            <p:cNvSpPr/>
            <p:nvPr/>
          </p:nvSpPr>
          <p:spPr>
            <a:xfrm>
              <a:off x="3770556" y="3861232"/>
              <a:ext cx="2377500" cy="3657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2" name="Google Shape;282;g1caf75b11a5_0_8"/>
            <p:cNvSpPr txBox="1"/>
            <p:nvPr/>
          </p:nvSpPr>
          <p:spPr>
            <a:xfrm>
              <a:off x="3770564" y="2904028"/>
              <a:ext cx="1295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새 비밀번호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3" name="Google Shape;283;g1caf75b11a5_0_8"/>
            <p:cNvSpPr txBox="1"/>
            <p:nvPr/>
          </p:nvSpPr>
          <p:spPr>
            <a:xfrm>
              <a:off x="3770564" y="3616728"/>
              <a:ext cx="1295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 확인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4" name="Google Shape;284;g1caf75b11a5_0_8"/>
            <p:cNvSpPr/>
            <p:nvPr/>
          </p:nvSpPr>
          <p:spPr>
            <a:xfrm>
              <a:off x="3378012" y="1190553"/>
              <a:ext cx="3162600" cy="4015200"/>
            </a:xfrm>
            <a:prstGeom prst="roundRect">
              <a:avLst>
                <a:gd fmla="val 4762" name="adj"/>
              </a:avLst>
            </a:prstGeom>
            <a:noFill/>
            <a:ln cap="flat" cmpd="sng" w="28575">
              <a:solidFill>
                <a:srgbClr val="1F38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5" name="Google Shape;285;g1caf75b11a5_0_8"/>
            <p:cNvSpPr/>
            <p:nvPr/>
          </p:nvSpPr>
          <p:spPr>
            <a:xfrm>
              <a:off x="3770556" y="4573924"/>
              <a:ext cx="2377500" cy="365700"/>
            </a:xfrm>
            <a:prstGeom prst="roundRect">
              <a:avLst>
                <a:gd fmla="val 16667" name="adj"/>
              </a:avLst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 수정</a:t>
              </a:r>
              <a:endParaRPr b="1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86" name="Google Shape;286;g1caf75b11a5_0_8"/>
          <p:cNvGrpSpPr/>
          <p:nvPr/>
        </p:nvGrpSpPr>
        <p:grpSpPr>
          <a:xfrm>
            <a:off x="5419525" y="2436088"/>
            <a:ext cx="2887500" cy="1696500"/>
            <a:chOff x="5419525" y="2436088"/>
            <a:chExt cx="2887500" cy="1696500"/>
          </a:xfrm>
        </p:grpSpPr>
        <p:sp>
          <p:nvSpPr>
            <p:cNvPr id="287" name="Google Shape;287;g1caf75b11a5_0_8"/>
            <p:cNvSpPr/>
            <p:nvPr/>
          </p:nvSpPr>
          <p:spPr>
            <a:xfrm>
              <a:off x="5419525" y="2436088"/>
              <a:ext cx="2887500" cy="1696500"/>
            </a:xfrm>
            <a:prstGeom prst="roundRect">
              <a:avLst>
                <a:gd fmla="val 4762" name="adj"/>
              </a:avLst>
            </a:prstGeom>
            <a:noFill/>
            <a:ln cap="flat" cmpd="sng" w="28575">
              <a:solidFill>
                <a:srgbClr val="1F38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8" name="Google Shape;288;g1caf75b11a5_0_8"/>
            <p:cNvSpPr txBox="1"/>
            <p:nvPr/>
          </p:nvSpPr>
          <p:spPr>
            <a:xfrm>
              <a:off x="5674519" y="2764350"/>
              <a:ext cx="2377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비밀번호가 수정되었습니다.</a:t>
              </a:r>
              <a:endParaRPr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9" name="Google Shape;289;g1caf75b11a5_0_8"/>
            <p:cNvSpPr/>
            <p:nvPr/>
          </p:nvSpPr>
          <p:spPr>
            <a:xfrm>
              <a:off x="5674519" y="3552634"/>
              <a:ext cx="2377500" cy="365700"/>
            </a:xfrm>
            <a:prstGeom prst="roundRect">
              <a:avLst>
                <a:gd fmla="val 16667" name="adj"/>
              </a:avLst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</a:t>
              </a:r>
              <a:r>
                <a:rPr b="1" lang="ko-KR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</a:t>
              </a:r>
              <a:endParaRPr b="1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90" name="Google Shape;290;g1caf75b11a5_0_8"/>
          <p:cNvCxnSpPr/>
          <p:nvPr/>
        </p:nvCxnSpPr>
        <p:spPr>
          <a:xfrm>
            <a:off x="4646725" y="3274800"/>
            <a:ext cx="706500" cy="96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g1caf75b11a5_0_8"/>
          <p:cNvSpPr/>
          <p:nvPr/>
        </p:nvSpPr>
        <p:spPr>
          <a:xfrm>
            <a:off x="1810369" y="2798619"/>
            <a:ext cx="2377500" cy="3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g1caf75b11a5_0_8"/>
          <p:cNvSpPr txBox="1"/>
          <p:nvPr/>
        </p:nvSpPr>
        <p:spPr>
          <a:xfrm>
            <a:off x="1810377" y="2843013"/>
            <a:ext cx="129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@xxxx</a:t>
            </a:r>
            <a:endParaRPr b="1" sz="12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1caf75b11a5_0_8"/>
          <p:cNvSpPr txBox="1"/>
          <p:nvPr/>
        </p:nvSpPr>
        <p:spPr>
          <a:xfrm>
            <a:off x="1810377" y="2521713"/>
            <a:ext cx="129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Google Shape;298;p5"/>
          <p:cNvGraphicFramePr/>
          <p:nvPr/>
        </p:nvGraphicFramePr>
        <p:xfrm>
          <a:off x="473333" y="1183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{2444689B-CB99-4519-ACD9-818BA721AB92}</a:tableStyleId>
              </a:tblPr>
              <a:tblGrid>
                <a:gridCol w="1021975"/>
                <a:gridCol w="2721675"/>
                <a:gridCol w="1065000"/>
                <a:gridCol w="2678650"/>
                <a:gridCol w="1183350"/>
                <a:gridCol w="2560325"/>
              </a:tblGrid>
              <a:tr h="30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ID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이름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회원가입</a:t>
                      </a:r>
                      <a:r>
                        <a:rPr lang="ko-KR" sz="1200" u="none" cap="none" strike="noStrike"/>
                        <a:t> 화면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경로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비로그인 시 My Page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0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개요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로그인 페이지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설명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745825">
                <a:tc gridSpan="5"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rowSpan="5" hMerge="1"/>
                <a:tc rowSpan="5" hMerge="1"/>
                <a:tc rowSpan="5" hMerge="1"/>
                <a:tc rowSpan="5" hMerge="1"/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/>
                        <a:t>회원 가입: 아이디 등 필수 정보 입력 후 버튼 클릭 시 회원 가입 성공 및 가입 알림 팝업창 </a:t>
                      </a:r>
                      <a:endParaRPr sz="1000" u="none" cap="none" strike="noStrike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/>
                        <a:t>회원 가입 정보 입력창: 하나라도 공란일 시 해당 입력창에 값을 입력하라는 경고 팝업</a:t>
                      </a:r>
                      <a:endParaRPr sz="1000" u="none" cap="none" strike="noStrike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/>
                        <a:t>아이디 </a:t>
                      </a:r>
                      <a:r>
                        <a:rPr lang="ko-KR" sz="1000" u="none" cap="none" strike="noStrike"/>
                        <a:t>체크: 아이디 </a:t>
                      </a:r>
                      <a:r>
                        <a:rPr lang="ko-KR" sz="1000"/>
                        <a:t>사용 가능 여부</a:t>
                      </a:r>
                      <a:r>
                        <a:rPr lang="ko-KR" sz="1000" u="none" cap="none" strike="noStrike"/>
                        <a:t> 체크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3930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중요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74582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- 사이트 규약 (아이디 규약)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1. 알파벳이나 숫자 외의 문자 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2. 숫자만 들어간 아이디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2. 사용할 수 없는 특수 문자, 특수 기호, 이모티콘 등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3. 특정 아이디는 사용할 수 없음 (@admin, @root)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33930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연계되는 화면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72380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9" name="Google Shape;299;p5"/>
          <p:cNvSpPr/>
          <p:nvPr/>
        </p:nvSpPr>
        <p:spPr>
          <a:xfrm>
            <a:off x="1352815" y="1535492"/>
            <a:ext cx="3162600" cy="4838100"/>
          </a:xfrm>
          <a:prstGeom prst="roundRect">
            <a:avLst>
              <a:gd fmla="val 4762" name="adj"/>
            </a:avLst>
          </a:prstGeom>
          <a:noFill/>
          <a:ln cap="flat" cmpd="sng" w="28575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0" name="Google Shape;300;p5"/>
          <p:cNvGrpSpPr/>
          <p:nvPr/>
        </p:nvGrpSpPr>
        <p:grpSpPr>
          <a:xfrm>
            <a:off x="1745369" y="1954249"/>
            <a:ext cx="2377500" cy="4000529"/>
            <a:chOff x="3614544" y="1783199"/>
            <a:chExt cx="2377500" cy="4000529"/>
          </a:xfrm>
        </p:grpSpPr>
        <p:sp>
          <p:nvSpPr>
            <p:cNvPr id="301" name="Google Shape;301;p5"/>
            <p:cNvSpPr txBox="1"/>
            <p:nvPr/>
          </p:nvSpPr>
          <p:spPr>
            <a:xfrm>
              <a:off x="3614544" y="1783199"/>
              <a:ext cx="237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3614550" y="2667575"/>
              <a:ext cx="1425900" cy="3333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3614544" y="3347840"/>
              <a:ext cx="2377500" cy="3657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4" name="Google Shape;304;p5"/>
            <p:cNvSpPr txBox="1"/>
            <p:nvPr/>
          </p:nvSpPr>
          <p:spPr>
            <a:xfrm>
              <a:off x="3614544" y="2390627"/>
              <a:ext cx="973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5" name="Google Shape;305;p5"/>
            <p:cNvSpPr txBox="1"/>
            <p:nvPr/>
          </p:nvSpPr>
          <p:spPr>
            <a:xfrm>
              <a:off x="3614544" y="3103337"/>
              <a:ext cx="973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614544" y="5418028"/>
              <a:ext cx="2377500" cy="365700"/>
            </a:xfrm>
            <a:prstGeom prst="roundRect">
              <a:avLst>
                <a:gd fmla="val 16667" name="adj"/>
              </a:avLst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1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614544" y="4060550"/>
              <a:ext cx="2377500" cy="3657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8" name="Google Shape;308;p5"/>
            <p:cNvSpPr txBox="1"/>
            <p:nvPr/>
          </p:nvSpPr>
          <p:spPr>
            <a:xfrm>
              <a:off x="3614544" y="3816047"/>
              <a:ext cx="973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닉네임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3614544" y="4739289"/>
              <a:ext cx="2377500" cy="3657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0" name="Google Shape;310;p5"/>
            <p:cNvSpPr txBox="1"/>
            <p:nvPr/>
          </p:nvSpPr>
          <p:spPr>
            <a:xfrm>
              <a:off x="3614544" y="4494786"/>
              <a:ext cx="973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이메일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115062" y="2667601"/>
              <a:ext cx="817500" cy="333300"/>
            </a:xfrm>
            <a:prstGeom prst="roundRect">
              <a:avLst>
                <a:gd fmla="val 17647" name="adj"/>
              </a:avLst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</a:t>
              </a:r>
              <a:r>
                <a:rPr b="1" lang="ko-KR" sz="1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체크</a:t>
              </a:r>
              <a:endParaRPr b="1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12" name="Google Shape;312;p5"/>
          <p:cNvGrpSpPr/>
          <p:nvPr/>
        </p:nvGrpSpPr>
        <p:grpSpPr>
          <a:xfrm>
            <a:off x="1512536" y="1044627"/>
            <a:ext cx="2843176" cy="307800"/>
            <a:chOff x="3428104" y="1092322"/>
            <a:chExt cx="2843176" cy="307800"/>
          </a:xfrm>
        </p:grpSpPr>
        <p:sp>
          <p:nvSpPr>
            <p:cNvPr id="313" name="Google Shape;313;p5"/>
            <p:cNvSpPr/>
            <p:nvPr/>
          </p:nvSpPr>
          <p:spPr>
            <a:xfrm>
              <a:off x="4206240" y="1151068"/>
              <a:ext cx="1140311" cy="193638"/>
            </a:xfrm>
            <a:prstGeom prst="roundRect">
              <a:avLst>
                <a:gd fmla="val 50000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059456" y="1111292"/>
              <a:ext cx="289560" cy="269838"/>
            </a:xfrm>
            <a:prstGeom prst="ellipse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5" name="Google Shape;315;p5"/>
            <p:cNvSpPr txBox="1"/>
            <p:nvPr/>
          </p:nvSpPr>
          <p:spPr>
            <a:xfrm>
              <a:off x="3428104" y="1092322"/>
              <a:ext cx="8171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6" name="Google Shape;316;p5"/>
            <p:cNvSpPr txBox="1"/>
            <p:nvPr/>
          </p:nvSpPr>
          <p:spPr>
            <a:xfrm>
              <a:off x="5351480" y="1092322"/>
              <a:ext cx="91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17" name="Google Shape;317;p5"/>
          <p:cNvGrpSpPr/>
          <p:nvPr/>
        </p:nvGrpSpPr>
        <p:grpSpPr>
          <a:xfrm>
            <a:off x="5281975" y="901491"/>
            <a:ext cx="3162600" cy="1696500"/>
            <a:chOff x="5281975" y="2436091"/>
            <a:chExt cx="3162600" cy="1696500"/>
          </a:xfrm>
        </p:grpSpPr>
        <p:sp>
          <p:nvSpPr>
            <p:cNvPr id="318" name="Google Shape;318;p5"/>
            <p:cNvSpPr/>
            <p:nvPr/>
          </p:nvSpPr>
          <p:spPr>
            <a:xfrm>
              <a:off x="5281975" y="2436091"/>
              <a:ext cx="3162600" cy="1696500"/>
            </a:xfrm>
            <a:prstGeom prst="roundRect">
              <a:avLst>
                <a:gd fmla="val 4762" name="adj"/>
              </a:avLst>
            </a:prstGeom>
            <a:noFill/>
            <a:ln cap="flat" cmpd="sng" w="28575">
              <a:solidFill>
                <a:srgbClr val="1F38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9" name="Google Shape;319;p5"/>
            <p:cNvSpPr txBox="1"/>
            <p:nvPr/>
          </p:nvSpPr>
          <p:spPr>
            <a:xfrm>
              <a:off x="5674519" y="2764351"/>
              <a:ext cx="2377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아이디가 중복됩니다.</a:t>
              </a:r>
              <a:endParaRPr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674519" y="3552634"/>
              <a:ext cx="2377500" cy="365700"/>
            </a:xfrm>
            <a:prstGeom prst="roundRect">
              <a:avLst>
                <a:gd fmla="val 16667" name="adj"/>
              </a:avLst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</a:t>
              </a:r>
              <a:r>
                <a:rPr b="1" lang="ko-KR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</a:t>
              </a:r>
              <a:endParaRPr b="1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21" name="Google Shape;321;p5"/>
          <p:cNvGrpSpPr/>
          <p:nvPr/>
        </p:nvGrpSpPr>
        <p:grpSpPr>
          <a:xfrm>
            <a:off x="5281975" y="2789291"/>
            <a:ext cx="3162600" cy="1696500"/>
            <a:chOff x="5281975" y="2436091"/>
            <a:chExt cx="3162600" cy="1696500"/>
          </a:xfrm>
        </p:grpSpPr>
        <p:sp>
          <p:nvSpPr>
            <p:cNvPr id="322" name="Google Shape;322;p5"/>
            <p:cNvSpPr/>
            <p:nvPr/>
          </p:nvSpPr>
          <p:spPr>
            <a:xfrm>
              <a:off x="5281975" y="2436091"/>
              <a:ext cx="3162600" cy="1696500"/>
            </a:xfrm>
            <a:prstGeom prst="roundRect">
              <a:avLst>
                <a:gd fmla="val 4762" name="adj"/>
              </a:avLst>
            </a:prstGeom>
            <a:noFill/>
            <a:ln cap="flat" cmpd="sng" w="28575">
              <a:solidFill>
                <a:srgbClr val="1F38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3" name="Google Shape;323;p5"/>
            <p:cNvSpPr txBox="1"/>
            <p:nvPr/>
          </p:nvSpPr>
          <p:spPr>
            <a:xfrm>
              <a:off x="5674519" y="2764350"/>
              <a:ext cx="2377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사이트 규약에 어긋나는 아이디입니다.</a:t>
              </a:r>
              <a:endParaRPr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674519" y="3552634"/>
              <a:ext cx="2377500" cy="365700"/>
            </a:xfrm>
            <a:prstGeom prst="roundRect">
              <a:avLst>
                <a:gd fmla="val 16667" name="adj"/>
              </a:avLst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</a:t>
              </a:r>
              <a:r>
                <a:rPr b="1" lang="ko-KR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</a:t>
              </a:r>
              <a:endParaRPr b="1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25" name="Google Shape;325;p5"/>
          <p:cNvGrpSpPr/>
          <p:nvPr/>
        </p:nvGrpSpPr>
        <p:grpSpPr>
          <a:xfrm>
            <a:off x="5281975" y="4677091"/>
            <a:ext cx="3162600" cy="1696500"/>
            <a:chOff x="5281975" y="2436091"/>
            <a:chExt cx="3162600" cy="1696500"/>
          </a:xfrm>
        </p:grpSpPr>
        <p:sp>
          <p:nvSpPr>
            <p:cNvPr id="326" name="Google Shape;326;p5"/>
            <p:cNvSpPr/>
            <p:nvPr/>
          </p:nvSpPr>
          <p:spPr>
            <a:xfrm>
              <a:off x="5281975" y="2436091"/>
              <a:ext cx="3162600" cy="1696500"/>
            </a:xfrm>
            <a:prstGeom prst="roundRect">
              <a:avLst>
                <a:gd fmla="val 4762" name="adj"/>
              </a:avLst>
            </a:prstGeom>
            <a:noFill/>
            <a:ln cap="flat" cmpd="sng" w="28575">
              <a:solidFill>
                <a:srgbClr val="1F38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7" name="Google Shape;327;p5"/>
            <p:cNvSpPr txBox="1"/>
            <p:nvPr/>
          </p:nvSpPr>
          <p:spPr>
            <a:xfrm>
              <a:off x="5531275" y="2753300"/>
              <a:ext cx="266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아이디가 비어있거나 중복체크를 하지 않았습니다.</a:t>
              </a:r>
              <a:endParaRPr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674519" y="3552634"/>
              <a:ext cx="2377500" cy="365700"/>
            </a:xfrm>
            <a:prstGeom prst="roundRect">
              <a:avLst>
                <a:gd fmla="val 16667" name="adj"/>
              </a:avLst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</a:t>
              </a:r>
              <a:r>
                <a:rPr b="1" lang="ko-KR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</a:t>
              </a:r>
              <a:endParaRPr b="1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29" name="Google Shape;329;p5"/>
          <p:cNvCxnSpPr/>
          <p:nvPr/>
        </p:nvCxnSpPr>
        <p:spPr>
          <a:xfrm>
            <a:off x="4122875" y="3005301"/>
            <a:ext cx="6939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5"/>
          <p:cNvSpPr/>
          <p:nvPr/>
        </p:nvSpPr>
        <p:spPr>
          <a:xfrm rot="10800000">
            <a:off x="5011750" y="918300"/>
            <a:ext cx="199200" cy="3540300"/>
          </a:xfrm>
          <a:prstGeom prst="rightBracket">
            <a:avLst>
              <a:gd fmla="val 67595" name="adj"/>
            </a:avLst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5"/>
          <p:cNvCxnSpPr/>
          <p:nvPr/>
        </p:nvCxnSpPr>
        <p:spPr>
          <a:xfrm>
            <a:off x="4216975" y="5771176"/>
            <a:ext cx="10050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5"/>
          <p:cNvSpPr txBox="1"/>
          <p:nvPr/>
        </p:nvSpPr>
        <p:spPr>
          <a:xfrm>
            <a:off x="8515600" y="918300"/>
            <a:ext cx="47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5"/>
          <p:cNvSpPr txBox="1"/>
          <p:nvPr/>
        </p:nvSpPr>
        <p:spPr>
          <a:xfrm>
            <a:off x="8515600" y="2789300"/>
            <a:ext cx="47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5"/>
          <p:cNvSpPr txBox="1"/>
          <p:nvPr/>
        </p:nvSpPr>
        <p:spPr>
          <a:xfrm>
            <a:off x="8515600" y="4677100"/>
            <a:ext cx="47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" name="Google Shape;339;g1c6782ea503_1_267"/>
          <p:cNvGraphicFramePr/>
          <p:nvPr/>
        </p:nvGraphicFramePr>
        <p:xfrm>
          <a:off x="473333" y="1183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{2444689B-CB99-4519-ACD9-818BA721AB92}</a:tableStyleId>
              </a:tblPr>
              <a:tblGrid>
                <a:gridCol w="1021975"/>
                <a:gridCol w="2721675"/>
                <a:gridCol w="1065000"/>
                <a:gridCol w="2678650"/>
                <a:gridCol w="1183350"/>
                <a:gridCol w="2560325"/>
              </a:tblGrid>
              <a:tr h="30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ID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이름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회원가입</a:t>
                      </a:r>
                      <a:r>
                        <a:rPr lang="ko-KR" sz="1200" u="none" cap="none" strike="noStrike"/>
                        <a:t> 화면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경로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비로그인 시 My Page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0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화면 개요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로그인 페이지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설명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745825">
                <a:tc gridSpan="5"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rowSpan="5" hMerge="1"/>
                <a:tc rowSpan="5" hMerge="1"/>
                <a:tc rowSpan="5" hMerge="1"/>
                <a:tc rowSpan="5" hMerge="1"/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/>
                        <a:t>회원 가입: 아이디 등 필수 정보 입력 후 버튼 클릭 시 회원 가입 성공 및 가입 알림 팝업창 </a:t>
                      </a:r>
                      <a:endParaRPr sz="1000" u="none" cap="none" strike="noStrike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/>
                        <a:t>회원 가입 정보 입력창: 하나라도 공란일 시 해당 입력창에 값을 입력하라는 경고 팝업</a:t>
                      </a:r>
                      <a:endParaRPr sz="1000" u="none" cap="none" strike="noStrike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/>
                        <a:t>아이디 </a:t>
                      </a:r>
                      <a:r>
                        <a:rPr lang="ko-KR" sz="1000" u="none" cap="none" strike="noStrike"/>
                        <a:t>체크: 아이디 </a:t>
                      </a:r>
                      <a:r>
                        <a:rPr lang="ko-KR" sz="1000"/>
                        <a:t>사용 가능 여부</a:t>
                      </a:r>
                      <a:r>
                        <a:rPr lang="ko-KR" sz="1000" u="none" cap="none" strike="noStrike"/>
                        <a:t> 체크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3930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중요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74582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- 아이디 체크를 통과하지 못해 팝업창이 뜬 경우 확인을 눌러 알림창을 지운 뒤 아이디 입력란을 비워두고 focus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- 아이디 체크에서 걸리는 경우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01) 아이디 중복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02) 사이트 규약에 어긋남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03) 아이디 체크를 하지 않고 회원가입을 누른 경우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33930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연계되는 화면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72380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0" name="Google Shape;340;g1c6782ea503_1_267"/>
          <p:cNvSpPr/>
          <p:nvPr/>
        </p:nvSpPr>
        <p:spPr>
          <a:xfrm>
            <a:off x="1352815" y="1535492"/>
            <a:ext cx="3162600" cy="4838100"/>
          </a:xfrm>
          <a:prstGeom prst="roundRect">
            <a:avLst>
              <a:gd fmla="val 4762" name="adj"/>
            </a:avLst>
          </a:prstGeom>
          <a:noFill/>
          <a:ln cap="flat" cmpd="sng" w="28575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1" name="Google Shape;341;g1c6782ea503_1_267"/>
          <p:cNvGrpSpPr/>
          <p:nvPr/>
        </p:nvGrpSpPr>
        <p:grpSpPr>
          <a:xfrm>
            <a:off x="1745369" y="1954249"/>
            <a:ext cx="2377500" cy="4000529"/>
            <a:chOff x="3614544" y="1783199"/>
            <a:chExt cx="2377500" cy="4000529"/>
          </a:xfrm>
        </p:grpSpPr>
        <p:sp>
          <p:nvSpPr>
            <p:cNvPr id="342" name="Google Shape;342;g1c6782ea503_1_267"/>
            <p:cNvSpPr txBox="1"/>
            <p:nvPr/>
          </p:nvSpPr>
          <p:spPr>
            <a:xfrm>
              <a:off x="3614544" y="1783199"/>
              <a:ext cx="237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3" name="Google Shape;343;g1c6782ea503_1_267"/>
            <p:cNvSpPr/>
            <p:nvPr/>
          </p:nvSpPr>
          <p:spPr>
            <a:xfrm>
              <a:off x="3614550" y="2667575"/>
              <a:ext cx="1425900" cy="3333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4" name="Google Shape;344;g1c6782ea503_1_267"/>
            <p:cNvSpPr/>
            <p:nvPr/>
          </p:nvSpPr>
          <p:spPr>
            <a:xfrm>
              <a:off x="3614544" y="3347840"/>
              <a:ext cx="2377500" cy="3657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5" name="Google Shape;345;g1c6782ea503_1_267"/>
            <p:cNvSpPr txBox="1"/>
            <p:nvPr/>
          </p:nvSpPr>
          <p:spPr>
            <a:xfrm>
              <a:off x="3614544" y="2390627"/>
              <a:ext cx="973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6" name="Google Shape;346;g1c6782ea503_1_267"/>
            <p:cNvSpPr txBox="1"/>
            <p:nvPr/>
          </p:nvSpPr>
          <p:spPr>
            <a:xfrm>
              <a:off x="3614544" y="3103337"/>
              <a:ext cx="973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7" name="Google Shape;347;g1c6782ea503_1_267"/>
            <p:cNvSpPr/>
            <p:nvPr/>
          </p:nvSpPr>
          <p:spPr>
            <a:xfrm>
              <a:off x="3614544" y="5418028"/>
              <a:ext cx="2377500" cy="365700"/>
            </a:xfrm>
            <a:prstGeom prst="roundRect">
              <a:avLst>
                <a:gd fmla="val 16667" name="adj"/>
              </a:avLst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1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8" name="Google Shape;348;g1c6782ea503_1_267"/>
            <p:cNvSpPr/>
            <p:nvPr/>
          </p:nvSpPr>
          <p:spPr>
            <a:xfrm>
              <a:off x="3614544" y="4060550"/>
              <a:ext cx="2377500" cy="3657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9" name="Google Shape;349;g1c6782ea503_1_267"/>
            <p:cNvSpPr txBox="1"/>
            <p:nvPr/>
          </p:nvSpPr>
          <p:spPr>
            <a:xfrm>
              <a:off x="3614544" y="3816047"/>
              <a:ext cx="973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닉네임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0" name="Google Shape;350;g1c6782ea503_1_267"/>
            <p:cNvSpPr/>
            <p:nvPr/>
          </p:nvSpPr>
          <p:spPr>
            <a:xfrm>
              <a:off x="3614544" y="4739289"/>
              <a:ext cx="2377500" cy="3657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1" name="Google Shape;351;g1c6782ea503_1_267"/>
            <p:cNvSpPr txBox="1"/>
            <p:nvPr/>
          </p:nvSpPr>
          <p:spPr>
            <a:xfrm>
              <a:off x="3614544" y="4494786"/>
              <a:ext cx="973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이메일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2" name="Google Shape;352;g1c6782ea503_1_267"/>
            <p:cNvSpPr/>
            <p:nvPr/>
          </p:nvSpPr>
          <p:spPr>
            <a:xfrm>
              <a:off x="5115062" y="2667601"/>
              <a:ext cx="817500" cy="333300"/>
            </a:xfrm>
            <a:prstGeom prst="roundRect">
              <a:avLst>
                <a:gd fmla="val 17647" name="adj"/>
              </a:avLst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 체크</a:t>
              </a:r>
              <a:endParaRPr b="1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53" name="Google Shape;353;g1c6782ea503_1_267"/>
          <p:cNvGrpSpPr/>
          <p:nvPr/>
        </p:nvGrpSpPr>
        <p:grpSpPr>
          <a:xfrm>
            <a:off x="1512536" y="1044627"/>
            <a:ext cx="2843176" cy="307800"/>
            <a:chOff x="3428104" y="1092322"/>
            <a:chExt cx="2843176" cy="307800"/>
          </a:xfrm>
        </p:grpSpPr>
        <p:sp>
          <p:nvSpPr>
            <p:cNvPr id="354" name="Google Shape;354;g1c6782ea503_1_267"/>
            <p:cNvSpPr/>
            <p:nvPr/>
          </p:nvSpPr>
          <p:spPr>
            <a:xfrm>
              <a:off x="4206240" y="1151068"/>
              <a:ext cx="1140300" cy="193500"/>
            </a:xfrm>
            <a:prstGeom prst="roundRect">
              <a:avLst>
                <a:gd fmla="val 50000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5" name="Google Shape;355;g1c6782ea503_1_267"/>
            <p:cNvSpPr/>
            <p:nvPr/>
          </p:nvSpPr>
          <p:spPr>
            <a:xfrm>
              <a:off x="5059456" y="1111292"/>
              <a:ext cx="289500" cy="269700"/>
            </a:xfrm>
            <a:prstGeom prst="ellipse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6" name="Google Shape;356;g1c6782ea503_1_267"/>
            <p:cNvSpPr txBox="1"/>
            <p:nvPr/>
          </p:nvSpPr>
          <p:spPr>
            <a:xfrm>
              <a:off x="3428104" y="1092322"/>
              <a:ext cx="817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7" name="Google Shape;357;g1c6782ea503_1_267"/>
            <p:cNvSpPr txBox="1"/>
            <p:nvPr/>
          </p:nvSpPr>
          <p:spPr>
            <a:xfrm>
              <a:off x="5351480" y="1092322"/>
              <a:ext cx="91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58" name="Google Shape;358;g1c6782ea503_1_267"/>
          <p:cNvGrpSpPr/>
          <p:nvPr/>
        </p:nvGrpSpPr>
        <p:grpSpPr>
          <a:xfrm>
            <a:off x="5281975" y="901491"/>
            <a:ext cx="3162600" cy="1696500"/>
            <a:chOff x="5281975" y="2436091"/>
            <a:chExt cx="3162600" cy="1696500"/>
          </a:xfrm>
        </p:grpSpPr>
        <p:sp>
          <p:nvSpPr>
            <p:cNvPr id="359" name="Google Shape;359;g1c6782ea503_1_267"/>
            <p:cNvSpPr/>
            <p:nvPr/>
          </p:nvSpPr>
          <p:spPr>
            <a:xfrm>
              <a:off x="5281975" y="2436091"/>
              <a:ext cx="3162600" cy="1696500"/>
            </a:xfrm>
            <a:prstGeom prst="roundRect">
              <a:avLst>
                <a:gd fmla="val 4762" name="adj"/>
              </a:avLst>
            </a:prstGeom>
            <a:noFill/>
            <a:ln cap="flat" cmpd="sng" w="28575">
              <a:solidFill>
                <a:srgbClr val="1F38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0" name="Google Shape;360;g1c6782ea503_1_267"/>
            <p:cNvSpPr txBox="1"/>
            <p:nvPr/>
          </p:nvSpPr>
          <p:spPr>
            <a:xfrm>
              <a:off x="5674519" y="2764351"/>
              <a:ext cx="2377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아이디가 중복됩니다.</a:t>
              </a:r>
              <a:endParaRPr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1" name="Google Shape;361;g1c6782ea503_1_267"/>
            <p:cNvSpPr/>
            <p:nvPr/>
          </p:nvSpPr>
          <p:spPr>
            <a:xfrm>
              <a:off x="5674519" y="3552634"/>
              <a:ext cx="2377500" cy="365700"/>
            </a:xfrm>
            <a:prstGeom prst="roundRect">
              <a:avLst>
                <a:gd fmla="val 16667" name="adj"/>
              </a:avLst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</a:t>
              </a:r>
              <a:r>
                <a:rPr b="1" lang="ko-KR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</a:t>
              </a:r>
              <a:endParaRPr b="1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62" name="Google Shape;362;g1c6782ea503_1_267"/>
          <p:cNvGrpSpPr/>
          <p:nvPr/>
        </p:nvGrpSpPr>
        <p:grpSpPr>
          <a:xfrm>
            <a:off x="5281975" y="2789291"/>
            <a:ext cx="3162600" cy="1696500"/>
            <a:chOff x="5281975" y="2436091"/>
            <a:chExt cx="3162600" cy="1696500"/>
          </a:xfrm>
        </p:grpSpPr>
        <p:sp>
          <p:nvSpPr>
            <p:cNvPr id="363" name="Google Shape;363;g1c6782ea503_1_267"/>
            <p:cNvSpPr/>
            <p:nvPr/>
          </p:nvSpPr>
          <p:spPr>
            <a:xfrm>
              <a:off x="5281975" y="2436091"/>
              <a:ext cx="3162600" cy="1696500"/>
            </a:xfrm>
            <a:prstGeom prst="roundRect">
              <a:avLst>
                <a:gd fmla="val 4762" name="adj"/>
              </a:avLst>
            </a:prstGeom>
            <a:noFill/>
            <a:ln cap="flat" cmpd="sng" w="28575">
              <a:solidFill>
                <a:srgbClr val="1F38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4" name="Google Shape;364;g1c6782ea503_1_267"/>
            <p:cNvSpPr txBox="1"/>
            <p:nvPr/>
          </p:nvSpPr>
          <p:spPr>
            <a:xfrm>
              <a:off x="5674519" y="2764350"/>
              <a:ext cx="2377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사이트 규약에 어긋나는 아이디입니다.</a:t>
              </a:r>
              <a:endParaRPr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5" name="Google Shape;365;g1c6782ea503_1_267"/>
            <p:cNvSpPr/>
            <p:nvPr/>
          </p:nvSpPr>
          <p:spPr>
            <a:xfrm>
              <a:off x="5674519" y="3552634"/>
              <a:ext cx="2377500" cy="365700"/>
            </a:xfrm>
            <a:prstGeom prst="roundRect">
              <a:avLst>
                <a:gd fmla="val 16667" name="adj"/>
              </a:avLst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</a:t>
              </a:r>
              <a:r>
                <a:rPr b="1" lang="ko-KR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</a:t>
              </a:r>
              <a:endParaRPr b="1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66" name="Google Shape;366;g1c6782ea503_1_267"/>
          <p:cNvGrpSpPr/>
          <p:nvPr/>
        </p:nvGrpSpPr>
        <p:grpSpPr>
          <a:xfrm>
            <a:off x="5281975" y="4677091"/>
            <a:ext cx="3162600" cy="1696500"/>
            <a:chOff x="5281975" y="2436091"/>
            <a:chExt cx="3162600" cy="1696500"/>
          </a:xfrm>
        </p:grpSpPr>
        <p:sp>
          <p:nvSpPr>
            <p:cNvPr id="367" name="Google Shape;367;g1c6782ea503_1_267"/>
            <p:cNvSpPr/>
            <p:nvPr/>
          </p:nvSpPr>
          <p:spPr>
            <a:xfrm>
              <a:off x="5281975" y="2436091"/>
              <a:ext cx="3162600" cy="1696500"/>
            </a:xfrm>
            <a:prstGeom prst="roundRect">
              <a:avLst>
                <a:gd fmla="val 4762" name="adj"/>
              </a:avLst>
            </a:prstGeom>
            <a:noFill/>
            <a:ln cap="flat" cmpd="sng" w="28575">
              <a:solidFill>
                <a:srgbClr val="1F38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8" name="Google Shape;368;g1c6782ea503_1_267"/>
            <p:cNvSpPr txBox="1"/>
            <p:nvPr/>
          </p:nvSpPr>
          <p:spPr>
            <a:xfrm>
              <a:off x="5531275" y="2753300"/>
              <a:ext cx="266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아이디가 비어있거나 중복체크를 하지 않았습니다.</a:t>
              </a:r>
              <a:endParaRPr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9" name="Google Shape;369;g1c6782ea503_1_267"/>
            <p:cNvSpPr/>
            <p:nvPr/>
          </p:nvSpPr>
          <p:spPr>
            <a:xfrm>
              <a:off x="5674519" y="3552634"/>
              <a:ext cx="2377500" cy="365700"/>
            </a:xfrm>
            <a:prstGeom prst="roundRect">
              <a:avLst>
                <a:gd fmla="val 16667" name="adj"/>
              </a:avLst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</a:t>
              </a:r>
              <a:r>
                <a:rPr b="1" lang="ko-KR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</a:t>
              </a:r>
              <a:endParaRPr b="1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70" name="Google Shape;370;g1c6782ea503_1_267"/>
          <p:cNvCxnSpPr/>
          <p:nvPr/>
        </p:nvCxnSpPr>
        <p:spPr>
          <a:xfrm>
            <a:off x="4122875" y="3005301"/>
            <a:ext cx="6939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g1c6782ea503_1_267"/>
          <p:cNvSpPr/>
          <p:nvPr/>
        </p:nvSpPr>
        <p:spPr>
          <a:xfrm rot="10800000">
            <a:off x="5011750" y="918300"/>
            <a:ext cx="199200" cy="3540300"/>
          </a:xfrm>
          <a:prstGeom prst="rightBracket">
            <a:avLst>
              <a:gd fmla="val 67595" name="adj"/>
            </a:avLst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g1c6782ea503_1_267"/>
          <p:cNvCxnSpPr/>
          <p:nvPr/>
        </p:nvCxnSpPr>
        <p:spPr>
          <a:xfrm>
            <a:off x="4216975" y="5771176"/>
            <a:ext cx="10050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g1c6782ea503_1_267"/>
          <p:cNvSpPr txBox="1"/>
          <p:nvPr/>
        </p:nvSpPr>
        <p:spPr>
          <a:xfrm>
            <a:off x="8515600" y="918300"/>
            <a:ext cx="47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g1c6782ea503_1_267"/>
          <p:cNvSpPr txBox="1"/>
          <p:nvPr/>
        </p:nvSpPr>
        <p:spPr>
          <a:xfrm>
            <a:off x="8515600" y="2789300"/>
            <a:ext cx="47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g1c6782ea503_1_267"/>
          <p:cNvSpPr txBox="1"/>
          <p:nvPr/>
        </p:nvSpPr>
        <p:spPr>
          <a:xfrm>
            <a:off x="8515600" y="4677100"/>
            <a:ext cx="47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2022-12-29T00:32:41Z</dcterms:created>
  <dc:creator>dw-003</dc:creator>
</cp:coreProperties>
</file>