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Questrial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C726BB6-6E6A-437A-94C3-18EBED704A7F}">
  <a:tblStyle styleId="{AC726BB6-6E6A-437A-94C3-18EBED704A7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Questrial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385828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C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C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6.png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EF8B67">
                  <a:alpha val="6666"/>
                </a:srgbClr>
              </a:gs>
              <a:gs pos="36000">
                <a:srgbClr val="EF8B67">
                  <a:alpha val="5882"/>
                </a:srgbClr>
              </a:gs>
              <a:gs pos="69000">
                <a:srgbClr val="EF8B67">
                  <a:alpha val="0"/>
                </a:srgbClr>
              </a:gs>
              <a:gs pos="100000">
                <a:srgbClr val="EF8B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713"/>
          <a:stretch/>
        </p:blipFill>
        <p:spPr>
          <a:xfrm>
            <a:off x="8000196" y="0"/>
            <a:ext cx="1603386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4199" l="0" r="0" t="0"/>
          <a:stretch/>
        </p:blipFill>
        <p:spPr>
          <a:xfrm>
            <a:off x="8609011" y="6092866"/>
            <a:ext cx="993734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www.atlassian.com/git/tutorials/" TargetMode="External"/><Relationship Id="rId6" Type="http://schemas.openxmlformats.org/officeDocument/2006/relationships/hyperlink" Target="http://nvie.com/posts/a-successful-git-branching-mode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CA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Introduction à Git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0" y="4777371"/>
            <a:ext cx="88257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PRÉPARÉ PAR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CA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ÉMILE FUGULIN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CA"/>
              <a:t>TOMMY SAVARIA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Mettre à jour la copie locale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03299" y="2052925"/>
            <a:ext cx="95679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/>
              <a:t>Git Fetch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Récupérer les nouvelles modifications au dépôt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 sz="2000"/>
              <a:t>Git </a:t>
            </a:r>
            <a:r>
              <a:rPr lang="en-CA"/>
              <a:t>Pull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Télécharger les modifications d’un dépôt distant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/>
              <a:t>TOUJOURS télécharger les modifications avant de commencer à travailler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Les branches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103299" y="2052925"/>
            <a:ext cx="95679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/>
              <a:t>Git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Créer une nouvelle branche dans le dépôt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 sz="2000"/>
              <a:t>Git </a:t>
            </a:r>
            <a:r>
              <a:rPr lang="en-CA"/>
              <a:t>Checkout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Changer la branche de travail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/>
              <a:t>Git Merge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Fusionner les modifications de deux branches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650" y="2557925"/>
            <a:ext cx="47529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Merge Conflict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41300" y="2052925"/>
            <a:ext cx="56829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CA"/>
              <a:t>Arrive quand deux changements sur des branches différentes tombent en conflit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/>
              <a:t>Et que le auto-merge n’arrive pas à résoudre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&lt;&lt;&lt;&lt;&lt;&lt;&lt; HEAD</a:t>
            </a:r>
            <a:br>
              <a:rPr lang="en-CA"/>
            </a:br>
            <a:r>
              <a:rPr lang="en-CA"/>
              <a:t>Changements dans la branche courante</a:t>
            </a:r>
            <a:br>
              <a:rPr lang="en-CA"/>
            </a:br>
            <a:r>
              <a:rPr lang="en-CA"/>
              <a:t>=======</a:t>
            </a:r>
            <a:br>
              <a:rPr lang="en-CA"/>
            </a:br>
            <a:r>
              <a:rPr lang="en-CA"/>
              <a:t>Changements fait dans l’autre branche</a:t>
            </a:r>
            <a:br>
              <a:rPr lang="en-CA"/>
            </a:br>
            <a:r>
              <a:rPr lang="en-CA"/>
              <a:t>&gt;&gt;&gt;&gt;&gt;&gt;&gt; nom_autre_branche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44441" t="0"/>
          <a:stretch/>
        </p:blipFill>
        <p:spPr>
          <a:xfrm>
            <a:off x="6024199" y="1840896"/>
            <a:ext cx="6167799" cy="1478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625" y="3433577"/>
            <a:ext cx="3125824" cy="325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GitFlow</a:t>
            </a:r>
          </a:p>
        </p:txBody>
      </p:sp>
      <p:pic>
        <p:nvPicPr>
          <p:cNvPr id="228" name="Shape 2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535" y="109792"/>
            <a:ext cx="5009400" cy="66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CA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.gitignore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38200" y="1825625"/>
            <a:ext cx="31558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CA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Ignorer des fichiers de nos commits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CA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Éviter de commit les fichiers créés par votre IDE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Facile de trouver des gitignore déjà faits sur internet</a:t>
            </a:r>
          </a:p>
        </p:txBody>
      </p:sp>
      <p:pic>
        <p:nvPicPr>
          <p:cNvPr id="235" name="Shape 23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535" y="890437"/>
            <a:ext cx="5972386" cy="576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Fournisseurs de dépôts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952500" y="199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{AC726BB6-6E6A-437A-94C3-18EBED704A7F}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GitHub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GitLab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BitBucket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Git, Mercurial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Dépôt publics gratuit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Dépôt publics gratuit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Dépôt publics gratuit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Dépôt privés payants*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Dépôt privés gratuit, illimités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Dépôt privés gratuit, limite de 5 contributeurs*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Principalement pour les projets Open Source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Vendent leur logiciel pour hoster des dépôts maison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Solution d’intégration entreprise (Jira, Bamboo)*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952500" y="5333525"/>
            <a:ext cx="10287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* GitHub et BitBucket offrent des forfaits académiques si vous utilisez votre adresse courriel USherbrooke.ca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Pourquoi se créer un compte Github?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CA"/>
              <a:t>GROS plus pour les stages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Participation à des projets open source TRÈS bien vue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Faire partie de la plus grosse communauté informatique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Projets sur github: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Linux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Swift (Apple)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Material design (Google)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Dotnet (Microsoft)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JQuery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Glacial (Projet par des étudiants en génie info)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Github : Dépôt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211275" y="1181600"/>
            <a:ext cx="6672900" cy="8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CA"/>
              <a:t>Structure générale d’un dépôt sur Github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950" y="2061200"/>
            <a:ext cx="9552605" cy="455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Github : Pull Request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46104" y="1969275"/>
            <a:ext cx="56550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CA"/>
              <a:t>Permet de manifester son intention d'effectuer un merge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Permet de vérifier d’avance s’il y a des conflits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Peuvent être acceptées ou refusées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Très utilisées dans les projets open source avec beaucoup de contributeurs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825" y="1671374"/>
            <a:ext cx="5782400" cy="45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Github : Issues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206362" y="18531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CA"/>
              <a:t>Permet de tenir à jour une liste des choses à faire (Gestion de projet)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Permet aux utilisateurs de rapporter des bugs/améliorations à apporter</a:t>
            </a:r>
          </a:p>
          <a:p>
            <a:pPr indent="-228600" lvl="0" marL="457200">
              <a:spcBef>
                <a:spcPts val="0"/>
              </a:spcBef>
            </a:pPr>
            <a:r>
              <a:rPr lang="en-CA"/>
              <a:t>Permet d’assigner des tâches aux participants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2" y="3508387"/>
            <a:ext cx="959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Avant de commencer...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15195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4800"/>
              <a:t>Téléchargez Git Kraken: </a:t>
            </a:r>
            <a:r>
              <a:rPr b="1" lang="en-CA" sz="4800"/>
              <a:t>http://www.gitkraken.com/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75" y="3262400"/>
            <a:ext cx="3553025" cy="35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Github : Releases/Tags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065837" y="1472042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CA"/>
              <a:t>Un Tag est un nom particulier donné à un commit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Identifie un point dans le temps important pour le projet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Permet de rapidement revenir à ce point en cas de problème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Une Release est un Tag important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Souvent accompagné de fichiers binaires du projet</a:t>
            </a:r>
          </a:p>
          <a:p>
            <a:pPr indent="-228600" lvl="1" marL="914400">
              <a:spcBef>
                <a:spcPts val="0"/>
              </a:spcBef>
            </a:pPr>
            <a:r>
              <a:rPr lang="en-CA"/>
              <a:t>Permet d’identifier une version stable du logiciel (prête pour les clients)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47" y="3507575"/>
            <a:ext cx="7424451" cy="32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646110" y="21382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GitKraken</a:t>
            </a:r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3644160" y="268275"/>
            <a:ext cx="5181599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Outil graphique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Simple d’utilisation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Automatisation de certaines tâches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00" y="1614224"/>
            <a:ext cx="9404702" cy="510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646110" y="21382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GitKraken</a:t>
            </a:r>
          </a:p>
        </p:txBody>
      </p:sp>
      <p:sp>
        <p:nvSpPr>
          <p:cNvPr id="289" name="Shape 289"/>
          <p:cNvSpPr txBox="1"/>
          <p:nvPr>
            <p:ph idx="2" type="body"/>
          </p:nvPr>
        </p:nvSpPr>
        <p:spPr>
          <a:xfrm>
            <a:off x="3505200" y="1227324"/>
            <a:ext cx="51816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Local : Branches téléchargées sur l’ordinateur</a:t>
            </a:r>
          </a:p>
          <a:p>
            <a: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Remote : Branches disponibles sur le serveur</a:t>
            </a:r>
          </a:p>
          <a:p>
            <a: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Pull Requests : PR ouvertes sur le serveur</a:t>
            </a:r>
          </a:p>
          <a:p>
            <a: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Tags : versions du code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29423" l="0" r="89697" t="0"/>
          <a:stretch/>
        </p:blipFill>
        <p:spPr>
          <a:xfrm>
            <a:off x="1054799" y="1227324"/>
            <a:ext cx="1402803" cy="52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646110" y="21382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GitKraken</a:t>
            </a:r>
          </a:p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889700" y="1098125"/>
            <a:ext cx="7341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Commandes pratiques (clic droit)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51" y="1733375"/>
            <a:ext cx="4461875" cy="482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646110" y="21382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GitKraken</a:t>
            </a:r>
          </a:p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3644149" y="268275"/>
            <a:ext cx="5940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Historique du dépôt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Affichage des différentes branches, tags et commits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10100" r="15682" t="8020"/>
          <a:stretch/>
        </p:blipFill>
        <p:spPr>
          <a:xfrm>
            <a:off x="2198562" y="1409574"/>
            <a:ext cx="7794877" cy="524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646110" y="21382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GitKraken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2137412"/>
            <a:ext cx="91249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>
            <p:ph idx="2" type="body"/>
          </p:nvPr>
        </p:nvSpPr>
        <p:spPr>
          <a:xfrm>
            <a:off x="889700" y="1098125"/>
            <a:ext cx="63804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Commandes pratiques dans l’historique (clic droit)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646110" y="21382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GitKraken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83820" r="0" t="8197"/>
          <a:stretch/>
        </p:blipFill>
        <p:spPr>
          <a:xfrm>
            <a:off x="1311650" y="1222562"/>
            <a:ext cx="1723852" cy="53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9173" y="1960726"/>
            <a:ext cx="6656100" cy="366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Shape 319"/>
          <p:cNvCxnSpPr/>
          <p:nvPr/>
        </p:nvCxnSpPr>
        <p:spPr>
          <a:xfrm>
            <a:off x="2576425" y="2154825"/>
            <a:ext cx="1658400" cy="177900"/>
          </a:xfrm>
          <a:prstGeom prst="straightConnector1">
            <a:avLst/>
          </a:prstGeom>
          <a:noFill/>
          <a:ln cap="flat" cmpd="sng" w="38100">
            <a:solidFill>
              <a:srgbClr val="FF7F2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2454650" y="4356525"/>
            <a:ext cx="5068500" cy="496500"/>
          </a:xfrm>
          <a:prstGeom prst="straightConnector1">
            <a:avLst/>
          </a:prstGeom>
          <a:noFill/>
          <a:ln cap="flat" cmpd="sng" w="38100">
            <a:solidFill>
              <a:srgbClr val="FF7F2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1" name="Shape 321"/>
          <p:cNvCxnSpPr/>
          <p:nvPr/>
        </p:nvCxnSpPr>
        <p:spPr>
          <a:xfrm flipH="1" rot="10800000">
            <a:off x="2766325" y="5461975"/>
            <a:ext cx="7146000" cy="471000"/>
          </a:xfrm>
          <a:prstGeom prst="straightConnector1">
            <a:avLst/>
          </a:prstGeom>
          <a:noFill/>
          <a:ln cap="flat" cmpd="sng" w="38100">
            <a:solidFill>
              <a:srgbClr val="FF7F27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646110" y="21382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GitKraken</a:t>
            </a:r>
          </a:p>
        </p:txBody>
      </p:sp>
      <p:sp>
        <p:nvSpPr>
          <p:cNvPr id="327" name="Shape 327"/>
          <p:cNvSpPr txBox="1"/>
          <p:nvPr>
            <p:ph idx="2" type="body"/>
          </p:nvPr>
        </p:nvSpPr>
        <p:spPr>
          <a:xfrm>
            <a:off x="889700" y="1098125"/>
            <a:ext cx="7341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Commandes pratiques (menu file)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550" y="2249750"/>
            <a:ext cx="4966899" cy="31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646110" y="21382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GitKraken</a:t>
            </a:r>
          </a:p>
        </p:txBody>
      </p:sp>
      <p:sp>
        <p:nvSpPr>
          <p:cNvPr id="334" name="Shape 334"/>
          <p:cNvSpPr txBox="1"/>
          <p:nvPr>
            <p:ph idx="2" type="body"/>
          </p:nvPr>
        </p:nvSpPr>
        <p:spPr>
          <a:xfrm>
            <a:off x="842850" y="2783250"/>
            <a:ext cx="5687400" cy="249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Dépôt et branche actuelle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CA"/>
              <a:t>Commandes les plus utiles :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</a:pPr>
            <a:r>
              <a:rPr lang="en-CA"/>
              <a:t>Push 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Pull/Fetch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Branch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Stash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91431" l="0" r="0" t="0"/>
          <a:stretch/>
        </p:blipFill>
        <p:spPr>
          <a:xfrm>
            <a:off x="764350" y="1895300"/>
            <a:ext cx="11216674" cy="52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Exemple complet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018975" y="1631325"/>
            <a:ext cx="8946600" cy="448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CA"/>
              <a:t>Créer dépôt github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Clone dans gitkraken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Modifications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Commit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Push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Branch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Merge Conflict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Retour dans 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Pull Request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Issues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Releases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Retour dans gitkraken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Hard reset</a:t>
            </a:r>
          </a:p>
          <a:p>
            <a:pPr indent="-228600" lvl="1" marL="914400">
              <a:spcBef>
                <a:spcPts val="0"/>
              </a:spcBef>
            </a:pPr>
            <a:r>
              <a:rPr lang="en-CA"/>
              <a:t>Merge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Pourquoi apprendre Git?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CA"/>
              <a:t>Pour travailler plus efficacement avec vos collègues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Pour travailler sur d’énormes projets de programmation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CA"/>
              <a:t>Parce que vous aurez à l’utiliser pendant vos stages ou votre vie professionnelle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CA"/>
              <a:t>Cette formation ne fait pas partie des compétences montrées pendant le bac en génie informatique, même si le logiciel est omniprésent sur le marché professionnel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CA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Pour aller plus loin </a:t>
            </a:r>
            <a:br>
              <a:rPr b="0" i="0" lang="en-CA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CA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(très recommendé)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CA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https://try.github.io/levels/1/challenges/1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CA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https://git-scm.com/doc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CA" u="sng">
                <a:solidFill>
                  <a:schemeClr val="hlink"/>
                </a:solidFill>
                <a:hlinkClick r:id="rId5"/>
              </a:rPr>
              <a:t>https://www.atlassian.com/git/tutorials/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CA" sz="20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http://nvie.com/posts/a-successful-git-branching-model/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Collaboration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CA"/>
              <a:t>Pourquoi collaborer sur du code?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-CA" sz="2000"/>
              <a:t>Parce que les projets sont de plus en plus gros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CA" sz="2000"/>
              <a:t>Parce que plusieurs personnes peuvent travailler sur un même projet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CA"/>
              <a:t>Comment collaborer?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En se passant des fichier (Clé USB, Répertoire Réseau)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En utilisant du stockage en nuage (Cloud Storage)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En utilisant un système de contrôle de version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Pourquoi pas un Cloud Storage</a:t>
            </a:r>
            <a:r>
              <a:rPr b="0" i="0" lang="en-CA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103299" y="2052925"/>
            <a:ext cx="9614700" cy="4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CA"/>
              <a:t>Problèmes de synchronisation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Lorsque plusieurs personnes travaillent en même temps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Lorsque qu’une personne synchronise une vieille version par dessus</a:t>
            </a:r>
          </a:p>
          <a:p>
            <a: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CA"/>
              <a:t>Tout est synchronisé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Même les fichiers inutiles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</a:pPr>
            <a:r>
              <a:rPr lang="en-CA"/>
              <a:t>Même les binaires (lourds)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Pourquoi utiliser un VCS</a:t>
            </a:r>
            <a:r>
              <a:rPr b="0" i="0" lang="en-CA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?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CA"/>
              <a:t>VCS : Version Control System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CA"/>
              <a:t>Parce que plusieurs personnes peuvent travailler en parallèle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-CA" sz="2000"/>
              <a:t>Parce que seuls les changements sont enregistrés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CA" sz="2000"/>
              <a:t>Parce qu’on sait qui a modifié quoi en tout temps</a:t>
            </a:r>
          </a:p>
          <a:p>
            <a:pPr lvl="1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CA" sz="2000"/>
              <a:t>Parce qu’on a un historique clair du projet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CA"/>
              <a:t>Types de VCS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952500" y="199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{AC726BB6-6E6A-437A-94C3-18EBED704A7F}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Centralized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Distributed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SVN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None/>
                      </a:pPr>
                      <a:r>
                        <a:rPr b="1"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Git, Mercurial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buNone/>
                      </a:pPr>
                      <a:r>
                        <a:rPr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Serveur central possède le projet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100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Un serveur sert seulement de lien entre les développeur</a:t>
                      </a:r>
                    </a:p>
                  </a:txBody>
                  <a:tcPr marT="91425" marB="91425" marR="91425" marL="91425"/>
                </a:tc>
              </a:tr>
              <a:tr h="874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buNone/>
                      </a:pPr>
                      <a:r>
                        <a:rPr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Développeur possède seulement sa copie de travail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buNone/>
                      </a:pPr>
                      <a:r>
                        <a:rPr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Chaque développeur a un miroir du serveur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buNone/>
                      </a:pPr>
                      <a:r>
                        <a:rPr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Si le serveur est down, personne ne peut faire de changements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buNone/>
                      </a:pPr>
                      <a:r>
                        <a:rPr lang="en-CA" sz="18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Le développeur peut changer sa copie du dépôt et uploader les changements plus tard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Pour commencer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/>
              <a:t>Git Init: Initialiser un dépôt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Crée une structure Git dans le dossier actuel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 sz="2000"/>
              <a:t>Git </a:t>
            </a:r>
            <a:r>
              <a:rPr lang="en-CA"/>
              <a:t>Clone: Faire une copie d’un dépôt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Fait une copie locale d’un dépôt distant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/>
              <a:t>Dépôt = Emplacement qui contient un projet Git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8323" y="2379699"/>
            <a:ext cx="4505400" cy="2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10324475" y="2052925"/>
            <a:ext cx="1545900" cy="2970000"/>
          </a:xfrm>
          <a:prstGeom prst="rect">
            <a:avLst/>
          </a:prstGeom>
          <a:noFill/>
          <a:ln cap="flat" cmpd="sng" w="38100">
            <a:solidFill>
              <a:srgbClr val="FF7F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Sauvegarder des modifications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/>
              <a:t>Git Add 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Déplacer les modifications dans le staging area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 sz="2000"/>
              <a:t>Git </a:t>
            </a:r>
            <a:r>
              <a:rPr lang="en-CA"/>
              <a:t>Commit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Enregistrer les modifications apportées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/>
              <a:t>Git Push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CA"/>
              <a:t>Téléverser les modifications sur un dépôt distant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CA"/>
              <a:t>Staging area = Endroit où on met les modifications à sauvegarder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7598" y="2642024"/>
            <a:ext cx="4803300" cy="26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7204650" y="2480475"/>
            <a:ext cx="3260400" cy="2970000"/>
          </a:xfrm>
          <a:prstGeom prst="rect">
            <a:avLst/>
          </a:prstGeom>
          <a:noFill/>
          <a:ln cap="flat" cmpd="sng" w="38100">
            <a:solidFill>
              <a:srgbClr val="FF7F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