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318" r:id="rId2"/>
    <p:sldId id="305" r:id="rId3"/>
    <p:sldId id="307" r:id="rId4"/>
    <p:sldId id="303" r:id="rId5"/>
    <p:sldId id="302" r:id="rId6"/>
    <p:sldId id="308" r:id="rId7"/>
    <p:sldId id="296" r:id="rId8"/>
    <p:sldId id="311" r:id="rId9"/>
    <p:sldId id="309" r:id="rId10"/>
    <p:sldId id="315" r:id="rId11"/>
    <p:sldId id="310" r:id="rId12"/>
    <p:sldId id="313" r:id="rId13"/>
    <p:sldId id="316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9575"/>
    <a:srgbClr val="40A676"/>
    <a:srgbClr val="5AE0BB"/>
    <a:srgbClr val="1D9A78"/>
    <a:srgbClr val="1F2B7D"/>
    <a:srgbClr val="006431"/>
    <a:srgbClr val="00609B"/>
    <a:srgbClr val="A27413"/>
    <a:srgbClr val="F92B2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36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56844-D1EA-41C8-A8AD-09AC8143F0BF}" type="datetimeFigureOut">
              <a:rPr lang="es-CO" smtClean="0"/>
              <a:t>17/02/2021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7AF8E-E284-4A49-AA54-7CCC84612AB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466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AF8E-E284-4A49-AA54-7CCC84612ABD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98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Primero en demostrar fuertes efectos de la modulación de la voz en los oyentes en contextos de cortejo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AF8E-E284-4A49-AA54-7CCC84612ABD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01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Uno de los primeros artículos que mostraban los cambios intraindividuales del tono de voz en respuesta al estatus social del oyente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AF8E-E284-4A49-AA54-7CCC84612ABD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50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Señales´perceptibles</a:t>
            </a:r>
            <a:r>
              <a:rPr lang="es-CO" dirty="0"/>
              <a:t> de salud (historia de vida)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AF8E-E284-4A49-AA54-7CCC84612ABD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60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latin typeface="Tw Cen MT Condensed" panose="020B0606020104020203" pitchFamily="34" charset="0"/>
              </a:rPr>
              <a:t>En neurociencias, el </a:t>
            </a:r>
            <a:r>
              <a:rPr lang="es-MX" dirty="0">
                <a:solidFill>
                  <a:srgbClr val="29AF8C"/>
                </a:solidFill>
                <a:latin typeface="Tw Cen MT Condensed" panose="020B0606020104020203" pitchFamily="34" charset="0"/>
              </a:rPr>
              <a:t>poder suele estar al rededor de 0,1 o 0,2</a:t>
            </a:r>
            <a:r>
              <a:rPr lang="es-MX" dirty="0">
                <a:latin typeface="Tw Cen MT Condensed" panose="020B0606020104020203" pitchFamily="34" charset="0"/>
              </a:rPr>
              <a:t> (10% o 20%;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Button</a:t>
            </a: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, et al., 2013</a:t>
            </a:r>
            <a:r>
              <a:rPr lang="es-MX" dirty="0">
                <a:latin typeface="Tw Cen MT Condensed" panose="020B0606020104020203" pitchFamily="34" charset="0"/>
              </a:rPr>
              <a:t>)</a:t>
            </a:r>
            <a:endParaRPr lang="es-CO" dirty="0">
              <a:latin typeface="Tw Cen MT Condensed" panose="020B0606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Tw Cen MT Condensed" panose="020B0606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Button, K. S., Ioannidis, J. P. A.,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Mokrysz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, C.,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Nosek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, B. A., Flint, J., Robinson, E. S. J., &amp;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Munafò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, M. R. </a:t>
            </a:r>
            <a:r>
              <a:rPr lang="en-US" dirty="0">
                <a:latin typeface="Tw Cen MT Condensed" panose="020B0606020104020203" pitchFamily="34" charset="0"/>
              </a:rPr>
              <a:t>(2013). Power failure: Why small sample size undermines the reliability of neuroscience. </a:t>
            </a:r>
            <a:r>
              <a:rPr lang="en-US" i="1" dirty="0">
                <a:latin typeface="Tw Cen MT Condensed" panose="020B0606020104020203" pitchFamily="34" charset="0"/>
              </a:rPr>
              <a:t>Nature Reviews Neuroscience, 14</a:t>
            </a:r>
            <a:r>
              <a:rPr lang="en-US" dirty="0">
                <a:latin typeface="Tw Cen MT Condensed" panose="020B0606020104020203" pitchFamily="34" charset="0"/>
              </a:rPr>
              <a:t>(5), 365-376.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https://doi.org/10.1038/nrn3475</a:t>
            </a:r>
            <a:endParaRPr lang="en-GB" sz="1600" dirty="0">
              <a:latin typeface="Tw Cen MT Condensed" panose="020B0606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>
              <a:latin typeface="Tw Cen MT Condensed" panose="020B0606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latin typeface="Tw Cen MT Condensed" panose="020B0606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latin typeface="Tw Cen MT Condensed" panose="020B0606020104020203" pitchFamily="34" charset="0"/>
              </a:rPr>
              <a:t>Rituales estadísticos 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Gigerenzer</a:t>
            </a: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, et al., 2004;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Gigerenzer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, 2004</a:t>
            </a:r>
            <a:r>
              <a:rPr lang="es-MX" dirty="0">
                <a:latin typeface="Tw Cen MT Condensed" panose="020B0606020104020203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Tw Cen MT Condensed" panose="020B0606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Gigerenzer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, G., Krauss, S., &amp;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Vitouch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, O. </a:t>
            </a:r>
            <a:r>
              <a:rPr lang="en-US" dirty="0">
                <a:latin typeface="Tw Cen MT Condensed" panose="020B0606020104020203" pitchFamily="34" charset="0"/>
              </a:rPr>
              <a:t>(2004). The null ritual: What you always wanted to know about significance testing but were afraid to ask. En D. Kaplan (Ed.), </a:t>
            </a:r>
            <a:r>
              <a:rPr lang="en-US" i="1" dirty="0">
                <a:latin typeface="Tw Cen MT Condensed" panose="020B0606020104020203" pitchFamily="34" charset="0"/>
              </a:rPr>
              <a:t>The Sage handbook of quantitative methodology for the social sciences</a:t>
            </a:r>
            <a:r>
              <a:rPr lang="en-US" dirty="0">
                <a:latin typeface="Tw Cen MT Condensed" panose="020B0606020104020203" pitchFamily="34" charset="0"/>
              </a:rPr>
              <a:t> (pp. 391-408). Sage.</a:t>
            </a:r>
            <a:br>
              <a:rPr lang="en-US" dirty="0">
                <a:latin typeface="Tw Cen MT Condensed" panose="020B0606020104020203" pitchFamily="34" charset="0"/>
              </a:rPr>
            </a:br>
            <a:br>
              <a:rPr lang="en-US" dirty="0">
                <a:latin typeface="Tw Cen MT Condensed" panose="020B0606020104020203" pitchFamily="34" charset="0"/>
              </a:rPr>
            </a:b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Gigerenzer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, G. </a:t>
            </a:r>
            <a:r>
              <a:rPr lang="en-US" dirty="0">
                <a:latin typeface="Tw Cen MT Condensed" panose="020B0606020104020203" pitchFamily="34" charset="0"/>
              </a:rPr>
              <a:t>(2004). Mindless statistics. </a:t>
            </a:r>
            <a:r>
              <a:rPr lang="en-US" i="1" dirty="0">
                <a:latin typeface="Tw Cen MT Condensed" panose="020B0606020104020203" pitchFamily="34" charset="0"/>
              </a:rPr>
              <a:t>The Journal of Socio-Economics, 33</a:t>
            </a:r>
            <a:r>
              <a:rPr lang="en-US" dirty="0">
                <a:latin typeface="Tw Cen MT Condensed" panose="020B0606020104020203" pitchFamily="34" charset="0"/>
              </a:rPr>
              <a:t>(5), 587-606.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https://doi.org/10/c7dbk8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latin typeface="Tw Cen MT Condensed" panose="020B0606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AF8E-E284-4A49-AA54-7CCC84612ABD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52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AF8E-E284-4A49-AA54-7CCC84612ABD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01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37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19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9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00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9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32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55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373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55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31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9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78C6-EC45-44B3-B479-7DBA7FC84EE2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12006-2CC4-453D-AF0F-81F39A700A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53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dleongomez.info/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dleongomez.info/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5310AF-BD71-4C4B-B533-1EACDAC1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2739304"/>
            <a:ext cx="10765410" cy="120726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dirty="0">
                <a:solidFill>
                  <a:srgbClr val="1F9575"/>
                </a:solidFill>
                <a:latin typeface="Tw Cen MT Condensed" panose="020B0606020104020203" pitchFamily="34" charset="0"/>
              </a:rPr>
              <a:t>Juan David Leongómez Peña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AE81330-7899-4E8E-B9D0-6FA8FBC7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4475988"/>
            <a:ext cx="9426806" cy="1139472"/>
          </a:xfrm>
        </p:spPr>
        <p:txBody>
          <a:bodyPr>
            <a:normAutofit fontScale="92500" lnSpcReduction="10000"/>
          </a:bodyPr>
          <a:lstStyle/>
          <a:p>
            <a:r>
              <a:rPr lang="es-CO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jdleongomez.info</a:t>
            </a:r>
            <a:br>
              <a:rPr lang="es-CO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w Cen MT Condensed" panose="020B0606020104020203" pitchFamily="34" charset="0"/>
              </a:rPr>
              <a:t>Evolutionary Behavioural Sciences</a:t>
            </a:r>
          </a:p>
          <a:p>
            <a:pPr>
              <a:spcBef>
                <a:spcPts val="0"/>
              </a:spcBef>
            </a:pPr>
            <a:endParaRPr lang="en-GB" sz="13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  <a:p>
            <a:pPr>
              <a:spcBef>
                <a:spcPts val="0"/>
              </a:spcBef>
            </a:pPr>
            <a:r>
              <a:rPr lang="en-GB" sz="1300" dirty="0" err="1">
                <a:latin typeface="Tw Cen MT Condensed" panose="020B0606020104020203" pitchFamily="34" charset="0"/>
              </a:rPr>
              <a:t>Doctorado</a:t>
            </a:r>
            <a:r>
              <a:rPr lang="en-GB" sz="1300" dirty="0">
                <a:latin typeface="Tw Cen MT Condensed" panose="020B0606020104020203" pitchFamily="34" charset="0"/>
              </a:rPr>
              <a:t> en </a:t>
            </a:r>
            <a:r>
              <a:rPr lang="en-GB" sz="1300" dirty="0" err="1">
                <a:latin typeface="Tw Cen MT Condensed" panose="020B0606020104020203" pitchFamily="34" charset="0"/>
              </a:rPr>
              <a:t>Neurociencias</a:t>
            </a:r>
            <a:r>
              <a:rPr lang="en-GB" sz="1300" dirty="0">
                <a:latin typeface="Tw Cen MT Condensed" panose="020B0606020104020203" pitchFamily="34" charset="0"/>
              </a:rPr>
              <a:t>, Universidad Javeriana</a:t>
            </a:r>
          </a:p>
          <a:p>
            <a:pPr>
              <a:spcBef>
                <a:spcPts val="0"/>
              </a:spcBef>
            </a:pPr>
            <a:r>
              <a:rPr lang="en-GB" sz="1300" dirty="0">
                <a:latin typeface="Tw Cen MT Condensed" panose="020B0606020104020203" pitchFamily="34" charset="0"/>
              </a:rPr>
              <a:t>17 </a:t>
            </a:r>
            <a:r>
              <a:rPr lang="es-CO" sz="1300" dirty="0">
                <a:latin typeface="Tw Cen MT Condensed" panose="020B0606020104020203" pitchFamily="34" charset="0"/>
              </a:rPr>
              <a:t>Febrero</a:t>
            </a:r>
            <a:r>
              <a:rPr lang="en-GB" sz="1300" dirty="0">
                <a:latin typeface="Tw Cen MT Condensed" panose="020B0606020104020203" pitchFamily="34" charset="0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18410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61128338-DB49-48E0-9E96-99A283B2167A}"/>
              </a:ext>
            </a:extLst>
          </p:cNvPr>
          <p:cNvSpPr/>
          <p:nvPr/>
        </p:nvSpPr>
        <p:spPr>
          <a:xfrm>
            <a:off x="7944886" y="127931"/>
            <a:ext cx="4122262" cy="6602137"/>
          </a:xfrm>
          <a:custGeom>
            <a:avLst/>
            <a:gdLst>
              <a:gd name="connsiteX0" fmla="*/ 0 w 7828294"/>
              <a:gd name="connsiteY0" fmla="*/ 0 h 6602138"/>
              <a:gd name="connsiteX1" fmla="*/ 7828294 w 7828294"/>
              <a:gd name="connsiteY1" fmla="*/ 0 h 6602138"/>
              <a:gd name="connsiteX2" fmla="*/ 7828294 w 7828294"/>
              <a:gd name="connsiteY2" fmla="*/ 6602138 h 6602138"/>
              <a:gd name="connsiteX3" fmla="*/ 0 w 7828294"/>
              <a:gd name="connsiteY3" fmla="*/ 6602138 h 6602138"/>
              <a:gd name="connsiteX4" fmla="*/ 0 w 7828294"/>
              <a:gd name="connsiteY4" fmla="*/ 0 h 6602138"/>
              <a:gd name="connsiteX0" fmla="*/ 0 w 7828294"/>
              <a:gd name="connsiteY0" fmla="*/ 0 h 6602138"/>
              <a:gd name="connsiteX1" fmla="*/ 7828294 w 7828294"/>
              <a:gd name="connsiteY1" fmla="*/ 0 h 6602138"/>
              <a:gd name="connsiteX2" fmla="*/ 7828294 w 7828294"/>
              <a:gd name="connsiteY2" fmla="*/ 6602138 h 6602138"/>
              <a:gd name="connsiteX3" fmla="*/ 0 w 7828294"/>
              <a:gd name="connsiteY3" fmla="*/ 6602138 h 6602138"/>
              <a:gd name="connsiteX4" fmla="*/ 0 w 7828294"/>
              <a:gd name="connsiteY4" fmla="*/ 0 h 6602138"/>
              <a:gd name="connsiteX0" fmla="*/ 0 w 7828294"/>
              <a:gd name="connsiteY0" fmla="*/ 0 h 6602138"/>
              <a:gd name="connsiteX1" fmla="*/ 7828294 w 7828294"/>
              <a:gd name="connsiteY1" fmla="*/ 0 h 6602138"/>
              <a:gd name="connsiteX2" fmla="*/ 7828294 w 7828294"/>
              <a:gd name="connsiteY2" fmla="*/ 6602138 h 6602138"/>
              <a:gd name="connsiteX3" fmla="*/ 0 w 7828294"/>
              <a:gd name="connsiteY3" fmla="*/ 6602138 h 6602138"/>
              <a:gd name="connsiteX4" fmla="*/ 0 w 7828294"/>
              <a:gd name="connsiteY4" fmla="*/ 0 h 6602138"/>
              <a:gd name="connsiteX0" fmla="*/ 0 w 7828294"/>
              <a:gd name="connsiteY0" fmla="*/ 0 h 6602138"/>
              <a:gd name="connsiteX1" fmla="*/ 7828294 w 7828294"/>
              <a:gd name="connsiteY1" fmla="*/ 0 h 6602138"/>
              <a:gd name="connsiteX2" fmla="*/ 7828294 w 7828294"/>
              <a:gd name="connsiteY2" fmla="*/ 6602138 h 6602138"/>
              <a:gd name="connsiteX3" fmla="*/ 0 w 7828294"/>
              <a:gd name="connsiteY3" fmla="*/ 6602138 h 6602138"/>
              <a:gd name="connsiteX4" fmla="*/ 0 w 7828294"/>
              <a:gd name="connsiteY4" fmla="*/ 0 h 6602138"/>
              <a:gd name="connsiteX0" fmla="*/ 0 w 7836606"/>
              <a:gd name="connsiteY0" fmla="*/ 0 h 6618763"/>
              <a:gd name="connsiteX1" fmla="*/ 7836606 w 7836606"/>
              <a:gd name="connsiteY1" fmla="*/ 16625 h 6618763"/>
              <a:gd name="connsiteX2" fmla="*/ 7836606 w 7836606"/>
              <a:gd name="connsiteY2" fmla="*/ 6618763 h 6618763"/>
              <a:gd name="connsiteX3" fmla="*/ 8312 w 7836606"/>
              <a:gd name="connsiteY3" fmla="*/ 6618763 h 6618763"/>
              <a:gd name="connsiteX4" fmla="*/ 0 w 7836606"/>
              <a:gd name="connsiteY4" fmla="*/ 0 h 661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6606" h="6618763">
                <a:moveTo>
                  <a:pt x="0" y="0"/>
                </a:moveTo>
                <a:lnTo>
                  <a:pt x="7836606" y="16625"/>
                </a:lnTo>
                <a:lnTo>
                  <a:pt x="7836606" y="6618763"/>
                </a:lnTo>
                <a:lnTo>
                  <a:pt x="8312" y="6618763"/>
                </a:lnTo>
                <a:cubicBezTo>
                  <a:pt x="5541" y="4412509"/>
                  <a:pt x="2771" y="2206254"/>
                  <a:pt x="0" y="0"/>
                </a:cubicBezTo>
                <a:close/>
              </a:path>
            </a:pathLst>
          </a:custGeom>
          <a:solidFill>
            <a:schemeClr val="bg1">
              <a:alpha val="23922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03CE23-1655-40C5-98A6-B751AFEB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08" y="497340"/>
            <a:ext cx="3874182" cy="31090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76C29-8218-4896-BA3E-D9BCF253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367" y="3530317"/>
            <a:ext cx="3677813" cy="3149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1395A-2EE2-4341-BE93-A320CC87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36" y="2843936"/>
            <a:ext cx="4067045" cy="36669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DE8BFB-F282-47EB-AC02-3B7527F4E3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18"/>
          <a:stretch/>
        </p:blipFill>
        <p:spPr>
          <a:xfrm>
            <a:off x="8081888" y="631767"/>
            <a:ext cx="3677812" cy="28486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862004-257F-4195-8D89-2890F893C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791" y="3948263"/>
            <a:ext cx="3823537" cy="2714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DB7B3-9B99-4F2A-8036-616F554B35CF}"/>
              </a:ext>
            </a:extLst>
          </p:cNvPr>
          <p:cNvSpPr txBox="1"/>
          <p:nvPr/>
        </p:nvSpPr>
        <p:spPr>
          <a:xfrm>
            <a:off x="135951" y="1214555"/>
            <a:ext cx="3617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chemeClr val="accent1">
                    <a:lumMod val="75000"/>
                  </a:schemeClr>
                </a:solidFill>
                <a:latin typeface="Tw Cen MT Condensed" panose="020B0606020104020203" pitchFamily="34" charset="0"/>
              </a:rPr>
              <a:t>Colaboración Milena Vásquez-Amézquita </a:t>
            </a:r>
            <a:r>
              <a:rPr lang="es-CO" sz="3200" dirty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(supervisor doctoral)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EC043-FC54-4A04-845F-705159AB90A4}"/>
              </a:ext>
            </a:extLst>
          </p:cNvPr>
          <p:cNvSpPr txBox="1"/>
          <p:nvPr/>
        </p:nvSpPr>
        <p:spPr>
          <a:xfrm>
            <a:off x="7972501" y="119618"/>
            <a:ext cx="406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chemeClr val="accent5">
                    <a:lumMod val="75000"/>
                  </a:schemeClr>
                </a:solidFill>
                <a:latin typeface="Tw Cen MT Condensed" panose="020B0606020104020203" pitchFamily="34" charset="0"/>
              </a:rPr>
              <a:t>Colaboración Mauricio Bonilla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A5B0E-0A39-46E1-AECF-F5FA25169584}"/>
              </a:ext>
            </a:extLst>
          </p:cNvPr>
          <p:cNvSpPr txBox="1"/>
          <p:nvPr/>
        </p:nvSpPr>
        <p:spPr>
          <a:xfrm>
            <a:off x="121655" y="505653"/>
            <a:ext cx="358970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latin typeface="Tw Cen MT Condensed" panose="020B0606020104020203" pitchFamily="34" charset="0"/>
              </a:rPr>
              <a:t>Publicaciones Neurociencias</a:t>
            </a: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887DED75-8457-4D3D-AD89-82D90C69980C}"/>
              </a:ext>
            </a:extLst>
          </p:cNvPr>
          <p:cNvSpPr/>
          <p:nvPr/>
        </p:nvSpPr>
        <p:spPr>
          <a:xfrm rot="16200000">
            <a:off x="665959" y="-475516"/>
            <a:ext cx="6640089" cy="7813730"/>
          </a:xfrm>
          <a:custGeom>
            <a:avLst/>
            <a:gdLst>
              <a:gd name="connsiteX0" fmla="*/ 0 w 6631776"/>
              <a:gd name="connsiteY0" fmla="*/ 0 h 7813730"/>
              <a:gd name="connsiteX1" fmla="*/ 5568636 w 6631776"/>
              <a:gd name="connsiteY1" fmla="*/ 0 h 7813730"/>
              <a:gd name="connsiteX2" fmla="*/ 5568636 w 6631776"/>
              <a:gd name="connsiteY2" fmla="*/ 4497842 h 7813730"/>
              <a:gd name="connsiteX3" fmla="*/ 6631776 w 6631776"/>
              <a:gd name="connsiteY3" fmla="*/ 4497842 h 7813730"/>
              <a:gd name="connsiteX4" fmla="*/ 6631776 w 6631776"/>
              <a:gd name="connsiteY4" fmla="*/ 7813730 h 7813730"/>
              <a:gd name="connsiteX5" fmla="*/ 0 w 6631776"/>
              <a:gd name="connsiteY5" fmla="*/ 7813730 h 7813730"/>
              <a:gd name="connsiteX6" fmla="*/ 0 w 6631776"/>
              <a:gd name="connsiteY6" fmla="*/ 0 h 7813730"/>
              <a:gd name="connsiteX0" fmla="*/ 0 w 6640089"/>
              <a:gd name="connsiteY0" fmla="*/ 0 h 7813730"/>
              <a:gd name="connsiteX1" fmla="*/ 5568636 w 6640089"/>
              <a:gd name="connsiteY1" fmla="*/ 0 h 7813730"/>
              <a:gd name="connsiteX2" fmla="*/ 5568636 w 6640089"/>
              <a:gd name="connsiteY2" fmla="*/ 4497842 h 7813730"/>
              <a:gd name="connsiteX3" fmla="*/ 6640089 w 6640089"/>
              <a:gd name="connsiteY3" fmla="*/ 3733071 h 7813730"/>
              <a:gd name="connsiteX4" fmla="*/ 6631776 w 6640089"/>
              <a:gd name="connsiteY4" fmla="*/ 7813730 h 7813730"/>
              <a:gd name="connsiteX5" fmla="*/ 0 w 6640089"/>
              <a:gd name="connsiteY5" fmla="*/ 7813730 h 7813730"/>
              <a:gd name="connsiteX6" fmla="*/ 0 w 6640089"/>
              <a:gd name="connsiteY6" fmla="*/ 0 h 7813730"/>
              <a:gd name="connsiteX0" fmla="*/ 0 w 6640089"/>
              <a:gd name="connsiteY0" fmla="*/ 0 h 7813730"/>
              <a:gd name="connsiteX1" fmla="*/ 5568636 w 6640089"/>
              <a:gd name="connsiteY1" fmla="*/ 0 h 7813730"/>
              <a:gd name="connsiteX2" fmla="*/ 5576949 w 6640089"/>
              <a:gd name="connsiteY2" fmla="*/ 3733071 h 7813730"/>
              <a:gd name="connsiteX3" fmla="*/ 6640089 w 6640089"/>
              <a:gd name="connsiteY3" fmla="*/ 3733071 h 7813730"/>
              <a:gd name="connsiteX4" fmla="*/ 6631776 w 6640089"/>
              <a:gd name="connsiteY4" fmla="*/ 7813730 h 7813730"/>
              <a:gd name="connsiteX5" fmla="*/ 0 w 6640089"/>
              <a:gd name="connsiteY5" fmla="*/ 7813730 h 7813730"/>
              <a:gd name="connsiteX6" fmla="*/ 0 w 6640089"/>
              <a:gd name="connsiteY6" fmla="*/ 0 h 781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0089" h="7813730">
                <a:moveTo>
                  <a:pt x="0" y="0"/>
                </a:moveTo>
                <a:lnTo>
                  <a:pt x="5568636" y="0"/>
                </a:lnTo>
                <a:lnTo>
                  <a:pt x="5576949" y="3733071"/>
                </a:lnTo>
                <a:lnTo>
                  <a:pt x="6640089" y="3733071"/>
                </a:lnTo>
                <a:lnTo>
                  <a:pt x="6631776" y="7813730"/>
                </a:lnTo>
                <a:lnTo>
                  <a:pt x="0" y="781373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904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4E9F-8A35-4B39-A6C4-52A15BE0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600" kern="1200">
                <a:latin typeface="+mj-lt"/>
                <a:ea typeface="+mj-ea"/>
                <a:cs typeface="+mj-cs"/>
              </a:rPr>
              <a:t>Roles editoriales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 descr="Quill with solid fill">
            <a:extLst>
              <a:ext uri="{FF2B5EF4-FFF2-40B4-BE49-F238E27FC236}">
                <a16:creationId xmlns:a16="http://schemas.microsoft.com/office/drawing/2014/main" id="{D98F83DB-BF09-4CEE-B27C-ACDDA434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D987-9F84-48CA-BED0-C655D7D7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 lnSpcReduction="10000"/>
          </a:bodyPr>
          <a:lstStyle/>
          <a:p>
            <a:r>
              <a:rPr lang="es-CO" sz="2000" dirty="0" err="1">
                <a:solidFill>
                  <a:schemeClr val="tx1">
                    <a:alpha val="80000"/>
                  </a:schemeClr>
                </a:solidFill>
              </a:rPr>
              <a:t>Review</a:t>
            </a:r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 Editor</a:t>
            </a:r>
          </a:p>
          <a:p>
            <a:pPr lvl="1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Frontiers in Psychology</a:t>
            </a:r>
            <a:endParaRPr lang="es-CO" sz="16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Par académico de múltiples revistas internacionales, incluyendo:</a:t>
            </a:r>
          </a:p>
          <a:p>
            <a:pPr lvl="1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Proceedings of the Royal Society B: Biological Sciences</a:t>
            </a:r>
          </a:p>
          <a:p>
            <a:pPr lvl="1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Basic and Applied Social Psychology</a:t>
            </a:r>
          </a:p>
          <a:p>
            <a:pPr lvl="1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Royal Society Open Science</a:t>
            </a:r>
          </a:p>
          <a:p>
            <a:pPr lvl="1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Evolution and Human Behavior</a:t>
            </a:r>
          </a:p>
          <a:p>
            <a:pPr lvl="1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Journal of Nonverbal Behavior</a:t>
            </a:r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5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9A35411-0EE2-4606-843D-30DD6958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22B80D-2A84-4D44-A962-76DC9FE3ED4B}"/>
              </a:ext>
            </a:extLst>
          </p:cNvPr>
          <p:cNvGrpSpPr/>
          <p:nvPr/>
        </p:nvGrpSpPr>
        <p:grpSpPr>
          <a:xfrm>
            <a:off x="53835" y="309999"/>
            <a:ext cx="4175266" cy="2909451"/>
            <a:chOff x="4144229" y="3852790"/>
            <a:chExt cx="3179261" cy="185775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5EF03E-3471-4454-996C-F697E478D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71" r="5439"/>
            <a:stretch/>
          </p:blipFill>
          <p:spPr>
            <a:xfrm>
              <a:off x="4144229" y="3852790"/>
              <a:ext cx="3179261" cy="185775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9C72E9-40C0-494F-86A5-E322E65F46F0}"/>
                </a:ext>
              </a:extLst>
            </p:cNvPr>
            <p:cNvSpPr/>
            <p:nvPr/>
          </p:nvSpPr>
          <p:spPr>
            <a:xfrm>
              <a:off x="4394034" y="4439434"/>
              <a:ext cx="1309360" cy="141659"/>
            </a:xfrm>
            <a:prstGeom prst="rect">
              <a:avLst/>
            </a:prstGeom>
            <a:solidFill>
              <a:srgbClr val="5AE0BB">
                <a:alpha val="1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4" name="Freeform 6">
            <a:extLst>
              <a:ext uri="{FF2B5EF4-FFF2-40B4-BE49-F238E27FC236}">
                <a16:creationId xmlns:a16="http://schemas.microsoft.com/office/drawing/2014/main" id="{F0635F50-873F-429B-A47B-01987BE8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41D050CA-E613-4479-9147-D0B3C94F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A71E2B72-D29B-4AB9-8D70-6C8C71DF5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4E9F-8A35-4B39-A6C4-52A15BE0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690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600" dirty="0">
                <a:solidFill>
                  <a:srgbClr val="FFFFFF"/>
                </a:solidFill>
              </a:rPr>
              <a:t>Guest Editor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D987-9F84-48CA-BED0-C655D7D7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1904291"/>
            <a:ext cx="3264916" cy="382860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s-CO" sz="1200" dirty="0">
                <a:solidFill>
                  <a:srgbClr val="FFFFFF"/>
                </a:solidFill>
              </a:rPr>
              <a:t>Próximo número temático: </a:t>
            </a:r>
          </a:p>
          <a:p>
            <a:pPr marL="0" indent="0" algn="ctr">
              <a:buNone/>
            </a:pPr>
            <a:r>
              <a:rPr lang="es-CO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Voice</a:t>
            </a:r>
            <a:r>
              <a:rPr lang="es-CO" sz="120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s-CO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modulation</a:t>
            </a:r>
            <a:r>
              <a:rPr lang="es-CO" sz="120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: </a:t>
            </a:r>
            <a:r>
              <a:rPr lang="es-CO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From</a:t>
            </a:r>
            <a:r>
              <a:rPr lang="es-CO" sz="120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s-CO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origin</a:t>
            </a:r>
            <a:r>
              <a:rPr lang="es-CO" sz="120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and </a:t>
            </a:r>
            <a:r>
              <a:rPr lang="es-CO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mechanism</a:t>
            </a:r>
            <a:r>
              <a:rPr lang="es-CO" sz="120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s-CO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to</a:t>
            </a:r>
            <a:r>
              <a:rPr lang="es-CO" sz="120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social </a:t>
            </a:r>
            <a:r>
              <a:rPr lang="es-CO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impact</a:t>
            </a:r>
            <a:endParaRPr lang="es-CO" sz="1200" i="1" dirty="0"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s-CO" sz="1200" dirty="0">
                <a:solidFill>
                  <a:srgbClr val="FFFFFF"/>
                </a:solidFill>
              </a:rPr>
              <a:t>Editado por:</a:t>
            </a:r>
          </a:p>
          <a:p>
            <a:pPr marL="0" indent="0" algn="ctr">
              <a:buNone/>
            </a:pPr>
            <a:r>
              <a:rPr lang="es-CO" sz="12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Leongómez, J. D.</a:t>
            </a:r>
            <a:r>
              <a:rPr lang="es-CO" sz="1200" b="1" dirty="0">
                <a:solidFill>
                  <a:srgbClr val="FFFFFF"/>
                </a:solidFill>
                <a:effectLst/>
              </a:rPr>
              <a:t>, </a:t>
            </a:r>
            <a:r>
              <a:rPr lang="es-CO" sz="1200" dirty="0">
                <a:solidFill>
                  <a:srgbClr val="FFFFFF"/>
                </a:solidFill>
                <a:effectLst/>
              </a:rPr>
              <a:t>Pisanski, K., Lavan, N., Perlman, M., Reby, D., Sauter, D. A., &amp; Valentova, J. V</a:t>
            </a:r>
          </a:p>
          <a:p>
            <a:pPr marL="0" indent="0">
              <a:buNone/>
            </a:pPr>
            <a:r>
              <a:rPr lang="es-CO" sz="1200" dirty="0">
                <a:solidFill>
                  <a:srgbClr val="FFFFFF"/>
                </a:solidFill>
              </a:rPr>
              <a:t>Publicación esperada: Octubre 2021</a:t>
            </a:r>
          </a:p>
          <a:p>
            <a:pPr marL="0" indent="0">
              <a:buNone/>
            </a:pPr>
            <a:r>
              <a:rPr lang="es-CO" sz="1200" dirty="0">
                <a:solidFill>
                  <a:srgbClr val="FFFFFF"/>
                </a:solidFill>
              </a:rPr>
              <a:t>21 artículos</a:t>
            </a:r>
          </a:p>
          <a:p>
            <a:pPr marL="0" indent="0">
              <a:buNone/>
            </a:pPr>
            <a:r>
              <a:rPr lang="es-CO" sz="1200" dirty="0">
                <a:solidFill>
                  <a:srgbClr val="FFFFFF"/>
                </a:solidFill>
                <a:effectLst/>
              </a:rPr>
              <a:t>Autoría de </a:t>
            </a:r>
            <a:r>
              <a:rPr lang="es-CO" sz="1200" dirty="0">
                <a:solidFill>
                  <a:srgbClr val="FFFFFF"/>
                </a:solidFill>
              </a:rPr>
              <a:t>3 artículos:</a:t>
            </a:r>
          </a:p>
          <a:p>
            <a:pPr lvl="1"/>
            <a:r>
              <a:rPr lang="es-CO" sz="1200" dirty="0">
                <a:solidFill>
                  <a:srgbClr val="FFFFFF"/>
                </a:solidFill>
                <a:effectLst/>
              </a:rPr>
              <a:t>Prólogo</a:t>
            </a:r>
          </a:p>
          <a:p>
            <a:pPr lvl="1"/>
            <a:r>
              <a:rPr lang="es-CO" sz="1200" dirty="0">
                <a:solidFill>
                  <a:srgbClr val="FFFFFF"/>
                </a:solidFill>
              </a:rPr>
              <a:t>Modelo teórico: </a:t>
            </a:r>
            <a:r>
              <a:rPr lang="en-US" sz="12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Musicality in human vocal communication: An evolutionary perspective</a:t>
            </a:r>
            <a:endParaRPr lang="es-CO" sz="1200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s-CO" sz="1200" dirty="0">
                <a:solidFill>
                  <a:srgbClr val="FFFFFF"/>
                </a:solidFill>
                <a:effectLst/>
              </a:rPr>
              <a:t>Artículo empírico:  </a:t>
            </a:r>
            <a:r>
              <a:rPr lang="en-US" sz="120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Hear me Roar: Communicating strength through aggressive </a:t>
            </a:r>
            <a:r>
              <a:rPr lang="en-GB" sz="120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vocalisations</a:t>
            </a:r>
            <a:r>
              <a:rPr lang="en-US" sz="120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in African bushland and urban communities</a:t>
            </a:r>
            <a:endParaRPr lang="es-CO" sz="1200" i="1" dirty="0"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CE77A619-B358-4FA1-8190-C3A0F00C0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B2305-3E8C-4D98-AB4E-3C944A145869}"/>
              </a:ext>
            </a:extLst>
          </p:cNvPr>
          <p:cNvGrpSpPr/>
          <p:nvPr/>
        </p:nvGrpSpPr>
        <p:grpSpPr>
          <a:xfrm>
            <a:off x="4164316" y="2656766"/>
            <a:ext cx="3179263" cy="2095258"/>
            <a:chOff x="804101" y="3788357"/>
            <a:chExt cx="3179261" cy="198661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2AD74EB-E8D8-4A84-B8F4-5C18B68D04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42" r="5339"/>
            <a:stretch/>
          </p:blipFill>
          <p:spPr>
            <a:xfrm>
              <a:off x="804101" y="3788357"/>
              <a:ext cx="3179261" cy="198661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D9F5E5-FF96-41C3-AA1F-7F409341A8F1}"/>
                </a:ext>
              </a:extLst>
            </p:cNvPr>
            <p:cNvSpPr/>
            <p:nvPr/>
          </p:nvSpPr>
          <p:spPr>
            <a:xfrm>
              <a:off x="1572405" y="4429979"/>
              <a:ext cx="1006784" cy="124188"/>
            </a:xfrm>
            <a:prstGeom prst="rect">
              <a:avLst/>
            </a:prstGeom>
            <a:solidFill>
              <a:srgbClr val="5AE0BB">
                <a:alpha val="1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31FA689-B079-4EA6-B182-51AE5CB16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6" y="3333476"/>
            <a:ext cx="4044007" cy="290945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3A32EA0-A4AB-4050-A8CB-6D0DA539D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104" y="4976084"/>
            <a:ext cx="3358583" cy="168067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06E9178-0116-4F1C-974B-4228B678DB9B}"/>
              </a:ext>
            </a:extLst>
          </p:cNvPr>
          <p:cNvGrpSpPr/>
          <p:nvPr/>
        </p:nvGrpSpPr>
        <p:grpSpPr>
          <a:xfrm>
            <a:off x="6109004" y="169177"/>
            <a:ext cx="3179263" cy="1961740"/>
            <a:chOff x="5396863" y="70341"/>
            <a:chExt cx="3179263" cy="1961740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E6A0C11-7784-425F-AFB5-E6286BB1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96863" y="709867"/>
              <a:ext cx="1346254" cy="1322214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7DEABFB-9599-4C0D-8FAF-1DAC66A89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6F3EE"/>
                </a:clrFrom>
                <a:clrTo>
                  <a:srgbClr val="F6F3E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96863" y="70341"/>
              <a:ext cx="3179263" cy="596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22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A94E9F-8A35-4B39-A6C4-52A15BE0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s-CO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 puedo ofrecer al Doctorado en Neurociencias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D987-9F84-48CA-BED0-C655D7D7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5487960" cy="4174574"/>
          </a:xfrm>
        </p:spPr>
        <p:txBody>
          <a:bodyPr>
            <a:noAutofit/>
          </a:bodyPr>
          <a:lstStyle/>
          <a:p>
            <a:r>
              <a:rPr lang="es-CO" sz="1600" dirty="0"/>
              <a:t>Perfil </a:t>
            </a:r>
            <a:r>
              <a:rPr lang="es-CO" sz="1600" i="1" dirty="0"/>
              <a:t>sui generis</a:t>
            </a:r>
          </a:p>
          <a:p>
            <a:r>
              <a:rPr lang="es-CO" sz="1600" dirty="0"/>
              <a:t>Interdisciplinariedad</a:t>
            </a:r>
          </a:p>
          <a:p>
            <a:r>
              <a:rPr lang="es-CO" sz="1600" dirty="0"/>
              <a:t>Redes internacionales de colaboración</a:t>
            </a:r>
          </a:p>
          <a:p>
            <a:r>
              <a:rPr lang="es-CO" sz="1600" dirty="0"/>
              <a:t>Formación académica sólida</a:t>
            </a:r>
          </a:p>
          <a:p>
            <a:r>
              <a:rPr lang="es-CO" sz="1600" dirty="0"/>
              <a:t>Formación pedagógica</a:t>
            </a:r>
          </a:p>
          <a:p>
            <a:r>
              <a:rPr lang="es-CO" sz="1600" dirty="0"/>
              <a:t>Capacidad demostrable para hacer investigación</a:t>
            </a:r>
          </a:p>
          <a:p>
            <a:pPr lvl="1"/>
            <a:r>
              <a:rPr lang="es-CO" sz="1600" dirty="0"/>
              <a:t>Fondos </a:t>
            </a:r>
          </a:p>
          <a:p>
            <a:pPr lvl="1"/>
            <a:r>
              <a:rPr lang="es-CO" sz="1600" dirty="0"/>
              <a:t>Publicaciones</a:t>
            </a:r>
          </a:p>
          <a:p>
            <a:pPr lvl="1"/>
            <a:r>
              <a:rPr lang="es-CO" sz="1600" dirty="0"/>
              <a:t>Colaboraciones</a:t>
            </a:r>
          </a:p>
          <a:p>
            <a:pPr lvl="1"/>
            <a:r>
              <a:rPr lang="es-CO" sz="1600" dirty="0"/>
              <a:t>Liderar equipos</a:t>
            </a:r>
          </a:p>
          <a:p>
            <a:r>
              <a:rPr lang="es-CO" sz="1600" dirty="0"/>
              <a:t>Diseños y técnicas de análisis de punta</a:t>
            </a:r>
          </a:p>
          <a:p>
            <a:r>
              <a:rPr lang="es-CO" sz="1600" dirty="0"/>
              <a:t>Promoción activa de ciencia abierta</a:t>
            </a:r>
          </a:p>
          <a:p>
            <a:pPr lvl="1"/>
            <a:r>
              <a:rPr lang="es-CO" sz="1600" dirty="0"/>
              <a:t>Esencial en Neurociencias (</a:t>
            </a:r>
            <a:r>
              <a:rPr lang="es-CO" sz="1600" dirty="0" err="1"/>
              <a:t>Button</a:t>
            </a:r>
            <a:r>
              <a:rPr lang="es-CO" sz="1600" dirty="0"/>
              <a:t>, et al. 2013)</a:t>
            </a:r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98F83DB-BF09-4CEE-B27C-ACDDA4346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718408" y="2492376"/>
            <a:ext cx="3563372" cy="3563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B77B25-69CA-4221-8C15-C59ED1DC1EA1}"/>
              </a:ext>
            </a:extLst>
          </p:cNvPr>
          <p:cNvSpPr txBox="1"/>
          <p:nvPr/>
        </p:nvSpPr>
        <p:spPr>
          <a:xfrm>
            <a:off x="8433687" y="6392461"/>
            <a:ext cx="3696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Button, et al (2013). </a:t>
            </a:r>
            <a:r>
              <a:rPr lang="en-US" i="1" dirty="0">
                <a:latin typeface="Tw Cen MT Condensed" panose="020B0606020104020203" pitchFamily="34" charset="0"/>
              </a:rPr>
              <a:t>Nature Reviews Neuroscience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53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555E0-CA35-486D-8F1C-C16498006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s-CO" sz="5600">
                <a:solidFill>
                  <a:srgbClr val="FFFFFF"/>
                </a:solidFill>
              </a:rPr>
              <a:t>Juan David Leongómez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34D57-C948-4828-8090-44747C4FE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s-CO" sz="20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jdleongomez.info</a:t>
            </a:r>
            <a:endParaRPr lang="es-CO" sz="2000">
              <a:solidFill>
                <a:srgbClr val="FFFFFF"/>
              </a:solidFill>
            </a:endParaRPr>
          </a:p>
          <a:p>
            <a:endParaRPr lang="es-CO" sz="2000">
              <a:solidFill>
                <a:srgbClr val="FFFFFF"/>
              </a:solidFill>
            </a:endParaRPr>
          </a:p>
        </p:txBody>
      </p:sp>
      <p:sp>
        <p:nvSpPr>
          <p:cNvPr id="2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01B00-48FE-4EC1-BB9E-4922C1C5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/>
            <a:r>
              <a:rPr lang="en-US" sz="7200" dirty="0" err="1">
                <a:latin typeface="Tw Cen MT Condensed" panose="020B0606020104020203" pitchFamily="34" charset="0"/>
              </a:rPr>
              <a:t>Formación</a:t>
            </a:r>
            <a:br>
              <a:rPr lang="en-US" sz="7200" dirty="0">
                <a:latin typeface="Tw Cen MT Condensed" panose="020B0606020104020203" pitchFamily="34" charset="0"/>
              </a:rPr>
            </a:br>
            <a:r>
              <a:rPr lang="en-US" sz="2800" i="1" dirty="0">
                <a:latin typeface="Tw Cen MT Condensed" panose="020B0606020104020203" pitchFamily="34" charset="0"/>
              </a:rPr>
              <a:t>sui generis</a:t>
            </a:r>
            <a:endParaRPr lang="en-US" sz="7200" dirty="0">
              <a:latin typeface="Tw Cen MT Condensed" panose="020B06060201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414E9-FFB4-4CEE-84D2-C30B03DA27C0}"/>
              </a:ext>
            </a:extLst>
          </p:cNvPr>
          <p:cNvGrpSpPr/>
          <p:nvPr/>
        </p:nvGrpSpPr>
        <p:grpSpPr>
          <a:xfrm>
            <a:off x="1814642" y="519976"/>
            <a:ext cx="2948474" cy="1598448"/>
            <a:chOff x="1814642" y="519976"/>
            <a:chExt cx="2948474" cy="15984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3B4470-95B0-439C-ABB8-9F1C2BA3017B}"/>
                </a:ext>
              </a:extLst>
            </p:cNvPr>
            <p:cNvSpPr/>
            <p:nvPr/>
          </p:nvSpPr>
          <p:spPr>
            <a:xfrm>
              <a:off x="2595993" y="519976"/>
              <a:ext cx="1402398" cy="1356892"/>
            </a:xfrm>
            <a:prstGeom prst="rect">
              <a:avLst/>
            </a:prstGeom>
            <a:blipFill>
              <a:blip r:embed="rId3"/>
              <a:srcRect/>
              <a:stretch>
                <a:fillRect l="-1000" r="-1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244D0E-24C2-4326-BCE3-BE88D9DE4F34}"/>
                </a:ext>
              </a:extLst>
            </p:cNvPr>
            <p:cNvSpPr txBox="1"/>
            <p:nvPr/>
          </p:nvSpPr>
          <p:spPr>
            <a:xfrm>
              <a:off x="1814642" y="1810647"/>
              <a:ext cx="294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>
                  <a:solidFill>
                    <a:srgbClr val="00609B"/>
                  </a:solidFill>
                  <a:latin typeface="Tw Cen MT Condensed" panose="020B0606020104020203" pitchFamily="34" charset="0"/>
                </a:rPr>
                <a:t>Pedagogía Musical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9F837F-63FC-4421-89D5-182F72F2AB17}"/>
              </a:ext>
            </a:extLst>
          </p:cNvPr>
          <p:cNvGrpSpPr/>
          <p:nvPr/>
        </p:nvGrpSpPr>
        <p:grpSpPr>
          <a:xfrm>
            <a:off x="4130517" y="1880060"/>
            <a:ext cx="2948474" cy="1630934"/>
            <a:chOff x="4130517" y="1880060"/>
            <a:chExt cx="2948474" cy="1630934"/>
          </a:xfrm>
        </p:grpSpPr>
        <p:pic>
          <p:nvPicPr>
            <p:cNvPr id="2052" name="Picture 4" descr="Resultado de imagen para logo liverpool university">
              <a:extLst>
                <a:ext uri="{FF2B5EF4-FFF2-40B4-BE49-F238E27FC236}">
                  <a16:creationId xmlns:a16="http://schemas.microsoft.com/office/drawing/2014/main" id="{E1393FA0-2390-41F6-B07F-1A5DA8DF2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52816" y="1880060"/>
              <a:ext cx="2703876" cy="686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D8DCD3-5F4D-4B5B-A30B-D7CEC84E586D}"/>
                </a:ext>
              </a:extLst>
            </p:cNvPr>
            <p:cNvSpPr txBox="1"/>
            <p:nvPr/>
          </p:nvSpPr>
          <p:spPr>
            <a:xfrm>
              <a:off x="4130517" y="2587664"/>
              <a:ext cx="29484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err="1">
                  <a:solidFill>
                    <a:srgbClr val="1F2B7D"/>
                  </a:solidFill>
                  <a:latin typeface="Tw Cen MT Condensed" panose="020B0606020104020203" pitchFamily="34" charset="0"/>
                </a:rPr>
                <a:t>MSc</a:t>
              </a:r>
              <a:r>
                <a:rPr lang="es-CO" dirty="0">
                  <a:solidFill>
                    <a:srgbClr val="1F2B7D"/>
                  </a:solidFill>
                  <a:latin typeface="Tw Cen MT Condensed" panose="020B0606020104020203" pitchFamily="34" charset="0"/>
                </a:rPr>
                <a:t> </a:t>
              </a:r>
              <a:r>
                <a:rPr lang="es-CO" dirty="0" err="1">
                  <a:solidFill>
                    <a:srgbClr val="1F2B7D"/>
                  </a:solidFill>
                  <a:latin typeface="Tw Cen MT Condensed" panose="020B0606020104020203" pitchFamily="34" charset="0"/>
                </a:rPr>
                <a:t>Evolutionary</a:t>
              </a:r>
              <a:r>
                <a:rPr lang="es-CO" dirty="0">
                  <a:solidFill>
                    <a:srgbClr val="1F2B7D"/>
                  </a:solidFill>
                  <a:latin typeface="Tw Cen MT Condensed" panose="020B0606020104020203" pitchFamily="34" charset="0"/>
                </a:rPr>
                <a:t> </a:t>
              </a:r>
              <a:r>
                <a:rPr lang="es-CO" dirty="0" err="1">
                  <a:solidFill>
                    <a:srgbClr val="1F2B7D"/>
                  </a:solidFill>
                  <a:latin typeface="Tw Cen MT Condensed" panose="020B0606020104020203" pitchFamily="34" charset="0"/>
                </a:rPr>
                <a:t>Psychology</a:t>
              </a:r>
              <a:endParaRPr lang="es-CO" dirty="0">
                <a:solidFill>
                  <a:srgbClr val="1F2B7D"/>
                </a:solidFill>
                <a:latin typeface="Tw Cen MT Condensed" panose="020B0606020104020203" pitchFamily="34" charset="0"/>
              </a:endParaRPr>
            </a:p>
            <a:p>
              <a:pPr algn="ctr"/>
              <a:r>
                <a:rPr lang="es-CO" dirty="0" err="1">
                  <a:solidFill>
                    <a:srgbClr val="A27413"/>
                  </a:solidFill>
                  <a:latin typeface="Tw Cen MT Condensed" panose="020B0606020104020203" pitchFamily="34" charset="0"/>
                </a:rPr>
                <a:t>School</a:t>
              </a:r>
              <a:r>
                <a:rPr lang="es-CO" dirty="0">
                  <a:solidFill>
                    <a:srgbClr val="A27413"/>
                  </a:solidFill>
                  <a:latin typeface="Tw Cen MT Condensed" panose="020B0606020104020203" pitchFamily="34" charset="0"/>
                </a:rPr>
                <a:t> </a:t>
              </a:r>
              <a:r>
                <a:rPr lang="es-CO" dirty="0" err="1">
                  <a:solidFill>
                    <a:srgbClr val="A27413"/>
                  </a:solidFill>
                  <a:latin typeface="Tw Cen MT Condensed" panose="020B0606020104020203" pitchFamily="34" charset="0"/>
                </a:rPr>
                <a:t>of</a:t>
              </a:r>
              <a:r>
                <a:rPr lang="es-CO" dirty="0">
                  <a:solidFill>
                    <a:srgbClr val="A27413"/>
                  </a:solidFill>
                  <a:latin typeface="Tw Cen MT Condensed" panose="020B0606020104020203" pitchFamily="34" charset="0"/>
                </a:rPr>
                <a:t> </a:t>
              </a:r>
              <a:r>
                <a:rPr lang="es-CO" dirty="0" err="1">
                  <a:solidFill>
                    <a:srgbClr val="A27413"/>
                  </a:solidFill>
                  <a:latin typeface="Tw Cen MT Condensed" panose="020B0606020104020203" pitchFamily="34" charset="0"/>
                </a:rPr>
                <a:t>Biological</a:t>
              </a:r>
              <a:r>
                <a:rPr lang="es-CO" dirty="0">
                  <a:solidFill>
                    <a:srgbClr val="A27413"/>
                  </a:solidFill>
                  <a:latin typeface="Tw Cen MT Condensed" panose="020B0606020104020203" pitchFamily="34" charset="0"/>
                </a:rPr>
                <a:t> </a:t>
              </a:r>
              <a:r>
                <a:rPr lang="es-CO" dirty="0" err="1">
                  <a:solidFill>
                    <a:srgbClr val="A27413"/>
                  </a:solidFill>
                  <a:latin typeface="Tw Cen MT Condensed" panose="020B0606020104020203" pitchFamily="34" charset="0"/>
                </a:rPr>
                <a:t>Sciences</a:t>
              </a:r>
              <a:endParaRPr lang="es-CO" dirty="0">
                <a:solidFill>
                  <a:srgbClr val="A27413"/>
                </a:solidFill>
                <a:latin typeface="Tw Cen MT Condensed" panose="020B0606020104020203" pitchFamily="34" charset="0"/>
              </a:endParaRPr>
            </a:p>
            <a:p>
              <a:pPr algn="ctr"/>
              <a:r>
                <a:rPr lang="es-CO" dirty="0">
                  <a:solidFill>
                    <a:srgbClr val="A27413"/>
                  </a:solidFill>
                  <a:latin typeface="Tw Cen MT Condensed" panose="020B0606020104020203" pitchFamily="34" charset="0"/>
                </a:rPr>
                <a:t>2008-2009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FA542F-D12A-438D-99FF-5BBD06AF3A0A}"/>
              </a:ext>
            </a:extLst>
          </p:cNvPr>
          <p:cNvGrpSpPr/>
          <p:nvPr/>
        </p:nvGrpSpPr>
        <p:grpSpPr>
          <a:xfrm>
            <a:off x="896227" y="3602464"/>
            <a:ext cx="3517160" cy="1777712"/>
            <a:chOff x="896227" y="3602464"/>
            <a:chExt cx="3517160" cy="1777712"/>
          </a:xfrm>
        </p:grpSpPr>
        <p:pic>
          <p:nvPicPr>
            <p:cNvPr id="2050" name="Picture 2" descr="Resultado de imagen para logo stirling university">
              <a:extLst>
                <a:ext uri="{FF2B5EF4-FFF2-40B4-BE49-F238E27FC236}">
                  <a16:creationId xmlns:a16="http://schemas.microsoft.com/office/drawing/2014/main" id="{2557B433-7CCB-48CB-A89A-9EC97FDC8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96227" y="3602464"/>
              <a:ext cx="3517160" cy="87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58C3CE-2F3F-4D37-90AC-651C0CE0643A}"/>
                </a:ext>
              </a:extLst>
            </p:cNvPr>
            <p:cNvSpPr txBox="1"/>
            <p:nvPr/>
          </p:nvSpPr>
          <p:spPr>
            <a:xfrm>
              <a:off x="1275982" y="4456846"/>
              <a:ext cx="29484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rgbClr val="006431"/>
                  </a:solidFill>
                  <a:latin typeface="Tw Cen MT Condensed" panose="020B0606020104020203" pitchFamily="34" charset="0"/>
                </a:rPr>
                <a:t>PhD </a:t>
              </a:r>
              <a:r>
                <a:rPr lang="es-CO" dirty="0" err="1">
                  <a:solidFill>
                    <a:srgbClr val="006431"/>
                  </a:solidFill>
                  <a:latin typeface="Tw Cen MT Condensed" panose="020B0606020104020203" pitchFamily="34" charset="0"/>
                </a:rPr>
                <a:t>Psychology</a:t>
              </a:r>
              <a:endParaRPr lang="es-CO" dirty="0">
                <a:solidFill>
                  <a:srgbClr val="006431"/>
                </a:solidFill>
                <a:latin typeface="Tw Cen MT Condensed" panose="020B0606020104020203" pitchFamily="34" charset="0"/>
              </a:endParaRPr>
            </a:p>
            <a:p>
              <a:pPr algn="ctr"/>
              <a:r>
                <a:rPr lang="es-CO" dirty="0" err="1">
                  <a:solidFill>
                    <a:srgbClr val="006431"/>
                  </a:solidFill>
                  <a:latin typeface="Tw Cen MT Condensed" panose="020B0606020104020203" pitchFamily="34" charset="0"/>
                </a:rPr>
                <a:t>School</a:t>
              </a:r>
              <a:r>
                <a:rPr lang="es-CO" dirty="0">
                  <a:solidFill>
                    <a:srgbClr val="006431"/>
                  </a:solidFill>
                  <a:latin typeface="Tw Cen MT Condensed" panose="020B0606020104020203" pitchFamily="34" charset="0"/>
                </a:rPr>
                <a:t> </a:t>
              </a:r>
              <a:r>
                <a:rPr lang="es-CO" dirty="0" err="1">
                  <a:solidFill>
                    <a:srgbClr val="006431"/>
                  </a:solidFill>
                  <a:latin typeface="Tw Cen MT Condensed" panose="020B0606020104020203" pitchFamily="34" charset="0"/>
                </a:rPr>
                <a:t>of</a:t>
              </a:r>
              <a:r>
                <a:rPr lang="es-CO" dirty="0">
                  <a:solidFill>
                    <a:srgbClr val="006431"/>
                  </a:solidFill>
                  <a:latin typeface="Tw Cen MT Condensed" panose="020B0606020104020203" pitchFamily="34" charset="0"/>
                </a:rPr>
                <a:t> Natural </a:t>
              </a:r>
              <a:r>
                <a:rPr lang="es-CO" dirty="0" err="1">
                  <a:solidFill>
                    <a:srgbClr val="006431"/>
                  </a:solidFill>
                  <a:latin typeface="Tw Cen MT Condensed" panose="020B0606020104020203" pitchFamily="34" charset="0"/>
                </a:rPr>
                <a:t>Sciences</a:t>
              </a:r>
              <a:endParaRPr lang="es-CO" dirty="0">
                <a:solidFill>
                  <a:srgbClr val="006431"/>
                </a:solidFill>
                <a:latin typeface="Tw Cen MT Condensed" panose="020B0606020104020203" pitchFamily="34" charset="0"/>
              </a:endParaRPr>
            </a:p>
            <a:p>
              <a:pPr algn="ctr"/>
              <a:r>
                <a:rPr lang="es-CO" dirty="0">
                  <a:solidFill>
                    <a:srgbClr val="006431"/>
                  </a:solidFill>
                  <a:latin typeface="Tw Cen MT Condensed" panose="020B0606020104020203" pitchFamily="34" charset="0"/>
                </a:rPr>
                <a:t>2010-2014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B46645-45ED-409C-8332-01D7F6E7FD8D}"/>
              </a:ext>
            </a:extLst>
          </p:cNvPr>
          <p:cNvSpPr/>
          <p:nvPr/>
        </p:nvSpPr>
        <p:spPr>
          <a:xfrm>
            <a:off x="991660" y="906176"/>
            <a:ext cx="1213658" cy="68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Música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A87A0ED-DA3B-49D3-BFE0-EA39042BD530}"/>
              </a:ext>
            </a:extLst>
          </p:cNvPr>
          <p:cNvSpPr/>
          <p:nvPr/>
        </p:nvSpPr>
        <p:spPr>
          <a:xfrm rot="2126469">
            <a:off x="4166963" y="962478"/>
            <a:ext cx="1535572" cy="68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Musicalidad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F2C7A0E-8E8E-4B5D-867B-000700B51F7A}"/>
              </a:ext>
            </a:extLst>
          </p:cNvPr>
          <p:cNvSpPr/>
          <p:nvPr/>
        </p:nvSpPr>
        <p:spPr>
          <a:xfrm rot="19621632" flipH="1">
            <a:off x="4182311" y="3944232"/>
            <a:ext cx="1719047" cy="68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Modulaciones Vocales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362F9FD-5E5B-4425-8287-24FC0DF4E17E}"/>
              </a:ext>
            </a:extLst>
          </p:cNvPr>
          <p:cNvSpPr/>
          <p:nvPr/>
        </p:nvSpPr>
        <p:spPr>
          <a:xfrm>
            <a:off x="5193792" y="5187865"/>
            <a:ext cx="4457679" cy="851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Efectos sociales de señales biológicas</a:t>
            </a:r>
          </a:p>
        </p:txBody>
      </p:sp>
    </p:spTree>
    <p:extLst>
      <p:ext uri="{BB962C8B-B14F-4D97-AF65-F5344CB8AC3E}">
        <p14:creationId xmlns:p14="http://schemas.microsoft.com/office/powerpoint/2010/main" val="33143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4251-231D-4BA8-857F-235FBFC0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863" y="441793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CO" sz="8000" dirty="0">
                <a:solidFill>
                  <a:srgbClr val="FFFFFF"/>
                </a:solidFill>
              </a:rPr>
              <a:t>Intereses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283B-80DC-4E61-96EB-BF301359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337" y="328631"/>
            <a:ext cx="5981143" cy="5837949"/>
          </a:xfrm>
        </p:spPr>
        <p:txBody>
          <a:bodyPr anchor="ctr">
            <a:normAutofit/>
          </a:bodyPr>
          <a:lstStyle/>
          <a:p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Musicalidad </a:t>
            </a:r>
            <a:r>
              <a:rPr lang="es-CO" sz="2000" dirty="0">
                <a:solidFill>
                  <a:schemeClr val="accent1">
                    <a:lumMod val="75000"/>
                    <a:alpha val="80000"/>
                  </a:schemeClr>
                </a:solidFill>
              </a:rPr>
              <a:t>(Craig Roberts, Jan Havlíček)</a:t>
            </a:r>
          </a:p>
          <a:p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Efectos sociales de señales biológicamente relevantes</a:t>
            </a:r>
          </a:p>
          <a:p>
            <a:pPr lvl="1"/>
            <a:r>
              <a:rPr lang="es-CO" sz="1600" dirty="0">
                <a:solidFill>
                  <a:schemeClr val="tx1">
                    <a:alpha val="80000"/>
                  </a:schemeClr>
                </a:solidFill>
              </a:rPr>
              <a:t>Rostros </a:t>
            </a:r>
            <a:r>
              <a:rPr lang="es-CO" sz="1600" dirty="0">
                <a:solidFill>
                  <a:schemeClr val="accent1">
                    <a:lumMod val="75000"/>
                    <a:alpha val="80000"/>
                  </a:schemeClr>
                </a:solidFill>
              </a:rPr>
              <a:t>(Karel Kleisner)</a:t>
            </a:r>
          </a:p>
          <a:p>
            <a:pPr lvl="1"/>
            <a:r>
              <a:rPr lang="es-CO" sz="1600" dirty="0">
                <a:solidFill>
                  <a:schemeClr val="tx1">
                    <a:alpha val="80000"/>
                  </a:schemeClr>
                </a:solidFill>
              </a:rPr>
              <a:t>Olores corporales </a:t>
            </a:r>
            <a:r>
              <a:rPr lang="es-CO" sz="1600" dirty="0">
                <a:solidFill>
                  <a:schemeClr val="accent1">
                    <a:lumMod val="75000"/>
                    <a:alpha val="80000"/>
                  </a:schemeClr>
                </a:solidFill>
              </a:rPr>
              <a:t>(Craig Roberts, Jan Havlíček)</a:t>
            </a:r>
          </a:p>
          <a:p>
            <a:pPr lvl="1"/>
            <a:r>
              <a:rPr lang="es-CO" sz="1600" dirty="0">
                <a:solidFill>
                  <a:schemeClr val="tx1">
                    <a:alpha val="80000"/>
                  </a:schemeClr>
                </a:solidFill>
              </a:rPr>
              <a:t>Voces </a:t>
            </a:r>
            <a:r>
              <a:rPr lang="es-CO" sz="1600" dirty="0">
                <a:solidFill>
                  <a:schemeClr val="accent1">
                    <a:lumMod val="75000"/>
                    <a:alpha val="80000"/>
                  </a:schemeClr>
                </a:solidFill>
              </a:rPr>
              <a:t>(Katarzyna Pisanski) - </a:t>
            </a:r>
            <a:r>
              <a:rPr lang="es-CO" sz="1600" dirty="0">
                <a:solidFill>
                  <a:schemeClr val="tx1">
                    <a:alpha val="80000"/>
                  </a:schemeClr>
                </a:solidFill>
              </a:rPr>
              <a:t>Señales dinámicas (modulación vocal)</a:t>
            </a:r>
            <a:endParaRPr lang="es-CO" sz="1600" dirty="0">
              <a:solidFill>
                <a:schemeClr val="accent1">
                  <a:lumMod val="75000"/>
                  <a:alpha val="80000"/>
                </a:schemeClr>
              </a:solidFill>
            </a:endParaRPr>
          </a:p>
          <a:p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Psicoacústica y bioacústica </a:t>
            </a:r>
            <a:r>
              <a:rPr lang="es-CO" sz="2000" dirty="0">
                <a:solidFill>
                  <a:schemeClr val="accent1">
                    <a:lumMod val="75000"/>
                    <a:alpha val="80000"/>
                  </a:schemeClr>
                </a:solidFill>
              </a:rPr>
              <a:t>(Katarzyna Pisanski, David Reby)</a:t>
            </a:r>
            <a:endParaRPr lang="es-CO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Efectos hormonales en el comportamiento humano </a:t>
            </a:r>
            <a:r>
              <a:rPr lang="es-CO" sz="2000" dirty="0">
                <a:solidFill>
                  <a:schemeClr val="accent1">
                    <a:lumMod val="75000"/>
                    <a:alpha val="80000"/>
                  </a:schemeClr>
                </a:solidFill>
              </a:rPr>
              <a:t>(Craig Roberts, Jan Havlíček, Kelly Cobey, , Isaac González-Santoyo)</a:t>
            </a:r>
            <a:endParaRPr lang="es-CO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Elección de pareja </a:t>
            </a:r>
            <a:r>
              <a:rPr lang="es-CO" sz="2000" dirty="0">
                <a:solidFill>
                  <a:schemeClr val="accent1">
                    <a:lumMod val="75000"/>
                    <a:alpha val="80000"/>
                  </a:schemeClr>
                </a:solidFill>
              </a:rPr>
              <a:t>(Christopher Watkins)</a:t>
            </a:r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Métodos de investigación cuantitativa</a:t>
            </a:r>
          </a:p>
          <a:p>
            <a:pPr lvl="1"/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Investigación reproducible</a:t>
            </a:r>
          </a:p>
          <a:p>
            <a:pPr lvl="1"/>
            <a:r>
              <a:rPr lang="es-CO" sz="2000" dirty="0">
                <a:solidFill>
                  <a:schemeClr val="tx1">
                    <a:alpha val="80000"/>
                  </a:schemeClr>
                </a:solidFill>
              </a:rPr>
              <a:t>Ciencia abierta</a:t>
            </a:r>
          </a:p>
          <a:p>
            <a:pPr marL="457189" lvl="1" indent="0">
              <a:buNone/>
            </a:pPr>
            <a:endParaRPr lang="es-CO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5D22C-A50C-4E2B-AB40-8E3DD60E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>
                <a:latin typeface="+mj-lt"/>
                <a:ea typeface="+mj-ea"/>
                <a:cs typeface="+mj-cs"/>
              </a:rPr>
              <a:t>21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Artículos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publicados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F1F8B-74F4-4F58-A053-0F8695BB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05470"/>
            <a:ext cx="4995025" cy="35362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sz="2400" dirty="0"/>
              <a:t>17 en revistas internacionales (todas Q1)</a:t>
            </a:r>
          </a:p>
          <a:p>
            <a:pPr marL="457189" lvl="1" indent="0">
              <a:buNone/>
            </a:pPr>
            <a:r>
              <a:rPr lang="es-CO" sz="2000" dirty="0"/>
              <a:t>Incluyendo:</a:t>
            </a:r>
          </a:p>
          <a:p>
            <a:pPr lvl="2"/>
            <a:r>
              <a:rPr lang="es-CO" sz="1300" dirty="0" err="1"/>
              <a:t>Nature</a:t>
            </a:r>
            <a:r>
              <a:rPr lang="es-CO" sz="1300" dirty="0"/>
              <a:t> Human </a:t>
            </a:r>
            <a:r>
              <a:rPr lang="es-CO" sz="1300" dirty="0" err="1"/>
              <a:t>Behaviour</a:t>
            </a:r>
            <a:endParaRPr lang="es-CO" sz="1300" dirty="0"/>
          </a:p>
          <a:p>
            <a:pPr lvl="2"/>
            <a:r>
              <a:rPr lang="es-CO" sz="1300" dirty="0" err="1"/>
              <a:t>Proceedings</a:t>
            </a:r>
            <a:r>
              <a:rPr lang="es-CO" sz="1300" dirty="0"/>
              <a:t> </a:t>
            </a:r>
            <a:r>
              <a:rPr lang="es-CO" sz="1300" dirty="0" err="1"/>
              <a:t>of</a:t>
            </a:r>
            <a:r>
              <a:rPr lang="es-CO" sz="1300" dirty="0"/>
              <a:t> </a:t>
            </a:r>
            <a:r>
              <a:rPr lang="es-CO" sz="1300" dirty="0" err="1"/>
              <a:t>the</a:t>
            </a:r>
            <a:r>
              <a:rPr lang="es-CO" sz="1300" dirty="0"/>
              <a:t> Royal </a:t>
            </a:r>
            <a:r>
              <a:rPr lang="es-CO" sz="1300" dirty="0" err="1"/>
              <a:t>Society</a:t>
            </a:r>
            <a:r>
              <a:rPr lang="es-CO" sz="1300" dirty="0"/>
              <a:t> B</a:t>
            </a:r>
          </a:p>
          <a:p>
            <a:pPr lvl="2"/>
            <a:r>
              <a:rPr lang="es-CO" sz="1300" dirty="0" err="1"/>
              <a:t>Evolution</a:t>
            </a:r>
            <a:r>
              <a:rPr lang="es-CO" sz="1300" dirty="0"/>
              <a:t> &amp; Human </a:t>
            </a:r>
            <a:r>
              <a:rPr lang="es-CO" sz="1300" dirty="0" err="1"/>
              <a:t>Behavior</a:t>
            </a:r>
            <a:endParaRPr lang="es-CO" sz="1300" dirty="0"/>
          </a:p>
          <a:p>
            <a:pPr lvl="2"/>
            <a:r>
              <a:rPr lang="es-CO" sz="1300" dirty="0"/>
              <a:t>PLOS ONE</a:t>
            </a:r>
          </a:p>
          <a:p>
            <a:pPr lvl="2"/>
            <a:r>
              <a:rPr lang="es-CO" sz="1300" dirty="0" err="1"/>
              <a:t>Scientific</a:t>
            </a:r>
            <a:r>
              <a:rPr lang="es-CO" sz="1300" dirty="0"/>
              <a:t> </a:t>
            </a:r>
            <a:r>
              <a:rPr lang="es-CO" sz="1300" dirty="0" err="1"/>
              <a:t>Reports</a:t>
            </a:r>
            <a:endParaRPr lang="es-CO" sz="1300" dirty="0"/>
          </a:p>
          <a:p>
            <a:pPr lvl="2"/>
            <a:endParaRPr lang="es-CO" sz="13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r>
              <a:rPr lang="es-CO" sz="4000" dirty="0">
                <a:latin typeface="+mj-lt"/>
              </a:rPr>
              <a:t>6 artículos en revisión (todos en revistas Q1) +</a:t>
            </a:r>
          </a:p>
          <a:p>
            <a:pPr marL="0" indent="0">
              <a:buNone/>
            </a:pPr>
            <a:r>
              <a:rPr lang="es-CO" sz="4000" dirty="0">
                <a:latin typeface="+mj-lt"/>
              </a:rPr>
              <a:t>4 artículos en preparación</a:t>
            </a:r>
          </a:p>
          <a:p>
            <a:endParaRPr lang="es-CO" sz="21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Newspaper">
            <a:extLst>
              <a:ext uri="{FF2B5EF4-FFF2-40B4-BE49-F238E27FC236}">
                <a16:creationId xmlns:a16="http://schemas.microsoft.com/office/drawing/2014/main" id="{F62856C9-F399-40B8-BD53-C19E9FD39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4E9F-8A35-4B39-A6C4-52A15BE0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Publicaciones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destacadas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D98F83DB-BF09-4CEE-B27C-ACDDA434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4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3C03050-B444-4FFB-84DE-4B1CD0676924}"/>
              </a:ext>
            </a:extLst>
          </p:cNvPr>
          <p:cNvGrpSpPr/>
          <p:nvPr/>
        </p:nvGrpSpPr>
        <p:grpSpPr>
          <a:xfrm>
            <a:off x="1976195" y="115398"/>
            <a:ext cx="2421231" cy="1078492"/>
            <a:chOff x="5434290" y="104269"/>
            <a:chExt cx="2421231" cy="107849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3FC918-4A70-469A-8F05-842F97312869}"/>
                </a:ext>
              </a:extLst>
            </p:cNvPr>
            <p:cNvSpPr/>
            <p:nvPr/>
          </p:nvSpPr>
          <p:spPr>
            <a:xfrm>
              <a:off x="5464628" y="104269"/>
              <a:ext cx="2390893" cy="1078492"/>
            </a:xfrm>
            <a:prstGeom prst="rect">
              <a:avLst/>
            </a:prstGeom>
            <a:solidFill>
              <a:schemeClr val="bg1">
                <a:lumMod val="85000"/>
                <a:alpha val="58824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85D4AF-2038-4D7D-B4D1-AD9D2A4D8CA1}"/>
                </a:ext>
              </a:extLst>
            </p:cNvPr>
            <p:cNvSpPr txBox="1"/>
            <p:nvPr/>
          </p:nvSpPr>
          <p:spPr>
            <a:xfrm>
              <a:off x="5434290" y="351126"/>
              <a:ext cx="1197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3200" dirty="0">
                  <a:latin typeface="Tw Cen MT Condensed" panose="020B0606020104020203" pitchFamily="34" charset="0"/>
                </a:rPr>
                <a:t>56 Citas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D94692-976C-4847-8B81-00E1EAB52F87}"/>
              </a:ext>
            </a:extLst>
          </p:cNvPr>
          <p:cNvCxnSpPr>
            <a:cxnSpLocks/>
          </p:cNvCxnSpPr>
          <p:nvPr/>
        </p:nvCxnSpPr>
        <p:spPr>
          <a:xfrm>
            <a:off x="6076334" y="763173"/>
            <a:ext cx="0" cy="544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5AE911-85AB-4274-A035-DC908E38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4" y="1685638"/>
            <a:ext cx="5609884" cy="4876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F726D-BBBD-4F49-836D-C73CA308A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861" y="230910"/>
            <a:ext cx="5649209" cy="2386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3122D0-523D-4B16-AFDF-691949D51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901" y="2901639"/>
            <a:ext cx="5217508" cy="3449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FA5C17-E368-43F8-94F6-42C3A334F71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3341" y="115399"/>
            <a:ext cx="1070870" cy="10784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2C1E71-634F-43FE-A31E-E95B615ABA35}"/>
              </a:ext>
            </a:extLst>
          </p:cNvPr>
          <p:cNvSpPr txBox="1"/>
          <p:nvPr/>
        </p:nvSpPr>
        <p:spPr>
          <a:xfrm>
            <a:off x="-561508" y="33121"/>
            <a:ext cx="256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rgbClr val="40A676"/>
                </a:solidFill>
                <a:latin typeface="Tw Cen MT Condensed" panose="020B0606020104020203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41454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55DF330-588B-4882-9C01-E44593A215F4}"/>
              </a:ext>
            </a:extLst>
          </p:cNvPr>
          <p:cNvGrpSpPr/>
          <p:nvPr/>
        </p:nvGrpSpPr>
        <p:grpSpPr>
          <a:xfrm>
            <a:off x="1976195" y="83128"/>
            <a:ext cx="2421231" cy="1078492"/>
            <a:chOff x="5434290" y="104269"/>
            <a:chExt cx="2421231" cy="10784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C89ECA-13E4-4218-B04E-8DE0106BDE66}"/>
                </a:ext>
              </a:extLst>
            </p:cNvPr>
            <p:cNvSpPr/>
            <p:nvPr/>
          </p:nvSpPr>
          <p:spPr>
            <a:xfrm>
              <a:off x="5464628" y="104269"/>
              <a:ext cx="2390893" cy="1078492"/>
            </a:xfrm>
            <a:prstGeom prst="rect">
              <a:avLst/>
            </a:prstGeom>
            <a:solidFill>
              <a:schemeClr val="bg1">
                <a:lumMod val="85000"/>
                <a:alpha val="58824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5C1364-8977-4946-A0C4-860B80159922}"/>
                </a:ext>
              </a:extLst>
            </p:cNvPr>
            <p:cNvSpPr txBox="1"/>
            <p:nvPr/>
          </p:nvSpPr>
          <p:spPr>
            <a:xfrm>
              <a:off x="5434290" y="351126"/>
              <a:ext cx="1197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3200" dirty="0">
                  <a:latin typeface="Tw Cen MT Condensed" panose="020B0606020104020203" pitchFamily="34" charset="0"/>
                </a:rPr>
                <a:t>32 Citas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72D158-E8A2-4D64-A555-D62B1979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45311"/>
            <a:ext cx="5291666" cy="5331653"/>
          </a:xfrm>
          <a:prstGeom prst="rect">
            <a:avLst/>
          </a:prstGeom>
        </p:spPr>
      </p:pic>
      <p:pic>
        <p:nvPicPr>
          <p:cNvPr id="4098" name="Picture 2" descr="https://journals.plos.org/plosone/article/figure/image?size=large&amp;id=10.1371/journal.pone.0179407.g006">
            <a:extLst>
              <a:ext uri="{FF2B5EF4-FFF2-40B4-BE49-F238E27FC236}">
                <a16:creationId xmlns:a16="http://schemas.microsoft.com/office/drawing/2014/main" id="{F01331C3-F21F-4CA5-B66B-B3449F80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6" y="763173"/>
            <a:ext cx="5291667" cy="308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D94692-976C-4847-8B81-00E1EAB52F87}"/>
              </a:ext>
            </a:extLst>
          </p:cNvPr>
          <p:cNvCxnSpPr>
            <a:cxnSpLocks/>
          </p:cNvCxnSpPr>
          <p:nvPr/>
        </p:nvCxnSpPr>
        <p:spPr>
          <a:xfrm>
            <a:off x="6076334" y="763173"/>
            <a:ext cx="0" cy="544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4" descr="https://journals.plos.org/plosone/article/figure/image?size=large&amp;id=10.1371/journal.pone.0179407.g003">
            <a:extLst>
              <a:ext uri="{FF2B5EF4-FFF2-40B4-BE49-F238E27FC236}">
                <a16:creationId xmlns:a16="http://schemas.microsoft.com/office/drawing/2014/main" id="{17BBED9F-4050-4150-806E-243412F6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6" y="3965369"/>
            <a:ext cx="5291666" cy="24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DDEEB-6F8F-45B7-8078-9A309A8E7A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6705" y="83126"/>
            <a:ext cx="1058666" cy="1078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F4FE0-8624-4064-8FCD-6FB1DC5089E4}"/>
              </a:ext>
            </a:extLst>
          </p:cNvPr>
          <p:cNvSpPr txBox="1"/>
          <p:nvPr/>
        </p:nvSpPr>
        <p:spPr>
          <a:xfrm>
            <a:off x="-561508" y="33121"/>
            <a:ext cx="256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rgbClr val="40A676"/>
                </a:solidFill>
                <a:latin typeface="Tw Cen MT Condensed" panose="020B0606020104020203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47553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95F70-F629-4239-9A25-5AC583C6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3" y="2419004"/>
            <a:ext cx="5992552" cy="39664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D94692-976C-4847-8B81-00E1EAB52F87}"/>
              </a:ext>
            </a:extLst>
          </p:cNvPr>
          <p:cNvCxnSpPr>
            <a:cxnSpLocks/>
          </p:cNvCxnSpPr>
          <p:nvPr/>
        </p:nvCxnSpPr>
        <p:spPr>
          <a:xfrm>
            <a:off x="6076334" y="763173"/>
            <a:ext cx="0" cy="544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DF330-588B-4882-9C01-E44593A215F4}"/>
              </a:ext>
            </a:extLst>
          </p:cNvPr>
          <p:cNvGrpSpPr/>
          <p:nvPr/>
        </p:nvGrpSpPr>
        <p:grpSpPr>
          <a:xfrm>
            <a:off x="2099469" y="163730"/>
            <a:ext cx="1197147" cy="1631819"/>
            <a:chOff x="5434290" y="101744"/>
            <a:chExt cx="1197147" cy="16318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C89ECA-13E4-4218-B04E-8DE0106BDE66}"/>
                </a:ext>
              </a:extLst>
            </p:cNvPr>
            <p:cNvSpPr/>
            <p:nvPr/>
          </p:nvSpPr>
          <p:spPr>
            <a:xfrm>
              <a:off x="5464629" y="104269"/>
              <a:ext cx="1166808" cy="1629294"/>
            </a:xfrm>
            <a:prstGeom prst="rect">
              <a:avLst/>
            </a:prstGeom>
            <a:solidFill>
              <a:schemeClr val="bg1">
                <a:lumMod val="85000"/>
                <a:alpha val="58824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5C1364-8977-4946-A0C4-860B80159922}"/>
                </a:ext>
              </a:extLst>
            </p:cNvPr>
            <p:cNvSpPr txBox="1"/>
            <p:nvPr/>
          </p:nvSpPr>
          <p:spPr>
            <a:xfrm>
              <a:off x="5434290" y="101744"/>
              <a:ext cx="1197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3200" dirty="0">
                  <a:latin typeface="Tw Cen MT Condensed" panose="020B0606020104020203" pitchFamily="34" charset="0"/>
                </a:rPr>
                <a:t>2 Citas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576ED3A-F582-4577-8255-9D75B473E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4040" y="729366"/>
            <a:ext cx="1058343" cy="1066183"/>
          </a:xfrm>
          <a:prstGeom prst="rect">
            <a:avLst/>
          </a:prstGeom>
        </p:spPr>
      </p:pic>
      <p:pic>
        <p:nvPicPr>
          <p:cNvPr id="3074" name="Picture 2" descr="Figure 2">
            <a:extLst>
              <a:ext uri="{FF2B5EF4-FFF2-40B4-BE49-F238E27FC236}">
                <a16:creationId xmlns:a16="http://schemas.microsoft.com/office/drawing/2014/main" id="{5455924B-5D82-4D20-91CE-3EEDB2ED8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46" y="714765"/>
            <a:ext cx="5273893" cy="340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ig nobel">
            <a:extLst>
              <a:ext uri="{FF2B5EF4-FFF2-40B4-BE49-F238E27FC236}">
                <a16:creationId xmlns:a16="http://schemas.microsoft.com/office/drawing/2014/main" id="{48051D50-E95D-4D3A-A639-99B404A6D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r="21687"/>
          <a:stretch/>
        </p:blipFill>
        <p:spPr bwMode="auto">
          <a:xfrm>
            <a:off x="7223760" y="4381073"/>
            <a:ext cx="1753986" cy="182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2D34C2-DABE-450B-A773-0F303873DAC6}"/>
              </a:ext>
            </a:extLst>
          </p:cNvPr>
          <p:cNvSpPr txBox="1"/>
          <p:nvPr/>
        </p:nvSpPr>
        <p:spPr>
          <a:xfrm>
            <a:off x="8766077" y="4754005"/>
            <a:ext cx="2564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err="1">
                <a:latin typeface="Tw Cen MT Condensed" panose="020B0606020104020203" pitchFamily="34" charset="0"/>
              </a:rPr>
              <a:t>Ig</a:t>
            </a:r>
            <a:r>
              <a:rPr lang="es-CO" sz="3200" dirty="0">
                <a:latin typeface="Tw Cen MT Condensed" panose="020B0606020104020203" pitchFamily="34" charset="0"/>
              </a:rPr>
              <a:t> Nobel de economía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2CB017-4B53-460B-8774-BE83CEABA625}"/>
              </a:ext>
            </a:extLst>
          </p:cNvPr>
          <p:cNvSpPr txBox="1"/>
          <p:nvPr/>
        </p:nvSpPr>
        <p:spPr>
          <a:xfrm>
            <a:off x="-561508" y="33121"/>
            <a:ext cx="256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rgbClr val="40A676"/>
                </a:solidFill>
                <a:latin typeface="Tw Cen MT Condensed" panose="020B0606020104020203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50887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D94692-976C-4847-8B81-00E1EAB52F87}"/>
              </a:ext>
            </a:extLst>
          </p:cNvPr>
          <p:cNvCxnSpPr>
            <a:cxnSpLocks/>
          </p:cNvCxnSpPr>
          <p:nvPr/>
        </p:nvCxnSpPr>
        <p:spPr>
          <a:xfrm>
            <a:off x="6076334" y="763173"/>
            <a:ext cx="0" cy="544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1D6F27-FD5A-4D2B-965A-1078CC9C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1" y="1270404"/>
            <a:ext cx="5291666" cy="515032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55DF330-588B-4882-9C01-E44593A215F4}"/>
              </a:ext>
            </a:extLst>
          </p:cNvPr>
          <p:cNvGrpSpPr/>
          <p:nvPr/>
        </p:nvGrpSpPr>
        <p:grpSpPr>
          <a:xfrm>
            <a:off x="2030040" y="182882"/>
            <a:ext cx="1197147" cy="1631819"/>
            <a:chOff x="5434290" y="101744"/>
            <a:chExt cx="1197147" cy="16318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C89ECA-13E4-4218-B04E-8DE0106BDE66}"/>
                </a:ext>
              </a:extLst>
            </p:cNvPr>
            <p:cNvSpPr/>
            <p:nvPr/>
          </p:nvSpPr>
          <p:spPr>
            <a:xfrm>
              <a:off x="5464629" y="104269"/>
              <a:ext cx="1166808" cy="1629294"/>
            </a:xfrm>
            <a:prstGeom prst="rect">
              <a:avLst/>
            </a:prstGeom>
            <a:solidFill>
              <a:schemeClr val="bg1">
                <a:lumMod val="85000"/>
                <a:alpha val="58824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5C1364-8977-4946-A0C4-860B80159922}"/>
                </a:ext>
              </a:extLst>
            </p:cNvPr>
            <p:cNvSpPr txBox="1"/>
            <p:nvPr/>
          </p:nvSpPr>
          <p:spPr>
            <a:xfrm>
              <a:off x="5434290" y="101744"/>
              <a:ext cx="1197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3200" dirty="0">
                  <a:latin typeface="Tw Cen MT Condensed" panose="020B0606020104020203" pitchFamily="34" charset="0"/>
                </a:rPr>
                <a:t>2 Citas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AB2C75D-9782-4C84-B655-45D465386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754" y="83126"/>
            <a:ext cx="4136948" cy="2705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B2E1E5-96E5-4FB8-A43E-27662E3C0F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17" r="-1"/>
          <a:stretch/>
        </p:blipFill>
        <p:spPr>
          <a:xfrm>
            <a:off x="6284430" y="2826327"/>
            <a:ext cx="5429597" cy="40316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1F40E-24ED-4434-AF0D-6E7A8A34DC2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1483" y="642016"/>
            <a:ext cx="1058663" cy="11057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6A5B0E-0A39-46E1-AECF-F5FA25169584}"/>
              </a:ext>
            </a:extLst>
          </p:cNvPr>
          <p:cNvSpPr txBox="1"/>
          <p:nvPr/>
        </p:nvSpPr>
        <p:spPr>
          <a:xfrm>
            <a:off x="-578133" y="20873"/>
            <a:ext cx="256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rgbClr val="40A676"/>
                </a:solidFill>
                <a:latin typeface="Tw Cen MT Condensed" panose="020B0606020104020203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5979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679</Words>
  <Application>Microsoft Office PowerPoint</Application>
  <PresentationFormat>Widescreen</PresentationFormat>
  <Paragraphs>108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 Condensed</vt:lpstr>
      <vt:lpstr>Office Theme</vt:lpstr>
      <vt:lpstr>Juan David Leongómez Peña</vt:lpstr>
      <vt:lpstr>Formación sui generis</vt:lpstr>
      <vt:lpstr>Intereses</vt:lpstr>
      <vt:lpstr>21 Artículos publicados</vt:lpstr>
      <vt:lpstr>Publicaciones destacadas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Roles editoriales</vt:lpstr>
      <vt:lpstr>Guest Editor</vt:lpstr>
      <vt:lpstr>Qué puedo ofrecer al Doctorado en Neurociencias</vt:lpstr>
      <vt:lpstr>Juan David Leongómez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Cognoscitivos y Educación</dc:title>
  <dc:creator>Juan David Leongómez</dc:creator>
  <cp:lastModifiedBy>Juan David Leongómez</cp:lastModifiedBy>
  <cp:revision>62</cp:revision>
  <dcterms:created xsi:type="dcterms:W3CDTF">2019-05-05T22:41:24Z</dcterms:created>
  <dcterms:modified xsi:type="dcterms:W3CDTF">2021-02-17T06:34:49Z</dcterms:modified>
</cp:coreProperties>
</file>