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7"/>
  </p:handoutMasterIdLst>
  <p:sldIdLst>
    <p:sldId id="256" r:id="rId3"/>
    <p:sldId id="258" r:id="rId4"/>
    <p:sldId id="261" r:id="rId5"/>
    <p:sldId id="257" r:id="rId6"/>
    <p:sldId id="260" r:id="rId7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2.png"/><Relationship Id="rId3" Type="http://schemas.openxmlformats.org/officeDocument/2006/relationships/hyperlink" Target="https://docs.ebpf.io/linux/" TargetMode="External"/><Relationship Id="rId2" Type="http://schemas.openxmlformats.org/officeDocument/2006/relationships/hyperlink" Target="https://docs.kernel.org/trace/kprobes.html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7.xml"/><Relationship Id="rId4" Type="http://schemas.openxmlformats.org/officeDocument/2006/relationships/hyperlink" Target="https://docs.ebpf.io/linux/" TargetMode="External"/><Relationship Id="rId3" Type="http://schemas.openxmlformats.org/officeDocument/2006/relationships/hyperlink" Target="https://docs.kernel.org/trace/kprobes.html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/>
              <a:t>利用</a:t>
            </a:r>
            <a:r>
              <a:rPr lang="en-US" altLang="zh-CN"/>
              <a:t>epbf</a:t>
            </a:r>
            <a:r>
              <a:rPr lang="zh-CN" altLang="en-US"/>
              <a:t>可编程特性实现</a:t>
            </a:r>
            <a:r>
              <a:rPr lang="en-US" altLang="zh-CN"/>
              <a:t>page cache</a:t>
            </a:r>
            <a:r>
              <a:rPr lang="zh-CN" altLang="en-US"/>
              <a:t>差异化管理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343605" y="3061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  <a:sym typeface="+mn-ea"/>
              </a:rPr>
              <a:t>Cache is King:</a:t>
            </a:r>
            <a:r>
              <a:rPr lang="en-US" altLang="zh-CN">
                <a:sym typeface="+mn-ea"/>
              </a:rPr>
              <a:t> </a:t>
            </a:r>
            <a:r>
              <a:rPr lang="en-US" altLang="zh-CN" sz="2000">
                <a:sym typeface="+mn-ea"/>
              </a:rPr>
              <a:t>Smart Page Eviction with eBPF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343605" y="3061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  <a:sym typeface="+mn-ea"/>
              </a:rPr>
              <a:t>Cache is King:</a:t>
            </a:r>
            <a:r>
              <a:rPr lang="en-US" altLang="zh-CN">
                <a:sym typeface="+mn-ea"/>
              </a:rPr>
              <a:t> </a:t>
            </a:r>
            <a:r>
              <a:rPr lang="en-US" altLang="zh-CN" sz="2000">
                <a:sym typeface="+mn-ea"/>
              </a:rPr>
              <a:t>Smart Page Eviction with eBPF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2785" y="1666240"/>
            <a:ext cx="4391660" cy="442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B</a:t>
            </a:r>
            <a:r>
              <a:rPr lang="en-US" altLang="zh-CN" sz="2800"/>
              <a:t>PF helper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/>
              <a:t>通过</a:t>
            </a:r>
            <a:r>
              <a:rPr lang="en-US" altLang="zh-CN"/>
              <a:t>BPF_CALL_*</a:t>
            </a:r>
            <a:r>
              <a:rPr lang="zh-CN" altLang="en-US"/>
              <a:t>定义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静态</a:t>
            </a:r>
            <a:r>
              <a:rPr lang="zh-CN" altLang="en-US"/>
              <a:t>编号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78930" y="1666240"/>
            <a:ext cx="4391660" cy="442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kfuncs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000"/>
              <a:t>使用</a:t>
            </a:r>
            <a:r>
              <a:rPr lang="en-US" altLang="zh-CN" sz="2000"/>
              <a:t>__bpf_kfunc </a:t>
            </a:r>
            <a:r>
              <a:rPr lang="zh-CN" altLang="en-US" sz="2000"/>
              <a:t>宏标记内核</a:t>
            </a:r>
            <a:r>
              <a:rPr lang="zh-CN" altLang="en-US" sz="2000"/>
              <a:t>函数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9290" y="417830"/>
            <a:ext cx="5085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latin typeface="PingFang SC Semibold" panose="020B0400000000000000" charset="-122"/>
                <a:ea typeface="PingFang SC Semibold" panose="020B0400000000000000" charset="-122"/>
              </a:rPr>
              <a:t>eBPF</a:t>
            </a:r>
            <a:endParaRPr lang="en-US" altLang="zh-CN" sz="48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433830"/>
            <a:ext cx="4974590" cy="50425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9790" y="5652770"/>
            <a:ext cx="6078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kprobe</a:t>
            </a:r>
            <a:r>
              <a:rPr lang="zh-CN" altLang="en-US"/>
              <a:t>文档：</a:t>
            </a:r>
            <a:r>
              <a:rPr lang="en-US" altLang="zh-CN">
                <a:hlinkClick r:id="rId2" tooltip="" action="ppaction://hlinkfile"/>
              </a:rPr>
              <a:t>https://docs.kernel.org/trace/kprobes.html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39790" y="5007610"/>
            <a:ext cx="6078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eBPF</a:t>
            </a:r>
            <a:r>
              <a:rPr lang="zh-CN" altLang="en-US"/>
              <a:t>文档：</a:t>
            </a:r>
            <a:endParaRPr lang="zh-CN" altLang="en-US"/>
          </a:p>
          <a:p>
            <a:r>
              <a:rPr lang="en-US" altLang="zh-CN">
                <a:hlinkClick r:id="rId3" tooltip="" action="ppaction://hlinkfile"/>
              </a:rPr>
              <a:t>https://docs.ebpf.io/linux/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20" y="967105"/>
            <a:ext cx="5997575" cy="38296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9290" y="417830"/>
            <a:ext cx="5085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 b="1">
                <a:latin typeface="PingFang SC Semibold" panose="020B0400000000000000" charset="-122"/>
                <a:ea typeface="PingFang SC Semibold" panose="020B0400000000000000" charset="-122"/>
              </a:rPr>
              <a:t>eBPF</a:t>
            </a:r>
            <a:endParaRPr lang="en-US" altLang="zh-CN" sz="48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0" y="1433830"/>
            <a:ext cx="4974590" cy="5042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70" y="1433830"/>
            <a:ext cx="5463540" cy="3219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9790" y="5652770"/>
            <a:ext cx="6078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kprobe</a:t>
            </a:r>
            <a:r>
              <a:rPr lang="zh-CN" altLang="en-US"/>
              <a:t>文档：</a:t>
            </a:r>
            <a:r>
              <a:rPr lang="en-US" altLang="zh-CN">
                <a:hlinkClick r:id="rId3" action="ppaction://hlinkfile"/>
              </a:rPr>
              <a:t>https://docs.kernel.org/trace/kprobes.html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39790" y="5007610"/>
            <a:ext cx="6078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eBPF</a:t>
            </a:r>
            <a:r>
              <a:rPr lang="zh-CN" altLang="en-US"/>
              <a:t>文档：</a:t>
            </a:r>
            <a:endParaRPr lang="zh-CN" altLang="en-US"/>
          </a:p>
          <a:p>
            <a:r>
              <a:rPr lang="en-US" altLang="zh-CN">
                <a:hlinkClick r:id="rId4" action="ppaction://hlinkfile"/>
              </a:rPr>
              <a:t>https://docs.ebpf.io/linux/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21665" y="1001395"/>
            <a:ext cx="3470275" cy="127063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3200" b="1">
                <a:latin typeface="PingFang SC Semibold" panose="020B0400000000000000" charset="-122"/>
                <a:ea typeface="PingFang SC Semibold" panose="020B0400000000000000" charset="-122"/>
              </a:rPr>
              <a:t>FetchBPF:</a:t>
            </a:r>
            <a:endParaRPr lang="en-US" altLang="zh-CN" sz="3200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algn="l"/>
            <a:r>
              <a:rPr lang="en-US" altLang="zh-CN"/>
              <a:t>Customizable Prefetching Policies in Linux with eBPF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21665" y="4374515"/>
            <a:ext cx="3470275" cy="1570990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3200" b="1">
                <a:latin typeface="PingFang SC Semibold" panose="020B0400000000000000" charset="-122"/>
                <a:ea typeface="PingFang SC Semibold" panose="020B0400000000000000" charset="-122"/>
              </a:rPr>
              <a:t>P2Cache: </a:t>
            </a:r>
            <a:endParaRPr lang="en-US" altLang="zh-CN" sz="3200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algn="l"/>
            <a:r>
              <a:rPr lang="en-US" altLang="zh-CN"/>
              <a:t>An Application-Directed Page Cache for</a:t>
            </a:r>
            <a:endParaRPr lang="en-US" altLang="zh-CN"/>
          </a:p>
          <a:p>
            <a:pPr algn="l"/>
            <a:r>
              <a:rPr lang="en-US" altLang="zh-CN"/>
              <a:t>Improving Performance of Data-Intensive Applications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21665" y="2687955"/>
            <a:ext cx="3470275" cy="127063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3200" b="1">
                <a:latin typeface="PingFang SC Semibold" panose="020B0400000000000000" charset="-122"/>
                <a:ea typeface="PingFang SC Semibold" panose="020B0400000000000000" charset="-122"/>
              </a:rPr>
              <a:t>Cache is King:</a:t>
            </a:r>
            <a:r>
              <a:rPr lang="en-US" altLang="zh-CN"/>
              <a:t> </a:t>
            </a:r>
            <a:endParaRPr lang="en-US" altLang="zh-CN"/>
          </a:p>
          <a:p>
            <a:pPr algn="l"/>
            <a:r>
              <a:rPr lang="en-US" altLang="zh-CN"/>
              <a:t>Smart Page Eviction with eBPF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5956300" y="1000760"/>
            <a:ext cx="3594100" cy="1271270"/>
          </a:xfrm>
          <a:prstGeom prst="round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预取</a:t>
            </a:r>
            <a:r>
              <a:rPr lang="zh-CN" altLang="en-US"/>
              <a:t>逻辑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160520" y="1510665"/>
            <a:ext cx="1588135" cy="252095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56300" y="2687320"/>
            <a:ext cx="3721100" cy="1271270"/>
          </a:xfrm>
          <a:prstGeom prst="round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/>
              <a:t>淘汰逻辑</a:t>
            </a:r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230370" y="3197225"/>
            <a:ext cx="1588135" cy="252095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605" y="30614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FetchBPF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en-US" altLang="zh-CN" sz="2000">
                <a:sym typeface="+mn-ea"/>
              </a:rPr>
              <a:t>Customizable Prefetching Policies in Linux with eBPF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967105"/>
            <a:ext cx="5567045" cy="3703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8020" y="4556760"/>
            <a:ext cx="63912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六种测试场景：</a:t>
            </a:r>
            <a:endParaRPr lang="en-US" altLang="zh-CN"/>
          </a:p>
          <a:p>
            <a:r>
              <a:rPr lang="en-US" altLang="zh-CN"/>
              <a:t>sqn sqn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顺序分配</a:t>
            </a:r>
            <a:r>
              <a:rPr lang="en-US" altLang="zh-CN"/>
              <a:t> + </a:t>
            </a:r>
            <a:r>
              <a:rPr lang="zh-CN" altLang="en-US"/>
              <a:t>顺序访问</a:t>
            </a:r>
            <a:endParaRPr lang="en-US" altLang="zh-CN"/>
          </a:p>
          <a:p>
            <a:r>
              <a:rPr lang="en-US" altLang="zh-CN"/>
              <a:t>sqn stride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顺序分配</a:t>
            </a:r>
            <a:r>
              <a:rPr lang="en-US" altLang="zh-CN"/>
              <a:t> + </a:t>
            </a:r>
            <a:r>
              <a:rPr lang="zh-CN" altLang="en-US"/>
              <a:t>固定步长访问（</a:t>
            </a:r>
            <a:r>
              <a:rPr lang="en-US" altLang="zh-CN"/>
              <a:t>stride=3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random sqn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随机分配</a:t>
            </a:r>
            <a:r>
              <a:rPr lang="en-US" altLang="zh-CN"/>
              <a:t> + </a:t>
            </a:r>
            <a:r>
              <a:rPr lang="zh-CN" altLang="en-US"/>
              <a:t>顺序访问</a:t>
            </a:r>
            <a:endParaRPr lang="en-US" altLang="zh-CN"/>
          </a:p>
          <a:p>
            <a:r>
              <a:rPr lang="en-US" altLang="zh-CN"/>
              <a:t>random stride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随机分配</a:t>
            </a:r>
            <a:r>
              <a:rPr lang="en-US" altLang="zh-CN"/>
              <a:t> + </a:t>
            </a:r>
            <a:r>
              <a:rPr lang="zh-CN" altLang="en-US"/>
              <a:t>固定步长访问</a:t>
            </a:r>
            <a:endParaRPr lang="en-US" altLang="zh-CN"/>
          </a:p>
          <a:p>
            <a:r>
              <a:rPr lang="en-US" altLang="zh-CN"/>
              <a:t>sqn ladder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顺序分配</a:t>
            </a:r>
            <a:r>
              <a:rPr lang="en-US" altLang="zh-CN"/>
              <a:t> + </a:t>
            </a:r>
            <a:r>
              <a:rPr lang="zh-CN" altLang="en-US"/>
              <a:t>梯形访问（逐步增加访问间隔）</a:t>
            </a:r>
            <a:endParaRPr lang="en-US" altLang="zh-CN"/>
          </a:p>
          <a:p>
            <a:r>
              <a:rPr lang="en-US" altLang="zh-CN"/>
              <a:t>random ladder</a:t>
            </a:r>
            <a:r>
              <a:rPr lang="zh-CN" altLang="en-US"/>
              <a:t>：</a:t>
            </a:r>
            <a:r>
              <a:rPr lang="en-US" altLang="zh-CN"/>
              <a:t>	</a:t>
            </a:r>
            <a:r>
              <a:rPr lang="zh-CN" altLang="en-US"/>
              <a:t>随机分配</a:t>
            </a:r>
            <a:r>
              <a:rPr lang="en-US" altLang="zh-CN"/>
              <a:t> + </a:t>
            </a:r>
            <a:r>
              <a:rPr lang="zh-CN" altLang="en-US"/>
              <a:t>梯形访问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45300" y="1518920"/>
            <a:ext cx="534670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default</a:t>
            </a:r>
            <a:r>
              <a:rPr lang="zh-CN" altLang="en-US"/>
              <a:t>（</a:t>
            </a:r>
            <a:r>
              <a:rPr lang="en-US" altLang="zh-CN"/>
              <a:t>Linux </a:t>
            </a:r>
            <a:r>
              <a:rPr lang="zh-CN" altLang="en-US"/>
              <a:t>默认策略）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VMA</a:t>
            </a:r>
            <a:r>
              <a:rPr lang="zh-CN" altLang="en-US"/>
              <a:t>（基于虚拟内存区域的策略）</a:t>
            </a:r>
            <a:endParaRPr lang="zh-CN" altLang="en-US"/>
          </a:p>
          <a:p>
            <a:pPr lvl="1"/>
            <a:r>
              <a:rPr lang="en-US" altLang="zh-CN" sz="1200"/>
              <a:t>mm, swap: VMA based swap readahead, 2017. https://lwn.net/Articles/716296/.</a:t>
            </a:r>
            <a:endParaRPr lang="en-US" altLang="zh-CN" sz="1200"/>
          </a:p>
          <a:p>
            <a:r>
              <a:rPr lang="en-US" altLang="zh-CN"/>
              <a:t>leap</a:t>
            </a:r>
            <a:endParaRPr lang="en-US" altLang="zh-CN"/>
          </a:p>
          <a:p>
            <a:pPr lvl="1"/>
            <a:r>
              <a:rPr lang="en-US" altLang="zh-CN" sz="1200"/>
              <a:t>Hasan Al Maruf and Mosharaf Chowdhury. Effectively PrefetchingRemoteMemorywithLeap. In Annual Technical Conference (ATC’20). USENIX, 2020.</a:t>
            </a:r>
            <a:endParaRPr lang="en-US" altLang="zh-CN" sz="1200"/>
          </a:p>
          <a:p>
            <a:r>
              <a:rPr lang="en-US" altLang="zh-CN"/>
              <a:t>leap VMA</a:t>
            </a:r>
            <a:r>
              <a:rPr lang="zh-CN" altLang="en-US"/>
              <a:t>（</a:t>
            </a:r>
            <a:r>
              <a:rPr lang="en-US" altLang="zh-CN"/>
              <a:t>Leap </a:t>
            </a:r>
            <a:r>
              <a:rPr lang="zh-CN" altLang="en-US"/>
              <a:t>的虚拟内存变体）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ladder</a:t>
            </a:r>
            <a:endParaRPr lang="en-US" altLang="zh-CN"/>
          </a:p>
          <a:p>
            <a:pPr lvl="1"/>
            <a:r>
              <a:rPr lang="en-US" altLang="zh-CN" sz="1200"/>
              <a:t>Ting Liang, Zuojun Li, Tianyue Lu, Hui Yuam, Yinben</a:t>
            </a:r>
            <a:endParaRPr lang="en-US" altLang="zh-CN" sz="1200"/>
          </a:p>
          <a:p>
            <a:pPr lvl="1"/>
            <a:r>
              <a:rPr lang="en-US" altLang="zh-CN" sz="1200"/>
              <a:t>Xia,YungangBao,MingyuChen,ShanYizhou,Haifeng</a:t>
            </a:r>
            <a:endParaRPr lang="en-US" altLang="zh-CN" sz="1200"/>
          </a:p>
          <a:p>
            <a:pPr lvl="1"/>
            <a:r>
              <a:rPr lang="en-US" altLang="zh-CN" sz="1200"/>
              <a:t>Li,andKeLiu. HoPP:Hardware-SoftwareCo-Designed</a:t>
            </a:r>
            <a:endParaRPr lang="en-US" altLang="zh-CN" sz="1200"/>
          </a:p>
          <a:p>
            <a:pPr lvl="1"/>
            <a:r>
              <a:rPr lang="en-US" altLang="zh-CN" sz="1200"/>
              <a:t>PagePrefetchingforDisaggregatedMemory. InInter-</a:t>
            </a:r>
            <a:endParaRPr lang="en-US" altLang="zh-CN" sz="1200"/>
          </a:p>
          <a:p>
            <a:pPr lvl="1"/>
            <a:r>
              <a:rPr lang="en-US" altLang="zh-CN" sz="1200"/>
              <a:t>national Symposium on High-Performance Computer</a:t>
            </a:r>
            <a:endParaRPr lang="en-US" altLang="zh-CN" sz="1200"/>
          </a:p>
          <a:p>
            <a:pPr lvl="1"/>
            <a:r>
              <a:rPr lang="en-US" altLang="zh-CN" sz="1200"/>
              <a:t>Architecture (HPCA’23). IEEE, 2023.</a:t>
            </a:r>
            <a:endParaRPr lang="en-US" altLang="zh-CN" sz="1200"/>
          </a:p>
          <a:p>
            <a:r>
              <a:rPr lang="en-US" altLang="zh-CN"/>
              <a:t>ladder VMA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605" y="30614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FetchBPF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en-US" altLang="zh-CN" sz="2000">
                <a:sym typeface="+mn-ea"/>
              </a:rPr>
              <a:t>Customizable Prefetching Policies in Linux with eBPF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30" y="1493520"/>
            <a:ext cx="8509635" cy="61785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800"/>
              <a:t>Hook</a:t>
            </a:r>
            <a:r>
              <a:rPr lang="zh-CN" altLang="en-US" sz="2800"/>
              <a:t>点</a:t>
            </a:r>
            <a:endParaRPr lang="zh-CN" altLang="en-US" sz="2800"/>
          </a:p>
        </p:txBody>
      </p:sp>
      <p:sp>
        <p:nvSpPr>
          <p:cNvPr id="8" name="圆角矩形 7"/>
          <p:cNvSpPr/>
          <p:nvPr/>
        </p:nvSpPr>
        <p:spPr>
          <a:xfrm>
            <a:off x="4450080" y="2316480"/>
            <a:ext cx="4058920" cy="3830320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2400" b="1">
                <a:latin typeface="PingFang SC Semibold" panose="020B0400000000000000" charset="-122"/>
                <a:ea typeface="PingFang SC Semibold" panose="020B0400000000000000" charset="-122"/>
              </a:rPr>
              <a:t>prefetch_policy</a:t>
            </a:r>
            <a:endParaRPr lang="en-US" altLang="zh-CN" sz="2400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algn="l"/>
            <a:endParaRPr lang="en-US" altLang="zh-CN" sz="2400"/>
          </a:p>
          <a:p>
            <a:pPr algn="l"/>
            <a:r>
              <a:rPr lang="zh-CN" altLang="en-US" sz="1400"/>
              <a:t>在执行</a:t>
            </a:r>
            <a:r>
              <a:rPr lang="en-US" altLang="zh-CN" sz="1400"/>
              <a:t> Linux </a:t>
            </a:r>
            <a:r>
              <a:rPr lang="zh-CN" altLang="en-US" sz="1400"/>
              <a:t>默认预取策略之前触发。</a:t>
            </a:r>
            <a:endParaRPr lang="zh-CN" altLang="en-US" sz="1400"/>
          </a:p>
          <a:p>
            <a:pPr algn="l"/>
            <a:r>
              <a:rPr lang="zh-CN" altLang="en-US" sz="1400"/>
              <a:t>允许</a:t>
            </a:r>
            <a:r>
              <a:rPr lang="en-US" altLang="zh-CN" sz="1400"/>
              <a:t> eBPF </a:t>
            </a:r>
            <a:r>
              <a:rPr lang="zh-CN" altLang="en-US" sz="1400"/>
              <a:t>程序：</a:t>
            </a:r>
            <a:endParaRPr lang="zh-CN" altLang="en-US" sz="1400"/>
          </a:p>
          <a:p>
            <a:pPr algn="l"/>
            <a:r>
              <a:rPr lang="zh-CN" altLang="en-US" sz="1400"/>
              <a:t>识别需要预取的页面</a:t>
            </a:r>
            <a:endParaRPr lang="en-US" altLang="zh-CN" sz="1400"/>
          </a:p>
          <a:p>
            <a:pPr algn="l"/>
            <a:r>
              <a:rPr lang="zh-CN" altLang="en-US" sz="1400"/>
              <a:t>通过</a:t>
            </a:r>
            <a:r>
              <a:rPr lang="en-US" altLang="zh-CN" sz="1400"/>
              <a:t> eBPF helper </a:t>
            </a:r>
            <a:r>
              <a:rPr lang="zh-CN" altLang="en-US" sz="1400"/>
              <a:t>函数发起预取请求</a:t>
            </a:r>
            <a:endParaRPr lang="zh-CN" altLang="en-US" sz="1400"/>
          </a:p>
          <a:p>
            <a:pPr algn="l"/>
            <a:r>
              <a:rPr lang="zh-CN" altLang="en-US" sz="1400"/>
              <a:t>返回值为：</a:t>
            </a:r>
            <a:endParaRPr lang="en-US" altLang="zh-CN" sz="1400"/>
          </a:p>
          <a:p>
            <a:pPr algn="l"/>
            <a:r>
              <a:rPr lang="en-US" altLang="zh-CN" sz="1400"/>
              <a:t>PREFETCH_RA_DEFAULT_PREFETCH</a:t>
            </a:r>
            <a:r>
              <a:rPr lang="zh-CN" altLang="en-US" sz="1400"/>
              <a:t>：执行默认预取策略</a:t>
            </a:r>
            <a:endParaRPr lang="en-US" altLang="zh-CN" sz="1400"/>
          </a:p>
          <a:p>
            <a:pPr algn="l"/>
            <a:r>
              <a:rPr lang="en-US" altLang="zh-CN" sz="1400"/>
              <a:t>PREFETCH_RA_SKIP</a:t>
            </a:r>
            <a:r>
              <a:rPr lang="zh-CN" altLang="en-US" sz="1400"/>
              <a:t>：跳过默认预取策略（完全由自定义策略接管）</a:t>
            </a:r>
            <a:endParaRPr lang="zh-CN" altLang="en-US" sz="1400"/>
          </a:p>
          <a:p>
            <a:pPr algn="l"/>
            <a:r>
              <a:rPr lang="zh-CN" altLang="en-US" sz="1400"/>
              <a:t>例如</a:t>
            </a:r>
            <a:r>
              <a:rPr lang="en-US" altLang="zh-CN" sz="1400"/>
              <a:t> Leap </a:t>
            </a:r>
            <a:r>
              <a:rPr lang="zh-CN" altLang="en-US" sz="1400"/>
              <a:t>策略会分析历史</a:t>
            </a:r>
            <a:r>
              <a:rPr lang="en-US" altLang="zh-CN" sz="1400"/>
              <a:t> stride</a:t>
            </a:r>
            <a:r>
              <a:rPr lang="zh-CN" altLang="en-US" sz="1400"/>
              <a:t>，然后决定调用</a:t>
            </a:r>
            <a:r>
              <a:rPr lang="en-US" altLang="zh-CN" sz="1400"/>
              <a:t> bpf_prefetch_physical_page </a:t>
            </a:r>
            <a:r>
              <a:rPr lang="zh-CN" altLang="en-US" sz="1400"/>
              <a:t>进行预取，并可选择跳过内核默认策略。</a:t>
            </a:r>
            <a:endParaRPr lang="zh-CN" altLang="en-US" sz="1400"/>
          </a:p>
        </p:txBody>
      </p:sp>
      <p:sp>
        <p:nvSpPr>
          <p:cNvPr id="10" name="圆角矩形 9"/>
          <p:cNvSpPr/>
          <p:nvPr/>
        </p:nvSpPr>
        <p:spPr>
          <a:xfrm>
            <a:off x="214630" y="2316480"/>
            <a:ext cx="4058920" cy="3830320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sz="2400" b="1">
                <a:latin typeface="PingFang SC Semibold" panose="020B0400000000000000" charset="-122"/>
                <a:ea typeface="PingFang SC Semibold" panose="020B0400000000000000" charset="-122"/>
              </a:rPr>
              <a:t>prefetch_stats</a:t>
            </a:r>
            <a:endParaRPr lang="en-US" altLang="zh-CN" sz="2400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algn="l"/>
            <a:endParaRPr lang="en-US" altLang="zh-CN" sz="2400"/>
          </a:p>
          <a:p>
            <a:pPr algn="l"/>
            <a:endParaRPr lang="en-US" altLang="zh-CN" sz="2400"/>
          </a:p>
          <a:p>
            <a:pPr algn="l"/>
            <a:r>
              <a:rPr lang="zh-CN" altLang="en-US" sz="1400"/>
              <a:t>每次发生页面错误（</a:t>
            </a:r>
            <a:r>
              <a:rPr lang="en-US" altLang="zh-CN" sz="1400"/>
              <a:t>page fault</a:t>
            </a:r>
            <a:r>
              <a:rPr lang="zh-CN" altLang="en-US" sz="1400"/>
              <a:t>）时触发，包括主缺页（</a:t>
            </a:r>
            <a:r>
              <a:rPr lang="en-US" altLang="zh-CN" sz="1400"/>
              <a:t>major fault</a:t>
            </a:r>
            <a:r>
              <a:rPr lang="zh-CN" altLang="en-US" sz="1400"/>
              <a:t>）和次缺页（</a:t>
            </a:r>
            <a:r>
              <a:rPr lang="en-US" altLang="zh-CN" sz="1400"/>
              <a:t>minor fault</a:t>
            </a:r>
            <a:r>
              <a:rPr lang="zh-CN" altLang="en-US" sz="1400"/>
              <a:t>）。</a:t>
            </a:r>
            <a:endParaRPr lang="zh-CN" altLang="en-US" sz="1400"/>
          </a:p>
          <a:p>
            <a:pPr algn="l"/>
            <a:r>
              <a:rPr lang="zh-CN" altLang="en-US" sz="1400"/>
              <a:t>主要用于记录缺页历史数据，如</a:t>
            </a:r>
            <a:r>
              <a:rPr lang="en-US" altLang="zh-CN" sz="1400"/>
              <a:t> Leap </a:t>
            </a:r>
            <a:r>
              <a:rPr lang="zh-CN" altLang="en-US" sz="1400"/>
              <a:t>策略需要通过历史缺页地址推断访问模式。</a:t>
            </a:r>
            <a:endParaRPr lang="en-US" altLang="zh-CN" sz="1400"/>
          </a:p>
          <a:p>
            <a:pPr algn="l"/>
            <a:r>
              <a:rPr lang="zh-CN" altLang="en-US" sz="1400"/>
              <a:t>包含缺页页面的物理地址与虚拟地址信息，以支持基于不同地址空间的策略。</a:t>
            </a:r>
            <a:endParaRPr lang="en-US" altLang="zh-CN" sz="1400"/>
          </a:p>
          <a:p>
            <a:pPr algn="l"/>
            <a:r>
              <a:rPr lang="zh-CN" altLang="en-US" sz="1400"/>
              <a:t>将这些数据写入</a:t>
            </a:r>
            <a:r>
              <a:rPr lang="en-US" altLang="zh-CN" sz="1400"/>
              <a:t> eBPF map</a:t>
            </a:r>
            <a:r>
              <a:rPr lang="zh-CN" altLang="en-US" sz="1400"/>
              <a:t>，供后续策略分析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8597265" y="1493520"/>
            <a:ext cx="3454400" cy="61785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800"/>
              <a:t>辅助</a:t>
            </a:r>
            <a:r>
              <a:rPr lang="zh-CN" altLang="en-US" sz="2800"/>
              <a:t>函数</a:t>
            </a:r>
            <a:endParaRPr lang="zh-CN" altLang="en-US" sz="2800"/>
          </a:p>
        </p:txBody>
      </p:sp>
      <p:sp>
        <p:nvSpPr>
          <p:cNvPr id="12" name="圆角矩形 11"/>
          <p:cNvSpPr/>
          <p:nvPr/>
        </p:nvSpPr>
        <p:spPr>
          <a:xfrm>
            <a:off x="8597265" y="2316480"/>
            <a:ext cx="3453765" cy="1113155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bpf_prefetch_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physical_page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：</a:t>
            </a:r>
            <a:endParaRPr lang="zh-CN" altLang="en-US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indent="457200" algn="l"/>
            <a:r>
              <a:rPr lang="zh-CN" altLang="en-US"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  <a:sym typeface="+mn-ea"/>
              </a:rPr>
              <a:t>基于</a:t>
            </a:r>
            <a:r>
              <a:rPr lang="zh-CN" altLang="en-US"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  <a:sym typeface="+mn-ea"/>
              </a:rPr>
              <a:t>物理地址预取</a:t>
            </a:r>
            <a:endParaRPr lang="zh-CN" altLang="en-US"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97265" y="3557905"/>
            <a:ext cx="3453765" cy="1276985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bpf_prefetch_virtual_page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：</a:t>
            </a:r>
            <a:endParaRPr lang="zh-CN" altLang="en-US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pPr indent="457200" algn="l"/>
            <a:r>
              <a:rPr lang="zh-CN" altLang="en-US"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基于虚拟地址预取</a:t>
            </a:r>
            <a:endParaRPr lang="zh-CN" altLang="en-US">
              <a:latin typeface="PingFang SC" panose="020B0400000000000000" charset="-122"/>
              <a:ea typeface="PingFang SC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597265" y="4982845"/>
            <a:ext cx="3453765" cy="1042670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bpf_&lt;start/stop&gt;_block_plug</a:t>
            </a:r>
            <a:endParaRPr lang="en-US" altLang="zh-CN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indent="457200" algn="l"/>
            <a:r>
              <a:rPr lang="zh-CN" altLang="en-US">
                <a:latin typeface="PingFang SC" panose="020B0400000000000000" charset="-122"/>
                <a:ea typeface="PingFang SC" panose="020B0400000000000000" charset="-122"/>
              </a:rPr>
              <a:t>批处理</a:t>
            </a:r>
            <a:endParaRPr lang="zh-CN" altLang="en-US"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343605" y="3061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FetchBPF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en-US" altLang="zh-CN" sz="2000">
                <a:sym typeface="+mn-ea"/>
              </a:rPr>
              <a:t>Customizable Prefetching Policies in Linux with eBPF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770" y="1228090"/>
            <a:ext cx="6572250" cy="4401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42160" y="5855335"/>
            <a:ext cx="3075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样例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343605" y="3061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FetchBPF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r>
              <a:rPr lang="en-US" altLang="zh-CN" sz="2000">
                <a:sym typeface="+mn-ea"/>
              </a:rPr>
              <a:t>Customizable Prefetching Policies in Linux with eBPF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1368425"/>
            <a:ext cx="6099175" cy="4973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20" y="1368425"/>
            <a:ext cx="6075680" cy="4754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/>
        </p:nvSpPr>
        <p:spPr>
          <a:xfrm>
            <a:off x="343605" y="30614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pPr algn="l"/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  <a:sym typeface="+mn-ea"/>
              </a:rPr>
              <a:t>Cache is King:</a:t>
            </a:r>
            <a:r>
              <a:rPr lang="en-US" altLang="zh-CN">
                <a:sym typeface="+mn-ea"/>
              </a:rPr>
              <a:t> </a:t>
            </a:r>
            <a:r>
              <a:rPr lang="en-US" altLang="zh-CN" sz="2000">
                <a:sym typeface="+mn-ea"/>
              </a:rPr>
              <a:t>Smart Page Eviction with eBPF</a:t>
            </a:r>
            <a:endParaRPr lang="en-US" altLang="zh-CN" sz="2000" b="1">
              <a:latin typeface="PingFang SC Semibold" panose="020B0400000000000000" charset="-122"/>
              <a:ea typeface="PingFang SC Semibold" panose="020B04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1300480"/>
            <a:ext cx="7575550" cy="4562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文字</Application>
  <PresentationFormat>宽屏</PresentationFormat>
  <Paragraphs>117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PingFang SC Semibold</vt:lpstr>
      <vt:lpstr>PingFang SC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FetchBPF：Customizable Prefetching Policies in Linux with eBPF</vt:lpstr>
      <vt:lpstr>FetchBPF：Customizable Prefetching Policies in Linux with eBPF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嗯</cp:lastModifiedBy>
  <cp:revision>162</cp:revision>
  <dcterms:created xsi:type="dcterms:W3CDTF">2025-07-17T00:54:26Z</dcterms:created>
  <dcterms:modified xsi:type="dcterms:W3CDTF">2025-07-17T00:54:26Z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8BD128D6B159132E86B57768663DE85D_41</vt:lpwstr>
  </property>
</Properties>
</file>