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9603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80E7C72-3802-4C79-8136-B482CA7F78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FB2"/>
    <a:srgbClr val="1A22C2"/>
    <a:srgbClr val="1D26D9"/>
    <a:srgbClr val="161DA6"/>
    <a:srgbClr val="161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37" d="100"/>
          <a:sy n="37" d="100"/>
        </p:scale>
        <p:origin x="1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774-E61F-4A9C-82E8-226567CDAB49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13025" y="1143000"/>
            <a:ext cx="163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BDA1-AC01-4561-89C4-7CB0F275E08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31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13025" y="1143000"/>
            <a:ext cx="163195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BDA1-AC01-4561-89C4-7CB0F275E08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3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21058"/>
            <a:ext cx="5829300" cy="45121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807185"/>
            <a:ext cx="5143500" cy="31290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60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44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90018"/>
            <a:ext cx="1478756" cy="109832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90018"/>
            <a:ext cx="4350544" cy="1098329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556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42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231091"/>
            <a:ext cx="5915025" cy="53911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673238"/>
            <a:ext cx="5915025" cy="28350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48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450093"/>
            <a:ext cx="2914650" cy="822322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450093"/>
            <a:ext cx="2914650" cy="822322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87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0021"/>
            <a:ext cx="5915025" cy="25050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77087"/>
            <a:ext cx="2901255" cy="15570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734128"/>
            <a:ext cx="2901255" cy="69631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77087"/>
            <a:ext cx="2915543" cy="15570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734128"/>
            <a:ext cx="2915543" cy="69631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1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23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4023"/>
            <a:ext cx="2211884" cy="302408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66053"/>
            <a:ext cx="3471863" cy="92102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88105"/>
            <a:ext cx="2211884" cy="72031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07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4023"/>
            <a:ext cx="2211884" cy="302408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66053"/>
            <a:ext cx="3471863" cy="92102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88105"/>
            <a:ext cx="2211884" cy="72031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7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90021"/>
            <a:ext cx="5915025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450093"/>
            <a:ext cx="5915025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012327"/>
            <a:ext cx="154305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586D-F3E0-44E8-8C29-838F1C6BE6E3}" type="datetimeFigureOut">
              <a:rPr lang="fr-CA" smtClean="0"/>
              <a:t>2017-05-11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012327"/>
            <a:ext cx="231457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012327"/>
            <a:ext cx="154305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393D-273A-4C49-9136-406E481779B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34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à coins arrondis 70"/>
          <p:cNvSpPr/>
          <p:nvPr/>
        </p:nvSpPr>
        <p:spPr>
          <a:xfrm>
            <a:off x="-5767057" y="728158"/>
            <a:ext cx="7880626" cy="9064487"/>
          </a:xfrm>
          <a:prstGeom prst="roundRect">
            <a:avLst/>
          </a:prstGeom>
          <a:solidFill>
            <a:srgbClr val="1D26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grpSp>
        <p:nvGrpSpPr>
          <p:cNvPr id="83" name="Groupe 82"/>
          <p:cNvGrpSpPr/>
          <p:nvPr/>
        </p:nvGrpSpPr>
        <p:grpSpPr>
          <a:xfrm>
            <a:off x="-6297440" y="5866890"/>
            <a:ext cx="8012752" cy="4076521"/>
            <a:chOff x="624877" y="3084026"/>
            <a:chExt cx="4507173" cy="2293043"/>
          </a:xfrm>
          <a:solidFill>
            <a:srgbClr val="181FB2"/>
          </a:solidFill>
        </p:grpSpPr>
        <p:sp>
          <p:nvSpPr>
            <p:cNvPr id="81" name="Rectangle 80"/>
            <p:cNvSpPr/>
            <p:nvPr/>
          </p:nvSpPr>
          <p:spPr>
            <a:xfrm rot="20144131">
              <a:off x="926226" y="3560628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82" name="Rectangle 81"/>
            <p:cNvSpPr/>
            <p:nvPr/>
          </p:nvSpPr>
          <p:spPr>
            <a:xfrm rot="18036654">
              <a:off x="821104" y="2887799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80" name="Rectangle 79"/>
            <p:cNvSpPr/>
            <p:nvPr/>
          </p:nvSpPr>
          <p:spPr>
            <a:xfrm rot="13624835">
              <a:off x="4316132" y="3579237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79" name="Rectangle 78"/>
            <p:cNvSpPr/>
            <p:nvPr/>
          </p:nvSpPr>
          <p:spPr>
            <a:xfrm rot="20144131">
              <a:off x="4481450" y="3369601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78" name="Organigramme : Données stockées 77"/>
            <p:cNvSpPr/>
            <p:nvPr/>
          </p:nvSpPr>
          <p:spPr>
            <a:xfrm rot="16200000">
              <a:off x="2178843" y="3133852"/>
              <a:ext cx="1542497" cy="2943937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</p:grpSp>
      <p:grpSp>
        <p:nvGrpSpPr>
          <p:cNvPr id="34" name="Groupe 33"/>
          <p:cNvGrpSpPr>
            <a:grpSpLocks noChangeAspect="1"/>
          </p:cNvGrpSpPr>
          <p:nvPr/>
        </p:nvGrpSpPr>
        <p:grpSpPr>
          <a:xfrm>
            <a:off x="2995507" y="3731876"/>
            <a:ext cx="10761472" cy="7533031"/>
            <a:chOff x="1673352" y="356616"/>
            <a:chExt cx="8229600" cy="576072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673352" y="356616"/>
              <a:ext cx="8229600" cy="5760720"/>
            </a:xfrm>
            <a:prstGeom prst="roundRect">
              <a:avLst>
                <a:gd name="adj" fmla="val 105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2121408" y="1018032"/>
              <a:ext cx="1572768" cy="4668012"/>
              <a:chOff x="2121408" y="1018032"/>
              <a:chExt cx="1572768" cy="46680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921252" y="1018032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1252" y="2235708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1251" y="4671060"/>
              <a:ext cx="3372613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1252" y="3453384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721096" y="1025652"/>
              <a:ext cx="1572768" cy="4668012"/>
              <a:chOff x="2121408" y="1018032"/>
              <a:chExt cx="1572768" cy="466801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7520940" y="1025652"/>
              <a:ext cx="1572768" cy="4668012"/>
              <a:chOff x="2121408" y="1018032"/>
              <a:chExt cx="1572768" cy="46680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1792224" y="813816"/>
              <a:ext cx="1901952" cy="122682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2"/>
            <a:srcRect l="7303" r="63056" b="12265"/>
            <a:stretch/>
          </p:blipFill>
          <p:spPr>
            <a:xfrm>
              <a:off x="4307816" y="2243328"/>
              <a:ext cx="799639" cy="98769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2"/>
            <a:srcRect l="36824" r="36374" b="12265"/>
            <a:stretch/>
          </p:blipFill>
          <p:spPr>
            <a:xfrm>
              <a:off x="6145619" y="3480669"/>
              <a:ext cx="723014" cy="987699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2"/>
            <a:srcRect l="63889" t="-630" r="8127" b="12895"/>
            <a:stretch/>
          </p:blipFill>
          <p:spPr>
            <a:xfrm>
              <a:off x="7929868" y="4684702"/>
              <a:ext cx="754911" cy="987699"/>
            </a:xfrm>
            <a:prstGeom prst="rect">
              <a:avLst/>
            </a:prstGeom>
          </p:spPr>
        </p:pic>
      </p:grpSp>
      <p:sp>
        <p:nvSpPr>
          <p:cNvPr id="39" name="Arc 38"/>
          <p:cNvSpPr/>
          <p:nvPr/>
        </p:nvSpPr>
        <p:spPr>
          <a:xfrm rot="10800000">
            <a:off x="-4777267" y="6689199"/>
            <a:ext cx="5233664" cy="957746"/>
          </a:xfrm>
          <a:prstGeom prst="arc">
            <a:avLst>
              <a:gd name="adj1" fmla="val 10831596"/>
              <a:gd name="adj2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cxnSp>
        <p:nvCxnSpPr>
          <p:cNvPr id="42" name="Connecteur droit 41"/>
          <p:cNvCxnSpPr>
            <a:stCxn id="39" idx="2"/>
            <a:endCxn id="46" idx="0"/>
          </p:cNvCxnSpPr>
          <p:nvPr/>
        </p:nvCxnSpPr>
        <p:spPr>
          <a:xfrm flipV="1">
            <a:off x="-4777266" y="2295254"/>
            <a:ext cx="2898832" cy="4872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9" idx="0"/>
          </p:cNvCxnSpPr>
          <p:nvPr/>
        </p:nvCxnSpPr>
        <p:spPr>
          <a:xfrm flipH="1" flipV="1">
            <a:off x="-1692448" y="2586169"/>
            <a:ext cx="2145552" cy="4605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959045">
            <a:off x="-2025934" y="2114428"/>
            <a:ext cx="1104279" cy="1116706"/>
          </a:xfrm>
          <a:prstGeom prst="arc">
            <a:avLst>
              <a:gd name="adj1" fmla="val 12421834"/>
              <a:gd name="adj2" fmla="val 6323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53" name="Arc 52"/>
          <p:cNvSpPr/>
          <p:nvPr/>
        </p:nvSpPr>
        <p:spPr>
          <a:xfrm rot="12962619" flipV="1">
            <a:off x="-1733181" y="2596970"/>
            <a:ext cx="861244" cy="688476"/>
          </a:xfrm>
          <a:prstGeom prst="arc">
            <a:avLst>
              <a:gd name="adj1" fmla="val 13861667"/>
              <a:gd name="adj2" fmla="val 2131444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57" name="Arc 56"/>
          <p:cNvSpPr/>
          <p:nvPr/>
        </p:nvSpPr>
        <p:spPr>
          <a:xfrm rot="10800000">
            <a:off x="-5316580" y="6338858"/>
            <a:ext cx="6265257" cy="2354935"/>
          </a:xfrm>
          <a:prstGeom prst="arc">
            <a:avLst>
              <a:gd name="adj1" fmla="val 9806131"/>
              <a:gd name="adj2" fmla="val 111096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58" name="Étoile à 5 branches 57"/>
          <p:cNvSpPr/>
          <p:nvPr/>
        </p:nvSpPr>
        <p:spPr>
          <a:xfrm rot="572526">
            <a:off x="-3813552" y="5727897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60" name="Étoile à 5 branches 59"/>
          <p:cNvSpPr/>
          <p:nvPr/>
        </p:nvSpPr>
        <p:spPr>
          <a:xfrm rot="21343258">
            <a:off x="-2180439" y="6452529"/>
            <a:ext cx="969396" cy="977348"/>
          </a:xfrm>
          <a:prstGeom prst="star5">
            <a:avLst>
              <a:gd name="adj" fmla="val 16754"/>
              <a:gd name="hf" fmla="val 105146"/>
              <a:gd name="vf" fmla="val 110557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61" name="Étoile à 5 branches 60"/>
          <p:cNvSpPr/>
          <p:nvPr/>
        </p:nvSpPr>
        <p:spPr>
          <a:xfrm>
            <a:off x="-2493277" y="3394710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63" name="Étoile à 5 branches 62"/>
          <p:cNvSpPr/>
          <p:nvPr/>
        </p:nvSpPr>
        <p:spPr>
          <a:xfrm>
            <a:off x="-1638870" y="4958649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3"/>
          <a:srcRect t="-13960" r="50367"/>
          <a:stretch/>
        </p:blipFill>
        <p:spPr>
          <a:xfrm rot="-1500000">
            <a:off x="-517690" y="5829291"/>
            <a:ext cx="580967" cy="13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5388" t="29690" r="12635" b="53979"/>
          <a:stretch/>
        </p:blipFill>
        <p:spPr>
          <a:xfrm>
            <a:off x="8431817" y="2765869"/>
            <a:ext cx="7145079" cy="29865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211" y="4989913"/>
            <a:ext cx="71424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-5767057" y="728158"/>
            <a:ext cx="7880626" cy="9064487"/>
          </a:xfrm>
          <a:prstGeom prst="roundRect">
            <a:avLst/>
          </a:prstGeom>
          <a:solidFill>
            <a:srgbClr val="1D26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grpSp>
        <p:nvGrpSpPr>
          <p:cNvPr id="5" name="Groupe 4"/>
          <p:cNvGrpSpPr/>
          <p:nvPr/>
        </p:nvGrpSpPr>
        <p:grpSpPr>
          <a:xfrm>
            <a:off x="-6297440" y="5866890"/>
            <a:ext cx="8012752" cy="4076521"/>
            <a:chOff x="624877" y="3084026"/>
            <a:chExt cx="4507173" cy="2293043"/>
          </a:xfrm>
          <a:solidFill>
            <a:srgbClr val="181FB2"/>
          </a:solidFill>
        </p:grpSpPr>
        <p:sp>
          <p:nvSpPr>
            <p:cNvPr id="6" name="Rectangle 5"/>
            <p:cNvSpPr/>
            <p:nvPr/>
          </p:nvSpPr>
          <p:spPr>
            <a:xfrm rot="20144131">
              <a:off x="926226" y="3560628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7" name="Rectangle 6"/>
            <p:cNvSpPr/>
            <p:nvPr/>
          </p:nvSpPr>
          <p:spPr>
            <a:xfrm rot="18036654">
              <a:off x="821104" y="2887799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8" name="Rectangle 7"/>
            <p:cNvSpPr/>
            <p:nvPr/>
          </p:nvSpPr>
          <p:spPr>
            <a:xfrm rot="13624835">
              <a:off x="4316132" y="3579237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9" name="Rectangle 8"/>
            <p:cNvSpPr/>
            <p:nvPr/>
          </p:nvSpPr>
          <p:spPr>
            <a:xfrm rot="20144131">
              <a:off x="4481450" y="3369601"/>
              <a:ext cx="619691" cy="101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10" name="Organigramme : Données stockées 9"/>
            <p:cNvSpPr/>
            <p:nvPr/>
          </p:nvSpPr>
          <p:spPr>
            <a:xfrm rot="16200000">
              <a:off x="2178843" y="3133852"/>
              <a:ext cx="1542497" cy="2943937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</p:grpSp>
      <p:sp>
        <p:nvSpPr>
          <p:cNvPr id="36" name="Arc 35"/>
          <p:cNvSpPr/>
          <p:nvPr/>
        </p:nvSpPr>
        <p:spPr>
          <a:xfrm rot="10800000">
            <a:off x="-4777267" y="6689199"/>
            <a:ext cx="5233664" cy="957746"/>
          </a:xfrm>
          <a:prstGeom prst="arc">
            <a:avLst>
              <a:gd name="adj1" fmla="val 10831596"/>
              <a:gd name="adj2" fmla="val 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cxnSp>
        <p:nvCxnSpPr>
          <p:cNvPr id="37" name="Connecteur droit 36"/>
          <p:cNvCxnSpPr>
            <a:stCxn id="36" idx="2"/>
            <a:endCxn id="39" idx="0"/>
          </p:cNvCxnSpPr>
          <p:nvPr/>
        </p:nvCxnSpPr>
        <p:spPr>
          <a:xfrm flipV="1">
            <a:off x="-4777266" y="2295254"/>
            <a:ext cx="2898832" cy="4872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6" idx="0"/>
          </p:cNvCxnSpPr>
          <p:nvPr/>
        </p:nvCxnSpPr>
        <p:spPr>
          <a:xfrm flipH="1" flipV="1">
            <a:off x="-1692448" y="2586169"/>
            <a:ext cx="2145552" cy="4605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959045">
            <a:off x="-2025934" y="2114428"/>
            <a:ext cx="1104279" cy="1116706"/>
          </a:xfrm>
          <a:prstGeom prst="arc">
            <a:avLst>
              <a:gd name="adj1" fmla="val 12421834"/>
              <a:gd name="adj2" fmla="val 6323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0" name="Arc 39"/>
          <p:cNvSpPr/>
          <p:nvPr/>
        </p:nvSpPr>
        <p:spPr>
          <a:xfrm rot="12962619" flipV="1">
            <a:off x="-1733181" y="2596970"/>
            <a:ext cx="861244" cy="688476"/>
          </a:xfrm>
          <a:prstGeom prst="arc">
            <a:avLst>
              <a:gd name="adj1" fmla="val 13861667"/>
              <a:gd name="adj2" fmla="val 2131444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1" name="Arc 40"/>
          <p:cNvSpPr/>
          <p:nvPr/>
        </p:nvSpPr>
        <p:spPr>
          <a:xfrm rot="10800000">
            <a:off x="-5316580" y="6338858"/>
            <a:ext cx="6265257" cy="2354935"/>
          </a:xfrm>
          <a:prstGeom prst="arc">
            <a:avLst>
              <a:gd name="adj1" fmla="val 9806131"/>
              <a:gd name="adj2" fmla="val 111096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2" name="Étoile à 5 branches 41"/>
          <p:cNvSpPr/>
          <p:nvPr/>
        </p:nvSpPr>
        <p:spPr>
          <a:xfrm rot="572526">
            <a:off x="-3813552" y="5727897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3" name="Étoile à 5 branches 42"/>
          <p:cNvSpPr/>
          <p:nvPr/>
        </p:nvSpPr>
        <p:spPr>
          <a:xfrm rot="21343258">
            <a:off x="-2180439" y="6452529"/>
            <a:ext cx="969396" cy="977348"/>
          </a:xfrm>
          <a:prstGeom prst="star5">
            <a:avLst>
              <a:gd name="adj" fmla="val 16754"/>
              <a:gd name="hf" fmla="val 105146"/>
              <a:gd name="vf" fmla="val 110557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4" name="Étoile à 5 branches 43"/>
          <p:cNvSpPr/>
          <p:nvPr/>
        </p:nvSpPr>
        <p:spPr>
          <a:xfrm>
            <a:off x="-2493277" y="3394710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sp>
        <p:nvSpPr>
          <p:cNvPr id="45" name="Étoile à 5 branches 44"/>
          <p:cNvSpPr/>
          <p:nvPr/>
        </p:nvSpPr>
        <p:spPr>
          <a:xfrm>
            <a:off x="-1638870" y="4958649"/>
            <a:ext cx="969396" cy="977348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320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2"/>
          <a:srcRect t="-13960" r="50367"/>
          <a:stretch/>
        </p:blipFill>
        <p:spPr>
          <a:xfrm rot="-1500000">
            <a:off x="-517690" y="5829291"/>
            <a:ext cx="580967" cy="1358636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59" y1="34078" x2="30934" y2="67803"/>
                        <a14:foregroundMark x1="24747" y1="78026" x2="73485" y2="79671"/>
                        <a14:foregroundMark x1="33586" y1="75911" x2="55177" y2="20094"/>
                        <a14:foregroundMark x1="59722" y1="38895" x2="71465" y2="74383"/>
                        <a14:foregroundMark x1="60985" y1="75676" x2="60732" y2="60517"/>
                        <a14:foregroundMark x1="44949" y1="69330" x2="46086" y2="75676"/>
                        <a14:foregroundMark x1="29293" y1="65100" x2="29293" y2="65100"/>
                        <a14:foregroundMark x1="54924" y1="20564" x2="60732" y2="17274"/>
                        <a14:foregroundMark x1="55808" y1="23972" x2="73106" y2="62985"/>
                        <a14:foregroundMark x1="52652" y1="30082" x2="54545" y2="76968"/>
                        <a14:foregroundMark x1="37500" y1="50059" x2="23864" y2="741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414" y="754057"/>
            <a:ext cx="8583911" cy="92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719667" y="4056996"/>
            <a:ext cx="10761472" cy="7533031"/>
            <a:chOff x="1673352" y="356616"/>
            <a:chExt cx="8229600" cy="576072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673352" y="356616"/>
              <a:ext cx="8229600" cy="5760720"/>
            </a:xfrm>
            <a:prstGeom prst="roundRect">
              <a:avLst>
                <a:gd name="adj" fmla="val 105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121408" y="1018032"/>
              <a:ext cx="1572768" cy="4668012"/>
              <a:chOff x="2121408" y="1018032"/>
              <a:chExt cx="1572768" cy="46680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921252" y="1018032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1252" y="2235708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1251" y="4671060"/>
              <a:ext cx="3372613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21252" y="3453384"/>
              <a:ext cx="1572768" cy="101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3200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5721096" y="1025652"/>
              <a:ext cx="1572768" cy="4668012"/>
              <a:chOff x="2121408" y="1018032"/>
              <a:chExt cx="1572768" cy="46680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7520940" y="1025652"/>
              <a:ext cx="1572768" cy="4668012"/>
              <a:chOff x="2121408" y="1018032"/>
              <a:chExt cx="1572768" cy="466801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121408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21408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21408" y="4671060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21408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</p:grpSp>
        <p:cxnSp>
          <p:nvCxnSpPr>
            <p:cNvPr id="13" name="Connecteur droit 12"/>
            <p:cNvCxnSpPr/>
            <p:nvPr/>
          </p:nvCxnSpPr>
          <p:spPr>
            <a:xfrm>
              <a:off x="1792224" y="813816"/>
              <a:ext cx="1901952" cy="122682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2"/>
            <a:srcRect l="7303" r="63056" b="12265"/>
            <a:stretch/>
          </p:blipFill>
          <p:spPr>
            <a:xfrm>
              <a:off x="4307816" y="2243328"/>
              <a:ext cx="799639" cy="9876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2"/>
            <a:srcRect l="36824" r="36374" b="12265"/>
            <a:stretch/>
          </p:blipFill>
          <p:spPr>
            <a:xfrm>
              <a:off x="6145619" y="3480669"/>
              <a:ext cx="723014" cy="9876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2"/>
            <a:srcRect l="63889" t="-630" r="8127" b="12895"/>
            <a:stretch/>
          </p:blipFill>
          <p:spPr>
            <a:xfrm>
              <a:off x="7929868" y="4684702"/>
              <a:ext cx="754911" cy="987699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59" y1="34078" x2="30934" y2="67803"/>
                        <a14:foregroundMark x1="24747" y1="78026" x2="73485" y2="79671"/>
                        <a14:foregroundMark x1="33586" y1="75911" x2="55177" y2="20094"/>
                        <a14:foregroundMark x1="59722" y1="38895" x2="71465" y2="74383"/>
                        <a14:foregroundMark x1="60985" y1="75676" x2="60732" y2="60517"/>
                        <a14:foregroundMark x1="44949" y1="69330" x2="46086" y2="75676"/>
                        <a14:foregroundMark x1="29293" y1="65100" x2="29293" y2="65100"/>
                        <a14:foregroundMark x1="54924" y1="20564" x2="60732" y2="17274"/>
                        <a14:foregroundMark x1="55808" y1="23972" x2="73106" y2="62985"/>
                        <a14:foregroundMark x1="52652" y1="30082" x2="54545" y2="76968"/>
                        <a14:foregroundMark x1="37500" y1="50059" x2="23864" y2="741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-2301779" y="-142482"/>
            <a:ext cx="6353774" cy="68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>
            <a:grpSpLocks noChangeAspect="1"/>
          </p:cNvGrpSpPr>
          <p:nvPr/>
        </p:nvGrpSpPr>
        <p:grpSpPr>
          <a:xfrm>
            <a:off x="1936297" y="761867"/>
            <a:ext cx="1384299" cy="1178365"/>
            <a:chOff x="-2301779" y="-526657"/>
            <a:chExt cx="13782918" cy="11732508"/>
          </a:xfrm>
        </p:grpSpPr>
        <p:grpSp>
          <p:nvGrpSpPr>
            <p:cNvPr id="4" name="Groupe 3"/>
            <p:cNvGrpSpPr>
              <a:grpSpLocks noChangeAspect="1"/>
            </p:cNvGrpSpPr>
            <p:nvPr/>
          </p:nvGrpSpPr>
          <p:grpSpPr>
            <a:xfrm>
              <a:off x="719667" y="3672820"/>
              <a:ext cx="10761472" cy="7533031"/>
              <a:chOff x="1673352" y="356616"/>
              <a:chExt cx="8229600" cy="576072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1673352" y="356616"/>
                <a:ext cx="8229600" cy="5760720"/>
              </a:xfrm>
              <a:prstGeom prst="roundRect">
                <a:avLst>
                  <a:gd name="adj" fmla="val 1055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grpSp>
            <p:nvGrpSpPr>
              <p:cNvPr id="6" name="Groupe 5"/>
              <p:cNvGrpSpPr/>
              <p:nvPr/>
            </p:nvGrpSpPr>
            <p:grpSpPr>
              <a:xfrm>
                <a:off x="2121408" y="101803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3921252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21252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21251" y="4671060"/>
                <a:ext cx="3372613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21252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5721096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7520940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cxnSp>
            <p:nvCxnSpPr>
              <p:cNvPr id="13" name="Connecteur droit 12"/>
              <p:cNvCxnSpPr/>
              <p:nvPr/>
            </p:nvCxnSpPr>
            <p:spPr>
              <a:xfrm>
                <a:off x="1792224" y="813816"/>
                <a:ext cx="1901952" cy="122682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Image 13"/>
              <p:cNvPicPr>
                <a:picLocks noChangeAspect="1"/>
              </p:cNvPicPr>
              <p:nvPr/>
            </p:nvPicPr>
            <p:blipFill rotWithShape="1">
              <a:blip r:embed="rId3"/>
              <a:srcRect l="7303" r="63056" b="12265"/>
              <a:stretch/>
            </p:blipFill>
            <p:spPr>
              <a:xfrm>
                <a:off x="4307816" y="2243328"/>
                <a:ext cx="799639" cy="987699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 rotWithShape="1">
              <a:blip r:embed="rId3"/>
              <a:srcRect l="36824" r="36374" b="12265"/>
              <a:stretch/>
            </p:blipFill>
            <p:spPr>
              <a:xfrm>
                <a:off x="6145619" y="3480669"/>
                <a:ext cx="723014" cy="987699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3"/>
              <a:srcRect l="63889" t="-630" r="8127" b="12895"/>
              <a:stretch/>
            </p:blipFill>
            <p:spPr>
              <a:xfrm>
                <a:off x="7929868" y="4684702"/>
                <a:ext cx="754911" cy="987699"/>
              </a:xfrm>
              <a:prstGeom prst="rect">
                <a:avLst/>
              </a:prstGeom>
            </p:spPr>
          </p:pic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8359" y1="34078" x2="30934" y2="67803"/>
                          <a14:foregroundMark x1="24747" y1="78026" x2="73485" y2="79671"/>
                          <a14:foregroundMark x1="33586" y1="75911" x2="55177" y2="20094"/>
                          <a14:foregroundMark x1="59722" y1="38895" x2="71465" y2="74383"/>
                          <a14:foregroundMark x1="60985" y1="75676" x2="60732" y2="60517"/>
                          <a14:foregroundMark x1="44949" y1="69330" x2="46086" y2="75676"/>
                          <a14:foregroundMark x1="29293" y1="65100" x2="29293" y2="65100"/>
                          <a14:foregroundMark x1="54924" y1="20564" x2="60732" y2="17274"/>
                          <a14:foregroundMark x1="55808" y1="23972" x2="73106" y2="62985"/>
                          <a14:foregroundMark x1="52652" y1="30082" x2="54545" y2="76968"/>
                          <a14:foregroundMark x1="37500" y1="50059" x2="23864" y2="741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800000">
              <a:off x="-2301779" y="-526657"/>
              <a:ext cx="6353774" cy="6827099"/>
            </a:xfrm>
            <a:prstGeom prst="rect">
              <a:avLst/>
            </a:prstGeom>
          </p:spPr>
        </p:pic>
      </p:grpSp>
      <p:sp>
        <p:nvSpPr>
          <p:cNvPr id="31" name="ZoneTexte 30"/>
          <p:cNvSpPr txBox="1"/>
          <p:nvPr/>
        </p:nvSpPr>
        <p:spPr>
          <a:xfrm>
            <a:off x="3509541" y="1267713"/>
            <a:ext cx="152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HelveticaNeueLT Std Lt" panose="020B0403020202020204" pitchFamily="34" charset="0"/>
              </a:rPr>
              <a:t>Features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404" y="2234317"/>
            <a:ext cx="1390209" cy="626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ZoneTexte 34"/>
          <p:cNvSpPr txBox="1"/>
          <p:nvPr/>
        </p:nvSpPr>
        <p:spPr>
          <a:xfrm>
            <a:off x="2025122" y="2320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1943459" y="2345320"/>
            <a:ext cx="196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Merge</a:t>
            </a:r>
            <a:r>
              <a:rPr lang="fr-CA" sz="1200" b="1" dirty="0">
                <a:latin typeface="HelveticaNeueLT Std Lt" panose="020B0403020202020204" pitchFamily="34" charset="0"/>
              </a:rPr>
              <a:t> and split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cells</a:t>
            </a:r>
            <a:endParaRPr lang="fr-CA" sz="1000" b="1" dirty="0">
              <a:latin typeface="HelveticaNeueLT Std Lt" panose="020B0403020202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508" y="3386138"/>
            <a:ext cx="461963" cy="54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07" y="3475510"/>
            <a:ext cx="531920" cy="452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ZoneTexte 38"/>
          <p:cNvSpPr txBox="1"/>
          <p:nvPr/>
        </p:nvSpPr>
        <p:spPr>
          <a:xfrm>
            <a:off x="1943458" y="3379224"/>
            <a:ext cx="191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Slashboxes</a:t>
            </a:r>
            <a:r>
              <a:rPr lang="fr-CA" sz="1200" b="1" dirty="0">
                <a:latin typeface="HelveticaNeueLT Std Lt" panose="020B0403020202020204" pitchFamily="34" charset="0"/>
              </a:rPr>
              <a:t> and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cells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with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two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diagonals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separators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465" y="4412096"/>
            <a:ext cx="1508084" cy="667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ZoneTexte 40"/>
          <p:cNvSpPr txBox="1"/>
          <p:nvPr/>
        </p:nvSpPr>
        <p:spPr>
          <a:xfrm>
            <a:off x="2025121" y="4613911"/>
            <a:ext cx="20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Rotated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cells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086" y="5479366"/>
            <a:ext cx="879715" cy="561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ZoneTexte 42"/>
          <p:cNvSpPr txBox="1"/>
          <p:nvPr/>
        </p:nvSpPr>
        <p:spPr>
          <a:xfrm>
            <a:off x="1943458" y="5525212"/>
            <a:ext cx="173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Multiple border types </a:t>
            </a:r>
            <a:r>
              <a:rPr lang="fr-CA" sz="1200" dirty="0">
                <a:latin typeface="HelveticaNeueLT Std Lt" panose="020B0403020202020204" pitchFamily="34" charset="0"/>
              </a:rPr>
              <a:t>(normal, double, </a:t>
            </a:r>
            <a:r>
              <a:rPr lang="fr-CA" sz="1200" dirty="0" err="1">
                <a:latin typeface="HelveticaNeueLT Std Lt" panose="020B0403020202020204" pitchFamily="34" charset="0"/>
              </a:rPr>
              <a:t>booktabs</a:t>
            </a:r>
            <a:r>
              <a:rPr lang="fr-CA" sz="1200" dirty="0">
                <a:latin typeface="HelveticaNeueLT Std Lt" panose="020B0403020202020204" pitchFamily="34" charset="0"/>
              </a:rPr>
              <a:t> and </a:t>
            </a:r>
            <a:r>
              <a:rPr lang="fr-CA" sz="1200" dirty="0" err="1">
                <a:latin typeface="HelveticaNeueLT Std Lt" panose="020B0403020202020204" pitchFamily="34" charset="0"/>
              </a:rPr>
              <a:t>dashed</a:t>
            </a:r>
            <a:r>
              <a:rPr lang="fr-CA" sz="1200" dirty="0">
                <a:latin typeface="HelveticaNeueLT Std Lt" panose="020B0403020202020204" pitchFamily="34" charset="0"/>
              </a:rPr>
              <a:t>)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grpSp>
        <p:nvGrpSpPr>
          <p:cNvPr id="69" name="Groupe 68"/>
          <p:cNvGrpSpPr/>
          <p:nvPr/>
        </p:nvGrpSpPr>
        <p:grpSpPr>
          <a:xfrm>
            <a:off x="4048459" y="2222257"/>
            <a:ext cx="467147" cy="468000"/>
            <a:chOff x="4610919" y="2778993"/>
            <a:chExt cx="467147" cy="468000"/>
          </a:xfrm>
          <a:effectLst>
            <a:reflection stA="45000" endPos="0" dir="5400000" sy="-100000" algn="bl" rotWithShape="0"/>
          </a:effectLst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4610919" y="2778993"/>
              <a:ext cx="467147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/>
            </a:p>
          </p:txBody>
        </p:sp>
        <p:grpSp>
          <p:nvGrpSpPr>
            <p:cNvPr id="55" name="Groupe 54"/>
            <p:cNvGrpSpPr>
              <a:grpSpLocks noChangeAspect="1"/>
            </p:cNvGrpSpPr>
            <p:nvPr/>
          </p:nvGrpSpPr>
          <p:grpSpPr>
            <a:xfrm>
              <a:off x="4673394" y="2886114"/>
              <a:ext cx="374275" cy="271255"/>
              <a:chOff x="4326467" y="1966888"/>
              <a:chExt cx="237066" cy="171813"/>
            </a:xfrm>
            <a:noFill/>
          </p:grpSpPr>
          <p:cxnSp>
            <p:nvCxnSpPr>
              <p:cNvPr id="45" name="Connecteur droit 44"/>
              <p:cNvCxnSpPr/>
              <p:nvPr/>
            </p:nvCxnSpPr>
            <p:spPr>
              <a:xfrm>
                <a:off x="4326467" y="1966888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>
              <a:xfrm>
                <a:off x="4368735" y="2003377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>
                <a:off x="4326467" y="2037265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4368735" y="2070579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4326467" y="2105387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4368735" y="2138701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e 69"/>
          <p:cNvGrpSpPr/>
          <p:nvPr/>
        </p:nvGrpSpPr>
        <p:grpSpPr>
          <a:xfrm>
            <a:off x="4282033" y="2367590"/>
            <a:ext cx="467147" cy="584775"/>
            <a:chOff x="4844493" y="2943575"/>
            <a:chExt cx="467147" cy="584775"/>
          </a:xfrm>
          <a:effectLst>
            <a:reflection stA="45000" endPos="0" dir="5400000" sy="-100000" algn="bl" rotWithShape="0"/>
          </a:effectLst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4844493" y="3001963"/>
              <a:ext cx="467147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844493" y="2943575"/>
              <a:ext cx="4323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1" name="ZoneTexte 70"/>
          <p:cNvSpPr txBox="1"/>
          <p:nvPr/>
        </p:nvSpPr>
        <p:spPr>
          <a:xfrm>
            <a:off x="4920279" y="2314951"/>
            <a:ext cx="1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Text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alignment</a:t>
            </a:r>
            <a:r>
              <a:rPr lang="fr-CA" sz="1200" b="1" dirty="0">
                <a:latin typeface="HelveticaNeueLT Std Lt" panose="020B0403020202020204" pitchFamily="34" charset="0"/>
              </a:rPr>
              <a:t> and basic </a:t>
            </a:r>
            <a:r>
              <a:rPr lang="fr-CA" sz="1200" b="1" dirty="0" err="1">
                <a:latin typeface="HelveticaNeueLT Std Lt" panose="020B0403020202020204" pitchFamily="34" charset="0"/>
              </a:rPr>
              <a:t>text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styling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800" y="3379223"/>
            <a:ext cx="1129090" cy="604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" name="ZoneTexte 72"/>
          <p:cNvSpPr txBox="1"/>
          <p:nvPr/>
        </p:nvSpPr>
        <p:spPr>
          <a:xfrm>
            <a:off x="4989890" y="3378562"/>
            <a:ext cx="18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Align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cells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with</a:t>
            </a:r>
            <a:r>
              <a:rPr lang="fr-CA" sz="1200" b="1" dirty="0">
                <a:latin typeface="HelveticaNeueLT Std Lt" panose="020B0403020202020204" pitchFamily="34" charset="0"/>
              </a:rPr>
              <a:t> a </a:t>
            </a:r>
            <a:r>
              <a:rPr lang="fr-CA" sz="1200" b="1" dirty="0" err="1">
                <a:latin typeface="HelveticaNeueLT Std Lt" panose="020B0403020202020204" pitchFamily="34" charset="0"/>
              </a:rPr>
              <a:t>character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like</a:t>
            </a:r>
            <a:r>
              <a:rPr lang="fr-CA" sz="1200" b="1" dirty="0">
                <a:latin typeface="HelveticaNeueLT Std Lt" panose="020B0403020202020204" pitchFamily="34" charset="0"/>
              </a:rPr>
              <a:t> a </a:t>
            </a:r>
            <a:r>
              <a:rPr lang="fr-CA" sz="1200" b="1" dirty="0" err="1">
                <a:latin typeface="HelveticaNeueLT Std Lt" panose="020B0403020202020204" pitchFamily="34" charset="0"/>
              </a:rPr>
              <a:t>period</a:t>
            </a:r>
            <a:r>
              <a:rPr lang="fr-CA" sz="1200" b="1" dirty="0">
                <a:latin typeface="HelveticaNeueLT Std Lt" panose="020B0403020202020204" pitchFamily="34" charset="0"/>
              </a:rPr>
              <a:t> or a comma</a:t>
            </a: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7949" y="4575326"/>
            <a:ext cx="858838" cy="33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ZoneTexte 74"/>
          <p:cNvSpPr txBox="1"/>
          <p:nvPr/>
        </p:nvSpPr>
        <p:spPr>
          <a:xfrm>
            <a:off x="4920278" y="4402953"/>
            <a:ext cx="18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Set background </a:t>
            </a:r>
            <a:r>
              <a:rPr lang="fr-CA" sz="1200" b="1" dirty="0" err="1">
                <a:latin typeface="HelveticaNeueLT Std Lt" panose="020B0403020202020204" pitchFamily="34" charset="0"/>
              </a:rPr>
              <a:t>color</a:t>
            </a:r>
            <a:r>
              <a:rPr lang="fr-CA" sz="1200" b="1" dirty="0">
                <a:latin typeface="HelveticaNeueLT Std Lt" panose="020B0403020202020204" pitchFamily="34" charset="0"/>
              </a:rPr>
              <a:t> for </a:t>
            </a:r>
            <a:r>
              <a:rPr lang="fr-CA" sz="1200" b="1" dirty="0" err="1">
                <a:latin typeface="HelveticaNeueLT Std Lt" panose="020B0403020202020204" pitchFamily="34" charset="0"/>
              </a:rPr>
              <a:t>odd-even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rows</a:t>
            </a:r>
            <a:r>
              <a:rPr lang="fr-CA" sz="1200" b="1" dirty="0">
                <a:latin typeface="HelveticaNeueLT Std Lt" panose="020B0403020202020204" pitchFamily="34" charset="0"/>
              </a:rPr>
              <a:t> or for </a:t>
            </a:r>
            <a:r>
              <a:rPr lang="fr-CA" sz="1200" b="1" dirty="0" err="1">
                <a:latin typeface="HelveticaNeueLT Std Lt" panose="020B0403020202020204" pitchFamily="34" charset="0"/>
              </a:rPr>
              <a:t>each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685" y="5572764"/>
            <a:ext cx="748771" cy="553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" name="ZoneTexte 76"/>
          <p:cNvSpPr txBox="1"/>
          <p:nvPr/>
        </p:nvSpPr>
        <p:spPr>
          <a:xfrm>
            <a:off x="4989890" y="5760180"/>
            <a:ext cx="186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Set </a:t>
            </a:r>
            <a:r>
              <a:rPr lang="fr-CA" sz="1200" b="1" dirty="0" err="1">
                <a:latin typeface="HelveticaNeueLT Std Lt" panose="020B0403020202020204" pitchFamily="34" charset="0"/>
              </a:rPr>
              <a:t>borders</a:t>
            </a:r>
            <a:r>
              <a:rPr lang="fr-CA" sz="1200" b="1" dirty="0">
                <a:latin typeface="HelveticaNeueLT Std Lt" panose="020B0403020202020204" pitchFamily="34" charset="0"/>
              </a:rPr>
              <a:t>’ </a:t>
            </a:r>
            <a:r>
              <a:rPr lang="fr-CA" sz="1200" b="1" dirty="0" err="1">
                <a:latin typeface="HelveticaNeueLT Std Lt" panose="020B0403020202020204" pitchFamily="34" charset="0"/>
              </a:rPr>
              <a:t>width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3330" y="6487453"/>
            <a:ext cx="679938" cy="520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" name="ZoneTexte 78"/>
          <p:cNvSpPr txBox="1"/>
          <p:nvPr/>
        </p:nvSpPr>
        <p:spPr>
          <a:xfrm>
            <a:off x="1943458" y="6377141"/>
            <a:ext cx="173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Improved</a:t>
            </a:r>
            <a:r>
              <a:rPr lang="fr-CA" sz="1200" b="1" dirty="0">
                <a:latin typeface="HelveticaNeueLT Std Lt" panose="020B0403020202020204" pitchFamily="34" charset="0"/>
              </a:rPr>
              <a:t> double </a:t>
            </a:r>
            <a:r>
              <a:rPr lang="fr-CA" sz="1200" b="1" dirty="0" err="1">
                <a:latin typeface="HelveticaNeueLT Std Lt" panose="020B0403020202020204" pitchFamily="34" charset="0"/>
              </a:rPr>
              <a:t>borders</a:t>
            </a:r>
            <a:r>
              <a:rPr lang="fr-CA" sz="1200" b="1" dirty="0">
                <a:latin typeface="HelveticaNeueLT Std Lt" panose="020B0403020202020204" pitchFamily="34" charset="0"/>
              </a:rPr>
              <a:t> via </a:t>
            </a:r>
            <a:r>
              <a:rPr lang="fr-CA" sz="1200" b="1" dirty="0" err="1">
                <a:latin typeface="HelveticaNeueLT Std Lt" panose="020B0403020202020204" pitchFamily="34" charset="0"/>
              </a:rPr>
              <a:t>hhline</a:t>
            </a:r>
            <a:r>
              <a:rPr lang="fr-CA" sz="1200" b="1" dirty="0">
                <a:latin typeface="HelveticaNeueLT Std Lt" panose="020B0403020202020204" pitchFamily="34" charset="0"/>
              </a:rPr>
              <a:t> package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40731" y="6474495"/>
            <a:ext cx="1393275" cy="483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1" name="ZoneTexte 80"/>
          <p:cNvSpPr txBox="1"/>
          <p:nvPr/>
        </p:nvSpPr>
        <p:spPr>
          <a:xfrm>
            <a:off x="5034005" y="6571504"/>
            <a:ext cx="186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Set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cell’s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margins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0911" y="7348574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86" name="ZoneTexte 85"/>
          <p:cNvSpPr txBox="1"/>
          <p:nvPr/>
        </p:nvSpPr>
        <p:spPr>
          <a:xfrm>
            <a:off x="4921757" y="7279454"/>
            <a:ext cx="173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Export to </a:t>
            </a:r>
            <a:r>
              <a:rPr lang="fr-CA" sz="1200" b="1" dirty="0" err="1">
                <a:latin typeface="HelveticaNeueLT Std Lt" panose="020B0403020202020204" pitchFamily="34" charset="0"/>
              </a:rPr>
              <a:t>LaTeX</a:t>
            </a:r>
            <a:r>
              <a:rPr lang="fr-CA" sz="1200" b="1" dirty="0">
                <a:latin typeface="HelveticaNeueLT Std Lt" panose="020B0403020202020204" pitchFamily="34" charset="0"/>
              </a:rPr>
              <a:t>, HTML, CSV, JSON and </a:t>
            </a:r>
            <a:r>
              <a:rPr lang="fr-CA" sz="1200" b="1" dirty="0" err="1">
                <a:latin typeface="HelveticaNeueLT Std Lt" panose="020B0403020202020204" pitchFamily="34" charset="0"/>
              </a:rPr>
              <a:t>text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sp>
        <p:nvSpPr>
          <p:cNvPr id="88" name="Flèche droite 87"/>
          <p:cNvSpPr/>
          <p:nvPr/>
        </p:nvSpPr>
        <p:spPr>
          <a:xfrm rot="10800000">
            <a:off x="1042255" y="7406219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90" name="ZoneTexte 89"/>
          <p:cNvSpPr txBox="1"/>
          <p:nvPr/>
        </p:nvSpPr>
        <p:spPr>
          <a:xfrm>
            <a:off x="1921942" y="7171331"/>
            <a:ext cx="173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Import </a:t>
            </a:r>
            <a:r>
              <a:rPr lang="fr-CA" sz="1200" b="1" dirty="0" err="1">
                <a:latin typeface="HelveticaNeueLT Std Lt" panose="020B0403020202020204" pitchFamily="34" charset="0"/>
              </a:rPr>
              <a:t>from</a:t>
            </a:r>
            <a:r>
              <a:rPr lang="fr-CA" sz="1200" b="1" dirty="0">
                <a:latin typeface="HelveticaNeueLT Std Lt" panose="020B0403020202020204" pitchFamily="34" charset="0"/>
              </a:rPr>
              <a:t> CSV, JSON and plain </a:t>
            </a:r>
            <a:r>
              <a:rPr lang="fr-CA" sz="1200" b="1" dirty="0" err="1">
                <a:latin typeface="HelveticaNeueLT Std Lt" panose="020B0403020202020204" pitchFamily="34" charset="0"/>
              </a:rPr>
              <a:t>text</a:t>
            </a:r>
            <a:r>
              <a:rPr lang="fr-CA" sz="1200" b="1" dirty="0">
                <a:latin typeface="HelveticaNeueLT Std Lt" panose="020B0403020202020204" pitchFamily="34" charset="0"/>
              </a:rPr>
              <a:t> (</a:t>
            </a:r>
            <a:r>
              <a:rPr lang="fr-CA" sz="1200" b="1" dirty="0" err="1">
                <a:latin typeface="HelveticaNeueLT Std Lt" panose="020B0403020202020204" pitchFamily="34" charset="0"/>
              </a:rPr>
              <a:t>with</a:t>
            </a:r>
            <a:r>
              <a:rPr lang="fr-CA" sz="1200" b="1" dirty="0">
                <a:latin typeface="HelveticaNeueLT Std Lt" panose="020B0403020202020204" pitchFamily="34" charset="0"/>
              </a:rPr>
              <a:t> a </a:t>
            </a:r>
            <a:r>
              <a:rPr lang="fr-CA" sz="1200" b="1" dirty="0" err="1">
                <a:latin typeface="HelveticaNeueLT Std Lt" panose="020B0403020202020204" pitchFamily="34" charset="0"/>
              </a:rPr>
              <a:t>tool</a:t>
            </a:r>
            <a:r>
              <a:rPr lang="fr-CA" sz="1200" b="1" dirty="0">
                <a:latin typeface="HelveticaNeueLT Std Lt" panose="020B0403020202020204" pitchFamily="34" charset="0"/>
              </a:rPr>
              <a:t> to split </a:t>
            </a:r>
            <a:r>
              <a:rPr lang="fr-CA" sz="1200" b="1" dirty="0" err="1">
                <a:latin typeface="HelveticaNeueLT Std Lt" panose="020B0403020202020204" pitchFamily="34" charset="0"/>
              </a:rPr>
              <a:t>columns</a:t>
            </a:r>
            <a:r>
              <a:rPr lang="fr-CA" sz="1200" b="1" dirty="0">
                <a:latin typeface="HelveticaNeueLT Std Lt" panose="020B0403020202020204" pitchFamily="34" charset="0"/>
              </a:rPr>
              <a:t> and </a:t>
            </a:r>
            <a:r>
              <a:rPr lang="fr-CA" sz="1200" b="1" dirty="0" err="1">
                <a:latin typeface="HelveticaNeueLT Std Lt" panose="020B0403020202020204" pitchFamily="34" charset="0"/>
              </a:rPr>
              <a:t>rows</a:t>
            </a:r>
            <a:r>
              <a:rPr lang="fr-CA" sz="1200" b="1" dirty="0">
                <a:latin typeface="HelveticaNeueLT Std Lt" panose="020B0403020202020204" pitchFamily="34" charset="0"/>
              </a:rPr>
              <a:t>)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1396602" y="7297900"/>
            <a:ext cx="421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CSV</a:t>
            </a:r>
          </a:p>
          <a:p>
            <a:r>
              <a:rPr lang="fr-CA" sz="900" dirty="0"/>
              <a:t>JSON</a:t>
            </a:r>
          </a:p>
          <a:p>
            <a:r>
              <a:rPr lang="fr-CA" sz="900" dirty="0" err="1"/>
              <a:t>Text</a:t>
            </a:r>
            <a:endParaRPr lang="fr-CA" sz="900" dirty="0"/>
          </a:p>
        </p:txBody>
      </p:sp>
      <p:sp>
        <p:nvSpPr>
          <p:cNvPr id="92" name="Rectangle 91"/>
          <p:cNvSpPr/>
          <p:nvPr/>
        </p:nvSpPr>
        <p:spPr>
          <a:xfrm>
            <a:off x="3886724" y="7380842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93" name="Flèche droite 92"/>
          <p:cNvSpPr/>
          <p:nvPr/>
        </p:nvSpPr>
        <p:spPr>
          <a:xfrm>
            <a:off x="4148030" y="7449530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94" name="ZoneTexte 93"/>
          <p:cNvSpPr txBox="1"/>
          <p:nvPr/>
        </p:nvSpPr>
        <p:spPr>
          <a:xfrm>
            <a:off x="4480441" y="7182996"/>
            <a:ext cx="5374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/>
              <a:t>LaTeX</a:t>
            </a:r>
            <a:endParaRPr lang="fr-CA" sz="900" dirty="0"/>
          </a:p>
          <a:p>
            <a:r>
              <a:rPr lang="fr-CA" sz="900" dirty="0"/>
              <a:t>HTML</a:t>
            </a:r>
          </a:p>
          <a:p>
            <a:r>
              <a:rPr lang="fr-CA" sz="900" dirty="0"/>
              <a:t>CSV</a:t>
            </a:r>
          </a:p>
          <a:p>
            <a:r>
              <a:rPr lang="fr-CA" sz="900" dirty="0"/>
              <a:t>JSON</a:t>
            </a:r>
          </a:p>
          <a:p>
            <a:r>
              <a:rPr lang="fr-CA" sz="900" dirty="0" err="1"/>
              <a:t>Text</a:t>
            </a:r>
            <a:endParaRPr lang="fr-CA" sz="900" dirty="0"/>
          </a:p>
        </p:txBody>
      </p:sp>
      <p:sp>
        <p:nvSpPr>
          <p:cNvPr id="95" name="ZoneTexte 94"/>
          <p:cNvSpPr txBox="1"/>
          <p:nvPr/>
        </p:nvSpPr>
        <p:spPr>
          <a:xfrm>
            <a:off x="-1" y="8307518"/>
            <a:ext cx="685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latin typeface="HelveticaNeueLT Std Lt" panose="020B0403020202020204" pitchFamily="34" charset="0"/>
              </a:rPr>
              <a:t>And more…</a:t>
            </a:r>
          </a:p>
          <a:p>
            <a:pPr algn="ctr"/>
            <a:r>
              <a:rPr lang="fr-CA" sz="1200" dirty="0">
                <a:latin typeface="HelveticaNeueLT Std Lt" panose="020B0403020202020204" pitchFamily="34" charset="0"/>
              </a:rPr>
              <a:t>(</a:t>
            </a:r>
            <a:r>
              <a:rPr lang="fr-CA" sz="1200" dirty="0" err="1">
                <a:latin typeface="HelveticaNeueLT Std Lt" panose="020B0403020202020204" pitchFamily="34" charset="0"/>
              </a:rPr>
              <a:t>including</a:t>
            </a:r>
            <a:r>
              <a:rPr lang="fr-CA" sz="1200" dirty="0">
                <a:latin typeface="HelveticaNeueLT Std Lt" panose="020B0403020202020204" pitchFamily="34" charset="0"/>
              </a:rPr>
              <a:t> long tables, </a:t>
            </a:r>
            <a:r>
              <a:rPr lang="fr-CA" sz="1200" dirty="0" err="1">
                <a:latin typeface="HelveticaNeueLT Std Lt" panose="020B0403020202020204" pitchFamily="34" charset="0"/>
              </a:rPr>
              <a:t>rotated</a:t>
            </a:r>
            <a:r>
              <a:rPr lang="fr-CA" sz="1200" dirty="0">
                <a:latin typeface="HelveticaNeueLT Std Lt" panose="020B0403020202020204" pitchFamily="34" charset="0"/>
              </a:rPr>
              <a:t> tables, captions, labels, </a:t>
            </a:r>
            <a:r>
              <a:rPr lang="fr-CA" sz="1200" dirty="0" err="1">
                <a:latin typeface="HelveticaNeueLT Std Lt" panose="020B0403020202020204" pitchFamily="34" charset="0"/>
              </a:rPr>
              <a:t>floating</a:t>
            </a:r>
            <a:r>
              <a:rPr lang="fr-CA" sz="1200" dirty="0">
                <a:latin typeface="HelveticaNeueLT Std Lt" panose="020B0403020202020204" pitchFamily="34" charset="0"/>
              </a:rPr>
              <a:t> position…)</a:t>
            </a:r>
          </a:p>
        </p:txBody>
      </p:sp>
    </p:spTree>
    <p:extLst>
      <p:ext uri="{BB962C8B-B14F-4D97-AF65-F5344CB8AC3E}">
        <p14:creationId xmlns:p14="http://schemas.microsoft.com/office/powerpoint/2010/main" val="2161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1936297" y="-59430"/>
            <a:ext cx="1384299" cy="1178365"/>
            <a:chOff x="-2301779" y="-526657"/>
            <a:chExt cx="13782918" cy="11732508"/>
          </a:xfrm>
        </p:grpSpPr>
        <p:grpSp>
          <p:nvGrpSpPr>
            <p:cNvPr id="5" name="Groupe 4"/>
            <p:cNvGrpSpPr>
              <a:grpSpLocks noChangeAspect="1"/>
            </p:cNvGrpSpPr>
            <p:nvPr/>
          </p:nvGrpSpPr>
          <p:grpSpPr>
            <a:xfrm>
              <a:off x="719667" y="3672820"/>
              <a:ext cx="10761472" cy="7533031"/>
              <a:chOff x="1673352" y="356616"/>
              <a:chExt cx="8229600" cy="5760720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673352" y="356616"/>
                <a:ext cx="8229600" cy="5760720"/>
              </a:xfrm>
              <a:prstGeom prst="roundRect">
                <a:avLst>
                  <a:gd name="adj" fmla="val 1055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grpSp>
            <p:nvGrpSpPr>
              <p:cNvPr id="8" name="Groupe 7"/>
              <p:cNvGrpSpPr/>
              <p:nvPr/>
            </p:nvGrpSpPr>
            <p:grpSpPr>
              <a:xfrm>
                <a:off x="2121408" y="101803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921252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21252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21251" y="4671060"/>
                <a:ext cx="3372613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21252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3200"/>
              </a:p>
            </p:txBody>
          </p:sp>
          <p:grpSp>
            <p:nvGrpSpPr>
              <p:cNvPr id="13" name="Groupe 12"/>
              <p:cNvGrpSpPr/>
              <p:nvPr/>
            </p:nvGrpSpPr>
            <p:grpSpPr>
              <a:xfrm>
                <a:off x="5721096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7520940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3200"/>
                </a:p>
              </p:txBody>
            </p:sp>
          </p:grpSp>
          <p:cxnSp>
            <p:nvCxnSpPr>
              <p:cNvPr id="15" name="Connecteur droit 14"/>
              <p:cNvCxnSpPr/>
              <p:nvPr/>
            </p:nvCxnSpPr>
            <p:spPr>
              <a:xfrm>
                <a:off x="1792224" y="813816"/>
                <a:ext cx="1901952" cy="122682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2"/>
              <a:srcRect l="7303" r="63056" b="12265"/>
              <a:stretch/>
            </p:blipFill>
            <p:spPr>
              <a:xfrm>
                <a:off x="4307816" y="2243328"/>
                <a:ext cx="799639" cy="987699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 rotWithShape="1">
              <a:blip r:embed="rId2"/>
              <a:srcRect l="36824" r="36374" b="12265"/>
              <a:stretch/>
            </p:blipFill>
            <p:spPr>
              <a:xfrm>
                <a:off x="6145619" y="3480669"/>
                <a:ext cx="723014" cy="987699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 rotWithShape="1">
              <a:blip r:embed="rId2"/>
              <a:srcRect l="63889" t="-630" r="8127" b="12895"/>
              <a:stretch/>
            </p:blipFill>
            <p:spPr>
              <a:xfrm>
                <a:off x="7929868" y="4684702"/>
                <a:ext cx="754911" cy="987699"/>
              </a:xfrm>
              <a:prstGeom prst="rect">
                <a:avLst/>
              </a:prstGeom>
            </p:spPr>
          </p:pic>
        </p:grp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59" y1="34078" x2="30934" y2="67803"/>
                          <a14:foregroundMark x1="24747" y1="78026" x2="73485" y2="79671"/>
                          <a14:foregroundMark x1="33586" y1="75911" x2="55177" y2="20094"/>
                          <a14:foregroundMark x1="59722" y1="38895" x2="71465" y2="74383"/>
                          <a14:foregroundMark x1="60985" y1="75676" x2="60732" y2="60517"/>
                          <a14:foregroundMark x1="44949" y1="69330" x2="46086" y2="75676"/>
                          <a14:foregroundMark x1="29293" y1="65100" x2="29293" y2="65100"/>
                          <a14:foregroundMark x1="54924" y1="20564" x2="60732" y2="17274"/>
                          <a14:foregroundMark x1="55808" y1="23972" x2="73106" y2="62985"/>
                          <a14:foregroundMark x1="52652" y1="30082" x2="54545" y2="76968"/>
                          <a14:foregroundMark x1="37500" y1="50059" x2="23864" y2="741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800000">
              <a:off x="-2301779" y="-526657"/>
              <a:ext cx="6353774" cy="6827099"/>
            </a:xfrm>
            <a:prstGeom prst="rect">
              <a:avLst/>
            </a:prstGeom>
          </p:spPr>
        </p:pic>
      </p:grpSp>
      <p:sp>
        <p:nvSpPr>
          <p:cNvPr id="31" name="ZoneTexte 30"/>
          <p:cNvSpPr txBox="1"/>
          <p:nvPr/>
        </p:nvSpPr>
        <p:spPr>
          <a:xfrm>
            <a:off x="3509541" y="446416"/>
            <a:ext cx="152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HelveticaNeueLT Std Lt" panose="020B0403020202020204" pitchFamily="34" charset="0"/>
              </a:rPr>
              <a:t>Goals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961074" y="1755745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789874" y="1571079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latin typeface="HelveticaNeueLT Std Lt" panose="020B0403020202020204" pitchFamily="34" charset="0"/>
              </a:rPr>
              <a:t>1500 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325141" y="2097751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>
                <a:latin typeface="HelveticaNeueLT Std Lt" panose="020B0403020202020204" pitchFamily="34" charset="0"/>
              </a:rPr>
              <a:t>Thank</a:t>
            </a:r>
            <a:r>
              <a:rPr lang="fr-CA" sz="1400" dirty="0">
                <a:latin typeface="HelveticaNeueLT Std Lt" panose="020B0403020202020204" pitchFamily="34" charset="0"/>
              </a:rPr>
              <a:t> </a:t>
            </a:r>
            <a:r>
              <a:rPr lang="fr-CA" sz="1400" dirty="0" err="1">
                <a:latin typeface="HelveticaNeueLT Std Lt" panose="020B0403020202020204" pitchFamily="34" charset="0"/>
              </a:rPr>
              <a:t>you</a:t>
            </a:r>
            <a:r>
              <a:rPr lang="fr-CA" sz="1400" dirty="0">
                <a:latin typeface="HelveticaNeueLT Std Lt" panose="020B0403020202020204" pitchFamily="34" charset="0"/>
              </a:rPr>
              <a:t> ! The </a:t>
            </a:r>
            <a:r>
              <a:rPr lang="fr-CA" sz="1400" dirty="0" err="1">
                <a:latin typeface="HelveticaNeueLT Std Lt" panose="020B0403020202020204" pitchFamily="34" charset="0"/>
              </a:rPr>
              <a:t>LaTeX</a:t>
            </a:r>
            <a:r>
              <a:rPr lang="fr-CA" sz="1400" dirty="0">
                <a:latin typeface="HelveticaNeueLT Std Lt" panose="020B0403020202020204" pitchFamily="34" charset="0"/>
              </a:rPr>
              <a:t> Table </a:t>
            </a:r>
            <a:r>
              <a:rPr lang="fr-CA" sz="1400" dirty="0" err="1">
                <a:latin typeface="HelveticaNeueLT Std Lt" panose="020B0403020202020204" pitchFamily="34" charset="0"/>
              </a:rPr>
              <a:t>Generator</a:t>
            </a:r>
            <a:r>
              <a:rPr lang="fr-CA" sz="1400" dirty="0">
                <a:latin typeface="HelveticaNeueLT Std Lt" panose="020B0403020202020204" pitchFamily="34" charset="0"/>
              </a:rPr>
              <a:t> </a:t>
            </a:r>
            <a:r>
              <a:rPr lang="fr-CA" sz="1400" dirty="0" err="1">
                <a:latin typeface="HelveticaNeueLT Std Lt" panose="020B0403020202020204" pitchFamily="34" charset="0"/>
              </a:rPr>
              <a:t>will</a:t>
            </a:r>
            <a:r>
              <a:rPr lang="fr-CA" sz="1400" dirty="0">
                <a:latin typeface="HelveticaNeueLT Std Lt" panose="020B0403020202020204" pitchFamily="34" charset="0"/>
              </a:rPr>
              <a:t> </a:t>
            </a:r>
            <a:r>
              <a:rPr lang="fr-CA" sz="1400" dirty="0" err="1">
                <a:latin typeface="HelveticaNeueLT Std Lt" panose="020B0403020202020204" pitchFamily="34" charset="0"/>
              </a:rPr>
              <a:t>be</a:t>
            </a:r>
            <a:r>
              <a:rPr lang="fr-CA" sz="1400" dirty="0">
                <a:latin typeface="HelveticaNeueLT Std Lt" panose="020B0403020202020204" pitchFamily="34" charset="0"/>
              </a:rPr>
              <a:t> </a:t>
            </a:r>
            <a:r>
              <a:rPr lang="fr-CA" sz="1400" dirty="0" err="1">
                <a:latin typeface="HelveticaNeueLT Std Lt" panose="020B0403020202020204" pitchFamily="34" charset="0"/>
              </a:rPr>
              <a:t>released</a:t>
            </a:r>
            <a:r>
              <a:rPr lang="fr-CA" sz="1400" dirty="0">
                <a:latin typeface="HelveticaNeueLT Std Lt" panose="020B0403020202020204" pitchFamily="34" charset="0"/>
              </a:rPr>
              <a:t> </a:t>
            </a:r>
            <a:r>
              <a:rPr lang="fr-CA" sz="1400" dirty="0" err="1">
                <a:latin typeface="HelveticaNeueLT Std Lt" panose="020B0403020202020204" pitchFamily="34" charset="0"/>
              </a:rPr>
              <a:t>under</a:t>
            </a:r>
            <a:r>
              <a:rPr lang="fr-CA" sz="1400" dirty="0">
                <a:latin typeface="HelveticaNeueLT Std Lt" panose="020B0403020202020204" pitchFamily="34" charset="0"/>
              </a:rPr>
              <a:t> four </a:t>
            </a:r>
            <a:r>
              <a:rPr lang="fr-CA" sz="1400" dirty="0" err="1">
                <a:latin typeface="HelveticaNeueLT Std Lt" panose="020B0403020202020204" pitchFamily="34" charset="0"/>
              </a:rPr>
              <a:t>months</a:t>
            </a:r>
            <a:r>
              <a:rPr lang="fr-CA" sz="1400" dirty="0">
                <a:latin typeface="HelveticaNeueLT Std Lt" panose="020B0403020202020204" pitchFamily="34" charset="0"/>
              </a:rPr>
              <a:t> !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961074" y="2956296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789874" y="2771630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2500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89679" y="3279696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39" name="Flèche droite 38"/>
          <p:cNvSpPr/>
          <p:nvPr/>
        </p:nvSpPr>
        <p:spPr>
          <a:xfrm rot="10800000">
            <a:off x="1901023" y="3337341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40" name="ZoneTexte 39"/>
          <p:cNvSpPr txBox="1"/>
          <p:nvPr/>
        </p:nvSpPr>
        <p:spPr>
          <a:xfrm>
            <a:off x="2258829" y="3337341"/>
            <a:ext cx="571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/>
              <a:t>LaTeX</a:t>
            </a:r>
            <a:endParaRPr lang="fr-CA" sz="9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874602" y="3319526"/>
            <a:ext cx="196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Import tables </a:t>
            </a:r>
            <a:r>
              <a:rPr lang="fr-CA" sz="1200" b="1" dirty="0" err="1">
                <a:latin typeface="HelveticaNeueLT Std Lt" panose="020B0403020202020204" pitchFamily="34" charset="0"/>
              </a:rPr>
              <a:t>from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LaTeX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961074" y="3981837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789874" y="3797171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2800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874601" y="4345067"/>
            <a:ext cx="227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>
                <a:latin typeface="HelveticaNeueLT Std Lt" panose="020B0403020202020204" pitchFamily="34" charset="0"/>
              </a:rPr>
              <a:t>Easytable</a:t>
            </a:r>
            <a:r>
              <a:rPr lang="fr-CA" sz="1200" b="1" dirty="0">
                <a:latin typeface="HelveticaNeueLT Std Lt" panose="020B0403020202020204" pitchFamily="34" charset="0"/>
              </a:rPr>
              <a:t> package support</a:t>
            </a: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961074" y="5074950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789874" y="4890284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3700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89679" y="5398350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51" name="Flèche droite 50"/>
          <p:cNvSpPr/>
          <p:nvPr/>
        </p:nvSpPr>
        <p:spPr>
          <a:xfrm rot="10800000">
            <a:off x="1901023" y="5455995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52" name="ZoneTexte 51"/>
          <p:cNvSpPr txBox="1"/>
          <p:nvPr/>
        </p:nvSpPr>
        <p:spPr>
          <a:xfrm>
            <a:off x="2258829" y="5455995"/>
            <a:ext cx="571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HTML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874602" y="5438180"/>
            <a:ext cx="196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Import tables </a:t>
            </a:r>
            <a:r>
              <a:rPr lang="fr-CA" sz="1200" b="1" dirty="0" err="1">
                <a:latin typeface="HelveticaNeueLT Std Lt" panose="020B0403020202020204" pitchFamily="34" charset="0"/>
              </a:rPr>
              <a:t>from</a:t>
            </a:r>
            <a:r>
              <a:rPr lang="fr-CA" sz="1200" b="1" dirty="0">
                <a:latin typeface="HelveticaNeueLT Std Lt" panose="020B0403020202020204" pitchFamily="34" charset="0"/>
              </a:rPr>
              <a:t> HTML</a:t>
            </a:r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963613" y="6254779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792413" y="6070113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4200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92218" y="6578179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57" name="Flèche droite 56"/>
          <p:cNvSpPr/>
          <p:nvPr/>
        </p:nvSpPr>
        <p:spPr>
          <a:xfrm>
            <a:off x="1971297" y="6635824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58" name="ZoneTexte 57"/>
          <p:cNvSpPr txBox="1"/>
          <p:nvPr/>
        </p:nvSpPr>
        <p:spPr>
          <a:xfrm>
            <a:off x="2295236" y="6644291"/>
            <a:ext cx="571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/>
              <a:t>TeX</a:t>
            </a:r>
            <a:endParaRPr lang="fr-CA" sz="9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877139" y="6618009"/>
            <a:ext cx="305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Export tables to plain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TeX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(basic support)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966890" y="7376242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795690" y="7191576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5000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854063" y="7652628"/>
            <a:ext cx="196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Set </a:t>
            </a:r>
            <a:r>
              <a:rPr lang="fr-CA" sz="1200" b="1" dirty="0" err="1">
                <a:latin typeface="HelveticaNeueLT Std Lt" panose="020B0403020202020204" pitchFamily="34" charset="0"/>
              </a:rPr>
              <a:t>cell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border’s</a:t>
            </a:r>
            <a:r>
              <a:rPr lang="fr-CA" sz="1200" b="1" dirty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color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058" y="7478498"/>
            <a:ext cx="802503" cy="614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3" name="Connecteur droit 72"/>
          <p:cNvCxnSpPr/>
          <p:nvPr/>
        </p:nvCxnSpPr>
        <p:spPr>
          <a:xfrm flipV="1">
            <a:off x="942569" y="8793562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2771369" y="8608896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HelveticaNeueLT Std Lt" panose="020B0403020202020204" pitchFamily="34" charset="0"/>
              </a:rPr>
              <a:t>7000 </a:t>
            </a:r>
            <a:r>
              <a:rPr lang="fr-CA" dirty="0" smtClean="0">
                <a:latin typeface="HelveticaNeueLT Std Lt" panose="020B0403020202020204" pitchFamily="34" charset="0"/>
              </a:rPr>
              <a:t>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71174" y="9116962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76" name="Flèche droite 75"/>
          <p:cNvSpPr/>
          <p:nvPr/>
        </p:nvSpPr>
        <p:spPr>
          <a:xfrm>
            <a:off x="1950253" y="9174607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77" name="ZoneTexte 76"/>
          <p:cNvSpPr txBox="1"/>
          <p:nvPr/>
        </p:nvSpPr>
        <p:spPr>
          <a:xfrm>
            <a:off x="2274192" y="9183074"/>
            <a:ext cx="59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/>
              <a:t>ConTeXt</a:t>
            </a:r>
            <a:endParaRPr lang="fr-CA" sz="9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856096" y="9156792"/>
            <a:ext cx="310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HelveticaNeueLT Std Lt" panose="020B0403020202020204" pitchFamily="34" charset="0"/>
              </a:rPr>
              <a:t>Export tables to </a:t>
            </a:r>
            <a:r>
              <a:rPr lang="fr-CA" sz="1200" b="1" dirty="0" err="1">
                <a:latin typeface="HelveticaNeueLT Std Lt" panose="020B0403020202020204" pitchFamily="34" charset="0"/>
              </a:rPr>
              <a:t>ConTeXt</a:t>
            </a:r>
            <a:r>
              <a:rPr lang="fr-CA" sz="1200" b="1" dirty="0">
                <a:latin typeface="HelveticaNeueLT Std Lt" panose="020B0403020202020204" pitchFamily="34" charset="0"/>
              </a:rPr>
              <a:t> (basic support)</a:t>
            </a: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912746" y="9803417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2741546" y="9618751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latin typeface="HelveticaNeueLT Std Lt" panose="020B0403020202020204" pitchFamily="34" charset="0"/>
              </a:rPr>
              <a:t>8000 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816191" y="10125266"/>
            <a:ext cx="310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err="1" smtClean="0">
                <a:latin typeface="HelveticaNeueLT Std Lt" panose="020B0403020202020204" pitchFamily="34" charset="0"/>
              </a:rPr>
              <a:t>Spreadtab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package support</a:t>
            </a:r>
          </a:p>
          <a:p>
            <a:r>
              <a:rPr lang="fr-CA" sz="1200" dirty="0" smtClean="0">
                <a:latin typeface="HelveticaNeueLT Std Lt" panose="020B0403020202020204" pitchFamily="34" charset="0"/>
              </a:rPr>
              <a:t>(</a:t>
            </a:r>
            <a:r>
              <a:rPr lang="fr-CA" sz="1200" dirty="0" err="1" smtClean="0">
                <a:latin typeface="HelveticaNeueLT Std Lt" panose="020B0403020202020204" pitchFamily="34" charset="0"/>
              </a:rPr>
              <a:t>Calculation</a:t>
            </a:r>
            <a:r>
              <a:rPr lang="fr-CA" sz="1200" dirty="0" smtClean="0">
                <a:latin typeface="HelveticaNeueLT Std Lt" panose="020B0403020202020204" pitchFamily="34" charset="0"/>
              </a:rPr>
              <a:t> </a:t>
            </a:r>
            <a:r>
              <a:rPr lang="fr-CA" sz="1200" dirty="0" err="1" smtClean="0">
                <a:latin typeface="HelveticaNeueLT Std Lt" panose="020B0403020202020204" pitchFamily="34" charset="0"/>
              </a:rPr>
              <a:t>inside</a:t>
            </a:r>
            <a:r>
              <a:rPr lang="fr-CA" sz="1200" dirty="0" smtClean="0">
                <a:latin typeface="HelveticaNeueLT Std Lt" panose="020B0403020202020204" pitchFamily="34" charset="0"/>
              </a:rPr>
              <a:t> </a:t>
            </a:r>
            <a:r>
              <a:rPr lang="fr-CA" sz="1200" dirty="0" err="1" smtClean="0">
                <a:latin typeface="HelveticaNeueLT Std Lt" panose="020B0403020202020204" pitchFamily="34" charset="0"/>
              </a:rPr>
              <a:t>cells</a:t>
            </a:r>
            <a:r>
              <a:rPr lang="fr-CA" sz="1200" dirty="0" smtClean="0">
                <a:latin typeface="HelveticaNeueLT Std Lt" panose="020B0403020202020204" pitchFamily="34" charset="0"/>
              </a:rPr>
              <a:t>, </a:t>
            </a:r>
            <a:r>
              <a:rPr lang="fr-CA" sz="1200" dirty="0" err="1" smtClean="0">
                <a:latin typeface="HelveticaNeueLT Std Lt" panose="020B0403020202020204" pitchFamily="34" charset="0"/>
              </a:rPr>
              <a:t>like</a:t>
            </a:r>
            <a:r>
              <a:rPr lang="fr-CA" sz="1200" dirty="0" smtClean="0">
                <a:latin typeface="HelveticaNeueLT Std Lt" panose="020B0403020202020204" pitchFamily="34" charset="0"/>
              </a:rPr>
              <a:t> Excel)</a:t>
            </a:r>
            <a:endParaRPr lang="fr-CA" sz="1200" dirty="0">
              <a:latin typeface="HelveticaNeueLT Std Lt" panose="020B0403020202020204" pitchFamily="34" charset="0"/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912746" y="10910188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2741546" y="10725522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latin typeface="HelveticaNeueLT Std Lt" panose="020B0403020202020204" pitchFamily="34" charset="0"/>
              </a:rPr>
              <a:t>9000 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1351" y="11233588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dirty="0"/>
          </a:p>
        </p:txBody>
      </p:sp>
      <p:sp>
        <p:nvSpPr>
          <p:cNvPr id="94" name="Flèche droite 93"/>
          <p:cNvSpPr/>
          <p:nvPr/>
        </p:nvSpPr>
        <p:spPr>
          <a:xfrm rot="10800000">
            <a:off x="1871326" y="11300189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sp>
        <p:nvSpPr>
          <p:cNvPr id="95" name="ZoneTexte 94"/>
          <p:cNvSpPr txBox="1"/>
          <p:nvPr/>
        </p:nvSpPr>
        <p:spPr>
          <a:xfrm>
            <a:off x="2233473" y="11324748"/>
            <a:ext cx="59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/>
              <a:t>ConTeXt</a:t>
            </a:r>
            <a:endParaRPr lang="fr-CA" sz="900" dirty="0"/>
          </a:p>
        </p:txBody>
      </p:sp>
      <p:sp>
        <p:nvSpPr>
          <p:cNvPr id="96" name="ZoneTexte 95"/>
          <p:cNvSpPr txBox="1"/>
          <p:nvPr/>
        </p:nvSpPr>
        <p:spPr>
          <a:xfrm>
            <a:off x="2826273" y="11273418"/>
            <a:ext cx="323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latin typeface="HelveticaNeueLT Std Lt" panose="020B0403020202020204" pitchFamily="34" charset="0"/>
              </a:rPr>
              <a:t>Import </a:t>
            </a:r>
            <a:r>
              <a:rPr lang="fr-CA" sz="1200" b="1" dirty="0">
                <a:latin typeface="HelveticaNeueLT Std Lt" panose="020B0403020202020204" pitchFamily="34" charset="0"/>
              </a:rPr>
              <a:t>tables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from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>
                <a:latin typeface="HelveticaNeueLT Std Lt" panose="020B0403020202020204" pitchFamily="34" charset="0"/>
              </a:rPr>
              <a:t>ConTeXt</a:t>
            </a:r>
            <a:r>
              <a:rPr lang="fr-CA" sz="1200" b="1" dirty="0">
                <a:latin typeface="HelveticaNeueLT Std Lt" panose="020B0403020202020204" pitchFamily="34" charset="0"/>
              </a:rPr>
              <a:t> (basic support)</a:t>
            </a:r>
          </a:p>
        </p:txBody>
      </p:sp>
      <p:cxnSp>
        <p:nvCxnSpPr>
          <p:cNvPr id="97" name="Connecteur droit 96"/>
          <p:cNvCxnSpPr/>
          <p:nvPr/>
        </p:nvCxnSpPr>
        <p:spPr>
          <a:xfrm flipV="1">
            <a:off x="912746" y="11931542"/>
            <a:ext cx="509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2741546" y="11746876"/>
            <a:ext cx="1439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latin typeface="HelveticaNeueLT Std Lt" panose="020B0403020202020204" pitchFamily="34" charset="0"/>
              </a:rPr>
              <a:t>15 000 CA$</a:t>
            </a:r>
            <a:endParaRPr lang="fr-CA" dirty="0">
              <a:latin typeface="HelveticaNeueLT Std Lt" panose="020B04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1350" y="12254941"/>
            <a:ext cx="422691" cy="406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0" name="Flèche droite 99"/>
          <p:cNvSpPr/>
          <p:nvPr/>
        </p:nvSpPr>
        <p:spPr>
          <a:xfrm>
            <a:off x="1920430" y="12312587"/>
            <a:ext cx="371998" cy="2911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ZoneTexte 100"/>
          <p:cNvSpPr txBox="1"/>
          <p:nvPr/>
        </p:nvSpPr>
        <p:spPr>
          <a:xfrm>
            <a:off x="2244368" y="12321054"/>
            <a:ext cx="59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 err="1" smtClean="0"/>
              <a:t>ConTeXt</a:t>
            </a:r>
            <a:endParaRPr lang="fr-CA" sz="9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2826272" y="12294771"/>
            <a:ext cx="310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latin typeface="HelveticaNeueLT Std Lt" panose="020B0403020202020204" pitchFamily="34" charset="0"/>
              </a:rPr>
              <a:t>Export tables to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ConTeXt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(Most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features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)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2854063" y="8107776"/>
            <a:ext cx="327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latin typeface="HelveticaNeueLT Std Lt" panose="020B0403020202020204" pitchFamily="34" charset="0"/>
              </a:rPr>
              <a:t>Switch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from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WYSIWYG editor to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LaTeX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source code editor for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each</a:t>
            </a:r>
            <a:r>
              <a:rPr lang="fr-CA" sz="1200" b="1" dirty="0" smtClean="0">
                <a:latin typeface="HelveticaNeueLT Std Lt" panose="020B0403020202020204" pitchFamily="34" charset="0"/>
              </a:rPr>
              <a:t> </a:t>
            </a:r>
            <a:r>
              <a:rPr lang="fr-CA" sz="1200" b="1" dirty="0" err="1" smtClean="0">
                <a:latin typeface="HelveticaNeueLT Std Lt" panose="020B0403020202020204" pitchFamily="34" charset="0"/>
              </a:rPr>
              <a:t>cell</a:t>
            </a:r>
            <a:endParaRPr lang="fr-CA" sz="1200" b="1" dirty="0"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/>
          <a:srcRect l="20625" t="16197"/>
          <a:stretch/>
        </p:blipFill>
        <p:spPr>
          <a:xfrm>
            <a:off x="902495" y="1975105"/>
            <a:ext cx="5071009" cy="4572000"/>
          </a:xfrm>
          <a:prstGeom prst="rect">
            <a:avLst/>
          </a:prstGeom>
        </p:spPr>
      </p:pic>
      <p:sp>
        <p:nvSpPr>
          <p:cNvPr id="31" name="Ellipse 30"/>
          <p:cNvSpPr>
            <a:spLocks noChangeAspect="1"/>
          </p:cNvSpPr>
          <p:nvPr/>
        </p:nvSpPr>
        <p:spPr>
          <a:xfrm>
            <a:off x="18000" y="1060704"/>
            <a:ext cx="6840000" cy="684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25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>
            <a:grpSpLocks noChangeAspect="1"/>
          </p:cNvGrpSpPr>
          <p:nvPr/>
        </p:nvGrpSpPr>
        <p:grpSpPr>
          <a:xfrm>
            <a:off x="1936298" y="761868"/>
            <a:ext cx="1199726" cy="1021250"/>
            <a:chOff x="-2301779" y="-526657"/>
            <a:chExt cx="13782918" cy="11732508"/>
          </a:xfrm>
        </p:grpSpPr>
        <p:grpSp>
          <p:nvGrpSpPr>
            <p:cNvPr id="76" name="Groupe 75"/>
            <p:cNvGrpSpPr>
              <a:grpSpLocks noChangeAspect="1"/>
            </p:cNvGrpSpPr>
            <p:nvPr/>
          </p:nvGrpSpPr>
          <p:grpSpPr>
            <a:xfrm>
              <a:off x="719667" y="3672820"/>
              <a:ext cx="10761472" cy="7533031"/>
              <a:chOff x="1673352" y="356616"/>
              <a:chExt cx="8229600" cy="5760720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1673352" y="356616"/>
                <a:ext cx="8229600" cy="5760720"/>
              </a:xfrm>
              <a:prstGeom prst="roundRect">
                <a:avLst>
                  <a:gd name="adj" fmla="val 1055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2400"/>
              </a:p>
            </p:txBody>
          </p:sp>
          <p:grpSp>
            <p:nvGrpSpPr>
              <p:cNvPr id="79" name="Groupe 78"/>
              <p:cNvGrpSpPr/>
              <p:nvPr/>
            </p:nvGrpSpPr>
            <p:grpSpPr>
              <a:xfrm>
                <a:off x="2121408" y="101803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3921252" y="1018032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24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921252" y="2235708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2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921251" y="4671060"/>
                <a:ext cx="3372613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2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921252" y="3453384"/>
                <a:ext cx="1572768" cy="1014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CA" sz="24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5721096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</p:grpSp>
          <p:grpSp>
            <p:nvGrpSpPr>
              <p:cNvPr id="85" name="Groupe 84"/>
              <p:cNvGrpSpPr/>
              <p:nvPr/>
            </p:nvGrpSpPr>
            <p:grpSpPr>
              <a:xfrm>
                <a:off x="7520940" y="1025652"/>
                <a:ext cx="1572768" cy="4668012"/>
                <a:chOff x="2121408" y="1018032"/>
                <a:chExt cx="1572768" cy="4668012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21408" y="1018032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21408" y="2235708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21408" y="4671060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121408" y="3453384"/>
                  <a:ext cx="1572768" cy="1014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CA" sz="2400"/>
                </a:p>
              </p:txBody>
            </p:sp>
          </p:grpSp>
          <p:cxnSp>
            <p:nvCxnSpPr>
              <p:cNvPr id="86" name="Connecteur droit 85"/>
              <p:cNvCxnSpPr/>
              <p:nvPr/>
            </p:nvCxnSpPr>
            <p:spPr>
              <a:xfrm>
                <a:off x="1792224" y="813816"/>
                <a:ext cx="1901952" cy="122682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2"/>
              <a:srcRect l="7303" r="63056" b="12265"/>
              <a:stretch/>
            </p:blipFill>
            <p:spPr>
              <a:xfrm>
                <a:off x="4307816" y="2243328"/>
                <a:ext cx="799639" cy="987699"/>
              </a:xfrm>
              <a:prstGeom prst="rect">
                <a:avLst/>
              </a:prstGeom>
            </p:spPr>
          </p:pic>
          <p:pic>
            <p:nvPicPr>
              <p:cNvPr id="88" name="Image 87"/>
              <p:cNvPicPr>
                <a:picLocks noChangeAspect="1"/>
              </p:cNvPicPr>
              <p:nvPr/>
            </p:nvPicPr>
            <p:blipFill rotWithShape="1">
              <a:blip r:embed="rId2"/>
              <a:srcRect l="36824" r="36374" b="12265"/>
              <a:stretch/>
            </p:blipFill>
            <p:spPr>
              <a:xfrm>
                <a:off x="6145619" y="3480669"/>
                <a:ext cx="723014" cy="987699"/>
              </a:xfrm>
              <a:prstGeom prst="rect">
                <a:avLst/>
              </a:prstGeom>
            </p:spPr>
          </p:pic>
          <p:pic>
            <p:nvPicPr>
              <p:cNvPr id="89" name="Image 88"/>
              <p:cNvPicPr>
                <a:picLocks noChangeAspect="1"/>
              </p:cNvPicPr>
              <p:nvPr/>
            </p:nvPicPr>
            <p:blipFill rotWithShape="1">
              <a:blip r:embed="rId2"/>
              <a:srcRect l="63889" t="-630" r="8127" b="12895"/>
              <a:stretch/>
            </p:blipFill>
            <p:spPr>
              <a:xfrm>
                <a:off x="7929868" y="4684702"/>
                <a:ext cx="754911" cy="987699"/>
              </a:xfrm>
              <a:prstGeom prst="rect">
                <a:avLst/>
              </a:prstGeom>
            </p:spPr>
          </p:pic>
        </p:grpSp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59" y1="34078" x2="30934" y2="67803"/>
                          <a14:foregroundMark x1="24747" y1="78026" x2="73485" y2="79671"/>
                          <a14:foregroundMark x1="33586" y1="75911" x2="55177" y2="20094"/>
                          <a14:foregroundMark x1="59722" y1="38895" x2="71465" y2="74383"/>
                          <a14:foregroundMark x1="60985" y1="75676" x2="60732" y2="60517"/>
                          <a14:foregroundMark x1="44949" y1="69330" x2="46086" y2="75676"/>
                          <a14:foregroundMark x1="29293" y1="65100" x2="29293" y2="65100"/>
                          <a14:foregroundMark x1="54924" y1="20564" x2="60732" y2="17274"/>
                          <a14:foregroundMark x1="55808" y1="23972" x2="73106" y2="62985"/>
                          <a14:foregroundMark x1="52652" y1="30082" x2="54545" y2="76968"/>
                          <a14:foregroundMark x1="37500" y1="50059" x2="23864" y2="741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800000">
              <a:off x="-2301779" y="-526657"/>
              <a:ext cx="6353774" cy="6827099"/>
            </a:xfrm>
            <a:prstGeom prst="rect">
              <a:avLst/>
            </a:prstGeom>
          </p:spPr>
        </p:pic>
      </p:grpSp>
      <p:sp>
        <p:nvSpPr>
          <p:cNvPr id="102" name="ZoneTexte 101"/>
          <p:cNvSpPr txBox="1"/>
          <p:nvPr/>
        </p:nvSpPr>
        <p:spPr>
          <a:xfrm>
            <a:off x="3509541" y="1267713"/>
            <a:ext cx="132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err="1">
                <a:latin typeface="HelveticaNeueLT Std Lt" panose="020B0403020202020204" pitchFamily="34" charset="0"/>
              </a:rPr>
              <a:t>Features</a:t>
            </a:r>
            <a:endParaRPr lang="fr-CA" sz="1400" dirty="0">
              <a:latin typeface="HelveticaNeueLT Std Lt" panose="020B0403020202020204" pitchFamily="34" charset="0"/>
            </a:endParaRPr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05" y="2234317"/>
            <a:ext cx="1204848" cy="542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4" name="ZoneTexte 103"/>
          <p:cNvSpPr txBox="1"/>
          <p:nvPr/>
        </p:nvSpPr>
        <p:spPr>
          <a:xfrm>
            <a:off x="2025123" y="2320925"/>
            <a:ext cx="16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14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1943459" y="2345320"/>
            <a:ext cx="170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Merge</a:t>
            </a:r>
            <a:r>
              <a:rPr lang="fr-CA" sz="1050" b="1" dirty="0">
                <a:latin typeface="HelveticaNeueLT Std Lt" panose="020B0403020202020204" pitchFamily="34" charset="0"/>
              </a:rPr>
              <a:t> and split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cells</a:t>
            </a:r>
            <a:endParaRPr lang="fr-CA" sz="800" b="1" dirty="0">
              <a:latin typeface="HelveticaNeueLT Std Lt" panose="020B0403020202020204" pitchFamily="34" charset="0"/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09" y="3386138"/>
            <a:ext cx="400368" cy="469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207" y="3475511"/>
            <a:ext cx="460997" cy="392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8" name="ZoneTexte 107"/>
          <p:cNvSpPr txBox="1"/>
          <p:nvPr/>
        </p:nvSpPr>
        <p:spPr>
          <a:xfrm>
            <a:off x="1943458" y="3379224"/>
            <a:ext cx="16616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Slashboxes</a:t>
            </a:r>
            <a:r>
              <a:rPr lang="fr-CA" sz="1050" b="1" dirty="0">
                <a:latin typeface="HelveticaNeueLT Std Lt" panose="020B0403020202020204" pitchFamily="34" charset="0"/>
              </a:rPr>
              <a:t> and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cells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with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two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diagonals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separators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pic>
        <p:nvPicPr>
          <p:cNvPr id="109" name="Image 1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465" y="4412096"/>
            <a:ext cx="1307006" cy="578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0" name="ZoneTexte 109"/>
          <p:cNvSpPr txBox="1"/>
          <p:nvPr/>
        </p:nvSpPr>
        <p:spPr>
          <a:xfrm>
            <a:off x="2025121" y="4613911"/>
            <a:ext cx="1737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Rotated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cells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pic>
        <p:nvPicPr>
          <p:cNvPr id="111" name="Imag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087" y="5479366"/>
            <a:ext cx="762420" cy="486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" name="ZoneTexte 111"/>
          <p:cNvSpPr txBox="1"/>
          <p:nvPr/>
        </p:nvSpPr>
        <p:spPr>
          <a:xfrm>
            <a:off x="1943458" y="5525212"/>
            <a:ext cx="15076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Multiple border types </a:t>
            </a:r>
            <a:r>
              <a:rPr lang="fr-CA" sz="1050" dirty="0">
                <a:latin typeface="HelveticaNeueLT Std Lt" panose="020B0403020202020204" pitchFamily="34" charset="0"/>
              </a:rPr>
              <a:t>(normal, double, </a:t>
            </a:r>
            <a:r>
              <a:rPr lang="fr-CA" sz="1050" dirty="0" err="1">
                <a:latin typeface="HelveticaNeueLT Std Lt" panose="020B0403020202020204" pitchFamily="34" charset="0"/>
              </a:rPr>
              <a:t>booktabs</a:t>
            </a:r>
            <a:r>
              <a:rPr lang="fr-CA" sz="1050" dirty="0">
                <a:latin typeface="HelveticaNeueLT Std Lt" panose="020B0403020202020204" pitchFamily="34" charset="0"/>
              </a:rPr>
              <a:t> and </a:t>
            </a:r>
            <a:r>
              <a:rPr lang="fr-CA" sz="1050" dirty="0" err="1">
                <a:latin typeface="HelveticaNeueLT Std Lt" panose="020B0403020202020204" pitchFamily="34" charset="0"/>
              </a:rPr>
              <a:t>dashed</a:t>
            </a:r>
            <a:r>
              <a:rPr lang="fr-CA" sz="1050" dirty="0">
                <a:latin typeface="HelveticaNeueLT Std Lt" panose="020B0403020202020204" pitchFamily="34" charset="0"/>
              </a:rPr>
              <a:t>)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grpSp>
        <p:nvGrpSpPr>
          <p:cNvPr id="113" name="Groupe 112"/>
          <p:cNvGrpSpPr/>
          <p:nvPr/>
        </p:nvGrpSpPr>
        <p:grpSpPr>
          <a:xfrm>
            <a:off x="4048459" y="2222257"/>
            <a:ext cx="404861" cy="236175"/>
            <a:chOff x="4610919" y="2778993"/>
            <a:chExt cx="467147" cy="468000"/>
          </a:xfrm>
          <a:effectLst>
            <a:reflection stA="45000" endPos="0" dir="5400000" sy="-100000" algn="bl" rotWithShape="0"/>
          </a:effectLst>
        </p:grpSpPr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4610919" y="2778993"/>
              <a:ext cx="467147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1400"/>
            </a:p>
          </p:txBody>
        </p:sp>
        <p:grpSp>
          <p:nvGrpSpPr>
            <p:cNvPr id="115" name="Groupe 114"/>
            <p:cNvGrpSpPr>
              <a:grpSpLocks noChangeAspect="1"/>
            </p:cNvGrpSpPr>
            <p:nvPr/>
          </p:nvGrpSpPr>
          <p:grpSpPr>
            <a:xfrm>
              <a:off x="4673394" y="2886114"/>
              <a:ext cx="374275" cy="271255"/>
              <a:chOff x="4326467" y="1966888"/>
              <a:chExt cx="237066" cy="171813"/>
            </a:xfrm>
            <a:noFill/>
          </p:grpSpPr>
          <p:cxnSp>
            <p:nvCxnSpPr>
              <p:cNvPr id="116" name="Connecteur droit 115"/>
              <p:cNvCxnSpPr/>
              <p:nvPr/>
            </p:nvCxnSpPr>
            <p:spPr>
              <a:xfrm>
                <a:off x="4326467" y="1966888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368735" y="2003377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326467" y="2037265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>
                <a:off x="4368735" y="2070579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4326467" y="2105387"/>
                <a:ext cx="237066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>
                <a:off x="4368735" y="2138701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e 121"/>
          <p:cNvGrpSpPr/>
          <p:nvPr/>
        </p:nvGrpSpPr>
        <p:grpSpPr>
          <a:xfrm>
            <a:off x="4282033" y="2367589"/>
            <a:ext cx="404861" cy="461665"/>
            <a:chOff x="4844493" y="2943575"/>
            <a:chExt cx="467147" cy="914828"/>
          </a:xfrm>
          <a:effectLst>
            <a:reflection stA="45000" endPos="0" dir="5400000" sy="-100000" algn="bl" rotWithShape="0"/>
          </a:effectLst>
        </p:grpSpPr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4844493" y="3001963"/>
              <a:ext cx="467147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 sz="1400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4844493" y="2943575"/>
              <a:ext cx="432357" cy="914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25" name="ZoneTexte 124"/>
          <p:cNvSpPr txBox="1"/>
          <p:nvPr/>
        </p:nvSpPr>
        <p:spPr>
          <a:xfrm>
            <a:off x="4920279" y="2314952"/>
            <a:ext cx="150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Text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alignment</a:t>
            </a:r>
            <a:r>
              <a:rPr lang="fr-CA" sz="1050" b="1" dirty="0">
                <a:latin typeface="HelveticaNeueLT Std Lt" panose="020B0403020202020204" pitchFamily="34" charset="0"/>
              </a:rPr>
              <a:t> and basic </a:t>
            </a:r>
            <a:r>
              <a:rPr lang="fr-CA" sz="1050" b="1" dirty="0" err="1">
                <a:latin typeface="HelveticaNeueLT Std Lt" panose="020B0403020202020204" pitchFamily="34" charset="0"/>
              </a:rPr>
              <a:t>text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styling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0800" y="3379223"/>
            <a:ext cx="978545" cy="523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7" name="ZoneTexte 126"/>
          <p:cNvSpPr txBox="1"/>
          <p:nvPr/>
        </p:nvSpPr>
        <p:spPr>
          <a:xfrm>
            <a:off x="4989890" y="3378562"/>
            <a:ext cx="16190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Align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cells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with</a:t>
            </a:r>
            <a:r>
              <a:rPr lang="fr-CA" sz="1050" b="1" dirty="0">
                <a:latin typeface="HelveticaNeueLT Std Lt" panose="020B0403020202020204" pitchFamily="34" charset="0"/>
              </a:rPr>
              <a:t> a </a:t>
            </a:r>
            <a:r>
              <a:rPr lang="fr-CA" sz="1050" b="1" dirty="0" err="1">
                <a:latin typeface="HelveticaNeueLT Std Lt" panose="020B0403020202020204" pitchFamily="34" charset="0"/>
              </a:rPr>
              <a:t>character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like</a:t>
            </a:r>
            <a:r>
              <a:rPr lang="fr-CA" sz="1050" b="1" dirty="0">
                <a:latin typeface="HelveticaNeueLT Std Lt" panose="020B0403020202020204" pitchFamily="34" charset="0"/>
              </a:rPr>
              <a:t> a </a:t>
            </a:r>
            <a:r>
              <a:rPr lang="fr-CA" sz="1050" b="1" dirty="0" err="1">
                <a:latin typeface="HelveticaNeueLT Std Lt" panose="020B0403020202020204" pitchFamily="34" charset="0"/>
              </a:rPr>
              <a:t>period</a:t>
            </a:r>
            <a:r>
              <a:rPr lang="fr-CA" sz="1050" b="1" dirty="0">
                <a:latin typeface="HelveticaNeueLT Std Lt" panose="020B0403020202020204" pitchFamily="34" charset="0"/>
              </a:rPr>
              <a:t> or a comma</a:t>
            </a:r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7949" y="4575327"/>
            <a:ext cx="744326" cy="293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9" name="ZoneTexte 128"/>
          <p:cNvSpPr txBox="1"/>
          <p:nvPr/>
        </p:nvSpPr>
        <p:spPr>
          <a:xfrm>
            <a:off x="4920278" y="4402953"/>
            <a:ext cx="16190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Set background </a:t>
            </a:r>
            <a:r>
              <a:rPr lang="fr-CA" sz="1050" b="1" dirty="0" err="1">
                <a:latin typeface="HelveticaNeueLT Std Lt" panose="020B0403020202020204" pitchFamily="34" charset="0"/>
              </a:rPr>
              <a:t>color</a:t>
            </a:r>
            <a:r>
              <a:rPr lang="fr-CA" sz="1050" b="1" dirty="0">
                <a:latin typeface="HelveticaNeueLT Std Lt" panose="020B0403020202020204" pitchFamily="34" charset="0"/>
              </a:rPr>
              <a:t> for </a:t>
            </a:r>
            <a:r>
              <a:rPr lang="fr-CA" sz="1050" b="1" dirty="0" err="1">
                <a:latin typeface="HelveticaNeueLT Std Lt" panose="020B0403020202020204" pitchFamily="34" charset="0"/>
              </a:rPr>
              <a:t>odd-even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rows</a:t>
            </a:r>
            <a:r>
              <a:rPr lang="fr-CA" sz="1050" b="1" dirty="0">
                <a:latin typeface="HelveticaNeueLT Std Lt" panose="020B0403020202020204" pitchFamily="34" charset="0"/>
              </a:rPr>
              <a:t> or for </a:t>
            </a:r>
            <a:r>
              <a:rPr lang="fr-CA" sz="1050" b="1" dirty="0" err="1">
                <a:latin typeface="HelveticaNeueLT Std Lt" panose="020B0403020202020204" pitchFamily="34" charset="0"/>
              </a:rPr>
              <a:t>each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pic>
        <p:nvPicPr>
          <p:cNvPr id="130" name="Image 1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3685" y="5572764"/>
            <a:ext cx="648935" cy="47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1" name="ZoneTexte 130"/>
          <p:cNvSpPr txBox="1"/>
          <p:nvPr/>
        </p:nvSpPr>
        <p:spPr>
          <a:xfrm>
            <a:off x="4989890" y="5760180"/>
            <a:ext cx="1619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Set </a:t>
            </a:r>
            <a:r>
              <a:rPr lang="fr-CA" sz="1050" b="1" dirty="0" err="1">
                <a:latin typeface="HelveticaNeueLT Std Lt" panose="020B0403020202020204" pitchFamily="34" charset="0"/>
              </a:rPr>
              <a:t>borders</a:t>
            </a:r>
            <a:r>
              <a:rPr lang="fr-CA" sz="1050" b="1" dirty="0">
                <a:latin typeface="HelveticaNeueLT Std Lt" panose="020B0403020202020204" pitchFamily="34" charset="0"/>
              </a:rPr>
              <a:t>’ </a:t>
            </a:r>
            <a:r>
              <a:rPr lang="fr-CA" sz="1050" b="1" dirty="0" err="1">
                <a:latin typeface="HelveticaNeueLT Std Lt" panose="020B0403020202020204" pitchFamily="34" charset="0"/>
              </a:rPr>
              <a:t>width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pic>
        <p:nvPicPr>
          <p:cNvPr id="132" name="Imag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330" y="6487454"/>
            <a:ext cx="589280" cy="45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" name="ZoneTexte 132"/>
          <p:cNvSpPr txBox="1"/>
          <p:nvPr/>
        </p:nvSpPr>
        <p:spPr>
          <a:xfrm>
            <a:off x="1943458" y="6377141"/>
            <a:ext cx="15076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 err="1">
                <a:latin typeface="HelveticaNeueLT Std Lt" panose="020B0403020202020204" pitchFamily="34" charset="0"/>
              </a:rPr>
              <a:t>Improved</a:t>
            </a:r>
            <a:r>
              <a:rPr lang="fr-CA" sz="1050" b="1" dirty="0">
                <a:latin typeface="HelveticaNeueLT Std Lt" panose="020B0403020202020204" pitchFamily="34" charset="0"/>
              </a:rPr>
              <a:t> double </a:t>
            </a:r>
            <a:r>
              <a:rPr lang="fr-CA" sz="1050" b="1" dirty="0" err="1">
                <a:latin typeface="HelveticaNeueLT Std Lt" panose="020B0403020202020204" pitchFamily="34" charset="0"/>
              </a:rPr>
              <a:t>borders</a:t>
            </a:r>
            <a:r>
              <a:rPr lang="fr-CA" sz="1050" b="1" dirty="0">
                <a:latin typeface="HelveticaNeueLT Std Lt" panose="020B0403020202020204" pitchFamily="34" charset="0"/>
              </a:rPr>
              <a:t> via </a:t>
            </a:r>
            <a:r>
              <a:rPr lang="fr-CA" sz="1050" b="1" dirty="0" err="1">
                <a:latin typeface="HelveticaNeueLT Std Lt" panose="020B0403020202020204" pitchFamily="34" charset="0"/>
              </a:rPr>
              <a:t>hhline</a:t>
            </a:r>
            <a:r>
              <a:rPr lang="fr-CA" sz="1050" b="1" dirty="0">
                <a:latin typeface="HelveticaNeueLT Std Lt" panose="020B0403020202020204" pitchFamily="34" charset="0"/>
              </a:rPr>
              <a:t> package</a:t>
            </a:r>
          </a:p>
        </p:txBody>
      </p:sp>
      <p:pic>
        <p:nvPicPr>
          <p:cNvPr id="134" name="Image 1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0731" y="6474495"/>
            <a:ext cx="1207505" cy="419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5" name="ZoneTexte 134"/>
          <p:cNvSpPr txBox="1"/>
          <p:nvPr/>
        </p:nvSpPr>
        <p:spPr>
          <a:xfrm>
            <a:off x="5034005" y="6571504"/>
            <a:ext cx="1619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Set </a:t>
            </a:r>
            <a:r>
              <a:rPr lang="fr-CA" sz="1050" b="1" dirty="0" err="1">
                <a:latin typeface="HelveticaNeueLT Std Lt" panose="020B0403020202020204" pitchFamily="34" charset="0"/>
              </a:rPr>
              <a:t>cell’s</a:t>
            </a:r>
            <a:r>
              <a:rPr lang="fr-CA" sz="1050" b="1" dirty="0">
                <a:latin typeface="HelveticaNeueLT Std Lt" panose="020B0403020202020204" pitchFamily="34" charset="0"/>
              </a:rPr>
              <a:t> </a:t>
            </a:r>
            <a:r>
              <a:rPr lang="fr-CA" sz="1050" b="1" dirty="0" err="1">
                <a:latin typeface="HelveticaNeueLT Std Lt" panose="020B0403020202020204" pitchFamily="34" charset="0"/>
              </a:rPr>
              <a:t>margins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30912" y="7348575"/>
            <a:ext cx="366332" cy="205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14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921757" y="7279454"/>
            <a:ext cx="15076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Export to </a:t>
            </a:r>
            <a:r>
              <a:rPr lang="fr-CA" sz="1050" b="1" dirty="0" err="1">
                <a:latin typeface="HelveticaNeueLT Std Lt" panose="020B0403020202020204" pitchFamily="34" charset="0"/>
              </a:rPr>
              <a:t>LaTeX</a:t>
            </a:r>
            <a:r>
              <a:rPr lang="fr-CA" sz="1050" b="1" dirty="0">
                <a:latin typeface="HelveticaNeueLT Std Lt" panose="020B0403020202020204" pitchFamily="34" charset="0"/>
              </a:rPr>
              <a:t>, HTML, CSV, JSON and </a:t>
            </a:r>
            <a:r>
              <a:rPr lang="fr-CA" sz="1050" b="1" dirty="0" err="1">
                <a:latin typeface="HelveticaNeueLT Std Lt" panose="020B0403020202020204" pitchFamily="34" charset="0"/>
              </a:rPr>
              <a:t>text</a:t>
            </a:r>
            <a:endParaRPr lang="fr-CA" sz="1050" b="1" dirty="0">
              <a:latin typeface="HelveticaNeueLT Std Lt" panose="020B0403020202020204" pitchFamily="34" charset="0"/>
            </a:endParaRPr>
          </a:p>
        </p:txBody>
      </p:sp>
      <p:sp>
        <p:nvSpPr>
          <p:cNvPr id="138" name="Flèche droite 137"/>
          <p:cNvSpPr/>
          <p:nvPr/>
        </p:nvSpPr>
        <p:spPr>
          <a:xfrm rot="10800000">
            <a:off x="1042255" y="7406219"/>
            <a:ext cx="322398" cy="14694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1400"/>
          </a:p>
        </p:txBody>
      </p:sp>
      <p:sp>
        <p:nvSpPr>
          <p:cNvPr id="139" name="ZoneTexte 138"/>
          <p:cNvSpPr txBox="1"/>
          <p:nvPr/>
        </p:nvSpPr>
        <p:spPr>
          <a:xfrm>
            <a:off x="1921942" y="7171332"/>
            <a:ext cx="1507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b="1" dirty="0">
                <a:latin typeface="HelveticaNeueLT Std Lt" panose="020B0403020202020204" pitchFamily="34" charset="0"/>
              </a:rPr>
              <a:t>Import </a:t>
            </a:r>
            <a:r>
              <a:rPr lang="fr-CA" sz="1050" b="1" dirty="0" err="1">
                <a:latin typeface="HelveticaNeueLT Std Lt" panose="020B0403020202020204" pitchFamily="34" charset="0"/>
              </a:rPr>
              <a:t>from</a:t>
            </a:r>
            <a:r>
              <a:rPr lang="fr-CA" sz="1050" b="1" dirty="0">
                <a:latin typeface="HelveticaNeueLT Std Lt" panose="020B0403020202020204" pitchFamily="34" charset="0"/>
              </a:rPr>
              <a:t> CSV, JSON and plain </a:t>
            </a:r>
            <a:r>
              <a:rPr lang="fr-CA" sz="1050" b="1" dirty="0" err="1">
                <a:latin typeface="HelveticaNeueLT Std Lt" panose="020B0403020202020204" pitchFamily="34" charset="0"/>
              </a:rPr>
              <a:t>text</a:t>
            </a:r>
            <a:r>
              <a:rPr lang="fr-CA" sz="1050" b="1" dirty="0">
                <a:latin typeface="HelveticaNeueLT Std Lt" panose="020B0403020202020204" pitchFamily="34" charset="0"/>
              </a:rPr>
              <a:t> (</a:t>
            </a:r>
            <a:r>
              <a:rPr lang="fr-CA" sz="1050" b="1" dirty="0" err="1">
                <a:latin typeface="HelveticaNeueLT Std Lt" panose="020B0403020202020204" pitchFamily="34" charset="0"/>
              </a:rPr>
              <a:t>with</a:t>
            </a:r>
            <a:r>
              <a:rPr lang="fr-CA" sz="1050" b="1" dirty="0">
                <a:latin typeface="HelveticaNeueLT Std Lt" panose="020B0403020202020204" pitchFamily="34" charset="0"/>
              </a:rPr>
              <a:t> a </a:t>
            </a:r>
            <a:r>
              <a:rPr lang="fr-CA" sz="1050" b="1" dirty="0" err="1">
                <a:latin typeface="HelveticaNeueLT Std Lt" panose="020B0403020202020204" pitchFamily="34" charset="0"/>
              </a:rPr>
              <a:t>tool</a:t>
            </a:r>
            <a:r>
              <a:rPr lang="fr-CA" sz="1050" b="1" dirty="0">
                <a:latin typeface="HelveticaNeueLT Std Lt" panose="020B0403020202020204" pitchFamily="34" charset="0"/>
              </a:rPr>
              <a:t> to split </a:t>
            </a:r>
            <a:r>
              <a:rPr lang="fr-CA" sz="1050" b="1" dirty="0" err="1">
                <a:latin typeface="HelveticaNeueLT Std Lt" panose="020B0403020202020204" pitchFamily="34" charset="0"/>
              </a:rPr>
              <a:t>columns</a:t>
            </a:r>
            <a:r>
              <a:rPr lang="fr-CA" sz="1050" b="1" dirty="0">
                <a:latin typeface="HelveticaNeueLT Std Lt" panose="020B0403020202020204" pitchFamily="34" charset="0"/>
              </a:rPr>
              <a:t> and </a:t>
            </a:r>
            <a:r>
              <a:rPr lang="fr-CA" sz="1050" b="1" dirty="0" err="1">
                <a:latin typeface="HelveticaNeueLT Std Lt" panose="020B0403020202020204" pitchFamily="34" charset="0"/>
              </a:rPr>
              <a:t>rows</a:t>
            </a:r>
            <a:r>
              <a:rPr lang="fr-CA" sz="1050" b="1" dirty="0">
                <a:latin typeface="HelveticaNeueLT Std Lt" panose="020B0403020202020204" pitchFamily="34" charset="0"/>
              </a:rPr>
              <a:t>)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1396603" y="7297901"/>
            <a:ext cx="515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00" dirty="0"/>
              <a:t>CSV</a:t>
            </a:r>
          </a:p>
          <a:p>
            <a:r>
              <a:rPr lang="fr-CA" sz="700" dirty="0"/>
              <a:t>JSON</a:t>
            </a:r>
          </a:p>
          <a:p>
            <a:r>
              <a:rPr lang="fr-CA" sz="700" dirty="0" err="1"/>
              <a:t>Text</a:t>
            </a:r>
            <a:endParaRPr lang="fr-CA" sz="700" dirty="0"/>
          </a:p>
        </p:txBody>
      </p:sp>
      <p:sp>
        <p:nvSpPr>
          <p:cNvPr id="141" name="Rectangle 140"/>
          <p:cNvSpPr/>
          <p:nvPr/>
        </p:nvSpPr>
        <p:spPr>
          <a:xfrm>
            <a:off x="3886725" y="7380843"/>
            <a:ext cx="366332" cy="205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1400" dirty="0"/>
          </a:p>
        </p:txBody>
      </p:sp>
      <p:sp>
        <p:nvSpPr>
          <p:cNvPr id="142" name="Flèche droite 141"/>
          <p:cNvSpPr/>
          <p:nvPr/>
        </p:nvSpPr>
        <p:spPr>
          <a:xfrm>
            <a:off x="4148030" y="7449530"/>
            <a:ext cx="322398" cy="14694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1400"/>
          </a:p>
        </p:txBody>
      </p:sp>
      <p:sp>
        <p:nvSpPr>
          <p:cNvPr id="143" name="ZoneTexte 142"/>
          <p:cNvSpPr txBox="1"/>
          <p:nvPr/>
        </p:nvSpPr>
        <p:spPr>
          <a:xfrm>
            <a:off x="4480441" y="7182996"/>
            <a:ext cx="4658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00" dirty="0" err="1"/>
              <a:t>LaTeX</a:t>
            </a:r>
            <a:endParaRPr lang="fr-CA" sz="700" dirty="0"/>
          </a:p>
          <a:p>
            <a:r>
              <a:rPr lang="fr-CA" sz="700" dirty="0"/>
              <a:t>HTML</a:t>
            </a:r>
          </a:p>
          <a:p>
            <a:r>
              <a:rPr lang="fr-CA" sz="700" dirty="0"/>
              <a:t>CSV</a:t>
            </a:r>
          </a:p>
          <a:p>
            <a:r>
              <a:rPr lang="fr-CA" sz="700" dirty="0"/>
              <a:t>JSON</a:t>
            </a:r>
          </a:p>
          <a:p>
            <a:r>
              <a:rPr lang="fr-CA" sz="700" dirty="0" err="1"/>
              <a:t>Text</a:t>
            </a:r>
            <a:endParaRPr lang="fr-CA" sz="7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627194" y="8104423"/>
            <a:ext cx="5943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50" b="1" dirty="0">
                <a:latin typeface="HelveticaNeueLT Std Lt" panose="020B0403020202020204" pitchFamily="34" charset="0"/>
              </a:rPr>
              <a:t>And more…</a:t>
            </a:r>
          </a:p>
          <a:p>
            <a:pPr algn="ctr"/>
            <a:r>
              <a:rPr lang="fr-CA" sz="1050" dirty="0">
                <a:latin typeface="HelveticaNeueLT Std Lt" panose="020B0403020202020204" pitchFamily="34" charset="0"/>
              </a:rPr>
              <a:t>(</a:t>
            </a:r>
            <a:r>
              <a:rPr lang="fr-CA" sz="1050" dirty="0" err="1">
                <a:latin typeface="HelveticaNeueLT Std Lt" panose="020B0403020202020204" pitchFamily="34" charset="0"/>
              </a:rPr>
              <a:t>including</a:t>
            </a:r>
            <a:r>
              <a:rPr lang="fr-CA" sz="1050" dirty="0">
                <a:latin typeface="HelveticaNeueLT Std Lt" panose="020B0403020202020204" pitchFamily="34" charset="0"/>
              </a:rPr>
              <a:t> long tables, </a:t>
            </a:r>
            <a:r>
              <a:rPr lang="fr-CA" sz="1050" dirty="0" err="1">
                <a:latin typeface="HelveticaNeueLT Std Lt" panose="020B0403020202020204" pitchFamily="34" charset="0"/>
              </a:rPr>
              <a:t>rotated</a:t>
            </a:r>
            <a:r>
              <a:rPr lang="fr-CA" sz="1050" dirty="0">
                <a:latin typeface="HelveticaNeueLT Std Lt" panose="020B0403020202020204" pitchFamily="34" charset="0"/>
              </a:rPr>
              <a:t> tables, captions, labels, </a:t>
            </a:r>
            <a:r>
              <a:rPr lang="fr-CA" sz="1050" dirty="0" err="1">
                <a:latin typeface="HelveticaNeueLT Std Lt" panose="020B0403020202020204" pitchFamily="34" charset="0"/>
              </a:rPr>
              <a:t>floating</a:t>
            </a:r>
            <a:r>
              <a:rPr lang="fr-CA" sz="1050" dirty="0">
                <a:latin typeface="HelveticaNeueLT Std Lt" panose="020B0403020202020204" pitchFamily="34" charset="0"/>
              </a:rPr>
              <a:t> position…)</a:t>
            </a:r>
          </a:p>
        </p:txBody>
      </p:sp>
    </p:spTree>
    <p:extLst>
      <p:ext uri="{BB962C8B-B14F-4D97-AF65-F5344CB8AC3E}">
        <p14:creationId xmlns:p14="http://schemas.microsoft.com/office/powerpoint/2010/main" val="1416504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7422</TotalTime>
  <Words>368</Words>
  <Application>Microsoft Office PowerPoint</Application>
  <PresentationFormat>Personnalisé</PresentationFormat>
  <Paragraphs>78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HelveticaNeueLT Std Lt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</cp:lastModifiedBy>
  <cp:revision>28</cp:revision>
  <dcterms:created xsi:type="dcterms:W3CDTF">2017-05-03T17:18:00Z</dcterms:created>
  <dcterms:modified xsi:type="dcterms:W3CDTF">2017-05-11T18:35:12Z</dcterms:modified>
</cp:coreProperties>
</file>