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9d4fc633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19d4fc633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d0a09c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d0a09c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9d4fc633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9d4fc633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4cbb23fc5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34cbb23fc5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4cbb23fc5_7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34cbb23fc5_7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9d4fc633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19d4fc633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4cbb23fc5_7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34cbb23fc5_7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www.kaggle.com/datasets/sohelranaccselab/satellite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51825"/>
            <a:ext cx="45717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AI </a:t>
            </a:r>
            <a:r>
              <a:rPr lang="es" sz="3000"/>
              <a:t>Hackathon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>
                <a:solidFill>
                  <a:srgbClr val="CCCCCC"/>
                </a:solidFill>
              </a:rPr>
              <a:t>Data Physicists Up</a:t>
            </a:r>
            <a:endParaRPr b="0" sz="23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34300"/>
            <a:ext cx="4255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Manuel Eduardo Barredo Alamilla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Sahory Andrea Canseco Jiménez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José David Romo López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221100" y="2190750"/>
            <a:ext cx="7030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299600" y="1802250"/>
            <a:ext cx="8294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atellite images are more available than ever.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This data could be valuable for sectors like energy, real state, environmental, etc.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For that reason, we propose to build a </a:t>
            </a:r>
            <a:r>
              <a:rPr b="1" lang="es" sz="1700">
                <a:latin typeface="Nunito"/>
                <a:ea typeface="Nunito"/>
                <a:cs typeface="Nunito"/>
                <a:sym typeface="Nunito"/>
              </a:rPr>
              <a:t>terrain classification model using </a:t>
            </a:r>
            <a:r>
              <a:rPr b="1" lang="es" sz="1700">
                <a:latin typeface="Nunito"/>
                <a:ea typeface="Nunito"/>
                <a:cs typeface="Nunito"/>
                <a:sym typeface="Nunito"/>
              </a:rPr>
              <a:t>satellite</a:t>
            </a:r>
            <a:r>
              <a:rPr b="1" lang="es" sz="1700">
                <a:latin typeface="Nunito"/>
                <a:ea typeface="Nunito"/>
                <a:cs typeface="Nunito"/>
                <a:sym typeface="Nunito"/>
              </a:rPr>
              <a:t> images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402775" y="2571750"/>
            <a:ext cx="57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976" y="2027175"/>
            <a:ext cx="3567524" cy="31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7175"/>
            <a:ext cx="3763011" cy="310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15"/>
          <p:cNvCxnSpPr/>
          <p:nvPr/>
        </p:nvCxnSpPr>
        <p:spPr>
          <a:xfrm>
            <a:off x="4071300" y="3652200"/>
            <a:ext cx="1001400" cy="0"/>
          </a:xfrm>
          <a:prstGeom prst="straightConnector1">
            <a:avLst/>
          </a:prstGeom>
          <a:noFill/>
          <a:ln cap="flat" cmpd="sng" w="38100">
            <a:solidFill>
              <a:srgbClr val="5E959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15"/>
          <p:cNvSpPr txBox="1"/>
          <p:nvPr>
            <p:ph type="title"/>
          </p:nvPr>
        </p:nvSpPr>
        <p:spPr>
          <a:xfrm>
            <a:off x="279975" y="87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Preprocessing</a:t>
            </a:r>
            <a:endParaRPr/>
          </a:p>
        </p:txBody>
      </p:sp>
      <p:sp>
        <p:nvSpPr>
          <p:cNvPr id="294" name="Google Shape;294;p15"/>
          <p:cNvSpPr txBox="1"/>
          <p:nvPr/>
        </p:nvSpPr>
        <p:spPr>
          <a:xfrm>
            <a:off x="1370150" y="734175"/>
            <a:ext cx="677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Read the 5631 images from Satellite image Classification Dataset-RSI-CB256 in </a:t>
            </a:r>
            <a:r>
              <a:rPr lang="es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Kaggle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Convert data from RGBA to RGB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Divide between training, validation and testing datasets.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Four different labels “cloudy, desert, green area, water”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1311800" y="782000"/>
            <a:ext cx="2161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Convolutional 2D Neural Network</a:t>
            </a:r>
            <a:r>
              <a:rPr lang="es" sz="1500">
                <a:latin typeface="Nunito"/>
                <a:ea typeface="Nunito"/>
                <a:cs typeface="Nunito"/>
                <a:sym typeface="Nunito"/>
              </a:rPr>
              <a:t> (Keras)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791888"/>
            <a:ext cx="3079800" cy="29817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38000"/>
              </a:srgbClr>
            </a:outerShdw>
          </a:effectLst>
        </p:spPr>
      </p:pic>
      <p:sp>
        <p:nvSpPr>
          <p:cNvPr id="301" name="Google Shape;301;p16"/>
          <p:cNvSpPr txBox="1"/>
          <p:nvPr>
            <p:ph type="title"/>
          </p:nvPr>
        </p:nvSpPr>
        <p:spPr>
          <a:xfrm>
            <a:off x="279975" y="87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Training Results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685800" y="1905000"/>
            <a:ext cx="216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num_classes: 4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Epoch: 50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Validation accuracy:</a:t>
            </a:r>
            <a:r>
              <a:rPr b="1" lang="es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2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90.60%</a:t>
            </a:r>
            <a:endParaRPr sz="1200">
              <a:solidFill>
                <a:srgbClr val="5E959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Testing accuracy: </a:t>
            </a:r>
            <a:r>
              <a:rPr b="1" lang="es" sz="12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89.81 %</a:t>
            </a:r>
            <a:endParaRPr>
              <a:solidFill>
                <a:srgbClr val="5E959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/>
        </p:nvSpPr>
        <p:spPr>
          <a:xfrm>
            <a:off x="1311800" y="782000"/>
            <a:ext cx="2161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Convolutional 2D Neural Network</a:t>
            </a:r>
            <a:r>
              <a:rPr lang="es" sz="1500">
                <a:latin typeface="Nunito"/>
                <a:ea typeface="Nunito"/>
                <a:cs typeface="Nunito"/>
                <a:sym typeface="Nunito"/>
              </a:rPr>
              <a:t> (Keras)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4139"/>
            <a:ext cx="8839200" cy="8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>
            <p:ph type="title"/>
          </p:nvPr>
        </p:nvSpPr>
        <p:spPr>
          <a:xfrm>
            <a:off x="279975" y="87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Training Results</a:t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7515225" y="4828900"/>
            <a:ext cx="1476300" cy="216300"/>
          </a:xfrm>
          <a:prstGeom prst="rect">
            <a:avLst/>
          </a:prstGeom>
          <a:noFill/>
          <a:ln cap="flat" cmpd="sng" w="28575">
            <a:solidFill>
              <a:srgbClr val="5E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685800" y="1905000"/>
            <a:ext cx="216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num_classes: 4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Epoch: 50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Validation accuracy:</a:t>
            </a:r>
            <a:r>
              <a:rPr b="1" lang="es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2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90.60%</a:t>
            </a:r>
            <a:endParaRPr sz="1200">
              <a:solidFill>
                <a:srgbClr val="5E9595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Testing accuracy: </a:t>
            </a:r>
            <a:r>
              <a:rPr b="1" lang="es" sz="12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89.81 %</a:t>
            </a:r>
            <a:endParaRPr>
              <a:solidFill>
                <a:srgbClr val="5E9595"/>
              </a:solidFill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00" y="3502513"/>
            <a:ext cx="2352000" cy="36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38000"/>
              </a:srgbClr>
            </a:outerShdw>
          </a:effectLst>
        </p:spPr>
      </p:pic>
      <p:sp>
        <p:nvSpPr>
          <p:cNvPr id="313" name="Google Shape;313;p17"/>
          <p:cNvSpPr/>
          <p:nvPr/>
        </p:nvSpPr>
        <p:spPr>
          <a:xfrm>
            <a:off x="560025" y="3654700"/>
            <a:ext cx="2352000" cy="171300"/>
          </a:xfrm>
          <a:prstGeom prst="rect">
            <a:avLst/>
          </a:prstGeom>
          <a:noFill/>
          <a:ln cap="flat" cmpd="sng" w="28575">
            <a:solidFill>
              <a:srgbClr val="5E95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300" y="791888"/>
            <a:ext cx="3079800" cy="29817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3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/>
        </p:nvSpPr>
        <p:spPr>
          <a:xfrm>
            <a:off x="1289900" y="786775"/>
            <a:ext cx="45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="0" i="0" lang="es" sz="12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ll training data</a:t>
            </a:r>
            <a:endParaRPr b="0" i="0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Loss function: Categorical Cross-entropy</a:t>
            </a:r>
            <a:endParaRPr sz="12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722325"/>
            <a:ext cx="3245564" cy="31925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3000000" dist="95250">
              <a:srgbClr val="000000">
                <a:alpha val="22000"/>
              </a:srgbClr>
            </a:outerShdw>
          </a:effectLst>
        </p:spPr>
      </p:pic>
      <p:pic>
        <p:nvPicPr>
          <p:cNvPr id="321" name="Google Shape;3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25" y="1722325"/>
            <a:ext cx="3285316" cy="31925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3000000" dist="95250">
              <a:srgbClr val="000000">
                <a:alpha val="22000"/>
              </a:srgbClr>
            </a:outerShdw>
          </a:effectLst>
        </p:spPr>
      </p:pic>
      <p:sp>
        <p:nvSpPr>
          <p:cNvPr id="322" name="Google Shape;322;p18"/>
          <p:cNvSpPr txBox="1"/>
          <p:nvPr>
            <p:ph type="title"/>
          </p:nvPr>
        </p:nvSpPr>
        <p:spPr>
          <a:xfrm>
            <a:off x="279975" y="87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Training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519375" y="66000"/>
            <a:ext cx="7030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Grid search implementation</a:t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1219200" y="771575"/>
            <a:ext cx="726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Building a grid search to analyze the terrain composition by tiles. We use a grid of 6x6. Every tile is analyze with the trained model using the max score value.</a:t>
            </a:r>
            <a:endParaRPr>
              <a:solidFill>
                <a:srgbClr val="FF7802"/>
              </a:solidFill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00" y="1523675"/>
            <a:ext cx="2929601" cy="27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/>
          <p:nvPr/>
        </p:nvSpPr>
        <p:spPr>
          <a:xfrm>
            <a:off x="3724950" y="2561550"/>
            <a:ext cx="13266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50" y="1418925"/>
            <a:ext cx="3174649" cy="30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1446325" y="4397700"/>
            <a:ext cx="668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This image has 65.625 percentage of cloudy, a 12.5 percentage of desert, a 6.25 percentage of green_area and a 15.625 percentage of water</a:t>
            </a:r>
            <a:endParaRPr b="1" sz="16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27600" y="66000"/>
            <a:ext cx="7030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 the near future…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20350" y="1697450"/>
            <a:ext cx="82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What could be added?</a:t>
            </a:r>
            <a:endParaRPr b="1"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With this model we are 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able to search suitable areas for clean energy such solar energy (looking for cloud patterns) and others.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The model could 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identify opportunities in the real estate sector.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We’ll be able to determine the climate change effects as long we have access to the time-evolving data sets.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Adding data sets of other types of terrain like snow, forest, and gray clouds (contamination) can improve our model significantly enhancing the possible use cases.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27600" y="66000"/>
            <a:ext cx="70305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520350" y="1849850"/>
            <a:ext cx="824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We build a D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b="1"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classification model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, from a database of </a:t>
            </a:r>
            <a:r>
              <a:rPr b="1"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satellite images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, able to classify the land into four different categories: [cloudy, desert, green area, water] with a test accuracy of </a:t>
            </a:r>
            <a:r>
              <a:rPr b="1" lang="es" sz="1500">
                <a:solidFill>
                  <a:srgbClr val="5E9595"/>
                </a:solidFill>
                <a:latin typeface="Nunito"/>
                <a:ea typeface="Nunito"/>
                <a:cs typeface="Nunito"/>
                <a:sym typeface="Nunito"/>
              </a:rPr>
              <a:t>89.81 %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500"/>
              <a:buFont typeface="Nunito"/>
              <a:buChar char="❏"/>
            </a:pP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We perform grid searches to analyze the terrain of satellite images and </a:t>
            </a:r>
            <a:r>
              <a:rPr b="1"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compute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the approximate </a:t>
            </a:r>
            <a:r>
              <a:rPr b="1"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percentage</a:t>
            </a:r>
            <a:r>
              <a:rPr lang="es" sz="1500">
                <a:solidFill>
                  <a:srgbClr val="1E1E1E"/>
                </a:solidFill>
                <a:latin typeface="Nunito"/>
                <a:ea typeface="Nunito"/>
                <a:cs typeface="Nunito"/>
                <a:sym typeface="Nunito"/>
              </a:rPr>
              <a:t> of the four categories of land composition.   </a:t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E1E1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