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3"/>
  </p:notesMasterIdLst>
  <p:sldIdLst>
    <p:sldId id="256" r:id="rId2"/>
    <p:sldId id="337" r:id="rId3"/>
    <p:sldId id="350" r:id="rId4"/>
    <p:sldId id="257" r:id="rId5"/>
    <p:sldId id="260" r:id="rId6"/>
    <p:sldId id="345" r:id="rId7"/>
    <p:sldId id="349" r:id="rId8"/>
    <p:sldId id="346" r:id="rId9"/>
    <p:sldId id="347" r:id="rId10"/>
    <p:sldId id="344" r:id="rId11"/>
    <p:sldId id="259" r:id="rId12"/>
    <p:sldId id="338" r:id="rId13"/>
    <p:sldId id="339" r:id="rId14"/>
    <p:sldId id="280" r:id="rId15"/>
    <p:sldId id="340" r:id="rId16"/>
    <p:sldId id="341" r:id="rId17"/>
    <p:sldId id="342" r:id="rId18"/>
    <p:sldId id="343" r:id="rId19"/>
    <p:sldId id="261" r:id="rId20"/>
    <p:sldId id="262" r:id="rId21"/>
    <p:sldId id="263" r:id="rId22"/>
    <p:sldId id="264" r:id="rId23"/>
    <p:sldId id="311" r:id="rId24"/>
    <p:sldId id="348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1" r:id="rId41"/>
    <p:sldId id="282" r:id="rId42"/>
    <p:sldId id="283" r:id="rId43"/>
    <p:sldId id="284" r:id="rId44"/>
    <p:sldId id="285" r:id="rId45"/>
    <p:sldId id="286" r:id="rId46"/>
    <p:sldId id="292" r:id="rId47"/>
    <p:sldId id="287" r:id="rId48"/>
    <p:sldId id="288" r:id="rId49"/>
    <p:sldId id="289" r:id="rId50"/>
    <p:sldId id="290" r:id="rId51"/>
    <p:sldId id="291" r:id="rId52"/>
    <p:sldId id="293" r:id="rId53"/>
    <p:sldId id="294" r:id="rId54"/>
    <p:sldId id="295" r:id="rId55"/>
    <p:sldId id="296" r:id="rId56"/>
    <p:sldId id="297" r:id="rId57"/>
    <p:sldId id="298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6" r:id="rId69"/>
    <p:sldId id="312" r:id="rId70"/>
    <p:sldId id="313" r:id="rId71"/>
    <p:sldId id="314" r:id="rId72"/>
    <p:sldId id="315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9" autoAdjust="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6C9D-FBC6-E840-814F-1DAAD3ECBC8E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1685D-CE55-C34B-9A75-0773068A6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who participate</a:t>
            </a:r>
            <a:r>
              <a:rPr lang="en-US" baseline="0" dirty="0" smtClean="0"/>
              <a:t> in online communities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1685D-CE55-C34B-9A75-0773068A6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Been around since 2011</a:t>
            </a:r>
            <a:r>
              <a:rPr lang="en-US" baseline="0" dirty="0" smtClean="0"/>
              <a:t> – newbies still don’t learn 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1685D-CE55-C34B-9A75-0773068A643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64B29F-54FD-6143-A966-2B294EC0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B38F1B-D2BF-9548-A18D-7335CA40CA72}" type="datetimeFigureOut">
              <a:rPr lang="en-US" smtClean="0"/>
              <a:t>10/10/13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view/View.html" TargetMode="External"/><Relationship Id="rId3" Type="http://schemas.openxmlformats.org/officeDocument/2006/relationships/hyperlink" Target="https://developer.android.com/reference/android/view/ViewGroup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view/View.OnClickListener.html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“Master” Class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1, October 10,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391432"/>
          </a:xfrm>
        </p:spPr>
        <p:txBody>
          <a:bodyPr/>
          <a:lstStyle/>
          <a:p>
            <a:r>
              <a:rPr lang="en-US" dirty="0" smtClean="0"/>
              <a:t>Why Android?</a:t>
            </a:r>
          </a:p>
          <a:p>
            <a:pPr lvl="1"/>
            <a:r>
              <a:rPr lang="en-US" dirty="0" smtClean="0"/>
              <a:t>Over half a billion Android devices activiated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Over half of smartphones in US and worldwide run Android</a:t>
            </a:r>
            <a:endParaRPr lang="en-US" baseline="30000" dirty="0" smtClean="0"/>
          </a:p>
          <a:p>
            <a:pPr lvl="1"/>
            <a:r>
              <a:rPr lang="en-US" dirty="0" smtClean="0"/>
              <a:t>Not just smartphones run Android; watches, cameras, even cars!</a:t>
            </a:r>
          </a:p>
          <a:p>
            <a:pPr lvl="1"/>
            <a:r>
              <a:rPr lang="en-US" dirty="0" smtClean="0"/>
              <a:t>Mobile is the future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68657"/>
            <a:ext cx="31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According to CNET News</a:t>
            </a:r>
          </a:p>
          <a:p>
            <a:r>
              <a:rPr lang="en-US" sz="1400" dirty="0" smtClean="0"/>
              <a:t>2 According to </a:t>
            </a:r>
            <a:r>
              <a:rPr lang="en-US" sz="1400" dirty="0" err="1" smtClean="0"/>
              <a:t>comScore</a:t>
            </a:r>
            <a:r>
              <a:rPr lang="en-US" sz="1400" dirty="0"/>
              <a:t> </a:t>
            </a:r>
            <a:r>
              <a:rPr lang="en-US" sz="1400" dirty="0" smtClean="0"/>
              <a:t>study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577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is fun!</a:t>
            </a:r>
          </a:p>
          <a:p>
            <a:pPr lvl="1"/>
            <a:r>
              <a:rPr lang="en-US" dirty="0" smtClean="0"/>
              <a:t>The system is open source</a:t>
            </a:r>
          </a:p>
          <a:p>
            <a:pPr lvl="1"/>
            <a:r>
              <a:rPr lang="en-US" dirty="0" smtClean="0"/>
              <a:t>Very few developer restrictions and limitations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is fun!</a:t>
            </a:r>
          </a:p>
          <a:p>
            <a:pPr lvl="1"/>
            <a:r>
              <a:rPr lang="en-US" dirty="0" smtClean="0"/>
              <a:t>The system is open source</a:t>
            </a:r>
          </a:p>
          <a:p>
            <a:pPr lvl="1"/>
            <a:r>
              <a:rPr lang="en-US" dirty="0" smtClean="0"/>
              <a:t>Very few developer restrictions and limitations</a:t>
            </a:r>
          </a:p>
          <a:p>
            <a:r>
              <a:rPr lang="en-US" dirty="0" smtClean="0"/>
              <a:t>Android development is challenging</a:t>
            </a:r>
          </a:p>
          <a:p>
            <a:pPr lvl="1"/>
            <a:r>
              <a:rPr lang="en-US" dirty="0" smtClean="0"/>
              <a:t>Multi-threaded environment</a:t>
            </a:r>
          </a:p>
          <a:p>
            <a:pPr lvl="1"/>
            <a:r>
              <a:rPr lang="en-US" dirty="0" smtClean="0"/>
              <a:t>Very few developer restrictions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development is fun!</a:t>
            </a:r>
          </a:p>
          <a:p>
            <a:pPr lvl="1"/>
            <a:r>
              <a:rPr lang="en-US" dirty="0" smtClean="0"/>
              <a:t>The system is open source</a:t>
            </a:r>
          </a:p>
          <a:p>
            <a:pPr lvl="1"/>
            <a:r>
              <a:rPr lang="en-US" dirty="0" smtClean="0"/>
              <a:t>Very few developer restrictions and limitations</a:t>
            </a:r>
          </a:p>
          <a:p>
            <a:r>
              <a:rPr lang="en-US" dirty="0" smtClean="0"/>
              <a:t>Android development is challenging</a:t>
            </a:r>
          </a:p>
          <a:p>
            <a:pPr lvl="1"/>
            <a:r>
              <a:rPr lang="en-US" dirty="0" smtClean="0"/>
              <a:t>Multi-threaded environment</a:t>
            </a:r>
          </a:p>
          <a:p>
            <a:pPr lvl="1"/>
            <a:r>
              <a:rPr lang="en-US" dirty="0" smtClean="0"/>
              <a:t>Very few developer restrictions and limitations</a:t>
            </a:r>
          </a:p>
          <a:p>
            <a:pPr lvl="2"/>
            <a:r>
              <a:rPr lang="en-US" dirty="0" smtClean="0"/>
              <a:t>Easy to write poor-performing, data-sucking, battery-draining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The all the libraries and frameworks are all written in Java (almost)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The all the libraries and frameworks are all written 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Notes about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The all the libraries and frameworks are all written 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Notes about Java</a:t>
            </a:r>
          </a:p>
          <a:p>
            <a:pPr lvl="2"/>
            <a:r>
              <a:rPr lang="en-US" dirty="0" smtClean="0"/>
              <a:t>Everything is a pointer, but called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8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The all the libraries and frameworks are all written 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Notes about Java</a:t>
            </a:r>
          </a:p>
          <a:p>
            <a:pPr lvl="2"/>
            <a:r>
              <a:rPr lang="en-US" dirty="0" smtClean="0"/>
              <a:t>Everything is a pointer, but called reference</a:t>
            </a:r>
          </a:p>
          <a:p>
            <a:pPr lvl="2"/>
            <a:r>
              <a:rPr lang="en-US" dirty="0" smtClean="0"/>
              <a:t>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The all the libraries and frameworks are all written 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Notes about Java</a:t>
            </a:r>
          </a:p>
          <a:p>
            <a:pPr lvl="2"/>
            <a:r>
              <a:rPr lang="en-US" dirty="0" smtClean="0"/>
              <a:t>Everything is a pointer, but called reference</a:t>
            </a:r>
          </a:p>
          <a:p>
            <a:pPr lvl="2"/>
            <a:r>
              <a:rPr lang="en-US" dirty="0" smtClean="0"/>
              <a:t>Garbage collection</a:t>
            </a:r>
          </a:p>
          <a:p>
            <a:pPr lvl="2"/>
            <a:r>
              <a:rPr lang="en-US" dirty="0" smtClean="0"/>
              <a:t>Memory leaks DO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7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Intro to Android</a:t>
            </a:r>
          </a:p>
          <a:p>
            <a:r>
              <a:rPr lang="en-US" b="1" dirty="0" smtClean="0"/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homework or tests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attendence</a:t>
            </a:r>
            <a:r>
              <a:rPr lang="en-US" dirty="0" smtClean="0"/>
              <a:t> taking</a:t>
            </a:r>
          </a:p>
          <a:p>
            <a:r>
              <a:rPr lang="en-US" dirty="0" smtClean="0"/>
              <a:t>Purely for your benefit</a:t>
            </a:r>
          </a:p>
          <a:p>
            <a:r>
              <a:rPr lang="en-US" dirty="0" smtClean="0"/>
              <a:t>Pay attention and follow along to succeed</a:t>
            </a:r>
          </a:p>
          <a:p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developer.android.com</a:t>
            </a:r>
            <a:endParaRPr lang="en-US" dirty="0" smtClean="0"/>
          </a:p>
          <a:p>
            <a:pPr lvl="1"/>
            <a:r>
              <a:rPr lang="en-US" dirty="0" smtClean="0"/>
              <a:t>Most useful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smtClean="0"/>
              <a:t>Many great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21507"/>
          </a:xfrm>
        </p:spPr>
        <p:txBody>
          <a:bodyPr/>
          <a:lstStyle/>
          <a:p>
            <a:r>
              <a:rPr lang="en-US" dirty="0" smtClean="0"/>
              <a:t>Android SDK Reference Search </a:t>
            </a:r>
          </a:p>
          <a:p>
            <a:pPr lvl="1"/>
            <a:r>
              <a:rPr lang="en-US" dirty="0" smtClean="0"/>
              <a:t>Awesome Chrome extension</a:t>
            </a:r>
          </a:p>
          <a:p>
            <a:pPr lvl="1"/>
            <a:r>
              <a:rPr lang="en-US" dirty="0" smtClean="0"/>
              <a:t>Searches the developer site directly</a:t>
            </a:r>
            <a:endParaRPr lang="en-US" dirty="0"/>
          </a:p>
        </p:txBody>
      </p:sp>
      <p:pic>
        <p:nvPicPr>
          <p:cNvPr id="4" name="Picture 3" descr="Screen Shot 2013-10-10 at 1.5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6" y="3321707"/>
            <a:ext cx="6330882" cy="26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AOSP</a:t>
            </a:r>
          </a:p>
          <a:p>
            <a:r>
              <a:rPr lang="en-US" dirty="0" smtClean="0"/>
              <a:t>Whole OS and framework is publicly available</a:t>
            </a:r>
          </a:p>
          <a:p>
            <a:r>
              <a:rPr lang="en-US" dirty="0" smtClean="0"/>
              <a:t>Code for built-in apps (phone, email, SMS, etc.)</a:t>
            </a:r>
          </a:p>
          <a:p>
            <a:pPr lvl="1"/>
            <a:r>
              <a:rPr lang="en-US" dirty="0" smtClean="0"/>
              <a:t>Not Google apps (Gmail, Play Store, etc.)</a:t>
            </a:r>
          </a:p>
          <a:p>
            <a:r>
              <a:rPr lang="en-US" dirty="0" err="1" smtClean="0"/>
              <a:t>Acess</a:t>
            </a:r>
            <a:r>
              <a:rPr lang="en-US" dirty="0" smtClean="0"/>
              <a:t> through developer site or </a:t>
            </a:r>
            <a:r>
              <a:rPr lang="en-US" dirty="0" err="1" smtClean="0"/>
              <a:t>github.com</a:t>
            </a:r>
            <a:r>
              <a:rPr lang="en-US" dirty="0" smtClean="0"/>
              <a:t>/android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Emulator is PAINFULLY slow </a:t>
            </a:r>
          </a:p>
          <a:p>
            <a:r>
              <a:rPr lang="en-US" dirty="0" err="1" smtClean="0"/>
              <a:t>Genymotion</a:t>
            </a:r>
            <a:r>
              <a:rPr lang="en-US" dirty="0" smtClean="0"/>
              <a:t> is a great alternative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VirtualBox</a:t>
            </a:r>
            <a:r>
              <a:rPr lang="en-US" dirty="0" smtClean="0"/>
              <a:t> to run an emulator on a very fast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0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err="1" smtClean="0"/>
              <a:t>YouTuve</a:t>
            </a:r>
            <a:endParaRPr lang="en-US" dirty="0" smtClean="0"/>
          </a:p>
          <a:p>
            <a:pPr lvl="1"/>
            <a:r>
              <a:rPr lang="en-US" dirty="0" smtClean="0"/>
              <a:t>Google I/O talks</a:t>
            </a:r>
          </a:p>
          <a:p>
            <a:pPr lvl="1"/>
            <a:r>
              <a:rPr lang="en-US" dirty="0" smtClean="0"/>
              <a:t>Android Developer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b="1" dirty="0" smtClean="0"/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900"/>
            <a:ext cx="6858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1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900"/>
            <a:ext cx="6858000" cy="4914900"/>
          </a:xfrm>
          <a:prstGeom prst="rect">
            <a:avLst/>
          </a:prstGeom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457200" y="1417638"/>
            <a:ext cx="6858000" cy="1801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SyncAdapter</a:t>
            </a:r>
            <a:endParaRPr lang="en-US" dirty="0" smtClean="0"/>
          </a:p>
          <a:p>
            <a:r>
              <a:rPr lang="en-US" dirty="0" err="1" smtClean="0"/>
              <a:t>BroadcastReceiver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1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system know which components belong to which applications?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9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will be recorded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Ctools</a:t>
            </a:r>
            <a:r>
              <a:rPr lang="en-US" dirty="0" smtClean="0"/>
              <a:t> for </a:t>
            </a:r>
            <a:r>
              <a:rPr lang="en-US" dirty="0" err="1" smtClean="0"/>
              <a:t>annoucements</a:t>
            </a:r>
            <a:r>
              <a:rPr lang="en-US" dirty="0" smtClean="0"/>
              <a:t> and resources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Github</a:t>
            </a:r>
            <a:r>
              <a:rPr lang="en-US" dirty="0" smtClean="0"/>
              <a:t> for code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system know which components belong to which applications?</a:t>
            </a:r>
          </a:p>
          <a:p>
            <a:pPr lvl="1"/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0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 smtClean="0"/>
          </a:p>
          <a:p>
            <a:pPr lvl="1"/>
            <a:r>
              <a:rPr lang="en-US" dirty="0" smtClean="0"/>
              <a:t>Application’s registry for its components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err="1" smtClean="0"/>
              <a:t>interperet</a:t>
            </a:r>
            <a:r>
              <a:rPr lang="en-US" dirty="0" smtClean="0"/>
              <a:t> Intents (more on this later)</a:t>
            </a:r>
          </a:p>
          <a:p>
            <a:pPr lvl="1"/>
            <a:r>
              <a:rPr lang="en-US" dirty="0" smtClean="0"/>
              <a:t>Configure default events on launch, on broadcast,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now, others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8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b="1" dirty="0" smtClean="0"/>
              <a:t>Activities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4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app.Activity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Developer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9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app user can do and/or see</a:t>
            </a:r>
          </a:p>
          <a:p>
            <a:r>
              <a:rPr lang="en-US" dirty="0" smtClean="0"/>
              <a:t>One Activity on screen</a:t>
            </a:r>
          </a:p>
          <a:p>
            <a:r>
              <a:rPr lang="en-US" dirty="0" smtClean="0"/>
              <a:t>Holds View in a Window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1520541"/>
          </a:xfrm>
        </p:spPr>
        <p:txBody>
          <a:bodyPr/>
          <a:lstStyle/>
          <a:p>
            <a:r>
              <a:rPr lang="en-US" dirty="0" smtClean="0"/>
              <a:t>Must have Activity to launch</a:t>
            </a:r>
          </a:p>
          <a:p>
            <a:r>
              <a:rPr lang="en-US" dirty="0" smtClean="0"/>
              <a:t>Must be registered in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 smtClean="0"/>
              <a:t>Can respond to Intents via </a:t>
            </a:r>
            <a:r>
              <a:rPr lang="en-US" dirty="0" err="1" smtClean="0"/>
              <a:t>IntentFilters</a:t>
            </a:r>
            <a:r>
              <a:rPr lang="en-US" dirty="0" smtClean="0"/>
              <a:t> (</a:t>
            </a:r>
            <a:r>
              <a:rPr lang="en-US" dirty="0" err="1" smtClean="0"/>
              <a:t>nore</a:t>
            </a:r>
            <a:r>
              <a:rPr lang="en-US" dirty="0" smtClean="0"/>
              <a:t> on this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1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about Context</a:t>
            </a:r>
          </a:p>
          <a:p>
            <a:pPr lvl="1"/>
            <a:r>
              <a:rPr lang="en-US" dirty="0" err="1" smtClean="0"/>
              <a:t>Fromt</a:t>
            </a:r>
            <a:r>
              <a:rPr lang="en-US" dirty="0" smtClean="0"/>
              <a:t> the developer page: </a:t>
            </a:r>
          </a:p>
          <a:p>
            <a:pPr lvl="2"/>
            <a:r>
              <a:rPr lang="en-US" dirty="0" smtClean="0"/>
              <a:t>“Interface to global information about an application environment.”</a:t>
            </a:r>
          </a:p>
          <a:p>
            <a:pPr lvl="1"/>
            <a:r>
              <a:rPr lang="en-US" dirty="0" smtClean="0"/>
              <a:t>Needed by many actions to coordinate between components at a low level</a:t>
            </a:r>
          </a:p>
          <a:p>
            <a:pPr lvl="2"/>
            <a:r>
              <a:rPr lang="en-US" dirty="0" smtClean="0"/>
              <a:t>i.e. Making sure things run in the Context of the main thread (more on this later)</a:t>
            </a:r>
          </a:p>
          <a:p>
            <a:pPr lvl="1"/>
            <a:r>
              <a:rPr lang="en-US" dirty="0" smtClean="0"/>
              <a:t>Activity extends Context (</a:t>
            </a:r>
            <a:r>
              <a:rPr lang="en-US" dirty="0" err="1" smtClean="0"/>
              <a:t>kinda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0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649735" cy="486857"/>
          </a:xfrm>
        </p:spPr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46" y="274638"/>
            <a:ext cx="4595370" cy="593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8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92049"/>
          </a:xfrm>
        </p:spPr>
        <p:txBody>
          <a:bodyPr/>
          <a:lstStyle/>
          <a:p>
            <a:r>
              <a:rPr lang="en-US" dirty="0" smtClean="0"/>
              <a:t>Subtle, but important, quirks about life cycle</a:t>
            </a:r>
          </a:p>
          <a:p>
            <a:pPr lvl="1"/>
            <a:r>
              <a:rPr lang="en-US" dirty="0" smtClean="0"/>
              <a:t>Recreated on configuration change</a:t>
            </a:r>
          </a:p>
          <a:p>
            <a:pPr lvl="1"/>
            <a:r>
              <a:rPr lang="en-US" dirty="0" smtClean="0"/>
              <a:t>Leave screen -&gt; only state is saved, not entire instance</a:t>
            </a:r>
          </a:p>
          <a:p>
            <a:pPr lvl="1"/>
            <a:r>
              <a:rPr lang="en-US" dirty="0" smtClean="0"/>
              <a:t>This can lead to memory leaks (Java-style)</a:t>
            </a:r>
          </a:p>
          <a:p>
            <a:r>
              <a:rPr lang="en-US" dirty="0" smtClean="0"/>
              <a:t>Why is this a big deal?</a:t>
            </a:r>
          </a:p>
        </p:txBody>
      </p:sp>
    </p:spTree>
    <p:extLst>
      <p:ext uri="{BB962C8B-B14F-4D97-AF65-F5344CB8AC3E}">
        <p14:creationId xmlns:p14="http://schemas.microsoft.com/office/powerpoint/2010/main" val="30582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</a:p>
          <a:p>
            <a:r>
              <a:rPr lang="en-US" dirty="0" smtClean="0"/>
              <a:t>Useful Tools</a:t>
            </a:r>
          </a:p>
          <a:p>
            <a:r>
              <a:rPr lang="en-US" dirty="0" smtClean="0"/>
              <a:t>Application Components</a:t>
            </a:r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Views and </a:t>
            </a:r>
            <a:r>
              <a:rPr lang="en-US" dirty="0" err="1" smtClean="0"/>
              <a:t>ViewGroups</a:t>
            </a:r>
            <a:endParaRPr lang="en-US" dirty="0" smtClean="0"/>
          </a:p>
          <a:p>
            <a:r>
              <a:rPr lang="en-US" dirty="0" smtClean="0"/>
              <a:t>Component Communication</a:t>
            </a:r>
          </a:p>
          <a:p>
            <a:r>
              <a:rPr lang="en-US" dirty="0" smtClean="0"/>
              <a:t>“Hello, world!”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92049"/>
          </a:xfrm>
        </p:spPr>
        <p:txBody>
          <a:bodyPr/>
          <a:lstStyle/>
          <a:p>
            <a:r>
              <a:rPr lang="en-US" dirty="0" smtClean="0"/>
              <a:t>Subtle, but important, quirks about life cycle</a:t>
            </a:r>
          </a:p>
          <a:p>
            <a:pPr lvl="1"/>
            <a:r>
              <a:rPr lang="en-US" dirty="0" smtClean="0"/>
              <a:t>Recreated on configuration change</a:t>
            </a:r>
          </a:p>
          <a:p>
            <a:pPr lvl="1"/>
            <a:r>
              <a:rPr lang="en-US" dirty="0" smtClean="0"/>
              <a:t>Leave screen -&gt; only state is saved, not entire instance</a:t>
            </a:r>
          </a:p>
          <a:p>
            <a:pPr lvl="1"/>
            <a:r>
              <a:rPr lang="en-US" dirty="0" smtClean="0"/>
              <a:t>This can lead to memory leaks (Java-style)</a:t>
            </a:r>
          </a:p>
          <a:p>
            <a:r>
              <a:rPr lang="en-US" dirty="0" smtClean="0"/>
              <a:t>Why is this a big deal?</a:t>
            </a:r>
          </a:p>
          <a:p>
            <a:pPr lvl="1"/>
            <a:r>
              <a:rPr lang="en-US" dirty="0" smtClean="0"/>
              <a:t>Entire View hierarchy is often recreated!</a:t>
            </a:r>
          </a:p>
        </p:txBody>
      </p:sp>
    </p:spTree>
    <p:extLst>
      <p:ext uri="{BB962C8B-B14F-4D97-AF65-F5344CB8AC3E}">
        <p14:creationId xmlns:p14="http://schemas.microsoft.com/office/powerpoint/2010/main" val="202680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b="1" dirty="0"/>
              <a:t>Views and </a:t>
            </a:r>
            <a:r>
              <a:rPr lang="en-US" b="1" dirty="0" err="1" smtClean="0"/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view.View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Developer page</a:t>
            </a:r>
            <a:endParaRPr lang="en-US" dirty="0" smtClean="0"/>
          </a:p>
          <a:p>
            <a:r>
              <a:rPr lang="en-US" dirty="0" err="1" smtClean="0"/>
              <a:t>android.view.ViewGroup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Developer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is a rectangular space to draw 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9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ViewGroup</a:t>
            </a:r>
            <a:r>
              <a:rPr lang="en-US" dirty="0" smtClean="0"/>
              <a:t> is a special View that can hold other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ViewGroup</a:t>
            </a:r>
            <a:r>
              <a:rPr lang="en-US" dirty="0" smtClean="0"/>
              <a:t> is a special View that can hold other Views</a:t>
            </a:r>
          </a:p>
          <a:p>
            <a:pPr lvl="1"/>
            <a:r>
              <a:rPr lang="en-US" dirty="0" smtClean="0"/>
              <a:t>Can see relationship in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must live inside a Context, i.e. an Activity</a:t>
            </a:r>
          </a:p>
          <a:p>
            <a:pPr lvl="1"/>
            <a:r>
              <a:rPr lang="en-US" dirty="0" smtClean="0"/>
              <a:t>Only in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must live inside a Context, i.e. an Activity</a:t>
            </a:r>
          </a:p>
          <a:p>
            <a:pPr lvl="1"/>
            <a:r>
              <a:rPr lang="en-US" dirty="0" smtClean="0"/>
              <a:t>Only in Activity</a:t>
            </a:r>
          </a:p>
          <a:p>
            <a:r>
              <a:rPr lang="en-US" dirty="0"/>
              <a:t>Cannot be modified from any thread besides main thread</a:t>
            </a:r>
          </a:p>
          <a:p>
            <a:pPr lvl="1"/>
            <a:r>
              <a:rPr lang="en-US" dirty="0"/>
              <a:t>More on this when we talk about multi threading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extend View and </a:t>
            </a:r>
            <a:r>
              <a:rPr lang="en-US" dirty="0" err="1" smtClean="0"/>
              <a:t>ViewGroup</a:t>
            </a:r>
            <a:r>
              <a:rPr lang="en-US" dirty="0" smtClean="0"/>
              <a:t> yourself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1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extend View and </a:t>
            </a:r>
            <a:r>
              <a:rPr lang="en-US" dirty="0" err="1" smtClean="0"/>
              <a:t>ViewGroup</a:t>
            </a:r>
            <a:r>
              <a:rPr lang="en-US" dirty="0" smtClean="0"/>
              <a:t> yourself</a:t>
            </a:r>
          </a:p>
          <a:p>
            <a:pPr lvl="1"/>
            <a:r>
              <a:rPr lang="en-US" dirty="0" smtClean="0"/>
              <a:t>Often unnecessary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extend View and </a:t>
            </a:r>
            <a:r>
              <a:rPr lang="en-US" dirty="0" err="1" smtClean="0"/>
              <a:t>ViewGroup</a:t>
            </a:r>
            <a:r>
              <a:rPr lang="en-US" dirty="0" smtClean="0"/>
              <a:t> yourself</a:t>
            </a:r>
          </a:p>
          <a:p>
            <a:pPr lvl="1"/>
            <a:r>
              <a:rPr lang="en-US" dirty="0" smtClean="0"/>
              <a:t>Often unnecessary</a:t>
            </a:r>
          </a:p>
          <a:p>
            <a:r>
              <a:rPr lang="en-US" dirty="0" smtClean="0"/>
              <a:t>Framework includes many useful classes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pPr lvl="1"/>
            <a:r>
              <a:rPr lang="en-US" dirty="0" err="1" smtClean="0"/>
              <a:t>FrameLayout</a:t>
            </a:r>
            <a:endParaRPr lang="en-US" dirty="0" smtClean="0"/>
          </a:p>
          <a:p>
            <a:pPr lvl="1"/>
            <a:r>
              <a:rPr lang="en-US" dirty="0" err="1" smtClean="0"/>
              <a:t>GridLayout</a:t>
            </a:r>
            <a:endParaRPr lang="en-US" dirty="0" smtClean="0"/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err="1" smtClean="0"/>
              <a:t>ImageView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416477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Views and </a:t>
            </a:r>
            <a:r>
              <a:rPr lang="en-US" dirty="0" err="1" smtClean="0"/>
              <a:t>ViewGroups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Views and </a:t>
            </a:r>
            <a:r>
              <a:rPr lang="en-US" dirty="0" err="1" smtClean="0"/>
              <a:t>ViewGroups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Normally, like any other class</a:t>
            </a:r>
          </a:p>
        </p:txBody>
      </p:sp>
    </p:spTree>
    <p:extLst>
      <p:ext uri="{BB962C8B-B14F-4D97-AF65-F5344CB8AC3E}">
        <p14:creationId xmlns:p14="http://schemas.microsoft.com/office/powerpoint/2010/main" val="10466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Views and </a:t>
            </a:r>
            <a:r>
              <a:rPr lang="en-US" dirty="0" err="1" smtClean="0"/>
              <a:t>ViewGroups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Normally, like any other class</a:t>
            </a:r>
          </a:p>
          <a:p>
            <a:pPr lvl="1"/>
            <a:r>
              <a:rPr lang="en-US" dirty="0" smtClean="0"/>
              <a:t>Inflate from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Views and </a:t>
            </a:r>
            <a:r>
              <a:rPr lang="en-US" dirty="0" err="1" smtClean="0"/>
              <a:t>ViewGroups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Normally, like any other class</a:t>
            </a:r>
          </a:p>
          <a:p>
            <a:pPr lvl="1"/>
            <a:r>
              <a:rPr lang="en-US" b="1" dirty="0" smtClean="0"/>
              <a:t>Inflate from XML</a:t>
            </a:r>
          </a:p>
          <a:p>
            <a:pPr lvl="2"/>
            <a:r>
              <a:rPr lang="en-US" dirty="0" smtClean="0"/>
              <a:t>Best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0362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6235"/>
          </a:xfrm>
        </p:spPr>
        <p:txBody>
          <a:bodyPr/>
          <a:lstStyle/>
          <a:p>
            <a:r>
              <a:rPr lang="en-US" dirty="0" smtClean="0"/>
              <a:t>Basic layout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3948"/>
            <a:ext cx="7488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&lt;View /&gt;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&lt;!-- Notice the nested </a:t>
            </a:r>
            <a:r>
              <a:rPr lang="en-US" dirty="0" err="1" smtClean="0"/>
              <a:t>ViewGroup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--&gt;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&lt;View /&gt;</a:t>
            </a:r>
          </a:p>
          <a:p>
            <a:endParaRPr lang="en-US" dirty="0"/>
          </a:p>
          <a:p>
            <a:r>
              <a:rPr lang="en-US" dirty="0" smtClean="0"/>
              <a:t>		&lt;!-- Can have multiple Views in a </a:t>
            </a:r>
            <a:r>
              <a:rPr lang="en-US" dirty="0" err="1" smtClean="0"/>
              <a:t>ViewGroup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--&gt;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&lt;View /&gt;</a:t>
            </a:r>
          </a:p>
          <a:p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4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8776"/>
          </a:xfrm>
        </p:spPr>
        <p:txBody>
          <a:bodyPr/>
          <a:lstStyle/>
          <a:p>
            <a:r>
              <a:rPr lang="en-US" dirty="0" smtClean="0"/>
              <a:t>Basic layout structure</a:t>
            </a:r>
          </a:p>
          <a:p>
            <a:pPr lvl="1"/>
            <a:r>
              <a:rPr lang="en-US" dirty="0" smtClean="0"/>
              <a:t>We’ll see a specific sample in the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8976"/>
            <a:ext cx="7488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&lt;View /&gt;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&lt;!-- Notice the nested </a:t>
            </a:r>
            <a:r>
              <a:rPr lang="en-US" dirty="0" err="1" smtClean="0"/>
              <a:t>ViewGroup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--&gt;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&lt;View /&gt;</a:t>
            </a:r>
          </a:p>
          <a:p>
            <a:endParaRPr lang="en-US" dirty="0"/>
          </a:p>
          <a:p>
            <a:r>
              <a:rPr lang="en-US" dirty="0" smtClean="0"/>
              <a:t>		&lt;!-- Can have multiple Views in a </a:t>
            </a:r>
            <a:r>
              <a:rPr lang="en-US" dirty="0" err="1" smtClean="0"/>
              <a:t>ViewGroup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--&gt;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&lt;View /&gt;</a:t>
            </a:r>
          </a:p>
          <a:p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ViewGroup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0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95669"/>
          </a:xfrm>
        </p:spPr>
        <p:txBody>
          <a:bodyPr/>
          <a:lstStyle/>
          <a:p>
            <a:r>
              <a:rPr lang="en-US" dirty="0" smtClean="0"/>
              <a:t>What if we have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795868"/>
            <a:ext cx="77637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LinearyLayout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=“</a:t>
            </a:r>
            <a:r>
              <a:rPr lang="fr-FR" i="1" dirty="0"/>
              <a:t>http://</a:t>
            </a:r>
            <a:r>
              <a:rPr lang="fr-FR" i="1" dirty="0" err="1"/>
              <a:t>schemas.android.com</a:t>
            </a:r>
            <a:r>
              <a:rPr lang="fr-FR" i="1" dirty="0"/>
              <a:t>/</a:t>
            </a:r>
            <a:r>
              <a:rPr lang="fr-FR" i="1" dirty="0" err="1"/>
              <a:t>apk</a:t>
            </a:r>
            <a:r>
              <a:rPr lang="fr-FR" i="1" dirty="0"/>
              <a:t>/</a:t>
            </a:r>
            <a:r>
              <a:rPr lang="fr-FR" i="1" dirty="0" err="1"/>
              <a:t>res</a:t>
            </a:r>
            <a:r>
              <a:rPr lang="fr-FR" i="1" dirty="0"/>
              <a:t>/</a:t>
            </a:r>
            <a:r>
              <a:rPr lang="fr-FR" i="1" dirty="0" err="1" smtClean="0"/>
              <a:t>android</a:t>
            </a:r>
            <a:r>
              <a:rPr lang="en-US" dirty="0" smtClean="0"/>
              <a:t>“</a:t>
            </a:r>
            <a:r>
              <a:rPr lang="fr-FR" i="1" dirty="0" smtClean="0"/>
              <a:t>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&lt;Button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my_btn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=“Press” 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95669"/>
          </a:xfrm>
        </p:spPr>
        <p:txBody>
          <a:bodyPr/>
          <a:lstStyle/>
          <a:p>
            <a:r>
              <a:rPr lang="en-US" dirty="0" smtClean="0"/>
              <a:t>What if we have this?</a:t>
            </a:r>
          </a:p>
          <a:p>
            <a:r>
              <a:rPr lang="en-US" dirty="0" smtClean="0"/>
              <a:t>How can the Activity tell if the Button is clicked?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795868"/>
            <a:ext cx="77637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LinearyLayout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=“</a:t>
            </a:r>
            <a:r>
              <a:rPr lang="fr-FR" i="1" dirty="0"/>
              <a:t>http://</a:t>
            </a:r>
            <a:r>
              <a:rPr lang="fr-FR" i="1" dirty="0" err="1"/>
              <a:t>schemas.android.com</a:t>
            </a:r>
            <a:r>
              <a:rPr lang="fr-FR" i="1" dirty="0"/>
              <a:t>/</a:t>
            </a:r>
            <a:r>
              <a:rPr lang="fr-FR" i="1" dirty="0" err="1"/>
              <a:t>apk</a:t>
            </a:r>
            <a:r>
              <a:rPr lang="fr-FR" i="1" dirty="0"/>
              <a:t>/</a:t>
            </a:r>
            <a:r>
              <a:rPr lang="fr-FR" i="1" dirty="0" err="1"/>
              <a:t>res</a:t>
            </a:r>
            <a:r>
              <a:rPr lang="fr-FR" i="1" dirty="0"/>
              <a:t>/</a:t>
            </a:r>
            <a:r>
              <a:rPr lang="fr-FR" i="1" dirty="0" err="1" smtClean="0"/>
              <a:t>android</a:t>
            </a:r>
            <a:r>
              <a:rPr lang="en-US" dirty="0" smtClean="0"/>
              <a:t>“</a:t>
            </a:r>
            <a:r>
              <a:rPr lang="fr-FR" i="1" dirty="0" smtClean="0"/>
              <a:t>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&lt;Button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my_btn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=“Press” 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Android, Inc. created by Andy Rubin in 2003</a:t>
            </a:r>
          </a:p>
          <a:p>
            <a:r>
              <a:rPr lang="en-US" dirty="0" smtClean="0"/>
              <a:t>Acquired by Google in 2005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</a:t>
            </a:r>
            <a:r>
              <a:rPr lang="en-US" dirty="0" err="1" smtClean="0"/>
              <a:t>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95669"/>
          </a:xfrm>
        </p:spPr>
        <p:txBody>
          <a:bodyPr/>
          <a:lstStyle/>
          <a:p>
            <a:r>
              <a:rPr lang="en-US" dirty="0" smtClean="0"/>
              <a:t>What if we have this?</a:t>
            </a:r>
          </a:p>
          <a:p>
            <a:r>
              <a:rPr lang="en-US" dirty="0" smtClean="0"/>
              <a:t>How can the Activity tell if the Button is clicked?</a:t>
            </a:r>
          </a:p>
          <a:p>
            <a:pPr lvl="1"/>
            <a:r>
              <a:rPr lang="en-US" b="1" dirty="0" smtClean="0"/>
              <a:t>Listener design pattern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795868"/>
            <a:ext cx="77637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LinearyLayout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=“</a:t>
            </a:r>
            <a:r>
              <a:rPr lang="fr-FR" i="1" dirty="0"/>
              <a:t>http://</a:t>
            </a:r>
            <a:r>
              <a:rPr lang="fr-FR" i="1" dirty="0" err="1"/>
              <a:t>schemas.android.com</a:t>
            </a:r>
            <a:r>
              <a:rPr lang="fr-FR" i="1" dirty="0"/>
              <a:t>/</a:t>
            </a:r>
            <a:r>
              <a:rPr lang="fr-FR" i="1" dirty="0" err="1"/>
              <a:t>apk</a:t>
            </a:r>
            <a:r>
              <a:rPr lang="fr-FR" i="1" dirty="0"/>
              <a:t>/</a:t>
            </a:r>
            <a:r>
              <a:rPr lang="fr-FR" i="1" dirty="0" err="1"/>
              <a:t>res</a:t>
            </a:r>
            <a:r>
              <a:rPr lang="fr-FR" i="1" dirty="0"/>
              <a:t>/</a:t>
            </a:r>
            <a:r>
              <a:rPr lang="fr-FR" i="1" dirty="0" err="1" smtClean="0"/>
              <a:t>android</a:t>
            </a:r>
            <a:r>
              <a:rPr lang="en-US" dirty="0" smtClean="0"/>
              <a:t>“</a:t>
            </a:r>
            <a:r>
              <a:rPr lang="fr-FR" i="1" dirty="0" smtClean="0"/>
              <a:t>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&lt;Button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my_btn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=“Press” 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/>
              <a:t>Component Communication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“Hello, world!”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Intercomponent</a:t>
            </a:r>
            <a:r>
              <a:rPr lang="en-US" dirty="0" smtClean="0"/>
              <a:t> communication</a:t>
            </a:r>
          </a:p>
          <a:p>
            <a:r>
              <a:rPr lang="en-US" dirty="0" err="1" smtClean="0"/>
              <a:t>Intracomponent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Intercomponent</a:t>
            </a:r>
            <a:r>
              <a:rPr lang="en-US" dirty="0" smtClean="0"/>
              <a:t> communication</a:t>
            </a:r>
          </a:p>
          <a:p>
            <a:r>
              <a:rPr lang="en-US" b="1" dirty="0" err="1" smtClean="0"/>
              <a:t>Intracomponent</a:t>
            </a:r>
            <a:r>
              <a:rPr lang="en-US" b="1" dirty="0" smtClean="0"/>
              <a:t>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1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Activty</a:t>
            </a:r>
            <a:r>
              <a:rPr lang="en-US" dirty="0"/>
              <a:t> </a:t>
            </a:r>
            <a:r>
              <a:rPr lang="en-US" dirty="0" smtClean="0"/>
              <a:t>displays View with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Activty</a:t>
            </a:r>
            <a:r>
              <a:rPr lang="en-US" dirty="0"/>
              <a:t> </a:t>
            </a:r>
            <a:r>
              <a:rPr lang="en-US" dirty="0" smtClean="0"/>
              <a:t>displays View with a Button</a:t>
            </a:r>
          </a:p>
          <a:p>
            <a:r>
              <a:rPr lang="en-US" dirty="0" smtClean="0"/>
              <a:t>Want to respond to Button clicks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Activty</a:t>
            </a:r>
            <a:r>
              <a:rPr lang="en-US" dirty="0"/>
              <a:t> </a:t>
            </a:r>
            <a:r>
              <a:rPr lang="en-US" dirty="0" smtClean="0"/>
              <a:t>displays View with a Button</a:t>
            </a:r>
          </a:p>
          <a:p>
            <a:r>
              <a:rPr lang="en-US" dirty="0" smtClean="0"/>
              <a:t>Want to respond to Button clicks</a:t>
            </a:r>
          </a:p>
          <a:p>
            <a:r>
              <a:rPr lang="en-US" dirty="0" smtClean="0"/>
              <a:t>Activity is said to be “listening” for a click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9324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 (a.k.a. callbacks)</a:t>
            </a:r>
          </a:p>
        </p:txBody>
      </p:sp>
    </p:spTree>
    <p:extLst>
      <p:ext uri="{BB962C8B-B14F-4D97-AF65-F5344CB8AC3E}">
        <p14:creationId xmlns:p14="http://schemas.microsoft.com/office/powerpoint/2010/main" val="320745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</a:t>
            </a:r>
          </a:p>
          <a:p>
            <a:pPr lvl="1"/>
            <a:r>
              <a:rPr lang="en-US" dirty="0" smtClean="0"/>
              <a:t>Define Listener interface</a:t>
            </a:r>
          </a:p>
        </p:txBody>
      </p:sp>
    </p:spTree>
    <p:extLst>
      <p:ext uri="{BB962C8B-B14F-4D97-AF65-F5344CB8AC3E}">
        <p14:creationId xmlns:p14="http://schemas.microsoft.com/office/powerpoint/2010/main" val="192096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Android, Inc. created by Andy Rubin in 2003</a:t>
            </a:r>
          </a:p>
          <a:p>
            <a:r>
              <a:rPr lang="en-US" dirty="0" smtClean="0"/>
              <a:t>Acquired by Google in 2005</a:t>
            </a:r>
          </a:p>
          <a:p>
            <a:r>
              <a:rPr lang="en-US" dirty="0" smtClean="0"/>
              <a:t>Lawsuit trouble with Sun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JVM </a:t>
            </a:r>
            <a:r>
              <a:rPr lang="en-US" dirty="0" err="1" smtClean="0"/>
              <a:t>vs</a:t>
            </a:r>
            <a:r>
              <a:rPr lang="en-US" dirty="0" smtClean="0"/>
              <a:t> Sun JVM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</a:t>
            </a:r>
          </a:p>
          <a:p>
            <a:pPr lvl="1"/>
            <a:r>
              <a:rPr lang="en-US" dirty="0" smtClean="0"/>
              <a:t>Define Listener interface</a:t>
            </a:r>
          </a:p>
          <a:p>
            <a:pPr lvl="1"/>
            <a:r>
              <a:rPr lang="en-US" dirty="0" smtClean="0"/>
              <a:t>Object that is listening implements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4513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</a:t>
            </a:r>
          </a:p>
          <a:p>
            <a:pPr lvl="1"/>
            <a:r>
              <a:rPr lang="en-US" dirty="0" smtClean="0"/>
              <a:t>Define Listener interface</a:t>
            </a:r>
          </a:p>
          <a:p>
            <a:pPr lvl="1"/>
            <a:r>
              <a:rPr lang="en-US" dirty="0" smtClean="0"/>
              <a:t>Object that is listening implements the interface</a:t>
            </a:r>
          </a:p>
          <a:p>
            <a:pPr lvl="1"/>
            <a:r>
              <a:rPr lang="en-US" dirty="0" smtClean="0"/>
              <a:t>Target objects notifies listeners when an event </a:t>
            </a:r>
            <a:r>
              <a:rPr lang="en-US" dirty="0" err="1" smtClean="0"/>
              <a:t>occrs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design pattern</a:t>
            </a:r>
          </a:p>
          <a:p>
            <a:pPr lvl="1"/>
            <a:r>
              <a:rPr lang="en-US" dirty="0" smtClean="0"/>
              <a:t>Define Listener interface</a:t>
            </a:r>
          </a:p>
          <a:p>
            <a:pPr lvl="1"/>
            <a:r>
              <a:rPr lang="en-US" dirty="0" smtClean="0"/>
              <a:t>Object that is listening implements the interface</a:t>
            </a:r>
          </a:p>
          <a:p>
            <a:pPr lvl="1"/>
            <a:r>
              <a:rPr lang="en-US" dirty="0" smtClean="0"/>
              <a:t>Target objects notifies listeners when an event </a:t>
            </a:r>
            <a:r>
              <a:rPr lang="en-US" dirty="0" err="1" smtClean="0"/>
              <a:t>occrs</a:t>
            </a:r>
            <a:endParaRPr lang="en-US" dirty="0"/>
          </a:p>
          <a:p>
            <a:pPr lvl="1"/>
            <a:r>
              <a:rPr lang="en-US" dirty="0" smtClean="0"/>
              <a:t>Listener </a:t>
            </a:r>
            <a:r>
              <a:rPr lang="en-US" dirty="0" err="1" smtClean="0"/>
              <a:t>responsds</a:t>
            </a:r>
            <a:r>
              <a:rPr lang="en-US" dirty="0" smtClean="0"/>
              <a:t> to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6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limited to Buttons or the like</a:t>
            </a:r>
          </a:p>
          <a:p>
            <a:pPr lvl="1"/>
            <a:r>
              <a:rPr lang="en-US" dirty="0" smtClean="0"/>
              <a:t>Any class can define a listener interface</a:t>
            </a:r>
          </a:p>
          <a:p>
            <a:pPr lvl="1"/>
            <a:r>
              <a:rPr lang="en-US" dirty="0" smtClean="0"/>
              <a:t>Must notify on certain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6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69335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de-DE" dirty="0" smtClean="0">
                <a:hlinkClick r:id="rId2"/>
              </a:rPr>
              <a:t>OnClickListener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69535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MyActivity</a:t>
            </a:r>
            <a:r>
              <a:rPr lang="en-US" dirty="0" smtClean="0"/>
              <a:t> extends Activity implements </a:t>
            </a:r>
            <a:r>
              <a:rPr lang="en-US" dirty="0" err="1" smtClean="0"/>
              <a:t>OnClickListener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// … other code</a:t>
            </a:r>
          </a:p>
          <a:p>
            <a:endParaRPr lang="en-US" dirty="0"/>
          </a:p>
          <a:p>
            <a:r>
              <a:rPr lang="en-US" dirty="0" smtClean="0"/>
              <a:t>	@Override</a:t>
            </a:r>
          </a:p>
          <a:p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startOtherActivity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43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Intercomponent</a:t>
            </a:r>
            <a:r>
              <a:rPr lang="en-US" b="1" dirty="0" smtClean="0"/>
              <a:t> communication</a:t>
            </a:r>
          </a:p>
          <a:p>
            <a:r>
              <a:rPr lang="en-US" dirty="0" err="1" smtClean="0"/>
              <a:t>Intracomponent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7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different </a:t>
            </a:r>
            <a:r>
              <a:rPr lang="en-US" dirty="0" err="1" smtClean="0"/>
              <a:t>compponents</a:t>
            </a:r>
            <a:r>
              <a:rPr lang="en-US" dirty="0" smtClean="0"/>
              <a:t> talk to each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different </a:t>
            </a:r>
            <a:r>
              <a:rPr lang="en-US" dirty="0" err="1" smtClean="0"/>
              <a:t>compponents</a:t>
            </a:r>
            <a:r>
              <a:rPr lang="en-US" dirty="0" smtClean="0"/>
              <a:t> talk to each other?</a:t>
            </a:r>
          </a:p>
          <a:p>
            <a:pPr lvl="1"/>
            <a:r>
              <a:rPr lang="en-US" dirty="0" smtClean="0"/>
              <a:t>They 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different </a:t>
            </a:r>
            <a:r>
              <a:rPr lang="en-US" dirty="0" err="1" smtClean="0"/>
              <a:t>compponents</a:t>
            </a:r>
            <a:r>
              <a:rPr lang="en-US" dirty="0" smtClean="0"/>
              <a:t> talk to each other?</a:t>
            </a:r>
          </a:p>
          <a:p>
            <a:pPr lvl="1"/>
            <a:r>
              <a:rPr lang="en-US" dirty="0" smtClean="0"/>
              <a:t>They don’t</a:t>
            </a:r>
          </a:p>
          <a:p>
            <a:pPr lvl="1"/>
            <a:r>
              <a:rPr lang="en-US" dirty="0" smtClean="0"/>
              <a:t>One Activity on the screen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7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different </a:t>
            </a:r>
            <a:r>
              <a:rPr lang="en-US" dirty="0" err="1" smtClean="0"/>
              <a:t>compponents</a:t>
            </a:r>
            <a:r>
              <a:rPr lang="en-US" dirty="0" smtClean="0"/>
              <a:t> talk to each other?</a:t>
            </a:r>
          </a:p>
          <a:p>
            <a:pPr lvl="1"/>
            <a:r>
              <a:rPr lang="en-US" dirty="0" smtClean="0"/>
              <a:t>They don’t</a:t>
            </a:r>
          </a:p>
          <a:p>
            <a:pPr lvl="1"/>
            <a:r>
              <a:rPr lang="en-US" dirty="0" smtClean="0"/>
              <a:t>One Activity on the screen at a time</a:t>
            </a:r>
          </a:p>
          <a:p>
            <a:r>
              <a:rPr lang="en-US" dirty="0" smtClean="0"/>
              <a:t>How to start another Activity?</a:t>
            </a:r>
          </a:p>
          <a:p>
            <a:pPr lvl="1"/>
            <a:r>
              <a:rPr lang="en-US" b="1" dirty="0" smtClean="0"/>
              <a:t>Intents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8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1.0</a:t>
            </a:r>
          </a:p>
          <a:p>
            <a:r>
              <a:rPr lang="en-US" dirty="0" smtClean="0"/>
              <a:t>1.5 Cupcake</a:t>
            </a:r>
          </a:p>
          <a:p>
            <a:r>
              <a:rPr lang="en-US" dirty="0" smtClean="0"/>
              <a:t>1.6 Donut</a:t>
            </a:r>
          </a:p>
          <a:p>
            <a:r>
              <a:rPr lang="en-US" dirty="0" smtClean="0"/>
              <a:t>2.0-2.1 </a:t>
            </a:r>
            <a:r>
              <a:rPr lang="fr-FR" dirty="0" err="1" smtClean="0"/>
              <a:t>É</a:t>
            </a:r>
            <a:r>
              <a:rPr lang="en-US" dirty="0" err="1" smtClean="0"/>
              <a:t>clair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Froyo</a:t>
            </a:r>
            <a:endParaRPr lang="en-US" dirty="0" smtClean="0"/>
          </a:p>
          <a:p>
            <a:r>
              <a:rPr lang="en-US" dirty="0" smtClean="0"/>
              <a:t>2.3 Gingerbread</a:t>
            </a:r>
          </a:p>
          <a:p>
            <a:r>
              <a:rPr lang="en-US" dirty="0" smtClean="0"/>
              <a:t>3.0-3.2 Honeycomb</a:t>
            </a:r>
          </a:p>
          <a:p>
            <a:r>
              <a:rPr lang="en-US" dirty="0" smtClean="0"/>
              <a:t>4.0 Ice Cream Sandwich</a:t>
            </a:r>
          </a:p>
          <a:p>
            <a:r>
              <a:rPr lang="en-US" dirty="0" smtClean="0"/>
              <a:t>4.1-4.3 Jelly Bean</a:t>
            </a:r>
          </a:p>
          <a:p>
            <a:r>
              <a:rPr lang="en-US" dirty="0" smtClean="0"/>
              <a:t>4.4 </a:t>
            </a:r>
            <a:r>
              <a:rPr lang="en-US" dirty="0" err="1" smtClean="0"/>
              <a:t>KitKat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2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</a:p>
          <a:p>
            <a:pPr lvl="1"/>
            <a:r>
              <a:rPr lang="en-US" dirty="0" smtClean="0"/>
              <a:t>App tells the system what you want to do</a:t>
            </a:r>
          </a:p>
          <a:p>
            <a:pPr lvl="1"/>
            <a:r>
              <a:rPr lang="en-US" dirty="0" smtClean="0"/>
              <a:t>System can maintain important resources, i.e. Window</a:t>
            </a:r>
          </a:p>
          <a:p>
            <a:pPr lvl="2"/>
            <a:r>
              <a:rPr lang="en-US" dirty="0" smtClean="0"/>
              <a:t>App tells system to swap Activities in and out of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are MUCH more powerful than Activity switching</a:t>
            </a:r>
          </a:p>
          <a:p>
            <a:r>
              <a:rPr lang="en-US" dirty="0" smtClean="0"/>
              <a:t>Intents will pop up all the time in the class</a:t>
            </a:r>
          </a:p>
          <a:p>
            <a:pPr lvl="1"/>
            <a:r>
              <a:rPr lang="en-US" dirty="0" smtClean="0"/>
              <a:t>This is all we need to know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1201967"/>
          </a:xfrm>
        </p:spPr>
        <p:txBody>
          <a:bodyPr/>
          <a:lstStyle/>
          <a:p>
            <a:r>
              <a:rPr lang="en-US" dirty="0" smtClean="0"/>
              <a:t>If only one Activity is allowed on the screen at one time, how can we put more than one user action on the screen?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5" y="2802166"/>
            <a:ext cx="6003317" cy="37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have a list and frame side-by-side in a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have a list and frame side-by-side in a layout</a:t>
            </a:r>
          </a:p>
          <a:p>
            <a:pPr lvl="1"/>
            <a:r>
              <a:rPr lang="en-US" dirty="0" smtClean="0"/>
              <a:t>What if the screen is small?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1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Fragments!</a:t>
            </a:r>
          </a:p>
          <a:p>
            <a:pPr lvl="1"/>
            <a:r>
              <a:rPr lang="en-US" dirty="0" smtClean="0"/>
              <a:t>Modular pieces of UI with life cycle like an Activity</a:t>
            </a:r>
          </a:p>
          <a:p>
            <a:pPr lvl="1"/>
            <a:r>
              <a:rPr lang="en-US" dirty="0" smtClean="0"/>
              <a:t>Doesn’t manage a Window or other system resources </a:t>
            </a:r>
          </a:p>
        </p:txBody>
      </p:sp>
    </p:spTree>
    <p:extLst>
      <p:ext uri="{BB962C8B-B14F-4D97-AF65-F5344CB8AC3E}">
        <p14:creationId xmlns:p14="http://schemas.microsoft.com/office/powerpoint/2010/main" val="343995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Fragments!</a:t>
            </a:r>
          </a:p>
          <a:p>
            <a:pPr lvl="1"/>
            <a:r>
              <a:rPr lang="en-US" dirty="0" smtClean="0"/>
              <a:t>Modular pieces of UI with life cycle like an Activity</a:t>
            </a:r>
          </a:p>
          <a:p>
            <a:pPr lvl="1"/>
            <a:r>
              <a:rPr lang="en-US" dirty="0" smtClean="0"/>
              <a:t>Doesn’t manage a Window or other system resources </a:t>
            </a:r>
          </a:p>
          <a:p>
            <a:pPr lvl="1"/>
            <a:r>
              <a:rPr lang="en-US" dirty="0" smtClean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35838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 to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Useful Tools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Application Components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Views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ViewGroups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Component Communication</a:t>
            </a:r>
          </a:p>
          <a:p>
            <a:r>
              <a:rPr lang="en-US" b="1" dirty="0" smtClean="0"/>
              <a:t>“Hello, world!”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959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“Hello, world!”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all the pieces we need</a:t>
            </a:r>
          </a:p>
        </p:txBody>
      </p:sp>
    </p:spTree>
    <p:extLst>
      <p:ext uri="{BB962C8B-B14F-4D97-AF65-F5344CB8AC3E}">
        <p14:creationId xmlns:p14="http://schemas.microsoft.com/office/powerpoint/2010/main" val="69324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1.0</a:t>
            </a:r>
          </a:p>
          <a:p>
            <a:r>
              <a:rPr lang="en-US" dirty="0" smtClean="0"/>
              <a:t>1.5 Cupcake</a:t>
            </a:r>
          </a:p>
          <a:p>
            <a:r>
              <a:rPr lang="en-US" dirty="0" smtClean="0"/>
              <a:t>1.6 Donut</a:t>
            </a:r>
          </a:p>
          <a:p>
            <a:r>
              <a:rPr lang="en-US" dirty="0" smtClean="0"/>
              <a:t>2.0-2.1 </a:t>
            </a:r>
            <a:r>
              <a:rPr lang="fr-FR" dirty="0" err="1" smtClean="0"/>
              <a:t>É</a:t>
            </a:r>
            <a:r>
              <a:rPr lang="en-US" dirty="0" err="1" smtClean="0"/>
              <a:t>clair</a:t>
            </a:r>
            <a:endParaRPr lang="en-US" dirty="0" smtClean="0"/>
          </a:p>
          <a:p>
            <a:r>
              <a:rPr lang="en-US" dirty="0" smtClean="0"/>
              <a:t>2.2 </a:t>
            </a:r>
            <a:r>
              <a:rPr lang="en-US" dirty="0" err="1" smtClean="0"/>
              <a:t>Froyo</a:t>
            </a:r>
            <a:endParaRPr lang="en-US" dirty="0" smtClean="0"/>
          </a:p>
          <a:p>
            <a:r>
              <a:rPr lang="en-US" dirty="0" smtClean="0"/>
              <a:t>2.3 Gingerbread</a:t>
            </a:r>
          </a:p>
          <a:p>
            <a:r>
              <a:rPr lang="en-US" dirty="0" smtClean="0"/>
              <a:t>3.0-3.2 Honeycomb</a:t>
            </a:r>
          </a:p>
          <a:p>
            <a:r>
              <a:rPr lang="en-US" dirty="0" smtClean="0"/>
              <a:t>4.0 Ice Cream Sandwich</a:t>
            </a:r>
          </a:p>
          <a:p>
            <a:r>
              <a:rPr lang="en-US" dirty="0" smtClean="0"/>
              <a:t>4.1-4.3 Jelly Bean</a:t>
            </a:r>
          </a:p>
          <a:p>
            <a:r>
              <a:rPr lang="en-US" dirty="0" smtClean="0"/>
              <a:t>4.4 </a:t>
            </a:r>
            <a:r>
              <a:rPr lang="en-US" dirty="0" err="1" smtClean="0"/>
              <a:t>KitKat</a:t>
            </a:r>
            <a:endParaRPr lang="en-US" dirty="0" smtClean="0"/>
          </a:p>
          <a:p>
            <a:pPr lvl="1"/>
            <a:r>
              <a:rPr lang="en-US" dirty="0" smtClean="0"/>
              <a:t>First proprietary naming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“Hello, world!”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all the pieces we need</a:t>
            </a:r>
          </a:p>
          <a:p>
            <a:r>
              <a:rPr lang="en-US" dirty="0" smtClean="0"/>
              <a:t>Code will be in the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/>
              <a:t>Please familiar yourself with: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(at least)</a:t>
            </a:r>
          </a:p>
          <a:p>
            <a:pPr lvl="1"/>
            <a:r>
              <a:rPr lang="en-US" dirty="0" smtClean="0"/>
              <a:t>Command line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39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 until 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9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430</TotalTime>
  <Words>1853</Words>
  <Application>Microsoft Macintosh PowerPoint</Application>
  <PresentationFormat>On-screen Show (4:3)</PresentationFormat>
  <Paragraphs>468</Paragraphs>
  <Slides>91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Adjacency</vt:lpstr>
      <vt:lpstr>Android “Master” Class 2013</vt:lpstr>
      <vt:lpstr>Admistration</vt:lpstr>
      <vt:lpstr>Admistration</vt:lpstr>
      <vt:lpstr>Agenda</vt:lpstr>
      <vt:lpstr>Agenda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Intro to Android</vt:lpstr>
      <vt:lpstr>Agenda</vt:lpstr>
      <vt:lpstr>Useful Tools</vt:lpstr>
      <vt:lpstr>Useful Tools</vt:lpstr>
      <vt:lpstr>Android Open Source Project</vt:lpstr>
      <vt:lpstr>Useful Tools</vt:lpstr>
      <vt:lpstr>Useful Tools</vt:lpstr>
      <vt:lpstr>Agenda</vt:lpstr>
      <vt:lpstr>Application Components</vt:lpstr>
      <vt:lpstr>Application Components</vt:lpstr>
      <vt:lpstr>Application Components</vt:lpstr>
      <vt:lpstr>Application Components</vt:lpstr>
      <vt:lpstr>Application Components</vt:lpstr>
      <vt:lpstr>Application Components</vt:lpstr>
      <vt:lpstr>Application Components</vt:lpstr>
      <vt:lpstr>Agenda</vt:lpstr>
      <vt:lpstr>Activity</vt:lpstr>
      <vt:lpstr>Activity</vt:lpstr>
      <vt:lpstr>Activity</vt:lpstr>
      <vt:lpstr>Activity</vt:lpstr>
      <vt:lpstr>Activity</vt:lpstr>
      <vt:lpstr>Activity </vt:lpstr>
      <vt:lpstr>Activity </vt:lpstr>
      <vt:lpstr>PowerPoint Presentation</vt:lpstr>
      <vt:lpstr>Agenda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View and ViewGroup</vt:lpstr>
      <vt:lpstr>Agenda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Component Communication</vt:lpstr>
      <vt:lpstr>Question?</vt:lpstr>
      <vt:lpstr>Naive Solution</vt:lpstr>
      <vt:lpstr>Naive Solution</vt:lpstr>
      <vt:lpstr>Proper Solution</vt:lpstr>
      <vt:lpstr>Proper Solution</vt:lpstr>
      <vt:lpstr>Proper Solution</vt:lpstr>
      <vt:lpstr>Agenda</vt:lpstr>
      <vt:lpstr>“Hello, world!”</vt:lpstr>
      <vt:lpstr>“Hello, world!”</vt:lpstr>
      <vt:lpstr>Thank You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Master Class 2013</dc:title>
  <dc:creator>Anthony Kause Jr</dc:creator>
  <cp:lastModifiedBy>Anthony Kause Jr</cp:lastModifiedBy>
  <cp:revision>17</cp:revision>
  <dcterms:created xsi:type="dcterms:W3CDTF">2013-10-10T17:44:28Z</dcterms:created>
  <dcterms:modified xsi:type="dcterms:W3CDTF">2013-10-11T00:54:34Z</dcterms:modified>
</cp:coreProperties>
</file>