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6"/>
  </p:notesMasterIdLst>
  <p:sldIdLst>
    <p:sldId id="256" r:id="rId2"/>
    <p:sldId id="257" r:id="rId3"/>
    <p:sldId id="259" r:id="rId4"/>
    <p:sldId id="279" r:id="rId5"/>
    <p:sldId id="280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298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299" r:id="rId85"/>
    <p:sldId id="341" r:id="rId86"/>
    <p:sldId id="342" r:id="rId87"/>
    <p:sldId id="343" r:id="rId88"/>
    <p:sldId id="344" r:id="rId89"/>
    <p:sldId id="345" r:id="rId90"/>
    <p:sldId id="346" r:id="rId91"/>
    <p:sldId id="348" r:id="rId92"/>
    <p:sldId id="347" r:id="rId93"/>
    <p:sldId id="349" r:id="rId94"/>
    <p:sldId id="350" r:id="rId9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notesMaster" Target="notesMasters/notesMaster1.xml"/><Relationship Id="rId97" Type="http://schemas.openxmlformats.org/officeDocument/2006/relationships/printerSettings" Target="printerSettings/printerSettings1.bin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015F8-7042-F844-A507-1A7BD331AB62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13AE-BA0D-9942-9C3B-A352557DE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8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113AE-BA0D-9942-9C3B-A352557DE1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3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06B-BB69-5F45-A29B-659824B743EB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D4FC-A1CA-4547-83E5-F3D50A44A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06B-BB69-5F45-A29B-659824B743EB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D4FC-A1CA-4547-83E5-F3D50A44A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06B-BB69-5F45-A29B-659824B743EB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D4FC-A1CA-4547-83E5-F3D50A44A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06B-BB69-5F45-A29B-659824B743EB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D4FC-A1CA-4547-83E5-F3D50A44A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06B-BB69-5F45-A29B-659824B743EB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D4FC-A1CA-4547-83E5-F3D50A44A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06B-BB69-5F45-A29B-659824B743EB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D4FC-A1CA-4547-83E5-F3D50A44A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06B-BB69-5F45-A29B-659824B743EB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D4FC-A1CA-4547-83E5-F3D50A44A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06B-BB69-5F45-A29B-659824B743EB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D4FC-A1CA-4547-83E5-F3D50A44A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06B-BB69-5F45-A29B-659824B743EB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D4FC-A1CA-4547-83E5-F3D50A44A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06B-BB69-5F45-A29B-659824B743EB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D4FC-A1CA-4547-83E5-F3D50A44A1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106B-BB69-5F45-A29B-659824B743EB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6AD4FC-A1CA-4547-83E5-F3D50A44A18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A6AD4FC-A1CA-4547-83E5-F3D50A44A1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671106B-BB69-5F45-A29B-659824B743EB}" type="datetimeFigureOut">
              <a:rPr lang="en-US" smtClean="0"/>
              <a:t>10/31/13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“Master” Class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3, </a:t>
            </a:r>
            <a:r>
              <a:rPr lang="en-US" dirty="0" err="1" smtClean="0"/>
              <a:t>Octover</a:t>
            </a:r>
            <a:r>
              <a:rPr lang="en-US" dirty="0" smtClean="0"/>
              <a:t> 31. 2013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5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note on </a:t>
            </a:r>
            <a:r>
              <a:rPr lang="en-US" dirty="0" err="1" smtClean="0"/>
              <a:t>savedInstanceState</a:t>
            </a:r>
            <a:r>
              <a:rPr lang="en-US" dirty="0" smtClean="0"/>
              <a:t> Bundle</a:t>
            </a:r>
          </a:p>
        </p:txBody>
      </p:sp>
    </p:spTree>
    <p:extLst>
      <p:ext uri="{BB962C8B-B14F-4D97-AF65-F5344CB8AC3E}">
        <p14:creationId xmlns:p14="http://schemas.microsoft.com/office/powerpoint/2010/main" val="191029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note on </a:t>
            </a:r>
            <a:r>
              <a:rPr lang="en-US" dirty="0" err="1" smtClean="0"/>
              <a:t>savedInstanceState</a:t>
            </a:r>
            <a:r>
              <a:rPr lang="en-US" dirty="0" smtClean="0"/>
              <a:t> Bundle</a:t>
            </a:r>
          </a:p>
          <a:p>
            <a:pPr lvl="1"/>
            <a:r>
              <a:rPr lang="en-US" dirty="0" smtClean="0"/>
              <a:t>Bundle can only store data that can be </a:t>
            </a:r>
            <a:r>
              <a:rPr lang="en-US" dirty="0" err="1" smtClean="0"/>
              <a:t>marshalled</a:t>
            </a:r>
            <a:r>
              <a:rPr lang="en-US" dirty="0" smtClean="0"/>
              <a:t> across </a:t>
            </a:r>
            <a:r>
              <a:rPr lang="en-US" dirty="0" err="1" smtClean="0"/>
              <a:t>processses</a:t>
            </a:r>
            <a:r>
              <a:rPr lang="en-US" dirty="0" smtClean="0"/>
              <a:t> (i.e. </a:t>
            </a:r>
            <a:r>
              <a:rPr lang="en-US" dirty="0" err="1" smtClean="0"/>
              <a:t>primative</a:t>
            </a:r>
            <a:r>
              <a:rPr lang="en-US" dirty="0" smtClean="0"/>
              <a:t> types: </a:t>
            </a:r>
            <a:r>
              <a:rPr lang="en-US" dirty="0" err="1" smtClean="0"/>
              <a:t>int</a:t>
            </a:r>
            <a:r>
              <a:rPr lang="en-US" dirty="0" smtClean="0"/>
              <a:t>, char, </a:t>
            </a:r>
            <a:r>
              <a:rPr lang="en-US" dirty="0" err="1" smtClean="0"/>
              <a:t>boolean</a:t>
            </a:r>
            <a:r>
              <a:rPr lang="en-US" dirty="0" smtClean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309059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note on </a:t>
            </a:r>
            <a:r>
              <a:rPr lang="en-US" dirty="0" err="1" smtClean="0"/>
              <a:t>savedInstanceState</a:t>
            </a:r>
            <a:r>
              <a:rPr lang="en-US" dirty="0" smtClean="0"/>
              <a:t> Bundle</a:t>
            </a:r>
          </a:p>
          <a:p>
            <a:pPr lvl="1"/>
            <a:r>
              <a:rPr lang="en-US" dirty="0" smtClean="0"/>
              <a:t>Bundle can only store data that can be </a:t>
            </a:r>
            <a:r>
              <a:rPr lang="en-US" dirty="0" err="1" smtClean="0"/>
              <a:t>marshalled</a:t>
            </a:r>
            <a:r>
              <a:rPr lang="en-US" dirty="0" smtClean="0"/>
              <a:t> across </a:t>
            </a:r>
            <a:r>
              <a:rPr lang="en-US" dirty="0" err="1" smtClean="0"/>
              <a:t>processses</a:t>
            </a:r>
            <a:r>
              <a:rPr lang="en-US" dirty="0" smtClean="0"/>
              <a:t> (i.e. </a:t>
            </a:r>
            <a:r>
              <a:rPr lang="en-US" dirty="0" err="1" smtClean="0"/>
              <a:t>primative</a:t>
            </a:r>
            <a:r>
              <a:rPr lang="en-US" dirty="0" smtClean="0"/>
              <a:t> types: </a:t>
            </a:r>
            <a:r>
              <a:rPr lang="en-US" dirty="0" err="1" smtClean="0"/>
              <a:t>int</a:t>
            </a:r>
            <a:r>
              <a:rPr lang="en-US" dirty="0" smtClean="0"/>
              <a:t>, char, </a:t>
            </a:r>
            <a:r>
              <a:rPr lang="en-US" dirty="0" err="1" smtClean="0"/>
              <a:t>boolean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Can also store </a:t>
            </a:r>
            <a:r>
              <a:rPr lang="en-US" dirty="0" err="1" smtClean="0"/>
              <a:t>Parcelable</a:t>
            </a:r>
            <a:r>
              <a:rPr lang="en-US" dirty="0" smtClean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04413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note on </a:t>
            </a:r>
            <a:r>
              <a:rPr lang="en-US" dirty="0" err="1" smtClean="0"/>
              <a:t>savedInstanceState</a:t>
            </a:r>
            <a:r>
              <a:rPr lang="en-US" dirty="0" smtClean="0"/>
              <a:t> Bundle</a:t>
            </a:r>
          </a:p>
          <a:p>
            <a:pPr lvl="1"/>
            <a:r>
              <a:rPr lang="en-US" dirty="0" smtClean="0"/>
              <a:t>Bundle can only store data that can be </a:t>
            </a:r>
            <a:r>
              <a:rPr lang="en-US" dirty="0" err="1" smtClean="0"/>
              <a:t>marshalled</a:t>
            </a:r>
            <a:r>
              <a:rPr lang="en-US" dirty="0" smtClean="0"/>
              <a:t> across </a:t>
            </a:r>
            <a:r>
              <a:rPr lang="en-US" dirty="0" err="1" smtClean="0"/>
              <a:t>processses</a:t>
            </a:r>
            <a:r>
              <a:rPr lang="en-US" dirty="0" smtClean="0"/>
              <a:t> (i.e. </a:t>
            </a:r>
            <a:r>
              <a:rPr lang="en-US" dirty="0" err="1" smtClean="0"/>
              <a:t>primative</a:t>
            </a:r>
            <a:r>
              <a:rPr lang="en-US" dirty="0" smtClean="0"/>
              <a:t> types: </a:t>
            </a:r>
            <a:r>
              <a:rPr lang="en-US" dirty="0" err="1" smtClean="0"/>
              <a:t>int</a:t>
            </a:r>
            <a:r>
              <a:rPr lang="en-US" dirty="0" smtClean="0"/>
              <a:t>, char, </a:t>
            </a:r>
            <a:r>
              <a:rPr lang="en-US" dirty="0" err="1" smtClean="0"/>
              <a:t>boolean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Can also store </a:t>
            </a:r>
            <a:r>
              <a:rPr lang="en-US" dirty="0" err="1" smtClean="0"/>
              <a:t>Parcelable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parcelable</a:t>
            </a:r>
            <a:r>
              <a:rPr lang="en-US" dirty="0" smtClean="0"/>
              <a:t> object is an object whose member variables are all also </a:t>
            </a:r>
            <a:r>
              <a:rPr lang="en-US" dirty="0" err="1" smtClean="0"/>
              <a:t>parcelable</a:t>
            </a:r>
            <a:r>
              <a:rPr lang="en-US" dirty="0" smtClean="0"/>
              <a:t> (primitive types are, by definition, </a:t>
            </a:r>
            <a:r>
              <a:rPr lang="en-US" dirty="0" err="1" smtClean="0"/>
              <a:t>parcelable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18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note on </a:t>
            </a:r>
            <a:r>
              <a:rPr lang="en-US" dirty="0" err="1" smtClean="0"/>
              <a:t>savedInstanceState</a:t>
            </a:r>
            <a:r>
              <a:rPr lang="en-US" dirty="0" smtClean="0"/>
              <a:t> Bundle</a:t>
            </a:r>
          </a:p>
          <a:p>
            <a:pPr lvl="1"/>
            <a:r>
              <a:rPr lang="en-US" dirty="0" smtClean="0"/>
              <a:t>Bundle can only store data that can be </a:t>
            </a:r>
            <a:r>
              <a:rPr lang="en-US" dirty="0" err="1" smtClean="0"/>
              <a:t>marshalled</a:t>
            </a:r>
            <a:r>
              <a:rPr lang="en-US" dirty="0" smtClean="0"/>
              <a:t> across </a:t>
            </a:r>
            <a:r>
              <a:rPr lang="en-US" dirty="0" err="1" smtClean="0"/>
              <a:t>processses</a:t>
            </a:r>
            <a:r>
              <a:rPr lang="en-US" dirty="0" smtClean="0"/>
              <a:t> (i.e. </a:t>
            </a:r>
            <a:r>
              <a:rPr lang="en-US" dirty="0" err="1" smtClean="0"/>
              <a:t>primative</a:t>
            </a:r>
            <a:r>
              <a:rPr lang="en-US" dirty="0" smtClean="0"/>
              <a:t> types: </a:t>
            </a:r>
            <a:r>
              <a:rPr lang="en-US" dirty="0" err="1" smtClean="0"/>
              <a:t>int</a:t>
            </a:r>
            <a:r>
              <a:rPr lang="en-US" dirty="0" smtClean="0"/>
              <a:t>, char, </a:t>
            </a:r>
            <a:r>
              <a:rPr lang="en-US" dirty="0" err="1" smtClean="0"/>
              <a:t>boolean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Can also store </a:t>
            </a:r>
            <a:r>
              <a:rPr lang="en-US" dirty="0" err="1" smtClean="0"/>
              <a:t>Parcelable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parcelable</a:t>
            </a:r>
            <a:r>
              <a:rPr lang="en-US" dirty="0" smtClean="0"/>
              <a:t> object is an object whose member variables are all also </a:t>
            </a:r>
            <a:r>
              <a:rPr lang="en-US" dirty="0" err="1" smtClean="0"/>
              <a:t>parcelable</a:t>
            </a:r>
            <a:r>
              <a:rPr lang="en-US" dirty="0" smtClean="0"/>
              <a:t> (primitive types are, by definition, </a:t>
            </a:r>
            <a:r>
              <a:rPr lang="en-US" dirty="0" err="1" smtClean="0"/>
              <a:t>parcelable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27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note on </a:t>
            </a:r>
            <a:r>
              <a:rPr lang="en-US" dirty="0" err="1" smtClean="0"/>
              <a:t>savedInstanceState</a:t>
            </a:r>
            <a:r>
              <a:rPr lang="en-US" dirty="0" smtClean="0"/>
              <a:t> Bundle</a:t>
            </a:r>
          </a:p>
          <a:p>
            <a:pPr lvl="1"/>
            <a:r>
              <a:rPr lang="en-US" dirty="0" smtClean="0"/>
              <a:t>Bundle can only store data that can be </a:t>
            </a:r>
            <a:r>
              <a:rPr lang="en-US" dirty="0" err="1" smtClean="0"/>
              <a:t>marshalled</a:t>
            </a:r>
            <a:r>
              <a:rPr lang="en-US" dirty="0" smtClean="0"/>
              <a:t> across </a:t>
            </a:r>
            <a:r>
              <a:rPr lang="en-US" dirty="0" err="1" smtClean="0"/>
              <a:t>processses</a:t>
            </a:r>
            <a:r>
              <a:rPr lang="en-US" dirty="0" smtClean="0"/>
              <a:t> (i.e. </a:t>
            </a:r>
            <a:r>
              <a:rPr lang="en-US" dirty="0" err="1" smtClean="0"/>
              <a:t>primative</a:t>
            </a:r>
            <a:r>
              <a:rPr lang="en-US" dirty="0" smtClean="0"/>
              <a:t> types: </a:t>
            </a:r>
            <a:r>
              <a:rPr lang="en-US" dirty="0" err="1" smtClean="0"/>
              <a:t>int</a:t>
            </a:r>
            <a:r>
              <a:rPr lang="en-US" dirty="0" smtClean="0"/>
              <a:t>, char, </a:t>
            </a:r>
            <a:r>
              <a:rPr lang="en-US" dirty="0" err="1" smtClean="0"/>
              <a:t>boolean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Can also store </a:t>
            </a:r>
            <a:r>
              <a:rPr lang="en-US" dirty="0" err="1" smtClean="0"/>
              <a:t>Parcelable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parcelable</a:t>
            </a:r>
            <a:r>
              <a:rPr lang="en-US" dirty="0" smtClean="0"/>
              <a:t> object is an object whose member variables are all also </a:t>
            </a:r>
            <a:r>
              <a:rPr lang="en-US" dirty="0" err="1" smtClean="0"/>
              <a:t>parcelable</a:t>
            </a:r>
            <a:r>
              <a:rPr lang="en-US" dirty="0" smtClean="0"/>
              <a:t> (primitive types are, by definition, </a:t>
            </a:r>
            <a:r>
              <a:rPr lang="en-US" dirty="0" err="1" smtClean="0"/>
              <a:t>parcelable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Member variables are destroyed along with an instance of their enclosing class</a:t>
            </a:r>
          </a:p>
        </p:txBody>
      </p:sp>
    </p:spTree>
    <p:extLst>
      <p:ext uri="{BB962C8B-B14F-4D97-AF65-F5344CB8AC3E}">
        <p14:creationId xmlns:p14="http://schemas.microsoft.com/office/powerpoint/2010/main" val="130068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note on </a:t>
            </a:r>
            <a:r>
              <a:rPr lang="en-US" dirty="0" err="1" smtClean="0"/>
              <a:t>savedInstanceState</a:t>
            </a:r>
            <a:r>
              <a:rPr lang="en-US" dirty="0" smtClean="0"/>
              <a:t> Bundle</a:t>
            </a:r>
          </a:p>
          <a:p>
            <a:pPr lvl="1"/>
            <a:r>
              <a:rPr lang="en-US" dirty="0" smtClean="0"/>
              <a:t>Bundle can only store data that can be </a:t>
            </a:r>
            <a:r>
              <a:rPr lang="en-US" dirty="0" err="1" smtClean="0"/>
              <a:t>marshalled</a:t>
            </a:r>
            <a:r>
              <a:rPr lang="en-US" dirty="0" smtClean="0"/>
              <a:t> across </a:t>
            </a:r>
            <a:r>
              <a:rPr lang="en-US" dirty="0" err="1" smtClean="0"/>
              <a:t>processses</a:t>
            </a:r>
            <a:r>
              <a:rPr lang="en-US" dirty="0" smtClean="0"/>
              <a:t> (i.e. </a:t>
            </a:r>
            <a:r>
              <a:rPr lang="en-US" dirty="0" err="1" smtClean="0"/>
              <a:t>primative</a:t>
            </a:r>
            <a:r>
              <a:rPr lang="en-US" dirty="0" smtClean="0"/>
              <a:t> types: </a:t>
            </a:r>
            <a:r>
              <a:rPr lang="en-US" dirty="0" err="1" smtClean="0"/>
              <a:t>int</a:t>
            </a:r>
            <a:r>
              <a:rPr lang="en-US" dirty="0" smtClean="0"/>
              <a:t>, char, </a:t>
            </a:r>
            <a:r>
              <a:rPr lang="en-US" dirty="0" err="1" smtClean="0"/>
              <a:t>boolean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Can also store </a:t>
            </a:r>
            <a:r>
              <a:rPr lang="en-US" dirty="0" err="1" smtClean="0"/>
              <a:t>Parcelable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parcelable</a:t>
            </a:r>
            <a:r>
              <a:rPr lang="en-US" dirty="0" smtClean="0"/>
              <a:t> object is an object whose member variables are all also </a:t>
            </a:r>
            <a:r>
              <a:rPr lang="en-US" dirty="0" err="1" smtClean="0"/>
              <a:t>parcelable</a:t>
            </a:r>
            <a:r>
              <a:rPr lang="en-US" dirty="0" smtClean="0"/>
              <a:t> (primitive types are, by definition, </a:t>
            </a:r>
            <a:r>
              <a:rPr lang="en-US" dirty="0" err="1" smtClean="0"/>
              <a:t>parcelable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Member variables are destroyed along with an instance of their enclosing class</a:t>
            </a:r>
          </a:p>
          <a:p>
            <a:pPr lvl="1"/>
            <a:r>
              <a:rPr lang="en-US" dirty="0" smtClean="0"/>
              <a:t>However, a copy of each one can be saved into a Bundle and be used to restore the state into a new instance</a:t>
            </a:r>
          </a:p>
        </p:txBody>
      </p:sp>
    </p:spTree>
    <p:extLst>
      <p:ext uri="{BB962C8B-B14F-4D97-AF65-F5344CB8AC3E}">
        <p14:creationId xmlns:p14="http://schemas.microsoft.com/office/powerpoint/2010/main" val="304573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// … </a:t>
            </a:r>
            <a:r>
              <a:rPr lang="en-US" dirty="0" err="1" smtClean="0"/>
              <a:t>MyFragment</a:t>
            </a:r>
            <a:r>
              <a:rPr lang="en-US" dirty="0" smtClean="0"/>
              <a:t> …</a:t>
            </a:r>
          </a:p>
          <a:p>
            <a:pPr marL="114300" indent="0">
              <a:buNone/>
            </a:pPr>
            <a:r>
              <a:rPr lang="en-US" dirty="0" smtClean="0"/>
              <a:t>private static final String KEY_ID = “id”;</a:t>
            </a:r>
          </a:p>
          <a:p>
            <a:pPr marL="114300" indent="0">
              <a:buNone/>
            </a:pPr>
            <a:r>
              <a:rPr lang="en-US" dirty="0" smtClean="0"/>
              <a:t>@override</a:t>
            </a:r>
          </a:p>
          <a:p>
            <a:pPr marL="114300" indent="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onSaveInstanceState</a:t>
            </a:r>
            <a:r>
              <a:rPr lang="en-US" dirty="0" smtClean="0"/>
              <a:t>(Bundle </a:t>
            </a:r>
            <a:r>
              <a:rPr lang="en-US" dirty="0" err="1" smtClean="0"/>
              <a:t>outState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super.onSaveInstanceState</a:t>
            </a:r>
            <a:r>
              <a:rPr lang="en-US" dirty="0" smtClean="0"/>
              <a:t>(</a:t>
            </a:r>
            <a:r>
              <a:rPr lang="en-US" dirty="0" err="1" smtClean="0"/>
              <a:t>outState</a:t>
            </a:r>
            <a:r>
              <a:rPr lang="en-US" dirty="0" smtClean="0"/>
              <a:t>);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outState.putInt</a:t>
            </a:r>
            <a:r>
              <a:rPr lang="en-US" dirty="0" smtClean="0"/>
              <a:t>(KEY_ID, </a:t>
            </a:r>
            <a:r>
              <a:rPr lang="en-US" dirty="0" err="1" smtClean="0"/>
              <a:t>mId</a:t>
            </a:r>
            <a:r>
              <a:rPr lang="en-US" dirty="0" smtClean="0"/>
              <a:t>);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2318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result of this, </a:t>
            </a:r>
            <a:r>
              <a:rPr lang="en-US" dirty="0" err="1" smtClean="0"/>
              <a:t>FragmentManager</a:t>
            </a:r>
            <a:r>
              <a:rPr lang="en-US" dirty="0" smtClean="0"/>
              <a:t> must save a Fragment’s state, create a new one, and pass the saved state to the</a:t>
            </a:r>
            <a:br>
              <a:rPr lang="en-US" dirty="0" smtClean="0"/>
            </a:br>
            <a:r>
              <a:rPr lang="en-US" dirty="0" smtClean="0"/>
              <a:t>new instance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8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result of this, </a:t>
            </a:r>
            <a:r>
              <a:rPr lang="en-US" dirty="0" err="1" smtClean="0"/>
              <a:t>FragmentManager</a:t>
            </a:r>
            <a:r>
              <a:rPr lang="en-US" dirty="0" smtClean="0"/>
              <a:t> must save a Fragment’s state, create a new one, and pass the saved state to the</a:t>
            </a:r>
            <a:br>
              <a:rPr lang="en-US" dirty="0" smtClean="0"/>
            </a:br>
            <a:r>
              <a:rPr lang="en-US" dirty="0" smtClean="0"/>
              <a:t>new instance</a:t>
            </a:r>
          </a:p>
          <a:p>
            <a:r>
              <a:rPr lang="en-US" dirty="0" smtClean="0"/>
              <a:t>This introduces a restriction: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up Fragments</a:t>
            </a:r>
          </a:p>
          <a:p>
            <a:r>
              <a:rPr lang="en-US" dirty="0" smtClean="0"/>
              <a:t>Dialogs</a:t>
            </a:r>
          </a:p>
          <a:p>
            <a:r>
              <a:rPr lang="en-US" dirty="0" smtClean="0"/>
              <a:t>Multithreading on Android</a:t>
            </a:r>
          </a:p>
          <a:p>
            <a:r>
              <a:rPr lang="en-US" dirty="0" smtClean="0"/>
              <a:t>HTTP/REST Introduction</a:t>
            </a:r>
          </a:p>
          <a:p>
            <a:r>
              <a:rPr lang="en-US" dirty="0" smtClean="0"/>
              <a:t>SQLite </a:t>
            </a:r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05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result of this, </a:t>
            </a:r>
            <a:r>
              <a:rPr lang="en-US" dirty="0" err="1" smtClean="0"/>
              <a:t>FragmentManager</a:t>
            </a:r>
            <a:r>
              <a:rPr lang="en-US" dirty="0" smtClean="0"/>
              <a:t> must save a Fragment’s state, create a new one, and pass the saved state to the</a:t>
            </a:r>
            <a:br>
              <a:rPr lang="en-US" dirty="0" smtClean="0"/>
            </a:br>
            <a:r>
              <a:rPr lang="en-US" dirty="0" smtClean="0"/>
              <a:t>new instance</a:t>
            </a:r>
          </a:p>
          <a:p>
            <a:r>
              <a:rPr lang="en-US" dirty="0" smtClean="0"/>
              <a:t>This introduces a restriction:</a:t>
            </a:r>
          </a:p>
          <a:p>
            <a:pPr lvl="1"/>
            <a:r>
              <a:rPr lang="en-US" dirty="0" err="1" smtClean="0"/>
              <a:t>FragmentManager</a:t>
            </a:r>
            <a:r>
              <a:rPr lang="en-US" dirty="0" smtClean="0"/>
              <a:t> only creates new instances with default </a:t>
            </a:r>
            <a:r>
              <a:rPr lang="en-US" dirty="0" err="1" smtClean="0"/>
              <a:t>constrcutor</a:t>
            </a:r>
            <a:r>
              <a:rPr lang="en-US" dirty="0" smtClean="0"/>
              <a:t>, i.e. </a:t>
            </a:r>
            <a:r>
              <a:rPr lang="en-US" dirty="0" err="1" smtClean="0"/>
              <a:t>MyFragment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7492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pass arguments to a Fragment we create?</a:t>
            </a:r>
          </a:p>
        </p:txBody>
      </p:sp>
    </p:spTree>
    <p:extLst>
      <p:ext uri="{BB962C8B-B14F-4D97-AF65-F5344CB8AC3E}">
        <p14:creationId xmlns:p14="http://schemas.microsoft.com/office/powerpoint/2010/main" val="3320800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pass arguments to a Fragment we create?</a:t>
            </a:r>
          </a:p>
          <a:p>
            <a:r>
              <a:rPr lang="en-US" dirty="0" smtClean="0"/>
              <a:t>Luckily, </a:t>
            </a:r>
            <a:r>
              <a:rPr lang="en-US" dirty="0" err="1" smtClean="0"/>
              <a:t>setArguments</a:t>
            </a:r>
            <a:r>
              <a:rPr lang="en-US" dirty="0" smtClean="0"/>
              <a:t>(Bundle </a:t>
            </a:r>
            <a:r>
              <a:rPr lang="en-US" dirty="0" err="1" smtClean="0"/>
              <a:t>args</a:t>
            </a:r>
            <a:r>
              <a:rPr lang="en-US" dirty="0" smtClean="0"/>
              <a:t>) is supplied</a:t>
            </a:r>
          </a:p>
        </p:txBody>
      </p:sp>
    </p:spTree>
    <p:extLst>
      <p:ext uri="{BB962C8B-B14F-4D97-AF65-F5344CB8AC3E}">
        <p14:creationId xmlns:p14="http://schemas.microsoft.com/office/powerpoint/2010/main" val="49112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pass arguments to a Fragment we create?</a:t>
            </a:r>
          </a:p>
          <a:p>
            <a:r>
              <a:rPr lang="en-US" dirty="0" smtClean="0"/>
              <a:t>Luckily, </a:t>
            </a:r>
            <a:r>
              <a:rPr lang="en-US" dirty="0" err="1" smtClean="0"/>
              <a:t>setArguments</a:t>
            </a:r>
            <a:r>
              <a:rPr lang="en-US" dirty="0" smtClean="0"/>
              <a:t>(Bundle </a:t>
            </a:r>
            <a:r>
              <a:rPr lang="en-US" dirty="0" err="1" smtClean="0"/>
              <a:t>args</a:t>
            </a:r>
            <a:r>
              <a:rPr lang="en-US" dirty="0" smtClean="0"/>
              <a:t>) is supplied</a:t>
            </a:r>
          </a:p>
          <a:p>
            <a:r>
              <a:rPr lang="en-US" dirty="0" smtClean="0"/>
              <a:t>Static “create” method that takes </a:t>
            </a:r>
            <a:r>
              <a:rPr lang="en-US" dirty="0" err="1" smtClean="0"/>
              <a:t>args</a:t>
            </a:r>
            <a:r>
              <a:rPr lang="en-US" dirty="0" smtClean="0"/>
              <a:t>, bundles them up, places them in a new Fragment instance, and returns the instance</a:t>
            </a:r>
          </a:p>
        </p:txBody>
      </p:sp>
    </p:spTree>
    <p:extLst>
      <p:ext uri="{BB962C8B-B14F-4D97-AF65-F5344CB8AC3E}">
        <p14:creationId xmlns:p14="http://schemas.microsoft.com/office/powerpoint/2010/main" val="1970279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// … </a:t>
            </a:r>
            <a:r>
              <a:rPr lang="en-US" dirty="0" err="1" smtClean="0"/>
              <a:t>MyFragment</a:t>
            </a:r>
            <a:r>
              <a:rPr lang="en-US" dirty="0"/>
              <a:t> </a:t>
            </a:r>
            <a:r>
              <a:rPr lang="en-US" dirty="0" smtClean="0"/>
              <a:t>… </a:t>
            </a:r>
          </a:p>
          <a:p>
            <a:pPr marL="114300" indent="0"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MyFragment</a:t>
            </a:r>
            <a:r>
              <a:rPr lang="en-US" dirty="0" smtClean="0"/>
              <a:t> create(</a:t>
            </a:r>
            <a:r>
              <a:rPr lang="en-US" dirty="0" err="1" smtClean="0"/>
              <a:t>int</a:t>
            </a:r>
            <a:r>
              <a:rPr lang="en-US" dirty="0" smtClean="0"/>
              <a:t> id) {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MyFragment</a:t>
            </a:r>
            <a:r>
              <a:rPr lang="en-US" dirty="0" smtClean="0"/>
              <a:t> f = new </a:t>
            </a:r>
            <a:r>
              <a:rPr lang="en-US" dirty="0" err="1" smtClean="0"/>
              <a:t>MyFragment</a:t>
            </a:r>
            <a:r>
              <a:rPr lang="en-US" dirty="0" smtClean="0"/>
              <a:t>();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Bundle </a:t>
            </a:r>
            <a:r>
              <a:rPr lang="en-US" dirty="0" err="1" smtClean="0"/>
              <a:t>args</a:t>
            </a:r>
            <a:r>
              <a:rPr lang="en-US" dirty="0" smtClean="0"/>
              <a:t> = new Bundle();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args.putInt</a:t>
            </a:r>
            <a:r>
              <a:rPr lang="en-US" dirty="0" smtClean="0"/>
              <a:t>(KEY_ID, id);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f.setArguments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return f;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2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// … </a:t>
            </a:r>
            <a:r>
              <a:rPr lang="en-US" dirty="0" err="1" smtClean="0"/>
              <a:t>MyFragment</a:t>
            </a:r>
            <a:r>
              <a:rPr lang="en-US" dirty="0" smtClean="0"/>
              <a:t> …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@Override</a:t>
            </a:r>
          </a:p>
          <a:p>
            <a:pPr marL="114300" indent="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onCreate</a:t>
            </a:r>
            <a:r>
              <a:rPr lang="en-US" dirty="0" smtClean="0"/>
              <a:t>(Bundle </a:t>
            </a:r>
            <a:r>
              <a:rPr lang="en-US" dirty="0" err="1" smtClean="0"/>
              <a:t>savedInstanceState</a:t>
            </a:r>
            <a:r>
              <a:rPr lang="en-US" dirty="0" smtClean="0"/>
              <a:t>) {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super.onCreate</a:t>
            </a:r>
            <a:r>
              <a:rPr lang="en-US" dirty="0" smtClean="0"/>
              <a:t>(</a:t>
            </a:r>
            <a:r>
              <a:rPr lang="en-US" dirty="0" err="1" smtClean="0"/>
              <a:t>savedInstanceState</a:t>
            </a:r>
            <a:r>
              <a:rPr lang="en-US" dirty="0" smtClean="0"/>
              <a:t>);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mId</a:t>
            </a:r>
            <a:r>
              <a:rPr lang="en-US" dirty="0" smtClean="0"/>
              <a:t> = </a:t>
            </a:r>
            <a:r>
              <a:rPr lang="en-US" dirty="0" err="1" smtClean="0"/>
              <a:t>getArguments</a:t>
            </a:r>
            <a:r>
              <a:rPr lang="en-US" dirty="0" smtClean="0"/>
              <a:t>().</a:t>
            </a:r>
            <a:r>
              <a:rPr lang="en-US" dirty="0" err="1" smtClean="0"/>
              <a:t>getInt</a:t>
            </a:r>
            <a:r>
              <a:rPr lang="en-US" dirty="0" smtClean="0"/>
              <a:t>(KEY_ID);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1019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bundle is saved across configuration change, so in this toy example, the override to </a:t>
            </a:r>
            <a:r>
              <a:rPr lang="en-US" dirty="0" err="1" smtClean="0"/>
              <a:t>onSaveInstanceState</a:t>
            </a:r>
            <a:r>
              <a:rPr lang="en-US" dirty="0" smtClean="0"/>
              <a:t> is unnecessary</a:t>
            </a:r>
          </a:p>
        </p:txBody>
      </p:sp>
    </p:spTree>
    <p:extLst>
      <p:ext uri="{BB962C8B-B14F-4D97-AF65-F5344CB8AC3E}">
        <p14:creationId xmlns:p14="http://schemas.microsoft.com/office/powerpoint/2010/main" val="890523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 bundle is saved across configuration change, so in this toy example, the override to </a:t>
            </a:r>
            <a:r>
              <a:rPr lang="en-US" dirty="0" err="1" smtClean="0"/>
              <a:t>onSaveInstanceState</a:t>
            </a:r>
            <a:r>
              <a:rPr lang="en-US" dirty="0" smtClean="0"/>
              <a:t> is unnecessary</a:t>
            </a:r>
          </a:p>
          <a:p>
            <a:r>
              <a:rPr lang="en-US" dirty="0" smtClean="0"/>
              <a:t>Use when you want to save something that could change after initialization, like a count or displayed message</a:t>
            </a:r>
          </a:p>
          <a:p>
            <a:endParaRPr lang="en-US" dirty="0"/>
          </a:p>
          <a:p>
            <a:r>
              <a:rPr lang="en-US" dirty="0" smtClean="0"/>
              <a:t>This goes for Activities as well</a:t>
            </a:r>
          </a:p>
        </p:txBody>
      </p:sp>
    </p:spTree>
    <p:extLst>
      <p:ext uri="{BB962C8B-B14F-4D97-AF65-F5344CB8AC3E}">
        <p14:creationId xmlns:p14="http://schemas.microsoft.com/office/powerpoint/2010/main" val="1248311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FBFBF"/>
                </a:solidFill>
              </a:rPr>
              <a:t>Finish up Fragments</a:t>
            </a:r>
          </a:p>
          <a:p>
            <a:r>
              <a:rPr lang="en-US" b="1" dirty="0" smtClean="0"/>
              <a:t>Dialogs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Multithreading on Android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HTTP/REST Introduction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SQLite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ntroduction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950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Nice way of getting quick 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5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Finish up Fragments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Dialogs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Multithreading on Android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HTTP/REST Introduction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SQLite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ntroduction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74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Nice way of getting quick user input</a:t>
            </a:r>
          </a:p>
          <a:p>
            <a:r>
              <a:rPr lang="en-US" dirty="0" smtClean="0"/>
              <a:t>Or simply just notify the user</a:t>
            </a:r>
          </a:p>
        </p:txBody>
      </p:sp>
    </p:spTree>
    <p:extLst>
      <p:ext uri="{BB962C8B-B14F-4D97-AF65-F5344CB8AC3E}">
        <p14:creationId xmlns:p14="http://schemas.microsoft.com/office/powerpoint/2010/main" val="422445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Pre-Fragments method: Use </a:t>
            </a:r>
            <a:r>
              <a:rPr lang="en-US" dirty="0" err="1" smtClean="0"/>
              <a:t>AlertDialog.Builder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51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 err="1" smtClean="0"/>
              <a:t>AlertDialog.Builder</a:t>
            </a:r>
            <a:r>
              <a:rPr lang="en-US" dirty="0" smtClean="0"/>
              <a:t> builder =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new </a:t>
            </a:r>
            <a:r>
              <a:rPr lang="en-US" dirty="0" err="1" smtClean="0"/>
              <a:t>AlertDialog.Builder</a:t>
            </a:r>
            <a:r>
              <a:rPr lang="en-US" dirty="0" smtClean="0"/>
              <a:t>(</a:t>
            </a:r>
            <a:r>
              <a:rPr lang="en-US" dirty="0" err="1" smtClean="0"/>
              <a:t>getActivty</a:t>
            </a:r>
            <a:r>
              <a:rPr lang="en-US" dirty="0" smtClean="0"/>
              <a:t>());</a:t>
            </a:r>
          </a:p>
          <a:p>
            <a:pPr marL="114300" indent="0">
              <a:buNone/>
            </a:pPr>
            <a:r>
              <a:rPr lang="en-US" dirty="0" err="1" smtClean="0"/>
              <a:t>builder.setMessage</a:t>
            </a:r>
            <a:r>
              <a:rPr lang="en-US" dirty="0" smtClean="0"/>
              <a:t>(“Are you a human?”)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setPositiveButton</a:t>
            </a:r>
            <a:r>
              <a:rPr lang="en-US" dirty="0" smtClean="0"/>
              <a:t>(“Yes”, new </a:t>
            </a:r>
            <a:r>
              <a:rPr lang="en-US" dirty="0" err="1" smtClean="0"/>
              <a:t>OnClickListener</a:t>
            </a:r>
            <a:r>
              <a:rPr lang="en-US" dirty="0" smtClean="0"/>
              <a:t>() {</a:t>
            </a:r>
          </a:p>
          <a:p>
            <a:pPr marL="114300" indent="0">
              <a:buNone/>
            </a:pPr>
            <a:r>
              <a:rPr lang="en-US" dirty="0" smtClean="0"/>
              <a:t>		public void </a:t>
            </a:r>
            <a:r>
              <a:rPr lang="en-US" dirty="0" err="1" smtClean="0"/>
              <a:t>onClick</a:t>
            </a:r>
            <a:r>
              <a:rPr lang="en-US" dirty="0" smtClean="0"/>
              <a:t>(</a:t>
            </a:r>
            <a:r>
              <a:rPr lang="en-US" dirty="0" err="1" smtClean="0"/>
              <a:t>DialogInterface</a:t>
            </a:r>
            <a:r>
              <a:rPr lang="en-US" dirty="0" smtClean="0"/>
              <a:t> d, </a:t>
            </a:r>
            <a:r>
              <a:rPr lang="en-US" dirty="0" err="1" smtClean="0"/>
              <a:t>int</a:t>
            </a:r>
            <a:r>
              <a:rPr lang="en-US" dirty="0" smtClean="0"/>
              <a:t> id) {</a:t>
            </a:r>
          </a:p>
          <a:p>
            <a:pPr marL="11430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d.dismiss</a:t>
            </a:r>
            <a:r>
              <a:rPr lang="en-US" dirty="0" smtClean="0"/>
              <a:t>();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})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setNegativeButton</a:t>
            </a:r>
            <a:r>
              <a:rPr lang="en-US" dirty="0" smtClean="0"/>
              <a:t>(“No”, new </a:t>
            </a:r>
            <a:r>
              <a:rPr lang="en-US" dirty="0" err="1" smtClean="0"/>
              <a:t>OnClickListener</a:t>
            </a:r>
            <a:r>
              <a:rPr lang="en-US" dirty="0" smtClean="0"/>
              <a:t>() {</a:t>
            </a:r>
          </a:p>
          <a:p>
            <a:pPr marL="114300" indent="0">
              <a:buNone/>
            </a:pPr>
            <a:r>
              <a:rPr lang="en-US" dirty="0" smtClean="0"/>
              <a:t>		public void </a:t>
            </a:r>
            <a:r>
              <a:rPr lang="en-US" dirty="0" err="1" smtClean="0"/>
              <a:t>onClick</a:t>
            </a:r>
            <a:r>
              <a:rPr lang="en-US" dirty="0" smtClean="0"/>
              <a:t>(</a:t>
            </a:r>
            <a:r>
              <a:rPr lang="en-US" dirty="0" err="1" smtClean="0"/>
              <a:t>DialogInterface</a:t>
            </a:r>
            <a:r>
              <a:rPr lang="en-US" dirty="0" smtClean="0"/>
              <a:t> d, </a:t>
            </a:r>
            <a:r>
              <a:rPr lang="en-US" dirty="0" err="1" smtClean="0"/>
              <a:t>int</a:t>
            </a:r>
            <a:r>
              <a:rPr lang="en-US" dirty="0" smtClean="0"/>
              <a:t> id) {</a:t>
            </a:r>
          </a:p>
          <a:p>
            <a:pPr marL="11430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d.cancel</a:t>
            </a:r>
            <a:r>
              <a:rPr lang="en-US" dirty="0" smtClean="0"/>
              <a:t>();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}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.create()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.show();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90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called anywhere from within the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1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called anywhere from within the Activity</a:t>
            </a:r>
          </a:p>
          <a:p>
            <a:r>
              <a:rPr lang="en-US" dirty="0" smtClean="0"/>
              <a:t>Downside: Not maintained across configuration changes</a:t>
            </a:r>
          </a:p>
        </p:txBody>
      </p:sp>
    </p:spTree>
    <p:extLst>
      <p:ext uri="{BB962C8B-B14F-4D97-AF65-F5344CB8AC3E}">
        <p14:creationId xmlns:p14="http://schemas.microsoft.com/office/powerpoint/2010/main" val="4112305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called anywhere from within the Activity</a:t>
            </a:r>
          </a:p>
          <a:p>
            <a:r>
              <a:rPr lang="en-US" dirty="0" smtClean="0"/>
              <a:t>Downside: Not maintained across configuration changes</a:t>
            </a:r>
          </a:p>
          <a:p>
            <a:pPr lvl="1"/>
            <a:r>
              <a:rPr lang="en-US" dirty="0" smtClean="0"/>
              <a:t>Required saving and restoring a flag in the </a:t>
            </a:r>
            <a:r>
              <a:rPr lang="en-US" dirty="0" err="1" smtClean="0"/>
              <a:t>savedInstanceState</a:t>
            </a:r>
            <a:r>
              <a:rPr lang="en-US" dirty="0" smtClean="0"/>
              <a:t> and showing a new dialog if the flag were set upon restore</a:t>
            </a:r>
          </a:p>
        </p:txBody>
      </p:sp>
    </p:spTree>
    <p:extLst>
      <p:ext uri="{BB962C8B-B14F-4D97-AF65-F5344CB8AC3E}">
        <p14:creationId xmlns:p14="http://schemas.microsoft.com/office/powerpoint/2010/main" val="214444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DialogFragment</a:t>
            </a:r>
            <a:r>
              <a:rPr lang="en-US" dirty="0" smtClean="0"/>
              <a:t> instead</a:t>
            </a:r>
          </a:p>
        </p:txBody>
      </p:sp>
    </p:spTree>
    <p:extLst>
      <p:ext uri="{BB962C8B-B14F-4D97-AF65-F5344CB8AC3E}">
        <p14:creationId xmlns:p14="http://schemas.microsoft.com/office/powerpoint/2010/main" val="4255930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DialogFragment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Wrapper around the </a:t>
            </a:r>
            <a:r>
              <a:rPr lang="en-US" dirty="0" err="1" smtClean="0"/>
              <a:t>DialogInterface</a:t>
            </a:r>
            <a:r>
              <a:rPr lang="en-US" dirty="0" smtClean="0"/>
              <a:t> that has the same lifecycle as a normal fragment</a:t>
            </a:r>
          </a:p>
        </p:txBody>
      </p:sp>
    </p:spTree>
    <p:extLst>
      <p:ext uri="{BB962C8B-B14F-4D97-AF65-F5344CB8AC3E}">
        <p14:creationId xmlns:p14="http://schemas.microsoft.com/office/powerpoint/2010/main" val="2192164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DialogFragment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Wrapper around the </a:t>
            </a:r>
            <a:r>
              <a:rPr lang="en-US" dirty="0" err="1" smtClean="0"/>
              <a:t>DialogInterface</a:t>
            </a:r>
            <a:r>
              <a:rPr lang="en-US" dirty="0" smtClean="0"/>
              <a:t> that has the same lifecycle as a normal fragment</a:t>
            </a:r>
          </a:p>
          <a:p>
            <a:r>
              <a:rPr lang="en-US" dirty="0" smtClean="0"/>
              <a:t>New callback: </a:t>
            </a:r>
            <a:r>
              <a:rPr lang="en-US" dirty="0" err="1" smtClean="0"/>
              <a:t>onCreateDialog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5400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DialogFragment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Wrapper around the </a:t>
            </a:r>
            <a:r>
              <a:rPr lang="en-US" dirty="0" err="1" smtClean="0"/>
              <a:t>DialogInterface</a:t>
            </a:r>
            <a:r>
              <a:rPr lang="en-US" dirty="0" smtClean="0"/>
              <a:t> that has the same lifecycle as a normal fragment</a:t>
            </a:r>
          </a:p>
          <a:p>
            <a:r>
              <a:rPr lang="en-US" dirty="0" smtClean="0"/>
              <a:t>New callback: </a:t>
            </a:r>
            <a:r>
              <a:rPr lang="en-US" dirty="0" err="1" smtClean="0"/>
              <a:t>onCreateDialog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Called after </a:t>
            </a:r>
            <a:r>
              <a:rPr lang="en-US" dirty="0" err="1" smtClean="0"/>
              <a:t>onCreate</a:t>
            </a:r>
            <a:r>
              <a:rPr lang="en-US" dirty="0" smtClean="0"/>
              <a:t>, but before </a:t>
            </a:r>
            <a:r>
              <a:rPr lang="en-US" dirty="0" err="1" smtClean="0"/>
              <a:t>onCreateView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62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we have this Fragment class: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MyFragment</a:t>
            </a:r>
            <a:r>
              <a:rPr lang="en-US" dirty="0" smtClean="0"/>
              <a:t> extends Fragment {</a:t>
            </a:r>
          </a:p>
          <a:p>
            <a:pPr marL="114300" indent="0">
              <a:buNone/>
            </a:pPr>
            <a:r>
              <a:rPr lang="en-US" dirty="0" smtClean="0"/>
              <a:t>	// Each instance should have a unique id that I specify</a:t>
            </a:r>
            <a:br>
              <a:rPr lang="en-US" dirty="0" smtClean="0"/>
            </a:br>
            <a:r>
              <a:rPr lang="en-US" dirty="0" smtClean="0"/>
              <a:t>	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mId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MyFragment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id) {</a:t>
            </a:r>
          </a:p>
          <a:p>
            <a:pPr marL="11430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mId</a:t>
            </a:r>
            <a:r>
              <a:rPr lang="en-US" dirty="0" smtClean="0"/>
              <a:t> = id;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2829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DialogFragment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Wrapper around the </a:t>
            </a:r>
            <a:r>
              <a:rPr lang="en-US" dirty="0" err="1" smtClean="0"/>
              <a:t>DialogInterface</a:t>
            </a:r>
            <a:r>
              <a:rPr lang="en-US" dirty="0" smtClean="0"/>
              <a:t> that has the same lifecycle as a normal fragment</a:t>
            </a:r>
          </a:p>
          <a:p>
            <a:r>
              <a:rPr lang="en-US" dirty="0" smtClean="0"/>
              <a:t>New callback: </a:t>
            </a:r>
            <a:r>
              <a:rPr lang="en-US" dirty="0" err="1" smtClean="0"/>
              <a:t>onCreateDialog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Called after </a:t>
            </a:r>
            <a:r>
              <a:rPr lang="en-US" dirty="0" err="1" smtClean="0"/>
              <a:t>onCreate</a:t>
            </a:r>
            <a:r>
              <a:rPr lang="en-US" dirty="0" smtClean="0"/>
              <a:t>, but before </a:t>
            </a:r>
            <a:r>
              <a:rPr lang="en-US" dirty="0" err="1" smtClean="0"/>
              <a:t>onCreateView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onCreateView</a:t>
            </a:r>
            <a:r>
              <a:rPr lang="en-US" dirty="0" smtClean="0"/>
              <a:t> to inflate a custom view from xml to be used as dialog’s view</a:t>
            </a:r>
          </a:p>
        </p:txBody>
      </p:sp>
    </p:spTree>
    <p:extLst>
      <p:ext uri="{BB962C8B-B14F-4D97-AF65-F5344CB8AC3E}">
        <p14:creationId xmlns:p14="http://schemas.microsoft.com/office/powerpoint/2010/main" val="2993797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83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Finish up Fragments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Dialogs</a:t>
            </a:r>
          </a:p>
          <a:p>
            <a:r>
              <a:rPr lang="en-US" b="1" dirty="0" smtClean="0"/>
              <a:t>Multithreading on Android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HTTP/REST Introduction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SQLite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ntroduction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721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is a unit of execution in a process</a:t>
            </a:r>
            <a:r>
              <a:rPr lang="en-US" dirty="0"/>
              <a:t> (application)</a:t>
            </a:r>
          </a:p>
        </p:txBody>
      </p:sp>
    </p:spTree>
    <p:extLst>
      <p:ext uri="{BB962C8B-B14F-4D97-AF65-F5344CB8AC3E}">
        <p14:creationId xmlns:p14="http://schemas.microsoft.com/office/powerpoint/2010/main" val="1186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433076"/>
          </a:xfrm>
        </p:spPr>
        <p:txBody>
          <a:bodyPr/>
          <a:lstStyle/>
          <a:p>
            <a:r>
              <a:rPr lang="en-US" dirty="0" smtClean="0"/>
              <a:t>A thread is a unit of execution in a process</a:t>
            </a:r>
            <a:r>
              <a:rPr lang="en-US" dirty="0"/>
              <a:t> (application)</a:t>
            </a:r>
            <a:endParaRPr lang="en-US" dirty="0" smtClean="0"/>
          </a:p>
          <a:p>
            <a:r>
              <a:rPr lang="en-US" dirty="0" smtClean="0"/>
              <a:t>Think of a process as a play and each actor as an actor in that play fighting for stage time (resources)*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033276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Analogy credit Professor Peter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95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433076"/>
          </a:xfrm>
        </p:spPr>
        <p:txBody>
          <a:bodyPr/>
          <a:lstStyle/>
          <a:p>
            <a:r>
              <a:rPr lang="en-US" dirty="0" smtClean="0"/>
              <a:t>A thread is a unit of execution in a process</a:t>
            </a:r>
            <a:r>
              <a:rPr lang="en-US" dirty="0"/>
              <a:t> (application)</a:t>
            </a:r>
            <a:endParaRPr lang="en-US" dirty="0" smtClean="0"/>
          </a:p>
          <a:p>
            <a:r>
              <a:rPr lang="en-US" dirty="0" smtClean="0"/>
              <a:t>Think of a process as a play and each actor as an actor in that play fighting for stage time (resources)*</a:t>
            </a:r>
          </a:p>
          <a:p>
            <a:r>
              <a:rPr lang="en-US" dirty="0" smtClean="0"/>
              <a:t>Each thread can be doing its own thing while the others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033276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Analogy credit Professor Peter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08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433076"/>
          </a:xfrm>
        </p:spPr>
        <p:txBody>
          <a:bodyPr/>
          <a:lstStyle/>
          <a:p>
            <a:r>
              <a:rPr lang="en-US" dirty="0" smtClean="0"/>
              <a:t>A thread is a unit of execution in a process</a:t>
            </a:r>
            <a:r>
              <a:rPr lang="en-US" dirty="0"/>
              <a:t> (application)</a:t>
            </a:r>
            <a:endParaRPr lang="en-US" dirty="0" smtClean="0"/>
          </a:p>
          <a:p>
            <a:r>
              <a:rPr lang="en-US" dirty="0" smtClean="0"/>
              <a:t>Think of a process as a play and each actor as an actor in that play fighting for stage time (resources)*</a:t>
            </a:r>
          </a:p>
          <a:p>
            <a:r>
              <a:rPr lang="en-US" dirty="0" smtClean="0"/>
              <a:t>Each thread can be doing its own thing while the others work</a:t>
            </a:r>
          </a:p>
          <a:p>
            <a:r>
              <a:rPr lang="en-US" dirty="0" smtClean="0"/>
              <a:t>Each thread can run on a different CPU to get this effect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033276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Analogy credit Professor Peter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01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433076"/>
          </a:xfrm>
        </p:spPr>
        <p:txBody>
          <a:bodyPr/>
          <a:lstStyle/>
          <a:p>
            <a:r>
              <a:rPr lang="en-US" dirty="0" smtClean="0"/>
              <a:t>A thread is a unit of execution in a process (application)</a:t>
            </a:r>
          </a:p>
          <a:p>
            <a:r>
              <a:rPr lang="en-US" dirty="0" smtClean="0"/>
              <a:t>Think of a process as a play and each actor as an actor in that play fighting for stage time (resources)*</a:t>
            </a:r>
          </a:p>
          <a:p>
            <a:r>
              <a:rPr lang="en-US" dirty="0" smtClean="0"/>
              <a:t>Each thread can be doing its own thing while the others work</a:t>
            </a:r>
          </a:p>
          <a:p>
            <a:r>
              <a:rPr lang="en-US" dirty="0" smtClean="0"/>
              <a:t>Each thread can run on a different CPU to get this effect</a:t>
            </a:r>
          </a:p>
          <a:p>
            <a:pPr lvl="1"/>
            <a:r>
              <a:rPr lang="en-US" dirty="0" smtClean="0"/>
              <a:t>Can be simulated on a single CPU by switching </a:t>
            </a:r>
            <a:r>
              <a:rPr lang="en-US" b="1" dirty="0" smtClean="0"/>
              <a:t>contexts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033276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Analogy credit Professor Peter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31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12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</a:p>
          <a:p>
            <a:pPr lvl="1"/>
            <a:r>
              <a:rPr lang="en-US" dirty="0" smtClean="0"/>
              <a:t>Each app uses a single thread by default: the main (UI)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1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we have this Fragment class: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MyFragment</a:t>
            </a:r>
            <a:r>
              <a:rPr lang="en-US" dirty="0" smtClean="0"/>
              <a:t> extends Fragment {</a:t>
            </a:r>
          </a:p>
          <a:p>
            <a:pPr marL="114300" indent="0">
              <a:buNone/>
            </a:pPr>
            <a:r>
              <a:rPr lang="en-US" dirty="0" smtClean="0"/>
              <a:t>	// Each instance should have a unique id that I specify</a:t>
            </a:r>
            <a:br>
              <a:rPr lang="en-US" dirty="0" smtClean="0"/>
            </a:br>
            <a:r>
              <a:rPr lang="en-US" dirty="0" smtClean="0"/>
              <a:t>	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mId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// Will this work?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MyFragment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id) {</a:t>
            </a:r>
          </a:p>
          <a:p>
            <a:pPr marL="11430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mId</a:t>
            </a:r>
            <a:r>
              <a:rPr lang="en-US" dirty="0" smtClean="0"/>
              <a:t> = id;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32206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operations can block, waiting for input from some other module, or even another device</a:t>
            </a:r>
          </a:p>
          <a:p>
            <a:pPr lvl="1"/>
            <a:r>
              <a:rPr lang="en-US" dirty="0" smtClean="0"/>
              <a:t>Ex. HTTP, disk reads/writes, database transactions, user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22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operations can block, waiting for input from some other module, or even another device</a:t>
            </a:r>
          </a:p>
          <a:p>
            <a:pPr lvl="1"/>
            <a:r>
              <a:rPr lang="en-US" dirty="0" smtClean="0"/>
              <a:t>Ex. HTTP, disk reads/writes, database transactions, user input</a:t>
            </a:r>
          </a:p>
          <a:p>
            <a:r>
              <a:rPr lang="en-US" dirty="0" smtClean="0"/>
              <a:t>If any of these operations are carried out in the context of the main thread, the user’s experience could be interrupted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38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2082800"/>
            <a:ext cx="3937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987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2082800"/>
            <a:ext cx="3937000" cy="267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010089"/>
            <a:ext cx="761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If the main thread of you application is blocked for 5 seconds or more, this message is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20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2082800"/>
            <a:ext cx="3937000" cy="267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010089"/>
            <a:ext cx="7619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If the main thread of you application is blocked for 5 seconds or more, this message is shown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 dreaded ANR (app not responding)!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AVOID THIS AT ALL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122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might this happen?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098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might this happen?</a:t>
            </a:r>
          </a:p>
          <a:p>
            <a:pPr lvl="1"/>
            <a:r>
              <a:rPr lang="en-US" dirty="0" smtClean="0"/>
              <a:t>HTTP request that takes a while for the server to respond to</a:t>
            </a:r>
          </a:p>
          <a:p>
            <a:pPr lvl="1"/>
            <a:r>
              <a:rPr lang="en-US" dirty="0" smtClean="0"/>
              <a:t>Trying to write to a file that is locked because a different application is currently writing to it</a:t>
            </a:r>
          </a:p>
          <a:p>
            <a:pPr lvl="1"/>
            <a:r>
              <a:rPr lang="en-US" dirty="0" smtClean="0"/>
              <a:t>A database query gets hung up for some reason (rare)</a:t>
            </a:r>
          </a:p>
          <a:p>
            <a:pPr lvl="1"/>
            <a:r>
              <a:rPr lang="en-US" dirty="0" smtClean="0"/>
              <a:t>Looping on user input from the main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810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avoid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99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avoid this?</a:t>
            </a:r>
          </a:p>
          <a:p>
            <a:r>
              <a:rPr lang="en-US" dirty="0" smtClean="0"/>
              <a:t>Spawn our own background threads for blocking and expensive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642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(and Java by extension) offers many facilities this:</a:t>
            </a:r>
          </a:p>
        </p:txBody>
      </p:sp>
    </p:spTree>
    <p:extLst>
      <p:ext uri="{BB962C8B-B14F-4D97-AF65-F5344CB8AC3E}">
        <p14:creationId xmlns:p14="http://schemas.microsoft.com/office/powerpoint/2010/main" val="110810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Fragments are recreated on configuration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76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(and Java by extension) offers many facilities this:</a:t>
            </a:r>
          </a:p>
          <a:p>
            <a:pPr lvl="1"/>
            <a:r>
              <a:rPr lang="en-US" dirty="0" smtClean="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3639584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(and Java by extension) offers many facilities this:</a:t>
            </a:r>
          </a:p>
          <a:p>
            <a:pPr lvl="1"/>
            <a:r>
              <a:rPr lang="en-US" dirty="0" smtClean="0"/>
              <a:t>Thread</a:t>
            </a:r>
          </a:p>
          <a:p>
            <a:pPr lvl="1"/>
            <a:r>
              <a:rPr lang="en-US" dirty="0" err="1" smtClean="0"/>
              <a:t>ThreadPoolExecutor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3042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(and Java by extension) offers many facilities this:</a:t>
            </a:r>
          </a:p>
          <a:p>
            <a:pPr lvl="1"/>
            <a:r>
              <a:rPr lang="en-US" dirty="0" smtClean="0"/>
              <a:t>Thread</a:t>
            </a:r>
          </a:p>
          <a:p>
            <a:pPr lvl="1"/>
            <a:r>
              <a:rPr lang="en-US" dirty="0" err="1" smtClean="0"/>
              <a:t>ThreadPoolExecutor</a:t>
            </a:r>
            <a:endParaRPr lang="en-US" dirty="0" smtClean="0"/>
          </a:p>
          <a:p>
            <a:pPr lvl="1"/>
            <a:r>
              <a:rPr lang="en-US" dirty="0" err="1" smtClean="0"/>
              <a:t>AsyncTask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79043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(and Java by extension) offers many facilities this:</a:t>
            </a:r>
          </a:p>
          <a:p>
            <a:pPr lvl="1"/>
            <a:r>
              <a:rPr lang="en-US" dirty="0" smtClean="0"/>
              <a:t>Thread</a:t>
            </a:r>
          </a:p>
          <a:p>
            <a:pPr lvl="1"/>
            <a:r>
              <a:rPr lang="en-US" dirty="0" err="1" smtClean="0"/>
              <a:t>ThreadPoolExecutor</a:t>
            </a:r>
            <a:endParaRPr lang="en-US" dirty="0" smtClean="0"/>
          </a:p>
          <a:p>
            <a:pPr lvl="1"/>
            <a:r>
              <a:rPr lang="en-US" dirty="0" err="1" smtClean="0"/>
              <a:t>AsyncTask</a:t>
            </a:r>
            <a:endParaRPr lang="en-US" dirty="0" smtClean="0"/>
          </a:p>
          <a:p>
            <a:pPr lvl="1"/>
            <a:r>
              <a:rPr lang="en-US" dirty="0" smtClean="0"/>
              <a:t>Loader</a:t>
            </a:r>
          </a:p>
        </p:txBody>
      </p:sp>
    </p:spTree>
    <p:extLst>
      <p:ext uri="{BB962C8B-B14F-4D97-AF65-F5344CB8AC3E}">
        <p14:creationId xmlns:p14="http://schemas.microsoft.com/office/powerpoint/2010/main" val="14786782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(and Java by extension) offers many facilities this:</a:t>
            </a:r>
          </a:p>
          <a:p>
            <a:pPr lvl="1"/>
            <a:r>
              <a:rPr lang="en-US" dirty="0" smtClean="0"/>
              <a:t>Thread</a:t>
            </a:r>
          </a:p>
          <a:p>
            <a:pPr lvl="1"/>
            <a:r>
              <a:rPr lang="en-US" dirty="0" err="1" smtClean="0"/>
              <a:t>ThreadPoolExecutor</a:t>
            </a:r>
            <a:endParaRPr lang="en-US" dirty="0" smtClean="0"/>
          </a:p>
          <a:p>
            <a:pPr lvl="1"/>
            <a:r>
              <a:rPr lang="en-US" dirty="0" err="1" smtClean="0"/>
              <a:t>AsyncTask</a:t>
            </a:r>
            <a:endParaRPr lang="en-US" dirty="0" smtClean="0"/>
          </a:p>
          <a:p>
            <a:pPr lvl="1"/>
            <a:r>
              <a:rPr lang="en-US" dirty="0" smtClean="0"/>
              <a:t>Loader</a:t>
            </a:r>
          </a:p>
          <a:p>
            <a:pPr lvl="1"/>
            <a:r>
              <a:rPr lang="en-US" dirty="0" smtClean="0"/>
              <a:t>Handler + </a:t>
            </a:r>
            <a:r>
              <a:rPr lang="en-US" dirty="0" err="1" smtClean="0"/>
              <a:t>HandlerThread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82474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(and Java by extension) offers many facilities this:</a:t>
            </a:r>
          </a:p>
          <a:p>
            <a:pPr lvl="1"/>
            <a:r>
              <a:rPr lang="en-US" dirty="0" smtClean="0"/>
              <a:t>Thread</a:t>
            </a:r>
          </a:p>
          <a:p>
            <a:pPr lvl="1"/>
            <a:r>
              <a:rPr lang="en-US" dirty="0" err="1" smtClean="0"/>
              <a:t>ThreadPoolExecutor</a:t>
            </a:r>
            <a:endParaRPr lang="en-US" dirty="0" smtClean="0"/>
          </a:p>
          <a:p>
            <a:pPr lvl="1"/>
            <a:r>
              <a:rPr lang="en-US" dirty="0" err="1" smtClean="0"/>
              <a:t>AsyncTask</a:t>
            </a:r>
            <a:endParaRPr lang="en-US" dirty="0" smtClean="0"/>
          </a:p>
          <a:p>
            <a:pPr lvl="1"/>
            <a:r>
              <a:rPr lang="en-US" dirty="0" smtClean="0"/>
              <a:t>Loader</a:t>
            </a:r>
          </a:p>
          <a:p>
            <a:pPr lvl="1"/>
            <a:r>
              <a:rPr lang="en-US" dirty="0" smtClean="0"/>
              <a:t>Handler + </a:t>
            </a:r>
            <a:r>
              <a:rPr lang="en-US" dirty="0" err="1" smtClean="0"/>
              <a:t>HandlerThread</a:t>
            </a:r>
            <a:endParaRPr lang="en-US" dirty="0" smtClean="0"/>
          </a:p>
          <a:p>
            <a:pPr lvl="1"/>
            <a:r>
              <a:rPr lang="en-US" dirty="0" smtClean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4148058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(and Java by extension) offers many facilities this:</a:t>
            </a:r>
          </a:p>
          <a:p>
            <a:pPr lvl="1"/>
            <a:r>
              <a:rPr lang="en-US" dirty="0" smtClean="0"/>
              <a:t>Thread</a:t>
            </a:r>
          </a:p>
          <a:p>
            <a:pPr lvl="1"/>
            <a:r>
              <a:rPr lang="en-US" dirty="0" err="1" smtClean="0"/>
              <a:t>ThreadPoolExecutor</a:t>
            </a:r>
            <a:endParaRPr lang="en-US" dirty="0" smtClean="0"/>
          </a:p>
          <a:p>
            <a:pPr lvl="1"/>
            <a:r>
              <a:rPr lang="en-US" dirty="0" err="1" smtClean="0"/>
              <a:t>AsyncTask</a:t>
            </a:r>
            <a:endParaRPr lang="en-US" dirty="0" smtClean="0"/>
          </a:p>
          <a:p>
            <a:pPr lvl="1"/>
            <a:r>
              <a:rPr lang="en-US" dirty="0" smtClean="0"/>
              <a:t>Loader</a:t>
            </a:r>
          </a:p>
          <a:p>
            <a:pPr lvl="1"/>
            <a:r>
              <a:rPr lang="en-US" dirty="0" smtClean="0"/>
              <a:t>Handler + </a:t>
            </a:r>
            <a:r>
              <a:rPr lang="en-US" dirty="0" err="1" smtClean="0"/>
              <a:t>HandlerThread</a:t>
            </a:r>
            <a:endParaRPr lang="en-US" dirty="0" smtClean="0"/>
          </a:p>
          <a:p>
            <a:pPr lvl="1"/>
            <a:r>
              <a:rPr lang="en-US" dirty="0" smtClean="0"/>
              <a:t>Service…?</a:t>
            </a:r>
          </a:p>
        </p:txBody>
      </p:sp>
    </p:spTree>
    <p:extLst>
      <p:ext uri="{BB962C8B-B14F-4D97-AF65-F5344CB8AC3E}">
        <p14:creationId xmlns:p14="http://schemas.microsoft.com/office/powerpoint/2010/main" val="15653874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(and Java by extension) offers many facilities this:</a:t>
            </a:r>
          </a:p>
          <a:p>
            <a:pPr lvl="1"/>
            <a:r>
              <a:rPr lang="en-US" dirty="0" smtClean="0"/>
              <a:t>Thread</a:t>
            </a:r>
          </a:p>
          <a:p>
            <a:pPr lvl="1"/>
            <a:r>
              <a:rPr lang="en-US" dirty="0" err="1" smtClean="0"/>
              <a:t>ThreadPoolExecutor</a:t>
            </a:r>
            <a:endParaRPr lang="en-US" dirty="0" smtClean="0"/>
          </a:p>
          <a:p>
            <a:pPr lvl="1"/>
            <a:r>
              <a:rPr lang="en-US" dirty="0" err="1" smtClean="0"/>
              <a:t>AsyncTask</a:t>
            </a:r>
            <a:endParaRPr lang="en-US" dirty="0" smtClean="0"/>
          </a:p>
          <a:p>
            <a:pPr lvl="1"/>
            <a:r>
              <a:rPr lang="en-US" dirty="0" smtClean="0"/>
              <a:t>Loader</a:t>
            </a:r>
          </a:p>
          <a:p>
            <a:pPr lvl="1"/>
            <a:r>
              <a:rPr lang="en-US" dirty="0" smtClean="0"/>
              <a:t>Handler + </a:t>
            </a:r>
            <a:r>
              <a:rPr lang="en-US" dirty="0" err="1" smtClean="0"/>
              <a:t>HandlerThread</a:t>
            </a:r>
            <a:endParaRPr lang="en-US" dirty="0" smtClean="0"/>
          </a:p>
          <a:p>
            <a:pPr lvl="1"/>
            <a:r>
              <a:rPr lang="en-US" strike="sngStrike" dirty="0" smtClean="0"/>
              <a:t>Service </a:t>
            </a:r>
            <a:r>
              <a:rPr lang="en-US" dirty="0" smtClean="0"/>
              <a:t>– Runs in the context of the main thread!</a:t>
            </a:r>
          </a:p>
        </p:txBody>
      </p:sp>
    </p:spTree>
    <p:extLst>
      <p:ext uri="{BB962C8B-B14F-4D97-AF65-F5344CB8AC3E}">
        <p14:creationId xmlns:p14="http://schemas.microsoft.com/office/powerpoint/2010/main" val="2659877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(and Java by extension) offers many facilities this:</a:t>
            </a:r>
          </a:p>
          <a:p>
            <a:pPr lvl="1"/>
            <a:r>
              <a:rPr lang="en-US" dirty="0" smtClean="0"/>
              <a:t>Thread</a:t>
            </a:r>
          </a:p>
          <a:p>
            <a:pPr lvl="1"/>
            <a:r>
              <a:rPr lang="en-US" dirty="0" err="1" smtClean="0"/>
              <a:t>ThreadPoolExecutor</a:t>
            </a:r>
            <a:endParaRPr lang="en-US" dirty="0" smtClean="0"/>
          </a:p>
          <a:p>
            <a:pPr lvl="1"/>
            <a:r>
              <a:rPr lang="en-US" dirty="0" err="1" smtClean="0"/>
              <a:t>AsyncTask</a:t>
            </a:r>
            <a:endParaRPr lang="en-US" dirty="0" smtClean="0"/>
          </a:p>
          <a:p>
            <a:pPr lvl="1"/>
            <a:r>
              <a:rPr lang="en-US" dirty="0" smtClean="0"/>
              <a:t>Loader</a:t>
            </a:r>
          </a:p>
          <a:p>
            <a:pPr lvl="1"/>
            <a:r>
              <a:rPr lang="en-US" dirty="0" smtClean="0"/>
              <a:t>Handler + </a:t>
            </a:r>
            <a:r>
              <a:rPr lang="en-US" dirty="0" err="1" smtClean="0"/>
              <a:t>HandlerThread</a:t>
            </a:r>
            <a:endParaRPr lang="en-US" dirty="0" smtClean="0"/>
          </a:p>
          <a:p>
            <a:pPr lvl="1"/>
            <a:r>
              <a:rPr lang="en-US" strike="sngStrike" dirty="0" smtClean="0"/>
              <a:t>Service </a:t>
            </a:r>
            <a:r>
              <a:rPr lang="en-US" dirty="0" smtClean="0"/>
              <a:t>– Runs in the context of the main thread!</a:t>
            </a:r>
          </a:p>
          <a:p>
            <a:pPr lvl="2"/>
            <a:r>
              <a:rPr lang="en-US" dirty="0" err="1" smtClean="0"/>
              <a:t>IntentService</a:t>
            </a:r>
            <a:r>
              <a:rPr lang="en-US" dirty="0" smtClean="0"/>
              <a:t> is a Service that maintains a background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3868012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go into details on each one later, as they each have their own advantages/disadvantages </a:t>
            </a:r>
          </a:p>
        </p:txBody>
      </p:sp>
    </p:spTree>
    <p:extLst>
      <p:ext uri="{BB962C8B-B14F-4D97-AF65-F5344CB8AC3E}">
        <p14:creationId xmlns:p14="http://schemas.microsoft.com/office/powerpoint/2010/main" val="108625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Fragments are recreated on configuration change</a:t>
            </a:r>
          </a:p>
          <a:p>
            <a:r>
              <a:rPr lang="en-US" dirty="0" smtClean="0"/>
              <a:t>Their internal state is saved (not member variables), then a new instance is created using that saved state</a:t>
            </a:r>
          </a:p>
        </p:txBody>
      </p:sp>
    </p:spTree>
    <p:extLst>
      <p:ext uri="{BB962C8B-B14F-4D97-AF65-F5344CB8AC3E}">
        <p14:creationId xmlns:p14="http://schemas.microsoft.com/office/powerpoint/2010/main" val="41607179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Finish up Fragments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Dialogs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Multithreading on Android</a:t>
            </a:r>
          </a:p>
          <a:p>
            <a:r>
              <a:rPr lang="en-US" b="1" dirty="0" smtClean="0"/>
              <a:t>HTTP/REST Introduction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SQLite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ntroduction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721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HTTP/REST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 </a:t>
            </a:r>
            <a:r>
              <a:rPr lang="en-US" dirty="0" err="1" smtClean="0"/>
              <a:t>HyperText</a:t>
            </a:r>
            <a:r>
              <a:rPr lang="en-US" dirty="0" smtClean="0"/>
              <a:t> Transfer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569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HTTP/REST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 </a:t>
            </a:r>
            <a:r>
              <a:rPr lang="en-US" dirty="0" err="1" smtClean="0"/>
              <a:t>HyperText</a:t>
            </a:r>
            <a:r>
              <a:rPr lang="en-US" dirty="0" smtClean="0"/>
              <a:t> Transfer Protocol</a:t>
            </a:r>
          </a:p>
          <a:p>
            <a:r>
              <a:rPr lang="en-US" dirty="0" smtClean="0"/>
              <a:t>One of the most popular way to communicate with a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400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HTTP/REST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REST: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</p:txBody>
      </p:sp>
    </p:spTree>
    <p:extLst>
      <p:ext uri="{BB962C8B-B14F-4D97-AF65-F5344CB8AC3E}">
        <p14:creationId xmlns:p14="http://schemas.microsoft.com/office/powerpoint/2010/main" val="8735501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HTTP/REST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REST: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r>
              <a:rPr lang="en-US" dirty="0" smtClean="0"/>
              <a:t>Offers common methods for taking actions on a web server</a:t>
            </a:r>
          </a:p>
        </p:txBody>
      </p:sp>
    </p:spTree>
    <p:extLst>
      <p:ext uri="{BB962C8B-B14F-4D97-AF65-F5344CB8AC3E}">
        <p14:creationId xmlns:p14="http://schemas.microsoft.com/office/powerpoint/2010/main" val="25077053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HTTP/REST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REST: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r>
              <a:rPr lang="en-US" dirty="0" smtClean="0"/>
              <a:t>Offers common methods for taking actions on a web server:</a:t>
            </a:r>
          </a:p>
          <a:p>
            <a:pPr lvl="1"/>
            <a:r>
              <a:rPr lang="en-US" dirty="0" smtClean="0"/>
              <a:t>GET – Retrieve existing data</a:t>
            </a:r>
          </a:p>
        </p:txBody>
      </p:sp>
    </p:spTree>
    <p:extLst>
      <p:ext uri="{BB962C8B-B14F-4D97-AF65-F5344CB8AC3E}">
        <p14:creationId xmlns:p14="http://schemas.microsoft.com/office/powerpoint/2010/main" val="10235541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HTTP/REST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REST: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r>
              <a:rPr lang="en-US" dirty="0" smtClean="0"/>
              <a:t>Offers common methods for taking actions on a web server:</a:t>
            </a:r>
          </a:p>
          <a:p>
            <a:pPr lvl="1"/>
            <a:r>
              <a:rPr lang="en-US" dirty="0" smtClean="0"/>
              <a:t>GET – Retrieve existing data</a:t>
            </a:r>
          </a:p>
          <a:p>
            <a:pPr lvl="1"/>
            <a:r>
              <a:rPr lang="en-US" dirty="0" smtClean="0"/>
              <a:t>POST – Add new data</a:t>
            </a:r>
          </a:p>
        </p:txBody>
      </p:sp>
    </p:spTree>
    <p:extLst>
      <p:ext uri="{BB962C8B-B14F-4D97-AF65-F5344CB8AC3E}">
        <p14:creationId xmlns:p14="http://schemas.microsoft.com/office/powerpoint/2010/main" val="11130766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HTTP/REST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REST: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r>
              <a:rPr lang="en-US" dirty="0" smtClean="0"/>
              <a:t>Offers common methods for taking actions on a web server:</a:t>
            </a:r>
          </a:p>
          <a:p>
            <a:pPr lvl="1"/>
            <a:r>
              <a:rPr lang="en-US" dirty="0" smtClean="0"/>
              <a:t>GET – Retrieve existing data</a:t>
            </a:r>
          </a:p>
          <a:p>
            <a:pPr lvl="1"/>
            <a:r>
              <a:rPr lang="en-US" dirty="0" smtClean="0"/>
              <a:t>POST – Add new data</a:t>
            </a:r>
          </a:p>
          <a:p>
            <a:pPr lvl="1"/>
            <a:r>
              <a:rPr lang="en-US" dirty="0" smtClean="0"/>
              <a:t>PUT – Update existing data</a:t>
            </a:r>
          </a:p>
        </p:txBody>
      </p:sp>
    </p:spTree>
    <p:extLst>
      <p:ext uri="{BB962C8B-B14F-4D97-AF65-F5344CB8AC3E}">
        <p14:creationId xmlns:p14="http://schemas.microsoft.com/office/powerpoint/2010/main" val="15676318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HTTP/REST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REST: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r>
              <a:rPr lang="en-US" dirty="0" smtClean="0"/>
              <a:t>Offers common methods for taking actions on a web server:</a:t>
            </a:r>
          </a:p>
          <a:p>
            <a:pPr lvl="1"/>
            <a:r>
              <a:rPr lang="en-US" dirty="0" smtClean="0"/>
              <a:t>GET – Retrieve existing data</a:t>
            </a:r>
          </a:p>
          <a:p>
            <a:pPr lvl="1"/>
            <a:r>
              <a:rPr lang="en-US" dirty="0" smtClean="0"/>
              <a:t>POST – Add new data</a:t>
            </a:r>
          </a:p>
          <a:p>
            <a:pPr lvl="1"/>
            <a:r>
              <a:rPr lang="en-US" dirty="0" smtClean="0"/>
              <a:t>PUT – Update existing data</a:t>
            </a:r>
          </a:p>
          <a:p>
            <a:pPr lvl="1"/>
            <a:r>
              <a:rPr lang="en-US" dirty="0" smtClean="0"/>
              <a:t>DELETE – Remove existing data</a:t>
            </a:r>
          </a:p>
        </p:txBody>
      </p:sp>
    </p:spTree>
    <p:extLst>
      <p:ext uri="{BB962C8B-B14F-4D97-AF65-F5344CB8AC3E}">
        <p14:creationId xmlns:p14="http://schemas.microsoft.com/office/powerpoint/2010/main" val="19436208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HTTP/REST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REST: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r>
              <a:rPr lang="en-US" dirty="0" smtClean="0"/>
              <a:t>Offers common methods for taking actions on a web server:</a:t>
            </a:r>
          </a:p>
          <a:p>
            <a:pPr lvl="1"/>
            <a:r>
              <a:rPr lang="en-US" dirty="0" smtClean="0"/>
              <a:t>GET – Retrieve existing data</a:t>
            </a:r>
          </a:p>
          <a:p>
            <a:pPr lvl="1"/>
            <a:r>
              <a:rPr lang="en-US" dirty="0" smtClean="0"/>
              <a:t>POST – Add new data</a:t>
            </a:r>
          </a:p>
          <a:p>
            <a:pPr lvl="1"/>
            <a:r>
              <a:rPr lang="en-US" dirty="0" smtClean="0"/>
              <a:t>PUT – Update existing data</a:t>
            </a:r>
          </a:p>
          <a:p>
            <a:pPr lvl="1"/>
            <a:r>
              <a:rPr lang="en-US" dirty="0" smtClean="0"/>
              <a:t>DELETE – Remove existing data</a:t>
            </a:r>
          </a:p>
          <a:p>
            <a:r>
              <a:rPr lang="en-US" dirty="0" smtClean="0"/>
              <a:t>There are others, but these are the main ones we will focus on</a:t>
            </a:r>
          </a:p>
        </p:txBody>
      </p:sp>
    </p:spTree>
    <p:extLst>
      <p:ext uri="{BB962C8B-B14F-4D97-AF65-F5344CB8AC3E}">
        <p14:creationId xmlns:p14="http://schemas.microsoft.com/office/powerpoint/2010/main" val="171132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Fragments are recreated on configuration change</a:t>
            </a:r>
          </a:p>
          <a:p>
            <a:r>
              <a:rPr lang="en-US" dirty="0" smtClean="0"/>
              <a:t>Their internal state is saved (not member variables), then a new instance is created using that saved state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onSaveInstanceState</a:t>
            </a:r>
            <a:r>
              <a:rPr lang="en-US" dirty="0" smtClean="0"/>
              <a:t>(Bundle </a:t>
            </a:r>
            <a:r>
              <a:rPr lang="en-US" dirty="0" err="1" smtClean="0"/>
              <a:t>outState</a:t>
            </a:r>
            <a:r>
              <a:rPr lang="en-US" dirty="0" smtClean="0"/>
              <a:t>) to save </a:t>
            </a:r>
          </a:p>
        </p:txBody>
      </p:sp>
    </p:spTree>
    <p:extLst>
      <p:ext uri="{BB962C8B-B14F-4D97-AF65-F5344CB8AC3E}">
        <p14:creationId xmlns:p14="http://schemas.microsoft.com/office/powerpoint/2010/main" val="3694476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HTTP/REST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myserver.com</a:t>
            </a:r>
            <a:r>
              <a:rPr lang="en-US" dirty="0" smtClean="0"/>
              <a:t>/</a:t>
            </a:r>
            <a:r>
              <a:rPr lang="en-US" dirty="0" err="1" smtClean="0"/>
              <a:t>home.html</a:t>
            </a:r>
            <a:r>
              <a:rPr lang="en-US" dirty="0" smtClean="0"/>
              <a:t> HTTP/1.1</a:t>
            </a:r>
          </a:p>
          <a:p>
            <a:pPr lvl="1"/>
            <a:r>
              <a:rPr lang="en-US" dirty="0" smtClean="0"/>
              <a:t>Requests the html for the home page of my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778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HTTP/REST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myserver.com</a:t>
            </a:r>
            <a:r>
              <a:rPr lang="en-US" dirty="0" smtClean="0"/>
              <a:t>/</a:t>
            </a:r>
            <a:r>
              <a:rPr lang="en-US" dirty="0" err="1" smtClean="0"/>
              <a:t>home.html</a:t>
            </a:r>
            <a:r>
              <a:rPr lang="en-US" dirty="0" smtClean="0"/>
              <a:t> HTTP/1.1</a:t>
            </a:r>
          </a:p>
          <a:p>
            <a:pPr lvl="1"/>
            <a:r>
              <a:rPr lang="en-US" dirty="0" smtClean="0"/>
              <a:t>Requests the html for the home page of my website</a:t>
            </a:r>
          </a:p>
          <a:p>
            <a:r>
              <a:rPr lang="en-US" dirty="0" smtClean="0"/>
              <a:t>POST </a:t>
            </a:r>
            <a:r>
              <a:rPr lang="en-US" dirty="0" err="1" smtClean="0"/>
              <a:t>myserver.com</a:t>
            </a:r>
            <a:r>
              <a:rPr lang="en-US" dirty="0" smtClean="0"/>
              <a:t>/users HTTP/1.1</a:t>
            </a:r>
            <a:br>
              <a:rPr lang="en-US" dirty="0" smtClean="0"/>
            </a:br>
            <a:r>
              <a:rPr lang="en-US" dirty="0" smtClean="0"/>
              <a:t>user=</a:t>
            </a:r>
            <a:r>
              <a:rPr lang="en-US" dirty="0" err="1" smtClean="0"/>
              <a:t>ajkause&amp;password</a:t>
            </a:r>
            <a:r>
              <a:rPr lang="en-US" dirty="0" smtClean="0"/>
              <a:t>=12345678</a:t>
            </a:r>
          </a:p>
          <a:p>
            <a:pPr lvl="1"/>
            <a:r>
              <a:rPr lang="en-US" dirty="0" smtClean="0"/>
              <a:t>Add a new user to my server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67944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HTTP/REST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myserver.com</a:t>
            </a:r>
            <a:r>
              <a:rPr lang="en-US" dirty="0" smtClean="0"/>
              <a:t>/</a:t>
            </a:r>
            <a:r>
              <a:rPr lang="en-US" dirty="0" err="1" smtClean="0"/>
              <a:t>home.html</a:t>
            </a:r>
            <a:r>
              <a:rPr lang="en-US" dirty="0" smtClean="0"/>
              <a:t> HTTP/1.1</a:t>
            </a:r>
          </a:p>
          <a:p>
            <a:pPr lvl="1"/>
            <a:r>
              <a:rPr lang="en-US" dirty="0" smtClean="0"/>
              <a:t>Requests the html for the home page of my website</a:t>
            </a:r>
          </a:p>
          <a:p>
            <a:r>
              <a:rPr lang="en-US" dirty="0" smtClean="0"/>
              <a:t>POST </a:t>
            </a:r>
            <a:r>
              <a:rPr lang="en-US" dirty="0" err="1" smtClean="0"/>
              <a:t>myserver.com</a:t>
            </a:r>
            <a:r>
              <a:rPr lang="en-US" dirty="0" smtClean="0"/>
              <a:t>/users HTTP/1.1</a:t>
            </a:r>
            <a:br>
              <a:rPr lang="en-US" dirty="0" smtClean="0"/>
            </a:br>
            <a:r>
              <a:rPr lang="en-US" dirty="0" smtClean="0"/>
              <a:t>user=</a:t>
            </a:r>
            <a:r>
              <a:rPr lang="en-US" dirty="0" err="1" smtClean="0"/>
              <a:t>ajkause&amp;password</a:t>
            </a:r>
            <a:r>
              <a:rPr lang="en-US" dirty="0" smtClean="0"/>
              <a:t>=12345678</a:t>
            </a:r>
          </a:p>
          <a:p>
            <a:pPr lvl="1"/>
            <a:r>
              <a:rPr lang="en-US" dirty="0" smtClean="0"/>
              <a:t>Add a new user to my server</a:t>
            </a:r>
          </a:p>
          <a:p>
            <a:r>
              <a:rPr lang="en-US" dirty="0" smtClean="0"/>
              <a:t>PUT </a:t>
            </a:r>
            <a:r>
              <a:rPr lang="en-US" dirty="0" err="1" smtClean="0"/>
              <a:t>myserver.com</a:t>
            </a:r>
            <a:r>
              <a:rPr lang="en-US" dirty="0" smtClean="0"/>
              <a:t>/users/name</a:t>
            </a:r>
            <a:r>
              <a:rPr lang="en-US" dirty="0"/>
              <a:t> HTTP/1.1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first=</a:t>
            </a:r>
            <a:r>
              <a:rPr lang="en-US" dirty="0" err="1" smtClean="0"/>
              <a:t>AJ&amp;last</a:t>
            </a:r>
            <a:r>
              <a:rPr lang="en-US" dirty="0" smtClean="0"/>
              <a:t>=Kause</a:t>
            </a:r>
          </a:p>
          <a:p>
            <a:pPr lvl="1"/>
            <a:r>
              <a:rPr lang="en-US" dirty="0" smtClean="0"/>
              <a:t>Update a </a:t>
            </a:r>
            <a:r>
              <a:rPr lang="en-US" dirty="0" err="1" smtClean="0"/>
              <a:t>users’s</a:t>
            </a:r>
            <a:r>
              <a:rPr lang="en-US" dirty="0" smtClean="0"/>
              <a:t> name on the server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9621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HTTP/REST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myserver.com</a:t>
            </a:r>
            <a:r>
              <a:rPr lang="en-US" dirty="0" smtClean="0"/>
              <a:t>/</a:t>
            </a:r>
            <a:r>
              <a:rPr lang="en-US" dirty="0" err="1" smtClean="0"/>
              <a:t>home.html</a:t>
            </a:r>
            <a:r>
              <a:rPr lang="en-US" dirty="0" smtClean="0"/>
              <a:t> HTTP/1.1</a:t>
            </a:r>
          </a:p>
          <a:p>
            <a:pPr lvl="1"/>
            <a:r>
              <a:rPr lang="en-US" dirty="0" smtClean="0"/>
              <a:t>Requests the html for the home page of my website</a:t>
            </a:r>
          </a:p>
          <a:p>
            <a:r>
              <a:rPr lang="en-US" dirty="0" smtClean="0"/>
              <a:t>POST </a:t>
            </a:r>
            <a:r>
              <a:rPr lang="en-US" dirty="0" err="1" smtClean="0"/>
              <a:t>myserver.com</a:t>
            </a:r>
            <a:r>
              <a:rPr lang="en-US" dirty="0" smtClean="0"/>
              <a:t>/users HTTP/1.1</a:t>
            </a:r>
            <a:br>
              <a:rPr lang="en-US" dirty="0" smtClean="0"/>
            </a:br>
            <a:r>
              <a:rPr lang="en-US" dirty="0" smtClean="0"/>
              <a:t>user=</a:t>
            </a:r>
            <a:r>
              <a:rPr lang="en-US" dirty="0" err="1" smtClean="0"/>
              <a:t>ajkause&amp;password</a:t>
            </a:r>
            <a:r>
              <a:rPr lang="en-US" dirty="0" smtClean="0"/>
              <a:t>=12345678</a:t>
            </a:r>
          </a:p>
          <a:p>
            <a:pPr lvl="1"/>
            <a:r>
              <a:rPr lang="en-US" dirty="0" smtClean="0"/>
              <a:t>Add a new user to my server</a:t>
            </a:r>
          </a:p>
          <a:p>
            <a:r>
              <a:rPr lang="en-US" dirty="0" smtClean="0"/>
              <a:t>PUT </a:t>
            </a:r>
            <a:r>
              <a:rPr lang="en-US" dirty="0" err="1" smtClean="0"/>
              <a:t>myserver.com</a:t>
            </a:r>
            <a:r>
              <a:rPr lang="en-US" dirty="0" smtClean="0"/>
              <a:t>/users/name HTTP/1.1</a:t>
            </a:r>
            <a:br>
              <a:rPr lang="en-US" dirty="0" smtClean="0"/>
            </a:br>
            <a:r>
              <a:rPr lang="en-US" dirty="0" smtClean="0"/>
              <a:t>first=</a:t>
            </a:r>
            <a:r>
              <a:rPr lang="en-US" dirty="0" err="1" smtClean="0"/>
              <a:t>AJ&amp;last</a:t>
            </a:r>
            <a:r>
              <a:rPr lang="en-US" dirty="0" smtClean="0"/>
              <a:t>=Kause</a:t>
            </a:r>
          </a:p>
          <a:p>
            <a:pPr lvl="1"/>
            <a:r>
              <a:rPr lang="en-US" dirty="0" smtClean="0"/>
              <a:t>Update a </a:t>
            </a:r>
            <a:r>
              <a:rPr lang="en-US" dirty="0" err="1" smtClean="0"/>
              <a:t>users’s</a:t>
            </a:r>
            <a:r>
              <a:rPr lang="en-US" dirty="0" smtClean="0"/>
              <a:t> name on the server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myserver.com</a:t>
            </a:r>
            <a:r>
              <a:rPr lang="en-US" dirty="0" smtClean="0"/>
              <a:t>/users HTTP/1.1</a:t>
            </a:r>
            <a:br>
              <a:rPr lang="en-US" dirty="0" smtClean="0"/>
            </a:br>
            <a:r>
              <a:rPr lang="en-US" dirty="0" smtClean="0"/>
              <a:t>user=</a:t>
            </a:r>
            <a:r>
              <a:rPr lang="en-US" dirty="0" err="1" smtClean="0"/>
              <a:t>ajkause</a:t>
            </a:r>
            <a:endParaRPr lang="en-US" dirty="0" smtClean="0"/>
          </a:p>
          <a:p>
            <a:pPr lvl="1"/>
            <a:r>
              <a:rPr lang="en-US" dirty="0" smtClean="0"/>
              <a:t>Removes a user from my server</a:t>
            </a:r>
          </a:p>
        </p:txBody>
      </p:sp>
    </p:spTree>
    <p:extLst>
      <p:ext uri="{BB962C8B-B14F-4D97-AF65-F5344CB8AC3E}">
        <p14:creationId xmlns:p14="http://schemas.microsoft.com/office/powerpoint/2010/main" val="38313944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Finish up Fragments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Dialogs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Multithreading on Android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HTTP/REST Introduction</a:t>
            </a:r>
          </a:p>
          <a:p>
            <a:r>
              <a:rPr lang="en-US" b="1" dirty="0" smtClean="0"/>
              <a:t>SQLite </a:t>
            </a:r>
            <a:r>
              <a:rPr lang="en-US" b="1" dirty="0"/>
              <a:t>I</a:t>
            </a:r>
            <a:r>
              <a:rPr lang="en-US" b="1" dirty="0" smtClean="0"/>
              <a:t>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77218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SQL: Structured Query Language</a:t>
            </a:r>
          </a:p>
          <a:p>
            <a:r>
              <a:rPr lang="en-US" dirty="0" smtClean="0"/>
              <a:t>Used for database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251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Offers methods for easy database manipulation: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051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Offers methods for easy database manipulation:</a:t>
            </a:r>
          </a:p>
          <a:p>
            <a:r>
              <a:rPr lang="en-US" dirty="0" smtClean="0"/>
              <a:t>SELECT – query the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260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Offers methods for easy database manipulation:</a:t>
            </a:r>
          </a:p>
          <a:p>
            <a:r>
              <a:rPr lang="en-US" dirty="0" smtClean="0"/>
              <a:t>SELECT – query the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INSERT – Insert into the </a:t>
            </a:r>
            <a:r>
              <a:rPr lang="en-US" dirty="0" err="1" smtClean="0"/>
              <a:t>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3666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Offers methods for easy database manipulation:</a:t>
            </a:r>
          </a:p>
          <a:p>
            <a:r>
              <a:rPr lang="en-US" dirty="0" smtClean="0"/>
              <a:t>SELECT – Query existing records in </a:t>
            </a:r>
            <a:r>
              <a:rPr lang="en-US" dirty="0" err="1" smtClean="0"/>
              <a:t>thd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INSERT – Insert a new record into the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UPDATE – Update an existing record into the </a:t>
            </a:r>
            <a:r>
              <a:rPr lang="en-US" dirty="0" err="1" smtClean="0"/>
              <a:t>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742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Fragments are recreated on configuration change</a:t>
            </a:r>
          </a:p>
          <a:p>
            <a:r>
              <a:rPr lang="en-US" dirty="0" smtClean="0"/>
              <a:t>Their internal state is saved (not member variables), then a new instance is created using that saved state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onSaveInstanceState</a:t>
            </a:r>
            <a:r>
              <a:rPr lang="en-US" dirty="0" smtClean="0"/>
              <a:t>(Bundle </a:t>
            </a:r>
            <a:r>
              <a:rPr lang="en-US" dirty="0" err="1" smtClean="0"/>
              <a:t>outState</a:t>
            </a:r>
            <a:r>
              <a:rPr lang="en-US" dirty="0" smtClean="0"/>
              <a:t>) to save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onActivityCreated</a:t>
            </a:r>
            <a:r>
              <a:rPr lang="en-US" dirty="0" smtClean="0"/>
              <a:t>(Bundle </a:t>
            </a:r>
            <a:r>
              <a:rPr lang="en-US" dirty="0" err="1" smtClean="0"/>
              <a:t>savedInstanceState</a:t>
            </a:r>
            <a:r>
              <a:rPr lang="en-US" dirty="0" smtClean="0"/>
              <a:t>) to restore</a:t>
            </a:r>
          </a:p>
        </p:txBody>
      </p:sp>
    </p:spTree>
    <p:extLst>
      <p:ext uri="{BB962C8B-B14F-4D97-AF65-F5344CB8AC3E}">
        <p14:creationId xmlns:p14="http://schemas.microsoft.com/office/powerpoint/2010/main" val="453588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Offers methods for easy database manipulation:</a:t>
            </a:r>
          </a:p>
          <a:p>
            <a:r>
              <a:rPr lang="en-US" dirty="0" smtClean="0"/>
              <a:t>SELECT – Query existing records in </a:t>
            </a:r>
            <a:r>
              <a:rPr lang="en-US" dirty="0" err="1" smtClean="0"/>
              <a:t>thd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INSERT – Insert new records into the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UPDATE – Update existing records into the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DELETE – Remove records from the </a:t>
            </a:r>
            <a:r>
              <a:rPr lang="en-US" dirty="0" err="1" smtClean="0"/>
              <a:t>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8886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Offers methods for easy database manipulation:</a:t>
            </a:r>
          </a:p>
          <a:p>
            <a:r>
              <a:rPr lang="en-US" dirty="0" smtClean="0"/>
              <a:t>SELECT – Query existing records in </a:t>
            </a:r>
            <a:r>
              <a:rPr lang="en-US" dirty="0" err="1" smtClean="0"/>
              <a:t>thd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INSERT – Insert new records into the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UPDATE – Update existing records into the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DELETE – Remove records from the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CREATE – Creates a new table in the </a:t>
            </a:r>
            <a:r>
              <a:rPr lang="en-US" dirty="0" err="1" smtClean="0"/>
              <a:t>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9174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CREATE TABLE users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(_id INTEGER PRIMARY KEY AUTOINCREMENT,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 username TEXT NOT NULL,</a:t>
            </a:r>
          </a:p>
          <a:p>
            <a:pPr marL="114300" indent="0">
              <a:buNone/>
            </a:pPr>
            <a:r>
              <a:rPr lang="en-US" dirty="0"/>
              <a:t>	 </a:t>
            </a:r>
            <a:r>
              <a:rPr lang="en-US" dirty="0" smtClean="0"/>
              <a:t>birthday TEXT);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375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SELECT * FROM users WHERE username=‘</a:t>
            </a:r>
            <a:r>
              <a:rPr lang="en-US" dirty="0" err="1" smtClean="0"/>
              <a:t>aj</a:t>
            </a:r>
            <a:r>
              <a:rPr lang="en-US" dirty="0" smtClean="0"/>
              <a:t>’;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INSERT INTO users VALUES(0,‘aj’,’12345’);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UPDATE users SET password=‘899100’ WHERE username=‘</a:t>
            </a:r>
            <a:r>
              <a:rPr lang="en-US" dirty="0" err="1" smtClean="0"/>
              <a:t>aj</a:t>
            </a:r>
            <a:r>
              <a:rPr lang="en-US" dirty="0" smtClean="0"/>
              <a:t>’;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DELETE users WHERE username=‘</a:t>
            </a:r>
            <a:r>
              <a:rPr lang="en-US" dirty="0" err="1" smtClean="0"/>
              <a:t>aj</a:t>
            </a:r>
            <a:r>
              <a:rPr lang="en-US" dirty="0" smtClean="0"/>
              <a:t>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666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Q&amp;A until 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19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296</TotalTime>
  <Words>2489</Words>
  <Application>Microsoft Macintosh PowerPoint</Application>
  <PresentationFormat>On-screen Show (4:3)</PresentationFormat>
  <Paragraphs>435</Paragraphs>
  <Slides>94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5" baseType="lpstr">
      <vt:lpstr>Adjacency</vt:lpstr>
      <vt:lpstr>Android “Master” Class 2013</vt:lpstr>
      <vt:lpstr>Agenda</vt:lpstr>
      <vt:lpstr>Agenda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</vt:lpstr>
      <vt:lpstr>Fragment</vt:lpstr>
      <vt:lpstr>Agenda</vt:lpstr>
      <vt:lpstr>Dialogs</vt:lpstr>
      <vt:lpstr>Dialogs</vt:lpstr>
      <vt:lpstr>Dialogs</vt:lpstr>
      <vt:lpstr>Dialogs</vt:lpstr>
      <vt:lpstr>Dialogs</vt:lpstr>
      <vt:lpstr>Dialogs</vt:lpstr>
      <vt:lpstr>Dialogs</vt:lpstr>
      <vt:lpstr>Dialogs</vt:lpstr>
      <vt:lpstr>Dialogs</vt:lpstr>
      <vt:lpstr>Dialogs</vt:lpstr>
      <vt:lpstr>Dialogs</vt:lpstr>
      <vt:lpstr>Dialogs</vt:lpstr>
      <vt:lpstr>Dialogs</vt:lpstr>
      <vt:lpstr>Agenda</vt:lpstr>
      <vt:lpstr>Multithreading on Android</vt:lpstr>
      <vt:lpstr>Multithreading on Android</vt:lpstr>
      <vt:lpstr>Multithreading on Android</vt:lpstr>
      <vt:lpstr>Multithreading on Android</vt:lpstr>
      <vt:lpstr>Multithreading on Android</vt:lpstr>
      <vt:lpstr>Multithreading on Android </vt:lpstr>
      <vt:lpstr>Multithreading on Android </vt:lpstr>
      <vt:lpstr>Multithreading on Android </vt:lpstr>
      <vt:lpstr>Multithreading on Android </vt:lpstr>
      <vt:lpstr>Multithreading on Android </vt:lpstr>
      <vt:lpstr>Multithreading on Android </vt:lpstr>
      <vt:lpstr>Multithreading on Android </vt:lpstr>
      <vt:lpstr>Multithreading on Android</vt:lpstr>
      <vt:lpstr>Multithreading on Android</vt:lpstr>
      <vt:lpstr>Multithreading on Android</vt:lpstr>
      <vt:lpstr>Multithreading on Android</vt:lpstr>
      <vt:lpstr>Multithreading on Android</vt:lpstr>
      <vt:lpstr>Multithreading on Android</vt:lpstr>
      <vt:lpstr>Multithreading on Android</vt:lpstr>
      <vt:lpstr>Multithreading on Android</vt:lpstr>
      <vt:lpstr>Multithreading on Android</vt:lpstr>
      <vt:lpstr>Multithreading on Android</vt:lpstr>
      <vt:lpstr>Multithreading on Android</vt:lpstr>
      <vt:lpstr>Multithreading on Android</vt:lpstr>
      <vt:lpstr>Multithreading on Android</vt:lpstr>
      <vt:lpstr>Multithreading on Android</vt:lpstr>
      <vt:lpstr>Multithreading on Android</vt:lpstr>
      <vt:lpstr>Agenda</vt:lpstr>
      <vt:lpstr>HTTP/REST Introduction</vt:lpstr>
      <vt:lpstr>HTTP/REST Introduction</vt:lpstr>
      <vt:lpstr>HTTP/REST Introduction</vt:lpstr>
      <vt:lpstr>HTTP/REST Introduction</vt:lpstr>
      <vt:lpstr>HTTP/REST Introduction</vt:lpstr>
      <vt:lpstr>HTTP/REST Introduction</vt:lpstr>
      <vt:lpstr>HTTP/REST Introduction</vt:lpstr>
      <vt:lpstr>HTTP/REST Introduction</vt:lpstr>
      <vt:lpstr>HTTP/REST Introduction</vt:lpstr>
      <vt:lpstr>HTTP/REST Introduction</vt:lpstr>
      <vt:lpstr>HTTP/REST Introduction</vt:lpstr>
      <vt:lpstr>HTTP/REST Introduction</vt:lpstr>
      <vt:lpstr>HTTP/REST Introduction</vt:lpstr>
      <vt:lpstr>Agenda</vt:lpstr>
      <vt:lpstr>SQLite Introduction</vt:lpstr>
      <vt:lpstr>SQLite Introduction</vt:lpstr>
      <vt:lpstr>SQLite Introduction</vt:lpstr>
      <vt:lpstr>SQLite Introduction</vt:lpstr>
      <vt:lpstr>SQLite Introduction</vt:lpstr>
      <vt:lpstr>SQLite Introduction</vt:lpstr>
      <vt:lpstr>SQLite Introduction</vt:lpstr>
      <vt:lpstr>SQLite Introduction</vt:lpstr>
      <vt:lpstr>SQLite Introduction</vt:lpstr>
      <vt:lpstr>Thank You</vt:lpstr>
    </vt:vector>
  </TitlesOfParts>
  <Company>Myself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“Master” Class 2013</dc:title>
  <dc:creator>Anthony Kause Jr</dc:creator>
  <cp:lastModifiedBy>Anthony Kause Jr</cp:lastModifiedBy>
  <cp:revision>12</cp:revision>
  <dcterms:created xsi:type="dcterms:W3CDTF">2013-10-31T21:10:52Z</dcterms:created>
  <dcterms:modified xsi:type="dcterms:W3CDTF">2013-11-01T02:07:36Z</dcterms:modified>
</cp:coreProperties>
</file>